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Lst>
  <p:sldSz cy="5143500" cx="9144000"/>
  <p:notesSz cx="6858000" cy="9144000"/>
  <p:embeddedFontLst>
    <p:embeddedFont>
      <p:font typeface="Raleway"/>
      <p:regular r:id="rId165"/>
      <p:bold r:id="rId166"/>
      <p:italic r:id="rId167"/>
      <p:boldItalic r:id="rId168"/>
    </p:embeddedFont>
    <p:embeddedFont>
      <p:font typeface="Lato"/>
      <p:regular r:id="rId169"/>
      <p:bold r:id="rId170"/>
      <p:italic r:id="rId171"/>
      <p:boldItalic r:id="rId1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FE6FC2-A6DF-4E1D-B08B-E716B14E02B2}">
  <a:tblStyle styleId="{F1FE6FC2-A6DF-4E1D-B08B-E716B14E02B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font" Target="fonts/Lato-boldItalic.fntdata"/><Relationship Id="rId65" Type="http://schemas.openxmlformats.org/officeDocument/2006/relationships/slide" Target="slides/slide59.xml"/><Relationship Id="rId171" Type="http://schemas.openxmlformats.org/officeDocument/2006/relationships/font" Target="fonts/Lato-italic.fntdata"/><Relationship Id="rId68" Type="http://schemas.openxmlformats.org/officeDocument/2006/relationships/slide" Target="slides/slide62.xml"/><Relationship Id="rId170" Type="http://schemas.openxmlformats.org/officeDocument/2006/relationships/font" Target="fonts/Lato-bold.fntdata"/><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font" Target="fonts/Raleway-regular.fntdata"/><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font" Target="fonts/Lato-regular.fntdata"/><Relationship Id="rId168" Type="http://schemas.openxmlformats.org/officeDocument/2006/relationships/font" Target="fonts/Raleway-boldItalic.fntdata"/><Relationship Id="rId167" Type="http://schemas.openxmlformats.org/officeDocument/2006/relationships/font" Target="fonts/Raleway-italic.fntdata"/><Relationship Id="rId166" Type="http://schemas.openxmlformats.org/officeDocument/2006/relationships/font" Target="fonts/Raleway-bold.fntdata"/><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POzDJiGm38NtFeNL5IpA0LYWuGSMp8uRXDOmAOapSj8WReydhY8gLhNUz_NPEUJYfAmnm9JYEJ5nmU7LLOTFL2caSxmaHry6T1cN-UkVzxPoyP7mcQkNn1VVN2603ny8XsEQ2PjyzQB1pQBZjKawRLBZ3vwT_6pQ55pEvhst_AzvBzF9L-gDOgAp641FnN5EtppUjIruYuzwkSexPCKARJCiGfrjNGhrZKRsVnc0LZ-A_poLpi0-FUw77OZdDOPV" TargetMode="Externa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b294a1847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b294a1847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8b294a1847_0_1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8b294a1847_0_1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8b294a1847_0_1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8b294a1847_0_1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8b294a1847_0_1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8b294a1847_0_1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8b294a1847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8b294a1847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8b294a1847_0_10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8b294a1847_0_1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8b294a1847_0_1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8b294a1847_0_1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8b294a1847_0_1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8b294a1847_0_1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8b294a1847_0_1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8b294a1847_0_1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g6f715a8b9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3" name="Google Shape;713;g6f715a8b9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8b294a1847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8b294a1847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8b294a1847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b294a1847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8b294a1847_0_1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8b294a1847_0_1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8b294a1847_0_10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8b294a1847_0_10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8b294a1847_0_10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8b294a1847_0_1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8b294a1847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8b294a1847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8b294a1847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8b294a1847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6f715a8b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6f715a8b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8b294a1847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8b294a1847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8b294a1847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8b294a1847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6f715a8b9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6f715a8b9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8b294a1847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8b294a1847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8b294a1847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8b294a1847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8b294a1847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8b294a1847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6f715a8b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6f715a8b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8b294a1847_0_1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8b294a1847_0_1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8b294a1847_0_1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8b294a1847_0_1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8b294a1847_0_1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8b294a1847_0_1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6f715a8b9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6f715a8b9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8b294a1847_0_1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8b294a1847_0_1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8b294a1847_0_1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8b294a1847_0_1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8b294a1847_0_1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8b294a1847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6f715a8b9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6f715a8b9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8b294a1847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8b294a1847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g8b294a1847_0_1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9" name="Google Shape;839;g8b294a1847_0_1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8b294a1847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5" name="Google Shape;845;g8b294a1847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82abffa0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82abffa0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8b294a1847_0_1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8b294a1847_0_1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8b294a1847_0_1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8b294a1847_0_1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6f715a8b9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6f715a8b9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8b294a1847_0_1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8b294a1847_0_1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8b294a1847_0_1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8b294a1847_0_1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82abffa09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5" name="Google Shape;885;g82abffa09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8b294a1847_0_1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8b294a1847_0_1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8b294a1847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8b294a1847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POzDJiGm38NtFeNL5IpA0LYWuGSMp8uRXDOmAOapSj8WReydhY8gLhNUz_NPEUJYfAmnm9JYEJ5nmU7LLOTFL2caSxmaHry6T1cN-UkVzxPoyP7mcQkNn1VVN2603ny8XsEQ2PjyzQB1pQBZjKawRLBZ3vwT_6pQ55pEvhst_AzvBzF9L-gDOgAp641FnN5EtppUjIruYuzwkSexPCKARJCiGfrjNGhrZKRsVnc0LZ-A_poLpi0-FUw77OZdDOPV</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8b294a1847_0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8b294a1847_0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8b294a1847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8b294a1847_0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8b294a1847_0_10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8b294a1847_0_10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8b294a1847_0_1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8b294a1847_0_1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8b294a1847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8b294a1847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82abffa09c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82abffa09c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8b294a1847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8b294a1847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8b294a1847_0_1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8b294a1847_0_1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8b294a1847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8b294a1847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g8b294a1847_0_1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8b294a1847_0_1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653e6e96e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53e6e96e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8b294a1847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8b294a1847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6f715a8b9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6f715a8b9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8b294a1847_0_1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8b294a1847_0_1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8b294a1847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8b294a1847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8b294a1847_0_1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8b294a1847_0_1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8b294a1847_0_1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8b294a1847_0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8b294a1847_0_1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8b294a1847_0_1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82abffa09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82abffa09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8b294a1847_0_10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8b294a1847_0_1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9e5c13e62c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9e5c13e62c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b294a1847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b294a1847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b294a1847_0_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b294a1847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b294a184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b294a184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b294a1847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b294a1847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8b294a1847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8b294a1847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653e6e96e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53e6e96e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b294a1847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b294a1847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b294a1847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b294a1847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653e6e96e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53e6e96e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8b294a1847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b294a1847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8b294a1847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8b294a1847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8b294a1847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8b294a1847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8b294a1847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8b294a1847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b294a1847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b294a1847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b294a184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b294a184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8b294a1847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8b294a1847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b294a1847_0_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b294a1847_0_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b294a1847_0_1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b294a1847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b294a1847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b294a1847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2abffa09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2abffa0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8b294a1847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8b294a1847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8b294a1847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8b294a1847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2abffa09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2abffa09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b294a1847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b294a1847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b294a1847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b294a1847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9e5c13e62c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9e5c13e62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653e6e96e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653e6e96e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b294a1847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b294a1847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b294a1847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b294a1847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b294a1847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b294a1847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653e6e96e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653e6e96e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b294a1847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b294a1847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b294a1847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b294a1847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b294a1847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b294a1847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b294a1847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b294a1847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8b294a1847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8b294a1847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e5c13e6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e5c13e6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b294a1847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b294a1847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82abffa09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2abffa09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8b294a1847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8b294a1847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8b294a1847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8b294a1847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8b294a1847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8b294a1847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8b294a1847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8b294a1847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8b294a1847_0_10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8b294a1847_0_1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653e6e96e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653e6e96e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8b294a1847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8b294a1847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8b294a1847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8b294a1847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653e6e96e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653e6e96e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8b294a1847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8b294a1847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8b294a1847_0_1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8b294a1847_0_1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8b294a1847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8b294a1847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8b294a1847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8b294a1847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8b294a1847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8b294a1847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82abffa09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82abffa09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8b294a1847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8b294a1847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b294a1847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b294a1847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8b294a1847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b294a1847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8b294a1847_0_1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8b294a1847_0_1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b294a1847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b294a1847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8b294a1847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8b294a1847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8b294a1847_0_1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8b294a1847_0_1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82abffa09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82abffa0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8b294a1847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8b294a1847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8b294a1847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8b294a1847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8b294a1847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8b294a1847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82abffa09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82abffa09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8b294a1847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8b294a1847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8b294a1847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8b294a1847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8b294a1847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8b294a1847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b294a1847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b294a1847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8b294a1847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8b294a1847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8b294a1847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8b294a1847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6f715a8b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6f715a8b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8b294a1847_0_1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8b294a1847_0_1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8b294a1847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8b294a1847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8b294a1847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8b294a1847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8b294a1847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8b294a1847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8b294a1847_0_1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8b294a1847_0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8b294a1847_0_1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8b294a1847_0_1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8b294a1847_0_1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8b294a1847_0_1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b294a184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b294a184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8b294a1847_0_8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8b294a1847_0_8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8b294a1847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8b294a1847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8b294a1847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8b294a1847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8b294a1847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8b294a1847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8b294a1847_0_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8b294a1847_0_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8b294a1847_0_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8b294a1847_0_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6f715a8b9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6f715a8b9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8b294a1847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8b294a1847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8b294a1847_0_1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8b294a1847_0_1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8b294a1847_0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8b294a1847_0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www.tiobe.com/tiobe-index/"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54.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3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4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34.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39.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38.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5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6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4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35.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47.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45.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52.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46.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49.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55.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4.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57.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48.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62.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59.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56.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60.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53.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63.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5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openjdk.java.ne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oracle.com/java/technologies/javase-downloads.html" TargetMode="External"/><Relationship Id="rId4" Type="http://schemas.openxmlformats.org/officeDocument/2006/relationships/hyperlink" Target="https://aws.amazon.com/id/corretto/" TargetMode="External"/><Relationship Id="rId5" Type="http://schemas.openxmlformats.org/officeDocument/2006/relationships/hyperlink" Target="https://www.azul.com/downloads/zulu-commun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jdk.java.ne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medium.com/programmer-zaman-now/setting-java-path-di-windows-4da2c65d829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jetbrains.com/idea/" TargetMode="External"/><Relationship Id="rId4" Type="http://schemas.openxmlformats.org/officeDocument/2006/relationships/hyperlink" Target="https://www.eclipse.org/downloads/packages/" TargetMode="External"/><Relationship Id="rId5" Type="http://schemas.openxmlformats.org/officeDocument/2006/relationships/hyperlink" Target="https://netbeans.apache.org/" TargetMode="External"/><Relationship Id="rId6" Type="http://schemas.openxmlformats.org/officeDocument/2006/relationships/hyperlink" Target="https://www.oracle.com/application-development/technologies/jdeveloper.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5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 Id="rId3" Type="http://schemas.openxmlformats.org/officeDocument/2006/relationships/image" Target="../media/image4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5.xml"/><Relationship Id="rId3" Type="http://schemas.openxmlformats.org/officeDocument/2006/relationships/image" Target="../media/image40.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1.xml"/><Relationship Id="rId3" Type="http://schemas.openxmlformats.org/officeDocument/2006/relationships/image" Target="../media/image24.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37.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2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26.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3.xml"/><Relationship Id="rId3" Type="http://schemas.openxmlformats.org/officeDocument/2006/relationships/image" Target="../media/image2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5.xml"/><Relationship Id="rId3" Type="http://schemas.openxmlformats.org/officeDocument/2006/relationships/image" Target="../media/image3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3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 Dasar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Belajar Java</a:t>
            </a:r>
            <a:endParaRPr/>
          </a:p>
        </p:txBody>
      </p:sp>
      <p:pic>
        <p:nvPicPr>
          <p:cNvPr id="142" name="Google Shape;142;p22"/>
          <p:cNvPicPr preferRelativeResize="0"/>
          <p:nvPr/>
        </p:nvPicPr>
        <p:blipFill>
          <a:blip r:embed="rId3">
            <a:alphaModFix/>
          </a:blip>
          <a:stretch>
            <a:fillRect/>
          </a:stretch>
        </p:blipFill>
        <p:spPr>
          <a:xfrm>
            <a:off x="1509963" y="2006250"/>
            <a:ext cx="6124087" cy="2984849"/>
          </a:xfrm>
          <a:prstGeom prst="rect">
            <a:avLst/>
          </a:prstGeom>
          <a:noFill/>
          <a:ln>
            <a:noFill/>
          </a:ln>
        </p:spPr>
      </p:pic>
      <p:sp>
        <p:nvSpPr>
          <p:cNvPr id="143" name="Google Shape;143;p22"/>
          <p:cNvSpPr txBox="1"/>
          <p:nvPr/>
        </p:nvSpPr>
        <p:spPr>
          <a:xfrm>
            <a:off x="0" y="0"/>
            <a:ext cx="9144000" cy="4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https://www.tiobe.com/tiobe-index/</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Switch Lambda</a:t>
            </a:r>
            <a:endParaRPr/>
          </a:p>
        </p:txBody>
      </p:sp>
      <p:pic>
        <p:nvPicPr>
          <p:cNvPr id="669" name="Google Shape;669;p112"/>
          <p:cNvPicPr preferRelativeResize="0"/>
          <p:nvPr/>
        </p:nvPicPr>
        <p:blipFill>
          <a:blip r:embed="rId3">
            <a:alphaModFix/>
          </a:blip>
          <a:stretch>
            <a:fillRect/>
          </a:stretch>
        </p:blipFill>
        <p:spPr>
          <a:xfrm>
            <a:off x="152400" y="2006250"/>
            <a:ext cx="8839200" cy="2950318"/>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Kata Kunci yield</a:t>
            </a:r>
            <a:endParaRPr/>
          </a:p>
        </p:txBody>
      </p:sp>
      <p:sp>
        <p:nvSpPr>
          <p:cNvPr id="675" name="Google Shape;675;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Java 14, ada kata kunci baru yaitu yield, dimana kita menggunakan kata kunci yield untuk mengembalikan nilai pada switch statement</a:t>
            </a:r>
            <a:endParaRPr/>
          </a:p>
          <a:p>
            <a:pPr indent="-311150" lvl="0" marL="457200" rtl="0" algn="l">
              <a:spcBef>
                <a:spcPts val="0"/>
              </a:spcBef>
              <a:spcAft>
                <a:spcPts val="0"/>
              </a:spcAft>
              <a:buSzPts val="1300"/>
              <a:buChar char="●"/>
            </a:pPr>
            <a:r>
              <a:rPr lang="id"/>
              <a:t>Ini sangat mempermudah kita ketika butuh membuat data berdasarkan kondisi switch statement</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Switch Tanpa yield</a:t>
            </a:r>
            <a:endParaRPr/>
          </a:p>
        </p:txBody>
      </p:sp>
      <p:pic>
        <p:nvPicPr>
          <p:cNvPr id="681" name="Google Shape;681;p114"/>
          <p:cNvPicPr preferRelativeResize="0"/>
          <p:nvPr/>
        </p:nvPicPr>
        <p:blipFill>
          <a:blip r:embed="rId3">
            <a:alphaModFix/>
          </a:blip>
          <a:stretch>
            <a:fillRect/>
          </a:stretch>
        </p:blipFill>
        <p:spPr>
          <a:xfrm>
            <a:off x="152400" y="2006250"/>
            <a:ext cx="8839200" cy="2950318"/>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Switch Dengan yield</a:t>
            </a:r>
            <a:endParaRPr/>
          </a:p>
        </p:txBody>
      </p:sp>
      <p:pic>
        <p:nvPicPr>
          <p:cNvPr id="687" name="Google Shape;687;p115"/>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Ternary Operator</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Ternary Operator</a:t>
            </a:r>
            <a:endParaRPr/>
          </a:p>
        </p:txBody>
      </p:sp>
      <p:sp>
        <p:nvSpPr>
          <p:cNvPr id="698" name="Google Shape;698;p1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Ternary operator adalah operator sederhana dari if statement</a:t>
            </a:r>
            <a:endParaRPr/>
          </a:p>
          <a:p>
            <a:pPr indent="-311150" lvl="0" marL="457200" rtl="0" algn="l">
              <a:spcBef>
                <a:spcPts val="0"/>
              </a:spcBef>
              <a:spcAft>
                <a:spcPts val="0"/>
              </a:spcAft>
              <a:buSzPts val="1300"/>
              <a:buChar char="●"/>
            </a:pPr>
            <a:r>
              <a:rPr lang="id"/>
              <a:t>Ternary operator terdiri dari  kondisi yang dievaluasi, jika menghasilkan true maka nilai pertama diambil, jika false, maka nilai kedua diambil</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Tanpa Ternary Operator</a:t>
            </a:r>
            <a:endParaRPr/>
          </a:p>
        </p:txBody>
      </p:sp>
      <p:pic>
        <p:nvPicPr>
          <p:cNvPr id="704" name="Google Shape;704;p118"/>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Dengan Ternary Operator</a:t>
            </a:r>
            <a:endParaRPr/>
          </a:p>
        </p:txBody>
      </p:sp>
      <p:pic>
        <p:nvPicPr>
          <p:cNvPr id="710" name="Google Shape;710;p119"/>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 Loop</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 Loop</a:t>
            </a:r>
            <a:endParaRPr/>
          </a:p>
        </p:txBody>
      </p:sp>
      <p:sp>
        <p:nvSpPr>
          <p:cNvPr id="721" name="Google Shape;721;p1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 adalah salah satu kata kunci yang bisa digunakan untuk melakukan perulangan</a:t>
            </a:r>
            <a:endParaRPr/>
          </a:p>
          <a:p>
            <a:pPr indent="-311150" lvl="0" marL="457200" rtl="0" algn="l">
              <a:spcBef>
                <a:spcPts val="0"/>
              </a:spcBef>
              <a:spcAft>
                <a:spcPts val="0"/>
              </a:spcAft>
              <a:buSzPts val="1300"/>
              <a:buChar char="●"/>
            </a:pPr>
            <a:r>
              <a:rPr lang="id"/>
              <a:t>Blok kode yang terdapat di dalam for akan selalu diulangi selama kondisi for terpenuhi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Dimana Java Banyak Digunakan?</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Backend, banyak perusahaan besar saat ini menggunakan Java sebagai aplikasi backend nya seperti Twitter, Netflix, Spotify, Amazon, Alibaba, Blibli, dan lain-lain</a:t>
            </a:r>
            <a:endParaRPr/>
          </a:p>
          <a:p>
            <a:pPr indent="-311150" lvl="0" marL="457200" rtl="0" algn="l">
              <a:spcBef>
                <a:spcPts val="0"/>
              </a:spcBef>
              <a:spcAft>
                <a:spcPts val="0"/>
              </a:spcAft>
              <a:buSzPts val="1300"/>
              <a:buChar char="●"/>
            </a:pPr>
            <a:r>
              <a:rPr lang="id"/>
              <a:t>Big Data, teknologi-teknologi big data yang saat ini populer, kebanyakan adalah teknologi Java, seperti Apache Hadoop, Elasticsearch, Apache Cassandra, Apache Spark, Apache Kafka, dan lain-lain</a:t>
            </a:r>
            <a:endParaRPr/>
          </a:p>
          <a:p>
            <a:pPr indent="-311150" lvl="0" marL="457200" rtl="0" algn="l">
              <a:spcBef>
                <a:spcPts val="0"/>
              </a:spcBef>
              <a:spcAft>
                <a:spcPts val="0"/>
              </a:spcAft>
              <a:buSzPts val="1300"/>
              <a:buChar char="●"/>
            </a:pPr>
            <a:r>
              <a:rPr lang="id"/>
              <a:t>Android, di Android kita bisa menggunakan Java dan Kotlin untuk membuat aplikasi nya</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Sintak Perulangan For</a:t>
            </a:r>
            <a:endParaRPr/>
          </a:p>
        </p:txBody>
      </p:sp>
      <p:sp>
        <p:nvSpPr>
          <p:cNvPr id="727" name="Google Shape;727;p1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for(init statement; kondisi; post statement){</a:t>
            </a:r>
            <a:br>
              <a:rPr lang="id"/>
            </a:br>
            <a:r>
              <a:rPr lang="id"/>
              <a:t>   // block perulangan</a:t>
            </a:r>
            <a:br>
              <a:rPr lang="id"/>
            </a:br>
            <a:r>
              <a:rPr lang="id"/>
              <a:t>}</a:t>
            </a:r>
            <a:endParaRPr/>
          </a:p>
          <a:p>
            <a:pPr indent="-311150" lvl="0" marL="457200" rtl="0" algn="l">
              <a:spcBef>
                <a:spcPts val="1600"/>
              </a:spcBef>
              <a:spcAft>
                <a:spcPts val="0"/>
              </a:spcAft>
              <a:buSzPts val="1300"/>
              <a:buChar char="●"/>
            </a:pPr>
            <a:r>
              <a:rPr lang="id"/>
              <a:t>Init statement akan dieksekusi hanya sekali di awal sebelum perulangan</a:t>
            </a:r>
            <a:endParaRPr/>
          </a:p>
          <a:p>
            <a:pPr indent="-311150" lvl="0" marL="457200" rtl="0" algn="l">
              <a:spcBef>
                <a:spcPts val="0"/>
              </a:spcBef>
              <a:spcAft>
                <a:spcPts val="0"/>
              </a:spcAft>
              <a:buSzPts val="1300"/>
              <a:buChar char="●"/>
            </a:pPr>
            <a:r>
              <a:rPr lang="id"/>
              <a:t>Kondisi akan dilakukan pengecekan dalam setiap perulangan, jika true perulangan akan dilakukan, jika false perulangan akan berhenti</a:t>
            </a:r>
            <a:endParaRPr/>
          </a:p>
          <a:p>
            <a:pPr indent="-311150" lvl="0" marL="457200" rtl="0" algn="l">
              <a:spcBef>
                <a:spcPts val="0"/>
              </a:spcBef>
              <a:spcAft>
                <a:spcPts val="0"/>
              </a:spcAft>
              <a:buSzPts val="1300"/>
              <a:buChar char="●"/>
            </a:pPr>
            <a:r>
              <a:rPr lang="id"/>
              <a:t>Post statement akan dieksekusi setiap kali diakhir perulangan</a:t>
            </a:r>
            <a:endParaRPr/>
          </a:p>
          <a:p>
            <a:pPr indent="-311150" lvl="0" marL="457200" rtl="0" algn="l">
              <a:spcBef>
                <a:spcPts val="0"/>
              </a:spcBef>
              <a:spcAft>
                <a:spcPts val="0"/>
              </a:spcAft>
              <a:buSzPts val="1300"/>
              <a:buChar char="●"/>
            </a:pPr>
            <a:r>
              <a:rPr lang="id"/>
              <a:t>Init statement, Kondisi dan Post Statement tidak wajib diisi, jika Kondisi tidak diisi, berarti kondisi selalu bernilai true</a:t>
            </a:r>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Perulangan Tanpa Henti</a:t>
            </a:r>
            <a:endParaRPr/>
          </a:p>
        </p:txBody>
      </p:sp>
      <p:pic>
        <p:nvPicPr>
          <p:cNvPr id="733" name="Google Shape;733;p123"/>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Perulangan Dengan Kondisi</a:t>
            </a:r>
            <a:endParaRPr/>
          </a:p>
        </p:txBody>
      </p:sp>
      <p:pic>
        <p:nvPicPr>
          <p:cNvPr id="739" name="Google Shape;739;p124"/>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Perulangan Dengan Init Statement</a:t>
            </a:r>
            <a:endParaRPr/>
          </a:p>
        </p:txBody>
      </p:sp>
      <p:pic>
        <p:nvPicPr>
          <p:cNvPr id="745" name="Google Shape;745;p125"/>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Perulangan Dengan Post Statement</a:t>
            </a:r>
            <a:endParaRPr/>
          </a:p>
        </p:txBody>
      </p:sp>
      <p:pic>
        <p:nvPicPr>
          <p:cNvPr id="751" name="Google Shape;751;p126"/>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While Loop</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While Loop</a:t>
            </a:r>
            <a:endParaRPr/>
          </a:p>
        </p:txBody>
      </p:sp>
      <p:sp>
        <p:nvSpPr>
          <p:cNvPr id="762" name="Google Shape;762;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While loop adalah versi perulangan yang lebih sederhana dibanding for loop</a:t>
            </a:r>
            <a:endParaRPr/>
          </a:p>
          <a:p>
            <a:pPr indent="-311150" lvl="0" marL="457200" rtl="0" algn="l">
              <a:spcBef>
                <a:spcPts val="0"/>
              </a:spcBef>
              <a:spcAft>
                <a:spcPts val="0"/>
              </a:spcAft>
              <a:buSzPts val="1300"/>
              <a:buChar char="●"/>
            </a:pPr>
            <a:r>
              <a:rPr lang="id"/>
              <a:t>Di while loop, hanya terdapat kondisi perulangan, tanpa ada init statement dan post statement</a:t>
            </a:r>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While Loop</a:t>
            </a:r>
            <a:endParaRPr/>
          </a:p>
        </p:txBody>
      </p:sp>
      <p:pic>
        <p:nvPicPr>
          <p:cNvPr id="768" name="Google Shape;768;p129"/>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 While Loop</a:t>
            </a:r>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 While Loop</a:t>
            </a:r>
            <a:endParaRPr/>
          </a:p>
        </p:txBody>
      </p:sp>
      <p:sp>
        <p:nvSpPr>
          <p:cNvPr id="779" name="Google Shape;779;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 While loop adalah perulangan yang mirip dengan while</a:t>
            </a:r>
            <a:endParaRPr/>
          </a:p>
          <a:p>
            <a:pPr indent="-311150" lvl="0" marL="457200" rtl="0" algn="l">
              <a:spcBef>
                <a:spcPts val="0"/>
              </a:spcBef>
              <a:spcAft>
                <a:spcPts val="0"/>
              </a:spcAft>
              <a:buSzPts val="1300"/>
              <a:buChar char="●"/>
            </a:pPr>
            <a:r>
              <a:rPr lang="id"/>
              <a:t>Perbedaannya hanya pada pengecekan kondisi</a:t>
            </a:r>
            <a:endParaRPr/>
          </a:p>
          <a:p>
            <a:pPr indent="-311150" lvl="0" marL="457200" rtl="0" algn="l">
              <a:spcBef>
                <a:spcPts val="0"/>
              </a:spcBef>
              <a:spcAft>
                <a:spcPts val="0"/>
              </a:spcAft>
              <a:buSzPts val="1300"/>
              <a:buChar char="●"/>
            </a:pPr>
            <a:r>
              <a:rPr lang="id"/>
              <a:t>Pengecekan kondisi di while loop dilakukan di awal sebelum perulangan dilakukan, sedangkan di do while loop dilakukan setelah perulangan dilakukan</a:t>
            </a:r>
            <a:endParaRPr/>
          </a:p>
          <a:p>
            <a:pPr indent="-311150" lvl="0" marL="457200" rtl="0" algn="l">
              <a:spcBef>
                <a:spcPts val="0"/>
              </a:spcBef>
              <a:spcAft>
                <a:spcPts val="0"/>
              </a:spcAft>
              <a:buSzPts val="1300"/>
              <a:buChar char="●"/>
            </a:pPr>
            <a:r>
              <a:rPr lang="id"/>
              <a:t>Oleh karena itu dalam do while loop, minimal pasti sekali perulangan dilakukan walaupun kondisi tidak bernilai true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JRE vs JDK</a:t>
            </a:r>
            <a:endParaRPr/>
          </a:p>
        </p:txBody>
      </p:sp>
      <p:sp>
        <p:nvSpPr>
          <p:cNvPr id="155" name="Google Shape;155;p2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JRE singkatan dari Java Runtime Environment</a:t>
            </a:r>
            <a:endParaRPr/>
          </a:p>
          <a:p>
            <a:pPr indent="-311150" lvl="0" marL="457200" rtl="0" algn="l">
              <a:spcBef>
                <a:spcPts val="0"/>
              </a:spcBef>
              <a:spcAft>
                <a:spcPts val="0"/>
              </a:spcAft>
              <a:buSzPts val="1300"/>
              <a:buChar char="●"/>
            </a:pPr>
            <a:r>
              <a:rPr lang="id"/>
              <a:t>JDK singkatan dari Java Development Kit</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Do While Loop</a:t>
            </a:r>
            <a:endParaRPr/>
          </a:p>
        </p:txBody>
      </p:sp>
      <p:pic>
        <p:nvPicPr>
          <p:cNvPr id="785" name="Google Shape;785;p132"/>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Break &amp; Continue</a:t>
            </a:r>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Break &amp; Continue</a:t>
            </a:r>
            <a:endParaRPr/>
          </a:p>
        </p:txBody>
      </p:sp>
      <p:sp>
        <p:nvSpPr>
          <p:cNvPr id="796" name="Google Shape;796;p1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switch statement, kita sudah mengenal kata kunci break, yaitu untuk menghentikan case dalam switch</a:t>
            </a:r>
            <a:endParaRPr/>
          </a:p>
          <a:p>
            <a:pPr indent="-311150" lvl="0" marL="457200" rtl="0" algn="l">
              <a:spcBef>
                <a:spcPts val="0"/>
              </a:spcBef>
              <a:spcAft>
                <a:spcPts val="0"/>
              </a:spcAft>
              <a:buSzPts val="1300"/>
              <a:buChar char="●"/>
            </a:pPr>
            <a:r>
              <a:rPr lang="id"/>
              <a:t>Sama dengan pada perulangan, break juga digunakan untuk menghentikan seluruh perulangan.</a:t>
            </a:r>
            <a:endParaRPr/>
          </a:p>
          <a:p>
            <a:pPr indent="-311150" lvl="0" marL="457200" rtl="0" algn="l">
              <a:spcBef>
                <a:spcPts val="0"/>
              </a:spcBef>
              <a:spcAft>
                <a:spcPts val="0"/>
              </a:spcAft>
              <a:buSzPts val="1300"/>
              <a:buChar char="●"/>
            </a:pPr>
            <a:r>
              <a:rPr lang="id"/>
              <a:t>Namun berbeda dengan continue, continue digunakan untuk menghentikan perulangan saat ini, lalu melanjutkan ke perulangan selanjutnya</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Break</a:t>
            </a:r>
            <a:endParaRPr/>
          </a:p>
        </p:txBody>
      </p:sp>
      <p:pic>
        <p:nvPicPr>
          <p:cNvPr id="802" name="Google Shape;802;p135"/>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Continue</a:t>
            </a:r>
            <a:endParaRPr/>
          </a:p>
        </p:txBody>
      </p:sp>
      <p:pic>
        <p:nvPicPr>
          <p:cNvPr id="808" name="Google Shape;808;p136"/>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 Each</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 Each</a:t>
            </a:r>
            <a:endParaRPr/>
          </a:p>
        </p:txBody>
      </p:sp>
      <p:sp>
        <p:nvSpPr>
          <p:cNvPr id="819" name="Google Shape;819;p1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biasa mengakses data array menggunakann perulangan</a:t>
            </a:r>
            <a:endParaRPr/>
          </a:p>
          <a:p>
            <a:pPr indent="-311150" lvl="0" marL="457200" rtl="0" algn="l">
              <a:spcBef>
                <a:spcPts val="0"/>
              </a:spcBef>
              <a:spcAft>
                <a:spcPts val="0"/>
              </a:spcAft>
              <a:buSzPts val="1300"/>
              <a:buChar char="●"/>
            </a:pPr>
            <a:r>
              <a:rPr lang="id"/>
              <a:t>Mengakses data array menggunakan perulangan sangat bertele-tele, kita harus membuat counter, lalu mengakses array menggunakan counter yang kita buat</a:t>
            </a:r>
            <a:endParaRPr/>
          </a:p>
          <a:p>
            <a:pPr indent="-311150" lvl="0" marL="457200" rtl="0" algn="l">
              <a:spcBef>
                <a:spcPts val="0"/>
              </a:spcBef>
              <a:spcAft>
                <a:spcPts val="0"/>
              </a:spcAft>
              <a:buSzPts val="1300"/>
              <a:buChar char="●"/>
            </a:pPr>
            <a:r>
              <a:rPr lang="id"/>
              <a:t>Namun untungnya, di Java terdapat perulangan for each, yang bisa digunakan untuk mengakses seluruh data di Array secara otomatis</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Tanpa For Each</a:t>
            </a:r>
            <a:endParaRPr/>
          </a:p>
        </p:txBody>
      </p:sp>
      <p:pic>
        <p:nvPicPr>
          <p:cNvPr id="825" name="Google Shape;825;p139"/>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For Each</a:t>
            </a:r>
            <a:endParaRPr/>
          </a:p>
        </p:txBody>
      </p:sp>
      <p:pic>
        <p:nvPicPr>
          <p:cNvPr id="831" name="Google Shape;831;p140"/>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 Virtual Machine</a:t>
            </a:r>
            <a:endParaRPr/>
          </a:p>
        </p:txBody>
      </p:sp>
      <p:sp>
        <p:nvSpPr>
          <p:cNvPr id="161" name="Google Shape;161;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sendiri hanyalah bahasa pemrograman, otak dibalik teknologi Java sebenarnya sebuah teknologi yang disebut Java Virtual Machine</a:t>
            </a:r>
            <a:endParaRPr/>
          </a:p>
          <a:p>
            <a:pPr indent="-311150" lvl="0" marL="457200" rtl="0" algn="l">
              <a:spcBef>
                <a:spcPts val="0"/>
              </a:spcBef>
              <a:spcAft>
                <a:spcPts val="0"/>
              </a:spcAft>
              <a:buSzPts val="1300"/>
              <a:buChar char="●"/>
            </a:pPr>
            <a:r>
              <a:rPr lang="id"/>
              <a:t>Java Virtual Machine merupakan program yang digunakan untuk mengeksekusi binary file Java</a:t>
            </a:r>
            <a:endParaRPr/>
          </a:p>
          <a:p>
            <a:pPr indent="-311150" lvl="0" marL="457200" rtl="0" algn="l">
              <a:spcBef>
                <a:spcPts val="0"/>
              </a:spcBef>
              <a:spcAft>
                <a:spcPts val="0"/>
              </a:spcAft>
              <a:buSzPts val="1300"/>
              <a:buChar char="●"/>
            </a:pPr>
            <a:r>
              <a:rPr lang="id"/>
              <a:t>Karena JVM hanya mengerti binary file, sehingga akhirnya banyak bahasa pemrograman yang mengadopsi teknologi JVM, seperti Kotlin, Scala, Groovy dan lain-lain</a:t>
            </a:r>
            <a:endParaRPr/>
          </a:p>
          <a:p>
            <a:pPr indent="-311150" lvl="0" marL="457200" rtl="0" algn="l">
              <a:spcBef>
                <a:spcPts val="0"/>
              </a:spcBef>
              <a:spcAft>
                <a:spcPts val="0"/>
              </a:spcAft>
              <a:buSzPts val="1300"/>
              <a:buChar char="●"/>
            </a:pPr>
            <a:r>
              <a:rPr lang="id"/>
              <a:t>Dengan begitu, banyak bahasa pemrograman yang lebih canggih dari Java, namun mereka tetap jalan di JVM yang sudah terbukti stabil dan bagus</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a:t>
            </a:r>
            <a:endParaRPr/>
          </a:p>
        </p:txBody>
      </p:sp>
      <p:sp>
        <p:nvSpPr>
          <p:cNvPr id="842" name="Google Shape;842;p1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Method adalah block kode program yang akan berjalan saat kita panggil</a:t>
            </a:r>
            <a:endParaRPr/>
          </a:p>
          <a:p>
            <a:pPr indent="-311150" lvl="0" marL="457200" rtl="0" algn="l">
              <a:spcBef>
                <a:spcPts val="0"/>
              </a:spcBef>
              <a:spcAft>
                <a:spcPts val="0"/>
              </a:spcAft>
              <a:buSzPts val="1300"/>
              <a:buChar char="●"/>
            </a:pPr>
            <a:r>
              <a:rPr lang="id"/>
              <a:t>Sebelumnya kita sudah menggunakan method println() untuk menampilkan tulisan di console</a:t>
            </a:r>
            <a:endParaRPr/>
          </a:p>
          <a:p>
            <a:pPr indent="-311150" lvl="0" marL="457200" rtl="0" algn="l">
              <a:spcBef>
                <a:spcPts val="0"/>
              </a:spcBef>
              <a:spcAft>
                <a:spcPts val="0"/>
              </a:spcAft>
              <a:buSzPts val="1300"/>
              <a:buChar char="●"/>
            </a:pPr>
            <a:r>
              <a:rPr lang="id"/>
              <a:t>Untuk membuat method di Java, kita bisa menggunakan kata kunci void, lalu diikuti dengan nama method, kurung () dan diakhiri dengan block</a:t>
            </a:r>
            <a:endParaRPr/>
          </a:p>
          <a:p>
            <a:pPr indent="-311150" lvl="0" marL="457200" rtl="0" algn="l">
              <a:spcBef>
                <a:spcPts val="0"/>
              </a:spcBef>
              <a:spcAft>
                <a:spcPts val="0"/>
              </a:spcAft>
              <a:buSzPts val="1300"/>
              <a:buChar char="●"/>
            </a:pPr>
            <a:r>
              <a:rPr lang="id"/>
              <a:t>Kita bisa memanggil method dengan menggunakan nama method lalu diikuti dengan kurung ()</a:t>
            </a:r>
            <a:endParaRPr/>
          </a:p>
          <a:p>
            <a:pPr indent="-311150" lvl="0" marL="457200" rtl="0" algn="l">
              <a:spcBef>
                <a:spcPts val="0"/>
              </a:spcBef>
              <a:spcAft>
                <a:spcPts val="0"/>
              </a:spcAft>
              <a:buSzPts val="1300"/>
              <a:buChar char="●"/>
            </a:pPr>
            <a:r>
              <a:rPr lang="id"/>
              <a:t>Di bahasa pemrograman lain, Method juga disebut dengan Function</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Method</a:t>
            </a:r>
            <a:endParaRPr/>
          </a:p>
        </p:txBody>
      </p:sp>
      <p:pic>
        <p:nvPicPr>
          <p:cNvPr id="848" name="Google Shape;848;p143"/>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Parameter</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Parameter</a:t>
            </a:r>
            <a:endParaRPr/>
          </a:p>
        </p:txBody>
      </p:sp>
      <p:sp>
        <p:nvSpPr>
          <p:cNvPr id="859" name="Google Shape;859;p1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bisa mengirim informasi ke method yang ingin kita panggil</a:t>
            </a:r>
            <a:endParaRPr/>
          </a:p>
          <a:p>
            <a:pPr indent="-311150" lvl="0" marL="457200" rtl="0" algn="l">
              <a:spcBef>
                <a:spcPts val="0"/>
              </a:spcBef>
              <a:spcAft>
                <a:spcPts val="0"/>
              </a:spcAft>
              <a:buSzPts val="1300"/>
              <a:buChar char="●"/>
            </a:pPr>
            <a:r>
              <a:rPr lang="id"/>
              <a:t>Untuk melakukan hal tersebut, kita perlu menambahkan parameter atau argument di method yang sudah kita buat</a:t>
            </a:r>
            <a:endParaRPr/>
          </a:p>
          <a:p>
            <a:pPr indent="-311150" lvl="0" marL="457200" rtl="0" algn="l">
              <a:spcBef>
                <a:spcPts val="0"/>
              </a:spcBef>
              <a:spcAft>
                <a:spcPts val="0"/>
              </a:spcAft>
              <a:buSzPts val="1300"/>
              <a:buChar char="●"/>
            </a:pPr>
            <a:r>
              <a:rPr lang="id"/>
              <a:t>Cara membuat parameter sama seperti cara membuat variabel</a:t>
            </a:r>
            <a:endParaRPr/>
          </a:p>
          <a:p>
            <a:pPr indent="-311150" lvl="0" marL="457200" rtl="0" algn="l">
              <a:spcBef>
                <a:spcPts val="0"/>
              </a:spcBef>
              <a:spcAft>
                <a:spcPts val="0"/>
              </a:spcAft>
              <a:buSzPts val="1300"/>
              <a:buChar char="●"/>
            </a:pPr>
            <a:r>
              <a:rPr lang="id"/>
              <a:t>Parameter ditempatkan di dalam kurung () di deklarasi method</a:t>
            </a:r>
            <a:endParaRPr/>
          </a:p>
          <a:p>
            <a:pPr indent="-311150" lvl="0" marL="457200" rtl="0" algn="l">
              <a:spcBef>
                <a:spcPts val="0"/>
              </a:spcBef>
              <a:spcAft>
                <a:spcPts val="0"/>
              </a:spcAft>
              <a:buSzPts val="1300"/>
              <a:buChar char="●"/>
            </a:pPr>
            <a:r>
              <a:rPr lang="id"/>
              <a:t>Parameter bisa lebih dari satu, jika lebih dari satu, harus dipisah menggunakan tanda koma</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Method Parameter</a:t>
            </a:r>
            <a:endParaRPr/>
          </a:p>
        </p:txBody>
      </p:sp>
      <p:pic>
        <p:nvPicPr>
          <p:cNvPr id="865" name="Google Shape;865;p146"/>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Return Value</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Return Value</a:t>
            </a:r>
            <a:endParaRPr/>
          </a:p>
        </p:txBody>
      </p:sp>
      <p:sp>
        <p:nvSpPr>
          <p:cNvPr id="876" name="Google Shape;876;p1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method itu tidak menghasilkan value apapun, namun jika kita ingin, kita bisa membuat sebuah method mengembalikan nilai</a:t>
            </a:r>
            <a:endParaRPr/>
          </a:p>
          <a:p>
            <a:pPr indent="-311150" lvl="0" marL="457200" rtl="0" algn="l">
              <a:spcBef>
                <a:spcPts val="0"/>
              </a:spcBef>
              <a:spcAft>
                <a:spcPts val="0"/>
              </a:spcAft>
              <a:buSzPts val="1300"/>
              <a:buChar char="●"/>
            </a:pPr>
            <a:r>
              <a:rPr lang="id"/>
              <a:t>Agar method bisa menghasilkan value, kita harus mengubah kata kunci void dengan tipe data yang dihasilkan</a:t>
            </a:r>
            <a:endParaRPr/>
          </a:p>
          <a:p>
            <a:pPr indent="-311150" lvl="0" marL="457200" rtl="0" algn="l">
              <a:spcBef>
                <a:spcPts val="0"/>
              </a:spcBef>
              <a:spcAft>
                <a:spcPts val="0"/>
              </a:spcAft>
              <a:buSzPts val="1300"/>
              <a:buChar char="●"/>
            </a:pPr>
            <a:r>
              <a:rPr lang="id"/>
              <a:t>Dan di dalam block method, untuk menghasilkan nilai tersebut, kita harus menggunakan kata kunci return, lalu diikuti dengan data yang sesuai dengan tipe data yang sudah kita deklarasikan di method</a:t>
            </a:r>
            <a:endParaRPr/>
          </a:p>
          <a:p>
            <a:pPr indent="-311150" lvl="0" marL="457200" rtl="0" algn="l">
              <a:spcBef>
                <a:spcPts val="0"/>
              </a:spcBef>
              <a:spcAft>
                <a:spcPts val="0"/>
              </a:spcAft>
              <a:buSzPts val="1300"/>
              <a:buChar char="●"/>
            </a:pPr>
            <a:r>
              <a:rPr lang="id"/>
              <a:t>Di Java, kita hanya bisa menghasilkan 1 data di sebuah method, tidak bisa lebih dari satu</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Method Return Value</a:t>
            </a:r>
            <a:endParaRPr/>
          </a:p>
        </p:txBody>
      </p:sp>
      <p:pic>
        <p:nvPicPr>
          <p:cNvPr id="882" name="Google Shape;882;p149"/>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5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Variable Argument</a:t>
            </a:r>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1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Variable Argument</a:t>
            </a:r>
            <a:endParaRPr/>
          </a:p>
        </p:txBody>
      </p:sp>
      <p:sp>
        <p:nvSpPr>
          <p:cNvPr id="893" name="Google Shape;893;p1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butuh mengirim data ke method sejumlah data yang tidak pasti</a:t>
            </a:r>
            <a:endParaRPr/>
          </a:p>
          <a:p>
            <a:pPr indent="-311150" lvl="0" marL="457200" rtl="0" algn="l">
              <a:spcBef>
                <a:spcPts val="0"/>
              </a:spcBef>
              <a:spcAft>
                <a:spcPts val="0"/>
              </a:spcAft>
              <a:buSzPts val="1300"/>
              <a:buChar char="●"/>
            </a:pPr>
            <a:r>
              <a:rPr lang="id"/>
              <a:t>Biasanya, agar bisa seperti ini, kita akan menggunakan Array sebagai parameter di method tersebut</a:t>
            </a:r>
            <a:endParaRPr/>
          </a:p>
          <a:p>
            <a:pPr indent="-311150" lvl="0" marL="457200" rtl="0" algn="l">
              <a:spcBef>
                <a:spcPts val="0"/>
              </a:spcBef>
              <a:spcAft>
                <a:spcPts val="0"/>
              </a:spcAft>
              <a:buSzPts val="1300"/>
              <a:buChar char="●"/>
            </a:pPr>
            <a:r>
              <a:rPr lang="id"/>
              <a:t>Namun di Java, kita bisa menggunakan variable argument, untuk mengirim data yang berisi jumlah tak tentu, bisa nol atau lebih</a:t>
            </a:r>
            <a:endParaRPr/>
          </a:p>
          <a:p>
            <a:pPr indent="-311150" lvl="0" marL="457200" rtl="0" algn="l">
              <a:spcBef>
                <a:spcPts val="0"/>
              </a:spcBef>
              <a:spcAft>
                <a:spcPts val="0"/>
              </a:spcAft>
              <a:buSzPts val="1300"/>
              <a:buChar char="●"/>
            </a:pPr>
            <a:r>
              <a:rPr lang="id"/>
              <a:t>Parameter dengan tipe variable argument, hanya bisa ditempatkan di posisi akhir parameter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Proses Development Program Java</a:t>
            </a:r>
            <a:endParaRPr/>
          </a:p>
        </p:txBody>
      </p:sp>
      <p:pic>
        <p:nvPicPr>
          <p:cNvPr id="167" name="Google Shape;167;p26"/>
          <p:cNvPicPr preferRelativeResize="0"/>
          <p:nvPr/>
        </p:nvPicPr>
        <p:blipFill>
          <a:blip r:embed="rId3">
            <a:alphaModFix/>
          </a:blip>
          <a:stretch>
            <a:fillRect/>
          </a:stretch>
        </p:blipFill>
        <p:spPr>
          <a:xfrm>
            <a:off x="1662100" y="2384350"/>
            <a:ext cx="5819775" cy="1685925"/>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Tanpa Variable Argument</a:t>
            </a:r>
            <a:endParaRPr/>
          </a:p>
        </p:txBody>
      </p:sp>
      <p:pic>
        <p:nvPicPr>
          <p:cNvPr id="899" name="Google Shape;899;p152"/>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Dengan Variable Argument</a:t>
            </a:r>
            <a:endParaRPr/>
          </a:p>
        </p:txBody>
      </p:sp>
      <p:pic>
        <p:nvPicPr>
          <p:cNvPr id="905" name="Google Shape;905;p153"/>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Overloading</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Method Overloading</a:t>
            </a:r>
            <a:endParaRPr/>
          </a:p>
        </p:txBody>
      </p:sp>
      <p:sp>
        <p:nvSpPr>
          <p:cNvPr id="916" name="Google Shape;916;p1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Method overloading adalah kemampuan membuat method dengan nama yang sama lebih dari sekali.</a:t>
            </a:r>
            <a:endParaRPr/>
          </a:p>
          <a:p>
            <a:pPr indent="-311150" lvl="0" marL="457200" rtl="0" algn="l">
              <a:spcBef>
                <a:spcPts val="0"/>
              </a:spcBef>
              <a:spcAft>
                <a:spcPts val="0"/>
              </a:spcAft>
              <a:buSzPts val="1300"/>
              <a:buChar char="●"/>
            </a:pPr>
            <a:r>
              <a:rPr lang="id"/>
              <a:t>Namun ada ketentuannya, yaitu data parameter di method tersebut harus berbeda-beda, enta jumlah atau tipe data parameternya</a:t>
            </a:r>
            <a:endParaRPr/>
          </a:p>
          <a:p>
            <a:pPr indent="-311150" lvl="0" marL="457200" rtl="0" algn="l">
              <a:spcBef>
                <a:spcPts val="0"/>
              </a:spcBef>
              <a:spcAft>
                <a:spcPts val="0"/>
              </a:spcAft>
              <a:buSzPts val="1300"/>
              <a:buChar char="●"/>
            </a:pPr>
            <a:r>
              <a:rPr lang="id"/>
              <a:t>Jika ada yang sama, maka program Java kita akan error</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1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Method Overloading</a:t>
            </a:r>
            <a:endParaRPr/>
          </a:p>
        </p:txBody>
      </p:sp>
      <p:pic>
        <p:nvPicPr>
          <p:cNvPr id="922" name="Google Shape;922;p156"/>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Recursive Method</a:t>
            </a:r>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Recursive </a:t>
            </a:r>
            <a:r>
              <a:rPr lang="id"/>
              <a:t>Method</a:t>
            </a:r>
            <a:endParaRPr/>
          </a:p>
        </p:txBody>
      </p:sp>
      <p:sp>
        <p:nvSpPr>
          <p:cNvPr id="933" name="Google Shape;933;p1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Recursive method adalah kemampuan method memanggil method dirinya sendiri</a:t>
            </a:r>
            <a:endParaRPr/>
          </a:p>
          <a:p>
            <a:pPr indent="-311150" lvl="0" marL="457200" rtl="0" algn="l">
              <a:spcBef>
                <a:spcPts val="0"/>
              </a:spcBef>
              <a:spcAft>
                <a:spcPts val="0"/>
              </a:spcAft>
              <a:buSzPts val="1300"/>
              <a:buChar char="●"/>
            </a:pPr>
            <a:r>
              <a:rPr lang="id"/>
              <a:t>Kadang memang ada banyak problem, yang lebih mudah diselesaikan menggunakan recursive method, seperti contohnya kasus factorial</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Factorial Loop</a:t>
            </a:r>
            <a:endParaRPr/>
          </a:p>
        </p:txBody>
      </p:sp>
      <p:pic>
        <p:nvPicPr>
          <p:cNvPr id="939" name="Google Shape;939;p159"/>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Factorial Recursive</a:t>
            </a:r>
            <a:endParaRPr/>
          </a:p>
        </p:txBody>
      </p:sp>
      <p:pic>
        <p:nvPicPr>
          <p:cNvPr id="945" name="Google Shape;945;p160"/>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9" name="Shape 949"/>
        <p:cNvGrpSpPr/>
        <p:nvPr/>
      </p:nvGrpSpPr>
      <p:grpSpPr>
        <a:xfrm>
          <a:off x="0" y="0"/>
          <a:ext cx="0" cy="0"/>
          <a:chOff x="0" y="0"/>
          <a:chExt cx="0" cy="0"/>
        </a:xfrm>
      </p:grpSpPr>
      <p:sp>
        <p:nvSpPr>
          <p:cNvPr id="950" name="Google Shape;950;p1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Problem Dengan Recursive</a:t>
            </a:r>
            <a:endParaRPr/>
          </a:p>
        </p:txBody>
      </p:sp>
      <p:sp>
        <p:nvSpPr>
          <p:cNvPr id="951" name="Google Shape;951;p1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recursive method itu sangat menarik, namun kita perlu berhati-hati</a:t>
            </a:r>
            <a:endParaRPr/>
          </a:p>
          <a:p>
            <a:pPr indent="-311150" lvl="0" marL="457200" rtl="0" algn="l">
              <a:spcBef>
                <a:spcPts val="0"/>
              </a:spcBef>
              <a:spcAft>
                <a:spcPts val="0"/>
              </a:spcAft>
              <a:buSzPts val="1300"/>
              <a:buChar char="●"/>
            </a:pPr>
            <a:r>
              <a:rPr lang="id"/>
              <a:t>Jika recursive terlalu dalam, maka  akan ada kemungkinan  terjadi error StackOverflow, yaitu error dimana stack method terlalu banyak di Java</a:t>
            </a:r>
            <a:endParaRPr/>
          </a:p>
          <a:p>
            <a:pPr indent="-311150" lvl="0" marL="457200" rtl="0" algn="l">
              <a:spcBef>
                <a:spcPts val="0"/>
              </a:spcBef>
              <a:spcAft>
                <a:spcPts val="0"/>
              </a:spcAft>
              <a:buSzPts val="1300"/>
              <a:buChar char="●"/>
            </a:pPr>
            <a:r>
              <a:rPr lang="id"/>
              <a:t>Kenapa problem ini  bisa terjadi? Karena ketika kita memanggil method, Java akan menyimpannya dalam stack, jika method tersebut memanggil method lain, maka stack akan menumpuk terus, dan jika terlalu dalam, maka stack akan terlalu besar, dan bisa menyebabkan error StackOverflow</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Java</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Error StackOverflow</a:t>
            </a:r>
            <a:endParaRPr/>
          </a:p>
        </p:txBody>
      </p:sp>
      <p:pic>
        <p:nvPicPr>
          <p:cNvPr id="957" name="Google Shape;957;p162"/>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Scope</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Scope</a:t>
            </a:r>
            <a:endParaRPr/>
          </a:p>
        </p:txBody>
      </p:sp>
      <p:sp>
        <p:nvSpPr>
          <p:cNvPr id="968" name="Google Shape;968;p1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Java, variable hanya bisa diakses di dalam area dimana mereka dibuat.</a:t>
            </a:r>
            <a:endParaRPr/>
          </a:p>
          <a:p>
            <a:pPr indent="-311150" lvl="0" marL="457200" rtl="0" algn="l">
              <a:spcBef>
                <a:spcPts val="0"/>
              </a:spcBef>
              <a:spcAft>
                <a:spcPts val="0"/>
              </a:spcAft>
              <a:buSzPts val="1300"/>
              <a:buChar char="●"/>
            </a:pPr>
            <a:r>
              <a:rPr lang="id"/>
              <a:t>Hal ini disebut scope</a:t>
            </a:r>
            <a:endParaRPr/>
          </a:p>
          <a:p>
            <a:pPr indent="-311150" lvl="0" marL="457200" rtl="0" algn="l">
              <a:spcBef>
                <a:spcPts val="0"/>
              </a:spcBef>
              <a:spcAft>
                <a:spcPts val="0"/>
              </a:spcAft>
              <a:buSzPts val="1300"/>
              <a:buChar char="●"/>
            </a:pPr>
            <a:r>
              <a:rPr lang="id"/>
              <a:t>Contoh, jika sebuah variable dibuat di method, maka hanya bisa diakses di method tersebut, atau jika dibuat didalam block, maka hanya bisa diakses didalam block tersebut</a:t>
            </a:r>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Scope</a:t>
            </a:r>
            <a:endParaRPr/>
          </a:p>
        </p:txBody>
      </p:sp>
      <p:pic>
        <p:nvPicPr>
          <p:cNvPr id="974" name="Google Shape;974;p165"/>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Komentar</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3" name="Shape 983"/>
        <p:cNvGrpSpPr/>
        <p:nvPr/>
      </p:nvGrpSpPr>
      <p:grpSpPr>
        <a:xfrm>
          <a:off x="0" y="0"/>
          <a:ext cx="0" cy="0"/>
          <a:chOff x="0" y="0"/>
          <a:chExt cx="0" cy="0"/>
        </a:xfrm>
      </p:grpSpPr>
      <p:sp>
        <p:nvSpPr>
          <p:cNvPr id="984" name="Google Shape;984;p1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Komentar</a:t>
            </a:r>
            <a:endParaRPr/>
          </a:p>
        </p:txBody>
      </p:sp>
      <p:sp>
        <p:nvSpPr>
          <p:cNvPr id="985" name="Google Shape;985;p1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membuat program, kita sering menempatkan komentar di kode program tersebut</a:t>
            </a:r>
            <a:endParaRPr/>
          </a:p>
          <a:p>
            <a:pPr indent="-311150" lvl="0" marL="457200" rtl="0" algn="l">
              <a:spcBef>
                <a:spcPts val="0"/>
              </a:spcBef>
              <a:spcAft>
                <a:spcPts val="0"/>
              </a:spcAft>
              <a:buSzPts val="1300"/>
              <a:buChar char="●"/>
            </a:pPr>
            <a:r>
              <a:rPr lang="id"/>
              <a:t>Komentar adalah kode program yang akan di hiraukan saat proses kompilasi, sehingga di binary code Java, tidak akan ada kode komentar tersebut</a:t>
            </a:r>
            <a:endParaRPr/>
          </a:p>
          <a:p>
            <a:pPr indent="-311150" lvl="0" marL="457200" rtl="0" algn="l">
              <a:spcBef>
                <a:spcPts val="0"/>
              </a:spcBef>
              <a:spcAft>
                <a:spcPts val="0"/>
              </a:spcAft>
              <a:buSzPts val="1300"/>
              <a:buChar char="●"/>
            </a:pPr>
            <a:r>
              <a:rPr lang="id"/>
              <a:t>Biasanya komentar digunakan untuk dokumentasi</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1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Komentar</a:t>
            </a:r>
            <a:endParaRPr/>
          </a:p>
        </p:txBody>
      </p:sp>
      <p:pic>
        <p:nvPicPr>
          <p:cNvPr id="991" name="Google Shape;991;p168"/>
          <p:cNvPicPr preferRelativeResize="0"/>
          <p:nvPr/>
        </p:nvPicPr>
        <p:blipFill>
          <a:blip r:embed="rId3">
            <a:alphaModFix/>
          </a:blip>
          <a:stretch>
            <a:fillRect/>
          </a:stretch>
        </p:blipFill>
        <p:spPr>
          <a:xfrm>
            <a:off x="152400" y="2006250"/>
            <a:ext cx="8821396" cy="2984850"/>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1002" name="Google Shape;1002;p1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Object Oriented Programming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OpenJDK</a:t>
            </a:r>
            <a:endParaRPr/>
          </a:p>
        </p:txBody>
      </p:sp>
      <p:sp>
        <p:nvSpPr>
          <p:cNvPr id="178" name="Google Shape;178;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OpenJDK adalah salah satu implementasi Java Development Kit yang opensource dan gratis</a:t>
            </a:r>
            <a:endParaRPr/>
          </a:p>
          <a:p>
            <a:pPr indent="-311150" lvl="0" marL="457200" rtl="0" algn="l">
              <a:spcBef>
                <a:spcPts val="0"/>
              </a:spcBef>
              <a:spcAft>
                <a:spcPts val="0"/>
              </a:spcAft>
              <a:buSzPts val="1300"/>
              <a:buChar char="●"/>
            </a:pPr>
            <a:r>
              <a:rPr lang="id" u="sng">
                <a:solidFill>
                  <a:schemeClr val="hlink"/>
                </a:solidFill>
                <a:hlinkClick r:id="rId3"/>
              </a:rPr>
              <a:t>https://openjdk.java.net/</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OpenJDK vs yang lain</a:t>
            </a:r>
            <a:endParaRPr/>
          </a:p>
        </p:txBody>
      </p:sp>
      <p:sp>
        <p:nvSpPr>
          <p:cNvPr id="184" name="Google Shape;184;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Oracle JDK : </a:t>
            </a:r>
            <a:r>
              <a:rPr lang="id" sz="1100" u="sng">
                <a:solidFill>
                  <a:schemeClr val="hlink"/>
                </a:solidFill>
                <a:latin typeface="Arial"/>
                <a:ea typeface="Arial"/>
                <a:cs typeface="Arial"/>
                <a:sym typeface="Arial"/>
                <a:hlinkClick r:id="rId3"/>
              </a:rPr>
              <a:t>https://www.oracle.com/java/technologies/javase-downloads.html</a:t>
            </a:r>
            <a:endParaRPr/>
          </a:p>
          <a:p>
            <a:pPr indent="-311150" lvl="0" marL="457200" rtl="0" algn="l">
              <a:spcBef>
                <a:spcPts val="0"/>
              </a:spcBef>
              <a:spcAft>
                <a:spcPts val="0"/>
              </a:spcAft>
              <a:buSzPts val="1300"/>
              <a:buChar char="●"/>
            </a:pPr>
            <a:r>
              <a:rPr lang="id"/>
              <a:t>Amazon Corretto : </a:t>
            </a:r>
            <a:r>
              <a:rPr lang="id" sz="1100" u="sng">
                <a:solidFill>
                  <a:schemeClr val="hlink"/>
                </a:solidFill>
                <a:latin typeface="Arial"/>
                <a:ea typeface="Arial"/>
                <a:cs typeface="Arial"/>
                <a:sym typeface="Arial"/>
                <a:hlinkClick r:id="rId4"/>
              </a:rPr>
              <a:t>https://aws.amazon.com/id/corretto/</a:t>
            </a:r>
            <a:endParaRPr/>
          </a:p>
          <a:p>
            <a:pPr indent="-311150" lvl="0" marL="457200" rtl="0" algn="l">
              <a:spcBef>
                <a:spcPts val="0"/>
              </a:spcBef>
              <a:spcAft>
                <a:spcPts val="0"/>
              </a:spcAft>
              <a:buSzPts val="1300"/>
              <a:buChar char="●"/>
            </a:pPr>
            <a:r>
              <a:rPr lang="id"/>
              <a:t>Zulu : </a:t>
            </a:r>
            <a:r>
              <a:rPr lang="id" sz="1100" u="sng">
                <a:solidFill>
                  <a:schemeClr val="hlink"/>
                </a:solidFill>
                <a:latin typeface="Arial"/>
                <a:ea typeface="Arial"/>
                <a:cs typeface="Arial"/>
                <a:sym typeface="Arial"/>
                <a:hlinkClick r:id="rId5"/>
              </a:rPr>
              <a:t>https://www.azul.com/downloads/zulu-community/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Download OpenJDK</a:t>
            </a:r>
            <a:endParaRPr/>
          </a:p>
        </p:txBody>
      </p:sp>
      <p:sp>
        <p:nvSpPr>
          <p:cNvPr id="190" name="Google Shape;190;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Arial"/>
              <a:buChar char="●"/>
            </a:pPr>
            <a:r>
              <a:rPr lang="id" sz="1100" u="sng">
                <a:solidFill>
                  <a:schemeClr val="hlink"/>
                </a:solidFill>
                <a:latin typeface="Arial"/>
                <a:ea typeface="Arial"/>
                <a:cs typeface="Arial"/>
                <a:sym typeface="Arial"/>
                <a:hlinkClick r:id="rId3"/>
              </a:rPr>
              <a:t>https://jdk.java.net/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Setting PATH</a:t>
            </a:r>
            <a:endParaRPr/>
          </a:p>
        </p:txBody>
      </p:sp>
      <p:sp>
        <p:nvSpPr>
          <p:cNvPr id="196" name="Google Shape;196;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Font typeface="Arial"/>
              <a:buChar char="●"/>
            </a:pPr>
            <a:r>
              <a:rPr lang="id"/>
              <a:t>Windows : </a:t>
            </a:r>
            <a:r>
              <a:rPr lang="id" sz="1100" u="sng">
                <a:solidFill>
                  <a:schemeClr val="hlink"/>
                </a:solidFill>
                <a:latin typeface="Arial"/>
                <a:ea typeface="Arial"/>
                <a:cs typeface="Arial"/>
                <a:sym typeface="Arial"/>
                <a:hlinkClick r:id="rId3"/>
              </a:rPr>
              <a:t>https://medium.com/programmer-zaman-now/setting-java-path-di-windows-4da2c65d8298</a:t>
            </a:r>
            <a:endParaRPr/>
          </a:p>
          <a:p>
            <a:pPr indent="-311150" lvl="0" marL="457200" rtl="0" algn="l">
              <a:spcBef>
                <a:spcPts val="0"/>
              </a:spcBef>
              <a:spcAft>
                <a:spcPts val="0"/>
              </a:spcAft>
              <a:buSzPts val="1300"/>
              <a:buChar char="●"/>
            </a:pPr>
            <a:r>
              <a:rPr lang="id"/>
              <a:t>Linux atau Mac</a:t>
            </a:r>
            <a:endParaRPr/>
          </a:p>
          <a:p>
            <a:pPr indent="0" lvl="0" marL="0" rtl="0" algn="l">
              <a:spcBef>
                <a:spcPts val="1600"/>
              </a:spcBef>
              <a:spcAft>
                <a:spcPts val="1600"/>
              </a:spcAft>
              <a:buNone/>
            </a:pPr>
            <a:r>
              <a:t/>
            </a:r>
            <a:endParaRPr/>
          </a:p>
        </p:txBody>
      </p:sp>
      <p:sp>
        <p:nvSpPr>
          <p:cNvPr id="197" name="Google Shape;197;p31"/>
          <p:cNvSpPr txBox="1"/>
          <p:nvPr/>
        </p:nvSpPr>
        <p:spPr>
          <a:xfrm>
            <a:off x="727650" y="2733225"/>
            <a:ext cx="7688700" cy="1764300"/>
          </a:xfrm>
          <a:prstGeom prst="rect">
            <a:avLst/>
          </a:prstGeom>
          <a:solidFill>
            <a:srgbClr val="00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 Add to .bashrc or .profile or .zshrc</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id">
                <a:solidFill>
                  <a:srgbClr val="FFFFFF"/>
                </a:solidFill>
              </a:rPr>
              <a:t>export JAVA_HOME="/Library/Java/JavaVirtualMachines/jdk1.8.0_241.jdk/Contents/Home"</a:t>
            </a:r>
            <a:endParaRPr>
              <a:solidFill>
                <a:srgbClr val="FFFFFF"/>
              </a:solidFill>
            </a:endParaRPr>
          </a:p>
          <a:p>
            <a:pPr indent="0" lvl="0" marL="0" rtl="0" algn="l">
              <a:spcBef>
                <a:spcPts val="0"/>
              </a:spcBef>
              <a:spcAft>
                <a:spcPts val="0"/>
              </a:spcAft>
              <a:buNone/>
            </a:pPr>
            <a:r>
              <a:rPr lang="id">
                <a:solidFill>
                  <a:srgbClr val="FFFFFF"/>
                </a:solidFill>
              </a:rPr>
              <a:t>export PATH="$JAVA_HOME/bin:$PATH"</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4"/>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94" name="Google Shape;94;p14"/>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Integrated Development Environment</a:t>
            </a:r>
            <a:endParaRPr/>
          </a:p>
        </p:txBody>
      </p:sp>
      <p:sp>
        <p:nvSpPr>
          <p:cNvPr id="203" name="Google Shape;203;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IDE adalah smart editor yang digunakan untuk mengedit kode program</a:t>
            </a:r>
            <a:endParaRPr/>
          </a:p>
          <a:p>
            <a:pPr indent="-311150" lvl="0" marL="457200" rtl="0" algn="l">
              <a:spcBef>
                <a:spcPts val="0"/>
              </a:spcBef>
              <a:spcAft>
                <a:spcPts val="0"/>
              </a:spcAft>
              <a:buSzPts val="1300"/>
              <a:buChar char="●"/>
            </a:pPr>
            <a:r>
              <a:rPr lang="id"/>
              <a:t>IDE juga digunakan untuk melakukan otomatisasi proses kompilasi kode programdan otomatisasi proses menjalankan program</a:t>
            </a:r>
            <a:endParaRPr/>
          </a:p>
          <a:p>
            <a:pPr indent="0" lvl="0" marL="0" rtl="0" algn="l">
              <a:spcBef>
                <a:spcPts val="1600"/>
              </a:spcBef>
              <a:spcAft>
                <a:spcPts val="0"/>
              </a:spcAft>
              <a:buNone/>
            </a:pPr>
            <a:r>
              <a:rPr lang="id"/>
              <a:t>IDE untuk Java</a:t>
            </a:r>
            <a:endParaRPr/>
          </a:p>
          <a:p>
            <a:pPr indent="-311150" lvl="0" marL="457200" rtl="0" algn="l">
              <a:spcBef>
                <a:spcPts val="1600"/>
              </a:spcBef>
              <a:spcAft>
                <a:spcPts val="0"/>
              </a:spcAft>
              <a:buSzPts val="1300"/>
              <a:buChar char="●"/>
            </a:pPr>
            <a:r>
              <a:rPr lang="id"/>
              <a:t>Intelli JDEA Ultimate / Community : </a:t>
            </a:r>
            <a:r>
              <a:rPr lang="id" sz="1100" u="sng">
                <a:solidFill>
                  <a:schemeClr val="hlink"/>
                </a:solidFill>
                <a:latin typeface="Arial"/>
                <a:ea typeface="Arial"/>
                <a:cs typeface="Arial"/>
                <a:sym typeface="Arial"/>
                <a:hlinkClick r:id="rId3"/>
              </a:rPr>
              <a:t>https://www.jetbrains.com/idea/</a:t>
            </a:r>
            <a:endParaRPr/>
          </a:p>
          <a:p>
            <a:pPr indent="-311150" lvl="0" marL="457200" rtl="0" algn="l">
              <a:spcBef>
                <a:spcPts val="0"/>
              </a:spcBef>
              <a:spcAft>
                <a:spcPts val="0"/>
              </a:spcAft>
              <a:buSzPts val="1300"/>
              <a:buChar char="●"/>
            </a:pPr>
            <a:r>
              <a:rPr lang="id"/>
              <a:t>Eclipse : </a:t>
            </a:r>
            <a:r>
              <a:rPr lang="id" sz="1100" u="sng">
                <a:solidFill>
                  <a:schemeClr val="hlink"/>
                </a:solidFill>
                <a:latin typeface="Arial"/>
                <a:ea typeface="Arial"/>
                <a:cs typeface="Arial"/>
                <a:sym typeface="Arial"/>
                <a:hlinkClick r:id="rId4"/>
              </a:rPr>
              <a:t>https://www.eclipse.org/downloads/packages/</a:t>
            </a:r>
            <a:endParaRPr/>
          </a:p>
          <a:p>
            <a:pPr indent="-311150" lvl="0" marL="457200" rtl="0" algn="l">
              <a:spcBef>
                <a:spcPts val="0"/>
              </a:spcBef>
              <a:spcAft>
                <a:spcPts val="0"/>
              </a:spcAft>
              <a:buSzPts val="1300"/>
              <a:buChar char="●"/>
            </a:pPr>
            <a:r>
              <a:rPr lang="id"/>
              <a:t>NetBeans : </a:t>
            </a:r>
            <a:r>
              <a:rPr lang="id" sz="1100" u="sng">
                <a:solidFill>
                  <a:schemeClr val="hlink"/>
                </a:solidFill>
                <a:latin typeface="Arial"/>
                <a:ea typeface="Arial"/>
                <a:cs typeface="Arial"/>
                <a:sym typeface="Arial"/>
                <a:hlinkClick r:id="rId5"/>
              </a:rPr>
              <a:t>https://netbeans.apache.org/</a:t>
            </a:r>
            <a:endParaRPr/>
          </a:p>
          <a:p>
            <a:pPr indent="-311150" lvl="0" marL="457200" rtl="0" algn="l">
              <a:spcBef>
                <a:spcPts val="0"/>
              </a:spcBef>
              <a:spcAft>
                <a:spcPts val="0"/>
              </a:spcAft>
              <a:buSzPts val="1300"/>
              <a:buChar char="●"/>
            </a:pPr>
            <a:r>
              <a:rPr lang="id"/>
              <a:t>JDeveloper : </a:t>
            </a:r>
            <a:r>
              <a:rPr lang="id" sz="1100" u="sng">
                <a:solidFill>
                  <a:schemeClr val="hlink"/>
                </a:solidFill>
                <a:latin typeface="Arial"/>
                <a:ea typeface="Arial"/>
                <a:cs typeface="Arial"/>
                <a:sym typeface="Arial"/>
                <a:hlinkClick r:id="rId6"/>
              </a:rPr>
              <a:t>https://www.oracle.com/application-development/technologies/jdeveloper.html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Program Hello World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Program Hello World</a:t>
            </a:r>
            <a:endParaRPr/>
          </a:p>
        </p:txBody>
      </p:sp>
      <p:pic>
        <p:nvPicPr>
          <p:cNvPr id="214" name="Google Shape;214;p34"/>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Kompilasi Kode Java</a:t>
            </a:r>
            <a:endParaRPr/>
          </a:p>
        </p:txBody>
      </p:sp>
      <p:pic>
        <p:nvPicPr>
          <p:cNvPr id="220" name="Google Shape;220;p3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Number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Number</a:t>
            </a:r>
            <a:endParaRPr/>
          </a:p>
        </p:txBody>
      </p:sp>
      <p:sp>
        <p:nvSpPr>
          <p:cNvPr id="231" name="Google Shape;231;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Integer Number</a:t>
            </a:r>
            <a:endParaRPr/>
          </a:p>
          <a:p>
            <a:pPr indent="-311150" lvl="0" marL="457200" rtl="0" algn="l">
              <a:spcBef>
                <a:spcPts val="0"/>
              </a:spcBef>
              <a:spcAft>
                <a:spcPts val="0"/>
              </a:spcAft>
              <a:buSzPts val="1300"/>
              <a:buChar char="●"/>
            </a:pPr>
            <a:r>
              <a:rPr lang="id"/>
              <a:t>Floating Point Number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Integer Number</a:t>
            </a:r>
            <a:endParaRPr/>
          </a:p>
        </p:txBody>
      </p:sp>
      <p:graphicFrame>
        <p:nvGraphicFramePr>
          <p:cNvPr id="237" name="Google Shape;237;p38"/>
          <p:cNvGraphicFramePr/>
          <p:nvPr/>
        </p:nvGraphicFramePr>
        <p:xfrm>
          <a:off x="952500" y="2190750"/>
          <a:ext cx="3000000" cy="3000000"/>
        </p:xfrm>
        <a:graphic>
          <a:graphicData uri="http://schemas.openxmlformats.org/drawingml/2006/table">
            <a:tbl>
              <a:tblPr>
                <a:noFill/>
                <a:tableStyleId>{F1FE6FC2-A6DF-4E1D-B08B-E716B14E02B2}</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id"/>
                        <a:t>Tipe Data</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Min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Max</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Size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Default</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byte</a:t>
                      </a:r>
                      <a:endParaRPr/>
                    </a:p>
                  </a:txBody>
                  <a:tcPr marT="91425" marB="91425" marR="91425" marL="91425"/>
                </a:tc>
                <a:tc>
                  <a:txBody>
                    <a:bodyPr/>
                    <a:lstStyle/>
                    <a:p>
                      <a:pPr indent="0" lvl="0" marL="0" rtl="0" algn="l">
                        <a:spcBef>
                          <a:spcPts val="0"/>
                        </a:spcBef>
                        <a:spcAft>
                          <a:spcPts val="0"/>
                        </a:spcAft>
                        <a:buNone/>
                      </a:pPr>
                      <a:r>
                        <a:rPr lang="id"/>
                        <a:t>-128</a:t>
                      </a:r>
                      <a:endParaRPr/>
                    </a:p>
                  </a:txBody>
                  <a:tcPr marT="91425" marB="91425" marR="91425" marL="91425"/>
                </a:tc>
                <a:tc>
                  <a:txBody>
                    <a:bodyPr/>
                    <a:lstStyle/>
                    <a:p>
                      <a:pPr indent="0" lvl="0" marL="0" rtl="0" algn="l">
                        <a:spcBef>
                          <a:spcPts val="0"/>
                        </a:spcBef>
                        <a:spcAft>
                          <a:spcPts val="0"/>
                        </a:spcAft>
                        <a:buNone/>
                      </a:pPr>
                      <a:r>
                        <a:rPr lang="id"/>
                        <a:t>127</a:t>
                      </a:r>
                      <a:endParaRPr/>
                    </a:p>
                  </a:txBody>
                  <a:tcPr marT="91425" marB="91425" marR="91425" marL="91425"/>
                </a:tc>
                <a:tc>
                  <a:txBody>
                    <a:bodyPr/>
                    <a:lstStyle/>
                    <a:p>
                      <a:pPr indent="0" lvl="0" marL="0" rtl="0" algn="l">
                        <a:spcBef>
                          <a:spcPts val="0"/>
                        </a:spcBef>
                        <a:spcAft>
                          <a:spcPts val="0"/>
                        </a:spcAft>
                        <a:buNone/>
                      </a:pPr>
                      <a:r>
                        <a:rPr lang="id"/>
                        <a:t>1 byte</a:t>
                      </a:r>
                      <a:endParaRPr/>
                    </a:p>
                  </a:txBody>
                  <a:tcPr marT="91425" marB="91425" marR="91425" marL="91425"/>
                </a:tc>
                <a:tc>
                  <a:txBody>
                    <a:bodyPr/>
                    <a:lstStyle/>
                    <a:p>
                      <a:pPr indent="0" lvl="0" marL="0" rtl="0" algn="l">
                        <a:spcBef>
                          <a:spcPts val="0"/>
                        </a:spcBef>
                        <a:spcAft>
                          <a:spcPts val="0"/>
                        </a:spcAft>
                        <a:buNone/>
                      </a:pPr>
                      <a:r>
                        <a:rPr lang="id"/>
                        <a:t>0</a:t>
                      </a:r>
                      <a:endParaRPr/>
                    </a:p>
                  </a:txBody>
                  <a:tcPr marT="91425" marB="91425" marR="91425" marL="91425"/>
                </a:tc>
              </a:tr>
              <a:tr h="381000">
                <a:tc>
                  <a:txBody>
                    <a:bodyPr/>
                    <a:lstStyle/>
                    <a:p>
                      <a:pPr indent="0" lvl="0" marL="0" rtl="0" algn="l">
                        <a:spcBef>
                          <a:spcPts val="0"/>
                        </a:spcBef>
                        <a:spcAft>
                          <a:spcPts val="0"/>
                        </a:spcAft>
                        <a:buNone/>
                      </a:pPr>
                      <a:r>
                        <a:rPr lang="id"/>
                        <a:t>short</a:t>
                      </a:r>
                      <a:endParaRPr/>
                    </a:p>
                  </a:txBody>
                  <a:tcPr marT="91425" marB="91425" marR="91425" marL="91425"/>
                </a:tc>
                <a:tc>
                  <a:txBody>
                    <a:bodyPr/>
                    <a:lstStyle/>
                    <a:p>
                      <a:pPr indent="0" lvl="0" marL="0" rtl="0" algn="l">
                        <a:spcBef>
                          <a:spcPts val="0"/>
                        </a:spcBef>
                        <a:spcAft>
                          <a:spcPts val="0"/>
                        </a:spcAft>
                        <a:buNone/>
                      </a:pPr>
                      <a:r>
                        <a:rPr lang="id"/>
                        <a:t>-32,768</a:t>
                      </a:r>
                      <a:endParaRPr/>
                    </a:p>
                  </a:txBody>
                  <a:tcPr marT="91425" marB="91425" marR="91425" marL="91425"/>
                </a:tc>
                <a:tc>
                  <a:txBody>
                    <a:bodyPr/>
                    <a:lstStyle/>
                    <a:p>
                      <a:pPr indent="0" lvl="0" marL="0" rtl="0" algn="l">
                        <a:spcBef>
                          <a:spcPts val="0"/>
                        </a:spcBef>
                        <a:spcAft>
                          <a:spcPts val="0"/>
                        </a:spcAft>
                        <a:buNone/>
                      </a:pPr>
                      <a:r>
                        <a:rPr lang="id"/>
                        <a:t>32,767</a:t>
                      </a:r>
                      <a:endParaRPr/>
                    </a:p>
                  </a:txBody>
                  <a:tcPr marT="91425" marB="91425" marR="91425" marL="91425"/>
                </a:tc>
                <a:tc>
                  <a:txBody>
                    <a:bodyPr/>
                    <a:lstStyle/>
                    <a:p>
                      <a:pPr indent="0" lvl="0" marL="0" rtl="0" algn="l">
                        <a:spcBef>
                          <a:spcPts val="0"/>
                        </a:spcBef>
                        <a:spcAft>
                          <a:spcPts val="0"/>
                        </a:spcAft>
                        <a:buNone/>
                      </a:pPr>
                      <a:r>
                        <a:rPr lang="id"/>
                        <a:t>2 bytes</a:t>
                      </a:r>
                      <a:endParaRPr/>
                    </a:p>
                  </a:txBody>
                  <a:tcPr marT="91425" marB="91425" marR="91425" marL="91425"/>
                </a:tc>
                <a:tc>
                  <a:txBody>
                    <a:bodyPr/>
                    <a:lstStyle/>
                    <a:p>
                      <a:pPr indent="0" lvl="0" marL="0" rtl="0" algn="l">
                        <a:spcBef>
                          <a:spcPts val="0"/>
                        </a:spcBef>
                        <a:spcAft>
                          <a:spcPts val="0"/>
                        </a:spcAft>
                        <a:buNone/>
                      </a:pPr>
                      <a:r>
                        <a:rPr lang="id"/>
                        <a:t>0</a:t>
                      </a:r>
                      <a:endParaRPr/>
                    </a:p>
                  </a:txBody>
                  <a:tcPr marT="91425" marB="91425" marR="91425" marL="91425"/>
                </a:tc>
              </a:tr>
              <a:tr h="381000">
                <a:tc>
                  <a:txBody>
                    <a:bodyPr/>
                    <a:lstStyle/>
                    <a:p>
                      <a:pPr indent="0" lvl="0" marL="0" rtl="0" algn="l">
                        <a:spcBef>
                          <a:spcPts val="0"/>
                        </a:spcBef>
                        <a:spcAft>
                          <a:spcPts val="0"/>
                        </a:spcAft>
                        <a:buNone/>
                      </a:pPr>
                      <a:r>
                        <a:rPr lang="id"/>
                        <a:t>int</a:t>
                      </a:r>
                      <a:endParaRPr/>
                    </a:p>
                  </a:txBody>
                  <a:tcPr marT="91425" marB="91425" marR="91425" marL="91425"/>
                </a:tc>
                <a:tc>
                  <a:txBody>
                    <a:bodyPr/>
                    <a:lstStyle/>
                    <a:p>
                      <a:pPr indent="0" lvl="0" marL="0" rtl="0" algn="l">
                        <a:spcBef>
                          <a:spcPts val="0"/>
                        </a:spcBef>
                        <a:spcAft>
                          <a:spcPts val="0"/>
                        </a:spcAft>
                        <a:buNone/>
                      </a:pPr>
                      <a:r>
                        <a:rPr lang="id"/>
                        <a:t>-2,147,483,648</a:t>
                      </a:r>
                      <a:endParaRPr/>
                    </a:p>
                  </a:txBody>
                  <a:tcPr marT="91425" marB="91425" marR="91425" marL="91425"/>
                </a:tc>
                <a:tc>
                  <a:txBody>
                    <a:bodyPr/>
                    <a:lstStyle/>
                    <a:p>
                      <a:pPr indent="0" lvl="0" marL="0" rtl="0" algn="l">
                        <a:spcBef>
                          <a:spcPts val="0"/>
                        </a:spcBef>
                        <a:spcAft>
                          <a:spcPts val="0"/>
                        </a:spcAft>
                        <a:buNone/>
                      </a:pPr>
                      <a:r>
                        <a:rPr lang="id"/>
                        <a:t>2,147,483,647</a:t>
                      </a:r>
                      <a:endParaRPr/>
                    </a:p>
                  </a:txBody>
                  <a:tcPr marT="91425" marB="91425" marR="91425" marL="91425"/>
                </a:tc>
                <a:tc>
                  <a:txBody>
                    <a:bodyPr/>
                    <a:lstStyle/>
                    <a:p>
                      <a:pPr indent="0" lvl="0" marL="0" rtl="0" algn="l">
                        <a:spcBef>
                          <a:spcPts val="0"/>
                        </a:spcBef>
                        <a:spcAft>
                          <a:spcPts val="0"/>
                        </a:spcAft>
                        <a:buNone/>
                      </a:pPr>
                      <a:r>
                        <a:rPr lang="id"/>
                        <a:t>4 bytes</a:t>
                      </a:r>
                      <a:endParaRPr/>
                    </a:p>
                  </a:txBody>
                  <a:tcPr marT="91425" marB="91425" marR="91425" marL="91425"/>
                </a:tc>
                <a:tc>
                  <a:txBody>
                    <a:bodyPr/>
                    <a:lstStyle/>
                    <a:p>
                      <a:pPr indent="0" lvl="0" marL="0" rtl="0" algn="l">
                        <a:spcBef>
                          <a:spcPts val="0"/>
                        </a:spcBef>
                        <a:spcAft>
                          <a:spcPts val="0"/>
                        </a:spcAft>
                        <a:buNone/>
                      </a:pPr>
                      <a:r>
                        <a:rPr lang="id"/>
                        <a:t>0</a:t>
                      </a:r>
                      <a:endParaRPr/>
                    </a:p>
                  </a:txBody>
                  <a:tcPr marT="91425" marB="91425" marR="91425" marL="91425"/>
                </a:tc>
              </a:tr>
              <a:tr h="381000">
                <a:tc>
                  <a:txBody>
                    <a:bodyPr/>
                    <a:lstStyle/>
                    <a:p>
                      <a:pPr indent="0" lvl="0" marL="0" rtl="0" algn="l">
                        <a:spcBef>
                          <a:spcPts val="0"/>
                        </a:spcBef>
                        <a:spcAft>
                          <a:spcPts val="0"/>
                        </a:spcAft>
                        <a:buNone/>
                      </a:pPr>
                      <a:r>
                        <a:rPr lang="id"/>
                        <a:t>long</a:t>
                      </a:r>
                      <a:endParaRPr/>
                    </a:p>
                  </a:txBody>
                  <a:tcPr marT="91425" marB="91425" marR="91425" marL="91425"/>
                </a:tc>
                <a:tc>
                  <a:txBody>
                    <a:bodyPr/>
                    <a:lstStyle/>
                    <a:p>
                      <a:pPr indent="0" lvl="0" marL="0" rtl="0" algn="l">
                        <a:spcBef>
                          <a:spcPts val="0"/>
                        </a:spcBef>
                        <a:spcAft>
                          <a:spcPts val="0"/>
                        </a:spcAft>
                        <a:buNone/>
                      </a:pPr>
                      <a:r>
                        <a:rPr lang="id"/>
                        <a:t>-9,223,372,036,854,775,808</a:t>
                      </a:r>
                      <a:endParaRPr/>
                    </a:p>
                  </a:txBody>
                  <a:tcPr marT="91425" marB="91425" marR="91425" marL="91425"/>
                </a:tc>
                <a:tc>
                  <a:txBody>
                    <a:bodyPr/>
                    <a:lstStyle/>
                    <a:p>
                      <a:pPr indent="0" lvl="0" marL="0" rtl="0" algn="l">
                        <a:spcBef>
                          <a:spcPts val="0"/>
                        </a:spcBef>
                        <a:spcAft>
                          <a:spcPts val="0"/>
                        </a:spcAft>
                        <a:buNone/>
                      </a:pPr>
                      <a:r>
                        <a:rPr lang="id"/>
                        <a:t>9,223,372,036,854,775,807</a:t>
                      </a:r>
                      <a:endParaRPr/>
                    </a:p>
                  </a:txBody>
                  <a:tcPr marT="91425" marB="91425" marR="91425" marL="91425"/>
                </a:tc>
                <a:tc>
                  <a:txBody>
                    <a:bodyPr/>
                    <a:lstStyle/>
                    <a:p>
                      <a:pPr indent="0" lvl="0" marL="0" rtl="0" algn="l">
                        <a:spcBef>
                          <a:spcPts val="0"/>
                        </a:spcBef>
                        <a:spcAft>
                          <a:spcPts val="0"/>
                        </a:spcAft>
                        <a:buNone/>
                      </a:pPr>
                      <a:r>
                        <a:rPr lang="id"/>
                        <a:t>8 bytes</a:t>
                      </a:r>
                      <a:endParaRPr/>
                    </a:p>
                  </a:txBody>
                  <a:tcPr marT="91425" marB="91425" marR="91425" marL="91425"/>
                </a:tc>
                <a:tc>
                  <a:txBody>
                    <a:bodyPr/>
                    <a:lstStyle/>
                    <a:p>
                      <a:pPr indent="0" lvl="0" marL="0" rtl="0" algn="l">
                        <a:spcBef>
                          <a:spcPts val="0"/>
                        </a:spcBef>
                        <a:spcAft>
                          <a:spcPts val="0"/>
                        </a:spcAft>
                        <a:buNone/>
                      </a:pPr>
                      <a:r>
                        <a:rPr lang="id"/>
                        <a:t>0</a:t>
                      </a:r>
                      <a:endParaRPr/>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Integer Number</a:t>
            </a:r>
            <a:endParaRPr/>
          </a:p>
        </p:txBody>
      </p:sp>
      <p:pic>
        <p:nvPicPr>
          <p:cNvPr id="243" name="Google Shape;243;p39"/>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Floating Point Number</a:t>
            </a:r>
            <a:endParaRPr/>
          </a:p>
        </p:txBody>
      </p:sp>
      <p:graphicFrame>
        <p:nvGraphicFramePr>
          <p:cNvPr id="249" name="Google Shape;249;p40"/>
          <p:cNvGraphicFramePr/>
          <p:nvPr/>
        </p:nvGraphicFramePr>
        <p:xfrm>
          <a:off x="952500" y="2190750"/>
          <a:ext cx="3000000" cy="3000000"/>
        </p:xfrm>
        <a:graphic>
          <a:graphicData uri="http://schemas.openxmlformats.org/drawingml/2006/table">
            <a:tbl>
              <a:tblPr>
                <a:noFill/>
                <a:tableStyleId>{F1FE6FC2-A6DF-4E1D-B08B-E716B14E02B2}</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rPr lang="id"/>
                        <a:t>Tipe Data</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Min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Max</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Size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Default</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float</a:t>
                      </a:r>
                      <a:endParaRPr/>
                    </a:p>
                  </a:txBody>
                  <a:tcPr marT="91425" marB="91425" marR="91425" marL="91425"/>
                </a:tc>
                <a:tc>
                  <a:txBody>
                    <a:bodyPr/>
                    <a:lstStyle/>
                    <a:p>
                      <a:pPr indent="0" lvl="0" marL="0" rtl="0" algn="l">
                        <a:spcBef>
                          <a:spcPts val="0"/>
                        </a:spcBef>
                        <a:spcAft>
                          <a:spcPts val="0"/>
                        </a:spcAft>
                        <a:buNone/>
                      </a:pPr>
                      <a:r>
                        <a:rPr lang="id"/>
                        <a:t>3.4e−038</a:t>
                      </a:r>
                      <a:endParaRPr/>
                    </a:p>
                  </a:txBody>
                  <a:tcPr marT="91425" marB="91425" marR="91425" marL="91425"/>
                </a:tc>
                <a:tc>
                  <a:txBody>
                    <a:bodyPr/>
                    <a:lstStyle/>
                    <a:p>
                      <a:pPr indent="0" lvl="0" marL="0" rtl="0" algn="l">
                        <a:spcBef>
                          <a:spcPts val="0"/>
                        </a:spcBef>
                        <a:spcAft>
                          <a:spcPts val="0"/>
                        </a:spcAft>
                        <a:buNone/>
                      </a:pPr>
                      <a:r>
                        <a:rPr lang="id"/>
                        <a:t>3.4e+038</a:t>
                      </a:r>
                      <a:endParaRPr/>
                    </a:p>
                  </a:txBody>
                  <a:tcPr marT="91425" marB="91425" marR="91425" marL="91425"/>
                </a:tc>
                <a:tc>
                  <a:txBody>
                    <a:bodyPr/>
                    <a:lstStyle/>
                    <a:p>
                      <a:pPr indent="0" lvl="0" marL="0" rtl="0" algn="l">
                        <a:spcBef>
                          <a:spcPts val="0"/>
                        </a:spcBef>
                        <a:spcAft>
                          <a:spcPts val="0"/>
                        </a:spcAft>
                        <a:buNone/>
                      </a:pPr>
                      <a:r>
                        <a:rPr lang="id"/>
                        <a:t>4 bytes</a:t>
                      </a:r>
                      <a:endParaRPr/>
                    </a:p>
                  </a:txBody>
                  <a:tcPr marT="91425" marB="91425" marR="91425" marL="91425"/>
                </a:tc>
                <a:tc>
                  <a:txBody>
                    <a:bodyPr/>
                    <a:lstStyle/>
                    <a:p>
                      <a:pPr indent="0" lvl="0" marL="0" rtl="0" algn="l">
                        <a:spcBef>
                          <a:spcPts val="0"/>
                        </a:spcBef>
                        <a:spcAft>
                          <a:spcPts val="0"/>
                        </a:spcAft>
                        <a:buNone/>
                      </a:pPr>
                      <a:r>
                        <a:rPr lang="id"/>
                        <a:t>0.0</a:t>
                      </a:r>
                      <a:endParaRPr/>
                    </a:p>
                  </a:txBody>
                  <a:tcPr marT="91425" marB="91425" marR="91425" marL="91425"/>
                </a:tc>
              </a:tr>
              <a:tr h="381000">
                <a:tc>
                  <a:txBody>
                    <a:bodyPr/>
                    <a:lstStyle/>
                    <a:p>
                      <a:pPr indent="0" lvl="0" marL="0" rtl="0" algn="l">
                        <a:spcBef>
                          <a:spcPts val="0"/>
                        </a:spcBef>
                        <a:spcAft>
                          <a:spcPts val="0"/>
                        </a:spcAft>
                        <a:buNone/>
                      </a:pPr>
                      <a:r>
                        <a:rPr lang="id"/>
                        <a:t>double</a:t>
                      </a:r>
                      <a:endParaRPr/>
                    </a:p>
                  </a:txBody>
                  <a:tcPr marT="91425" marB="91425" marR="91425" marL="91425"/>
                </a:tc>
                <a:tc>
                  <a:txBody>
                    <a:bodyPr/>
                    <a:lstStyle/>
                    <a:p>
                      <a:pPr indent="0" lvl="0" marL="0" rtl="0" algn="l">
                        <a:spcBef>
                          <a:spcPts val="0"/>
                        </a:spcBef>
                        <a:spcAft>
                          <a:spcPts val="0"/>
                        </a:spcAft>
                        <a:buNone/>
                      </a:pPr>
                      <a:r>
                        <a:rPr lang="id"/>
                        <a:t>1.7e−308</a:t>
                      </a:r>
                      <a:endParaRPr/>
                    </a:p>
                  </a:txBody>
                  <a:tcPr marT="91425" marB="91425" marR="91425" marL="91425"/>
                </a:tc>
                <a:tc>
                  <a:txBody>
                    <a:bodyPr/>
                    <a:lstStyle/>
                    <a:p>
                      <a:pPr indent="0" lvl="0" marL="0" rtl="0" algn="l">
                        <a:spcBef>
                          <a:spcPts val="0"/>
                        </a:spcBef>
                        <a:spcAft>
                          <a:spcPts val="0"/>
                        </a:spcAft>
                        <a:buNone/>
                      </a:pPr>
                      <a:r>
                        <a:rPr lang="id"/>
                        <a:t>1.7e+308</a:t>
                      </a:r>
                      <a:endParaRPr/>
                    </a:p>
                  </a:txBody>
                  <a:tcPr marT="91425" marB="91425" marR="91425" marL="91425"/>
                </a:tc>
                <a:tc>
                  <a:txBody>
                    <a:bodyPr/>
                    <a:lstStyle/>
                    <a:p>
                      <a:pPr indent="0" lvl="0" marL="0" rtl="0" algn="l">
                        <a:spcBef>
                          <a:spcPts val="0"/>
                        </a:spcBef>
                        <a:spcAft>
                          <a:spcPts val="0"/>
                        </a:spcAft>
                        <a:buNone/>
                      </a:pPr>
                      <a:r>
                        <a:rPr lang="id"/>
                        <a:t>8 bytes</a:t>
                      </a:r>
                      <a:endParaRPr/>
                    </a:p>
                  </a:txBody>
                  <a:tcPr marT="91425" marB="91425" marR="91425" marL="91425"/>
                </a:tc>
                <a:tc>
                  <a:txBody>
                    <a:bodyPr/>
                    <a:lstStyle/>
                    <a:p>
                      <a:pPr indent="0" lvl="0" marL="0" rtl="0" algn="l">
                        <a:spcBef>
                          <a:spcPts val="0"/>
                        </a:spcBef>
                        <a:spcAft>
                          <a:spcPts val="0"/>
                        </a:spcAft>
                        <a:buNone/>
                      </a:pPr>
                      <a:r>
                        <a:rPr lang="id"/>
                        <a:t>0.0</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Floating Point Number</a:t>
            </a:r>
            <a:endParaRPr/>
          </a:p>
        </p:txBody>
      </p:sp>
      <p:pic>
        <p:nvPicPr>
          <p:cNvPr id="255" name="Google Shape;255;p4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Literals</a:t>
            </a:r>
            <a:endParaRPr/>
          </a:p>
        </p:txBody>
      </p:sp>
      <p:pic>
        <p:nvPicPr>
          <p:cNvPr id="261" name="Google Shape;261;p42"/>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Underscore</a:t>
            </a:r>
            <a:endParaRPr/>
          </a:p>
        </p:txBody>
      </p:sp>
      <p:pic>
        <p:nvPicPr>
          <p:cNvPr id="267" name="Google Shape;267;p4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Konversi Tipe Data Number</a:t>
            </a:r>
            <a:endParaRPr/>
          </a:p>
        </p:txBody>
      </p:sp>
      <p:sp>
        <p:nvSpPr>
          <p:cNvPr id="273" name="Google Shape;273;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Widening Casting (Otomatis) : byte -&gt; short -&gt; int -&gt; long -&gt; float -&gt; double</a:t>
            </a:r>
            <a:endParaRPr/>
          </a:p>
          <a:p>
            <a:pPr indent="-311150" lvl="0" marL="457200" rtl="0" algn="l">
              <a:spcBef>
                <a:spcPts val="0"/>
              </a:spcBef>
              <a:spcAft>
                <a:spcPts val="0"/>
              </a:spcAft>
              <a:buSzPts val="1300"/>
              <a:buChar char="●"/>
            </a:pPr>
            <a:r>
              <a:rPr lang="id"/>
              <a:t>Narrowing Casting (Manual) : double -&gt; float -&gt; long -&gt; int -&gt; char -&gt;  short -&gt; byte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Konversi Tipe Data Number</a:t>
            </a:r>
            <a:endParaRPr/>
          </a:p>
        </p:txBody>
      </p:sp>
      <p:pic>
        <p:nvPicPr>
          <p:cNvPr id="279" name="Google Shape;279;p4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Character</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Character</a:t>
            </a:r>
            <a:endParaRPr/>
          </a:p>
        </p:txBody>
      </p:sp>
      <p:sp>
        <p:nvSpPr>
          <p:cNvPr id="290" name="Google Shape;290;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Data Character (huruf) di Java direpresentasikan oleh tipe char.</a:t>
            </a:r>
            <a:endParaRPr/>
          </a:p>
          <a:p>
            <a:pPr indent="-311150" lvl="0" marL="457200" rtl="0" algn="l">
              <a:spcBef>
                <a:spcPts val="0"/>
              </a:spcBef>
              <a:spcAft>
                <a:spcPts val="0"/>
              </a:spcAft>
              <a:buSzPts val="1300"/>
              <a:buChar char="●"/>
            </a:pPr>
            <a:r>
              <a:rPr lang="id"/>
              <a:t>Untuk membuat data char di Java, kita bisa menggunakan tanda ‘ (petik satu) di awal dan di akhir karakter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Character</a:t>
            </a:r>
            <a:endParaRPr/>
          </a:p>
        </p:txBody>
      </p:sp>
      <p:pic>
        <p:nvPicPr>
          <p:cNvPr id="296" name="Google Shape;296;p4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Boolean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Boolean</a:t>
            </a:r>
            <a:endParaRPr/>
          </a:p>
        </p:txBody>
      </p:sp>
      <p:sp>
        <p:nvSpPr>
          <p:cNvPr id="307" name="Google Shape;307;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Tipe data boolean  adalah tipe data yang memiliki 2 nilai, yaitu benar dan salah</a:t>
            </a:r>
            <a:endParaRPr/>
          </a:p>
          <a:p>
            <a:pPr indent="-311150" lvl="0" marL="457200" rtl="0" algn="l">
              <a:spcBef>
                <a:spcPts val="0"/>
              </a:spcBef>
              <a:spcAft>
                <a:spcPts val="0"/>
              </a:spcAft>
              <a:buSzPts val="1300"/>
              <a:buChar char="●"/>
            </a:pPr>
            <a:r>
              <a:rPr lang="id"/>
              <a:t>Tipe data boolean di Java direpresentasikan dengan kata kunci boolean</a:t>
            </a:r>
            <a:endParaRPr/>
          </a:p>
          <a:p>
            <a:pPr indent="-311150" lvl="0" marL="457200" rtl="0" algn="l">
              <a:spcBef>
                <a:spcPts val="0"/>
              </a:spcBef>
              <a:spcAft>
                <a:spcPts val="0"/>
              </a:spcAft>
              <a:buSzPts val="1300"/>
              <a:buChar char="●"/>
            </a:pPr>
            <a:r>
              <a:rPr lang="id"/>
              <a:t>Nilai benar direpresentasikan dengan kata kunci true</a:t>
            </a:r>
            <a:endParaRPr/>
          </a:p>
          <a:p>
            <a:pPr indent="-311150" lvl="0" marL="457200" rtl="0" algn="l">
              <a:spcBef>
                <a:spcPts val="0"/>
              </a:spcBef>
              <a:spcAft>
                <a:spcPts val="0"/>
              </a:spcAft>
              <a:buSzPts val="1300"/>
              <a:buChar char="●"/>
            </a:pPr>
            <a:r>
              <a:rPr lang="id"/>
              <a:t>Nilai salah direpresentasikan dengan kata kunci false</a:t>
            </a:r>
            <a:endParaRPr/>
          </a:p>
          <a:p>
            <a:pPr indent="-311150" lvl="0" marL="457200" rtl="0" algn="l">
              <a:spcBef>
                <a:spcPts val="0"/>
              </a:spcBef>
              <a:spcAft>
                <a:spcPts val="0"/>
              </a:spcAft>
              <a:buSzPts val="1300"/>
              <a:buChar char="●"/>
            </a:pPr>
            <a:r>
              <a:rPr lang="id"/>
              <a:t>Default value untuk boolean adalah false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Boolean</a:t>
            </a:r>
            <a:endParaRPr/>
          </a:p>
        </p:txBody>
      </p:sp>
      <p:pic>
        <p:nvPicPr>
          <p:cNvPr id="313" name="Google Shape;313;p5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Untuk Siapa Materi Ini?</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Programmer Pemula</a:t>
            </a:r>
            <a:endParaRPr/>
          </a:p>
          <a:p>
            <a:pPr indent="-311150" lvl="0" marL="457200" rtl="0" algn="l">
              <a:spcBef>
                <a:spcPts val="0"/>
              </a:spcBef>
              <a:spcAft>
                <a:spcPts val="0"/>
              </a:spcAft>
              <a:buSzPts val="1300"/>
              <a:buChar char="●"/>
            </a:pPr>
            <a:r>
              <a:rPr lang="id"/>
              <a:t>Android Engineer</a:t>
            </a:r>
            <a:endParaRPr/>
          </a:p>
          <a:p>
            <a:pPr indent="-311150" lvl="0" marL="457200" rtl="0" algn="l">
              <a:spcBef>
                <a:spcPts val="0"/>
              </a:spcBef>
              <a:spcAft>
                <a:spcPts val="0"/>
              </a:spcAft>
              <a:buSzPts val="1300"/>
              <a:buChar char="●"/>
            </a:pPr>
            <a:r>
              <a:rPr lang="id"/>
              <a:t>Backend Engineer</a:t>
            </a:r>
            <a:endParaRPr/>
          </a:p>
          <a:p>
            <a:pPr indent="-311150" lvl="0" marL="457200" rtl="0" algn="l">
              <a:spcBef>
                <a:spcPts val="0"/>
              </a:spcBef>
              <a:spcAft>
                <a:spcPts val="0"/>
              </a:spcAft>
              <a:buSzPts val="1300"/>
              <a:buChar char="●"/>
            </a:pPr>
            <a:r>
              <a:rPr lang="id"/>
              <a:t>Data Engineer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String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String</a:t>
            </a:r>
            <a:endParaRPr/>
          </a:p>
        </p:txBody>
      </p:sp>
      <p:sp>
        <p:nvSpPr>
          <p:cNvPr id="324" name="Google Shape;324;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Tipe data String adalah tipe data yang berisikan data kumpulan karakter atau sederhananya adalah teks</a:t>
            </a:r>
            <a:endParaRPr/>
          </a:p>
          <a:p>
            <a:pPr indent="-311150" lvl="0" marL="457200" rtl="0" algn="l">
              <a:spcBef>
                <a:spcPts val="0"/>
              </a:spcBef>
              <a:spcAft>
                <a:spcPts val="0"/>
              </a:spcAft>
              <a:buSzPts val="1300"/>
              <a:buChar char="●"/>
            </a:pPr>
            <a:r>
              <a:rPr lang="id"/>
              <a:t>Di Java, tipe data String direpresentasikan dengan kata kunci String</a:t>
            </a:r>
            <a:endParaRPr/>
          </a:p>
          <a:p>
            <a:pPr indent="-311150" lvl="0" marL="457200" rtl="0" algn="l">
              <a:spcBef>
                <a:spcPts val="0"/>
              </a:spcBef>
              <a:spcAft>
                <a:spcPts val="0"/>
              </a:spcAft>
              <a:buSzPts val="1300"/>
              <a:buChar char="●"/>
            </a:pPr>
            <a:r>
              <a:rPr lang="id"/>
              <a:t>Untuk membuat String di Java, kita menggunakan karakter “ (petik dua) sebelum dan setelah teks nya</a:t>
            </a:r>
            <a:endParaRPr/>
          </a:p>
          <a:p>
            <a:pPr indent="-311150" lvl="0" marL="457200" rtl="0" algn="l">
              <a:spcBef>
                <a:spcPts val="0"/>
              </a:spcBef>
              <a:spcAft>
                <a:spcPts val="0"/>
              </a:spcAft>
              <a:buSzPts val="1300"/>
              <a:buChar char="●"/>
            </a:pPr>
            <a:r>
              <a:rPr lang="id"/>
              <a:t>Default value untuk String adalah null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String</a:t>
            </a:r>
            <a:endParaRPr/>
          </a:p>
        </p:txBody>
      </p:sp>
      <p:pic>
        <p:nvPicPr>
          <p:cNvPr id="330" name="Google Shape;330;p54"/>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Menggabungkan String</a:t>
            </a:r>
            <a:endParaRPr/>
          </a:p>
        </p:txBody>
      </p:sp>
      <p:pic>
        <p:nvPicPr>
          <p:cNvPr id="336" name="Google Shape;336;p5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Variable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Variable</a:t>
            </a:r>
            <a:endParaRPr/>
          </a:p>
        </p:txBody>
      </p:sp>
      <p:sp>
        <p:nvSpPr>
          <p:cNvPr id="347" name="Google Shape;347;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Variable adalah tempat untuk menyimpan data</a:t>
            </a:r>
            <a:endParaRPr/>
          </a:p>
          <a:p>
            <a:pPr indent="-311150" lvl="0" marL="457200" rtl="0" algn="l">
              <a:spcBef>
                <a:spcPts val="0"/>
              </a:spcBef>
              <a:spcAft>
                <a:spcPts val="0"/>
              </a:spcAft>
              <a:buSzPts val="1300"/>
              <a:buChar char="●"/>
            </a:pPr>
            <a:r>
              <a:rPr lang="id"/>
              <a:t>Java adalah bahasa static type, sehingga sebuah  variable hanya bisa digunakan untuk menyimpan tipe data yang sama, tidak bisa berubah-ubah tipe data seperti di bahasa pemrograman PHP atau JavaScript</a:t>
            </a:r>
            <a:endParaRPr/>
          </a:p>
          <a:p>
            <a:pPr indent="-311150" lvl="0" marL="457200" rtl="0" algn="l">
              <a:spcBef>
                <a:spcPts val="0"/>
              </a:spcBef>
              <a:spcAft>
                <a:spcPts val="0"/>
              </a:spcAft>
              <a:buSzPts val="1300"/>
              <a:buChar char="●"/>
            </a:pPr>
            <a:r>
              <a:rPr lang="id"/>
              <a:t>Untuk membuat variable di Java kita bisa menggunakan nama tipe data lalu diikuti dengan nama variable nya</a:t>
            </a:r>
            <a:endParaRPr/>
          </a:p>
          <a:p>
            <a:pPr indent="-311150" lvl="0" marL="457200" rtl="0" algn="l">
              <a:spcBef>
                <a:spcPts val="0"/>
              </a:spcBef>
              <a:spcAft>
                <a:spcPts val="0"/>
              </a:spcAft>
              <a:buSzPts val="1300"/>
              <a:buChar char="●"/>
            </a:pPr>
            <a:r>
              <a:rPr lang="id"/>
              <a:t>Nama variable tidak boleh mengandung whitespace (spasi, enter, tab), dan tidak boleh seluruhnya number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Variable</a:t>
            </a:r>
            <a:endParaRPr/>
          </a:p>
        </p:txBody>
      </p:sp>
      <p:pic>
        <p:nvPicPr>
          <p:cNvPr id="353" name="Google Shape;353;p5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Kata Kunci var</a:t>
            </a:r>
            <a:endParaRPr/>
          </a:p>
        </p:txBody>
      </p:sp>
      <p:sp>
        <p:nvSpPr>
          <p:cNvPr id="359" name="Google Shape;359;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Sejak versi Java 10, Java mendukung pembuatan variabel dengan kata kunci var, sehingga kita tidak perlu menyebutkan tipe datanya</a:t>
            </a:r>
            <a:endParaRPr/>
          </a:p>
          <a:p>
            <a:pPr indent="-311150" lvl="0" marL="457200" rtl="0" algn="l">
              <a:spcBef>
                <a:spcPts val="0"/>
              </a:spcBef>
              <a:spcAft>
                <a:spcPts val="0"/>
              </a:spcAft>
              <a:buSzPts val="1300"/>
              <a:buChar char="●"/>
            </a:pPr>
            <a:r>
              <a:rPr lang="id"/>
              <a:t>Namun perlu diingat, saat kita menggunakan kata kunci var untuk membuat variable, kita harus menginisiasi value / nilai dari variable tersebut secara langsung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Kata Kunci var</a:t>
            </a:r>
            <a:endParaRPr/>
          </a:p>
        </p:txBody>
      </p:sp>
      <p:pic>
        <p:nvPicPr>
          <p:cNvPr id="365" name="Google Shape;365;p60"/>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Kata Kunci final</a:t>
            </a:r>
            <a:endParaRPr/>
          </a:p>
        </p:txBody>
      </p:sp>
      <p:sp>
        <p:nvSpPr>
          <p:cNvPr id="371" name="Google Shape;371;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variable di Java bisa diubah-ubah nilainya</a:t>
            </a:r>
            <a:endParaRPr/>
          </a:p>
          <a:p>
            <a:pPr indent="-311150" lvl="0" marL="457200" rtl="0" algn="l">
              <a:spcBef>
                <a:spcPts val="0"/>
              </a:spcBef>
              <a:spcAft>
                <a:spcPts val="0"/>
              </a:spcAft>
              <a:buSzPts val="1300"/>
              <a:buChar char="●"/>
            </a:pPr>
            <a:r>
              <a:rPr lang="id"/>
              <a:t>Jika kita ingin membuat sebuah variable yang datanya tidak boleh diubah setelah pertama kali dibuat, kita bisa menggunakan kata kunci final</a:t>
            </a:r>
            <a:endParaRPr/>
          </a:p>
          <a:p>
            <a:pPr indent="-311150" lvl="0" marL="457200" rtl="0" algn="l">
              <a:spcBef>
                <a:spcPts val="0"/>
              </a:spcBef>
              <a:spcAft>
                <a:spcPts val="0"/>
              </a:spcAft>
              <a:buSzPts val="1300"/>
              <a:buChar char="●"/>
            </a:pPr>
            <a:r>
              <a:rPr lang="id"/>
              <a:t>Istilah variabel seperti ini, banyak juga yang menyebutnya konstan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Java</a:t>
            </a:r>
            <a:endParaRPr/>
          </a:p>
          <a:p>
            <a:pPr indent="-311150" lvl="0" marL="457200" rtl="0" algn="l">
              <a:spcBef>
                <a:spcPts val="0"/>
              </a:spcBef>
              <a:spcAft>
                <a:spcPts val="0"/>
              </a:spcAft>
              <a:buSzPts val="1300"/>
              <a:buChar char="●"/>
            </a:pPr>
            <a:r>
              <a:rPr lang="id"/>
              <a:t>Instalasi Java</a:t>
            </a:r>
            <a:endParaRPr/>
          </a:p>
          <a:p>
            <a:pPr indent="-311150" lvl="0" marL="457200" rtl="0" algn="l">
              <a:spcBef>
                <a:spcPts val="0"/>
              </a:spcBef>
              <a:spcAft>
                <a:spcPts val="0"/>
              </a:spcAft>
              <a:buSzPts val="1300"/>
              <a:buChar char="●"/>
            </a:pPr>
            <a:r>
              <a:rPr lang="id"/>
              <a:t>Tipe Data di Java</a:t>
            </a:r>
            <a:endParaRPr/>
          </a:p>
          <a:p>
            <a:pPr indent="-311150" lvl="0" marL="457200" rtl="0" algn="l">
              <a:spcBef>
                <a:spcPts val="0"/>
              </a:spcBef>
              <a:spcAft>
                <a:spcPts val="0"/>
              </a:spcAft>
              <a:buSzPts val="1300"/>
              <a:buChar char="●"/>
            </a:pPr>
            <a:r>
              <a:rPr lang="id"/>
              <a:t>Operator</a:t>
            </a:r>
            <a:endParaRPr/>
          </a:p>
          <a:p>
            <a:pPr indent="-311150" lvl="0" marL="457200" rtl="0" algn="l">
              <a:spcBef>
                <a:spcPts val="0"/>
              </a:spcBef>
              <a:spcAft>
                <a:spcPts val="0"/>
              </a:spcAft>
              <a:buSzPts val="1300"/>
              <a:buChar char="●"/>
            </a:pPr>
            <a:r>
              <a:rPr lang="id"/>
              <a:t>Percabangan</a:t>
            </a:r>
            <a:endParaRPr/>
          </a:p>
          <a:p>
            <a:pPr indent="-311150" lvl="0" marL="457200" rtl="0" algn="l">
              <a:spcBef>
                <a:spcPts val="0"/>
              </a:spcBef>
              <a:spcAft>
                <a:spcPts val="0"/>
              </a:spcAft>
              <a:buSzPts val="1300"/>
              <a:buChar char="●"/>
            </a:pPr>
            <a:r>
              <a:rPr lang="id"/>
              <a:t>Perulangan</a:t>
            </a:r>
            <a:endParaRPr/>
          </a:p>
          <a:p>
            <a:pPr indent="-311150" lvl="0" marL="457200" rtl="0" algn="l">
              <a:spcBef>
                <a:spcPts val="0"/>
              </a:spcBef>
              <a:spcAft>
                <a:spcPts val="0"/>
              </a:spcAft>
              <a:buSzPts val="1300"/>
              <a:buChar char="●"/>
            </a:pPr>
            <a:r>
              <a:rPr lang="id"/>
              <a:t>Method</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Kata Kunci final</a:t>
            </a:r>
            <a:endParaRPr/>
          </a:p>
        </p:txBody>
      </p:sp>
      <p:pic>
        <p:nvPicPr>
          <p:cNvPr id="377" name="Google Shape;377;p62"/>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Bukan Primitif</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Bukan Primitif</a:t>
            </a:r>
            <a:endParaRPr/>
          </a:p>
        </p:txBody>
      </p:sp>
      <p:sp>
        <p:nvSpPr>
          <p:cNvPr id="388" name="Google Shape;388;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Tipe data primitif adalah tipe bawaan di dalam bahasa pemrograman. Tipe data primitif tidak bisa diubah lagi</a:t>
            </a:r>
            <a:endParaRPr/>
          </a:p>
          <a:p>
            <a:pPr indent="-311150" lvl="0" marL="457200" rtl="0" algn="l">
              <a:spcBef>
                <a:spcPts val="0"/>
              </a:spcBef>
              <a:spcAft>
                <a:spcPts val="0"/>
              </a:spcAft>
              <a:buSzPts val="1300"/>
              <a:buChar char="●"/>
            </a:pPr>
            <a:r>
              <a:rPr lang="id"/>
              <a:t>Tipe data number, char, boolean adalah tipe data primitif. Tipe data primitif selalu memiliki default value</a:t>
            </a:r>
            <a:endParaRPr/>
          </a:p>
          <a:p>
            <a:pPr indent="-311150" lvl="0" marL="457200" rtl="0" algn="l">
              <a:spcBef>
                <a:spcPts val="0"/>
              </a:spcBef>
              <a:spcAft>
                <a:spcPts val="0"/>
              </a:spcAft>
              <a:buSzPts val="1300"/>
              <a:buChar char="●"/>
            </a:pPr>
            <a:r>
              <a:rPr lang="id"/>
              <a:t>Tipe data String bukan tipe data primitif, tipe data bukan primitif tidak memiliki default value, dan bisa bernilai null</a:t>
            </a:r>
            <a:endParaRPr/>
          </a:p>
          <a:p>
            <a:pPr indent="-311150" lvl="0" marL="457200" rtl="0" algn="l">
              <a:spcBef>
                <a:spcPts val="0"/>
              </a:spcBef>
              <a:spcAft>
                <a:spcPts val="0"/>
              </a:spcAft>
              <a:buSzPts val="1300"/>
              <a:buChar char="●"/>
            </a:pPr>
            <a:r>
              <a:rPr lang="id"/>
              <a:t>Tipe data bukan primitif bisa memiliki method/function (yang akan dibahas nanti)</a:t>
            </a:r>
            <a:endParaRPr/>
          </a:p>
          <a:p>
            <a:pPr indent="-311150" lvl="0" marL="457200" rtl="0" algn="l">
              <a:spcBef>
                <a:spcPts val="0"/>
              </a:spcBef>
              <a:spcAft>
                <a:spcPts val="0"/>
              </a:spcAft>
              <a:buSzPts val="1300"/>
              <a:buChar char="●"/>
            </a:pPr>
            <a:r>
              <a:rPr lang="id"/>
              <a:t>Di Java, semua tipe data primitif memiliki representasi tipe data bukan primitif nya</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Representasi Tipe Data Primitif (1)</a:t>
            </a:r>
            <a:endParaRPr/>
          </a:p>
        </p:txBody>
      </p:sp>
      <p:graphicFrame>
        <p:nvGraphicFramePr>
          <p:cNvPr id="394" name="Google Shape;394;p65"/>
          <p:cNvGraphicFramePr/>
          <p:nvPr/>
        </p:nvGraphicFramePr>
        <p:xfrm>
          <a:off x="952500" y="2190750"/>
          <a:ext cx="3000000" cy="3000000"/>
        </p:xfrm>
        <a:graphic>
          <a:graphicData uri="http://schemas.openxmlformats.org/drawingml/2006/table">
            <a:tbl>
              <a:tblPr>
                <a:noFill/>
                <a:tableStyleId>{F1FE6FC2-A6DF-4E1D-B08B-E716B14E02B2}</a:tableStyleId>
              </a:tblPr>
              <a:tblGrid>
                <a:gridCol w="3619500"/>
                <a:gridCol w="3619500"/>
              </a:tblGrid>
              <a:tr h="381000">
                <a:tc>
                  <a:txBody>
                    <a:bodyPr/>
                    <a:lstStyle/>
                    <a:p>
                      <a:pPr indent="0" lvl="0" marL="0" rtl="0" algn="l">
                        <a:spcBef>
                          <a:spcPts val="0"/>
                        </a:spcBef>
                        <a:spcAft>
                          <a:spcPts val="0"/>
                        </a:spcAft>
                        <a:buNone/>
                      </a:pPr>
                      <a:r>
                        <a:rPr lang="id"/>
                        <a:t>Tipe Data Primitif</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Tipe Data Bukan Primitif</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byte</a:t>
                      </a:r>
                      <a:endParaRPr/>
                    </a:p>
                  </a:txBody>
                  <a:tcPr marT="91425" marB="91425" marR="91425" marL="91425"/>
                </a:tc>
                <a:tc>
                  <a:txBody>
                    <a:bodyPr/>
                    <a:lstStyle/>
                    <a:p>
                      <a:pPr indent="0" lvl="0" marL="0" rtl="0" algn="l">
                        <a:spcBef>
                          <a:spcPts val="0"/>
                        </a:spcBef>
                        <a:spcAft>
                          <a:spcPts val="0"/>
                        </a:spcAft>
                        <a:buNone/>
                      </a:pPr>
                      <a:r>
                        <a:rPr lang="id"/>
                        <a:t>Byte</a:t>
                      </a:r>
                      <a:endParaRPr/>
                    </a:p>
                  </a:txBody>
                  <a:tcPr marT="91425" marB="91425" marR="91425" marL="91425"/>
                </a:tc>
              </a:tr>
              <a:tr h="381000">
                <a:tc>
                  <a:txBody>
                    <a:bodyPr/>
                    <a:lstStyle/>
                    <a:p>
                      <a:pPr indent="0" lvl="0" marL="0" rtl="0" algn="l">
                        <a:spcBef>
                          <a:spcPts val="0"/>
                        </a:spcBef>
                        <a:spcAft>
                          <a:spcPts val="0"/>
                        </a:spcAft>
                        <a:buNone/>
                      </a:pPr>
                      <a:r>
                        <a:rPr lang="id"/>
                        <a:t>short</a:t>
                      </a:r>
                      <a:endParaRPr/>
                    </a:p>
                  </a:txBody>
                  <a:tcPr marT="91425" marB="91425" marR="91425" marL="91425"/>
                </a:tc>
                <a:tc>
                  <a:txBody>
                    <a:bodyPr/>
                    <a:lstStyle/>
                    <a:p>
                      <a:pPr indent="0" lvl="0" marL="0" rtl="0" algn="l">
                        <a:spcBef>
                          <a:spcPts val="0"/>
                        </a:spcBef>
                        <a:spcAft>
                          <a:spcPts val="0"/>
                        </a:spcAft>
                        <a:buNone/>
                      </a:pPr>
                      <a:r>
                        <a:rPr lang="id"/>
                        <a:t>Short</a:t>
                      </a:r>
                      <a:endParaRPr/>
                    </a:p>
                  </a:txBody>
                  <a:tcPr marT="91425" marB="91425" marR="91425" marL="91425"/>
                </a:tc>
              </a:tr>
              <a:tr h="381000">
                <a:tc>
                  <a:txBody>
                    <a:bodyPr/>
                    <a:lstStyle/>
                    <a:p>
                      <a:pPr indent="0" lvl="0" marL="0" rtl="0" algn="l">
                        <a:spcBef>
                          <a:spcPts val="0"/>
                        </a:spcBef>
                        <a:spcAft>
                          <a:spcPts val="0"/>
                        </a:spcAft>
                        <a:buNone/>
                      </a:pPr>
                      <a:r>
                        <a:rPr lang="id"/>
                        <a:t>int</a:t>
                      </a:r>
                      <a:endParaRPr/>
                    </a:p>
                  </a:txBody>
                  <a:tcPr marT="91425" marB="91425" marR="91425" marL="91425"/>
                </a:tc>
                <a:tc>
                  <a:txBody>
                    <a:bodyPr/>
                    <a:lstStyle/>
                    <a:p>
                      <a:pPr indent="0" lvl="0" marL="0" rtl="0" algn="l">
                        <a:spcBef>
                          <a:spcPts val="0"/>
                        </a:spcBef>
                        <a:spcAft>
                          <a:spcPts val="0"/>
                        </a:spcAft>
                        <a:buNone/>
                      </a:pPr>
                      <a:r>
                        <a:rPr lang="id"/>
                        <a:t>Integer</a:t>
                      </a:r>
                      <a:endParaRPr/>
                    </a:p>
                  </a:txBody>
                  <a:tcPr marT="91425" marB="91425" marR="91425" marL="91425"/>
                </a:tc>
              </a:tr>
              <a:tr h="381000">
                <a:tc>
                  <a:txBody>
                    <a:bodyPr/>
                    <a:lstStyle/>
                    <a:p>
                      <a:pPr indent="0" lvl="0" marL="0" rtl="0" algn="l">
                        <a:spcBef>
                          <a:spcPts val="0"/>
                        </a:spcBef>
                        <a:spcAft>
                          <a:spcPts val="0"/>
                        </a:spcAft>
                        <a:buNone/>
                      </a:pPr>
                      <a:r>
                        <a:rPr lang="id"/>
                        <a:t>long</a:t>
                      </a:r>
                      <a:endParaRPr/>
                    </a:p>
                  </a:txBody>
                  <a:tcPr marT="91425" marB="91425" marR="91425" marL="91425"/>
                </a:tc>
                <a:tc>
                  <a:txBody>
                    <a:bodyPr/>
                    <a:lstStyle/>
                    <a:p>
                      <a:pPr indent="0" lvl="0" marL="0" rtl="0" algn="l">
                        <a:spcBef>
                          <a:spcPts val="0"/>
                        </a:spcBef>
                        <a:spcAft>
                          <a:spcPts val="0"/>
                        </a:spcAft>
                        <a:buNone/>
                      </a:pPr>
                      <a:r>
                        <a:rPr lang="id"/>
                        <a:t>Long</a:t>
                      </a:r>
                      <a:endParaRPr/>
                    </a:p>
                  </a:txBody>
                  <a:tcPr marT="91425" marB="91425" marR="91425" marL="91425"/>
                </a:tc>
              </a:tr>
              <a:tr h="381000">
                <a:tc>
                  <a:txBody>
                    <a:bodyPr/>
                    <a:lstStyle/>
                    <a:p>
                      <a:pPr indent="0" lvl="0" marL="0" rtl="0" algn="l">
                        <a:spcBef>
                          <a:spcPts val="0"/>
                        </a:spcBef>
                        <a:spcAft>
                          <a:spcPts val="0"/>
                        </a:spcAft>
                        <a:buNone/>
                      </a:pPr>
                      <a:r>
                        <a:rPr lang="id"/>
                        <a:t>float</a:t>
                      </a:r>
                      <a:endParaRPr/>
                    </a:p>
                  </a:txBody>
                  <a:tcPr marT="91425" marB="91425" marR="91425" marL="91425"/>
                </a:tc>
                <a:tc>
                  <a:txBody>
                    <a:bodyPr/>
                    <a:lstStyle/>
                    <a:p>
                      <a:pPr indent="0" lvl="0" marL="0" rtl="0" algn="l">
                        <a:spcBef>
                          <a:spcPts val="0"/>
                        </a:spcBef>
                        <a:spcAft>
                          <a:spcPts val="0"/>
                        </a:spcAft>
                        <a:buNone/>
                      </a:pPr>
                      <a:r>
                        <a:rPr lang="id"/>
                        <a:t>Float</a:t>
                      </a:r>
                      <a:endParaRPr/>
                    </a:p>
                  </a:txBody>
                  <a:tcPr marT="91425" marB="91425" marR="91425" marL="91425"/>
                </a:tc>
              </a:tr>
              <a:tr h="381000">
                <a:tc>
                  <a:txBody>
                    <a:bodyPr/>
                    <a:lstStyle/>
                    <a:p>
                      <a:pPr indent="0" lvl="0" marL="0" rtl="0" algn="l">
                        <a:spcBef>
                          <a:spcPts val="0"/>
                        </a:spcBef>
                        <a:spcAft>
                          <a:spcPts val="0"/>
                        </a:spcAft>
                        <a:buNone/>
                      </a:pPr>
                      <a:r>
                        <a:rPr lang="id"/>
                        <a:t>double</a:t>
                      </a:r>
                      <a:endParaRPr/>
                    </a:p>
                  </a:txBody>
                  <a:tcPr marT="91425" marB="91425" marR="91425" marL="91425"/>
                </a:tc>
                <a:tc>
                  <a:txBody>
                    <a:bodyPr/>
                    <a:lstStyle/>
                    <a:p>
                      <a:pPr indent="0" lvl="0" marL="0" rtl="0" algn="l">
                        <a:spcBef>
                          <a:spcPts val="0"/>
                        </a:spcBef>
                        <a:spcAft>
                          <a:spcPts val="0"/>
                        </a:spcAft>
                        <a:buNone/>
                      </a:pPr>
                      <a:r>
                        <a:rPr lang="id"/>
                        <a:t>Double</a:t>
                      </a:r>
                      <a:endParaRPr/>
                    </a:p>
                  </a:txBody>
                  <a:tcPr marT="91425" marB="91425" marR="91425" marL="91425"/>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Representasi Tipe Data Primitif (2)</a:t>
            </a:r>
            <a:endParaRPr/>
          </a:p>
        </p:txBody>
      </p:sp>
      <p:graphicFrame>
        <p:nvGraphicFramePr>
          <p:cNvPr id="400" name="Google Shape;400;p66"/>
          <p:cNvGraphicFramePr/>
          <p:nvPr/>
        </p:nvGraphicFramePr>
        <p:xfrm>
          <a:off x="952500" y="2190750"/>
          <a:ext cx="3000000" cy="3000000"/>
        </p:xfrm>
        <a:graphic>
          <a:graphicData uri="http://schemas.openxmlformats.org/drawingml/2006/table">
            <a:tbl>
              <a:tblPr>
                <a:noFill/>
                <a:tableStyleId>{F1FE6FC2-A6DF-4E1D-B08B-E716B14E02B2}</a:tableStyleId>
              </a:tblPr>
              <a:tblGrid>
                <a:gridCol w="3619500"/>
                <a:gridCol w="3619500"/>
              </a:tblGrid>
              <a:tr h="381000">
                <a:tc>
                  <a:txBody>
                    <a:bodyPr/>
                    <a:lstStyle/>
                    <a:p>
                      <a:pPr indent="0" lvl="0" marL="0" rtl="0" algn="l">
                        <a:spcBef>
                          <a:spcPts val="0"/>
                        </a:spcBef>
                        <a:spcAft>
                          <a:spcPts val="0"/>
                        </a:spcAft>
                        <a:buNone/>
                      </a:pPr>
                      <a:r>
                        <a:rPr lang="id"/>
                        <a:t>Tipe Data Primitif</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Tipe Data Bukan Primitif</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char</a:t>
                      </a:r>
                      <a:endParaRPr/>
                    </a:p>
                  </a:txBody>
                  <a:tcPr marT="91425" marB="91425" marR="91425" marL="91425"/>
                </a:tc>
                <a:tc>
                  <a:txBody>
                    <a:bodyPr/>
                    <a:lstStyle/>
                    <a:p>
                      <a:pPr indent="0" lvl="0" marL="0" rtl="0" algn="l">
                        <a:spcBef>
                          <a:spcPts val="0"/>
                        </a:spcBef>
                        <a:spcAft>
                          <a:spcPts val="0"/>
                        </a:spcAft>
                        <a:buNone/>
                      </a:pPr>
                      <a:r>
                        <a:rPr lang="id"/>
                        <a:t>Character</a:t>
                      </a:r>
                      <a:endParaRPr/>
                    </a:p>
                  </a:txBody>
                  <a:tcPr marT="91425" marB="91425" marR="91425" marL="91425"/>
                </a:tc>
              </a:tr>
              <a:tr h="381000">
                <a:tc>
                  <a:txBody>
                    <a:bodyPr/>
                    <a:lstStyle/>
                    <a:p>
                      <a:pPr indent="0" lvl="0" marL="0" rtl="0" algn="l">
                        <a:spcBef>
                          <a:spcPts val="0"/>
                        </a:spcBef>
                        <a:spcAft>
                          <a:spcPts val="0"/>
                        </a:spcAft>
                        <a:buNone/>
                      </a:pPr>
                      <a:r>
                        <a:rPr lang="id"/>
                        <a:t>boolean</a:t>
                      </a:r>
                      <a:endParaRPr/>
                    </a:p>
                  </a:txBody>
                  <a:tcPr marT="91425" marB="91425" marR="91425" marL="91425"/>
                </a:tc>
                <a:tc>
                  <a:txBody>
                    <a:bodyPr/>
                    <a:lstStyle/>
                    <a:p>
                      <a:pPr indent="0" lvl="0" marL="0" rtl="0" algn="l">
                        <a:spcBef>
                          <a:spcPts val="0"/>
                        </a:spcBef>
                        <a:spcAft>
                          <a:spcPts val="0"/>
                        </a:spcAft>
                        <a:buNone/>
                      </a:pPr>
                      <a:r>
                        <a:rPr lang="id"/>
                        <a:t>Boolean</a:t>
                      </a:r>
                      <a:endParaRPr/>
                    </a:p>
                  </a:txBody>
                  <a:tcPr marT="91425" marB="91425" marR="91425" marL="91425"/>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Tipe Data Bukan Primitif</a:t>
            </a:r>
            <a:endParaRPr/>
          </a:p>
        </p:txBody>
      </p:sp>
      <p:pic>
        <p:nvPicPr>
          <p:cNvPr id="406" name="Google Shape;406;p67"/>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Konversi Dari Tipe Primitif</a:t>
            </a:r>
            <a:endParaRPr/>
          </a:p>
        </p:txBody>
      </p:sp>
      <p:pic>
        <p:nvPicPr>
          <p:cNvPr id="412" name="Google Shape;412;p6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Array</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Array</a:t>
            </a:r>
            <a:endParaRPr/>
          </a:p>
        </p:txBody>
      </p:sp>
      <p:sp>
        <p:nvSpPr>
          <p:cNvPr id="423" name="Google Shape;423;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Array adalah tipe data yang berisikan kumpulan data dengan tipe yang sama</a:t>
            </a:r>
            <a:endParaRPr/>
          </a:p>
          <a:p>
            <a:pPr indent="-311150" lvl="0" marL="457200" rtl="0" algn="l">
              <a:spcBef>
                <a:spcPts val="0"/>
              </a:spcBef>
              <a:spcAft>
                <a:spcPts val="0"/>
              </a:spcAft>
              <a:buSzPts val="1300"/>
              <a:buChar char="●"/>
            </a:pPr>
            <a:r>
              <a:rPr lang="id"/>
              <a:t>Jumlah data di Array tidak bisa berubah setelah pertama kali dibuat</a:t>
            </a:r>
            <a:endParaRPr/>
          </a:p>
          <a:p>
            <a:pPr indent="0" lvl="0" marL="0" rtl="0" algn="l">
              <a:spcBef>
                <a:spcPts val="1600"/>
              </a:spcBef>
              <a:spcAft>
                <a:spcPts val="1600"/>
              </a:spcAft>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Array</a:t>
            </a:r>
            <a:endParaRPr/>
          </a:p>
        </p:txBody>
      </p:sp>
      <p:pic>
        <p:nvPicPr>
          <p:cNvPr id="429" name="Google Shape;429;p71"/>
          <p:cNvPicPr preferRelativeResize="0"/>
          <p:nvPr/>
        </p:nvPicPr>
        <p:blipFill>
          <a:blip r:embed="rId3">
            <a:alphaModFix/>
          </a:blip>
          <a:stretch>
            <a:fillRect/>
          </a:stretch>
        </p:blipFill>
        <p:spPr>
          <a:xfrm>
            <a:off x="1852313" y="2273650"/>
            <a:ext cx="5439375" cy="2013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Java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Array</a:t>
            </a:r>
            <a:endParaRPr/>
          </a:p>
        </p:txBody>
      </p:sp>
      <p:pic>
        <p:nvPicPr>
          <p:cNvPr id="435" name="Google Shape;435;p72"/>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Array Initializer</a:t>
            </a:r>
            <a:endParaRPr/>
          </a:p>
        </p:txBody>
      </p:sp>
      <p:pic>
        <p:nvPicPr>
          <p:cNvPr id="441" name="Google Shape;441;p7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di Array</a:t>
            </a:r>
            <a:endParaRPr/>
          </a:p>
        </p:txBody>
      </p:sp>
      <p:graphicFrame>
        <p:nvGraphicFramePr>
          <p:cNvPr id="447" name="Google Shape;447;p74"/>
          <p:cNvGraphicFramePr/>
          <p:nvPr/>
        </p:nvGraphicFramePr>
        <p:xfrm>
          <a:off x="952500" y="2190750"/>
          <a:ext cx="3000000" cy="3000000"/>
        </p:xfrm>
        <a:graphic>
          <a:graphicData uri="http://schemas.openxmlformats.org/drawingml/2006/table">
            <a:tbl>
              <a:tblPr>
                <a:noFill/>
                <a:tableStyleId>{F1FE6FC2-A6DF-4E1D-B08B-E716B14E02B2}</a:tableStyleId>
              </a:tblPr>
              <a:tblGrid>
                <a:gridCol w="3619500"/>
                <a:gridCol w="3619500"/>
              </a:tblGrid>
              <a:tr h="381000">
                <a:tc>
                  <a:txBody>
                    <a:bodyPr/>
                    <a:lstStyle/>
                    <a:p>
                      <a:pPr indent="0" lvl="0" marL="0" rtl="0" algn="l">
                        <a:spcBef>
                          <a:spcPts val="0"/>
                        </a:spcBef>
                        <a:spcAft>
                          <a:spcPts val="0"/>
                        </a:spcAft>
                        <a:buNone/>
                      </a:pPr>
                      <a:r>
                        <a:rPr lang="id"/>
                        <a:t>Operasi Array</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array[index]</a:t>
                      </a:r>
                      <a:endParaRPr/>
                    </a:p>
                  </a:txBody>
                  <a:tcPr marT="91425" marB="91425" marR="91425" marL="91425"/>
                </a:tc>
                <a:tc>
                  <a:txBody>
                    <a:bodyPr/>
                    <a:lstStyle/>
                    <a:p>
                      <a:pPr indent="0" lvl="0" marL="0" rtl="0" algn="l">
                        <a:spcBef>
                          <a:spcPts val="0"/>
                        </a:spcBef>
                        <a:spcAft>
                          <a:spcPts val="0"/>
                        </a:spcAft>
                        <a:buNone/>
                      </a:pPr>
                      <a:r>
                        <a:rPr lang="id"/>
                        <a:t>Mengambil data di array</a:t>
                      </a:r>
                      <a:endParaRPr/>
                    </a:p>
                  </a:txBody>
                  <a:tcPr marT="91425" marB="91425" marR="91425" marL="91425"/>
                </a:tc>
              </a:tr>
              <a:tr h="381000">
                <a:tc>
                  <a:txBody>
                    <a:bodyPr/>
                    <a:lstStyle/>
                    <a:p>
                      <a:pPr indent="0" lvl="0" marL="0" rtl="0" algn="l">
                        <a:spcBef>
                          <a:spcPts val="0"/>
                        </a:spcBef>
                        <a:spcAft>
                          <a:spcPts val="0"/>
                        </a:spcAft>
                        <a:buNone/>
                      </a:pPr>
                      <a:r>
                        <a:rPr lang="id"/>
                        <a:t>array[index] = value</a:t>
                      </a:r>
                      <a:endParaRPr/>
                    </a:p>
                  </a:txBody>
                  <a:tcPr marT="91425" marB="91425" marR="91425" marL="91425"/>
                </a:tc>
                <a:tc>
                  <a:txBody>
                    <a:bodyPr/>
                    <a:lstStyle/>
                    <a:p>
                      <a:pPr indent="0" lvl="0" marL="0" rtl="0" algn="l">
                        <a:spcBef>
                          <a:spcPts val="0"/>
                        </a:spcBef>
                        <a:spcAft>
                          <a:spcPts val="0"/>
                        </a:spcAft>
                        <a:buNone/>
                      </a:pPr>
                      <a:r>
                        <a:rPr lang="id"/>
                        <a:t>Mengubah data di array</a:t>
                      </a:r>
                      <a:endParaRPr/>
                    </a:p>
                  </a:txBody>
                  <a:tcPr marT="91425" marB="91425" marR="91425" marL="91425"/>
                </a:tc>
              </a:tr>
              <a:tr h="381000">
                <a:tc>
                  <a:txBody>
                    <a:bodyPr/>
                    <a:lstStyle/>
                    <a:p>
                      <a:pPr indent="0" lvl="0" marL="0" rtl="0" algn="l">
                        <a:spcBef>
                          <a:spcPts val="0"/>
                        </a:spcBef>
                        <a:spcAft>
                          <a:spcPts val="0"/>
                        </a:spcAft>
                        <a:buNone/>
                      </a:pPr>
                      <a:r>
                        <a:rPr lang="id"/>
                        <a:t>array.length</a:t>
                      </a:r>
                      <a:endParaRPr/>
                    </a:p>
                  </a:txBody>
                  <a:tcPr marT="91425" marB="91425" marR="91425" marL="91425"/>
                </a:tc>
                <a:tc>
                  <a:txBody>
                    <a:bodyPr/>
                    <a:lstStyle/>
                    <a:p>
                      <a:pPr indent="0" lvl="0" marL="0" rtl="0" algn="l">
                        <a:spcBef>
                          <a:spcPts val="0"/>
                        </a:spcBef>
                        <a:spcAft>
                          <a:spcPts val="0"/>
                        </a:spcAft>
                        <a:buNone/>
                      </a:pPr>
                      <a:r>
                        <a:rPr lang="id"/>
                        <a:t>Mengambil panjang array</a:t>
                      </a:r>
                      <a:endParaRPr/>
                    </a:p>
                  </a:txBody>
                  <a:tcPr marT="91425" marB="91425" marR="91425" marL="914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Operasi di Array</a:t>
            </a:r>
            <a:endParaRPr/>
          </a:p>
        </p:txBody>
      </p:sp>
      <p:pic>
        <p:nvPicPr>
          <p:cNvPr id="453" name="Google Shape;453;p7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Array di </a:t>
            </a:r>
            <a:r>
              <a:rPr lang="id"/>
              <a:t>d</a:t>
            </a:r>
            <a:r>
              <a:rPr lang="id"/>
              <a:t>alam Array</a:t>
            </a:r>
            <a:endParaRPr/>
          </a:p>
        </p:txBody>
      </p:sp>
      <p:pic>
        <p:nvPicPr>
          <p:cNvPr id="459" name="Google Shape;459;p76"/>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Matematika</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Matematika</a:t>
            </a:r>
            <a:endParaRPr/>
          </a:p>
        </p:txBody>
      </p:sp>
      <p:graphicFrame>
        <p:nvGraphicFramePr>
          <p:cNvPr id="470" name="Google Shape;470;p78"/>
          <p:cNvGraphicFramePr/>
          <p:nvPr/>
        </p:nvGraphicFramePr>
        <p:xfrm>
          <a:off x="952500" y="2170050"/>
          <a:ext cx="3000000" cy="3000000"/>
        </p:xfrm>
        <a:graphic>
          <a:graphicData uri="http://schemas.openxmlformats.org/drawingml/2006/table">
            <a:tbl>
              <a:tblPr>
                <a:noFill/>
                <a:tableStyleId>{F1FE6FC2-A6DF-4E1D-B08B-E716B14E02B2}</a:tableStyleId>
              </a:tblPr>
              <a:tblGrid>
                <a:gridCol w="3619500"/>
                <a:gridCol w="36195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Penjumlahan</a:t>
                      </a:r>
                      <a:endParaRPr/>
                    </a:p>
                  </a:txBody>
                  <a:tcPr marT="91425" marB="91425" marR="91425" marL="91425"/>
                </a:tc>
              </a:tr>
              <a:tr h="381000">
                <a:tc>
                  <a:txBody>
                    <a:bodyPr/>
                    <a:lstStyle/>
                    <a:p>
                      <a:pPr indent="0" lvl="0" marL="0" rtl="0" algn="l">
                        <a:spcBef>
                          <a:spcPts val="0"/>
                        </a:spcBef>
                        <a:spcAft>
                          <a:spcPts val="0"/>
                        </a:spcAft>
                        <a:buNone/>
                      </a:pPr>
                      <a:r>
                        <a:rPr lang="id"/>
                        <a:t>- </a:t>
                      </a:r>
                      <a:endParaRPr/>
                    </a:p>
                  </a:txBody>
                  <a:tcPr marT="91425" marB="91425" marR="91425" marL="91425"/>
                </a:tc>
                <a:tc>
                  <a:txBody>
                    <a:bodyPr/>
                    <a:lstStyle/>
                    <a:p>
                      <a:pPr indent="0" lvl="0" marL="0" rtl="0" algn="l">
                        <a:spcBef>
                          <a:spcPts val="0"/>
                        </a:spcBef>
                        <a:spcAft>
                          <a:spcPts val="0"/>
                        </a:spcAft>
                        <a:buNone/>
                      </a:pPr>
                      <a:r>
                        <a:rPr lang="id"/>
                        <a:t>Pengurangan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Perkalian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Pembagian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Sisa Pembagian</a:t>
                      </a:r>
                      <a:endParaRPr/>
                    </a:p>
                  </a:txBody>
                  <a:tcPr marT="91425" marB="91425" marR="91425" marL="91425"/>
                </a:tc>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Operasi Matematika</a:t>
            </a:r>
            <a:endParaRPr/>
          </a:p>
        </p:txBody>
      </p:sp>
      <p:pic>
        <p:nvPicPr>
          <p:cNvPr id="476" name="Google Shape;476;p79"/>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Augmented Assignments</a:t>
            </a:r>
            <a:endParaRPr/>
          </a:p>
        </p:txBody>
      </p:sp>
      <p:graphicFrame>
        <p:nvGraphicFramePr>
          <p:cNvPr id="482" name="Google Shape;482;p80"/>
          <p:cNvGraphicFramePr/>
          <p:nvPr/>
        </p:nvGraphicFramePr>
        <p:xfrm>
          <a:off x="952500" y="2170050"/>
          <a:ext cx="3000000" cy="3000000"/>
        </p:xfrm>
        <a:graphic>
          <a:graphicData uri="http://schemas.openxmlformats.org/drawingml/2006/table">
            <a:tbl>
              <a:tblPr>
                <a:noFill/>
                <a:tableStyleId>{F1FE6FC2-A6DF-4E1D-B08B-E716B14E02B2}</a:tableStyleId>
              </a:tblPr>
              <a:tblGrid>
                <a:gridCol w="3619500"/>
                <a:gridCol w="3619500"/>
              </a:tblGrid>
              <a:tr h="381000">
                <a:tc>
                  <a:txBody>
                    <a:bodyPr/>
                    <a:lstStyle/>
                    <a:p>
                      <a:pPr indent="0" lvl="0" marL="0" rtl="0" algn="l">
                        <a:spcBef>
                          <a:spcPts val="0"/>
                        </a:spcBef>
                        <a:spcAft>
                          <a:spcPts val="0"/>
                        </a:spcAft>
                        <a:buNone/>
                      </a:pPr>
                      <a:r>
                        <a:rPr lang="id"/>
                        <a:t>Operasi Matematika</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Augmented Assignments</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 = a + 10</a:t>
                      </a:r>
                      <a:endParaRPr/>
                    </a:p>
                  </a:txBody>
                  <a:tcPr marT="91425" marB="91425" marR="91425" marL="91425"/>
                </a:tc>
                <a:tc>
                  <a:txBody>
                    <a:bodyPr/>
                    <a:lstStyle/>
                    <a:p>
                      <a:pPr indent="0" lvl="0" marL="0" rtl="0" algn="l">
                        <a:spcBef>
                          <a:spcPts val="0"/>
                        </a:spcBef>
                        <a:spcAft>
                          <a:spcPts val="0"/>
                        </a:spcAft>
                        <a:buNone/>
                      </a:pPr>
                      <a:r>
                        <a:rPr lang="id"/>
                        <a:t>a += 10</a:t>
                      </a:r>
                      <a:endParaRPr/>
                    </a:p>
                  </a:txBody>
                  <a:tcPr marT="91425" marB="91425" marR="91425" marL="91425"/>
                </a:tc>
              </a:tr>
              <a:tr h="381000">
                <a:tc>
                  <a:txBody>
                    <a:bodyPr/>
                    <a:lstStyle/>
                    <a:p>
                      <a:pPr indent="0" lvl="0" marL="0" rtl="0" algn="l">
                        <a:spcBef>
                          <a:spcPts val="0"/>
                        </a:spcBef>
                        <a:spcAft>
                          <a:spcPts val="0"/>
                        </a:spcAft>
                        <a:buNone/>
                      </a:pPr>
                      <a:r>
                        <a:rPr lang="id"/>
                        <a:t>a = a - 10 </a:t>
                      </a:r>
                      <a:endParaRPr/>
                    </a:p>
                  </a:txBody>
                  <a:tcPr marT="91425" marB="91425" marR="91425" marL="91425"/>
                </a:tc>
                <a:tc>
                  <a:txBody>
                    <a:bodyPr/>
                    <a:lstStyle/>
                    <a:p>
                      <a:pPr indent="0" lvl="0" marL="0" rtl="0" algn="l">
                        <a:spcBef>
                          <a:spcPts val="0"/>
                        </a:spcBef>
                        <a:spcAft>
                          <a:spcPts val="0"/>
                        </a:spcAft>
                        <a:buNone/>
                      </a:pPr>
                      <a:r>
                        <a:rPr lang="id"/>
                        <a:t>a -= 10</a:t>
                      </a:r>
                      <a:endParaRPr/>
                    </a:p>
                  </a:txBody>
                  <a:tcPr marT="91425" marB="91425" marR="91425" marL="91425"/>
                </a:tc>
              </a:tr>
              <a:tr h="381000">
                <a:tc>
                  <a:txBody>
                    <a:bodyPr/>
                    <a:lstStyle/>
                    <a:p>
                      <a:pPr indent="0" lvl="0" marL="0" rtl="0" algn="l">
                        <a:spcBef>
                          <a:spcPts val="0"/>
                        </a:spcBef>
                        <a:spcAft>
                          <a:spcPts val="0"/>
                        </a:spcAft>
                        <a:buNone/>
                      </a:pPr>
                      <a:r>
                        <a:rPr lang="id"/>
                        <a:t>a = a * 10</a:t>
                      </a:r>
                      <a:endParaRPr/>
                    </a:p>
                  </a:txBody>
                  <a:tcPr marT="91425" marB="91425" marR="91425" marL="91425"/>
                </a:tc>
                <a:tc>
                  <a:txBody>
                    <a:bodyPr/>
                    <a:lstStyle/>
                    <a:p>
                      <a:pPr indent="0" lvl="0" marL="0" rtl="0" algn="l">
                        <a:spcBef>
                          <a:spcPts val="0"/>
                        </a:spcBef>
                        <a:spcAft>
                          <a:spcPts val="0"/>
                        </a:spcAft>
                        <a:buNone/>
                      </a:pPr>
                      <a:r>
                        <a:rPr lang="id"/>
                        <a:t>a *= 10</a:t>
                      </a:r>
                      <a:endParaRPr/>
                    </a:p>
                  </a:txBody>
                  <a:tcPr marT="91425" marB="91425" marR="91425" marL="91425"/>
                </a:tc>
              </a:tr>
              <a:tr h="381000">
                <a:tc>
                  <a:txBody>
                    <a:bodyPr/>
                    <a:lstStyle/>
                    <a:p>
                      <a:pPr indent="0" lvl="0" marL="0" rtl="0" algn="l">
                        <a:spcBef>
                          <a:spcPts val="0"/>
                        </a:spcBef>
                        <a:spcAft>
                          <a:spcPts val="0"/>
                        </a:spcAft>
                        <a:buNone/>
                      </a:pPr>
                      <a:r>
                        <a:rPr lang="id"/>
                        <a:t>a = a / 10</a:t>
                      </a:r>
                      <a:endParaRPr/>
                    </a:p>
                  </a:txBody>
                  <a:tcPr marT="91425" marB="91425" marR="91425" marL="91425"/>
                </a:tc>
                <a:tc>
                  <a:txBody>
                    <a:bodyPr/>
                    <a:lstStyle/>
                    <a:p>
                      <a:pPr indent="0" lvl="0" marL="0" rtl="0" algn="l">
                        <a:spcBef>
                          <a:spcPts val="0"/>
                        </a:spcBef>
                        <a:spcAft>
                          <a:spcPts val="0"/>
                        </a:spcAft>
                        <a:buNone/>
                      </a:pPr>
                      <a:r>
                        <a:rPr lang="id"/>
                        <a:t>a /= 10</a:t>
                      </a:r>
                      <a:endParaRPr/>
                    </a:p>
                  </a:txBody>
                  <a:tcPr marT="91425" marB="91425" marR="91425" marL="91425"/>
                </a:tc>
              </a:tr>
              <a:tr h="381000">
                <a:tc>
                  <a:txBody>
                    <a:bodyPr/>
                    <a:lstStyle/>
                    <a:p>
                      <a:pPr indent="0" lvl="0" marL="0" rtl="0" algn="l">
                        <a:spcBef>
                          <a:spcPts val="0"/>
                        </a:spcBef>
                        <a:spcAft>
                          <a:spcPts val="0"/>
                        </a:spcAft>
                        <a:buNone/>
                      </a:pPr>
                      <a:r>
                        <a:rPr lang="id"/>
                        <a:t>a = a % 10</a:t>
                      </a:r>
                      <a:endParaRPr/>
                    </a:p>
                  </a:txBody>
                  <a:tcPr marT="91425" marB="91425" marR="91425" marL="91425"/>
                </a:tc>
                <a:tc>
                  <a:txBody>
                    <a:bodyPr/>
                    <a:lstStyle/>
                    <a:p>
                      <a:pPr indent="0" lvl="0" marL="0" rtl="0" algn="l">
                        <a:spcBef>
                          <a:spcPts val="0"/>
                        </a:spcBef>
                        <a:spcAft>
                          <a:spcPts val="0"/>
                        </a:spcAft>
                        <a:buNone/>
                      </a:pPr>
                      <a:r>
                        <a:rPr lang="id"/>
                        <a:t>a %= 10</a:t>
                      </a:r>
                      <a:endParaRPr/>
                    </a:p>
                  </a:txBody>
                  <a:tcPr marT="91425" marB="91425" marR="91425" marL="91425"/>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t>
            </a:r>
            <a:r>
              <a:rPr lang="id"/>
              <a:t>Augmented Assignments</a:t>
            </a:r>
            <a:endParaRPr/>
          </a:p>
        </p:txBody>
      </p:sp>
      <p:pic>
        <p:nvPicPr>
          <p:cNvPr id="488" name="Google Shape;488;p8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Sejarah Java</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adalah bahasa pemrograman yang dibuat oleh James Gosling saat bekerja di Sun Microsystem</a:t>
            </a:r>
            <a:endParaRPr/>
          </a:p>
          <a:p>
            <a:pPr indent="-311150" lvl="0" marL="457200" rtl="0" algn="l">
              <a:spcBef>
                <a:spcPts val="0"/>
              </a:spcBef>
              <a:spcAft>
                <a:spcPts val="0"/>
              </a:spcAft>
              <a:buSzPts val="1300"/>
              <a:buChar char="●"/>
            </a:pPr>
            <a:r>
              <a:rPr lang="id"/>
              <a:t>Java dirilis ke public tahun 1995</a:t>
            </a:r>
            <a:endParaRPr/>
          </a:p>
          <a:p>
            <a:pPr indent="-311150" lvl="0" marL="457200" rtl="0" algn="l">
              <a:spcBef>
                <a:spcPts val="0"/>
              </a:spcBef>
              <a:spcAft>
                <a:spcPts val="0"/>
              </a:spcAft>
              <a:buSzPts val="1300"/>
              <a:buChar char="●"/>
            </a:pPr>
            <a:r>
              <a:rPr lang="id"/>
              <a:t>Java adalah bahasa pemrograman berorientasi objek dan mendukung pengelolaan memori secara otomatis</a:t>
            </a:r>
            <a:endParaRPr/>
          </a:p>
          <a:p>
            <a:pPr indent="-311150" lvl="0" marL="457200" rtl="0" algn="l">
              <a:spcBef>
                <a:spcPts val="0"/>
              </a:spcBef>
              <a:spcAft>
                <a:spcPts val="0"/>
              </a:spcAft>
              <a:buSzPts val="1300"/>
              <a:buChar char="●"/>
            </a:pPr>
            <a:r>
              <a:rPr lang="id"/>
              <a:t>Saat ini perusahaan Sun Microsystem telah dibeli oleh Oracle</a:t>
            </a:r>
            <a:endParaRPr/>
          </a:p>
          <a:p>
            <a:pPr indent="-311150" lvl="0" marL="457200" rtl="0" algn="l">
              <a:spcBef>
                <a:spcPts val="0"/>
              </a:spcBef>
              <a:spcAft>
                <a:spcPts val="0"/>
              </a:spcAft>
              <a:buSzPts val="1300"/>
              <a:buChar char="●"/>
            </a:pPr>
            <a:r>
              <a:rPr lang="id"/>
              <a:t>Java terkenal dengan write once, run anywhere, karena binary program Java di-generate secara </a:t>
            </a:r>
            <a:r>
              <a:rPr lang="id"/>
              <a:t>independen</a:t>
            </a:r>
            <a:r>
              <a:rPr lang="id"/>
              <a:t> dan bisa dijalankan di Java Virtual Machine yang terinstall di berbagai sistem operasi</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Unary Operator</a:t>
            </a:r>
            <a:endParaRPr/>
          </a:p>
        </p:txBody>
      </p:sp>
      <p:graphicFrame>
        <p:nvGraphicFramePr>
          <p:cNvPr id="494" name="Google Shape;494;p82"/>
          <p:cNvGraphicFramePr/>
          <p:nvPr/>
        </p:nvGraphicFramePr>
        <p:xfrm>
          <a:off x="952500" y="2170050"/>
          <a:ext cx="3000000" cy="3000000"/>
        </p:xfrm>
        <a:graphic>
          <a:graphicData uri="http://schemas.openxmlformats.org/drawingml/2006/table">
            <a:tbl>
              <a:tblPr>
                <a:noFill/>
                <a:tableStyleId>{F1FE6FC2-A6DF-4E1D-B08B-E716B14E02B2}</a:tableStyleId>
              </a:tblPr>
              <a:tblGrid>
                <a:gridCol w="3619500"/>
                <a:gridCol w="36195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a = a + 1</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a = a - 1</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Negative</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Positive</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Boolean kebalikan</a:t>
                      </a:r>
                      <a:endParaRPr/>
                    </a:p>
                  </a:txBody>
                  <a:tcPr marT="91425" marB="91425" marR="91425" marL="91425"/>
                </a:tc>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a:t>
            </a:r>
            <a:r>
              <a:rPr lang="id"/>
              <a:t>Unary Operator</a:t>
            </a:r>
            <a:endParaRPr/>
          </a:p>
        </p:txBody>
      </p:sp>
      <p:pic>
        <p:nvPicPr>
          <p:cNvPr id="500" name="Google Shape;500;p8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Perbandingan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Perbandingan</a:t>
            </a:r>
            <a:endParaRPr/>
          </a:p>
        </p:txBody>
      </p:sp>
      <p:sp>
        <p:nvSpPr>
          <p:cNvPr id="511" name="Google Shape;511;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Operasi perbandingan adalah operasi untuk membandingkan dua buah data</a:t>
            </a:r>
            <a:endParaRPr/>
          </a:p>
          <a:p>
            <a:pPr indent="-311150" lvl="0" marL="457200" rtl="0" algn="l">
              <a:spcBef>
                <a:spcPts val="0"/>
              </a:spcBef>
              <a:spcAft>
                <a:spcPts val="0"/>
              </a:spcAft>
              <a:buSzPts val="1300"/>
              <a:buChar char="●"/>
            </a:pPr>
            <a:r>
              <a:rPr lang="id"/>
              <a:t>Operasi perbandingan adalah operasi yang menghasilkan nilai boolean (benar atau salah)</a:t>
            </a:r>
            <a:endParaRPr/>
          </a:p>
          <a:p>
            <a:pPr indent="-311150" lvl="0" marL="457200" rtl="0" algn="l">
              <a:spcBef>
                <a:spcPts val="0"/>
              </a:spcBef>
              <a:spcAft>
                <a:spcPts val="0"/>
              </a:spcAft>
              <a:buSzPts val="1300"/>
              <a:buChar char="●"/>
            </a:pPr>
            <a:r>
              <a:rPr lang="id"/>
              <a:t>Jika hasil operasinya adalah benar, maka nilainya adalah true</a:t>
            </a:r>
            <a:endParaRPr/>
          </a:p>
          <a:p>
            <a:pPr indent="-311150" lvl="0" marL="457200" rtl="0" algn="l">
              <a:spcBef>
                <a:spcPts val="0"/>
              </a:spcBef>
              <a:spcAft>
                <a:spcPts val="0"/>
              </a:spcAft>
              <a:buSzPts val="1300"/>
              <a:buChar char="●"/>
            </a:pPr>
            <a:r>
              <a:rPr lang="id"/>
              <a:t>Jika hasil operasinya adalah salah, maka nilainya adalah false</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Operator Perbandingan</a:t>
            </a:r>
            <a:endParaRPr/>
          </a:p>
        </p:txBody>
      </p:sp>
      <p:graphicFrame>
        <p:nvGraphicFramePr>
          <p:cNvPr id="517" name="Google Shape;517;p86"/>
          <p:cNvGraphicFramePr/>
          <p:nvPr/>
        </p:nvGraphicFramePr>
        <p:xfrm>
          <a:off x="952500" y="2088350"/>
          <a:ext cx="3000000" cy="3000000"/>
        </p:xfrm>
        <a:graphic>
          <a:graphicData uri="http://schemas.openxmlformats.org/drawingml/2006/table">
            <a:tbl>
              <a:tblPr>
                <a:noFill/>
                <a:tableStyleId>{F1FE6FC2-A6DF-4E1D-B08B-E716B14E02B2}</a:tableStyleId>
              </a:tblPr>
              <a:tblGrid>
                <a:gridCol w="3619500"/>
                <a:gridCol w="36195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&gt;</a:t>
                      </a:r>
                      <a:endParaRPr/>
                    </a:p>
                  </a:txBody>
                  <a:tcPr marT="91425" marB="91425" marR="91425" marL="91425"/>
                </a:tc>
                <a:tc>
                  <a:txBody>
                    <a:bodyPr/>
                    <a:lstStyle/>
                    <a:p>
                      <a:pPr indent="0" lvl="0" marL="0" rtl="0" algn="l">
                        <a:spcBef>
                          <a:spcPts val="0"/>
                        </a:spcBef>
                        <a:spcAft>
                          <a:spcPts val="0"/>
                        </a:spcAft>
                        <a:buNone/>
                      </a:pPr>
                      <a:r>
                        <a:rPr lang="id"/>
                        <a:t>Lebih Dari</a:t>
                      </a:r>
                      <a:endParaRPr/>
                    </a:p>
                  </a:txBody>
                  <a:tcPr marT="91425" marB="91425" marR="91425" marL="91425"/>
                </a:tc>
              </a:tr>
              <a:tr h="381000">
                <a:tc>
                  <a:txBody>
                    <a:bodyPr/>
                    <a:lstStyle/>
                    <a:p>
                      <a:pPr indent="0" lvl="0" marL="0" rtl="0" algn="l">
                        <a:spcBef>
                          <a:spcPts val="0"/>
                        </a:spcBef>
                        <a:spcAft>
                          <a:spcPts val="0"/>
                        </a:spcAft>
                        <a:buNone/>
                      </a:pPr>
                      <a:r>
                        <a:rPr lang="id"/>
                        <a:t>&lt;</a:t>
                      </a:r>
                      <a:endParaRPr/>
                    </a:p>
                  </a:txBody>
                  <a:tcPr marT="91425" marB="91425" marR="91425" marL="91425"/>
                </a:tc>
                <a:tc>
                  <a:txBody>
                    <a:bodyPr/>
                    <a:lstStyle/>
                    <a:p>
                      <a:pPr indent="0" lvl="0" marL="0" rtl="0" algn="l">
                        <a:spcBef>
                          <a:spcPts val="0"/>
                        </a:spcBef>
                        <a:spcAft>
                          <a:spcPts val="0"/>
                        </a:spcAft>
                        <a:buNone/>
                      </a:pPr>
                      <a:r>
                        <a:rPr lang="id"/>
                        <a:t>Kurang Dari</a:t>
                      </a:r>
                      <a:endParaRPr/>
                    </a:p>
                  </a:txBody>
                  <a:tcPr marT="91425" marB="91425" marR="91425" marL="91425"/>
                </a:tc>
              </a:tr>
              <a:tr h="381000">
                <a:tc>
                  <a:txBody>
                    <a:bodyPr/>
                    <a:lstStyle/>
                    <a:p>
                      <a:pPr indent="0" lvl="0" marL="0" rtl="0" algn="l">
                        <a:spcBef>
                          <a:spcPts val="0"/>
                        </a:spcBef>
                        <a:spcAft>
                          <a:spcPts val="0"/>
                        </a:spcAft>
                        <a:buNone/>
                      </a:pPr>
                      <a:r>
                        <a:rPr lang="id"/>
                        <a:t>&gt;=</a:t>
                      </a:r>
                      <a:endParaRPr/>
                    </a:p>
                  </a:txBody>
                  <a:tcPr marT="91425" marB="91425" marR="91425" marL="91425"/>
                </a:tc>
                <a:tc>
                  <a:txBody>
                    <a:bodyPr/>
                    <a:lstStyle/>
                    <a:p>
                      <a:pPr indent="0" lvl="0" marL="0" rtl="0" algn="l">
                        <a:spcBef>
                          <a:spcPts val="0"/>
                        </a:spcBef>
                        <a:spcAft>
                          <a:spcPts val="0"/>
                        </a:spcAft>
                        <a:buNone/>
                      </a:pPr>
                      <a:r>
                        <a:rPr lang="id"/>
                        <a:t>Lebih Dari Sama Dengan</a:t>
                      </a:r>
                      <a:endParaRPr/>
                    </a:p>
                  </a:txBody>
                  <a:tcPr marT="91425" marB="91425" marR="91425" marL="91425"/>
                </a:tc>
              </a:tr>
              <a:tr h="381000">
                <a:tc>
                  <a:txBody>
                    <a:bodyPr/>
                    <a:lstStyle/>
                    <a:p>
                      <a:pPr indent="0" lvl="0" marL="0" rtl="0" algn="l">
                        <a:spcBef>
                          <a:spcPts val="0"/>
                        </a:spcBef>
                        <a:spcAft>
                          <a:spcPts val="0"/>
                        </a:spcAft>
                        <a:buNone/>
                      </a:pPr>
                      <a:r>
                        <a:rPr lang="id"/>
                        <a:t>&lt;= </a:t>
                      </a:r>
                      <a:endParaRPr/>
                    </a:p>
                  </a:txBody>
                  <a:tcPr marT="91425" marB="91425" marR="91425" marL="91425"/>
                </a:tc>
                <a:tc>
                  <a:txBody>
                    <a:bodyPr/>
                    <a:lstStyle/>
                    <a:p>
                      <a:pPr indent="0" lvl="0" marL="0" rtl="0" algn="l">
                        <a:spcBef>
                          <a:spcPts val="0"/>
                        </a:spcBef>
                        <a:spcAft>
                          <a:spcPts val="0"/>
                        </a:spcAft>
                        <a:buNone/>
                      </a:pPr>
                      <a:r>
                        <a:rPr lang="id"/>
                        <a:t>Kurang Dari Sama Dengan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Sama Dengan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Tidak Sama Dengan</a:t>
                      </a:r>
                      <a:endParaRPr/>
                    </a:p>
                  </a:txBody>
                  <a:tcPr marT="91425" marB="91425" marR="91425" marL="91425"/>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Operasi Perbandingan</a:t>
            </a:r>
            <a:endParaRPr/>
          </a:p>
        </p:txBody>
      </p:sp>
      <p:pic>
        <p:nvPicPr>
          <p:cNvPr id="523" name="Google Shape;523;p87"/>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Boolean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Boolean</a:t>
            </a:r>
            <a:endParaRPr/>
          </a:p>
        </p:txBody>
      </p:sp>
      <p:graphicFrame>
        <p:nvGraphicFramePr>
          <p:cNvPr id="534" name="Google Shape;534;p89"/>
          <p:cNvGraphicFramePr/>
          <p:nvPr/>
        </p:nvGraphicFramePr>
        <p:xfrm>
          <a:off x="952500" y="2088350"/>
          <a:ext cx="3000000" cy="3000000"/>
        </p:xfrm>
        <a:graphic>
          <a:graphicData uri="http://schemas.openxmlformats.org/drawingml/2006/table">
            <a:tbl>
              <a:tblPr>
                <a:noFill/>
                <a:tableStyleId>{F1FE6FC2-A6DF-4E1D-B08B-E716B14E02B2}</a:tableStyleId>
              </a:tblPr>
              <a:tblGrid>
                <a:gridCol w="3619500"/>
                <a:gridCol w="36195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&amp;&amp;</a:t>
                      </a:r>
                      <a:endParaRPr/>
                    </a:p>
                  </a:txBody>
                  <a:tcPr marT="91425" marB="91425" marR="91425" marL="91425"/>
                </a:tc>
                <a:tc>
                  <a:txBody>
                    <a:bodyPr/>
                    <a:lstStyle/>
                    <a:p>
                      <a:pPr indent="0" lvl="0" marL="0" rtl="0" algn="l">
                        <a:spcBef>
                          <a:spcPts val="0"/>
                        </a:spcBef>
                        <a:spcAft>
                          <a:spcPts val="0"/>
                        </a:spcAft>
                        <a:buNone/>
                      </a:pPr>
                      <a:r>
                        <a:rPr lang="id"/>
                        <a:t>Dan</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Atau</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Kebalikan</a:t>
                      </a:r>
                      <a:endParaRPr/>
                    </a:p>
                  </a:txBody>
                  <a:tcPr marT="91425" marB="91425" marR="91425" marL="91425"/>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&amp;&amp;</a:t>
            </a:r>
            <a:endParaRPr/>
          </a:p>
        </p:txBody>
      </p:sp>
      <p:graphicFrame>
        <p:nvGraphicFramePr>
          <p:cNvPr id="540" name="Google Shape;540;p90"/>
          <p:cNvGraphicFramePr/>
          <p:nvPr/>
        </p:nvGraphicFramePr>
        <p:xfrm>
          <a:off x="952500" y="2088350"/>
          <a:ext cx="3000000" cy="3000000"/>
        </p:xfrm>
        <a:graphic>
          <a:graphicData uri="http://schemas.openxmlformats.org/drawingml/2006/table">
            <a:tbl>
              <a:tblPr>
                <a:noFill/>
                <a:tableStyleId>{F1FE6FC2-A6DF-4E1D-B08B-E716B14E02B2}</a:tableStyleId>
              </a:tblPr>
              <a:tblGrid>
                <a:gridCol w="1809750"/>
                <a:gridCol w="1809750"/>
                <a:gridCol w="1809750"/>
                <a:gridCol w="1809750"/>
              </a:tblGrid>
              <a:tr h="381000">
                <a:tc>
                  <a:txBody>
                    <a:bodyPr/>
                    <a:lstStyle/>
                    <a:p>
                      <a:pPr indent="0" lvl="0" marL="0" rtl="0" algn="l">
                        <a:spcBef>
                          <a:spcPts val="0"/>
                        </a:spcBef>
                        <a:spcAft>
                          <a:spcPts val="0"/>
                        </a:spcAft>
                        <a:buNone/>
                      </a:pPr>
                      <a:r>
                        <a:rPr lang="id"/>
                        <a:t>Nilai 1</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Nilai 2</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Hasil</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&amp;&amp;</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r>
              <a:tr h="381000">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&amp;&amp;</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r>
              <a:tr h="381000">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&amp;&amp;</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r>
              <a:tr h="381000">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&amp;&amp;</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a:t>
            </a:r>
            <a:endParaRPr/>
          </a:p>
        </p:txBody>
      </p:sp>
      <p:graphicFrame>
        <p:nvGraphicFramePr>
          <p:cNvPr id="546" name="Google Shape;546;p91"/>
          <p:cNvGraphicFramePr/>
          <p:nvPr/>
        </p:nvGraphicFramePr>
        <p:xfrm>
          <a:off x="952500" y="2088350"/>
          <a:ext cx="3000000" cy="3000000"/>
        </p:xfrm>
        <a:graphic>
          <a:graphicData uri="http://schemas.openxmlformats.org/drawingml/2006/table">
            <a:tbl>
              <a:tblPr>
                <a:noFill/>
                <a:tableStyleId>{F1FE6FC2-A6DF-4E1D-B08B-E716B14E02B2}</a:tableStyleId>
              </a:tblPr>
              <a:tblGrid>
                <a:gridCol w="1809750"/>
                <a:gridCol w="1809750"/>
                <a:gridCol w="1809750"/>
                <a:gridCol w="1809750"/>
              </a:tblGrid>
              <a:tr h="381000">
                <a:tc>
                  <a:txBody>
                    <a:bodyPr/>
                    <a:lstStyle/>
                    <a:p>
                      <a:pPr indent="0" lvl="0" marL="0" rtl="0" algn="l">
                        <a:spcBef>
                          <a:spcPts val="0"/>
                        </a:spcBef>
                        <a:spcAft>
                          <a:spcPts val="0"/>
                        </a:spcAft>
                        <a:buNone/>
                      </a:pPr>
                      <a:r>
                        <a:rPr lang="id"/>
                        <a:t>Nilai 1</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Nilai 2</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Hasil</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r>
              <a:tr h="381000">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r>
              <a:tr h="381000">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r>
              <a:tr h="381000">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Teknologi Java</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 Standard Edition</a:t>
            </a:r>
            <a:endParaRPr/>
          </a:p>
          <a:p>
            <a:pPr indent="-311150" lvl="0" marL="457200" rtl="0" algn="l">
              <a:spcBef>
                <a:spcPts val="0"/>
              </a:spcBef>
              <a:spcAft>
                <a:spcPts val="0"/>
              </a:spcAft>
              <a:buSzPts val="1300"/>
              <a:buChar char="●"/>
            </a:pPr>
            <a:r>
              <a:rPr lang="id"/>
              <a:t>Java Enterprise Edition</a:t>
            </a:r>
            <a:endParaRPr/>
          </a:p>
          <a:p>
            <a:pPr indent="-311150" lvl="0" marL="457200" rtl="0" algn="l">
              <a:spcBef>
                <a:spcPts val="0"/>
              </a:spcBef>
              <a:spcAft>
                <a:spcPts val="0"/>
              </a:spcAft>
              <a:buSzPts val="1300"/>
              <a:buChar char="●"/>
            </a:pPr>
            <a:r>
              <a:rPr lang="id"/>
              <a:t>Java Micro Edition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Operasi !</a:t>
            </a:r>
            <a:endParaRPr/>
          </a:p>
        </p:txBody>
      </p:sp>
      <p:graphicFrame>
        <p:nvGraphicFramePr>
          <p:cNvPr id="552" name="Google Shape;552;p92"/>
          <p:cNvGraphicFramePr/>
          <p:nvPr/>
        </p:nvGraphicFramePr>
        <p:xfrm>
          <a:off x="952500" y="2088350"/>
          <a:ext cx="3000000" cy="3000000"/>
        </p:xfrm>
        <a:graphic>
          <a:graphicData uri="http://schemas.openxmlformats.org/drawingml/2006/table">
            <a:tbl>
              <a:tblPr>
                <a:noFill/>
                <a:tableStyleId>{F1FE6FC2-A6DF-4E1D-B08B-E716B14E02B2}</a:tableStyleId>
              </a:tblPr>
              <a:tblGrid>
                <a:gridCol w="2370325"/>
                <a:gridCol w="2370325"/>
                <a:gridCol w="2370325"/>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Nilai 2</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Hasil</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false</a:t>
                      </a:r>
                      <a:endParaRPr/>
                    </a:p>
                  </a:txBody>
                  <a:tcPr marT="91425" marB="91425" marR="91425" marL="91425"/>
                </a:tc>
                <a:tc>
                  <a:txBody>
                    <a:bodyPr/>
                    <a:lstStyle/>
                    <a:p>
                      <a:pPr indent="0" lvl="0" marL="0" rtl="0" algn="l">
                        <a:spcBef>
                          <a:spcPts val="0"/>
                        </a:spcBef>
                        <a:spcAft>
                          <a:spcPts val="0"/>
                        </a:spcAft>
                        <a:buNone/>
                      </a:pPr>
                      <a:r>
                        <a:rPr lang="id"/>
                        <a:t>true</a:t>
                      </a:r>
                      <a:endParaRPr/>
                    </a:p>
                  </a:txBody>
                  <a:tcPr marT="91425" marB="91425" marR="91425" marL="91425"/>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Operasi Boolean</a:t>
            </a:r>
            <a:endParaRPr/>
          </a:p>
        </p:txBody>
      </p:sp>
      <p:pic>
        <p:nvPicPr>
          <p:cNvPr id="558" name="Google Shape;558;p9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Expression, Statement &amp; Block</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Expression</a:t>
            </a:r>
            <a:endParaRPr/>
          </a:p>
        </p:txBody>
      </p:sp>
      <p:sp>
        <p:nvSpPr>
          <p:cNvPr id="569" name="Google Shape;569;p9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a:latin typeface="Arial"/>
                <a:ea typeface="Arial"/>
                <a:cs typeface="Arial"/>
                <a:sym typeface="Arial"/>
              </a:rPr>
              <a:t>Expression adalah konstruksi dari variabel, operator dan pemanggilan method yang mengevaluasi menjadi sebuah single value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id" sz="1100">
                <a:latin typeface="Arial"/>
                <a:ea typeface="Arial"/>
                <a:cs typeface="Arial"/>
                <a:sym typeface="Arial"/>
              </a:rPr>
              <a:t>Expression adalah core component dari statement</a:t>
            </a:r>
            <a:endParaRPr sz="1100">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Expression</a:t>
            </a:r>
            <a:endParaRPr/>
          </a:p>
        </p:txBody>
      </p:sp>
      <p:pic>
        <p:nvPicPr>
          <p:cNvPr id="575" name="Google Shape;575;p96"/>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Statement</a:t>
            </a:r>
            <a:endParaRPr/>
          </a:p>
        </p:txBody>
      </p:sp>
      <p:sp>
        <p:nvSpPr>
          <p:cNvPr id="581" name="Google Shape;581;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Statement bisa dibilang adalah kalimat lengkap dalam bahasa.</a:t>
            </a:r>
            <a:endParaRPr/>
          </a:p>
          <a:p>
            <a:pPr indent="-311150" lvl="0" marL="457200" rtl="0" algn="l">
              <a:spcBef>
                <a:spcPts val="0"/>
              </a:spcBef>
              <a:spcAft>
                <a:spcPts val="0"/>
              </a:spcAft>
              <a:buSzPts val="1300"/>
              <a:buChar char="●"/>
            </a:pPr>
            <a:r>
              <a:rPr lang="id"/>
              <a:t>Sebuah statement berisikan execution komplit, biasanya diakhiri dengan titik koma</a:t>
            </a:r>
            <a:endParaRPr/>
          </a:p>
          <a:p>
            <a:pPr indent="-311150" lvl="0" marL="457200" rtl="0" algn="l">
              <a:spcBef>
                <a:spcPts val="0"/>
              </a:spcBef>
              <a:spcAft>
                <a:spcPts val="0"/>
              </a:spcAft>
              <a:buSzPts val="1300"/>
              <a:buChar char="●"/>
            </a:pPr>
            <a:r>
              <a:rPr lang="id"/>
              <a:t>Ada beberapa jenis statement :</a:t>
            </a:r>
            <a:endParaRPr/>
          </a:p>
          <a:p>
            <a:pPr indent="-298450" lvl="1" marL="914400" rtl="0" algn="l">
              <a:spcBef>
                <a:spcPts val="0"/>
              </a:spcBef>
              <a:spcAft>
                <a:spcPts val="0"/>
              </a:spcAft>
              <a:buSzPts val="1100"/>
              <a:buChar char="○"/>
            </a:pPr>
            <a:r>
              <a:rPr lang="id"/>
              <a:t>Assignment expression</a:t>
            </a:r>
            <a:endParaRPr/>
          </a:p>
          <a:p>
            <a:pPr indent="-298450" lvl="1" marL="914400" rtl="0" algn="l">
              <a:spcBef>
                <a:spcPts val="0"/>
              </a:spcBef>
              <a:spcAft>
                <a:spcPts val="0"/>
              </a:spcAft>
              <a:buSzPts val="1100"/>
              <a:buChar char="○"/>
            </a:pPr>
            <a:r>
              <a:rPr lang="id"/>
              <a:t>Penggunaan ++ dan --</a:t>
            </a:r>
            <a:endParaRPr/>
          </a:p>
          <a:p>
            <a:pPr indent="-298450" lvl="1" marL="914400" rtl="0" algn="l">
              <a:spcBef>
                <a:spcPts val="0"/>
              </a:spcBef>
              <a:spcAft>
                <a:spcPts val="0"/>
              </a:spcAft>
              <a:buSzPts val="1100"/>
              <a:buChar char="○"/>
            </a:pPr>
            <a:r>
              <a:rPr lang="id"/>
              <a:t>Method invocation</a:t>
            </a:r>
            <a:endParaRPr/>
          </a:p>
          <a:p>
            <a:pPr indent="-298450" lvl="1" marL="914400" rtl="0" algn="l">
              <a:spcBef>
                <a:spcPts val="0"/>
              </a:spcBef>
              <a:spcAft>
                <a:spcPts val="0"/>
              </a:spcAft>
              <a:buSzPts val="1100"/>
              <a:buChar char="○"/>
            </a:pPr>
            <a:r>
              <a:rPr lang="id"/>
              <a:t>Object creation expression</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Statement</a:t>
            </a:r>
            <a:endParaRPr/>
          </a:p>
        </p:txBody>
      </p:sp>
      <p:pic>
        <p:nvPicPr>
          <p:cNvPr id="587" name="Google Shape;587;p9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Block</a:t>
            </a:r>
            <a:endParaRPr/>
          </a:p>
        </p:txBody>
      </p:sp>
      <p:sp>
        <p:nvSpPr>
          <p:cNvPr id="593" name="Google Shape;593;p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Block adalah kumpulan statement yang terdiri dari nol atau lebih statement.</a:t>
            </a:r>
            <a:endParaRPr/>
          </a:p>
          <a:p>
            <a:pPr indent="-311150" lvl="0" marL="457200" rtl="0" algn="l">
              <a:spcBef>
                <a:spcPts val="0"/>
              </a:spcBef>
              <a:spcAft>
                <a:spcPts val="0"/>
              </a:spcAft>
              <a:buSzPts val="1300"/>
              <a:buChar char="●"/>
            </a:pPr>
            <a:r>
              <a:rPr lang="id"/>
              <a:t>Block diawali dan diakhiri dengan kurung kurawal {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Block</a:t>
            </a:r>
            <a:endParaRPr/>
          </a:p>
        </p:txBody>
      </p:sp>
      <p:pic>
        <p:nvPicPr>
          <p:cNvPr id="599" name="Google Shape;599;p100"/>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0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If Statement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Versi Java</a:t>
            </a:r>
            <a:endParaRPr/>
          </a:p>
        </p:txBody>
      </p:sp>
      <p:pic>
        <p:nvPicPr>
          <p:cNvPr id="135" name="Google Shape;135;p21"/>
          <p:cNvPicPr preferRelativeResize="0"/>
          <p:nvPr/>
        </p:nvPicPr>
        <p:blipFill rotWithShape="1">
          <a:blip r:embed="rId3">
            <a:alphaModFix/>
          </a:blip>
          <a:srcRect b="45634" l="0" r="0" t="0"/>
          <a:stretch/>
        </p:blipFill>
        <p:spPr>
          <a:xfrm>
            <a:off x="1617413" y="2008588"/>
            <a:ext cx="2691350" cy="2796225"/>
          </a:xfrm>
          <a:prstGeom prst="rect">
            <a:avLst/>
          </a:prstGeom>
          <a:noFill/>
          <a:ln>
            <a:noFill/>
          </a:ln>
        </p:spPr>
      </p:pic>
      <p:pic>
        <p:nvPicPr>
          <p:cNvPr id="136" name="Google Shape;136;p21"/>
          <p:cNvPicPr preferRelativeResize="0"/>
          <p:nvPr/>
        </p:nvPicPr>
        <p:blipFill rotWithShape="1">
          <a:blip r:embed="rId3">
            <a:alphaModFix/>
          </a:blip>
          <a:srcRect b="0" l="0" r="0" t="54210"/>
          <a:stretch/>
        </p:blipFill>
        <p:spPr>
          <a:xfrm>
            <a:off x="4835238" y="2229113"/>
            <a:ext cx="2691350" cy="2355151"/>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If Statement</a:t>
            </a:r>
            <a:endParaRPr/>
          </a:p>
        </p:txBody>
      </p:sp>
      <p:sp>
        <p:nvSpPr>
          <p:cNvPr id="610" name="Google Shape;610;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Java, if adalah salah satu kata kunci yang digunakan untuk percabangan</a:t>
            </a:r>
            <a:endParaRPr/>
          </a:p>
          <a:p>
            <a:pPr indent="-311150" lvl="0" marL="457200" rtl="0" algn="l">
              <a:spcBef>
                <a:spcPts val="0"/>
              </a:spcBef>
              <a:spcAft>
                <a:spcPts val="0"/>
              </a:spcAft>
              <a:buSzPts val="1300"/>
              <a:buChar char="●"/>
            </a:pPr>
            <a:r>
              <a:rPr lang="id"/>
              <a:t>Percabangan artinya kita bisa mengeksekusi kode program tertentu ketika suatu kondisi terpenuhi</a:t>
            </a:r>
            <a:endParaRPr/>
          </a:p>
          <a:p>
            <a:pPr indent="-311150" lvl="0" marL="457200" rtl="0" algn="l">
              <a:spcBef>
                <a:spcPts val="0"/>
              </a:spcBef>
              <a:spcAft>
                <a:spcPts val="0"/>
              </a:spcAft>
              <a:buSzPts val="1300"/>
              <a:buChar char="●"/>
            </a:pPr>
            <a:r>
              <a:rPr lang="id"/>
              <a:t>Hampir di semua bahasa pemrograman mendukung if expression</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If Statement</a:t>
            </a:r>
            <a:endParaRPr/>
          </a:p>
        </p:txBody>
      </p:sp>
      <p:pic>
        <p:nvPicPr>
          <p:cNvPr id="616" name="Google Shape;616;p10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Else Statement</a:t>
            </a:r>
            <a:endParaRPr/>
          </a:p>
        </p:txBody>
      </p:sp>
      <p:sp>
        <p:nvSpPr>
          <p:cNvPr id="622" name="Google Shape;622;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Blok if akan dieksekusi ketika kondisi if bernilai true</a:t>
            </a:r>
            <a:endParaRPr/>
          </a:p>
          <a:p>
            <a:pPr indent="-311150" lvl="0" marL="457200" rtl="0" algn="l">
              <a:spcBef>
                <a:spcPts val="0"/>
              </a:spcBef>
              <a:spcAft>
                <a:spcPts val="0"/>
              </a:spcAft>
              <a:buSzPts val="1300"/>
              <a:buChar char="●"/>
            </a:pPr>
            <a:r>
              <a:rPr lang="id"/>
              <a:t>Kadang kita ingin melakukan eksekusi program tertentu jika kondisi if bernilai false</a:t>
            </a:r>
            <a:endParaRPr/>
          </a:p>
          <a:p>
            <a:pPr indent="-311150" lvl="0" marL="457200" rtl="0" algn="l">
              <a:spcBef>
                <a:spcPts val="0"/>
              </a:spcBef>
              <a:spcAft>
                <a:spcPts val="0"/>
              </a:spcAft>
              <a:buSzPts val="1300"/>
              <a:buChar char="●"/>
            </a:pPr>
            <a:r>
              <a:rPr lang="id"/>
              <a:t>Hal ini bisa dilakukan menggunakan else expression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Else Statement</a:t>
            </a:r>
            <a:endParaRPr/>
          </a:p>
        </p:txBody>
      </p:sp>
      <p:pic>
        <p:nvPicPr>
          <p:cNvPr id="628" name="Google Shape;628;p10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Else If Statement</a:t>
            </a:r>
            <a:endParaRPr/>
          </a:p>
        </p:txBody>
      </p:sp>
      <p:sp>
        <p:nvSpPr>
          <p:cNvPr id="634" name="Google Shape;634;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 dalam If, kita butuh membuat beberapa kondisi</a:t>
            </a:r>
            <a:endParaRPr/>
          </a:p>
          <a:p>
            <a:pPr indent="-311150" lvl="0" marL="457200" rtl="0" algn="l">
              <a:spcBef>
                <a:spcPts val="0"/>
              </a:spcBef>
              <a:spcAft>
                <a:spcPts val="0"/>
              </a:spcAft>
              <a:buSzPts val="1300"/>
              <a:buChar char="●"/>
            </a:pPr>
            <a:r>
              <a:rPr lang="id"/>
              <a:t>Kasus seperti ini, di Java kita bisa menggunakan Else If expression</a:t>
            </a:r>
            <a:endParaRPr/>
          </a:p>
          <a:p>
            <a:pPr indent="-311150" lvl="0" marL="457200" rtl="0" algn="l">
              <a:spcBef>
                <a:spcPts val="0"/>
              </a:spcBef>
              <a:spcAft>
                <a:spcPts val="0"/>
              </a:spcAft>
              <a:buSzPts val="1300"/>
              <a:buChar char="●"/>
            </a:pPr>
            <a:r>
              <a:rPr lang="id"/>
              <a:t>Else if di Java bisa lebih dari satu</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Else If Statement</a:t>
            </a:r>
            <a:endParaRPr/>
          </a:p>
        </p:txBody>
      </p:sp>
      <p:pic>
        <p:nvPicPr>
          <p:cNvPr id="640" name="Google Shape;640;p107"/>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Switch Statement</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Switch Statement</a:t>
            </a:r>
            <a:endParaRPr/>
          </a:p>
        </p:txBody>
      </p:sp>
      <p:sp>
        <p:nvSpPr>
          <p:cNvPr id="651" name="Google Shape;651;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hanya butuh menggunakan kondisi sederhana di if statement, seperti hanya menggunakan perbandingan ==</a:t>
            </a:r>
            <a:endParaRPr/>
          </a:p>
          <a:p>
            <a:pPr indent="-311150" lvl="0" marL="457200" rtl="0" algn="l">
              <a:spcBef>
                <a:spcPts val="0"/>
              </a:spcBef>
              <a:spcAft>
                <a:spcPts val="0"/>
              </a:spcAft>
              <a:buSzPts val="1300"/>
              <a:buChar char="●"/>
            </a:pPr>
            <a:r>
              <a:rPr lang="id"/>
              <a:t>Switch adalah statement percabangan yang sama dengan if, namun  lebih sederhana cara pembuatannya</a:t>
            </a:r>
            <a:endParaRPr/>
          </a:p>
          <a:p>
            <a:pPr indent="-311150" lvl="0" marL="457200" rtl="0" algn="l">
              <a:spcBef>
                <a:spcPts val="0"/>
              </a:spcBef>
              <a:spcAft>
                <a:spcPts val="0"/>
              </a:spcAft>
              <a:buSzPts val="1300"/>
              <a:buChar char="●"/>
            </a:pPr>
            <a:r>
              <a:rPr lang="id"/>
              <a:t>Kondisi di switch statement hanya untuk perbandingan ==</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Switch Statement</a:t>
            </a:r>
            <a:endParaRPr/>
          </a:p>
        </p:txBody>
      </p:sp>
      <p:pic>
        <p:nvPicPr>
          <p:cNvPr id="657" name="Google Shape;657;p110"/>
          <p:cNvPicPr preferRelativeResize="0"/>
          <p:nvPr/>
        </p:nvPicPr>
        <p:blipFill>
          <a:blip r:embed="rId3">
            <a:alphaModFix/>
          </a:blip>
          <a:stretch>
            <a:fillRect/>
          </a:stretch>
        </p:blipFill>
        <p:spPr>
          <a:xfrm>
            <a:off x="152400" y="2006250"/>
            <a:ext cx="6970829" cy="29848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Switch Lambda</a:t>
            </a:r>
            <a:endParaRPr/>
          </a:p>
        </p:txBody>
      </p:sp>
      <p:sp>
        <p:nvSpPr>
          <p:cNvPr id="663" name="Google Shape;663;p1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Java versi 14, diperkenalkan switch expression dengan lambda </a:t>
            </a:r>
            <a:endParaRPr/>
          </a:p>
          <a:p>
            <a:pPr indent="-311150" lvl="0" marL="457200" rtl="0" algn="l">
              <a:spcBef>
                <a:spcPts val="0"/>
              </a:spcBef>
              <a:spcAft>
                <a:spcPts val="0"/>
              </a:spcAft>
              <a:buSzPts val="1300"/>
              <a:buChar char="●"/>
            </a:pPr>
            <a:r>
              <a:rPr lang="id"/>
              <a:t>Ini lebih mempermudah saat penggunaan switch expression karena kita tidak perlu lagi menggunakan kata kunci break</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