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76" r:id="rId7"/>
    <p:sldId id="270" r:id="rId8"/>
    <p:sldId id="265" r:id="rId9"/>
    <p:sldId id="271" r:id="rId10"/>
    <p:sldId id="267" r:id="rId11"/>
    <p:sldId id="272" r:id="rId12"/>
    <p:sldId id="258" r:id="rId13"/>
    <p:sldId id="260" r:id="rId14"/>
    <p:sldId id="273" r:id="rId15"/>
    <p:sldId id="261" r:id="rId16"/>
    <p:sldId id="275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>
        <p:scale>
          <a:sx n="66" d="100"/>
          <a:sy n="66" d="100"/>
        </p:scale>
        <p:origin x="89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790-54A7-4D8E-A9AB-294BF028B24A}" type="datetimeFigureOut">
              <a:rPr lang="en-US" smtClean="0"/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1C3-D91D-4747-AB45-E6D7A322BE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790-54A7-4D8E-A9AB-294BF028B24A}" type="datetimeFigureOut">
              <a:rPr lang="en-US" smtClean="0"/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1C3-D91D-4747-AB45-E6D7A322BE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790-54A7-4D8E-A9AB-294BF028B24A}" type="datetimeFigureOut">
              <a:rPr lang="en-US" smtClean="0"/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1C3-D91D-4747-AB45-E6D7A322BE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790-54A7-4D8E-A9AB-294BF028B24A}" type="datetimeFigureOut">
              <a:rPr lang="en-US" smtClean="0"/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1C3-D91D-4747-AB45-E6D7A322BE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  <a:endParaRPr lang="id-ID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790-54A7-4D8E-A9AB-294BF028B24A}" type="datetimeFigureOut">
              <a:rPr lang="en-US" smtClean="0"/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1C3-D91D-4747-AB45-E6D7A322BE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790-54A7-4D8E-A9AB-294BF028B24A}" type="datetimeFigureOut">
              <a:rPr lang="en-US" smtClean="0"/>
            </a:fld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1C3-D91D-4747-AB45-E6D7A322BE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  <a:endParaRPr lang="id-ID"/>
          </a:p>
        </p:txBody>
      </p:sp>
      <p:sp>
        <p:nvSpPr>
          <p:cNvPr id="4" name="Tampungan Konten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  <a:endParaRPr lang="id-ID"/>
          </a:p>
        </p:txBody>
      </p:sp>
      <p:sp>
        <p:nvSpPr>
          <p:cNvPr id="6" name="Tampungan Konten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790-54A7-4D8E-A9AB-294BF028B24A}" type="datetimeFigureOut">
              <a:rPr lang="en-US" smtClean="0"/>
            </a:fld>
            <a:endParaRPr lang="en-US"/>
          </a:p>
        </p:txBody>
      </p:sp>
      <p:sp>
        <p:nvSpPr>
          <p:cNvPr id="8" name="Tampungan Ka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1C3-D91D-4747-AB45-E6D7A322BE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790-54A7-4D8E-A9AB-294BF028B24A}" type="datetimeFigureOut">
              <a:rPr lang="en-US" smtClean="0"/>
            </a:fld>
            <a:endParaRPr lang="en-US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1C3-D91D-4747-AB45-E6D7A322BE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790-54A7-4D8E-A9AB-294BF028B24A}" type="datetimeFigureOut">
              <a:rPr lang="en-US" smtClean="0"/>
            </a:fld>
            <a:endParaRPr lang="en-US"/>
          </a:p>
        </p:txBody>
      </p:sp>
      <p:sp>
        <p:nvSpPr>
          <p:cNvPr id="3" name="Tampungan Ka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1C3-D91D-4747-AB45-E6D7A322BE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  <a:endParaRPr lang="id-ID"/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790-54A7-4D8E-A9AB-294BF028B24A}" type="datetimeFigureOut">
              <a:rPr lang="en-US" smtClean="0"/>
            </a:fld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1C3-D91D-4747-AB45-E6D7A322BE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  <a:endParaRPr lang="id-ID"/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790-54A7-4D8E-A9AB-294BF028B24A}" type="datetimeFigureOut">
              <a:rPr lang="en-US" smtClean="0"/>
            </a:fld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1C3-D91D-4747-AB45-E6D7A322BE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2790-54A7-4D8E-A9AB-294BF028B24A}" type="datetimeFigureOut">
              <a:rPr lang="en-US" smtClean="0"/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11C3-D91D-4747-AB45-E6D7A322BEF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stackoverflow.com/questions/48125674/how-to-read-multiple-csv-files-store-data-and-plot-in-one-figure-using-python" TargetMode="External"/><Relationship Id="rId7" Type="http://schemas.openxmlformats.org/officeDocument/2006/relationships/hyperlink" Target="https://levelup.gitconnected.com/pearson-coefficient-of-correlation-using-pandas-ca68ce678c04" TargetMode="External"/><Relationship Id="rId6" Type="http://schemas.openxmlformats.org/officeDocument/2006/relationships/hyperlink" Target="https://towardsdatascience.com/kendall-rank-correlation-explained-dee01d99c535" TargetMode="External"/><Relationship Id="rId5" Type="http://schemas.openxmlformats.org/officeDocument/2006/relationships/hyperlink" Target="https://medium.com/analytics-vidhya/kendall-rank-correlation-python-19524cb0e9a0" TargetMode="External"/><Relationship Id="rId4" Type="http://schemas.openxmlformats.org/officeDocument/2006/relationships/hyperlink" Target="https://finance.yahoo.com/quote/GXOCF/history?p=GXOCF&amp;.tsrc=fin-srch" TargetMode="External"/><Relationship Id="rId3" Type="http://schemas.openxmlformats.org/officeDocument/2006/relationships/hyperlink" Target="https://finance.yahoo.com/quote/XOM/history?period1=-252399600&amp;period2=1575565200&amp;interval=1d&amp;filter=history&amp;frequency=1d" TargetMode="External"/><Relationship Id="rId2" Type="http://schemas.openxmlformats.org/officeDocument/2006/relationships/hyperlink" Target="https://finance.yahoo.com/quote/0P00000Q2T.F/history?p=0P00000Q2T.F" TargetMode="Externa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t="2049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</a:pPr>
            <a:endParaRPr lang="en-US" sz="1600" cap="all"/>
          </a:p>
        </p:txBody>
      </p:sp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Prediksi Harga Saham Perusahaan Minyak </a:t>
            </a:r>
            <a:endParaRPr lang="en-US" sz="4000"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Aufa Dhiya Aydan (1706043260)</a:t>
            </a:r>
            <a:endParaRPr lang="en-US" sz="2000" dirty="0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Analisa </a:t>
            </a:r>
            <a:r>
              <a:rPr lang="en-US" sz="4000" dirty="0" err="1"/>
              <a:t>Metode</a:t>
            </a:r>
            <a:r>
              <a:rPr lang="en-US" sz="4000" dirty="0"/>
              <a:t> Kendall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Korelasi</a:t>
            </a:r>
            <a:endParaRPr lang="en-US" sz="4000" dirty="0"/>
          </a:p>
        </p:txBody>
      </p:sp>
      <p:sp>
        <p:nvSpPr>
          <p:cNvPr id="10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5" name="Freeform 5"/>
            <p:cNvSpPr/>
            <p:nvPr/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5"/>
            <p:cNvSpPr/>
            <p:nvPr/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62622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Kendall </a:t>
            </a:r>
            <a:r>
              <a:rPr lang="en-US" sz="2400" dirty="0" err="1">
                <a:solidFill>
                  <a:schemeClr val="bg1"/>
                </a:solidFill>
              </a:rPr>
              <a:t>menilai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suatu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asosiasi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statistik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berdasarkan</a:t>
            </a:r>
            <a:r>
              <a:rPr lang="en-US" sz="2400" dirty="0">
                <a:solidFill>
                  <a:schemeClr val="bg1"/>
                </a:solidFill>
              </a:rPr>
              <a:t> rank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satu</a:t>
            </a:r>
            <a:r>
              <a:rPr lang="en-US" sz="2400" dirty="0">
                <a:solidFill>
                  <a:schemeClr val="bg1"/>
                </a:solidFill>
              </a:rPr>
              <a:t> data dan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menguji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kesamaan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pemesanan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ketika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diperingkatkan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berdasarkan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kuantitasnya</a:t>
            </a:r>
            <a:r>
              <a:rPr lang="en-US" sz="2400" dirty="0">
                <a:solidFill>
                  <a:schemeClr val="bg1"/>
                </a:solidFill>
              </a:rPr>
              <a:t>. Kendall </a:t>
            </a:r>
            <a:r>
              <a:rPr lang="en-US" sz="2400" dirty="0" err="1">
                <a:solidFill>
                  <a:schemeClr val="bg1"/>
                </a:solidFill>
              </a:rPr>
              <a:t>merupakan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alternatif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korelasi</a:t>
            </a:r>
            <a:r>
              <a:rPr lang="en-US" sz="2400" dirty="0">
                <a:solidFill>
                  <a:schemeClr val="bg1"/>
                </a:solidFill>
              </a:rPr>
              <a:t> Pearson (</a:t>
            </a:r>
            <a:r>
              <a:rPr lang="en-US" sz="2400" dirty="0" err="1">
                <a:solidFill>
                  <a:schemeClr val="bg1"/>
                </a:solidFill>
              </a:rPr>
              <a:t>parametrik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chemeClr val="bg1"/>
                </a:solidFill>
              </a:rPr>
              <a:t>ketika</a:t>
            </a:r>
            <a:r>
              <a:rPr lang="en-US" sz="2400" dirty="0">
                <a:solidFill>
                  <a:schemeClr val="bg1"/>
                </a:solidFill>
              </a:rPr>
              <a:t> data yang </a:t>
            </a:r>
            <a:r>
              <a:rPr lang="en-US" sz="2400" dirty="0" err="1">
                <a:solidFill>
                  <a:schemeClr val="bg1"/>
                </a:solidFill>
              </a:rPr>
              <a:t>bekerja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Anda </a:t>
            </a:r>
            <a:r>
              <a:rPr lang="en-US" sz="2400" dirty="0" err="1">
                <a:solidFill>
                  <a:schemeClr val="bg1"/>
                </a:solidFill>
              </a:rPr>
              <a:t>telah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gagal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beberapa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asumsi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pengujian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Bila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koefisien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mendekati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angka</a:t>
            </a:r>
            <a:r>
              <a:rPr lang="en-US" sz="2400" dirty="0">
                <a:solidFill>
                  <a:schemeClr val="bg1"/>
                </a:solidFill>
              </a:rPr>
              <a:t> 1, </a:t>
            </a:r>
            <a:r>
              <a:rPr lang="en-US" sz="2400" dirty="0" err="1">
                <a:solidFill>
                  <a:schemeClr val="bg1"/>
                </a:solidFill>
              </a:rPr>
              <a:t>maka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hubungan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kedua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variabel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tersebut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sangat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kuat</a:t>
            </a:r>
            <a:r>
              <a:rPr lang="en-US" sz="2400" dirty="0">
                <a:solidFill>
                  <a:schemeClr val="bg1"/>
                </a:solidFill>
              </a:rPr>
              <a:t> dan </a:t>
            </a:r>
            <a:r>
              <a:rPr lang="en-US" sz="2400" dirty="0" err="1">
                <a:solidFill>
                  <a:schemeClr val="bg1"/>
                </a:solidFill>
              </a:rPr>
              <a:t>sangat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korelatif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visualisasi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ditunjukkan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warna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semakin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biru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maka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semakin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dekat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kemiripan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kedua</a:t>
            </a:r>
            <a:r>
              <a:rPr lang="en-US" sz="2400" dirty="0">
                <a:solidFill>
                  <a:schemeClr val="bg1"/>
                </a:solidFill>
              </a:rPr>
              <a:t> data, </a:t>
            </a:r>
            <a:r>
              <a:rPr lang="en-US" sz="2400" dirty="0" err="1">
                <a:solidFill>
                  <a:schemeClr val="bg1"/>
                </a:solidFill>
              </a:rPr>
              <a:t>lalu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angka</a:t>
            </a:r>
            <a:r>
              <a:rPr lang="en-US" sz="2400" dirty="0">
                <a:solidFill>
                  <a:schemeClr val="bg1"/>
                </a:solidFill>
              </a:rPr>
              <a:t> minus </a:t>
            </a:r>
            <a:r>
              <a:rPr lang="en-US" sz="2400" dirty="0" err="1">
                <a:solidFill>
                  <a:schemeClr val="bg1"/>
                </a:solidFill>
              </a:rPr>
              <a:t>berarti</a:t>
            </a:r>
            <a:r>
              <a:rPr lang="en-US" sz="2400" dirty="0">
                <a:solidFill>
                  <a:schemeClr val="bg1"/>
                </a:solidFill>
              </a:rPr>
              <a:t> Adjective Close yang </a:t>
            </a:r>
            <a:r>
              <a:rPr lang="en-US" sz="2400" dirty="0" err="1">
                <a:solidFill>
                  <a:schemeClr val="bg1"/>
                </a:solidFill>
              </a:rPr>
              <a:t>satu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kemungkinan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grafiknya</a:t>
            </a:r>
            <a:r>
              <a:rPr lang="en-US" sz="2400" dirty="0">
                <a:solidFill>
                  <a:schemeClr val="bg1"/>
                </a:solidFill>
              </a:rPr>
              <a:t> naik, </a:t>
            </a:r>
            <a:r>
              <a:rPr lang="en-US" sz="2400" dirty="0" err="1">
                <a:solidFill>
                  <a:schemeClr val="bg1"/>
                </a:solidFill>
              </a:rPr>
              <a:t>sedangkan</a:t>
            </a:r>
            <a:r>
              <a:rPr lang="en-US" sz="2400" dirty="0">
                <a:solidFill>
                  <a:schemeClr val="bg1"/>
                </a:solidFill>
              </a:rPr>
              <a:t> adjective close </a:t>
            </a:r>
            <a:r>
              <a:rPr lang="en-US" sz="2400" dirty="0" err="1">
                <a:solidFill>
                  <a:schemeClr val="bg1"/>
                </a:solidFill>
              </a:rPr>
              <a:t>lainnya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turun</a:t>
            </a:r>
            <a:r>
              <a:rPr lang="en-US" sz="2400" dirty="0">
                <a:solidFill>
                  <a:schemeClr val="bg1"/>
                </a:solidFill>
              </a:rPr>
              <a:t>, dan </a:t>
            </a:r>
            <a:r>
              <a:rPr lang="en-US" sz="2400" dirty="0" err="1">
                <a:solidFill>
                  <a:schemeClr val="bg1"/>
                </a:solidFill>
              </a:rPr>
              <a:t>bila</a:t>
            </a:r>
            <a:r>
              <a:rPr lang="en-US" sz="2400" dirty="0">
                <a:solidFill>
                  <a:schemeClr val="bg1"/>
                </a:solidFill>
              </a:rPr>
              <a:t> plus </a:t>
            </a:r>
            <a:r>
              <a:rPr lang="en-US" sz="2400" dirty="0" err="1">
                <a:solidFill>
                  <a:schemeClr val="bg1"/>
                </a:solidFill>
              </a:rPr>
              <a:t>maka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sama-sama</a:t>
            </a:r>
            <a:r>
              <a:rPr lang="en-US" sz="2400" dirty="0">
                <a:solidFill>
                  <a:schemeClr val="bg1"/>
                </a:solidFill>
              </a:rPr>
              <a:t> naik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sama-sama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turun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Gambar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279" y="1995322"/>
            <a:ext cx="6063275" cy="3626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amba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137" y="160887"/>
            <a:ext cx="4483290" cy="1389819"/>
          </a:xfrm>
          <a:prstGeom prst="rect">
            <a:avLst/>
          </a:prstGeom>
        </p:spPr>
      </p:pic>
      <p:pic>
        <p:nvPicPr>
          <p:cNvPr id="8" name="Gamba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9" y="2533329"/>
            <a:ext cx="4978295" cy="1642836"/>
          </a:xfrm>
          <a:prstGeom prst="rect">
            <a:avLst/>
          </a:prstGeom>
        </p:spPr>
      </p:pic>
      <p:pic>
        <p:nvPicPr>
          <p:cNvPr id="6" name="Gamba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64" y="4626627"/>
            <a:ext cx="4785643" cy="1591226"/>
          </a:xfrm>
          <a:prstGeom prst="rect">
            <a:avLst/>
          </a:prstGeom>
        </p:spPr>
      </p:pic>
      <p:sp>
        <p:nvSpPr>
          <p:cNvPr id="20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65427" y="660573"/>
            <a:ext cx="6829749" cy="5692520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5929952" y="1787858"/>
            <a:ext cx="3745638" cy="17537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Visualisasi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Saham</a:t>
            </a:r>
            <a:r>
              <a:rPr lang="en-US" sz="4800" dirty="0">
                <a:solidFill>
                  <a:schemeClr val="bg1"/>
                </a:solidFill>
              </a:rPr>
              <a:t> Mode Bayesian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6" name="Judul 1"/>
          <p:cNvSpPr txBox="1"/>
          <p:nvPr/>
        </p:nvSpPr>
        <p:spPr>
          <a:xfrm>
            <a:off x="771485" y="1598202"/>
            <a:ext cx="3745638" cy="7793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/>
              <a:t>Saham</a:t>
            </a:r>
            <a:r>
              <a:rPr lang="en-US" sz="4800" b="1" dirty="0"/>
              <a:t> </a:t>
            </a:r>
            <a:r>
              <a:rPr lang="en-US" sz="4800" b="1" dirty="0" err="1"/>
              <a:t>dari</a:t>
            </a:r>
            <a:r>
              <a:rPr lang="en-US" sz="4800" b="1" dirty="0"/>
              <a:t> Exxon Mobil </a:t>
            </a:r>
            <a:r>
              <a:rPr lang="en-US" sz="4800" b="1" dirty="0" err="1"/>
              <a:t>dari</a:t>
            </a:r>
            <a:r>
              <a:rPr lang="en-US" sz="4800" b="1" dirty="0"/>
              <a:t> </a:t>
            </a:r>
            <a:r>
              <a:rPr lang="en-US" sz="4800" b="1" dirty="0" err="1"/>
              <a:t>tahun</a:t>
            </a:r>
            <a:r>
              <a:rPr lang="en-US" sz="4800" b="1" dirty="0"/>
              <a:t> 1962 </a:t>
            </a:r>
            <a:r>
              <a:rPr lang="en-US" sz="4800" b="1" dirty="0" err="1"/>
              <a:t>sampai</a:t>
            </a:r>
            <a:r>
              <a:rPr lang="en-US" sz="4800" b="1" dirty="0"/>
              <a:t> 2019 </a:t>
            </a:r>
            <a:r>
              <a:rPr lang="en-US" sz="4800" b="1" dirty="0" err="1"/>
              <a:t>umumnya</a:t>
            </a:r>
            <a:r>
              <a:rPr lang="en-US" sz="4800" b="1" dirty="0"/>
              <a:t> </a:t>
            </a:r>
            <a:r>
              <a:rPr lang="en-US" sz="4800" b="1" dirty="0" err="1"/>
              <a:t>mengalami</a:t>
            </a:r>
            <a:r>
              <a:rPr lang="en-US" sz="4800" b="1" dirty="0"/>
              <a:t> </a:t>
            </a:r>
            <a:r>
              <a:rPr lang="en-US" sz="4800" b="1" dirty="0" err="1"/>
              <a:t>kenaikan</a:t>
            </a:r>
            <a:r>
              <a:rPr lang="en-US" sz="4800" b="1" dirty="0"/>
              <a:t>, </a:t>
            </a:r>
            <a:r>
              <a:rPr lang="en-US" sz="4800" b="1" dirty="0" err="1"/>
              <a:t>namun</a:t>
            </a:r>
            <a:r>
              <a:rPr lang="en-US" sz="4800" b="1" dirty="0"/>
              <a:t> </a:t>
            </a:r>
            <a:r>
              <a:rPr lang="en-US" sz="4800" b="1" dirty="0" err="1"/>
              <a:t>ada</a:t>
            </a:r>
            <a:r>
              <a:rPr lang="en-US" sz="4800" b="1" dirty="0"/>
              <a:t> </a:t>
            </a:r>
            <a:r>
              <a:rPr lang="en-US" sz="4800" b="1" dirty="0" err="1"/>
              <a:t>beberapa</a:t>
            </a:r>
            <a:r>
              <a:rPr lang="en-US" sz="4800" b="1" dirty="0"/>
              <a:t> </a:t>
            </a:r>
            <a:r>
              <a:rPr lang="en-US" sz="4800" b="1" dirty="0" err="1"/>
              <a:t>tahun</a:t>
            </a:r>
            <a:r>
              <a:rPr lang="en-US" sz="4800" b="1" dirty="0"/>
              <a:t> yang </a:t>
            </a:r>
            <a:r>
              <a:rPr lang="en-US" sz="4800" b="1" dirty="0" err="1"/>
              <a:t>mengalami</a:t>
            </a:r>
            <a:r>
              <a:rPr lang="en-US" sz="4800" b="1" dirty="0"/>
              <a:t> </a:t>
            </a:r>
            <a:r>
              <a:rPr lang="en-US" sz="4800" b="1" dirty="0" err="1"/>
              <a:t>penurunan</a:t>
            </a:r>
            <a:r>
              <a:rPr lang="en-US" sz="4800" b="1" dirty="0"/>
              <a:t>, </a:t>
            </a:r>
            <a:r>
              <a:rPr lang="en-US" sz="4800" b="1" dirty="0" err="1"/>
              <a:t>misal</a:t>
            </a:r>
            <a:r>
              <a:rPr lang="en-US" sz="4800" b="1" dirty="0"/>
              <a:t> di </a:t>
            </a:r>
            <a:r>
              <a:rPr lang="en-US" sz="4800" b="1" dirty="0" err="1"/>
              <a:t>tahun</a:t>
            </a:r>
            <a:r>
              <a:rPr lang="en-US" sz="4800" b="1" dirty="0"/>
              <a:t> 2017, </a:t>
            </a:r>
            <a:r>
              <a:rPr lang="en-US" sz="4800" b="1" dirty="0" err="1"/>
              <a:t>dikarenakan</a:t>
            </a:r>
            <a:r>
              <a:rPr lang="en-US" sz="4800" b="1" dirty="0"/>
              <a:t> </a:t>
            </a:r>
            <a:r>
              <a:rPr lang="en-US" sz="4800" b="1" dirty="0" err="1"/>
              <a:t>sedang</a:t>
            </a:r>
            <a:r>
              <a:rPr lang="en-US" sz="4800" b="1" dirty="0"/>
              <a:t> gencar2nya </a:t>
            </a:r>
            <a:r>
              <a:rPr lang="en-US" sz="4800" b="1" dirty="0" err="1"/>
              <a:t>pembatasan</a:t>
            </a:r>
            <a:r>
              <a:rPr lang="en-US" sz="4800" b="1" dirty="0"/>
              <a:t> </a:t>
            </a:r>
            <a:r>
              <a:rPr lang="en-US" sz="4800" b="1" dirty="0" err="1"/>
              <a:t>pemakaian</a:t>
            </a:r>
            <a:r>
              <a:rPr lang="en-US" sz="4800" b="1" dirty="0"/>
              <a:t> </a:t>
            </a:r>
            <a:r>
              <a:rPr lang="en-US" sz="4800" b="1" dirty="0" err="1"/>
              <a:t>minyak</a:t>
            </a:r>
            <a:r>
              <a:rPr lang="en-US" sz="4800" b="1" dirty="0"/>
              <a:t> yang </a:t>
            </a:r>
            <a:r>
              <a:rPr lang="en-US" sz="4800" b="1" dirty="0" err="1"/>
              <a:t>dilakukan</a:t>
            </a:r>
            <a:r>
              <a:rPr lang="en-US" sz="4800" b="1" dirty="0"/>
              <a:t> OPEC dan </a:t>
            </a:r>
            <a:r>
              <a:rPr lang="en-US" sz="4800" b="1" dirty="0" err="1"/>
              <a:t>Rusia</a:t>
            </a:r>
            <a:endParaRPr lang="en-US" sz="4800" b="1" dirty="0"/>
          </a:p>
        </p:txBody>
      </p:sp>
      <p:cxnSp>
        <p:nvCxnSpPr>
          <p:cNvPr id="12" name="Konektor Lurus 11"/>
          <p:cNvCxnSpPr/>
          <p:nvPr/>
        </p:nvCxnSpPr>
        <p:spPr>
          <a:xfrm>
            <a:off x="627744" y="1598202"/>
            <a:ext cx="0" cy="874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Konektor Lurus 20"/>
          <p:cNvCxnSpPr/>
          <p:nvPr/>
        </p:nvCxnSpPr>
        <p:spPr>
          <a:xfrm>
            <a:off x="4368603" y="1550706"/>
            <a:ext cx="0" cy="874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Konektor Lurus 21"/>
          <p:cNvCxnSpPr/>
          <p:nvPr/>
        </p:nvCxnSpPr>
        <p:spPr>
          <a:xfrm flipH="1">
            <a:off x="643591" y="2425042"/>
            <a:ext cx="3745638" cy="47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Konektor Lurus 22"/>
          <p:cNvCxnSpPr/>
          <p:nvPr/>
        </p:nvCxnSpPr>
        <p:spPr>
          <a:xfrm flipH="1">
            <a:off x="622965" y="1550706"/>
            <a:ext cx="3748271" cy="39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Judul 1"/>
          <p:cNvSpPr txBox="1"/>
          <p:nvPr/>
        </p:nvSpPr>
        <p:spPr>
          <a:xfrm>
            <a:off x="688614" y="3847283"/>
            <a:ext cx="3745638" cy="7793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/>
              <a:t>Saham</a:t>
            </a:r>
            <a:r>
              <a:rPr lang="en-US" sz="4800" b="1" dirty="0"/>
              <a:t> </a:t>
            </a:r>
            <a:r>
              <a:rPr lang="en-US" sz="4800" b="1" dirty="0" err="1"/>
              <a:t>dari</a:t>
            </a:r>
            <a:r>
              <a:rPr lang="en-US" sz="4800" b="1" dirty="0"/>
              <a:t> Bellatrix </a:t>
            </a:r>
            <a:r>
              <a:rPr lang="en-US" sz="4800" b="1" dirty="0" err="1"/>
              <a:t>dari</a:t>
            </a:r>
            <a:r>
              <a:rPr lang="en-US" sz="4800" b="1" dirty="0"/>
              <a:t> </a:t>
            </a:r>
            <a:r>
              <a:rPr lang="en-US" sz="4800" b="1" dirty="0" err="1"/>
              <a:t>tahun</a:t>
            </a:r>
            <a:r>
              <a:rPr lang="en-US" sz="4800" b="1" dirty="0"/>
              <a:t> 2018 </a:t>
            </a:r>
            <a:r>
              <a:rPr lang="en-US" sz="4800" b="1" dirty="0" err="1"/>
              <a:t>menuju</a:t>
            </a:r>
            <a:r>
              <a:rPr lang="en-US" sz="4800" b="1" dirty="0"/>
              <a:t> 2019 </a:t>
            </a:r>
            <a:r>
              <a:rPr lang="en-US" sz="4800" b="1" dirty="0" err="1"/>
              <a:t>identik</a:t>
            </a:r>
            <a:r>
              <a:rPr lang="en-US" sz="4800" b="1" dirty="0"/>
              <a:t> </a:t>
            </a:r>
            <a:r>
              <a:rPr lang="en-US" sz="4800" b="1" dirty="0" err="1"/>
              <a:t>menurun</a:t>
            </a:r>
            <a:r>
              <a:rPr lang="en-US" sz="4800" b="1" dirty="0"/>
              <a:t>, </a:t>
            </a:r>
            <a:r>
              <a:rPr lang="en-US" sz="4800" b="1" dirty="0" err="1"/>
              <a:t>dikarenakan</a:t>
            </a:r>
            <a:r>
              <a:rPr lang="en-US" sz="4800" b="1" dirty="0"/>
              <a:t> 2019 </a:t>
            </a:r>
            <a:r>
              <a:rPr lang="en-US" sz="4800" b="1" dirty="0" err="1"/>
              <a:t>harga</a:t>
            </a:r>
            <a:r>
              <a:rPr lang="en-US" sz="4800" b="1" dirty="0"/>
              <a:t> </a:t>
            </a:r>
            <a:r>
              <a:rPr lang="en-US" sz="4800" b="1" dirty="0" err="1"/>
              <a:t>minyak</a:t>
            </a:r>
            <a:r>
              <a:rPr lang="en-US" sz="4800" b="1" dirty="0"/>
              <a:t> </a:t>
            </a:r>
            <a:r>
              <a:rPr lang="en-US" sz="4800" b="1" dirty="0" err="1"/>
              <a:t>memang</a:t>
            </a:r>
            <a:r>
              <a:rPr lang="en-US" sz="4800" b="1" dirty="0"/>
              <a:t> </a:t>
            </a:r>
            <a:r>
              <a:rPr lang="en-US" sz="4800" b="1" dirty="0" err="1"/>
              <a:t>menurun</a:t>
            </a:r>
            <a:r>
              <a:rPr lang="en-US" sz="4800" b="1" dirty="0"/>
              <a:t> </a:t>
            </a:r>
            <a:r>
              <a:rPr lang="en-US" sz="4800" b="1" dirty="0" err="1"/>
              <a:t>karena</a:t>
            </a:r>
            <a:r>
              <a:rPr lang="en-US" sz="4800" b="1" dirty="0"/>
              <a:t> </a:t>
            </a:r>
            <a:r>
              <a:rPr lang="en-US" sz="4800" b="1" dirty="0" err="1"/>
              <a:t>adanya</a:t>
            </a:r>
            <a:r>
              <a:rPr lang="en-US" sz="4800" b="1" dirty="0"/>
              <a:t> </a:t>
            </a:r>
            <a:r>
              <a:rPr lang="en-US" sz="4800" b="1" dirty="0" err="1"/>
              <a:t>resiko</a:t>
            </a:r>
            <a:r>
              <a:rPr lang="en-US" sz="4800" b="1" dirty="0"/>
              <a:t> </a:t>
            </a:r>
            <a:r>
              <a:rPr lang="en-US" sz="4800" b="1" dirty="0" err="1"/>
              <a:t>geologis</a:t>
            </a:r>
            <a:r>
              <a:rPr lang="en-US" sz="4800" b="1" dirty="0"/>
              <a:t> </a:t>
            </a:r>
            <a:r>
              <a:rPr lang="en-US" sz="4800" b="1" dirty="0" err="1"/>
              <a:t>akibat</a:t>
            </a:r>
            <a:r>
              <a:rPr lang="en-US" sz="4800" b="1" dirty="0"/>
              <a:t> </a:t>
            </a:r>
            <a:r>
              <a:rPr lang="en-US" sz="4800" b="1" dirty="0" err="1"/>
              <a:t>ekploitasi</a:t>
            </a:r>
            <a:r>
              <a:rPr lang="en-US" sz="4800" b="1" dirty="0"/>
              <a:t> yang </a:t>
            </a:r>
            <a:r>
              <a:rPr lang="en-US" sz="4800" b="1" dirty="0" err="1"/>
              <a:t>tidak</a:t>
            </a:r>
            <a:r>
              <a:rPr lang="en-US" sz="4800" b="1" dirty="0"/>
              <a:t> </a:t>
            </a:r>
            <a:r>
              <a:rPr lang="en-US" sz="4800" b="1" dirty="0" err="1"/>
              <a:t>baik</a:t>
            </a:r>
            <a:endParaRPr lang="en-US" sz="4800" b="1" dirty="0"/>
          </a:p>
        </p:txBody>
      </p:sp>
      <p:sp>
        <p:nvSpPr>
          <p:cNvPr id="28" name="Persegi Panjang 27"/>
          <p:cNvSpPr/>
          <p:nvPr/>
        </p:nvSpPr>
        <p:spPr>
          <a:xfrm>
            <a:off x="517956" y="6115402"/>
            <a:ext cx="5115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Saham</a:t>
            </a:r>
            <a:r>
              <a:rPr lang="en-US" sz="1200" b="1" dirty="0"/>
              <a:t> </a:t>
            </a:r>
            <a:r>
              <a:rPr lang="en-US" sz="1200" b="1" dirty="0" err="1"/>
              <a:t>dari</a:t>
            </a:r>
            <a:r>
              <a:rPr lang="en-US" sz="1200" b="1" dirty="0"/>
              <a:t> Granite Oil Corp  </a:t>
            </a:r>
            <a:r>
              <a:rPr lang="en-US" sz="1200" b="1" dirty="0" err="1"/>
              <a:t>dari</a:t>
            </a:r>
            <a:r>
              <a:rPr lang="en-US" sz="1200" b="1" dirty="0"/>
              <a:t> </a:t>
            </a:r>
            <a:r>
              <a:rPr lang="en-US" sz="1200" b="1" dirty="0" err="1"/>
              <a:t>tahun</a:t>
            </a:r>
            <a:r>
              <a:rPr lang="en-US" sz="1200" b="1" dirty="0"/>
              <a:t> 2018 </a:t>
            </a:r>
            <a:r>
              <a:rPr lang="en-US" sz="1200" b="1" dirty="0" err="1"/>
              <a:t>menuju</a:t>
            </a:r>
            <a:r>
              <a:rPr lang="en-US" sz="1200" b="1" dirty="0"/>
              <a:t> 2019 </a:t>
            </a:r>
            <a:r>
              <a:rPr lang="en-US" sz="1200" b="1" dirty="0" err="1"/>
              <a:t>identik</a:t>
            </a:r>
            <a:r>
              <a:rPr lang="en-US" sz="1200" b="1" dirty="0"/>
              <a:t> </a:t>
            </a:r>
            <a:r>
              <a:rPr lang="en-US" sz="1200" b="1" dirty="0" err="1"/>
              <a:t>menurun</a:t>
            </a:r>
            <a:r>
              <a:rPr lang="en-US" sz="1200" b="1" dirty="0"/>
              <a:t>, </a:t>
            </a:r>
            <a:r>
              <a:rPr lang="en-US" sz="1200" b="1" dirty="0" err="1"/>
              <a:t>dikarenakan</a:t>
            </a:r>
            <a:r>
              <a:rPr lang="en-US" sz="1200" b="1" dirty="0"/>
              <a:t> 2019 </a:t>
            </a:r>
            <a:r>
              <a:rPr lang="en-US" sz="1200" b="1" dirty="0" err="1"/>
              <a:t>harga</a:t>
            </a:r>
            <a:r>
              <a:rPr lang="en-US" sz="1200" b="1" dirty="0"/>
              <a:t> </a:t>
            </a:r>
            <a:r>
              <a:rPr lang="en-US" sz="1200" b="1" dirty="0" err="1"/>
              <a:t>minyak</a:t>
            </a:r>
            <a:r>
              <a:rPr lang="en-US" sz="1200" b="1" dirty="0"/>
              <a:t> </a:t>
            </a:r>
            <a:r>
              <a:rPr lang="en-US" sz="1200" b="1" dirty="0" err="1"/>
              <a:t>memang</a:t>
            </a:r>
            <a:r>
              <a:rPr lang="en-US" sz="1200" b="1" dirty="0"/>
              <a:t> </a:t>
            </a:r>
            <a:r>
              <a:rPr lang="en-US" sz="1200" b="1" dirty="0" err="1"/>
              <a:t>menurun</a:t>
            </a:r>
            <a:r>
              <a:rPr lang="en-US" sz="1200" b="1" dirty="0"/>
              <a:t> </a:t>
            </a:r>
            <a:r>
              <a:rPr lang="en-US" sz="1200" b="1" dirty="0" err="1"/>
              <a:t>karena</a:t>
            </a:r>
            <a:r>
              <a:rPr lang="en-US" sz="1200" b="1" dirty="0"/>
              <a:t> </a:t>
            </a:r>
            <a:r>
              <a:rPr lang="en-US" sz="1200" b="1" dirty="0" err="1"/>
              <a:t>adanya</a:t>
            </a:r>
            <a:r>
              <a:rPr lang="en-US" sz="1200" b="1" dirty="0"/>
              <a:t> </a:t>
            </a:r>
            <a:r>
              <a:rPr lang="en-US" sz="1200" b="1" dirty="0" err="1"/>
              <a:t>resiko</a:t>
            </a:r>
            <a:r>
              <a:rPr lang="en-US" sz="1200" b="1" dirty="0"/>
              <a:t> </a:t>
            </a:r>
            <a:r>
              <a:rPr lang="en-US" sz="1200" b="1" dirty="0" err="1"/>
              <a:t>geologis</a:t>
            </a:r>
            <a:r>
              <a:rPr lang="en-US" sz="1200" b="1" dirty="0"/>
              <a:t> </a:t>
            </a:r>
            <a:r>
              <a:rPr lang="en-US" sz="1200" b="1" dirty="0" err="1"/>
              <a:t>akibat</a:t>
            </a:r>
            <a:r>
              <a:rPr lang="en-US" sz="1200" b="1" dirty="0"/>
              <a:t> </a:t>
            </a:r>
            <a:r>
              <a:rPr lang="en-US" sz="1200" b="1" dirty="0" err="1"/>
              <a:t>ekploitasi</a:t>
            </a:r>
            <a:r>
              <a:rPr lang="en-US" sz="1200" b="1" dirty="0"/>
              <a:t> yang </a:t>
            </a:r>
            <a:r>
              <a:rPr lang="en-US" sz="1200" b="1" dirty="0" err="1"/>
              <a:t>tidak</a:t>
            </a:r>
            <a:r>
              <a:rPr lang="en-US" sz="1200" b="1" dirty="0"/>
              <a:t> </a:t>
            </a:r>
            <a:r>
              <a:rPr lang="en-US" sz="1200" b="1" dirty="0" err="1"/>
              <a:t>baik</a:t>
            </a:r>
            <a:endParaRPr lang="en-US" sz="1200" b="1" dirty="0"/>
          </a:p>
        </p:txBody>
      </p:sp>
      <p:cxnSp>
        <p:nvCxnSpPr>
          <p:cNvPr id="29" name="Konektor Lurus 28"/>
          <p:cNvCxnSpPr/>
          <p:nvPr/>
        </p:nvCxnSpPr>
        <p:spPr>
          <a:xfrm>
            <a:off x="4368603" y="3991331"/>
            <a:ext cx="20626" cy="64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Konektor Lurus 29"/>
          <p:cNvCxnSpPr/>
          <p:nvPr/>
        </p:nvCxnSpPr>
        <p:spPr>
          <a:xfrm>
            <a:off x="557111" y="3991331"/>
            <a:ext cx="0" cy="64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Konektor Lurus 30"/>
          <p:cNvCxnSpPr/>
          <p:nvPr/>
        </p:nvCxnSpPr>
        <p:spPr>
          <a:xfrm>
            <a:off x="536485" y="3991331"/>
            <a:ext cx="38321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Konektor Lurus 35"/>
          <p:cNvCxnSpPr/>
          <p:nvPr/>
        </p:nvCxnSpPr>
        <p:spPr>
          <a:xfrm flipV="1">
            <a:off x="557111" y="4626626"/>
            <a:ext cx="3832118" cy="2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Konektor Lurus 39"/>
          <p:cNvCxnSpPr/>
          <p:nvPr/>
        </p:nvCxnSpPr>
        <p:spPr>
          <a:xfrm>
            <a:off x="5512676" y="6038128"/>
            <a:ext cx="0" cy="874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Konektor Lurus 40"/>
          <p:cNvCxnSpPr/>
          <p:nvPr/>
        </p:nvCxnSpPr>
        <p:spPr>
          <a:xfrm>
            <a:off x="382137" y="6001398"/>
            <a:ext cx="5130539" cy="2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Konektor Lurus 43"/>
          <p:cNvCxnSpPr/>
          <p:nvPr/>
        </p:nvCxnSpPr>
        <p:spPr>
          <a:xfrm>
            <a:off x="382137" y="6001398"/>
            <a:ext cx="0" cy="874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ambar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8737" y="4782232"/>
            <a:ext cx="3374607" cy="2152604"/>
          </a:xfrm>
          <a:prstGeom prst="rect">
            <a:avLst/>
          </a:prstGeom>
        </p:spPr>
      </p:pic>
      <p:pic>
        <p:nvPicPr>
          <p:cNvPr id="6" name="Gamba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758" y="2345487"/>
            <a:ext cx="3202104" cy="2134735"/>
          </a:xfrm>
          <a:prstGeom prst="rect">
            <a:avLst/>
          </a:prstGeom>
        </p:spPr>
      </p:pic>
      <p:pic>
        <p:nvPicPr>
          <p:cNvPr id="4" name="Gamba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647" y="35310"/>
            <a:ext cx="3638581" cy="2154183"/>
          </a:xfrm>
          <a:prstGeom prst="rect">
            <a:avLst/>
          </a:prstGeom>
        </p:spPr>
      </p:pic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66088" y="1048874"/>
            <a:ext cx="2905264" cy="2281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Prediksi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ambar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97" y="5183107"/>
            <a:ext cx="2438262" cy="804863"/>
          </a:xfrm>
          <a:prstGeom prst="rect">
            <a:avLst/>
          </a:prstGeom>
        </p:spPr>
      </p:pic>
      <p:pic>
        <p:nvPicPr>
          <p:cNvPr id="5" name="Gamba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454" y="545531"/>
            <a:ext cx="2439106" cy="759344"/>
          </a:xfrm>
          <a:prstGeom prst="rect">
            <a:avLst/>
          </a:prstGeom>
        </p:spPr>
      </p:pic>
      <p:pic>
        <p:nvPicPr>
          <p:cNvPr id="7" name="Gambar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413" y="2821727"/>
            <a:ext cx="2369932" cy="813211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856858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96000" y="2228770"/>
            <a:ext cx="609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36750" y="4581803"/>
            <a:ext cx="605525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Judul 1"/>
          <p:cNvSpPr txBox="1"/>
          <p:nvPr/>
        </p:nvSpPr>
        <p:spPr>
          <a:xfrm>
            <a:off x="9018157" y="702646"/>
            <a:ext cx="2905264" cy="983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Pada data </a:t>
            </a:r>
            <a:r>
              <a:rPr lang="en-US" sz="5400" dirty="0" err="1"/>
              <a:t>pertama</a:t>
            </a:r>
            <a:r>
              <a:rPr lang="en-US" sz="5400" dirty="0"/>
              <a:t>, ExxonMobil, </a:t>
            </a:r>
            <a:r>
              <a:rPr lang="en-US" sz="5400" dirty="0" err="1"/>
              <a:t>setelah</a:t>
            </a:r>
            <a:r>
              <a:rPr lang="en-US" sz="5400" dirty="0"/>
              <a:t> </a:t>
            </a:r>
            <a:r>
              <a:rPr lang="en-US" sz="5400" dirty="0" err="1"/>
              <a:t>dicari</a:t>
            </a:r>
            <a:r>
              <a:rPr lang="en-US" sz="5400" dirty="0"/>
              <a:t> mean, </a:t>
            </a:r>
            <a:r>
              <a:rPr lang="en-US" sz="5400" dirty="0" err="1"/>
              <a:t>maka</a:t>
            </a:r>
            <a:r>
              <a:rPr lang="en-US" sz="5400" dirty="0"/>
              <a:t> </a:t>
            </a:r>
            <a:r>
              <a:rPr lang="en-US" sz="5400" dirty="0" err="1"/>
              <a:t>didapatkan</a:t>
            </a:r>
            <a:r>
              <a:rPr lang="en-US" sz="5400" dirty="0"/>
              <a:t> </a:t>
            </a:r>
            <a:r>
              <a:rPr lang="en-US" sz="5400" dirty="0" err="1"/>
              <a:t>tahun-tahun</a:t>
            </a:r>
            <a:r>
              <a:rPr lang="en-US" sz="5400" dirty="0"/>
              <a:t> </a:t>
            </a:r>
            <a:r>
              <a:rPr lang="en-US" sz="5400" dirty="0" err="1"/>
              <a:t>pertama</a:t>
            </a:r>
            <a:r>
              <a:rPr lang="en-US" sz="5400" dirty="0"/>
              <a:t> </a:t>
            </a:r>
            <a:r>
              <a:rPr lang="en-US" sz="5400" dirty="0" err="1"/>
              <a:t>bernilai</a:t>
            </a:r>
            <a:r>
              <a:rPr lang="en-US" sz="5400" dirty="0"/>
              <a:t> negative </a:t>
            </a:r>
            <a:r>
              <a:rPr lang="en-US" sz="5400" dirty="0" err="1"/>
              <a:t>lalu</a:t>
            </a:r>
            <a:r>
              <a:rPr lang="en-US" sz="5400" dirty="0"/>
              <a:t> </a:t>
            </a:r>
            <a:r>
              <a:rPr lang="en-US" sz="5400" dirty="0" err="1"/>
              <a:t>tahun-tahun</a:t>
            </a:r>
            <a:r>
              <a:rPr lang="en-US" sz="5400" dirty="0"/>
              <a:t> </a:t>
            </a:r>
            <a:r>
              <a:rPr lang="en-US" sz="5400" dirty="0" err="1"/>
              <a:t>akhir</a:t>
            </a:r>
            <a:r>
              <a:rPr lang="en-US" sz="5400" dirty="0"/>
              <a:t> </a:t>
            </a:r>
            <a:r>
              <a:rPr lang="en-US" sz="5400" dirty="0" err="1"/>
              <a:t>bernilai</a:t>
            </a:r>
            <a:r>
              <a:rPr lang="en-US" sz="5400" dirty="0"/>
              <a:t> positive, </a:t>
            </a:r>
            <a:r>
              <a:rPr lang="en-US" sz="5400" dirty="0" err="1"/>
              <a:t>maka</a:t>
            </a:r>
            <a:r>
              <a:rPr lang="en-US" sz="5400" dirty="0"/>
              <a:t> </a:t>
            </a:r>
            <a:r>
              <a:rPr lang="en-US" sz="5400" dirty="0" err="1"/>
              <a:t>bisa</a:t>
            </a:r>
            <a:r>
              <a:rPr lang="en-US" sz="5400" dirty="0"/>
              <a:t> </a:t>
            </a:r>
            <a:r>
              <a:rPr lang="en-US" sz="5400" dirty="0" err="1"/>
              <a:t>diprediksi</a:t>
            </a:r>
            <a:r>
              <a:rPr lang="en-US" sz="5400" dirty="0"/>
              <a:t> </a:t>
            </a:r>
            <a:r>
              <a:rPr lang="en-US" sz="5400" dirty="0" err="1"/>
              <a:t>grafiknya</a:t>
            </a:r>
            <a:r>
              <a:rPr lang="en-US" sz="5400" dirty="0"/>
              <a:t> naik </a:t>
            </a:r>
            <a:endParaRPr lang="en-US" sz="5400" dirty="0"/>
          </a:p>
        </p:txBody>
      </p:sp>
      <p:sp>
        <p:nvSpPr>
          <p:cNvPr id="15" name="Judul 1"/>
          <p:cNvSpPr txBox="1"/>
          <p:nvPr/>
        </p:nvSpPr>
        <p:spPr>
          <a:xfrm>
            <a:off x="666088" y="3097838"/>
            <a:ext cx="2905264" cy="228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Cara </a:t>
            </a:r>
            <a:r>
              <a:rPr lang="en-US" sz="5400" dirty="0" err="1"/>
              <a:t>prediksi</a:t>
            </a:r>
            <a:r>
              <a:rPr lang="en-US" sz="5400" dirty="0"/>
              <a:t> </a:t>
            </a:r>
            <a:r>
              <a:rPr lang="en-US" sz="5400" dirty="0" err="1"/>
              <a:t>dia</a:t>
            </a:r>
            <a:r>
              <a:rPr lang="en-US" sz="5400" dirty="0"/>
              <a:t> </a:t>
            </a:r>
            <a:r>
              <a:rPr lang="en-US" sz="5400" dirty="0" err="1"/>
              <a:t>bernilai</a:t>
            </a:r>
            <a:r>
              <a:rPr lang="en-US" sz="5400" dirty="0"/>
              <a:t> negative </a:t>
            </a:r>
            <a:r>
              <a:rPr lang="en-US" sz="5400" dirty="0" err="1"/>
              <a:t>atau</a:t>
            </a:r>
            <a:r>
              <a:rPr lang="en-US" sz="5400" dirty="0"/>
              <a:t> positive </a:t>
            </a:r>
            <a:r>
              <a:rPr lang="en-US" sz="5400" dirty="0" err="1"/>
              <a:t>adalah</a:t>
            </a:r>
            <a:r>
              <a:rPr lang="en-US" sz="5400" dirty="0"/>
              <a:t> </a:t>
            </a:r>
            <a:r>
              <a:rPr lang="en-US" sz="5400" dirty="0" err="1"/>
              <a:t>dengan</a:t>
            </a:r>
            <a:r>
              <a:rPr lang="en-US" sz="5400" dirty="0"/>
              <a:t> </a:t>
            </a:r>
            <a:r>
              <a:rPr lang="en-US" sz="5400" dirty="0" err="1"/>
              <a:t>mencari</a:t>
            </a:r>
            <a:r>
              <a:rPr lang="en-US" sz="5400" dirty="0"/>
              <a:t> rata-rata </a:t>
            </a:r>
            <a:r>
              <a:rPr lang="en-US" sz="5400" dirty="0" err="1"/>
              <a:t>dari</a:t>
            </a:r>
            <a:r>
              <a:rPr lang="en-US" sz="5400" dirty="0"/>
              <a:t> </a:t>
            </a:r>
            <a:r>
              <a:rPr lang="en-US" sz="5400" dirty="0" err="1"/>
              <a:t>nilai</a:t>
            </a:r>
            <a:r>
              <a:rPr lang="en-US" sz="5400" dirty="0"/>
              <a:t> </a:t>
            </a:r>
            <a:r>
              <a:rPr lang="en-US" sz="5400" dirty="0" err="1"/>
              <a:t>tersebut</a:t>
            </a:r>
            <a:r>
              <a:rPr lang="en-US" sz="5400" dirty="0"/>
              <a:t> </a:t>
            </a:r>
            <a:r>
              <a:rPr lang="en-US" sz="5400" dirty="0" err="1"/>
              <a:t>dulu</a:t>
            </a:r>
            <a:r>
              <a:rPr lang="en-US" sz="5400" dirty="0"/>
              <a:t> </a:t>
            </a:r>
            <a:r>
              <a:rPr lang="en-US" sz="5400" dirty="0" err="1"/>
              <a:t>dengan</a:t>
            </a:r>
            <a:r>
              <a:rPr lang="en-US" sz="5400" dirty="0"/>
              <a:t> </a:t>
            </a:r>
            <a:r>
              <a:rPr lang="en-US" sz="5400" dirty="0" err="1"/>
              <a:t>fungsi</a:t>
            </a:r>
            <a:r>
              <a:rPr lang="en-US" sz="5400" dirty="0"/>
              <a:t> “mean”, </a:t>
            </a:r>
            <a:r>
              <a:rPr lang="en-US" sz="5400" dirty="0" err="1"/>
              <a:t>setelah</a:t>
            </a:r>
            <a:r>
              <a:rPr lang="en-US" sz="5400" dirty="0"/>
              <a:t> </a:t>
            </a:r>
            <a:r>
              <a:rPr lang="en-US" sz="5400" dirty="0" err="1"/>
              <a:t>itu</a:t>
            </a:r>
            <a:r>
              <a:rPr lang="en-US" sz="5400" dirty="0"/>
              <a:t>, </a:t>
            </a:r>
            <a:r>
              <a:rPr lang="en-US" sz="5400" dirty="0" err="1"/>
              <a:t>nilai</a:t>
            </a:r>
            <a:r>
              <a:rPr lang="en-US" sz="5400" dirty="0"/>
              <a:t> yang </a:t>
            </a:r>
            <a:r>
              <a:rPr lang="en-US" sz="5400" dirty="0" err="1"/>
              <a:t>diatas</a:t>
            </a:r>
            <a:r>
              <a:rPr lang="en-US" sz="5400" dirty="0"/>
              <a:t> rata-rata </a:t>
            </a:r>
            <a:r>
              <a:rPr lang="en-US" sz="5400" dirty="0" err="1"/>
              <a:t>maka</a:t>
            </a:r>
            <a:r>
              <a:rPr lang="en-US" sz="5400" dirty="0"/>
              <a:t> </a:t>
            </a:r>
            <a:r>
              <a:rPr lang="en-US" sz="5400" dirty="0" err="1"/>
              <a:t>nilai</a:t>
            </a:r>
            <a:r>
              <a:rPr lang="en-US" sz="5400" dirty="0"/>
              <a:t> </a:t>
            </a:r>
            <a:r>
              <a:rPr lang="en-US" sz="5400" dirty="0" err="1"/>
              <a:t>tersebut</a:t>
            </a:r>
            <a:r>
              <a:rPr lang="en-US" sz="5400" dirty="0"/>
              <a:t> positive dan yang </a:t>
            </a:r>
            <a:r>
              <a:rPr lang="en-US" sz="5400" dirty="0" err="1"/>
              <a:t>dibawah</a:t>
            </a:r>
            <a:r>
              <a:rPr lang="en-US" sz="5400" dirty="0"/>
              <a:t> rata-rata </a:t>
            </a:r>
            <a:r>
              <a:rPr lang="en-US" sz="5400" dirty="0" err="1"/>
              <a:t>bernilai</a:t>
            </a:r>
            <a:r>
              <a:rPr lang="en-US" sz="5400" dirty="0"/>
              <a:t> negative</a:t>
            </a:r>
            <a:endParaRPr lang="en-US" sz="5400" dirty="0"/>
          </a:p>
        </p:txBody>
      </p:sp>
      <p:sp>
        <p:nvSpPr>
          <p:cNvPr id="17" name="Judul 1"/>
          <p:cNvSpPr txBox="1"/>
          <p:nvPr/>
        </p:nvSpPr>
        <p:spPr>
          <a:xfrm>
            <a:off x="9071797" y="2992472"/>
            <a:ext cx="2905264" cy="983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Pada data </a:t>
            </a:r>
            <a:r>
              <a:rPr lang="en-US" sz="5400" dirty="0" err="1"/>
              <a:t>pertama</a:t>
            </a:r>
            <a:r>
              <a:rPr lang="en-US" sz="5400" dirty="0"/>
              <a:t>, Bellatrix, </a:t>
            </a:r>
            <a:r>
              <a:rPr lang="en-US" sz="5400" dirty="0" err="1"/>
              <a:t>setelah</a:t>
            </a:r>
            <a:r>
              <a:rPr lang="en-US" sz="5400" dirty="0"/>
              <a:t> </a:t>
            </a:r>
            <a:r>
              <a:rPr lang="en-US" sz="5400" dirty="0" err="1"/>
              <a:t>dicari</a:t>
            </a:r>
            <a:r>
              <a:rPr lang="en-US" sz="5400" dirty="0"/>
              <a:t> mean, </a:t>
            </a:r>
            <a:r>
              <a:rPr lang="en-US" sz="5400" dirty="0" err="1"/>
              <a:t>maka</a:t>
            </a:r>
            <a:r>
              <a:rPr lang="en-US" sz="5400" dirty="0"/>
              <a:t> </a:t>
            </a:r>
            <a:r>
              <a:rPr lang="en-US" sz="5400" dirty="0" err="1"/>
              <a:t>didapatkan</a:t>
            </a:r>
            <a:r>
              <a:rPr lang="en-US" sz="5400" dirty="0"/>
              <a:t> </a:t>
            </a:r>
            <a:r>
              <a:rPr lang="en-US" sz="5400" dirty="0" err="1"/>
              <a:t>tahun-tahun</a:t>
            </a:r>
            <a:r>
              <a:rPr lang="en-US" sz="5400" dirty="0"/>
              <a:t> </a:t>
            </a:r>
            <a:r>
              <a:rPr lang="en-US" sz="5400" dirty="0" err="1"/>
              <a:t>pertama</a:t>
            </a:r>
            <a:r>
              <a:rPr lang="en-US" sz="5400" dirty="0"/>
              <a:t> </a:t>
            </a:r>
            <a:r>
              <a:rPr lang="en-US" sz="5400" dirty="0" err="1"/>
              <a:t>bernilai</a:t>
            </a:r>
            <a:r>
              <a:rPr lang="en-US" sz="5400" dirty="0"/>
              <a:t> positive </a:t>
            </a:r>
            <a:r>
              <a:rPr lang="en-US" sz="5400" dirty="0" err="1"/>
              <a:t>lalu</a:t>
            </a:r>
            <a:r>
              <a:rPr lang="en-US" sz="5400" dirty="0"/>
              <a:t> </a:t>
            </a:r>
            <a:r>
              <a:rPr lang="en-US" sz="5400" dirty="0" err="1"/>
              <a:t>tahun-tahun</a:t>
            </a:r>
            <a:r>
              <a:rPr lang="en-US" sz="5400" dirty="0"/>
              <a:t> </a:t>
            </a:r>
            <a:r>
              <a:rPr lang="en-US" sz="5400" dirty="0" err="1"/>
              <a:t>akhir</a:t>
            </a:r>
            <a:r>
              <a:rPr lang="en-US" sz="5400" dirty="0"/>
              <a:t> </a:t>
            </a:r>
            <a:r>
              <a:rPr lang="en-US" sz="5400" dirty="0" err="1"/>
              <a:t>bernilai</a:t>
            </a:r>
            <a:r>
              <a:rPr lang="en-US" sz="5400" dirty="0"/>
              <a:t> negative, </a:t>
            </a:r>
            <a:r>
              <a:rPr lang="en-US" sz="5400" dirty="0" err="1"/>
              <a:t>maka</a:t>
            </a:r>
            <a:r>
              <a:rPr lang="en-US" sz="5400" dirty="0"/>
              <a:t> </a:t>
            </a:r>
            <a:r>
              <a:rPr lang="en-US" sz="5400" dirty="0" err="1"/>
              <a:t>bisa</a:t>
            </a:r>
            <a:r>
              <a:rPr lang="en-US" sz="5400" dirty="0"/>
              <a:t> </a:t>
            </a:r>
            <a:r>
              <a:rPr lang="en-US" sz="5400" dirty="0" err="1"/>
              <a:t>diprediksi</a:t>
            </a:r>
            <a:r>
              <a:rPr lang="en-US" sz="5400" dirty="0"/>
              <a:t> </a:t>
            </a:r>
            <a:r>
              <a:rPr lang="en-US" sz="5400" dirty="0" err="1"/>
              <a:t>grafiknya</a:t>
            </a:r>
            <a:r>
              <a:rPr lang="en-US" sz="5400" dirty="0"/>
              <a:t> </a:t>
            </a:r>
            <a:r>
              <a:rPr lang="en-US" sz="5400" dirty="0" err="1"/>
              <a:t>turun</a:t>
            </a:r>
            <a:r>
              <a:rPr lang="en-US" sz="5400" dirty="0"/>
              <a:t> </a:t>
            </a:r>
            <a:endParaRPr lang="en-US" sz="5400" dirty="0"/>
          </a:p>
        </p:txBody>
      </p:sp>
      <p:sp>
        <p:nvSpPr>
          <p:cNvPr id="19" name="Judul 1"/>
          <p:cNvSpPr txBox="1"/>
          <p:nvPr/>
        </p:nvSpPr>
        <p:spPr>
          <a:xfrm>
            <a:off x="9071797" y="5327631"/>
            <a:ext cx="2905264" cy="983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Pada data </a:t>
            </a:r>
            <a:r>
              <a:rPr lang="en-US" sz="5400" dirty="0" err="1"/>
              <a:t>pertama</a:t>
            </a:r>
            <a:r>
              <a:rPr lang="en-US" sz="5400" dirty="0"/>
              <a:t>, Granite Oil Corp, </a:t>
            </a:r>
            <a:r>
              <a:rPr lang="en-US" sz="5400" dirty="0" err="1"/>
              <a:t>setelah</a:t>
            </a:r>
            <a:r>
              <a:rPr lang="en-US" sz="5400" dirty="0"/>
              <a:t> </a:t>
            </a:r>
            <a:r>
              <a:rPr lang="en-US" sz="5400" dirty="0" err="1"/>
              <a:t>dicari</a:t>
            </a:r>
            <a:r>
              <a:rPr lang="en-US" sz="5400" dirty="0"/>
              <a:t> mean, </a:t>
            </a:r>
            <a:r>
              <a:rPr lang="en-US" sz="5400" dirty="0" err="1"/>
              <a:t>maka</a:t>
            </a:r>
            <a:r>
              <a:rPr lang="en-US" sz="5400" dirty="0"/>
              <a:t> </a:t>
            </a:r>
            <a:r>
              <a:rPr lang="en-US" sz="5400" dirty="0" err="1"/>
              <a:t>didapatkan</a:t>
            </a:r>
            <a:r>
              <a:rPr lang="en-US" sz="5400" dirty="0"/>
              <a:t> </a:t>
            </a:r>
            <a:r>
              <a:rPr lang="en-US" sz="5400" dirty="0" err="1"/>
              <a:t>tahun-tahun</a:t>
            </a:r>
            <a:r>
              <a:rPr lang="en-US" sz="5400" dirty="0"/>
              <a:t> </a:t>
            </a:r>
            <a:r>
              <a:rPr lang="en-US" sz="5400" dirty="0" err="1"/>
              <a:t>pertama</a:t>
            </a:r>
            <a:r>
              <a:rPr lang="en-US" sz="5400" dirty="0"/>
              <a:t> </a:t>
            </a:r>
            <a:r>
              <a:rPr lang="en-US" sz="5400" dirty="0" err="1"/>
              <a:t>bernilai</a:t>
            </a:r>
            <a:r>
              <a:rPr lang="en-US" sz="5400" dirty="0"/>
              <a:t> positive </a:t>
            </a:r>
            <a:r>
              <a:rPr lang="en-US" sz="5400" dirty="0" err="1"/>
              <a:t>lalu</a:t>
            </a:r>
            <a:r>
              <a:rPr lang="en-US" sz="5400" dirty="0"/>
              <a:t> </a:t>
            </a:r>
            <a:r>
              <a:rPr lang="en-US" sz="5400" dirty="0" err="1"/>
              <a:t>tahun-tahun</a:t>
            </a:r>
            <a:r>
              <a:rPr lang="en-US" sz="5400" dirty="0"/>
              <a:t> </a:t>
            </a:r>
            <a:r>
              <a:rPr lang="en-US" sz="5400" dirty="0" err="1"/>
              <a:t>akhir</a:t>
            </a:r>
            <a:r>
              <a:rPr lang="en-US" sz="5400" dirty="0"/>
              <a:t> </a:t>
            </a:r>
            <a:r>
              <a:rPr lang="en-US" sz="5400" dirty="0" err="1"/>
              <a:t>bernilai</a:t>
            </a:r>
            <a:r>
              <a:rPr lang="en-US" sz="5400" dirty="0"/>
              <a:t> negative, </a:t>
            </a:r>
            <a:r>
              <a:rPr lang="en-US" sz="5400" dirty="0" err="1"/>
              <a:t>maka</a:t>
            </a:r>
            <a:r>
              <a:rPr lang="en-US" sz="5400" dirty="0"/>
              <a:t> </a:t>
            </a:r>
            <a:r>
              <a:rPr lang="en-US" sz="5400" dirty="0" err="1"/>
              <a:t>bisa</a:t>
            </a:r>
            <a:r>
              <a:rPr lang="en-US" sz="5400" dirty="0"/>
              <a:t> </a:t>
            </a:r>
            <a:r>
              <a:rPr lang="en-US" sz="5400" dirty="0" err="1"/>
              <a:t>diprediksi</a:t>
            </a:r>
            <a:r>
              <a:rPr lang="en-US" sz="5400" dirty="0"/>
              <a:t> </a:t>
            </a:r>
            <a:r>
              <a:rPr lang="en-US" sz="5400" dirty="0" err="1"/>
              <a:t>grafiknya</a:t>
            </a:r>
            <a:r>
              <a:rPr lang="en-US" sz="5400" dirty="0"/>
              <a:t> </a:t>
            </a:r>
            <a:r>
              <a:rPr lang="en-US" sz="5400" dirty="0" err="1"/>
              <a:t>turun</a:t>
            </a:r>
            <a:r>
              <a:rPr lang="en-US" sz="5400" dirty="0"/>
              <a:t> </a:t>
            </a:r>
            <a:endParaRPr lang="en-US" sz="5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846070" cy="284053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Pada data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tiga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csv yang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digabungkan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mejadi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satu,yang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disortir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sesuai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tanggalnya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amba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4288" y="1377932"/>
            <a:ext cx="7188199" cy="4527373"/>
          </a:xfrm>
          <a:prstGeom prst="rect">
            <a:avLst/>
          </a:prstGeom>
        </p:spPr>
      </p:pic>
      <p:pic>
        <p:nvPicPr>
          <p:cNvPr id="7" name="Gamba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050" y="2778671"/>
            <a:ext cx="5003194" cy="1411157"/>
          </a:xfrm>
          <a:prstGeom prst="rect">
            <a:avLst/>
          </a:prstGeom>
        </p:spPr>
      </p:pic>
      <p:sp>
        <p:nvSpPr>
          <p:cNvPr id="10" name="Judul 1"/>
          <p:cNvSpPr txBox="1"/>
          <p:nvPr/>
        </p:nvSpPr>
        <p:spPr>
          <a:xfrm>
            <a:off x="6901367" y="425237"/>
            <a:ext cx="4650553" cy="1700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Pada data </a:t>
            </a:r>
            <a:r>
              <a:rPr lang="en-US" sz="5400" b="1" dirty="0" err="1"/>
              <a:t>ini</a:t>
            </a:r>
            <a:r>
              <a:rPr lang="en-US" sz="5400" b="1" dirty="0"/>
              <a:t>, </a:t>
            </a:r>
            <a:r>
              <a:rPr lang="en-US" sz="5400" b="1" dirty="0" err="1"/>
              <a:t>setelah</a:t>
            </a:r>
            <a:r>
              <a:rPr lang="en-US" sz="5400" b="1" dirty="0"/>
              <a:t> </a:t>
            </a:r>
            <a:r>
              <a:rPr lang="en-US" sz="5400" b="1" dirty="0" err="1"/>
              <a:t>dicari</a:t>
            </a:r>
            <a:r>
              <a:rPr lang="en-US" sz="5400" b="1" dirty="0"/>
              <a:t> mean, </a:t>
            </a:r>
            <a:r>
              <a:rPr lang="en-US" sz="5400" b="1" dirty="0" err="1"/>
              <a:t>maka</a:t>
            </a:r>
            <a:r>
              <a:rPr lang="en-US" sz="5400" b="1" dirty="0"/>
              <a:t> </a:t>
            </a:r>
            <a:r>
              <a:rPr lang="en-US" sz="5400" b="1" dirty="0" err="1"/>
              <a:t>didapatkan</a:t>
            </a:r>
            <a:r>
              <a:rPr lang="en-US" sz="5400" b="1" dirty="0"/>
              <a:t> </a:t>
            </a:r>
            <a:r>
              <a:rPr lang="en-US" sz="5400" b="1" dirty="0" err="1"/>
              <a:t>tahun-tahun</a:t>
            </a:r>
            <a:r>
              <a:rPr lang="en-US" sz="5400" b="1" dirty="0"/>
              <a:t> </a:t>
            </a:r>
            <a:r>
              <a:rPr lang="en-US" sz="5400" b="1" dirty="0" err="1"/>
              <a:t>pertama</a:t>
            </a:r>
            <a:r>
              <a:rPr lang="en-US" sz="5400" b="1" dirty="0"/>
              <a:t> </a:t>
            </a:r>
            <a:r>
              <a:rPr lang="en-US" sz="5400" b="1" dirty="0" err="1"/>
              <a:t>bernilai</a:t>
            </a:r>
            <a:r>
              <a:rPr lang="en-US" sz="5400" b="1" dirty="0"/>
              <a:t> negative </a:t>
            </a:r>
            <a:r>
              <a:rPr lang="en-US" sz="5400" b="1" dirty="0" err="1"/>
              <a:t>lalu</a:t>
            </a:r>
            <a:r>
              <a:rPr lang="en-US" sz="5400" b="1" dirty="0"/>
              <a:t> </a:t>
            </a:r>
            <a:r>
              <a:rPr lang="en-US" sz="5400" b="1" dirty="0" err="1"/>
              <a:t>tahun-tahun</a:t>
            </a:r>
            <a:r>
              <a:rPr lang="en-US" sz="5400" b="1" dirty="0"/>
              <a:t> </a:t>
            </a:r>
            <a:r>
              <a:rPr lang="en-US" sz="5400" b="1" dirty="0" err="1"/>
              <a:t>akhir</a:t>
            </a:r>
            <a:r>
              <a:rPr lang="en-US" sz="5400" b="1" dirty="0"/>
              <a:t> </a:t>
            </a:r>
            <a:r>
              <a:rPr lang="en-US" sz="5400" b="1" dirty="0" err="1"/>
              <a:t>bernilai</a:t>
            </a:r>
            <a:r>
              <a:rPr lang="en-US" sz="5400" b="1" dirty="0"/>
              <a:t> negative, </a:t>
            </a:r>
            <a:r>
              <a:rPr lang="en-US" sz="5400" b="1" dirty="0" err="1"/>
              <a:t>sebenarnya</a:t>
            </a:r>
            <a:r>
              <a:rPr lang="en-US" sz="5400" b="1" dirty="0"/>
              <a:t> </a:t>
            </a:r>
            <a:r>
              <a:rPr lang="en-US" sz="5400" b="1" dirty="0" err="1"/>
              <a:t>jika</a:t>
            </a:r>
            <a:r>
              <a:rPr lang="en-US" sz="5400" b="1" dirty="0"/>
              <a:t> </a:t>
            </a:r>
            <a:r>
              <a:rPr lang="en-US" sz="5400" b="1" dirty="0" err="1"/>
              <a:t>ditampilkan</a:t>
            </a:r>
            <a:r>
              <a:rPr lang="en-US" sz="5400" b="1" dirty="0"/>
              <a:t> </a:t>
            </a:r>
            <a:r>
              <a:rPr lang="en-US" sz="5400" b="1" dirty="0" err="1"/>
              <a:t>lebih</a:t>
            </a:r>
            <a:r>
              <a:rPr lang="en-US" sz="5400" b="1" dirty="0"/>
              <a:t> </a:t>
            </a:r>
            <a:r>
              <a:rPr lang="en-US" sz="5400" b="1" dirty="0" err="1"/>
              <a:t>lebar</a:t>
            </a:r>
            <a:r>
              <a:rPr lang="en-US" sz="5400" b="1" dirty="0"/>
              <a:t> </a:t>
            </a:r>
            <a:r>
              <a:rPr lang="en-US" sz="5400" b="1" dirty="0" err="1"/>
              <a:t>lagi</a:t>
            </a:r>
            <a:r>
              <a:rPr lang="en-US" sz="5400" b="1" dirty="0"/>
              <a:t>, </a:t>
            </a:r>
            <a:r>
              <a:rPr lang="en-US" sz="5400" b="1" dirty="0" err="1"/>
              <a:t>maka</a:t>
            </a:r>
            <a:r>
              <a:rPr lang="en-US" sz="5400" b="1" dirty="0"/>
              <a:t> </a:t>
            </a:r>
            <a:r>
              <a:rPr lang="en-US" sz="5400" b="1" dirty="0" err="1"/>
              <a:t>tahun-tahun</a:t>
            </a:r>
            <a:r>
              <a:rPr lang="en-US" sz="5400" b="1" dirty="0"/>
              <a:t> yang </a:t>
            </a:r>
            <a:r>
              <a:rPr lang="en-US" sz="5400" b="1" dirty="0" err="1"/>
              <a:t>ditengah</a:t>
            </a:r>
            <a:r>
              <a:rPr lang="en-US" sz="5400" b="1" dirty="0"/>
              <a:t> </a:t>
            </a:r>
            <a:r>
              <a:rPr lang="en-US" sz="5400" b="1" dirty="0" err="1"/>
              <a:t>nilainya</a:t>
            </a:r>
            <a:r>
              <a:rPr lang="en-US" sz="5400" b="1" dirty="0"/>
              <a:t> positive, </a:t>
            </a:r>
            <a:r>
              <a:rPr lang="en-US" sz="5400" b="1" dirty="0" err="1"/>
              <a:t>maka</a:t>
            </a:r>
            <a:r>
              <a:rPr lang="en-US" sz="5400" b="1" dirty="0"/>
              <a:t> </a:t>
            </a:r>
            <a:r>
              <a:rPr lang="en-US" sz="5400" b="1" dirty="0" err="1"/>
              <a:t>bisa</a:t>
            </a:r>
            <a:r>
              <a:rPr lang="en-US" sz="5400" b="1" dirty="0"/>
              <a:t> </a:t>
            </a:r>
            <a:r>
              <a:rPr lang="en-US" sz="5400" b="1" dirty="0" err="1"/>
              <a:t>diprediksi</a:t>
            </a:r>
            <a:r>
              <a:rPr lang="en-US" sz="5400" b="1" dirty="0"/>
              <a:t> </a:t>
            </a:r>
            <a:r>
              <a:rPr lang="en-US" sz="5400" b="1" dirty="0" err="1"/>
              <a:t>grafiknya</a:t>
            </a:r>
            <a:r>
              <a:rPr lang="en-US" sz="5400" b="1" dirty="0"/>
              <a:t> </a:t>
            </a:r>
            <a:r>
              <a:rPr lang="en-US" sz="5400" b="1" dirty="0" err="1"/>
              <a:t>turun</a:t>
            </a:r>
            <a:r>
              <a:rPr lang="en-US" sz="5400" b="1" dirty="0"/>
              <a:t>  </a:t>
            </a:r>
            <a:r>
              <a:rPr lang="en-US" sz="5400" b="1" dirty="0" err="1"/>
              <a:t>lalu</a:t>
            </a:r>
            <a:r>
              <a:rPr lang="en-US" sz="5400" b="1" dirty="0"/>
              <a:t> naik </a:t>
            </a:r>
            <a:r>
              <a:rPr lang="en-US" sz="5400" b="1" dirty="0" err="1"/>
              <a:t>lalu</a:t>
            </a:r>
            <a:r>
              <a:rPr lang="en-US" sz="5400" b="1" dirty="0"/>
              <a:t> </a:t>
            </a:r>
            <a:r>
              <a:rPr lang="en-US" sz="5400" b="1" dirty="0" err="1"/>
              <a:t>turun</a:t>
            </a:r>
            <a:r>
              <a:rPr lang="en-US" sz="5400" b="1" dirty="0"/>
              <a:t> </a:t>
            </a:r>
            <a:r>
              <a:rPr lang="en-US" sz="5400" b="1" dirty="0" err="1"/>
              <a:t>lagi</a:t>
            </a:r>
            <a:endParaRPr lang="en-US" sz="5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ambar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6216" y="1284068"/>
            <a:ext cx="2774531" cy="1937817"/>
          </a:xfrm>
          <a:prstGeom prst="rect">
            <a:avLst/>
          </a:prstGeom>
        </p:spPr>
      </p:pic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Datagram Visualisasi Prekdisi </a:t>
            </a:r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9" name="Gamba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26" y="1276238"/>
            <a:ext cx="2774524" cy="2008227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amba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7" y="1465045"/>
            <a:ext cx="2648372" cy="1756840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ambar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043" y="1377630"/>
            <a:ext cx="2831321" cy="1844255"/>
          </a:xfrm>
          <a:prstGeom prst="rect">
            <a:avLst/>
          </a:prstGeom>
        </p:spPr>
      </p:pic>
      <p:sp>
        <p:nvSpPr>
          <p:cNvPr id="11" name="Persegi Panjang 10"/>
          <p:cNvSpPr/>
          <p:nvPr/>
        </p:nvSpPr>
        <p:spPr>
          <a:xfrm>
            <a:off x="475007" y="3636116"/>
            <a:ext cx="1936502" cy="4854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EXXOMP</a:t>
            </a:r>
            <a:endParaRPr lang="en-US" dirty="0"/>
          </a:p>
        </p:txBody>
      </p:sp>
      <p:sp>
        <p:nvSpPr>
          <p:cNvPr id="17" name="Persegi Panjang 16"/>
          <p:cNvSpPr/>
          <p:nvPr/>
        </p:nvSpPr>
        <p:spPr>
          <a:xfrm>
            <a:off x="3637133" y="3636116"/>
            <a:ext cx="1936502" cy="4854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BELLATRIX</a:t>
            </a:r>
            <a:endParaRPr lang="en-US" dirty="0"/>
          </a:p>
        </p:txBody>
      </p:sp>
      <p:sp>
        <p:nvSpPr>
          <p:cNvPr id="19" name="Persegi Panjang 18"/>
          <p:cNvSpPr/>
          <p:nvPr/>
        </p:nvSpPr>
        <p:spPr>
          <a:xfrm>
            <a:off x="6605542" y="3636116"/>
            <a:ext cx="1936502" cy="4854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GRANITE OIL CORP</a:t>
            </a:r>
            <a:endParaRPr lang="en-US" dirty="0"/>
          </a:p>
        </p:txBody>
      </p:sp>
      <p:sp>
        <p:nvSpPr>
          <p:cNvPr id="21" name="Persegi Panjang 20"/>
          <p:cNvSpPr/>
          <p:nvPr/>
        </p:nvSpPr>
        <p:spPr>
          <a:xfrm>
            <a:off x="9660825" y="3600091"/>
            <a:ext cx="1936502" cy="4854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ALL</a:t>
            </a:r>
            <a:endParaRPr lang="en-US" dirty="0"/>
          </a:p>
        </p:txBody>
      </p:sp>
      <p:sp>
        <p:nvSpPr>
          <p:cNvPr id="12" name="Persegi Panjang 11"/>
          <p:cNvSpPr/>
          <p:nvPr/>
        </p:nvSpPr>
        <p:spPr>
          <a:xfrm>
            <a:off x="4387191" y="21873"/>
            <a:ext cx="3090819" cy="130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Ini</a:t>
            </a:r>
            <a:r>
              <a:rPr lang="en-US" sz="1500" dirty="0"/>
              <a:t> </a:t>
            </a:r>
            <a:r>
              <a:rPr lang="en-US" sz="1500" dirty="0" err="1"/>
              <a:t>merupakan</a:t>
            </a:r>
            <a:r>
              <a:rPr lang="en-US" sz="1500" dirty="0"/>
              <a:t> datagram </a:t>
            </a:r>
            <a:r>
              <a:rPr lang="en-US" sz="1500" dirty="0" err="1"/>
              <a:t>visualisasi</a:t>
            </a:r>
            <a:r>
              <a:rPr lang="en-US" sz="1500" dirty="0"/>
              <a:t> </a:t>
            </a:r>
            <a:r>
              <a:rPr lang="en-US" sz="1500" dirty="0" err="1"/>
              <a:t>prediksinya</a:t>
            </a:r>
            <a:r>
              <a:rPr lang="en-US" sz="1500" dirty="0"/>
              <a:t>, </a:t>
            </a:r>
            <a:r>
              <a:rPr lang="en-US" sz="1500" dirty="0" err="1"/>
              <a:t>dimana</a:t>
            </a:r>
            <a:r>
              <a:rPr lang="en-US" sz="1500" dirty="0"/>
              <a:t> </a:t>
            </a:r>
            <a:r>
              <a:rPr lang="en-US" sz="1500" dirty="0" err="1"/>
              <a:t>ini</a:t>
            </a:r>
            <a:r>
              <a:rPr lang="en-US" sz="1500" dirty="0"/>
              <a:t> </a:t>
            </a:r>
            <a:r>
              <a:rPr lang="en-US" sz="1500" dirty="0" err="1"/>
              <a:t>membuktikan</a:t>
            </a:r>
            <a:r>
              <a:rPr lang="en-US" sz="1500" dirty="0"/>
              <a:t> </a:t>
            </a:r>
            <a:r>
              <a:rPr lang="en-US" sz="1500" dirty="0" err="1"/>
              <a:t>bahwa</a:t>
            </a:r>
            <a:r>
              <a:rPr lang="en-US" sz="1500" dirty="0"/>
              <a:t> </a:t>
            </a:r>
            <a:r>
              <a:rPr lang="en-US" sz="1500" dirty="0" err="1"/>
              <a:t>kemungkinan</a:t>
            </a:r>
            <a:r>
              <a:rPr lang="en-US" sz="1500" dirty="0"/>
              <a:t> </a:t>
            </a:r>
            <a:r>
              <a:rPr lang="en-US" sz="1500" dirty="0" err="1"/>
              <a:t>besar</a:t>
            </a:r>
            <a:r>
              <a:rPr lang="en-US" sz="1500" dirty="0"/>
              <a:t> </a:t>
            </a:r>
            <a:r>
              <a:rPr lang="en-US" sz="1500" dirty="0" err="1"/>
              <a:t>minyak</a:t>
            </a:r>
            <a:r>
              <a:rPr lang="en-US" sz="1500" dirty="0"/>
              <a:t> </a:t>
            </a:r>
            <a:r>
              <a:rPr lang="en-US" sz="1500" dirty="0" err="1"/>
              <a:t>kedepan</a:t>
            </a:r>
            <a:r>
              <a:rPr lang="en-US" sz="1500" dirty="0"/>
              <a:t> </a:t>
            </a:r>
            <a:r>
              <a:rPr lang="en-US" sz="1500" dirty="0" err="1"/>
              <a:t>akan</a:t>
            </a:r>
            <a:r>
              <a:rPr lang="en-US" sz="1500" dirty="0"/>
              <a:t> </a:t>
            </a:r>
            <a:r>
              <a:rPr lang="en-US" sz="1500" dirty="0" err="1"/>
              <a:t>turun</a:t>
            </a:r>
            <a:r>
              <a:rPr lang="en-US" sz="1500" dirty="0"/>
              <a:t> (negative) </a:t>
            </a:r>
            <a:r>
              <a:rPr lang="en-US" sz="1500" dirty="0" err="1"/>
              <a:t>atau</a:t>
            </a:r>
            <a:r>
              <a:rPr lang="en-US" sz="1500" dirty="0"/>
              <a:t> naik (positive)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24063"/>
          <a:stretch>
            <a:fillRect/>
          </a:stretch>
        </p:blipFill>
        <p:spPr>
          <a:xfrm>
            <a:off x="20" y="10"/>
            <a:ext cx="5836538" cy="5130404"/>
          </a:xfrm>
          <a:custGeom>
            <a:avLst/>
            <a:gdLst>
              <a:gd name="connsiteX0" fmla="*/ 0 w 5836558"/>
              <a:gd name="connsiteY0" fmla="*/ 0 h 5130414"/>
              <a:gd name="connsiteX1" fmla="*/ 3460503 w 5836558"/>
              <a:gd name="connsiteY1" fmla="*/ 0 h 5130414"/>
              <a:gd name="connsiteX2" fmla="*/ 5836558 w 5836558"/>
              <a:gd name="connsiteY2" fmla="*/ 5130414 h 5130414"/>
              <a:gd name="connsiteX3" fmla="*/ 0 w 5836558"/>
              <a:gd name="connsiteY3" fmla="*/ 5130414 h 513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5639189" y="502128"/>
            <a:ext cx="5714611" cy="2390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Kesimpulan</a:t>
            </a:r>
            <a:endParaRPr lang="en-US" sz="5400" dirty="0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6108152" y="5292510"/>
            <a:ext cx="6083848" cy="1565491"/>
          </a:xfrm>
          <a:custGeom>
            <a:avLst/>
            <a:gdLst>
              <a:gd name="connsiteX0" fmla="*/ 0 w 6083848"/>
              <a:gd name="connsiteY0" fmla="*/ 1565491 h 1565491"/>
              <a:gd name="connsiteX1" fmla="*/ 6083848 w 6083848"/>
              <a:gd name="connsiteY1" fmla="*/ 1565491 h 1565491"/>
              <a:gd name="connsiteX2" fmla="*/ 6083848 w 6083848"/>
              <a:gd name="connsiteY2" fmla="*/ 0 h 1565491"/>
              <a:gd name="connsiteX3" fmla="*/ 1692132 w 6083848"/>
              <a:gd name="connsiteY3" fmla="*/ 0 h 1565491"/>
              <a:gd name="connsiteX4" fmla="*/ 1186806 w 6083848"/>
              <a:gd name="connsiteY4" fmla="*/ 0 h 1565491"/>
              <a:gd name="connsiteX5" fmla="*/ 1186070 w 6083848"/>
              <a:gd name="connsiteY5" fmla="*/ 1591 h 1565491"/>
              <a:gd name="connsiteX6" fmla="*/ 724290 w 6083848"/>
              <a:gd name="connsiteY6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3848" h="1565491">
                <a:moveTo>
                  <a:pt x="0" y="1565491"/>
                </a:moveTo>
                <a:lnTo>
                  <a:pt x="6083848" y="1565491"/>
                </a:lnTo>
                <a:lnTo>
                  <a:pt x="6083848" y="0"/>
                </a:lnTo>
                <a:lnTo>
                  <a:pt x="1692132" y="0"/>
                </a:lnTo>
                <a:lnTo>
                  <a:pt x="1186806" y="0"/>
                </a:lnTo>
                <a:lnTo>
                  <a:pt x="1186070" y="1591"/>
                </a:lnTo>
                <a:lnTo>
                  <a:pt x="724290" y="15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5292509"/>
            <a:ext cx="6670682" cy="1565491"/>
          </a:xfrm>
          <a:custGeom>
            <a:avLst/>
            <a:gdLst>
              <a:gd name="connsiteX0" fmla="*/ 0 w 6670682"/>
              <a:gd name="connsiteY0" fmla="*/ 1565491 h 1565491"/>
              <a:gd name="connsiteX1" fmla="*/ 526312 w 6670682"/>
              <a:gd name="connsiteY1" fmla="*/ 1565491 h 1565491"/>
              <a:gd name="connsiteX2" fmla="*/ 5419344 w 6670682"/>
              <a:gd name="connsiteY2" fmla="*/ 1565491 h 1565491"/>
              <a:gd name="connsiteX3" fmla="*/ 5945656 w 6670682"/>
              <a:gd name="connsiteY3" fmla="*/ 1565491 h 1565491"/>
              <a:gd name="connsiteX4" fmla="*/ 6670682 w 6670682"/>
              <a:gd name="connsiteY4" fmla="*/ 0 h 1565491"/>
              <a:gd name="connsiteX5" fmla="*/ 6144370 w 6670682"/>
              <a:gd name="connsiteY5" fmla="*/ 0 h 1565491"/>
              <a:gd name="connsiteX6" fmla="*/ 526312 w 6670682"/>
              <a:gd name="connsiteY6" fmla="*/ 0 h 1565491"/>
              <a:gd name="connsiteX7" fmla="*/ 0 w 6670682"/>
              <a:gd name="connsiteY7" fmla="*/ 0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0682" h="1565491">
                <a:moveTo>
                  <a:pt x="0" y="1565491"/>
                </a:moveTo>
                <a:lnTo>
                  <a:pt x="526312" y="1565491"/>
                </a:lnTo>
                <a:lnTo>
                  <a:pt x="5419344" y="1565491"/>
                </a:lnTo>
                <a:lnTo>
                  <a:pt x="5945656" y="1565491"/>
                </a:lnTo>
                <a:lnTo>
                  <a:pt x="6670682" y="0"/>
                </a:lnTo>
                <a:lnTo>
                  <a:pt x="6144370" y="0"/>
                </a:lnTo>
                <a:lnTo>
                  <a:pt x="52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Judul 1"/>
          <p:cNvSpPr txBox="1"/>
          <p:nvPr/>
        </p:nvSpPr>
        <p:spPr>
          <a:xfrm>
            <a:off x="5737874" y="2798277"/>
            <a:ext cx="5714611" cy="15654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Pada 3 </a:t>
            </a:r>
            <a:r>
              <a:rPr lang="en-US" sz="5400" dirty="0" err="1"/>
              <a:t>perusahaan</a:t>
            </a:r>
            <a:r>
              <a:rPr lang="en-US" sz="5400" dirty="0"/>
              <a:t> </a:t>
            </a:r>
            <a:r>
              <a:rPr lang="en-US" sz="5400" dirty="0" err="1"/>
              <a:t>minyak</a:t>
            </a:r>
            <a:r>
              <a:rPr lang="en-US" sz="5400" dirty="0"/>
              <a:t> </a:t>
            </a:r>
            <a:r>
              <a:rPr lang="en-US" sz="5400" dirty="0" err="1"/>
              <a:t>tersebut</a:t>
            </a:r>
            <a:r>
              <a:rPr lang="en-US" sz="5400" dirty="0"/>
              <a:t>, </a:t>
            </a:r>
            <a:r>
              <a:rPr lang="en-US" sz="5400" dirty="0" err="1"/>
              <a:t>ketiganya</a:t>
            </a:r>
            <a:r>
              <a:rPr lang="en-US" sz="5400" dirty="0"/>
              <a:t> </a:t>
            </a:r>
            <a:r>
              <a:rPr lang="en-US" sz="5400" dirty="0" err="1"/>
              <a:t>kompak</a:t>
            </a:r>
            <a:r>
              <a:rPr lang="en-US" sz="5400" dirty="0"/>
              <a:t> </a:t>
            </a:r>
            <a:r>
              <a:rPr lang="en-US" sz="5400" dirty="0" err="1"/>
              <a:t>turun</a:t>
            </a:r>
            <a:r>
              <a:rPr lang="en-US" sz="5400" dirty="0"/>
              <a:t> di </a:t>
            </a:r>
            <a:r>
              <a:rPr lang="en-US" sz="5400" dirty="0" err="1"/>
              <a:t>tahun</a:t>
            </a:r>
            <a:r>
              <a:rPr lang="en-US" sz="5400" dirty="0"/>
              <a:t> 2019, </a:t>
            </a:r>
            <a:r>
              <a:rPr lang="en-US" sz="5400" dirty="0" err="1"/>
              <a:t>dikarenakan</a:t>
            </a:r>
            <a:r>
              <a:rPr lang="en-US" sz="5400" dirty="0"/>
              <a:t> </a:t>
            </a:r>
            <a:r>
              <a:rPr lang="en-US" sz="5400" dirty="0" err="1"/>
              <a:t>harga</a:t>
            </a:r>
            <a:r>
              <a:rPr lang="en-US" sz="5400" dirty="0"/>
              <a:t> </a:t>
            </a:r>
            <a:r>
              <a:rPr lang="en-US" sz="5400" dirty="0" err="1"/>
              <a:t>minyak</a:t>
            </a:r>
            <a:r>
              <a:rPr lang="en-US" sz="5400" dirty="0"/>
              <a:t> </a:t>
            </a:r>
            <a:r>
              <a:rPr lang="en-US" sz="5400" dirty="0" err="1"/>
              <a:t>memang</a:t>
            </a:r>
            <a:r>
              <a:rPr lang="en-US" sz="5400" dirty="0"/>
              <a:t> </a:t>
            </a:r>
            <a:r>
              <a:rPr lang="en-US" sz="5400" dirty="0" err="1"/>
              <a:t>menurun</a:t>
            </a:r>
            <a:r>
              <a:rPr lang="en-US" sz="5400" dirty="0"/>
              <a:t> </a:t>
            </a:r>
            <a:r>
              <a:rPr lang="en-US" sz="5400" dirty="0" err="1"/>
              <a:t>karena</a:t>
            </a:r>
            <a:r>
              <a:rPr lang="en-US" sz="5400" dirty="0"/>
              <a:t> </a:t>
            </a:r>
            <a:r>
              <a:rPr lang="en-US" sz="5400" dirty="0" err="1"/>
              <a:t>adanya</a:t>
            </a:r>
            <a:r>
              <a:rPr lang="en-US" sz="5400" dirty="0"/>
              <a:t> </a:t>
            </a:r>
            <a:r>
              <a:rPr lang="en-US" sz="5400" dirty="0" err="1"/>
              <a:t>resiko</a:t>
            </a:r>
            <a:r>
              <a:rPr lang="en-US" sz="5400" dirty="0"/>
              <a:t> </a:t>
            </a:r>
            <a:r>
              <a:rPr lang="en-US" sz="5400" dirty="0" err="1"/>
              <a:t>geologis</a:t>
            </a:r>
            <a:r>
              <a:rPr lang="en-US" sz="5400" dirty="0"/>
              <a:t> </a:t>
            </a:r>
            <a:r>
              <a:rPr lang="en-US" sz="5400" dirty="0" err="1"/>
              <a:t>akibat</a:t>
            </a:r>
            <a:r>
              <a:rPr lang="en-US" sz="5400" dirty="0"/>
              <a:t> </a:t>
            </a:r>
            <a:r>
              <a:rPr lang="en-US" sz="5400" dirty="0" err="1"/>
              <a:t>ekploitasi</a:t>
            </a:r>
            <a:r>
              <a:rPr lang="en-US" sz="5400" dirty="0"/>
              <a:t> yang </a:t>
            </a:r>
            <a:r>
              <a:rPr lang="en-US" sz="5400" dirty="0" err="1"/>
              <a:t>tidak</a:t>
            </a:r>
            <a:r>
              <a:rPr lang="en-US" sz="5400" dirty="0"/>
              <a:t> </a:t>
            </a:r>
            <a:r>
              <a:rPr lang="en-US" sz="5400" dirty="0" err="1"/>
              <a:t>baik</a:t>
            </a:r>
            <a:r>
              <a:rPr lang="en-US" sz="5400" dirty="0"/>
              <a:t>. Kita juga </a:t>
            </a:r>
            <a:r>
              <a:rPr lang="en-US" sz="5400" dirty="0" err="1"/>
              <a:t>memprediksi</a:t>
            </a:r>
            <a:r>
              <a:rPr lang="en-US" sz="5400" dirty="0"/>
              <a:t> </a:t>
            </a:r>
            <a:r>
              <a:rPr lang="en-US" sz="5400" dirty="0" err="1"/>
              <a:t>saham</a:t>
            </a:r>
            <a:r>
              <a:rPr lang="en-US" sz="5400" dirty="0"/>
              <a:t> </a:t>
            </a:r>
            <a:r>
              <a:rPr lang="en-US" sz="5400" dirty="0" err="1"/>
              <a:t>tersebut</a:t>
            </a:r>
            <a:r>
              <a:rPr lang="en-US" sz="5400" dirty="0"/>
              <a:t> </a:t>
            </a:r>
            <a:r>
              <a:rPr lang="en-US" sz="5400" dirty="0" err="1"/>
              <a:t>dengan</a:t>
            </a:r>
            <a:r>
              <a:rPr lang="en-US" sz="5400" dirty="0"/>
              <a:t> </a:t>
            </a:r>
            <a:r>
              <a:rPr lang="en-US" sz="5400" dirty="0" err="1"/>
              <a:t>metode</a:t>
            </a:r>
            <a:r>
              <a:rPr lang="en-US" sz="5400" dirty="0"/>
              <a:t> Bayesian Optimization </a:t>
            </a:r>
            <a:r>
              <a:rPr lang="en-US" sz="5400" dirty="0" err="1"/>
              <a:t>dimana</a:t>
            </a:r>
            <a:r>
              <a:rPr lang="en-US" sz="5400" dirty="0"/>
              <a:t> </a:t>
            </a:r>
            <a:r>
              <a:rPr lang="en-US" sz="5400" dirty="0" err="1"/>
              <a:t>dia</a:t>
            </a:r>
            <a:r>
              <a:rPr lang="en-US" sz="5400" dirty="0"/>
              <a:t> </a:t>
            </a:r>
            <a:r>
              <a:rPr lang="en-US" sz="5400" dirty="0" err="1"/>
              <a:t>prediksi</a:t>
            </a:r>
            <a:r>
              <a:rPr lang="en-US" sz="5400" dirty="0"/>
              <a:t> </a:t>
            </a:r>
            <a:r>
              <a:rPr lang="en-US" sz="5400" dirty="0" err="1"/>
              <a:t>bagaimana</a:t>
            </a:r>
            <a:r>
              <a:rPr lang="en-US" sz="5400" dirty="0"/>
              <a:t> </a:t>
            </a:r>
            <a:r>
              <a:rPr lang="en-US" sz="5400" dirty="0" err="1"/>
              <a:t>nilai</a:t>
            </a:r>
            <a:r>
              <a:rPr lang="en-US" sz="5400" dirty="0"/>
              <a:t> </a:t>
            </a:r>
            <a:r>
              <a:rPr lang="en-US" sz="5400" dirty="0" err="1"/>
              <a:t>dari</a:t>
            </a:r>
            <a:r>
              <a:rPr lang="en-US" sz="5400" dirty="0"/>
              <a:t> </a:t>
            </a:r>
            <a:r>
              <a:rPr lang="en-US" sz="5400" dirty="0" err="1"/>
              <a:t>suatu</a:t>
            </a:r>
            <a:r>
              <a:rPr lang="en-US" sz="5400" dirty="0"/>
              <a:t> </a:t>
            </a:r>
            <a:r>
              <a:rPr lang="en-US" sz="5400" dirty="0" err="1"/>
              <a:t>saham</a:t>
            </a:r>
            <a:r>
              <a:rPr lang="en-US" sz="5400" dirty="0"/>
              <a:t> </a:t>
            </a:r>
            <a:r>
              <a:rPr lang="en-US" sz="5400" dirty="0" err="1"/>
              <a:t>tersebut</a:t>
            </a:r>
            <a:r>
              <a:rPr lang="en-US" sz="5400" dirty="0"/>
              <a:t> dan </a:t>
            </a:r>
            <a:r>
              <a:rPr lang="en-US" sz="5400" dirty="0" err="1"/>
              <a:t>mencari</a:t>
            </a:r>
            <a:r>
              <a:rPr lang="en-US" sz="5400" dirty="0"/>
              <a:t> best result </a:t>
            </a:r>
            <a:r>
              <a:rPr lang="en-US" sz="5400" dirty="0" err="1"/>
              <a:t>dari</a:t>
            </a:r>
            <a:r>
              <a:rPr lang="en-US" sz="5400" dirty="0"/>
              <a:t> </a:t>
            </a:r>
            <a:r>
              <a:rPr lang="en-US" sz="5400" dirty="0" err="1"/>
              <a:t>kenaikan</a:t>
            </a:r>
            <a:r>
              <a:rPr lang="en-US" sz="5400" dirty="0"/>
              <a:t> </a:t>
            </a:r>
            <a:r>
              <a:rPr lang="en-US" sz="5400" dirty="0" err="1"/>
              <a:t>saham</a:t>
            </a:r>
            <a:r>
              <a:rPr lang="en-US" sz="5400" dirty="0"/>
              <a:t> </a:t>
            </a:r>
            <a:r>
              <a:rPr lang="en-US" sz="5400" dirty="0" err="1"/>
              <a:t>tersebut</a:t>
            </a:r>
            <a:r>
              <a:rPr lang="en-US" sz="5400" dirty="0"/>
              <a:t> dan juga </a:t>
            </a:r>
            <a:r>
              <a:rPr lang="en-US" sz="5400" dirty="0" err="1"/>
              <a:t>menggunakan</a:t>
            </a:r>
            <a:r>
              <a:rPr lang="en-US" sz="5400" dirty="0"/>
              <a:t> </a:t>
            </a:r>
            <a:r>
              <a:rPr lang="en-US" sz="5400" dirty="0" err="1"/>
              <a:t>metode</a:t>
            </a:r>
            <a:r>
              <a:rPr lang="en-US" sz="5400" dirty="0"/>
              <a:t> </a:t>
            </a:r>
            <a:r>
              <a:rPr lang="en-US" sz="5400" dirty="0" err="1"/>
              <a:t>Kernell</a:t>
            </a:r>
            <a:r>
              <a:rPr lang="en-US" sz="5400" dirty="0"/>
              <a:t> dan Pearson </a:t>
            </a:r>
            <a:r>
              <a:rPr lang="en-US" sz="5400" dirty="0" err="1"/>
              <a:t>untuk</a:t>
            </a:r>
            <a:r>
              <a:rPr lang="en-US" sz="5400" dirty="0"/>
              <a:t> </a:t>
            </a:r>
            <a:r>
              <a:rPr lang="en-US" sz="5400" dirty="0" err="1"/>
              <a:t>menentukan</a:t>
            </a:r>
            <a:r>
              <a:rPr lang="en-US" sz="5400" dirty="0"/>
              <a:t> </a:t>
            </a:r>
            <a:r>
              <a:rPr lang="en-US" sz="5400" dirty="0" err="1"/>
              <a:t>korelasinya</a:t>
            </a:r>
            <a:endParaRPr lang="en-US" sz="5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174735" y="640082"/>
            <a:ext cx="3377183" cy="2132148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Link Github dan Social Media</a:t>
            </a:r>
            <a:endParaRPr lang="en-US" sz="60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26663" b="-1"/>
          <a:stretch>
            <a:fillRect/>
          </a:stretch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6" name="Judul 1"/>
          <p:cNvSpPr txBox="1"/>
          <p:nvPr/>
        </p:nvSpPr>
        <p:spPr>
          <a:xfrm>
            <a:off x="8174735" y="3216368"/>
            <a:ext cx="3377183" cy="213214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1"/>
                </a:solidFill>
              </a:rPr>
              <a:t>https://github.com/Aufantastik/Probstok</a:t>
            </a:r>
            <a:endParaRPr lang="en-US" sz="3000" dirty="0">
              <a:solidFill>
                <a:schemeClr val="accent1"/>
              </a:solidFill>
            </a:endParaRP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https://www.instagram.com/p/B6KbYUTFqXA/?igshid=1du4nka7lizn6</a:t>
            </a:r>
            <a:endParaRPr lang="en-US" sz="3000" dirty="0">
              <a:solidFill>
                <a:schemeClr val="accent1"/>
              </a:solidFill>
            </a:endParaRPr>
          </a:p>
          <a:p>
            <a:endParaRPr lang="en-US" sz="3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REFERENSI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9" name="Tampungan Konten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000000"/>
                </a:solidFill>
                <a:hlinkClick r:id="rId2"/>
              </a:rPr>
              <a:t>https://finance.yahoo.com/quote/0P00000Q2T.F/history?p=0P00000Q2T.F</a:t>
            </a:r>
            <a:endParaRPr lang="en-US" sz="1400">
              <a:solidFill>
                <a:srgbClr val="000000"/>
              </a:solidFill>
            </a:endParaRPr>
          </a:p>
          <a:p>
            <a:r>
              <a:rPr lang="en-US" sz="1400">
                <a:solidFill>
                  <a:srgbClr val="000000"/>
                </a:solidFill>
                <a:hlinkClick r:id="rId3"/>
              </a:rPr>
              <a:t>https://finance.yahoo.com/quote/XOM/history?period1=-252399600&amp;period2=1575565200&amp;interval=1d&amp;filter=history&amp;frequency=1d</a:t>
            </a:r>
            <a:endParaRPr lang="en-US" sz="1400">
              <a:solidFill>
                <a:srgbClr val="000000"/>
              </a:solidFill>
            </a:endParaRPr>
          </a:p>
          <a:p>
            <a:r>
              <a:rPr lang="en-US" sz="1400">
                <a:solidFill>
                  <a:srgbClr val="000000"/>
                </a:solidFill>
                <a:hlinkClick r:id="rId4"/>
              </a:rPr>
              <a:t>https://finance.yahoo.com/quote/GXOCF/history?p=GXOCF&amp;.tsrc=fin-srch</a:t>
            </a:r>
            <a:endParaRPr lang="en-US" sz="1400">
              <a:solidFill>
                <a:srgbClr val="000000"/>
              </a:solidFill>
            </a:endParaRPr>
          </a:p>
          <a:p>
            <a:r>
              <a:rPr lang="en-US" sz="1400">
                <a:solidFill>
                  <a:srgbClr val="000000"/>
                </a:solidFill>
                <a:hlinkClick r:id="rId5"/>
              </a:rPr>
              <a:t>https://medium.com/analytics-vidhya/kendall-rank-correlation-python-19524cb0e9a0</a:t>
            </a:r>
            <a:endParaRPr lang="en-US" sz="1400">
              <a:solidFill>
                <a:srgbClr val="000000"/>
              </a:solidFill>
            </a:endParaRPr>
          </a:p>
          <a:p>
            <a:r>
              <a:rPr lang="en-US" sz="1400">
                <a:solidFill>
                  <a:srgbClr val="000000"/>
                </a:solidFill>
                <a:hlinkClick r:id="rId6"/>
              </a:rPr>
              <a:t>https://towardsdatascience.com/kendall-rank-correlation-explained-dee01d99c535</a:t>
            </a:r>
            <a:r>
              <a:rPr lang="en-US" sz="1400">
                <a:solidFill>
                  <a:srgbClr val="000000"/>
                </a:solidFill>
              </a:rPr>
              <a:t>?</a:t>
            </a:r>
            <a:endParaRPr lang="en-US" sz="1400">
              <a:solidFill>
                <a:srgbClr val="000000"/>
              </a:solidFill>
            </a:endParaRPr>
          </a:p>
          <a:p>
            <a:r>
              <a:rPr lang="en-US" sz="1400">
                <a:solidFill>
                  <a:srgbClr val="000000"/>
                </a:solidFill>
                <a:hlinkClick r:id="rId7"/>
              </a:rPr>
              <a:t>https://levelup.gitconnected.com/pearson-coefficient-of-correlation-using-pandas-ca68ce678c04</a:t>
            </a:r>
            <a:endParaRPr lang="en-US" sz="1400">
              <a:solidFill>
                <a:srgbClr val="000000"/>
              </a:solidFill>
            </a:endParaRPr>
          </a:p>
          <a:p>
            <a:r>
              <a:rPr lang="en-US" sz="1400">
                <a:solidFill>
                  <a:srgbClr val="000000"/>
                </a:solidFill>
                <a:hlinkClick r:id="rId8"/>
              </a:rPr>
              <a:t>https://stackoverflow.com/questions/48125674/how-to-read-multiple-csv-files-store-data-and-plot-in-one-figure-using-python</a:t>
            </a:r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t="15393" r="-1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9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Exxon Mobil</a:t>
            </a:r>
            <a:endParaRPr lang="en-US" sz="3600" dirty="0"/>
          </a:p>
        </p:txBody>
      </p:sp>
      <p:sp>
        <p:nvSpPr>
          <p:cNvPr id="8" name="Judul 1"/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  <a:ea typeface="+mn-ea"/>
                <a:cs typeface="+mn-cs"/>
              </a:rPr>
              <a:t>Perusahaan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penghasil</a:t>
            </a:r>
            <a:r>
              <a:rPr lang="en-US" sz="1800" dirty="0">
                <a:latin typeface="+mn-lt"/>
                <a:ea typeface="+mn-ea"/>
                <a:cs typeface="+mn-cs"/>
              </a:rPr>
              <a:t> dan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pengecer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minyak</a:t>
            </a:r>
            <a:r>
              <a:rPr lang="en-US" sz="1800" dirty="0">
                <a:latin typeface="+mn-lt"/>
                <a:ea typeface="+mn-ea"/>
                <a:cs typeface="+mn-cs"/>
              </a:rPr>
              <a:t> yang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dibentuk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tanggal</a:t>
            </a:r>
            <a:r>
              <a:rPr lang="en-US" sz="1800" dirty="0">
                <a:latin typeface="+mn-lt"/>
                <a:ea typeface="+mn-ea"/>
                <a:cs typeface="+mn-cs"/>
              </a:rPr>
              <a:t> 30 November 1999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melalu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penggabungan</a:t>
            </a:r>
            <a:r>
              <a:rPr lang="en-US" sz="1800" dirty="0">
                <a:latin typeface="+mn-lt"/>
                <a:ea typeface="+mn-ea"/>
                <a:cs typeface="+mn-cs"/>
              </a:rPr>
              <a:t> Exxon dan Mobil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t="15393" r="-1" b="-1"/>
          <a:stretch>
            <a:fillRect/>
          </a:stretch>
        </p:blipFill>
        <p:spPr>
          <a:xfrm>
            <a:off x="20" y="0"/>
            <a:ext cx="12213556" cy="685799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0" y="2002654"/>
            <a:ext cx="8943089" cy="4855336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Judul 1"/>
          <p:cNvSpPr txBox="1"/>
          <p:nvPr/>
        </p:nvSpPr>
        <p:spPr>
          <a:xfrm>
            <a:off x="996267" y="4748936"/>
            <a:ext cx="6388044" cy="124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Perusahaan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Minyak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berbasis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Kanada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bergerak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eksplorasi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akuisisi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pengembangan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dan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produksi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cadangan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minyak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dan gas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alam</a:t>
            </a:r>
            <a:endParaRPr lang="en-US" sz="18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18062" y="4185739"/>
            <a:ext cx="9284490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Bellatrix 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buah gambar berisi luar ruangan, bangunan, jam, duduk&#10;&#10;Deskripsi dihasilkan secara otomatis"/>
          <p:cNvPicPr>
            <a:picLocks noChangeAspect="1"/>
          </p:cNvPicPr>
          <p:nvPr/>
        </p:nvPicPr>
        <p:blipFill rotWithShape="1">
          <a:blip r:embed="rId1"/>
          <a:srcRect t="23103" r="9091"/>
          <a:stretch>
            <a:fillRect/>
          </a:stretch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404553" y="3179012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Granite Oil Corp</a:t>
            </a:r>
            <a:endParaRPr lang="en-US" sz="6600" dirty="0"/>
          </a:p>
        </p:txBody>
      </p:sp>
      <p:sp>
        <p:nvSpPr>
          <p:cNvPr id="20" name="Rectangle: Rounded Corners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Judul 1"/>
          <p:cNvSpPr txBox="1"/>
          <p:nvPr/>
        </p:nvSpPr>
        <p:spPr>
          <a:xfrm>
            <a:off x="353667" y="5606267"/>
            <a:ext cx="9078562" cy="6540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Perusahaan yang </a:t>
            </a:r>
            <a:r>
              <a:rPr lang="en-US" sz="2400" b="1" dirty="0" err="1"/>
              <a:t>bergerak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eksplorasi</a:t>
            </a:r>
            <a:r>
              <a:rPr lang="en-US" sz="2400" b="1" dirty="0"/>
              <a:t> dan </a:t>
            </a:r>
            <a:r>
              <a:rPr lang="en-US" sz="2400" b="1" dirty="0" err="1"/>
              <a:t>ekploitasi</a:t>
            </a:r>
            <a:r>
              <a:rPr lang="en-US" sz="2400" b="1" dirty="0"/>
              <a:t>, </a:t>
            </a:r>
            <a:r>
              <a:rPr lang="en-US" sz="2400" b="1" dirty="0" err="1"/>
              <a:t>pengembangan</a:t>
            </a:r>
            <a:r>
              <a:rPr lang="en-US" sz="2400" b="1" dirty="0"/>
              <a:t>, dan </a:t>
            </a:r>
            <a:r>
              <a:rPr lang="en-US" sz="2400" b="1" dirty="0" err="1"/>
              <a:t>produksi</a:t>
            </a:r>
            <a:r>
              <a:rPr lang="en-US" sz="2400" b="1" dirty="0"/>
              <a:t> </a:t>
            </a:r>
            <a:r>
              <a:rPr lang="en-US" sz="2400" b="1" dirty="0" err="1"/>
              <a:t>minyak</a:t>
            </a:r>
            <a:endParaRPr lang="en-US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Tampungan Konten 8" descr="Sebuah gambar berisi permainan&#10;&#10;Deskripsi dihasilkan secara otomatis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979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567014" y="699888"/>
            <a:ext cx="4977777" cy="7578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Problem</a:t>
            </a:r>
            <a:endParaRPr lang="en-US" sz="4800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6413009" y="-5612"/>
            <a:ext cx="288359" cy="6863601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39996" r="4"/>
          <a:stretch>
            <a:fillRect/>
          </a:stretch>
        </p:blipFill>
        <p:spPr>
          <a:xfrm>
            <a:off x="6702130" y="10"/>
            <a:ext cx="5486400" cy="6857990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Judul 1"/>
          <p:cNvSpPr txBox="1"/>
          <p:nvPr/>
        </p:nvSpPr>
        <p:spPr>
          <a:xfrm>
            <a:off x="866032" y="2202993"/>
            <a:ext cx="5546595" cy="40974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2000" dirty="0"/>
              <a:t>Perusahaan </a:t>
            </a:r>
            <a:r>
              <a:rPr lang="en-US" sz="2000" dirty="0" err="1"/>
              <a:t>minyak</a:t>
            </a:r>
            <a:r>
              <a:rPr lang="en-US" sz="2000" dirty="0"/>
              <a:t> di dunia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negara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adukasi</a:t>
            </a:r>
            <a:r>
              <a:rPr lang="en-US" sz="2000" dirty="0"/>
              <a:t> dan </a:t>
            </a:r>
            <a:r>
              <a:rPr lang="en-US" sz="2000" dirty="0" err="1"/>
              <a:t>menguasai</a:t>
            </a:r>
            <a:r>
              <a:rPr lang="en-US" sz="2000" dirty="0"/>
              <a:t> </a:t>
            </a:r>
            <a:r>
              <a:rPr lang="en-US" sz="2000" dirty="0" err="1"/>
              <a:t>perminyakan</a:t>
            </a:r>
            <a:r>
              <a:rPr lang="en-US" sz="2000" dirty="0"/>
              <a:t>. Exxon, Bellatrix, dan Granite Oil Corp </a:t>
            </a:r>
            <a:r>
              <a:rPr lang="en-US" sz="2000" dirty="0" err="1"/>
              <a:t>merupakan</a:t>
            </a:r>
            <a:r>
              <a:rPr lang="en-US" sz="2000" dirty="0"/>
              <a:t> salah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di dunia.</a:t>
            </a:r>
            <a:endParaRPr lang="en-US" sz="2000" dirty="0"/>
          </a:p>
          <a:p>
            <a:pPr marL="685800" indent="-6858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2000" dirty="0" err="1"/>
              <a:t>Ketiganya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penurunan</a:t>
            </a:r>
            <a:r>
              <a:rPr lang="en-US" sz="2000" dirty="0"/>
              <a:t> </a:t>
            </a:r>
            <a:r>
              <a:rPr lang="en-US" sz="2000" dirty="0" err="1"/>
              <a:t>saham</a:t>
            </a:r>
            <a:r>
              <a:rPr lang="en-US" sz="2000" dirty="0"/>
              <a:t> pada </a:t>
            </a:r>
            <a:r>
              <a:rPr lang="en-US" sz="2000" dirty="0" err="1"/>
              <a:t>tahun</a:t>
            </a:r>
            <a:r>
              <a:rPr lang="en-US" sz="2000" dirty="0"/>
              <a:t> 2019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2018 </a:t>
            </a:r>
            <a:r>
              <a:rPr lang="en-US" sz="2000" dirty="0" err="1"/>
              <a:t>dikarenakan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faktor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pembatasan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minyak</a:t>
            </a:r>
            <a:r>
              <a:rPr lang="en-US" sz="2000" dirty="0"/>
              <a:t> oleh OPEC,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minyak</a:t>
            </a:r>
            <a:r>
              <a:rPr lang="en-US" sz="2000" dirty="0"/>
              <a:t> yang </a:t>
            </a:r>
            <a:r>
              <a:rPr lang="en-US" sz="2000" dirty="0" err="1"/>
              <a:t>berkurang</a:t>
            </a:r>
            <a:r>
              <a:rPr lang="en-US" sz="2000" dirty="0"/>
              <a:t>.</a:t>
            </a:r>
            <a:endParaRPr lang="en-US" sz="2000" dirty="0"/>
          </a:p>
          <a:p>
            <a:pPr marL="685800" indent="-6858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meningkatnya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global, </a:t>
            </a:r>
            <a:r>
              <a:rPr lang="en-US" sz="2000" dirty="0" err="1"/>
              <a:t>harga</a:t>
            </a:r>
            <a:r>
              <a:rPr lang="en-US" sz="2000" dirty="0"/>
              <a:t> yang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fluktuatif</a:t>
            </a:r>
            <a:r>
              <a:rPr lang="en-US" sz="2000" dirty="0"/>
              <a:t> dan </a:t>
            </a:r>
            <a:r>
              <a:rPr lang="en-US" sz="2000" dirty="0" err="1"/>
              <a:t>peraturan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yang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ketat</a:t>
            </a:r>
            <a:r>
              <a:rPr lang="en-US" sz="2000" dirty="0"/>
              <a:t>, </a:t>
            </a:r>
            <a:r>
              <a:rPr lang="en-US" sz="2000" dirty="0" err="1"/>
              <a:t>industri</a:t>
            </a:r>
            <a:r>
              <a:rPr lang="en-US" sz="2000" dirty="0"/>
              <a:t> </a:t>
            </a:r>
            <a:r>
              <a:rPr lang="en-US" sz="2000" dirty="0" err="1"/>
              <a:t>minyak</a:t>
            </a:r>
            <a:r>
              <a:rPr lang="en-US" sz="2000" dirty="0"/>
              <a:t> dan gas </a:t>
            </a:r>
            <a:r>
              <a:rPr lang="en-US" sz="2000" dirty="0" err="1"/>
              <a:t>menghadapi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tantangan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Hipotesa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Penurunan</a:t>
            </a:r>
            <a:r>
              <a:rPr lang="en-US" sz="2400" dirty="0"/>
              <a:t> pada </a:t>
            </a:r>
            <a:r>
              <a:rPr lang="en-US" sz="2400" dirty="0" err="1"/>
              <a:t>Saham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pengaruh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minyak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resiko</a:t>
            </a:r>
            <a:r>
              <a:rPr lang="en-US" sz="2400" dirty="0"/>
              <a:t> </a:t>
            </a:r>
            <a:r>
              <a:rPr lang="en-US" sz="2400" dirty="0" err="1"/>
              <a:t>geologisnya</a:t>
            </a:r>
            <a:r>
              <a:rPr lang="en-US" sz="2400" dirty="0"/>
              <a:t> </a:t>
            </a:r>
            <a:r>
              <a:rPr lang="en-US" sz="2400" dirty="0" err="1"/>
              <a:t>dikarekana</a:t>
            </a:r>
            <a:r>
              <a:rPr lang="en-US" sz="2400" dirty="0"/>
              <a:t> </a:t>
            </a:r>
            <a:r>
              <a:rPr lang="en-US" sz="2400" dirty="0" err="1"/>
              <a:t>ekplorasi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bersahabat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77438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Metode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9481" r="17152" b="-1"/>
          <a:stretch>
            <a:fillRect/>
          </a:stretch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6" name="Judul 1"/>
          <p:cNvSpPr txBox="1"/>
          <p:nvPr/>
        </p:nvSpPr>
        <p:spPr>
          <a:xfrm>
            <a:off x="489015" y="1607113"/>
            <a:ext cx="3676268" cy="426196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Bayesian, Kendall, dan Pearson pada data </a:t>
            </a:r>
            <a:r>
              <a:rPr lang="en-US" dirty="0" err="1">
                <a:solidFill>
                  <a:schemeClr val="bg1"/>
                </a:solidFill>
              </a:rPr>
              <a:t>Saham</a:t>
            </a:r>
            <a:r>
              <a:rPr lang="en-US" dirty="0">
                <a:solidFill>
                  <a:schemeClr val="bg1"/>
                </a:solidFill>
              </a:rPr>
              <a:t> Perusahaan </a:t>
            </a:r>
            <a:r>
              <a:rPr lang="en-US" dirty="0" err="1">
                <a:solidFill>
                  <a:schemeClr val="bg1"/>
                </a:solidFill>
              </a:rPr>
              <a:t>Minyak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analisis</a:t>
            </a:r>
            <a:r>
              <a:rPr lang="en-US" dirty="0">
                <a:solidFill>
                  <a:schemeClr val="bg1"/>
                </a:solidFill>
              </a:rPr>
              <a:t>. Ada 3 data, </a:t>
            </a:r>
            <a:r>
              <a:rPr lang="en-US" dirty="0" err="1">
                <a:solidFill>
                  <a:schemeClr val="bg1"/>
                </a:solidFill>
              </a:rPr>
              <a:t>yaitu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perusahaan</a:t>
            </a:r>
            <a:r>
              <a:rPr lang="en-US" dirty="0">
                <a:solidFill>
                  <a:schemeClr val="bg1"/>
                </a:solidFill>
              </a:rPr>
              <a:t> Exxon, Bellatrix, dan Granite Oil Corp, </a:t>
            </a:r>
            <a:r>
              <a:rPr lang="en-US" dirty="0" err="1">
                <a:solidFill>
                  <a:schemeClr val="bg1"/>
                </a:solidFill>
              </a:rPr>
              <a:t>dimana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Bayesian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prediksi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bagaimana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saham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mencari</a:t>
            </a:r>
            <a:r>
              <a:rPr lang="en-US" dirty="0">
                <a:solidFill>
                  <a:schemeClr val="bg1"/>
                </a:solidFill>
              </a:rPr>
              <a:t> best result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kenaikan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saham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diambil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mana yang </a:t>
            </a:r>
            <a:r>
              <a:rPr lang="en-US" dirty="0" err="1">
                <a:solidFill>
                  <a:schemeClr val="bg1"/>
                </a:solidFill>
              </a:rPr>
              <a:t>mendekati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muncul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Sedangkan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mengkorelasi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ketiga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kenaikan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saham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Kendall dan Pearson.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Analisa </a:t>
            </a:r>
            <a:r>
              <a:rPr lang="en-US" sz="4000" dirty="0" err="1"/>
              <a:t>Metode</a:t>
            </a:r>
            <a:r>
              <a:rPr lang="en-US" sz="4000" dirty="0"/>
              <a:t> Pearson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Korelasi</a:t>
            </a:r>
            <a:endParaRPr lang="en-US" sz="4000" dirty="0"/>
          </a:p>
        </p:txBody>
      </p:sp>
      <p:sp>
        <p:nvSpPr>
          <p:cNvPr id="10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5" name="Freeform 5"/>
            <p:cNvSpPr/>
            <p:nvPr/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5"/>
            <p:cNvSpPr/>
            <p:nvPr/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888169" y="2345486"/>
            <a:ext cx="4741917" cy="4512514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Pearson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mengungkap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hubungan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kompleks</a:t>
            </a:r>
            <a:r>
              <a:rPr lang="en-US" sz="2400" dirty="0">
                <a:solidFill>
                  <a:schemeClr val="bg1"/>
                </a:solidFill>
              </a:rPr>
              <a:t> dan </a:t>
            </a:r>
            <a:r>
              <a:rPr lang="en-US" sz="2400" dirty="0" err="1">
                <a:solidFill>
                  <a:schemeClr val="bg1"/>
                </a:solidFill>
              </a:rPr>
              <a:t>tidak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diketahui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variabel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set data </a:t>
            </a:r>
            <a:r>
              <a:rPr lang="en-US" sz="2400" dirty="0" err="1">
                <a:solidFill>
                  <a:schemeClr val="bg1"/>
                </a:solidFill>
              </a:rPr>
              <a:t>kita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miliki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dikatakan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teknik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menyelidiki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hubungan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dua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kuantitatif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variabel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kontinu</a:t>
            </a:r>
            <a:r>
              <a:rPr lang="en-US" sz="2400" dirty="0">
                <a:solidFill>
                  <a:schemeClr val="bg1"/>
                </a:solidFill>
              </a:rPr>
              <a:t>, dan </a:t>
            </a:r>
            <a:r>
              <a:rPr lang="en-US" sz="2400" dirty="0" err="1">
                <a:solidFill>
                  <a:schemeClr val="bg1"/>
                </a:solidFill>
              </a:rPr>
              <a:t>lainnya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= ‘</a:t>
            </a:r>
            <a:r>
              <a:rPr lang="en-US" sz="2400" dirty="0" err="1">
                <a:solidFill>
                  <a:schemeClr val="bg1"/>
                </a:solidFill>
              </a:rPr>
              <a:t>pearson</a:t>
            </a:r>
            <a:r>
              <a:rPr lang="en-US" sz="2400" dirty="0">
                <a:solidFill>
                  <a:schemeClr val="bg1"/>
                </a:solidFill>
              </a:rPr>
              <a:t>’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dataframe.corr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ingin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menghitung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koefisien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korelasi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pearson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Bila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koefisien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mendekati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angka</a:t>
            </a:r>
            <a:r>
              <a:rPr lang="en-US" sz="2400" dirty="0">
                <a:solidFill>
                  <a:schemeClr val="bg1"/>
                </a:solidFill>
              </a:rPr>
              <a:t> 1, </a:t>
            </a:r>
            <a:r>
              <a:rPr lang="en-US" sz="2400" dirty="0" err="1">
                <a:solidFill>
                  <a:schemeClr val="bg1"/>
                </a:solidFill>
              </a:rPr>
              <a:t>maka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hubungan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kedua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variabel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tersebut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sangat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kuat</a:t>
            </a:r>
            <a:r>
              <a:rPr lang="en-US" sz="2400" dirty="0">
                <a:solidFill>
                  <a:schemeClr val="bg1"/>
                </a:solidFill>
              </a:rPr>
              <a:t> dan </a:t>
            </a:r>
            <a:r>
              <a:rPr lang="en-US" sz="2400" dirty="0" err="1">
                <a:solidFill>
                  <a:schemeClr val="bg1"/>
                </a:solidFill>
              </a:rPr>
              <a:t>sangat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korelatif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visualisasi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ditunjukkan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warna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semakin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coklat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maka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semakin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dekat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kemiripan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kedua</a:t>
            </a:r>
            <a:r>
              <a:rPr lang="en-US" sz="2400" dirty="0">
                <a:solidFill>
                  <a:schemeClr val="bg1"/>
                </a:solidFill>
              </a:rPr>
              <a:t> data, </a:t>
            </a:r>
            <a:r>
              <a:rPr lang="en-US" sz="2400" dirty="0" err="1">
                <a:solidFill>
                  <a:schemeClr val="bg1"/>
                </a:solidFill>
              </a:rPr>
              <a:t>lalu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angka</a:t>
            </a:r>
            <a:r>
              <a:rPr lang="en-US" sz="2400" dirty="0">
                <a:solidFill>
                  <a:schemeClr val="bg1"/>
                </a:solidFill>
              </a:rPr>
              <a:t> minus </a:t>
            </a:r>
            <a:r>
              <a:rPr lang="en-US" sz="2400" dirty="0" err="1">
                <a:solidFill>
                  <a:schemeClr val="bg1"/>
                </a:solidFill>
              </a:rPr>
              <a:t>berarti</a:t>
            </a:r>
            <a:r>
              <a:rPr lang="en-US" sz="2400" dirty="0">
                <a:solidFill>
                  <a:schemeClr val="bg1"/>
                </a:solidFill>
              </a:rPr>
              <a:t> Adjective Close yang </a:t>
            </a:r>
            <a:r>
              <a:rPr lang="en-US" sz="2400" dirty="0" err="1">
                <a:solidFill>
                  <a:schemeClr val="bg1"/>
                </a:solidFill>
              </a:rPr>
              <a:t>satu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kemungkinan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grafiknya</a:t>
            </a:r>
            <a:r>
              <a:rPr lang="en-US" sz="2400" dirty="0">
                <a:solidFill>
                  <a:schemeClr val="bg1"/>
                </a:solidFill>
              </a:rPr>
              <a:t> naik, </a:t>
            </a:r>
            <a:r>
              <a:rPr lang="en-US" sz="2400" dirty="0" err="1">
                <a:solidFill>
                  <a:schemeClr val="bg1"/>
                </a:solidFill>
              </a:rPr>
              <a:t>sedangkan</a:t>
            </a:r>
            <a:r>
              <a:rPr lang="en-US" sz="2400" dirty="0">
                <a:solidFill>
                  <a:schemeClr val="bg1"/>
                </a:solidFill>
              </a:rPr>
              <a:t> adjective close </a:t>
            </a:r>
            <a:r>
              <a:rPr lang="en-US" sz="2400" dirty="0" err="1">
                <a:solidFill>
                  <a:schemeClr val="bg1"/>
                </a:solidFill>
              </a:rPr>
              <a:t>lainnya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turun</a:t>
            </a:r>
            <a:r>
              <a:rPr lang="en-US" sz="2400" dirty="0">
                <a:solidFill>
                  <a:schemeClr val="bg1"/>
                </a:solidFill>
              </a:rPr>
              <a:t>, dan </a:t>
            </a:r>
            <a:r>
              <a:rPr lang="en-US" sz="2400" dirty="0" err="1">
                <a:solidFill>
                  <a:schemeClr val="bg1"/>
                </a:solidFill>
              </a:rPr>
              <a:t>bila</a:t>
            </a:r>
            <a:r>
              <a:rPr lang="en-US" sz="2400" dirty="0">
                <a:solidFill>
                  <a:schemeClr val="bg1"/>
                </a:solidFill>
              </a:rPr>
              <a:t> plus </a:t>
            </a:r>
            <a:r>
              <a:rPr lang="en-US" sz="2400" dirty="0" err="1">
                <a:solidFill>
                  <a:schemeClr val="bg1"/>
                </a:solidFill>
              </a:rPr>
              <a:t>maka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sama-sama</a:t>
            </a:r>
            <a:r>
              <a:rPr lang="en-US" sz="2400" dirty="0">
                <a:solidFill>
                  <a:schemeClr val="bg1"/>
                </a:solidFill>
              </a:rPr>
              <a:t> naik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sama-sama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turun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Gambar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5590" y="1658989"/>
            <a:ext cx="5124450" cy="42141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6423</Words>
  <Application>WPS Presentation</Application>
  <PresentationFormat>Layar Lebar</PresentationFormat>
  <Paragraphs>103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</vt:lpstr>
      <vt:lpstr>Helvetica Neue Medium</vt:lpstr>
      <vt:lpstr>Calibri</vt:lpstr>
      <vt:lpstr>Calibri Light</vt:lpstr>
      <vt:lpstr>Microsoft YaHei</vt:lpstr>
      <vt:lpstr>Arial Unicode MS</vt:lpstr>
      <vt:lpstr>Tema Office</vt:lpstr>
      <vt:lpstr>Prediksi Harga Saham Perusahaan Minyak </vt:lpstr>
      <vt:lpstr>Exxon Mobil</vt:lpstr>
      <vt:lpstr>Bellatrix </vt:lpstr>
      <vt:lpstr>Granite Oil Corp</vt:lpstr>
      <vt:lpstr>PowerPoint 演示文稿</vt:lpstr>
      <vt:lpstr>Problem</vt:lpstr>
      <vt:lpstr>Hipotesa</vt:lpstr>
      <vt:lpstr>Metode</vt:lpstr>
      <vt:lpstr>Analisa Metode Pearson untuk Korelasi</vt:lpstr>
      <vt:lpstr>Analisa Metode Kendall untuk Korelasi</vt:lpstr>
      <vt:lpstr>Visualisasi Saham Mode Bayesian</vt:lpstr>
      <vt:lpstr>Prediksi </vt:lpstr>
      <vt:lpstr>Pada data ini, ini tiga csv yang digabungkan mejadi satu,yang disortir sesuai tanggalnya</vt:lpstr>
      <vt:lpstr>Datagram Visualisasi Prekdisi </vt:lpstr>
      <vt:lpstr>Kesimpulan</vt:lpstr>
      <vt:lpstr>Link Social Media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Company</dc:title>
  <dc:creator>Aufa Dhiya Aydan</dc:creator>
  <cp:lastModifiedBy>AUFA DHIYA AYDAN</cp:lastModifiedBy>
  <cp:revision>7</cp:revision>
  <dcterms:created xsi:type="dcterms:W3CDTF">2019-12-17T05:23:00Z</dcterms:created>
  <dcterms:modified xsi:type="dcterms:W3CDTF">2019-12-17T06:10:37Z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