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8"/>
  </p:notesMasterIdLst>
  <p:sldIdLst>
    <p:sldId id="300" r:id="rId3"/>
    <p:sldId id="323" r:id="rId4"/>
    <p:sldId id="302" r:id="rId5"/>
    <p:sldId id="259" r:id="rId6"/>
    <p:sldId id="358" r:id="rId7"/>
    <p:sldId id="303" r:id="rId8"/>
    <p:sldId id="359" r:id="rId9"/>
    <p:sldId id="304" r:id="rId10"/>
    <p:sldId id="305" r:id="rId11"/>
    <p:sldId id="360" r:id="rId12"/>
    <p:sldId id="320" r:id="rId13"/>
    <p:sldId id="322" r:id="rId14"/>
    <p:sldId id="321" r:id="rId15"/>
    <p:sldId id="317" r:id="rId16"/>
    <p:sldId id="316" r:id="rId17"/>
    <p:sldId id="362" r:id="rId18"/>
    <p:sldId id="331" r:id="rId19"/>
    <p:sldId id="363" r:id="rId20"/>
    <p:sldId id="333" r:id="rId21"/>
    <p:sldId id="334" r:id="rId22"/>
    <p:sldId id="364" r:id="rId23"/>
    <p:sldId id="365" r:id="rId24"/>
    <p:sldId id="368" r:id="rId25"/>
    <p:sldId id="318"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6444" autoAdjust="0"/>
  </p:normalViewPr>
  <p:slideViewPr>
    <p:cSldViewPr snapToGrid="0">
      <p:cViewPr varScale="1">
        <p:scale>
          <a:sx n="84" d="100"/>
          <a:sy n="84" d="100"/>
        </p:scale>
        <p:origin x="1608" y="8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11-Jun-19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Contoso Events will have both web and mobile applications that consume the back-end APIs for the solution.</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Users will authenticate to applications using tokens issued by Azure AD B2C.</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The API Management layer will act as a gateway to all HTTP Web APIs exposed by the solution. API Management will be configured to authorize tokens issued by trusted Azure B2C tenants and potentially additional token issuers for third parties in future.</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Requests to HTTP Web APIs at the front end will go through Azure Load Balancer and distribute across the available Service Fabric nodes in the cluster.</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Business functionality will be implemented with containerized microservices based on Linux Docker container images. Web APIs call to those microservices.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Microservices will sync their data back to the Cosmos DB instance for ad-hoc queries. They will write the job to an Azure queue.</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An Azure Function will handle processing the queue and updating the </a:t>
            </a:r>
            <a:r>
              <a:rPr lang="en-US" sz="1200" b="0" i="0" u="none" strike="noStrike" kern="1200" baseline="0" dirty="0" err="1">
                <a:solidFill>
                  <a:schemeClr val="tx1"/>
                </a:solidFill>
                <a:latin typeface="+mn-lt"/>
                <a:ea typeface="+mn-ea"/>
                <a:cs typeface="+mn-cs"/>
              </a:rPr>
              <a:t>TicketOrders</a:t>
            </a:r>
            <a:r>
              <a:rPr lang="en-US" sz="1200" b="0" i="0" u="none" strike="noStrike" kern="1200" baseline="0" dirty="0">
                <a:solidFill>
                  <a:schemeClr val="tx1"/>
                </a:solidFill>
                <a:latin typeface="+mn-lt"/>
                <a:ea typeface="+mn-ea"/>
                <a:cs typeface="+mn-cs"/>
              </a:rPr>
              <a:t>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5.  Explain to the customer how Service Fabric can help the customer have visibility into overall solution 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Azure Service Fabric introduces a health model that provides rich, flexible, and extensible health evaluation and reporting. The model allows near-real-time monitoring of the state of the cluster and the services running in it.  You can easily obtain health information and correct potential issues before they cascade and cause massive outages.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6.  How can you update cluster settings after the fact? What kind of settings might you want to update?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A Service Fabric cluster is essentially a collection of VMs behind a load balancer, with Service Fabric tools and agents </a:t>
            </a:r>
            <a:r>
              <a:rPr lang="en-US" sz="1200" b="0" i="0" dirty="0" err="1"/>
              <a:t>predeployed</a:t>
            </a:r>
            <a:r>
              <a:rPr lang="en-US" sz="1200" b="0" i="0" dirty="0"/>
              <a:t>. If you want to update the physical characteristics of the underlying VMs or update aspects of the topology, you can update the ARM template representing the cluster that is currently provisioned, and reapply it. This update can be applied directly in the Azure portal or through your automation procedures if you have those in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Examples of updates you can execute with ARM include: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   Adding new node types for additional scale tiers.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   Adding memory or CPU capacity to a specific type of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   Modifying load balancer settings, opening ports, and adding or removing probes (these changes can also be applied directly through the Azure Portal without ARM).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Once provisioned, you cannot change the security of the Service Fabric cluster, so it is important to set the cluster up as a secure cluster, from the beginning. It may change in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Other Service Fabric operations such as deploying applications, upgrading applications, describing placement constraints, and scaling instances, can be done via PowerShell commands or through the </a:t>
            </a:r>
            <a:r>
              <a:rPr lang="en-US" sz="1200" b="0" i="0" dirty="0" err="1"/>
              <a:t>FabClient</a:t>
            </a:r>
            <a:r>
              <a:rPr lang="en-US" sz="1200" b="0" i="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7.  How will you keep your cluster up to date with the latest Service Fabric SDK?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Service Fabric can run on any data center including Azure, AWS, or on-premises.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On Azure, Microsoft updates the Service Fabric components and runtime SDK automatically when a new version is released, unless the cluster is in an unhealthy state. All other environments require you to install these component updates manually.</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While we are interested in the microservices approach, we are still comparing Service Fabric with PaaS features such as App Services and SQL DB. How mature is Service Fabric by comparison?</a:t>
            </a:r>
          </a:p>
          <a:p>
            <a:endParaRPr lang="en-US" dirty="0"/>
          </a:p>
          <a:p>
            <a:r>
              <a:rPr lang="en-US" dirty="0"/>
              <a:t>   Service Fabric has been battle tested for many years prior to becoming generally available. In fact, Service Fabric is the underlying foundation for Azure's own SQL DB and Cosmos DB services among other high traffic applications such as the very popular Halo game.</a:t>
            </a:r>
          </a:p>
          <a:p>
            <a:endParaRPr lang="en-US" dirty="0"/>
          </a:p>
          <a:p>
            <a:r>
              <a:rPr lang="en-US" dirty="0"/>
              <a:t>   As for choosing between Service Fabric and App Services or SQL DB the benefits of the former include:</a:t>
            </a:r>
          </a:p>
          <a:p>
            <a:endParaRPr lang="en-US" dirty="0"/>
          </a:p>
          <a:p>
            <a:r>
              <a:rPr lang="en-US" dirty="0"/>
              <a:t>    -   The ability to deploy individual application services without concern over the target infrastructure, let Service Fabric decide the target nodes appropriate for each tier and service type.</a:t>
            </a:r>
          </a:p>
          <a:p>
            <a:endParaRPr lang="en-US" dirty="0"/>
          </a:p>
          <a:p>
            <a:r>
              <a:rPr lang="en-US" dirty="0"/>
              <a:t>    -   Microservices design from the ground up on a platform that is specifically designed for that purpose, with the ability to scale.</a:t>
            </a:r>
          </a:p>
          <a:p>
            <a:endParaRPr lang="en-US" dirty="0"/>
          </a:p>
          <a:p>
            <a:r>
              <a:rPr lang="en-US" dirty="0"/>
              <a:t>    -   The capability to deploy Service Fabric clusters in Azure and on-premises, across both Windows and Linux hosts.</a:t>
            </a:r>
          </a:p>
          <a:p>
            <a:r>
              <a:rPr lang="en-US" dirty="0"/>
              <a:t>    </a:t>
            </a:r>
          </a:p>
          <a:p>
            <a:r>
              <a:rPr lang="en-US" dirty="0"/>
              <a:t>    -   Docker containers ensure portability to another container orchestrator.</a:t>
            </a:r>
          </a:p>
          <a:p>
            <a:endParaRPr lang="en-US" dirty="0"/>
          </a:p>
          <a:p>
            <a:r>
              <a:rPr lang="en-US" b="1" dirty="0"/>
              <a:t>2. Microservices concepts are completely new to the Contoso Events team. If we were to go forward with Service Fabric as our microservices platform, we would like to understand what skills the team can carry forward, and how much of a learning curve exists.</a:t>
            </a:r>
          </a:p>
          <a:p>
            <a:endParaRPr lang="en-US" dirty="0"/>
          </a:p>
          <a:p>
            <a:r>
              <a:rPr lang="en-US" dirty="0"/>
              <a:t>   Service Fabric is a natural transition for .NET developers in many respects:</a:t>
            </a:r>
          </a:p>
          <a:p>
            <a:endParaRPr lang="en-US" dirty="0"/>
          </a:p>
          <a:p>
            <a:r>
              <a:rPr lang="en-US" dirty="0"/>
              <a:t>    -   They can continue to use Visual Studio for development, debugging and publishing applications.</a:t>
            </a:r>
          </a:p>
          <a:p>
            <a:endParaRPr lang="en-US" dirty="0"/>
          </a:p>
          <a:p>
            <a:r>
              <a:rPr lang="en-US" dirty="0"/>
              <a:t>    -   They can continue to develop ASP.NET and Web API applications and can leverage Docker tools in Visual Studio to kick-start their understanding about containers and their principles.</a:t>
            </a:r>
          </a:p>
          <a:p>
            <a:endParaRPr lang="en-US" dirty="0"/>
          </a:p>
          <a:p>
            <a:r>
              <a:rPr lang="en-US" dirty="0"/>
              <a:t>    -   Working with containerized services is also familiar in the sense that they can run locally on their machine.</a:t>
            </a:r>
          </a:p>
          <a:p>
            <a:endParaRPr lang="en-US" dirty="0"/>
          </a:p>
          <a:p>
            <a:r>
              <a:rPr lang="en-US" b="1" dirty="0"/>
              <a:t>3. Could we consider Azure Functions as an alternative back end implementation for our APIs?</a:t>
            </a:r>
          </a:p>
          <a:p>
            <a:endParaRPr lang="en-US" dirty="0"/>
          </a:p>
          <a:p>
            <a:r>
              <a:rPr lang="en-US" dirty="0"/>
              <a:t>   While it is possible to create Functions that run behind API Management endpoints, they are best employed for decoupled, asynchronous background operations that can be run at scale without concern for the specific server running that operation.</a:t>
            </a:r>
          </a:p>
          <a:p>
            <a:endParaRPr lang="en-US" dirty="0"/>
          </a:p>
          <a:p>
            <a:r>
              <a:rPr lang="en-US" dirty="0"/>
              <a:t>   In this solution, Azure Functions allowed for decoupling the location of the external storage location of orders, without the need to update Service Fabric configurations on change. It also allowed for a separate scale-out tier for that work.</a:t>
            </a:r>
          </a:p>
          <a:p>
            <a:endParaRPr lang="en-US" dirty="0"/>
          </a:p>
          <a:p>
            <a:r>
              <a:rPr lang="en-US" dirty="0"/>
              <a:t>   In a solution such as a mobile application back end, functions could be useful if they don't need to commingle with other solutions aspects, such as acting as their own microservice with a targeted purpose.</a:t>
            </a:r>
          </a:p>
          <a:p>
            <a:endParaRPr lang="en-US" dirty="0"/>
          </a:p>
          <a:p>
            <a:r>
              <a:rPr lang="en-US" b="1" dirty="0"/>
              <a:t>4. We would like to understand more about the benefits of Serverless architectures, in Azure does this mean only using Azure Functions or is there more to it?</a:t>
            </a:r>
          </a:p>
          <a:p>
            <a:endParaRPr lang="en-US" dirty="0"/>
          </a:p>
          <a:p>
            <a:r>
              <a:rPr lang="en-US" dirty="0"/>
              <a:t>   A Serverless Architecture, as the name implies, aims to provide a solution architecture where concern for individual servers is minimized. While the term "Serverless" has varying interpretations, it typically includes characteristics such as the extensive use of ephemeral services, a focus entirely on scaling the capabilities that support the business logic, the processing capability should be ephemeral (</a:t>
            </a:r>
            <a:r>
              <a:rPr lang="en-US" dirty="0" err="1"/>
              <a:t>e.g</a:t>
            </a:r>
            <a:r>
              <a:rPr lang="en-US" dirty="0"/>
              <a:t>, it can be started nearly instantaneously without </a:t>
            </a:r>
            <a:r>
              <a:rPr lang="en-US" dirty="0" err="1"/>
              <a:t>preprovisioning</a:t>
            </a:r>
            <a:r>
              <a:rPr lang="en-US" dirty="0"/>
              <a:t> on your part), the capability is scaled transparently at a very granular level (e.g. scaling occurs on a per request or function invocation basis and not on an all up server load basis), and the cost is typically associated with time spent supporting business logic computation and not on the time server resources are available to handle requests. In Azure, Functions is a prime component of a Serverless architecture, but not the only service that may be utilized in one. Other Azure Services that, by this definition, can be composed into a Serverless architecture include: Azure Storage Blobs, Tables and Queues, Azure Data Lake Store, API Management, CDN, Media Services, Notification Hubs, IoT Hub, and Service Bus.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11-Jun-19 1:38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  Event tickets can be ordered from multiple channels: the web site, new mobile applications, and third-party site and applications via available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2.  Customers must be registered or logged in to place orders, so that they can login and find their orders, and for reporting and analytics purposes.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3.  Internal staff will manage orders and view reports from the Admin site.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4.  The ability to rapidly release new features that may involve UI, business logic and data model changes by reducing dependency across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5.  Reduced overall downtime caused by system updates. Rollouts must be possible without scheduled downtime. Rollbacks must be possible in the event of failure.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6.  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7.  Operations management overhead must be improved through better system monitoring, visibility, self-healing services and auto-scale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8.  The customer has decided to migrate from SQL Server to Cosmos DB for a more flexible schema and increased scalability across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9.  A solution is required for securing and managing APIs used internally and by external partners, with the ability to easily publish APIs, version APIs, onboard consumers, control policy, monitor and audit usage.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10. The solution currently processes credit cards with a third-party payment-processing provider. This aspect of the solution will remain the same and requires integration into the new design.</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  While we are interested in the microservices approach, we are still comparing Service Fabric with PaaS features such as App Services and SQL DB. How mature is Service Fabric by comparison?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2.  Microservices architectures are completely new to the Contoso Events team. If we were to go forward with containerized microservices running on Service Fabric, we would like to understand what skills the team can carry forward, and how much of a learning curve exists.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3.  Could we consider Azure Functions as an alternative back end implementation for our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4.  We would like to understand more about the benefits of serverless architectures. In Azure, does it mean only using Azure Functions or is there more to it?</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7427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67120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endParaRPr lang="en-US" sz="3200" dirty="0"/>
          </a:p>
          <a:p>
            <a:r>
              <a:rPr lang="en-US" sz="3600" dirty="0"/>
              <a:t>Primary audience is business and technology decision makers</a:t>
            </a:r>
          </a:p>
          <a:p>
            <a:endParaRPr lang="en-US" sz="3200" dirty="0"/>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B75867-9233-479E-A148-03AF8271D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419" y="1026419"/>
            <a:ext cx="8271161" cy="559922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26B2C83E-A90C-402B-B836-4E218D1B748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089" y="1107928"/>
            <a:ext cx="9421822" cy="5166628"/>
          </a:xfrm>
          <a:prstGeom prst="rect">
            <a:avLst/>
          </a:prstGeom>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Orders microservice offloads requests to Ticket Order Queue using Service Fabric</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rPr>
              <a:t>Service Fabric inherently provides HA</a:t>
            </a:r>
          </a:p>
          <a:p>
            <a:r>
              <a:rPr lang="en-US" sz="3600" dirty="0">
                <a:solidFill>
                  <a:schemeClr val="tx1"/>
                </a:solidFill>
              </a:rPr>
              <a:t>Upgrade application to preserve state</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4696670"/>
          </a:xfrm>
          <a:prstGeom prst="rect">
            <a:avLst/>
          </a:prstGeom>
          <a:noFill/>
        </p:spPr>
        <p:txBody>
          <a:bodyPr wrap="square" lIns="182880" tIns="146304" rIns="182880" bIns="146304" rtlCol="0">
            <a:spAutoFit/>
          </a:bodyPr>
          <a:lstStyle/>
          <a:p>
            <a:r>
              <a:rPr lang="en-US" sz="2600" dirty="0"/>
              <a:t>In this whiteboard design session, you will work in a group to design a solution that leverages aspects from microservices and serverless architectures to help an online concert ticket vendor survive the first five minutes of crushing load. You will handle the client's scaling needs through containerized microservices running on top of Service Fabric, and delegate the workload of tickets processing by using a storage queue for asynchronous processing and a globally distributed, high-performance database.</a:t>
            </a:r>
          </a:p>
          <a:p>
            <a:endParaRPr lang="en-US" sz="2600" dirty="0"/>
          </a:p>
          <a:p>
            <a:r>
              <a:rPr lang="en-US" sz="2600" dirty="0"/>
              <a:t>At the end of this whiteboard design session, you will be able to design scalable microservices solutions involving .NET Core, Docker, Service Fabric, Azure Functions and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pPr marL="0" indent="0">
              <a:buNone/>
            </a:pPr>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2"/>
            <a:r>
              <a:rPr lang="en-US" sz="2408" dirty="0">
                <a:solidFill>
                  <a:schemeClr val="tx1"/>
                </a:solidFill>
              </a:rPr>
              <a:t>They can continue to use Visual Studio for development, debugging and publishing applications.</a:t>
            </a:r>
          </a:p>
          <a:p>
            <a:pPr lvl="2"/>
            <a:r>
              <a:rPr lang="en-US" sz="2408" dirty="0">
                <a:solidFill>
                  <a:schemeClr val="tx1"/>
                </a:solidFill>
              </a:rPr>
              <a:t>They can continue to develop ASP.NET and Web API applications and can leverage Docker tools in Visual Studio to kick-start their understanding about containers and their principles.</a:t>
            </a:r>
          </a:p>
          <a:p>
            <a:pPr lvl="2"/>
            <a:r>
              <a:rPr lang="en-US" sz="2408" dirty="0">
                <a:solidFill>
                  <a:schemeClr val="tx1"/>
                </a:solidFill>
              </a:rPr>
              <a:t>Working with containerized services is also familiar in the sense that they can run locally on their machine.</a:t>
            </a:r>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6"/>
            <a:ext cx="11653523" cy="3702863"/>
          </a:xfrm>
        </p:spPr>
        <p:txBody>
          <a:bodyPr>
            <a:normAutofit fontScale="92500" lnSpcReduction="10000"/>
          </a:bodyPr>
          <a:lstStyle/>
          <a:p>
            <a:pPr marL="0" indent="0">
              <a:buNone/>
            </a:pPr>
            <a:r>
              <a:rPr lang="en-US" sz="3600" dirty="0">
                <a:solidFill>
                  <a:schemeClr val="tx1"/>
                </a:solidFill>
              </a:rPr>
              <a:t>“Docker is a compelling technology that allow us to build lightweight, autonomous and portable microservices that run on top of Linux or Windows.  In the other hand,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447272" cy="5193151"/>
          </a:xfrm>
        </p:spPr>
        <p:txBody>
          <a:bodyPr>
            <a:normAutofit/>
          </a:bodyPr>
          <a:lstStyle/>
          <a:p>
            <a:r>
              <a:rPr lang="en-US" sz="3600" dirty="0">
                <a:solidFill>
                  <a:schemeClr val="tx1"/>
                </a:solidFill>
              </a:rPr>
              <a:t>Contoso Events is an online ticket provider experiencing consistent growth.</a:t>
            </a:r>
          </a:p>
          <a:p>
            <a:endParaRPr lang="en-US" sz="3200" dirty="0">
              <a:solidFill>
                <a:schemeClr val="tx1"/>
              </a:solidFill>
            </a:endParaRPr>
          </a:p>
          <a:p>
            <a:r>
              <a:rPr lang="en-US" sz="3600" dirty="0">
                <a:solidFill>
                  <a:schemeClr val="tx1"/>
                </a:solidFill>
              </a:rPr>
              <a:t>They have plans to further growth demand.</a:t>
            </a:r>
          </a:p>
          <a:p>
            <a:endParaRPr lang="en-US" sz="3200" dirty="0">
              <a:solidFill>
                <a:schemeClr val="tx1"/>
              </a:solidFill>
            </a:endParaRPr>
          </a:p>
          <a:p>
            <a:r>
              <a:rPr lang="en-US" sz="3600" dirty="0">
                <a:solidFill>
                  <a:schemeClr val="tx1"/>
                </a:solidFill>
              </a:rPr>
              <a:t>They want to extend customer reach through partners.</a:t>
            </a:r>
          </a:p>
          <a:p>
            <a:endParaRPr lang="en-US" sz="3600" dirty="0">
              <a:solidFill>
                <a:schemeClr val="tx1"/>
              </a:solidFill>
            </a:endParaRPr>
          </a:p>
          <a:p>
            <a:r>
              <a:rPr lang="en-US" sz="3600" dirty="0"/>
              <a:t>They plan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9031"/>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They desire a decoupled design</a:t>
            </a:r>
          </a:p>
          <a:p>
            <a:r>
              <a:rPr lang="en-US" sz="3600" dirty="0"/>
              <a:t>Interested in microservices, Docker, Service Fabric, and serverless architectures</a:t>
            </a:r>
          </a:p>
          <a:p>
            <a:r>
              <a:rPr lang="en-US" sz="3600" dirty="0"/>
              <a:t>Looking for strategy for exposing APIs to partners</a:t>
            </a: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Docker and Service Fabric?</a:t>
            </a:r>
          </a:p>
          <a:p>
            <a:r>
              <a:rPr lang="en-US" sz="3600" dirty="0">
                <a:solidFill>
                  <a:schemeClr val="tx1"/>
                </a:solidFill>
              </a:rPr>
              <a:t>How can Azure Functions be leveraged?</a:t>
            </a:r>
          </a:p>
          <a:p>
            <a:r>
              <a:rPr lang="en-US" sz="3600" dirty="0">
                <a:solidFill>
                  <a:schemeClr val="tx1"/>
                </a:solidFill>
              </a:rPr>
              <a:t>We would like to understand more about the benefits of serverless architectures.</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Icon&#10;Ques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Icon&#10;&#10;Azure Functions icon">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Icon&#10;&#10;Service Fabric icon">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5374</Words>
  <Application>Microsoft Office PowerPoint</Application>
  <PresentationFormat>Widescreen</PresentationFormat>
  <Paragraphs>410</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2019-06-10T23:52:48Z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