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3.xml" ContentType="application/vnd.openxmlformats-officedocument.drawingml.chartshape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9" r:id="rId2"/>
    <p:sldId id="258" r:id="rId3"/>
    <p:sldId id="260" r:id="rId4"/>
    <p:sldId id="257" r:id="rId5"/>
    <p:sldId id="256" r:id="rId6"/>
    <p:sldId id="261" r:id="rId7"/>
    <p:sldId id="262" r:id="rId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vestment Thesis" id="{D045360F-6520-4AF3-899E-CC0120B7A399}">
          <p14:sldIdLst>
            <p14:sldId id="259"/>
          </p14:sldIdLst>
        </p14:section>
        <p14:section name="Company &amp; Sector Overview" id="{D2AF1A3E-B70F-468D-B2CF-A7D898635A29}">
          <p14:sldIdLst>
            <p14:sldId id="258"/>
            <p14:sldId id="260"/>
          </p14:sldIdLst>
        </p14:section>
        <p14:section name="Valuation Analysis" id="{8E176873-63E5-4674-BAF8-22B1BDF0A46F}">
          <p14:sldIdLst>
            <p14:sldId id="257"/>
            <p14:sldId id="256"/>
          </p14:sldIdLst>
        </p14:section>
        <p14:section name="Investment Recommendation" id="{BA76F4C7-D8CE-4147-A978-9C6DEFC47D8C}">
          <p14:sldIdLst>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95D9"/>
    <a:srgbClr val="AAB6C1"/>
    <a:srgbClr val="80B2E4"/>
    <a:srgbClr val="004D86"/>
    <a:srgbClr val="601200"/>
    <a:srgbClr val="A20000"/>
    <a:srgbClr val="960000"/>
    <a:srgbClr val="FF7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18" autoAdjust="0"/>
  </p:normalViewPr>
  <p:slideViewPr>
    <p:cSldViewPr snapToGrid="0">
      <p:cViewPr varScale="1">
        <p:scale>
          <a:sx n="97" d="100"/>
          <a:sy n="97" d="100"/>
        </p:scale>
        <p:origin x="1008" y="96"/>
      </p:cViewPr>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ugusto\Documents\Yalla%20Case\Engie_DCF_Analysis.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ugusto\Documents\Yalla%20Case\Engie_DCF_Analysis.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ugusto\Documents\Yalla%20Case\Engie_DCF_Analysis.xlsx"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pt-BR" sz="1400" b="1"/>
              <a:t>Gross Revenue per Segment</a:t>
            </a:r>
          </a:p>
        </c:rich>
      </c:tx>
      <c:layout>
        <c:manualLayout>
          <c:xMode val="edge"/>
          <c:yMode val="edge"/>
          <c:x val="9.7697698907746777E-4"/>
          <c:y val="7.3889447423294606E-3"/>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pt-BR"/>
        </a:p>
      </c:txPr>
    </c:title>
    <c:autoTitleDeleted val="0"/>
    <c:plotArea>
      <c:layout/>
      <c:barChart>
        <c:barDir val="col"/>
        <c:grouping val="clustered"/>
        <c:varyColors val="0"/>
        <c:ser>
          <c:idx val="0"/>
          <c:order val="0"/>
          <c:tx>
            <c:strRef>
              <c:f>Dashboard!$B$25</c:f>
              <c:strCache>
                <c:ptCount val="1"/>
                <c:pt idx="0">
                  <c:v>Cash-and-carry</c:v>
                </c:pt>
              </c:strCache>
            </c:strRef>
          </c:tx>
          <c:spPr>
            <a:solidFill>
              <a:schemeClr val="tx1">
                <a:lumMod val="95000"/>
                <a:lumOff val="5000"/>
              </a:schemeClr>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Dashboard!$F$24:$K$24</c:f>
              <c:numCache>
                <c:formatCode>yyyy"A"</c:formatCode>
                <c:ptCount val="6"/>
                <c:pt idx="0">
                  <c:v>44196</c:v>
                </c:pt>
                <c:pt idx="1">
                  <c:v>44561</c:v>
                </c:pt>
                <c:pt idx="2">
                  <c:v>44926</c:v>
                </c:pt>
                <c:pt idx="3">
                  <c:v>45291</c:v>
                </c:pt>
                <c:pt idx="4">
                  <c:v>45657</c:v>
                </c:pt>
                <c:pt idx="5" formatCode="yyyy&quot;E&quot;">
                  <c:v>46022</c:v>
                </c:pt>
              </c:numCache>
            </c:numRef>
          </c:cat>
          <c:val>
            <c:numRef>
              <c:f>Dashboard!$F$25:$K$25</c:f>
              <c:numCache>
                <c:formatCode>\​\​#.0,;\(#.0,\);\-_);@_)</c:formatCode>
                <c:ptCount val="6"/>
                <c:pt idx="0">
                  <c:v>6812</c:v>
                </c:pt>
                <c:pt idx="1">
                  <c:v>8697</c:v>
                </c:pt>
                <c:pt idx="2">
                  <c:v>12532</c:v>
                </c:pt>
                <c:pt idx="3">
                  <c:v>16384</c:v>
                </c:pt>
                <c:pt idx="4">
                  <c:v>20372</c:v>
                </c:pt>
                <c:pt idx="5">
                  <c:v>23402.731997282608</c:v>
                </c:pt>
              </c:numCache>
            </c:numRef>
          </c:val>
          <c:extLst>
            <c:ext xmlns:c16="http://schemas.microsoft.com/office/drawing/2014/chart" uri="{C3380CC4-5D6E-409C-BE32-E72D297353CC}">
              <c16:uniqueId val="{00000000-651A-4F5A-B3AE-C866EFC57338}"/>
            </c:ext>
          </c:extLst>
        </c:ser>
        <c:ser>
          <c:idx val="1"/>
          <c:order val="1"/>
          <c:tx>
            <c:strRef>
              <c:f>Dashboard!$B$26</c:f>
              <c:strCache>
                <c:ptCount val="1"/>
                <c:pt idx="0">
                  <c:v>Retail</c:v>
                </c:pt>
              </c:strCache>
            </c:strRef>
          </c:tx>
          <c:spPr>
            <a:solidFill>
              <a:srgbClr val="0070C0"/>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Dashboard!$F$24:$K$24</c:f>
              <c:numCache>
                <c:formatCode>yyyy"A"</c:formatCode>
                <c:ptCount val="6"/>
                <c:pt idx="0">
                  <c:v>44196</c:v>
                </c:pt>
                <c:pt idx="1">
                  <c:v>44561</c:v>
                </c:pt>
                <c:pt idx="2">
                  <c:v>44926</c:v>
                </c:pt>
                <c:pt idx="3">
                  <c:v>45291</c:v>
                </c:pt>
                <c:pt idx="4">
                  <c:v>45657</c:v>
                </c:pt>
                <c:pt idx="5" formatCode="yyyy&quot;E&quot;">
                  <c:v>46022</c:v>
                </c:pt>
              </c:numCache>
            </c:numRef>
          </c:cat>
          <c:val>
            <c:numRef>
              <c:f>Dashboard!$F$26:$K$26</c:f>
              <c:numCache>
                <c:formatCode>\​\​#.0,;\(#.0,\);\-_);@_)</c:formatCode>
                <c:ptCount val="6"/>
                <c:pt idx="0">
                  <c:v>3880</c:v>
                </c:pt>
                <c:pt idx="1">
                  <c:v>5230</c:v>
                </c:pt>
                <c:pt idx="2">
                  <c:v>6808</c:v>
                </c:pt>
                <c:pt idx="3">
                  <c:v>7777</c:v>
                </c:pt>
                <c:pt idx="4">
                  <c:v>8497</c:v>
                </c:pt>
                <c:pt idx="5">
                  <c:v>8756.8368038515637</c:v>
                </c:pt>
              </c:numCache>
            </c:numRef>
          </c:val>
          <c:extLst>
            <c:ext xmlns:c16="http://schemas.microsoft.com/office/drawing/2014/chart" uri="{C3380CC4-5D6E-409C-BE32-E72D297353CC}">
              <c16:uniqueId val="{00000002-651A-4F5A-B3AE-C866EFC57338}"/>
            </c:ext>
          </c:extLst>
        </c:ser>
        <c:ser>
          <c:idx val="2"/>
          <c:order val="2"/>
          <c:tx>
            <c:strRef>
              <c:f>Dashboard!$B$27</c:f>
              <c:strCache>
                <c:ptCount val="1"/>
                <c:pt idx="0">
                  <c:v>Consumer Durables</c:v>
                </c:pt>
              </c:strCache>
            </c:strRef>
          </c:tx>
          <c:spPr>
            <a:solidFill>
              <a:schemeClr val="bg1">
                <a:lumMod val="75000"/>
              </a:schemeClr>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Dashboard!$F$24:$K$24</c:f>
              <c:numCache>
                <c:formatCode>yyyy"A"</c:formatCode>
                <c:ptCount val="6"/>
                <c:pt idx="0">
                  <c:v>44196</c:v>
                </c:pt>
                <c:pt idx="1">
                  <c:v>44561</c:v>
                </c:pt>
                <c:pt idx="2">
                  <c:v>44926</c:v>
                </c:pt>
                <c:pt idx="3">
                  <c:v>45291</c:v>
                </c:pt>
                <c:pt idx="4">
                  <c:v>45657</c:v>
                </c:pt>
                <c:pt idx="5" formatCode="yyyy&quot;E&quot;">
                  <c:v>46022</c:v>
                </c:pt>
              </c:numCache>
            </c:numRef>
          </c:cat>
          <c:val>
            <c:numRef>
              <c:f>Dashboard!$F$27:$K$27</c:f>
              <c:numCache>
                <c:formatCode>\​\​#.0,;\(#.0,\);\-_);@_)</c:formatCode>
                <c:ptCount val="6"/>
                <c:pt idx="0">
                  <c:v>796</c:v>
                </c:pt>
                <c:pt idx="1">
                  <c:v>994</c:v>
                </c:pt>
                <c:pt idx="2">
                  <c:v>1117</c:v>
                </c:pt>
                <c:pt idx="3">
                  <c:v>1184</c:v>
                </c:pt>
                <c:pt idx="4">
                  <c:v>1267</c:v>
                </c:pt>
                <c:pt idx="5">
                  <c:v>1087.0792312499998</c:v>
                </c:pt>
              </c:numCache>
            </c:numRef>
          </c:val>
          <c:extLst>
            <c:ext xmlns:c16="http://schemas.microsoft.com/office/drawing/2014/chart" uri="{C3380CC4-5D6E-409C-BE32-E72D297353CC}">
              <c16:uniqueId val="{00000003-651A-4F5A-B3AE-C866EFC57338}"/>
            </c:ext>
          </c:extLst>
        </c:ser>
        <c:ser>
          <c:idx val="3"/>
          <c:order val="3"/>
          <c:tx>
            <c:strRef>
              <c:f>Dashboard!$B$28</c:f>
              <c:strCache>
                <c:ptCount val="1"/>
                <c:pt idx="0">
                  <c:v>Wholesale B2B</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Dashboard!$F$24:$K$24</c:f>
              <c:numCache>
                <c:formatCode>yyyy"A"</c:formatCode>
                <c:ptCount val="6"/>
                <c:pt idx="0">
                  <c:v>44196</c:v>
                </c:pt>
                <c:pt idx="1">
                  <c:v>44561</c:v>
                </c:pt>
                <c:pt idx="2">
                  <c:v>44926</c:v>
                </c:pt>
                <c:pt idx="3">
                  <c:v>45291</c:v>
                </c:pt>
                <c:pt idx="4">
                  <c:v>45657</c:v>
                </c:pt>
                <c:pt idx="5" formatCode="yyyy&quot;E&quot;">
                  <c:v>46022</c:v>
                </c:pt>
              </c:numCache>
            </c:numRef>
          </c:cat>
          <c:val>
            <c:numRef>
              <c:f>Dashboard!$F$28:$K$28</c:f>
              <c:numCache>
                <c:formatCode>\​\​#.0,;\(#.0,\);\-_);@_)</c:formatCode>
                <c:ptCount val="6"/>
                <c:pt idx="0">
                  <c:v>2866</c:v>
                </c:pt>
                <c:pt idx="1">
                  <c:v>3019</c:v>
                </c:pt>
                <c:pt idx="2">
                  <c:v>4072</c:v>
                </c:pt>
                <c:pt idx="3">
                  <c:v>4901</c:v>
                </c:pt>
                <c:pt idx="4">
                  <c:v>6249</c:v>
                </c:pt>
                <c:pt idx="5">
                  <c:v>7803.877011702577</c:v>
                </c:pt>
              </c:numCache>
            </c:numRef>
          </c:val>
          <c:extLst>
            <c:ext xmlns:c16="http://schemas.microsoft.com/office/drawing/2014/chart" uri="{C3380CC4-5D6E-409C-BE32-E72D297353CC}">
              <c16:uniqueId val="{00000004-651A-4F5A-B3AE-C866EFC57338}"/>
            </c:ext>
          </c:extLst>
        </c:ser>
        <c:dLbls>
          <c:dLblPos val="outEnd"/>
          <c:showLegendKey val="0"/>
          <c:showVal val="1"/>
          <c:showCatName val="0"/>
          <c:showSerName val="0"/>
          <c:showPercent val="0"/>
          <c:showBubbleSize val="0"/>
        </c:dLbls>
        <c:gapWidth val="289"/>
        <c:overlap val="-27"/>
        <c:axId val="39677504"/>
        <c:axId val="39673664"/>
      </c:barChart>
      <c:lineChart>
        <c:grouping val="standard"/>
        <c:varyColors val="0"/>
        <c:ser>
          <c:idx val="4"/>
          <c:order val="4"/>
          <c:tx>
            <c:strRef>
              <c:f>Dashboard!$B$29</c:f>
              <c:strCache>
                <c:ptCount val="1"/>
                <c:pt idx="0">
                  <c:v>Total</c:v>
                </c:pt>
              </c:strCache>
            </c:strRef>
          </c:tx>
          <c:spPr>
            <a:ln w="28575" cap="rnd">
              <a:solidFill>
                <a:schemeClr val="tx1">
                  <a:lumMod val="95000"/>
                  <a:lumOff val="5000"/>
                </a:schemeClr>
              </a:solidFill>
              <a:round/>
            </a:ln>
            <a:effectLst/>
          </c:spPr>
          <c:marker>
            <c:symbol val="circle"/>
            <c:size val="5"/>
            <c:spPr>
              <a:solidFill>
                <a:schemeClr val="tx1">
                  <a:lumMod val="95000"/>
                  <a:lumOff val="5000"/>
                </a:schemeClr>
              </a:solidFill>
              <a:ln w="9525">
                <a:solidFill>
                  <a:schemeClr val="tx1">
                    <a:lumMod val="95000"/>
                    <a:lumOff val="5000"/>
                  </a:schemeClr>
                </a:solidFill>
              </a:ln>
              <a:effectLst/>
            </c:spPr>
          </c:marker>
          <c:dLbls>
            <c:dLbl>
              <c:idx val="0"/>
              <c:layout>
                <c:manualLayout>
                  <c:x val="3.6736901161392296E-3"/>
                  <c:y val="2.280347279704717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51A-4F5A-B3AE-C866EFC57338}"/>
                </c:ext>
              </c:extLst>
            </c:dLbl>
            <c:dLbl>
              <c:idx val="1"/>
              <c:layout>
                <c:manualLayout>
                  <c:x val="1.8368450580696148E-3"/>
                  <c:y val="2.93187507390608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651A-4F5A-B3AE-C866EFC57338}"/>
                </c:ext>
              </c:extLst>
            </c:dLbl>
            <c:dLbl>
              <c:idx val="2"/>
              <c:layout>
                <c:manualLayout>
                  <c:x val="0"/>
                  <c:y val="3.257638971006756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651A-4F5A-B3AE-C866EFC57338}"/>
                </c:ext>
              </c:extLst>
            </c:dLbl>
            <c:dLbl>
              <c:idx val="3"/>
              <c:layout>
                <c:manualLayout>
                  <c:x val="1.8368450580696148E-3"/>
                  <c:y val="2.606111176805405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651A-4F5A-B3AE-C866EFC57338}"/>
                </c:ext>
              </c:extLst>
            </c:dLbl>
            <c:dLbl>
              <c:idx val="4"/>
              <c:layout>
                <c:manualLayout>
                  <c:x val="5.510535174208844E-3"/>
                  <c:y val="2.93187507390608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651A-4F5A-B3AE-C866EFC57338}"/>
                </c:ext>
              </c:extLst>
            </c:dLbl>
            <c:dLbl>
              <c:idx val="5"/>
              <c:layout>
                <c:manualLayout>
                  <c:x val="-1.3470041485441823E-16"/>
                  <c:y val="4.560694559409457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651A-4F5A-B3AE-C866EFC57338}"/>
                </c:ext>
              </c:extLst>
            </c:dLbl>
            <c:spPr>
              <a:noFill/>
              <a:ln>
                <a:noFill/>
              </a:ln>
              <a:effectLst/>
            </c:spPr>
            <c:txPr>
              <a:bodyPr rot="0" spcFirstLastPara="1" vertOverflow="ellipsis" vert="horz" wrap="square" anchor="ctr" anchorCtr="1"/>
              <a:lstStyle/>
              <a:p>
                <a:pPr>
                  <a:defRPr sz="8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Dashboard!$F$2:$K$2</c:f>
              <c:numCache>
                <c:formatCode>yyyy"A"</c:formatCode>
                <c:ptCount val="6"/>
                <c:pt idx="0">
                  <c:v>44196</c:v>
                </c:pt>
                <c:pt idx="1">
                  <c:v>44561</c:v>
                </c:pt>
                <c:pt idx="2">
                  <c:v>44926</c:v>
                </c:pt>
                <c:pt idx="3">
                  <c:v>45291</c:v>
                </c:pt>
                <c:pt idx="4">
                  <c:v>45657</c:v>
                </c:pt>
                <c:pt idx="5" formatCode="yyyy&quot;E&quot;">
                  <c:v>46022</c:v>
                </c:pt>
              </c:numCache>
            </c:numRef>
          </c:cat>
          <c:val>
            <c:numRef>
              <c:f>Dashboard!$F$29:$K$29</c:f>
              <c:numCache>
                <c:formatCode>\​\​#.0,;\(#.0,\);\-_);@_)</c:formatCode>
                <c:ptCount val="6"/>
                <c:pt idx="0">
                  <c:v>14354</c:v>
                </c:pt>
                <c:pt idx="1">
                  <c:v>17940</c:v>
                </c:pt>
                <c:pt idx="2">
                  <c:v>24529</c:v>
                </c:pt>
                <c:pt idx="3">
                  <c:v>30246</c:v>
                </c:pt>
                <c:pt idx="4">
                  <c:v>36385</c:v>
                </c:pt>
                <c:pt idx="5">
                  <c:v>41050.525044086746</c:v>
                </c:pt>
              </c:numCache>
            </c:numRef>
          </c:val>
          <c:smooth val="0"/>
          <c:extLst>
            <c:ext xmlns:c16="http://schemas.microsoft.com/office/drawing/2014/chart" uri="{C3380CC4-5D6E-409C-BE32-E72D297353CC}">
              <c16:uniqueId val="{0000000B-651A-4F5A-B3AE-C866EFC57338}"/>
            </c:ext>
          </c:extLst>
        </c:ser>
        <c:dLbls>
          <c:showLegendKey val="0"/>
          <c:showVal val="1"/>
          <c:showCatName val="0"/>
          <c:showSerName val="0"/>
          <c:showPercent val="0"/>
          <c:showBubbleSize val="0"/>
        </c:dLbls>
        <c:marker val="1"/>
        <c:smooth val="0"/>
        <c:axId val="39677504"/>
        <c:axId val="39673664"/>
      </c:lineChart>
      <c:dateAx>
        <c:axId val="39677504"/>
        <c:scaling>
          <c:orientation val="minMax"/>
        </c:scaling>
        <c:delete val="0"/>
        <c:axPos val="b"/>
        <c:numFmt formatCode="yyyy&quot;A&quot;"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pt-BR"/>
          </a:p>
        </c:txPr>
        <c:crossAx val="39673664"/>
        <c:crosses val="autoZero"/>
        <c:auto val="1"/>
        <c:lblOffset val="100"/>
        <c:baseTimeUnit val="years"/>
      </c:dateAx>
      <c:valAx>
        <c:axId val="39673664"/>
        <c:scaling>
          <c:orientation val="minMax"/>
        </c:scaling>
        <c:delete val="0"/>
        <c:axPos val="l"/>
        <c:numFmt formatCode="\​\​#,;\(#.0,\);\-_);@_)" sourceLinked="0"/>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pt-BR"/>
          </a:p>
        </c:txPr>
        <c:crossAx val="3967750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pt-BR"/>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cap="flat" cmpd="sng" algn="ctr">
      <a:noFill/>
      <a:round/>
    </a:ln>
    <a:effectLst/>
  </c:spPr>
  <c:txPr>
    <a:bodyPr/>
    <a:lstStyle/>
    <a:p>
      <a:pPr>
        <a:defRPr sz="1000">
          <a:latin typeface="Times New Roman" panose="02020603050405020304" pitchFamily="18" charset="0"/>
          <a:cs typeface="Times New Roman" panose="02020603050405020304" pitchFamily="18" charset="0"/>
        </a:defRPr>
      </a:pPr>
      <a:endParaRPr lang="pt-BR"/>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pt-BR" b="1"/>
              <a:t>Stores per Segment</a:t>
            </a:r>
          </a:p>
        </c:rich>
      </c:tx>
      <c:layout>
        <c:manualLayout>
          <c:xMode val="edge"/>
          <c:yMode val="edge"/>
          <c:x val="1.9425374912254221E-4"/>
          <c:y val="4.6258523223964097E-3"/>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pt-BR"/>
        </a:p>
      </c:txPr>
    </c:title>
    <c:autoTitleDeleted val="0"/>
    <c:plotArea>
      <c:layout>
        <c:manualLayout>
          <c:layoutTarget val="inner"/>
          <c:xMode val="edge"/>
          <c:yMode val="edge"/>
          <c:x val="6.7112211680253747E-2"/>
          <c:y val="0.23049529401480273"/>
          <c:w val="0.90697494968605952"/>
          <c:h val="0.67257306661227345"/>
        </c:manualLayout>
      </c:layout>
      <c:barChart>
        <c:barDir val="col"/>
        <c:grouping val="stacked"/>
        <c:varyColors val="0"/>
        <c:ser>
          <c:idx val="0"/>
          <c:order val="0"/>
          <c:tx>
            <c:strRef>
              <c:f>Dashboard!$B$3</c:f>
              <c:strCache>
                <c:ptCount val="1"/>
                <c:pt idx="0">
                  <c:v>Cash-and-carry</c:v>
                </c:pt>
              </c:strCache>
            </c:strRef>
          </c:tx>
          <c:spPr>
            <a:solidFill>
              <a:schemeClr val="tx1">
                <a:lumMod val="95000"/>
                <a:lumOff val="5000"/>
              </a:schemeClr>
            </a:solidFill>
            <a:ln w="3175">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Dashboard!$F$2:$K$2</c:f>
              <c:numCache>
                <c:formatCode>yyyy"A"</c:formatCode>
                <c:ptCount val="6"/>
                <c:pt idx="0">
                  <c:v>44196</c:v>
                </c:pt>
                <c:pt idx="1">
                  <c:v>44561</c:v>
                </c:pt>
                <c:pt idx="2">
                  <c:v>44926</c:v>
                </c:pt>
                <c:pt idx="3">
                  <c:v>45291</c:v>
                </c:pt>
                <c:pt idx="4">
                  <c:v>45657</c:v>
                </c:pt>
                <c:pt idx="5" formatCode="yyyy&quot;E&quot;">
                  <c:v>46022</c:v>
                </c:pt>
              </c:numCache>
            </c:numRef>
          </c:cat>
          <c:val>
            <c:numRef>
              <c:f>Dashboard!$F$3:$K$3</c:f>
              <c:numCache>
                <c:formatCode>General</c:formatCode>
                <c:ptCount val="6"/>
                <c:pt idx="0">
                  <c:v>33</c:v>
                </c:pt>
                <c:pt idx="1">
                  <c:v>42</c:v>
                </c:pt>
                <c:pt idx="2">
                  <c:v>58</c:v>
                </c:pt>
                <c:pt idx="3">
                  <c:v>80</c:v>
                </c:pt>
                <c:pt idx="4">
                  <c:v>90</c:v>
                </c:pt>
                <c:pt idx="5" formatCode="0">
                  <c:v>107.89999999999999</c:v>
                </c:pt>
              </c:numCache>
            </c:numRef>
          </c:val>
          <c:extLst>
            <c:ext xmlns:c16="http://schemas.microsoft.com/office/drawing/2014/chart" uri="{C3380CC4-5D6E-409C-BE32-E72D297353CC}">
              <c16:uniqueId val="{00000000-A493-49F8-B233-3DD6B0D33BC9}"/>
            </c:ext>
          </c:extLst>
        </c:ser>
        <c:ser>
          <c:idx val="1"/>
          <c:order val="1"/>
          <c:tx>
            <c:strRef>
              <c:f>Dashboard!$B$4</c:f>
              <c:strCache>
                <c:ptCount val="1"/>
                <c:pt idx="0">
                  <c:v>Retail</c:v>
                </c:pt>
              </c:strCache>
            </c:strRef>
          </c:tx>
          <c:spPr>
            <a:solidFill>
              <a:schemeClr val="tx2">
                <a:lumMod val="50000"/>
                <a:lumOff val="50000"/>
              </a:schemeClr>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Dashboard!$F$2:$K$2</c:f>
              <c:numCache>
                <c:formatCode>yyyy"A"</c:formatCode>
                <c:ptCount val="6"/>
                <c:pt idx="0">
                  <c:v>44196</c:v>
                </c:pt>
                <c:pt idx="1">
                  <c:v>44561</c:v>
                </c:pt>
                <c:pt idx="2">
                  <c:v>44926</c:v>
                </c:pt>
                <c:pt idx="3">
                  <c:v>45291</c:v>
                </c:pt>
                <c:pt idx="4">
                  <c:v>45657</c:v>
                </c:pt>
                <c:pt idx="5" formatCode="yyyy&quot;E&quot;">
                  <c:v>46022</c:v>
                </c:pt>
              </c:numCache>
            </c:numRef>
          </c:cat>
          <c:val>
            <c:numRef>
              <c:f>Dashboard!$F$4:$K$4</c:f>
              <c:numCache>
                <c:formatCode>General</c:formatCode>
                <c:ptCount val="6"/>
                <c:pt idx="0">
                  <c:v>49</c:v>
                </c:pt>
                <c:pt idx="1">
                  <c:v>61</c:v>
                </c:pt>
                <c:pt idx="2">
                  <c:v>70</c:v>
                </c:pt>
                <c:pt idx="3">
                  <c:v>73</c:v>
                </c:pt>
                <c:pt idx="4">
                  <c:v>78</c:v>
                </c:pt>
                <c:pt idx="5" formatCode="0">
                  <c:v>85.100000000000009</c:v>
                </c:pt>
              </c:numCache>
            </c:numRef>
          </c:val>
          <c:extLst>
            <c:ext xmlns:c16="http://schemas.microsoft.com/office/drawing/2014/chart" uri="{C3380CC4-5D6E-409C-BE32-E72D297353CC}">
              <c16:uniqueId val="{00000001-A493-49F8-B233-3DD6B0D33BC9}"/>
            </c:ext>
          </c:extLst>
        </c:ser>
        <c:ser>
          <c:idx val="2"/>
          <c:order val="2"/>
          <c:tx>
            <c:strRef>
              <c:f>Dashboard!$B$5</c:f>
              <c:strCache>
                <c:ptCount val="1"/>
                <c:pt idx="0">
                  <c:v>Consumer Durables</c:v>
                </c:pt>
              </c:strCache>
            </c:strRef>
          </c:tx>
          <c:spPr>
            <a:solidFill>
              <a:schemeClr val="bg1">
                <a:lumMod val="75000"/>
              </a:schemeClr>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pt-BR"/>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Dashboard!$F$2:$K$2</c:f>
              <c:numCache>
                <c:formatCode>yyyy"A"</c:formatCode>
                <c:ptCount val="6"/>
                <c:pt idx="0">
                  <c:v>44196</c:v>
                </c:pt>
                <c:pt idx="1">
                  <c:v>44561</c:v>
                </c:pt>
                <c:pt idx="2">
                  <c:v>44926</c:v>
                </c:pt>
                <c:pt idx="3">
                  <c:v>45291</c:v>
                </c:pt>
                <c:pt idx="4">
                  <c:v>45657</c:v>
                </c:pt>
                <c:pt idx="5" formatCode="yyyy&quot;E&quot;">
                  <c:v>46022</c:v>
                </c:pt>
              </c:numCache>
            </c:numRef>
          </c:cat>
          <c:val>
            <c:numRef>
              <c:f>Dashboard!$F$5:$K$5</c:f>
              <c:numCache>
                <c:formatCode>General</c:formatCode>
                <c:ptCount val="6"/>
                <c:pt idx="0">
                  <c:v>77</c:v>
                </c:pt>
                <c:pt idx="1">
                  <c:v>99</c:v>
                </c:pt>
                <c:pt idx="2">
                  <c:v>104</c:v>
                </c:pt>
                <c:pt idx="3">
                  <c:v>105</c:v>
                </c:pt>
                <c:pt idx="4">
                  <c:v>104</c:v>
                </c:pt>
                <c:pt idx="5" formatCode="0">
                  <c:v>104</c:v>
                </c:pt>
              </c:numCache>
            </c:numRef>
          </c:val>
          <c:extLst>
            <c:ext xmlns:c16="http://schemas.microsoft.com/office/drawing/2014/chart" uri="{C3380CC4-5D6E-409C-BE32-E72D297353CC}">
              <c16:uniqueId val="{00000002-A493-49F8-B233-3DD6B0D33BC9}"/>
            </c:ext>
          </c:extLst>
        </c:ser>
        <c:dLbls>
          <c:dLblPos val="ctr"/>
          <c:showLegendKey val="0"/>
          <c:showVal val="1"/>
          <c:showCatName val="0"/>
          <c:showSerName val="0"/>
          <c:showPercent val="0"/>
          <c:showBubbleSize val="0"/>
        </c:dLbls>
        <c:gapWidth val="59"/>
        <c:overlap val="100"/>
        <c:axId val="2102994752"/>
        <c:axId val="2102994272"/>
      </c:barChart>
      <c:dateAx>
        <c:axId val="2102994752"/>
        <c:scaling>
          <c:orientation val="minMax"/>
        </c:scaling>
        <c:delete val="0"/>
        <c:axPos val="b"/>
        <c:numFmt formatCode="yyyy&quot;A&quot;"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pt-BR"/>
          </a:p>
        </c:txPr>
        <c:crossAx val="2102994272"/>
        <c:crosses val="autoZero"/>
        <c:auto val="1"/>
        <c:lblOffset val="100"/>
        <c:baseTimeUnit val="years"/>
      </c:dateAx>
      <c:valAx>
        <c:axId val="2102994272"/>
        <c:scaling>
          <c:orientation val="minMax"/>
          <c:max val="3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pt-BR"/>
          </a:p>
        </c:txPr>
        <c:crossAx val="210299475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pt-BR"/>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cap="flat" cmpd="sng" algn="ctr">
      <a:noFill/>
      <a:round/>
    </a:ln>
    <a:effectLst/>
  </c:spPr>
  <c:txPr>
    <a:bodyPr/>
    <a:lstStyle/>
    <a:p>
      <a:pPr>
        <a:defRPr>
          <a:latin typeface="Times New Roman" panose="02020603050405020304" pitchFamily="18" charset="0"/>
          <a:cs typeface="Times New Roman" panose="02020603050405020304" pitchFamily="18" charset="0"/>
        </a:defRPr>
      </a:pPr>
      <a:endParaRPr lang="pt-BR"/>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sz="1100" b="1">
                <a:solidFill>
                  <a:sysClr val="windowText" lastClr="000000"/>
                </a:solidFill>
                <a:latin typeface="Arial" panose="020B0604020202020204" pitchFamily="34" charset="0"/>
                <a:cs typeface="Arial" panose="020B0604020202020204" pitchFamily="34" charset="0"/>
              </a:rPr>
              <a:t>UFCF</a:t>
            </a:r>
            <a:r>
              <a:rPr lang="en-US" sz="1100" b="1" baseline="0">
                <a:solidFill>
                  <a:sysClr val="windowText" lastClr="000000"/>
                </a:solidFill>
                <a:latin typeface="Arial" panose="020B0604020202020204" pitchFamily="34" charset="0"/>
                <a:cs typeface="Arial" panose="020B0604020202020204" pitchFamily="34" charset="0"/>
              </a:rPr>
              <a:t> Projection - Base Case</a:t>
            </a:r>
            <a:endParaRPr lang="en-US" sz="1100" b="1">
              <a:solidFill>
                <a:sysClr val="windowText" lastClr="000000"/>
              </a:solidFill>
              <a:latin typeface="Arial" panose="020B0604020202020204" pitchFamily="34" charset="0"/>
              <a:cs typeface="Arial" panose="020B0604020202020204" pitchFamily="34" charset="0"/>
            </a:endParaRPr>
          </a:p>
        </c:rich>
      </c:tx>
      <c:layout>
        <c:manualLayout>
          <c:xMode val="edge"/>
          <c:yMode val="edge"/>
          <c:x val="1.1314005608425859E-2"/>
          <c:y val="1.0369011623634815E-2"/>
        </c:manualLayout>
      </c:layout>
      <c:overlay val="0"/>
      <c:spPr>
        <a:noFill/>
        <a:ln>
          <a:noFill/>
        </a:ln>
        <a:effectLst/>
      </c:spPr>
      <c:txPr>
        <a:bodyPr rot="0" spcFirstLastPara="1" vertOverflow="ellipsis" vert="horz" wrap="square" anchor="ctr" anchorCtr="1"/>
        <a:lstStyle/>
        <a:p>
          <a:pPr>
            <a:defRPr sz="11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tx>
            <c:strRef>
              <c:f>Dashboard!$M$3</c:f>
              <c:strCache>
                <c:ptCount val="1"/>
                <c:pt idx="0">
                  <c:v>Unlevered Free Cash Flow</c:v>
                </c:pt>
              </c:strCache>
            </c:strRef>
          </c:tx>
          <c:spPr>
            <a:solidFill>
              <a:schemeClr val="tx1"/>
            </a:solidFill>
            <a:ln>
              <a:noFill/>
            </a:ln>
            <a:effectLst/>
          </c:spPr>
          <c:invertIfNegative val="0"/>
          <c:dPt>
            <c:idx val="0"/>
            <c:invertIfNegative val="0"/>
            <c:bubble3D val="0"/>
            <c:spPr>
              <a:solidFill>
                <a:srgbClr val="1D88B3"/>
              </a:solidFill>
              <a:ln>
                <a:noFill/>
              </a:ln>
              <a:effectLst/>
            </c:spPr>
            <c:extLst>
              <c:ext xmlns:c16="http://schemas.microsoft.com/office/drawing/2014/chart" uri="{C3380CC4-5D6E-409C-BE32-E72D297353CC}">
                <c16:uniqueId val="{00000001-56C0-49A8-906A-25941A9CED2D}"/>
              </c:ext>
            </c:extLst>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Dashboard!$P$2:$V$2</c:f>
              <c:numCache>
                <c:formatCode>yyyy</c:formatCode>
                <c:ptCount val="7"/>
                <c:pt idx="0">
                  <c:v>45657</c:v>
                </c:pt>
                <c:pt idx="1">
                  <c:v>46022</c:v>
                </c:pt>
                <c:pt idx="2">
                  <c:v>46387</c:v>
                </c:pt>
                <c:pt idx="3">
                  <c:v>46752</c:v>
                </c:pt>
                <c:pt idx="4">
                  <c:v>47118</c:v>
                </c:pt>
                <c:pt idx="5">
                  <c:v>47483</c:v>
                </c:pt>
                <c:pt idx="6">
                  <c:v>47848</c:v>
                </c:pt>
              </c:numCache>
            </c:numRef>
          </c:cat>
          <c:val>
            <c:numRef>
              <c:f>Dashboard!$P$3:$V$3</c:f>
              <c:numCache>
                <c:formatCode>\​\​#,##0_);\(#,##0\);\-_);@_)</c:formatCode>
                <c:ptCount val="7"/>
                <c:pt idx="0">
                  <c:v>125.40000000000191</c:v>
                </c:pt>
                <c:pt idx="1">
                  <c:v>498.14154117671137</c:v>
                </c:pt>
                <c:pt idx="2">
                  <c:v>160.80284984134801</c:v>
                </c:pt>
                <c:pt idx="3">
                  <c:v>1284.0468023395581</c:v>
                </c:pt>
                <c:pt idx="4">
                  <c:v>1820.1431956763727</c:v>
                </c:pt>
                <c:pt idx="5">
                  <c:v>2368.3592483632669</c:v>
                </c:pt>
                <c:pt idx="6">
                  <c:v>2511.4708406369195</c:v>
                </c:pt>
              </c:numCache>
            </c:numRef>
          </c:val>
          <c:extLst>
            <c:ext xmlns:c16="http://schemas.microsoft.com/office/drawing/2014/chart" uri="{C3380CC4-5D6E-409C-BE32-E72D297353CC}">
              <c16:uniqueId val="{00000002-56C0-49A8-906A-25941A9CED2D}"/>
            </c:ext>
          </c:extLst>
        </c:ser>
        <c:dLbls>
          <c:dLblPos val="outEnd"/>
          <c:showLegendKey val="0"/>
          <c:showVal val="1"/>
          <c:showCatName val="0"/>
          <c:showSerName val="0"/>
          <c:showPercent val="0"/>
          <c:showBubbleSize val="0"/>
        </c:dLbls>
        <c:gapWidth val="89"/>
        <c:overlap val="-27"/>
        <c:axId val="42151328"/>
        <c:axId val="42152768"/>
      </c:barChart>
      <c:dateAx>
        <c:axId val="42151328"/>
        <c:scaling>
          <c:orientation val="minMax"/>
        </c:scaling>
        <c:delete val="0"/>
        <c:axPos val="b"/>
        <c:numFmt formatCode="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pt-BR"/>
          </a:p>
        </c:txPr>
        <c:crossAx val="42152768"/>
        <c:crosses val="autoZero"/>
        <c:auto val="1"/>
        <c:lblOffset val="100"/>
        <c:baseTimeUnit val="years"/>
      </c:dateAx>
      <c:valAx>
        <c:axId val="42152768"/>
        <c:scaling>
          <c:orientation val="minMax"/>
        </c:scaling>
        <c:delete val="0"/>
        <c:axPos val="l"/>
        <c:numFmt formatCode="\​\​#,##0_);\(#,##0\);\-_);@_)"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pt-BR"/>
          </a:p>
        </c:txPr>
        <c:crossAx val="4215132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pt-BR"/>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0.85783</cdr:x>
      <cdr:y>0.00989</cdr:y>
    </cdr:from>
    <cdr:to>
      <cdr:x>0.98707</cdr:x>
      <cdr:y>0.10142</cdr:y>
    </cdr:to>
    <cdr:sp macro="" textlink="">
      <cdr:nvSpPr>
        <cdr:cNvPr id="3" name="TextBox 1">
          <a:extLst xmlns:a="http://schemas.openxmlformats.org/drawingml/2006/main">
            <a:ext uri="{FF2B5EF4-FFF2-40B4-BE49-F238E27FC236}">
              <a16:creationId xmlns:a16="http://schemas.microsoft.com/office/drawing/2014/main" id="{2587C0DB-87F4-9B52-FAF7-8528DFE35BEE}"/>
            </a:ext>
          </a:extLst>
        </cdr:cNvPr>
        <cdr:cNvSpPr txBox="1"/>
      </cdr:nvSpPr>
      <cdr:spPr>
        <a:xfrm xmlns:a="http://schemas.openxmlformats.org/drawingml/2006/main">
          <a:off x="5109322" y="33996"/>
          <a:ext cx="769806" cy="31463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pt-BR" sz="900" b="0" i="1" kern="1200" dirty="0">
              <a:latin typeface="Arial" panose="020B0604020202020204" pitchFamily="34" charset="0"/>
              <a:cs typeface="Arial" panose="020B0604020202020204" pitchFamily="34" charset="0"/>
            </a:rPr>
            <a:t>R$ </a:t>
          </a:r>
          <a:r>
            <a:rPr lang="pt-BR" sz="900" b="0" i="1" kern="1200" dirty="0" err="1">
              <a:latin typeface="Arial" panose="020B0604020202020204" pitchFamily="34" charset="0"/>
              <a:cs typeface="Arial" panose="020B0604020202020204" pitchFamily="34" charset="0"/>
            </a:rPr>
            <a:t>Millions</a:t>
          </a:r>
          <a:endParaRPr lang="pt-BR" sz="900" b="0" i="1" kern="1200" dirty="0">
            <a:latin typeface="Arial" panose="020B0604020202020204" pitchFamily="34" charset="0"/>
            <a:cs typeface="Arial" panose="020B0604020202020204" pitchFamily="34" charset="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0.85783</cdr:x>
      <cdr:y>0.00195</cdr:y>
    </cdr:from>
    <cdr:to>
      <cdr:x>0.98707</cdr:x>
      <cdr:y>0.11656</cdr:y>
    </cdr:to>
    <cdr:sp macro="" textlink="">
      <cdr:nvSpPr>
        <cdr:cNvPr id="3" name="TextBox 1">
          <a:extLst xmlns:a="http://schemas.openxmlformats.org/drawingml/2006/main">
            <a:ext uri="{FF2B5EF4-FFF2-40B4-BE49-F238E27FC236}">
              <a16:creationId xmlns:a16="http://schemas.microsoft.com/office/drawing/2014/main" id="{B39F6477-038A-FCAE-40F1-E86329FF111A}"/>
            </a:ext>
          </a:extLst>
        </cdr:cNvPr>
        <cdr:cNvSpPr txBox="1"/>
      </cdr:nvSpPr>
      <cdr:spPr>
        <a:xfrm xmlns:a="http://schemas.openxmlformats.org/drawingml/2006/main">
          <a:off x="5109323" y="5364"/>
          <a:ext cx="769806" cy="31463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pt-BR" sz="900" b="0" i="1" kern="1200" dirty="0">
              <a:latin typeface="Arial" panose="020B0604020202020204" pitchFamily="34" charset="0"/>
              <a:cs typeface="Arial" panose="020B0604020202020204" pitchFamily="34" charset="0"/>
            </a:rPr>
            <a:t>R$ </a:t>
          </a:r>
          <a:r>
            <a:rPr lang="pt-BR" sz="900" b="0" i="1" kern="1200" dirty="0" err="1">
              <a:latin typeface="Arial" panose="020B0604020202020204" pitchFamily="34" charset="0"/>
              <a:cs typeface="Arial" panose="020B0604020202020204" pitchFamily="34" charset="0"/>
            </a:rPr>
            <a:t>Millions</a:t>
          </a:r>
          <a:endParaRPr lang="pt-BR" sz="900" b="0" i="1" kern="1200" dirty="0">
            <a:latin typeface="Arial" panose="020B0604020202020204" pitchFamily="34" charset="0"/>
            <a:cs typeface="Arial" panose="020B0604020202020204" pitchFamily="34" charset="0"/>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0.82721</cdr:x>
      <cdr:y>0</cdr:y>
    </cdr:from>
    <cdr:to>
      <cdr:x>0.9818</cdr:x>
      <cdr:y>0.13158</cdr:y>
    </cdr:to>
    <cdr:sp macro="" textlink="">
      <cdr:nvSpPr>
        <cdr:cNvPr id="2" name="TextBox 1">
          <a:extLst xmlns:a="http://schemas.openxmlformats.org/drawingml/2006/main">
            <a:ext uri="{FF2B5EF4-FFF2-40B4-BE49-F238E27FC236}">
              <a16:creationId xmlns:a16="http://schemas.microsoft.com/office/drawing/2014/main" id="{A9BA14D2-2AAB-934E-4632-492CF8EF05FE}"/>
            </a:ext>
          </a:extLst>
        </cdr:cNvPr>
        <cdr:cNvSpPr txBox="1"/>
      </cdr:nvSpPr>
      <cdr:spPr>
        <a:xfrm xmlns:a="http://schemas.openxmlformats.org/drawingml/2006/main">
          <a:off x="4119097" y="-910570"/>
          <a:ext cx="769806" cy="31463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pt-BR" sz="900" b="0" i="1" kern="1200" dirty="0">
              <a:latin typeface="Arial" panose="020B0604020202020204" pitchFamily="34" charset="0"/>
              <a:cs typeface="Arial" panose="020B0604020202020204" pitchFamily="34" charset="0"/>
            </a:rPr>
            <a:t>R$ </a:t>
          </a:r>
          <a:r>
            <a:rPr lang="pt-BR" sz="900" b="0" i="1" kern="1200" dirty="0" err="1">
              <a:latin typeface="Arial" panose="020B0604020202020204" pitchFamily="34" charset="0"/>
              <a:cs typeface="Arial" panose="020B0604020202020204" pitchFamily="34" charset="0"/>
            </a:rPr>
            <a:t>Millions</a:t>
          </a:r>
          <a:endParaRPr lang="pt-BR" sz="900" b="0" i="1" kern="1200" dirty="0">
            <a:latin typeface="Arial" panose="020B0604020202020204" pitchFamily="34" charset="0"/>
            <a:cs typeface="Arial" panose="020B0604020202020204" pitchFamily="34"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718486-9652-4BE5-B24E-02210FC089F1}" type="datetimeFigureOut">
              <a:rPr lang="pt-BR" smtClean="0"/>
              <a:t>25/08/2025</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2F1567-2B43-4671-A1D4-C0F1D782B101}" type="slidenum">
              <a:rPr lang="pt-BR" smtClean="0"/>
              <a:t>‹#›</a:t>
            </a:fld>
            <a:endParaRPr lang="pt-BR"/>
          </a:p>
        </p:txBody>
      </p:sp>
    </p:spTree>
    <p:extLst>
      <p:ext uri="{BB962C8B-B14F-4D97-AF65-F5344CB8AC3E}">
        <p14:creationId xmlns:p14="http://schemas.microsoft.com/office/powerpoint/2010/main" val="2174451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112F1567-2B43-4671-A1D4-C0F1D782B101}" type="slidenum">
              <a:rPr lang="pt-BR" smtClean="0"/>
              <a:t>5</a:t>
            </a:fld>
            <a:endParaRPr lang="pt-BR"/>
          </a:p>
        </p:txBody>
      </p:sp>
    </p:spTree>
    <p:extLst>
      <p:ext uri="{BB962C8B-B14F-4D97-AF65-F5344CB8AC3E}">
        <p14:creationId xmlns:p14="http://schemas.microsoft.com/office/powerpoint/2010/main" val="160185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112F1567-2B43-4671-A1D4-C0F1D782B101}" type="slidenum">
              <a:rPr lang="pt-BR" smtClean="0"/>
              <a:t>7</a:t>
            </a:fld>
            <a:endParaRPr lang="pt-BR"/>
          </a:p>
        </p:txBody>
      </p:sp>
    </p:spTree>
    <p:extLst>
      <p:ext uri="{BB962C8B-B14F-4D97-AF65-F5344CB8AC3E}">
        <p14:creationId xmlns:p14="http://schemas.microsoft.com/office/powerpoint/2010/main" val="2568433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C00EF-E155-A166-98D5-AFE7B34E713F}"/>
              </a:ext>
            </a:extLst>
          </p:cNvPr>
          <p:cNvSpPr>
            <a:spLocks noGrp="1"/>
          </p:cNvSpPr>
          <p:nvPr>
            <p:ph type="ctrTitle"/>
          </p:nvPr>
        </p:nvSpPr>
        <p:spPr>
          <a:xfrm>
            <a:off x="230909" y="471055"/>
            <a:ext cx="1935332" cy="289187"/>
          </a:xfrm>
          <a:prstGeom prst="rect">
            <a:avLst/>
          </a:prstGeom>
          <a:noFill/>
          <a:ln>
            <a:noFill/>
          </a:ln>
        </p:spPr>
        <p:txBody>
          <a:bodyPr lIns="0" tIns="0" rIns="0" bIns="0" anchor="b">
            <a:normAutofit/>
          </a:bodyPr>
          <a:lstStyle>
            <a:lvl1pPr algn="ctr">
              <a:defRPr sz="1000" b="0">
                <a:solidFill>
                  <a:srgbClr val="002060"/>
                </a:solidFill>
                <a:latin typeface="Avenir Next LT Pro" panose="020B0504020202020204" pitchFamily="34" charset="0"/>
                <a:ea typeface="Microsoft JhengHei Light" panose="020B0304030504040204" pitchFamily="34" charset="-120"/>
                <a:cs typeface="Times New Roman" panose="02020603050405020304" pitchFamily="18" charset="0"/>
              </a:defRPr>
            </a:lvl1pPr>
          </a:lstStyle>
          <a:p>
            <a:endParaRPr lang="pt-BR" dirty="0"/>
          </a:p>
        </p:txBody>
      </p:sp>
      <p:sp>
        <p:nvSpPr>
          <p:cNvPr id="3" name="Slide Number Placeholder 5">
            <a:extLst>
              <a:ext uri="{FF2B5EF4-FFF2-40B4-BE49-F238E27FC236}">
                <a16:creationId xmlns:a16="http://schemas.microsoft.com/office/drawing/2014/main" id="{865B95DD-31F5-1431-5650-12F115A9D24D}"/>
              </a:ext>
            </a:extLst>
          </p:cNvPr>
          <p:cNvSpPr>
            <a:spLocks noGrp="1"/>
          </p:cNvSpPr>
          <p:nvPr>
            <p:ph type="sldNum" sz="quarter" idx="4"/>
          </p:nvPr>
        </p:nvSpPr>
        <p:spPr>
          <a:xfrm>
            <a:off x="11424597" y="6477507"/>
            <a:ext cx="647329" cy="365125"/>
          </a:xfrm>
          <a:prstGeom prst="rect">
            <a:avLst/>
          </a:prstGeom>
        </p:spPr>
        <p:txBody>
          <a:bodyPr/>
          <a:lstStyle>
            <a:lvl1pPr>
              <a:defRPr sz="1200">
                <a:solidFill>
                  <a:schemeClr val="tx1"/>
                </a:solidFill>
                <a:latin typeface="Times New Roman" panose="02020603050405020304" pitchFamily="18" charset="0"/>
                <a:cs typeface="Times New Roman" panose="02020603050405020304" pitchFamily="18" charset="0"/>
              </a:defRPr>
            </a:lvl1pPr>
          </a:lstStyle>
          <a:p>
            <a:fld id="{814C9BAE-B167-4E3F-9E50-D41BAC22C40E}" type="slidenum">
              <a:rPr lang="pt-BR" smtClean="0"/>
              <a:pPr/>
              <a:t>‹#›</a:t>
            </a:fld>
            <a:endParaRPr lang="pt-BR" dirty="0"/>
          </a:p>
        </p:txBody>
      </p:sp>
    </p:spTree>
    <p:extLst>
      <p:ext uri="{BB962C8B-B14F-4D97-AF65-F5344CB8AC3E}">
        <p14:creationId xmlns:p14="http://schemas.microsoft.com/office/powerpoint/2010/main" val="159558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626A5-5204-AE0A-7BB2-269441C10F7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pt-BR"/>
          </a:p>
        </p:txBody>
      </p:sp>
      <p:sp>
        <p:nvSpPr>
          <p:cNvPr id="3" name="Content Placeholder 2">
            <a:extLst>
              <a:ext uri="{FF2B5EF4-FFF2-40B4-BE49-F238E27FC236}">
                <a16:creationId xmlns:a16="http://schemas.microsoft.com/office/drawing/2014/main" id="{5CF2E544-81B3-561F-6814-172CF303EE57}"/>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a:extLst>
              <a:ext uri="{FF2B5EF4-FFF2-40B4-BE49-F238E27FC236}">
                <a16:creationId xmlns:a16="http://schemas.microsoft.com/office/drawing/2014/main" id="{E2A9B60A-4478-D0ED-310E-CD33B7E168B4}"/>
              </a:ext>
            </a:extLst>
          </p:cNvPr>
          <p:cNvSpPr>
            <a:spLocks noGrp="1"/>
          </p:cNvSpPr>
          <p:nvPr>
            <p:ph type="dt" sz="half" idx="10"/>
          </p:nvPr>
        </p:nvSpPr>
        <p:spPr>
          <a:xfrm>
            <a:off x="838200" y="6356350"/>
            <a:ext cx="2743200" cy="365125"/>
          </a:xfrm>
          <a:prstGeom prst="rect">
            <a:avLst/>
          </a:prstGeom>
        </p:spPr>
        <p:txBody>
          <a:bodyPr/>
          <a:lstStyle/>
          <a:p>
            <a:fld id="{C2266B1F-C43C-4586-9E6E-BCB43464B87D}" type="datetimeFigureOut">
              <a:rPr lang="pt-BR" smtClean="0"/>
              <a:t>25/08/2025</a:t>
            </a:fld>
            <a:endParaRPr lang="pt-BR"/>
          </a:p>
        </p:txBody>
      </p:sp>
      <p:sp>
        <p:nvSpPr>
          <p:cNvPr id="5" name="Footer Placeholder 4">
            <a:extLst>
              <a:ext uri="{FF2B5EF4-FFF2-40B4-BE49-F238E27FC236}">
                <a16:creationId xmlns:a16="http://schemas.microsoft.com/office/drawing/2014/main" id="{2ACD112F-F62F-55E0-93D6-E1AA65D7AD5F}"/>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6" name="Slide Number Placeholder 5">
            <a:extLst>
              <a:ext uri="{FF2B5EF4-FFF2-40B4-BE49-F238E27FC236}">
                <a16:creationId xmlns:a16="http://schemas.microsoft.com/office/drawing/2014/main" id="{90F2FA0F-73F1-3FDC-2DBC-2B161B2A802E}"/>
              </a:ext>
            </a:extLst>
          </p:cNvPr>
          <p:cNvSpPr>
            <a:spLocks noGrp="1"/>
          </p:cNvSpPr>
          <p:nvPr>
            <p:ph type="sldNum" sz="quarter" idx="12"/>
          </p:nvPr>
        </p:nvSpPr>
        <p:spPr>
          <a:xfrm>
            <a:off x="8610600" y="6356350"/>
            <a:ext cx="2743200" cy="365125"/>
          </a:xfrm>
          <a:prstGeom prst="rect">
            <a:avLst/>
          </a:prstGeom>
        </p:spPr>
        <p:txBody>
          <a:bodyPr/>
          <a:lstStyle/>
          <a:p>
            <a:fld id="{814C9BAE-B167-4E3F-9E50-D41BAC22C40E}" type="slidenum">
              <a:rPr lang="pt-BR" smtClean="0"/>
              <a:t>‹#›</a:t>
            </a:fld>
            <a:endParaRPr lang="pt-BR"/>
          </a:p>
        </p:txBody>
      </p:sp>
    </p:spTree>
    <p:extLst>
      <p:ext uri="{BB962C8B-B14F-4D97-AF65-F5344CB8AC3E}">
        <p14:creationId xmlns:p14="http://schemas.microsoft.com/office/powerpoint/2010/main" val="348246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324BE-F665-173C-DA1A-AAEBA832F82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pt-BR"/>
          </a:p>
        </p:txBody>
      </p:sp>
      <p:sp>
        <p:nvSpPr>
          <p:cNvPr id="3" name="Text Placeholder 2">
            <a:extLst>
              <a:ext uri="{FF2B5EF4-FFF2-40B4-BE49-F238E27FC236}">
                <a16:creationId xmlns:a16="http://schemas.microsoft.com/office/drawing/2014/main" id="{BF255C6F-3567-5DCD-93EB-98FA8DD80EFE}"/>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2FDCA-7E8D-0030-D790-39003FED1A1F}"/>
              </a:ext>
            </a:extLst>
          </p:cNvPr>
          <p:cNvSpPr>
            <a:spLocks noGrp="1"/>
          </p:cNvSpPr>
          <p:nvPr>
            <p:ph type="dt" sz="half" idx="10"/>
          </p:nvPr>
        </p:nvSpPr>
        <p:spPr>
          <a:xfrm>
            <a:off x="838200" y="6356350"/>
            <a:ext cx="2743200" cy="365125"/>
          </a:xfrm>
          <a:prstGeom prst="rect">
            <a:avLst/>
          </a:prstGeom>
        </p:spPr>
        <p:txBody>
          <a:bodyPr/>
          <a:lstStyle/>
          <a:p>
            <a:fld id="{C2266B1F-C43C-4586-9E6E-BCB43464B87D}" type="datetimeFigureOut">
              <a:rPr lang="pt-BR" smtClean="0"/>
              <a:t>25/08/2025</a:t>
            </a:fld>
            <a:endParaRPr lang="pt-BR"/>
          </a:p>
        </p:txBody>
      </p:sp>
      <p:sp>
        <p:nvSpPr>
          <p:cNvPr id="5" name="Footer Placeholder 4">
            <a:extLst>
              <a:ext uri="{FF2B5EF4-FFF2-40B4-BE49-F238E27FC236}">
                <a16:creationId xmlns:a16="http://schemas.microsoft.com/office/drawing/2014/main" id="{E1B02634-2E53-60EC-6A4B-4078BB1F4EDC}"/>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6" name="Slide Number Placeholder 5">
            <a:extLst>
              <a:ext uri="{FF2B5EF4-FFF2-40B4-BE49-F238E27FC236}">
                <a16:creationId xmlns:a16="http://schemas.microsoft.com/office/drawing/2014/main" id="{6B6549E4-CB77-BE6C-FA08-7353B3B9A9D3}"/>
              </a:ext>
            </a:extLst>
          </p:cNvPr>
          <p:cNvSpPr>
            <a:spLocks noGrp="1"/>
          </p:cNvSpPr>
          <p:nvPr>
            <p:ph type="sldNum" sz="quarter" idx="12"/>
          </p:nvPr>
        </p:nvSpPr>
        <p:spPr>
          <a:xfrm>
            <a:off x="8610600" y="6356350"/>
            <a:ext cx="2743200" cy="365125"/>
          </a:xfrm>
          <a:prstGeom prst="rect">
            <a:avLst/>
          </a:prstGeom>
        </p:spPr>
        <p:txBody>
          <a:bodyPr/>
          <a:lstStyle/>
          <a:p>
            <a:fld id="{814C9BAE-B167-4E3F-9E50-D41BAC22C40E}" type="slidenum">
              <a:rPr lang="pt-BR" smtClean="0"/>
              <a:t>‹#›</a:t>
            </a:fld>
            <a:endParaRPr lang="pt-BR"/>
          </a:p>
        </p:txBody>
      </p:sp>
    </p:spTree>
    <p:extLst>
      <p:ext uri="{BB962C8B-B14F-4D97-AF65-F5344CB8AC3E}">
        <p14:creationId xmlns:p14="http://schemas.microsoft.com/office/powerpoint/2010/main" val="7453605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03ED472-74DE-EF9F-C089-6E023438BB58}"/>
              </a:ext>
            </a:extLst>
          </p:cNvPr>
          <p:cNvSpPr txBox="1">
            <a:spLocks/>
          </p:cNvSpPr>
          <p:nvPr userDrawn="1"/>
        </p:nvSpPr>
        <p:spPr>
          <a:xfrm>
            <a:off x="73891" y="71024"/>
            <a:ext cx="11998035" cy="183727"/>
          </a:xfrm>
          <a:prstGeom prst="rect">
            <a:avLst/>
          </a:prstGeom>
          <a:noFill/>
          <a:ln>
            <a:noFill/>
          </a:ln>
        </p:spPr>
        <p:txBody>
          <a:bodyPr lIns="0" tIns="0" rIns="0" bIns="0" anchor="b">
            <a:noAutofit/>
          </a:bodyPr>
          <a:lstStyle>
            <a:lvl1pPr algn="ctr" defTabSz="914400" rtl="0" eaLnBrk="1" latinLnBrk="0" hangingPunct="1">
              <a:lnSpc>
                <a:spcPct val="90000"/>
              </a:lnSpc>
              <a:spcBef>
                <a:spcPct val="0"/>
              </a:spcBef>
              <a:buNone/>
              <a:defRPr sz="1000" b="0" kern="1200">
                <a:solidFill>
                  <a:srgbClr val="002060"/>
                </a:solidFill>
                <a:latin typeface="Avenir Next LT Pro" panose="020B0504020202020204" pitchFamily="34" charset="0"/>
                <a:ea typeface="Microsoft JhengHei Light" panose="020B0304030504040204" pitchFamily="34" charset="-120"/>
                <a:cs typeface="Times New Roman" panose="02020603050405020304" pitchFamily="18" charset="0"/>
              </a:defRPr>
            </a:lvl1pPr>
          </a:lstStyle>
          <a:p>
            <a:pPr algn="l" defTabSz="955675"/>
            <a:r>
              <a:rPr lang="en-US" sz="900" b="1" dirty="0">
                <a:solidFill>
                  <a:schemeClr val="tx2">
                    <a:lumMod val="50000"/>
                    <a:lumOff val="50000"/>
                  </a:schemeClr>
                </a:solidFill>
                <a:latin typeface="Microsoft JhengHei Light" panose="020B0304030504040204" pitchFamily="34" charset="-120"/>
                <a:ea typeface="Microsoft JhengHei Light" panose="020B0304030504040204" pitchFamily="34" charset="-120"/>
              </a:rPr>
              <a:t>G R U P O  M A T E U S 										I N V E S T M E N T  C A S E</a:t>
            </a:r>
            <a:endParaRPr lang="pt-BR" sz="900" b="1" dirty="0">
              <a:solidFill>
                <a:schemeClr val="tx2">
                  <a:lumMod val="50000"/>
                  <a:lumOff val="50000"/>
                </a:schemeClr>
              </a:solidFill>
              <a:latin typeface="Microsoft JhengHei Light" panose="020B0304030504040204" pitchFamily="34" charset="-120"/>
              <a:ea typeface="Microsoft JhengHei Light" panose="020B0304030504040204" pitchFamily="34" charset="-120"/>
            </a:endParaRPr>
          </a:p>
        </p:txBody>
      </p:sp>
      <p:cxnSp>
        <p:nvCxnSpPr>
          <p:cNvPr id="9" name="Straight Connector 8">
            <a:extLst>
              <a:ext uri="{FF2B5EF4-FFF2-40B4-BE49-F238E27FC236}">
                <a16:creationId xmlns:a16="http://schemas.microsoft.com/office/drawing/2014/main" id="{B27304FC-E827-2016-2B12-216C9AE39DAE}"/>
              </a:ext>
            </a:extLst>
          </p:cNvPr>
          <p:cNvCxnSpPr>
            <a:cxnSpLocks/>
          </p:cNvCxnSpPr>
          <p:nvPr userDrawn="1"/>
        </p:nvCxnSpPr>
        <p:spPr>
          <a:xfrm>
            <a:off x="73891" y="316897"/>
            <a:ext cx="11998036" cy="0"/>
          </a:xfrm>
          <a:prstGeom prst="line">
            <a:avLst/>
          </a:prstGeom>
          <a:ln>
            <a:solidFill>
              <a:schemeClr val="bg1">
                <a:lumMod val="95000"/>
              </a:schemeClr>
            </a:solidFill>
          </a:ln>
        </p:spPr>
        <p:style>
          <a:lnRef idx="2">
            <a:schemeClr val="accent1"/>
          </a:lnRef>
          <a:fillRef idx="0">
            <a:schemeClr val="accent1"/>
          </a:fillRef>
          <a:effectRef idx="1">
            <a:schemeClr val="accent1"/>
          </a:effectRef>
          <a:fontRef idx="minor">
            <a:schemeClr val="tx1"/>
          </a:fontRef>
        </p:style>
      </p:cxnSp>
      <p:sp>
        <p:nvSpPr>
          <p:cNvPr id="14" name="Slide Number Placeholder 5">
            <a:extLst>
              <a:ext uri="{FF2B5EF4-FFF2-40B4-BE49-F238E27FC236}">
                <a16:creationId xmlns:a16="http://schemas.microsoft.com/office/drawing/2014/main" id="{8093DF5E-BDD2-67F2-C41D-53EB465F1603}"/>
              </a:ext>
            </a:extLst>
          </p:cNvPr>
          <p:cNvSpPr>
            <a:spLocks noGrp="1"/>
          </p:cNvSpPr>
          <p:nvPr>
            <p:ph type="sldNum" sz="quarter" idx="4"/>
          </p:nvPr>
        </p:nvSpPr>
        <p:spPr>
          <a:xfrm>
            <a:off x="11424597" y="6477507"/>
            <a:ext cx="647329" cy="365125"/>
          </a:xfrm>
          <a:prstGeom prst="rect">
            <a:avLst/>
          </a:prstGeom>
        </p:spPr>
        <p:txBody>
          <a:bodyPr/>
          <a:lstStyle>
            <a:lvl1pPr>
              <a:defRPr sz="1200">
                <a:solidFill>
                  <a:schemeClr val="tx1"/>
                </a:solidFill>
                <a:latin typeface="Times New Roman" panose="02020603050405020304" pitchFamily="18" charset="0"/>
                <a:cs typeface="Times New Roman" panose="02020603050405020304" pitchFamily="18" charset="0"/>
              </a:defRPr>
            </a:lvl1pPr>
          </a:lstStyle>
          <a:p>
            <a:fld id="{814C9BAE-B167-4E3F-9E50-D41BAC22C40E}" type="slidenum">
              <a:rPr lang="pt-BR" smtClean="0"/>
              <a:pPr/>
              <a:t>‹#›</a:t>
            </a:fld>
            <a:endParaRPr lang="pt-BR" dirty="0"/>
          </a:p>
        </p:txBody>
      </p:sp>
      <p:pic>
        <p:nvPicPr>
          <p:cNvPr id="1026" name="Picture 2" descr="Grupo Mateus logo - Brazil">
            <a:extLst>
              <a:ext uri="{FF2B5EF4-FFF2-40B4-BE49-F238E27FC236}">
                <a16:creationId xmlns:a16="http://schemas.microsoft.com/office/drawing/2014/main" id="{3DBF5E62-906A-01C0-70A3-B8D1C919ECF3}"/>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323845" y="52910"/>
            <a:ext cx="260058" cy="2547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quipe | Yalla Capital">
            <a:extLst>
              <a:ext uri="{FF2B5EF4-FFF2-40B4-BE49-F238E27FC236}">
                <a16:creationId xmlns:a16="http://schemas.microsoft.com/office/drawing/2014/main" id="{7FB286A9-46FF-FFF7-83E3-1DCE3F442DC7}"/>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570" y="6606859"/>
            <a:ext cx="1603807" cy="235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871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package" Target="../embeddings/Microsoft_Excel_Worksheet3.xlsx"/><Relationship Id="rId3" Type="http://schemas.openxmlformats.org/officeDocument/2006/relationships/image" Target="../media/image5.emf"/><Relationship Id="rId7" Type="http://schemas.openxmlformats.org/officeDocument/2006/relationships/image" Target="../media/image7.emf"/><Relationship Id="rId2" Type="http://schemas.openxmlformats.org/officeDocument/2006/relationships/package" Target="../embeddings/Microsoft_Excel_Worksheet.xlsx"/><Relationship Id="rId1" Type="http://schemas.openxmlformats.org/officeDocument/2006/relationships/slideLayout" Target="../slideLayouts/slideLayout1.xml"/><Relationship Id="rId6" Type="http://schemas.openxmlformats.org/officeDocument/2006/relationships/package" Target="../embeddings/Microsoft_Excel_Worksheet2.xlsx"/><Relationship Id="rId5" Type="http://schemas.openxmlformats.org/officeDocument/2006/relationships/image" Target="../media/image6.emf"/><Relationship Id="rId4" Type="http://schemas.openxmlformats.org/officeDocument/2006/relationships/package" Target="../embeddings/Microsoft_Excel_Worksheet1.xlsx"/><Relationship Id="rId9" Type="http://schemas.openxmlformats.org/officeDocument/2006/relationships/image" Target="../media/image8.emf"/></Relationships>
</file>

<file path=ppt/slides/_rels/slide5.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package" Target="../embeddings/Microsoft_Excel_Worksheet4.xlsx"/><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svg"/><Relationship Id="rId11" Type="http://schemas.openxmlformats.org/officeDocument/2006/relationships/chart" Target="../charts/chart3.xml"/><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emf"/><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8.emf"/><Relationship Id="rId13" Type="http://schemas.openxmlformats.org/officeDocument/2006/relationships/package" Target="../embeddings/Microsoft_Excel_Worksheet10.xlsx"/><Relationship Id="rId3" Type="http://schemas.openxmlformats.org/officeDocument/2006/relationships/package" Target="../embeddings/Microsoft_Excel_Worksheet5.xlsx"/><Relationship Id="rId7" Type="http://schemas.openxmlformats.org/officeDocument/2006/relationships/package" Target="../embeddings/Microsoft_Excel_Worksheet7.xlsx"/><Relationship Id="rId12" Type="http://schemas.openxmlformats.org/officeDocument/2006/relationships/image" Target="../media/image20.emf"/><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7.emf"/><Relationship Id="rId11" Type="http://schemas.openxmlformats.org/officeDocument/2006/relationships/package" Target="../embeddings/Microsoft_Excel_Worksheet9.xlsx"/><Relationship Id="rId5" Type="http://schemas.openxmlformats.org/officeDocument/2006/relationships/package" Target="../embeddings/Microsoft_Excel_Worksheet6.xlsx"/><Relationship Id="rId10" Type="http://schemas.openxmlformats.org/officeDocument/2006/relationships/image" Target="../media/image19.emf"/><Relationship Id="rId4" Type="http://schemas.openxmlformats.org/officeDocument/2006/relationships/image" Target="../media/image16.emf"/><Relationship Id="rId9" Type="http://schemas.openxmlformats.org/officeDocument/2006/relationships/package" Target="../embeddings/Microsoft_Excel_Worksheet8.xlsx"/><Relationship Id="rId1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Grupo Mateus inaugura sua primeira loja de varejo em PE">
            <a:extLst>
              <a:ext uri="{FF2B5EF4-FFF2-40B4-BE49-F238E27FC236}">
                <a16:creationId xmlns:a16="http://schemas.microsoft.com/office/drawing/2014/main" id="{DF624297-F14E-9F4A-66AD-59EB1A777D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355" t="60"/>
          <a:stretch>
            <a:fillRect/>
          </a:stretch>
        </p:blipFill>
        <p:spPr bwMode="auto">
          <a:xfrm>
            <a:off x="4414684" y="-2041"/>
            <a:ext cx="7787148" cy="686004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9AD1F80-5A87-415E-77C2-C6E257F524FE}"/>
              </a:ext>
            </a:extLst>
          </p:cNvPr>
          <p:cNvSpPr/>
          <p:nvPr/>
        </p:nvSpPr>
        <p:spPr>
          <a:xfrm>
            <a:off x="0" y="1207425"/>
            <a:ext cx="4414684" cy="64155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1" dirty="0">
                <a:solidFill>
                  <a:schemeClr val="tx1"/>
                </a:solidFill>
                <a:latin typeface="Times New Roman" panose="02020603050405020304" pitchFamily="18" charset="0"/>
                <a:cs typeface="Times New Roman" panose="02020603050405020304" pitchFamily="18" charset="0"/>
              </a:rPr>
              <a:t>Business </a:t>
            </a:r>
            <a:r>
              <a:rPr lang="pt-BR" sz="2000" b="1" dirty="0" err="1">
                <a:solidFill>
                  <a:schemeClr val="tx1"/>
                </a:solidFill>
                <a:latin typeface="Times New Roman" panose="02020603050405020304" pitchFamily="18" charset="0"/>
                <a:cs typeface="Times New Roman" panose="02020603050405020304" pitchFamily="18" charset="0"/>
              </a:rPr>
              <a:t>Analysis</a:t>
            </a:r>
            <a:r>
              <a:rPr lang="pt-BR" sz="2000" b="1" dirty="0">
                <a:solidFill>
                  <a:schemeClr val="tx1"/>
                </a:solidFill>
                <a:latin typeface="Times New Roman" panose="02020603050405020304" pitchFamily="18" charset="0"/>
                <a:cs typeface="Times New Roman" panose="02020603050405020304" pitchFamily="18" charset="0"/>
              </a:rPr>
              <a:t> &amp; </a:t>
            </a:r>
            <a:r>
              <a:rPr lang="pt-BR" sz="2000" b="1" dirty="0" err="1">
                <a:solidFill>
                  <a:schemeClr val="tx1"/>
                </a:solidFill>
                <a:latin typeface="Times New Roman" panose="02020603050405020304" pitchFamily="18" charset="0"/>
                <a:cs typeface="Times New Roman" panose="02020603050405020304" pitchFamily="18" charset="0"/>
              </a:rPr>
              <a:t>Investment</a:t>
            </a:r>
            <a:r>
              <a:rPr lang="pt-BR" sz="2000" b="1" dirty="0">
                <a:solidFill>
                  <a:schemeClr val="tx1"/>
                </a:solidFill>
                <a:latin typeface="Times New Roman" panose="02020603050405020304" pitchFamily="18" charset="0"/>
                <a:cs typeface="Times New Roman" panose="02020603050405020304" pitchFamily="18" charset="0"/>
              </a:rPr>
              <a:t> </a:t>
            </a:r>
            <a:r>
              <a:rPr lang="pt-BR" sz="2000" b="1" dirty="0" err="1">
                <a:solidFill>
                  <a:schemeClr val="tx1"/>
                </a:solidFill>
                <a:latin typeface="Times New Roman" panose="02020603050405020304" pitchFamily="18" charset="0"/>
                <a:cs typeface="Times New Roman" panose="02020603050405020304" pitchFamily="18" charset="0"/>
              </a:rPr>
              <a:t>Thesis</a:t>
            </a:r>
            <a:endParaRPr lang="pt-BR" sz="2000" b="1" dirty="0">
              <a:solidFill>
                <a:schemeClr val="tx1"/>
              </a:solidFill>
              <a:latin typeface="Times New Roman" panose="02020603050405020304" pitchFamily="18" charset="0"/>
              <a:cs typeface="Times New Roman" panose="02020603050405020304" pitchFamily="18" charset="0"/>
            </a:endParaRPr>
          </a:p>
          <a:p>
            <a:r>
              <a:rPr lang="pt-BR" sz="2000" b="1" dirty="0">
                <a:solidFill>
                  <a:schemeClr val="tx1"/>
                </a:solidFill>
                <a:latin typeface="Times New Roman" panose="02020603050405020304" pitchFamily="18" charset="0"/>
                <a:cs typeface="Times New Roman" panose="02020603050405020304" pitchFamily="18" charset="0"/>
              </a:rPr>
              <a:t>Grupo Mateus</a:t>
            </a:r>
          </a:p>
        </p:txBody>
      </p:sp>
      <p:sp>
        <p:nvSpPr>
          <p:cNvPr id="5" name="Rectangle 4">
            <a:extLst>
              <a:ext uri="{FF2B5EF4-FFF2-40B4-BE49-F238E27FC236}">
                <a16:creationId xmlns:a16="http://schemas.microsoft.com/office/drawing/2014/main" id="{4C13408D-1515-DA65-5E7A-39EE154AC03A}"/>
              </a:ext>
            </a:extLst>
          </p:cNvPr>
          <p:cNvSpPr/>
          <p:nvPr/>
        </p:nvSpPr>
        <p:spPr>
          <a:xfrm>
            <a:off x="0" y="2737668"/>
            <a:ext cx="4414684" cy="64155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600" dirty="0">
                <a:solidFill>
                  <a:schemeClr val="tx1"/>
                </a:solidFill>
                <a:latin typeface="Times New Roman" panose="02020603050405020304" pitchFamily="18" charset="0"/>
                <a:cs typeface="Times New Roman" panose="02020603050405020304" pitchFamily="18" charset="0"/>
              </a:rPr>
              <a:t>Case Study Presentation – Yalla Capital</a:t>
            </a:r>
          </a:p>
          <a:p>
            <a:pPr algn="r"/>
            <a:r>
              <a:rPr lang="en-US" sz="1600" dirty="0">
                <a:solidFill>
                  <a:schemeClr val="tx1"/>
                </a:solidFill>
                <a:latin typeface="Times New Roman" panose="02020603050405020304" pitchFamily="18" charset="0"/>
                <a:cs typeface="Times New Roman" panose="02020603050405020304" pitchFamily="18" charset="0"/>
              </a:rPr>
              <a:t>August 25, 2025</a:t>
            </a:r>
          </a:p>
        </p:txBody>
      </p:sp>
      <p:sp>
        <p:nvSpPr>
          <p:cNvPr id="2" name="Rectangle 1">
            <a:extLst>
              <a:ext uri="{FF2B5EF4-FFF2-40B4-BE49-F238E27FC236}">
                <a16:creationId xmlns:a16="http://schemas.microsoft.com/office/drawing/2014/main" id="{6BBD1DB1-A233-9F69-FE86-3DA5116F39DA}"/>
              </a:ext>
            </a:extLst>
          </p:cNvPr>
          <p:cNvSpPr/>
          <p:nvPr/>
        </p:nvSpPr>
        <p:spPr>
          <a:xfrm>
            <a:off x="0" y="4267911"/>
            <a:ext cx="4414684" cy="114054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latin typeface="Times New Roman" panose="02020603050405020304" pitchFamily="18" charset="0"/>
                <a:cs typeface="Times New Roman" panose="02020603050405020304" pitchFamily="18" charset="0"/>
              </a:rPr>
              <a:t>Recommendation: BUY</a:t>
            </a:r>
          </a:p>
          <a:p>
            <a:r>
              <a:rPr lang="en-US" sz="1400" dirty="0">
                <a:solidFill>
                  <a:schemeClr val="tx1"/>
                </a:solidFill>
                <a:latin typeface="Times New Roman" panose="02020603050405020304" pitchFamily="18" charset="0"/>
                <a:cs typeface="Times New Roman" panose="02020603050405020304" pitchFamily="18" charset="0"/>
              </a:rPr>
              <a:t>Our analysis is supported by a DCF and Comps analysis indicating a 34% upside on the base case, currently undervalued by the market.</a:t>
            </a:r>
            <a:endParaRPr lang="pt-BR"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4078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EB52B1E-34AD-963C-CEE6-7C4A4E6785E8}"/>
              </a:ext>
            </a:extLst>
          </p:cNvPr>
          <p:cNvSpPr/>
          <p:nvPr/>
        </p:nvSpPr>
        <p:spPr>
          <a:xfrm>
            <a:off x="275256" y="404548"/>
            <a:ext cx="6766792" cy="45282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pt-BR" sz="2400" b="1" dirty="0" err="1">
                <a:solidFill>
                  <a:schemeClr val="tx1"/>
                </a:solidFill>
                <a:latin typeface="Times New Roman" panose="02020603050405020304" pitchFamily="18" charset="0"/>
                <a:cs typeface="Times New Roman" panose="02020603050405020304" pitchFamily="18" charset="0"/>
              </a:rPr>
              <a:t>Company</a:t>
            </a:r>
            <a:r>
              <a:rPr lang="pt-BR" sz="2400" b="1" dirty="0">
                <a:solidFill>
                  <a:schemeClr val="tx1"/>
                </a:solidFill>
                <a:latin typeface="Times New Roman" panose="02020603050405020304" pitchFamily="18" charset="0"/>
                <a:cs typeface="Times New Roman" panose="02020603050405020304" pitchFamily="18" charset="0"/>
              </a:rPr>
              <a:t> Overview</a:t>
            </a:r>
          </a:p>
        </p:txBody>
      </p:sp>
      <p:sp>
        <p:nvSpPr>
          <p:cNvPr id="2" name="TextBox 1">
            <a:extLst>
              <a:ext uri="{FF2B5EF4-FFF2-40B4-BE49-F238E27FC236}">
                <a16:creationId xmlns:a16="http://schemas.microsoft.com/office/drawing/2014/main" id="{1E8CCBC2-25CC-4D59-F455-D14FE8B14892}"/>
              </a:ext>
            </a:extLst>
          </p:cNvPr>
          <p:cNvSpPr txBox="1"/>
          <p:nvPr/>
        </p:nvSpPr>
        <p:spPr>
          <a:xfrm>
            <a:off x="275256" y="830918"/>
            <a:ext cx="5496279" cy="2292935"/>
          </a:xfrm>
          <a:prstGeom prst="rect">
            <a:avLst/>
          </a:prstGeom>
          <a:noFill/>
        </p:spPr>
        <p:txBody>
          <a:bodyPr wrap="square" lIns="0" rIns="0" rtlCol="0">
            <a:spAutoFit/>
          </a:bodyPr>
          <a:lstStyle/>
          <a:p>
            <a:r>
              <a:rPr lang="en-US" sz="1100" dirty="0">
                <a:latin typeface="Times New Roman" panose="02020603050405020304" pitchFamily="18" charset="0"/>
                <a:cs typeface="Times New Roman" panose="02020603050405020304" pitchFamily="18" charset="0"/>
              </a:rPr>
              <a:t>Founded in 1986 and headquartered in São Luís, Grupo Mateus is a </a:t>
            </a:r>
            <a:r>
              <a:rPr lang="en-US" sz="1100" dirty="0" err="1">
                <a:latin typeface="Times New Roman" panose="02020603050405020304" pitchFamily="18" charset="0"/>
                <a:cs typeface="Times New Roman" panose="02020603050405020304" pitchFamily="18" charset="0"/>
              </a:rPr>
              <a:t>brazilian</a:t>
            </a:r>
            <a:r>
              <a:rPr lang="en-US" sz="1100" dirty="0">
                <a:latin typeface="Times New Roman" panose="02020603050405020304" pitchFamily="18" charset="0"/>
                <a:cs typeface="Times New Roman" panose="02020603050405020304" pitchFamily="18" charset="0"/>
              </a:rPr>
              <a:t> food retail company focused in the northeast and north. The company operates across various segments, including traditional retail, cash-and-carry, and electronics, demonstrating its ability to adapt and expand to meet the needs of a diverse consumer base. This multichannel approach has been a key driver of the company's success, allowing it to penetrate new markets and solidify its operation.</a:t>
            </a:r>
          </a:p>
          <a:p>
            <a:endParaRPr lang="en-US" sz="1100" dirty="0">
              <a:latin typeface="Times New Roman" panose="02020603050405020304" pitchFamily="18" charset="0"/>
              <a:cs typeface="Times New Roman" panose="02020603050405020304" pitchFamily="18" charset="0"/>
            </a:endParaRPr>
          </a:p>
          <a:p>
            <a:r>
              <a:rPr lang="en-US" sz="1100" b="1" dirty="0">
                <a:latin typeface="Times New Roman" panose="02020603050405020304" pitchFamily="18" charset="0"/>
                <a:cs typeface="Times New Roman" panose="02020603050405020304" pitchFamily="18" charset="0"/>
              </a:rPr>
              <a:t>Integrated Distribution Ecosystem: </a:t>
            </a:r>
            <a:r>
              <a:rPr lang="en-US" sz="1100" dirty="0">
                <a:latin typeface="Times New Roman" panose="02020603050405020304" pitchFamily="18" charset="0"/>
                <a:cs typeface="Times New Roman" panose="02020603050405020304" pitchFamily="18" charset="0"/>
              </a:rPr>
              <a:t>The company's logistics network, supported by 18 distribution centers and a large fleet of trucks, creates a significant barrier for competitors to entry in the region. </a:t>
            </a:r>
          </a:p>
          <a:p>
            <a:r>
              <a:rPr lang="en-US" sz="1100" b="1" dirty="0">
                <a:latin typeface="Times New Roman" panose="02020603050405020304" pitchFamily="18" charset="0"/>
                <a:cs typeface="Times New Roman" panose="02020603050405020304" pitchFamily="18" charset="0"/>
              </a:rPr>
              <a:t>Financial Strength: </a:t>
            </a:r>
            <a:r>
              <a:rPr lang="en-US" sz="1100" dirty="0">
                <a:latin typeface="Times New Roman" panose="02020603050405020304" pitchFamily="18" charset="0"/>
                <a:cs typeface="Times New Roman" panose="02020603050405020304" pitchFamily="18" charset="0"/>
              </a:rPr>
              <a:t>Solid financial position, with low levels of debt compared to its peers, allows it to sustain its investment cycle and working capital, even with higher interest rates. </a:t>
            </a:r>
          </a:p>
          <a:p>
            <a:r>
              <a:rPr lang="en-US" sz="1100" b="1" dirty="0">
                <a:latin typeface="Times New Roman" panose="02020603050405020304" pitchFamily="18" charset="0"/>
                <a:cs typeface="Times New Roman" panose="02020603050405020304" pitchFamily="18" charset="0"/>
              </a:rPr>
              <a:t>Multichannel Model</a:t>
            </a:r>
            <a:r>
              <a:rPr lang="en-US" sz="1100" dirty="0">
                <a:latin typeface="Times New Roman" panose="02020603050405020304" pitchFamily="18" charset="0"/>
                <a:cs typeface="Times New Roman" panose="02020603050405020304" pitchFamily="18" charset="0"/>
              </a:rPr>
              <a:t>: Its diverse store formats serve to a wide consumer base and provide a competitive edge in a consolidating market.</a:t>
            </a:r>
          </a:p>
        </p:txBody>
      </p:sp>
      <p:grpSp>
        <p:nvGrpSpPr>
          <p:cNvPr id="33" name="Group 32">
            <a:extLst>
              <a:ext uri="{FF2B5EF4-FFF2-40B4-BE49-F238E27FC236}">
                <a16:creationId xmlns:a16="http://schemas.microsoft.com/office/drawing/2014/main" id="{DF83FE07-0B26-A4E1-EAA6-839C4F7BFA1F}"/>
              </a:ext>
            </a:extLst>
          </p:cNvPr>
          <p:cNvGrpSpPr/>
          <p:nvPr/>
        </p:nvGrpSpPr>
        <p:grpSpPr>
          <a:xfrm>
            <a:off x="693124" y="3137909"/>
            <a:ext cx="4842615" cy="3358628"/>
            <a:chOff x="275253" y="3064994"/>
            <a:chExt cx="4842615" cy="3358628"/>
          </a:xfrm>
        </p:grpSpPr>
        <p:pic>
          <p:nvPicPr>
            <p:cNvPr id="7" name="Picture 6">
              <a:extLst>
                <a:ext uri="{FF2B5EF4-FFF2-40B4-BE49-F238E27FC236}">
                  <a16:creationId xmlns:a16="http://schemas.microsoft.com/office/drawing/2014/main" id="{4FE26A8C-3D3C-DA30-D186-9F58A99890CC}"/>
                </a:ext>
              </a:extLst>
            </p:cNvPr>
            <p:cNvPicPr>
              <a:picLocks noChangeAspect="1"/>
            </p:cNvPicPr>
            <p:nvPr/>
          </p:nvPicPr>
          <p:blipFill>
            <a:blip r:embed="rId2"/>
            <a:stretch>
              <a:fillRect/>
            </a:stretch>
          </p:blipFill>
          <p:spPr>
            <a:xfrm>
              <a:off x="275253" y="3064994"/>
              <a:ext cx="4509222" cy="3358628"/>
            </a:xfrm>
            <a:prstGeom prst="rect">
              <a:avLst/>
            </a:prstGeom>
          </p:spPr>
        </p:pic>
        <p:sp>
          <p:nvSpPr>
            <p:cNvPr id="9" name="TextBox 8">
              <a:extLst>
                <a:ext uri="{FF2B5EF4-FFF2-40B4-BE49-F238E27FC236}">
                  <a16:creationId xmlns:a16="http://schemas.microsoft.com/office/drawing/2014/main" id="{3215E94B-67D4-27B4-72EB-E43EA2870620}"/>
                </a:ext>
              </a:extLst>
            </p:cNvPr>
            <p:cNvSpPr txBox="1"/>
            <p:nvPr/>
          </p:nvSpPr>
          <p:spPr>
            <a:xfrm>
              <a:off x="2090234" y="3526003"/>
              <a:ext cx="453970" cy="307777"/>
            </a:xfrm>
            <a:prstGeom prst="rect">
              <a:avLst/>
            </a:prstGeom>
            <a:noFill/>
          </p:spPr>
          <p:txBody>
            <a:bodyPr wrap="none" rtlCol="0">
              <a:spAutoFit/>
            </a:bodyPr>
            <a:lstStyle/>
            <a:p>
              <a:r>
                <a:rPr lang="pt-BR" sz="1400" b="1" dirty="0">
                  <a:latin typeface="Times New Roman" panose="02020603050405020304" pitchFamily="18" charset="0"/>
                  <a:cs typeface="Times New Roman" panose="02020603050405020304" pitchFamily="18" charset="0"/>
                </a:rPr>
                <a:t>138</a:t>
              </a:r>
            </a:p>
          </p:txBody>
        </p:sp>
        <p:sp>
          <p:nvSpPr>
            <p:cNvPr id="10" name="TextBox 9">
              <a:extLst>
                <a:ext uri="{FF2B5EF4-FFF2-40B4-BE49-F238E27FC236}">
                  <a16:creationId xmlns:a16="http://schemas.microsoft.com/office/drawing/2014/main" id="{3EC992D6-2080-6730-BE27-AC104D78A0A7}"/>
                </a:ext>
              </a:extLst>
            </p:cNvPr>
            <p:cNvSpPr txBox="1"/>
            <p:nvPr/>
          </p:nvSpPr>
          <p:spPr>
            <a:xfrm>
              <a:off x="3417355" y="3832435"/>
              <a:ext cx="412103" cy="248666"/>
            </a:xfrm>
            <a:prstGeom prst="rect">
              <a:avLst/>
            </a:prstGeom>
            <a:noFill/>
          </p:spPr>
          <p:txBody>
            <a:bodyPr wrap="square" rtlCol="0">
              <a:spAutoFit/>
            </a:bodyPr>
            <a:lstStyle/>
            <a:p>
              <a:r>
                <a:rPr lang="pt-BR" sz="1000" b="1" dirty="0">
                  <a:latin typeface="Times New Roman" panose="02020603050405020304" pitchFamily="18" charset="0"/>
                  <a:cs typeface="Times New Roman" panose="02020603050405020304" pitchFamily="18" charset="0"/>
                </a:rPr>
                <a:t>14</a:t>
              </a:r>
            </a:p>
          </p:txBody>
        </p:sp>
        <p:sp>
          <p:nvSpPr>
            <p:cNvPr id="11" name="TextBox 10">
              <a:extLst>
                <a:ext uri="{FF2B5EF4-FFF2-40B4-BE49-F238E27FC236}">
                  <a16:creationId xmlns:a16="http://schemas.microsoft.com/office/drawing/2014/main" id="{0FDAFC77-ED0F-F5AD-C9F6-7B6C281F36B0}"/>
                </a:ext>
              </a:extLst>
            </p:cNvPr>
            <p:cNvSpPr txBox="1"/>
            <p:nvPr/>
          </p:nvSpPr>
          <p:spPr>
            <a:xfrm>
              <a:off x="2494646" y="4139681"/>
              <a:ext cx="412103" cy="248666"/>
            </a:xfrm>
            <a:prstGeom prst="rect">
              <a:avLst/>
            </a:prstGeom>
            <a:noFill/>
          </p:spPr>
          <p:txBody>
            <a:bodyPr wrap="square" rtlCol="0">
              <a:spAutoFit/>
            </a:bodyPr>
            <a:lstStyle/>
            <a:p>
              <a:r>
                <a:rPr lang="pt-BR" sz="1000" b="1" dirty="0">
                  <a:latin typeface="Times New Roman" panose="02020603050405020304" pitchFamily="18" charset="0"/>
                  <a:cs typeface="Times New Roman" panose="02020603050405020304" pitchFamily="18" charset="0"/>
                </a:rPr>
                <a:t>11</a:t>
              </a:r>
            </a:p>
          </p:txBody>
        </p:sp>
        <p:sp>
          <p:nvSpPr>
            <p:cNvPr id="12" name="TextBox 11">
              <a:extLst>
                <a:ext uri="{FF2B5EF4-FFF2-40B4-BE49-F238E27FC236}">
                  <a16:creationId xmlns:a16="http://schemas.microsoft.com/office/drawing/2014/main" id="{8DA4782E-AAE2-41BA-5EBE-0CDA0A2B0D78}"/>
                </a:ext>
              </a:extLst>
            </p:cNvPr>
            <p:cNvSpPr txBox="1"/>
            <p:nvPr/>
          </p:nvSpPr>
          <p:spPr>
            <a:xfrm>
              <a:off x="4264227" y="4578942"/>
              <a:ext cx="340581" cy="248666"/>
            </a:xfrm>
            <a:prstGeom prst="rect">
              <a:avLst/>
            </a:prstGeom>
            <a:noFill/>
          </p:spPr>
          <p:txBody>
            <a:bodyPr wrap="square" rtlCol="0">
              <a:spAutoFit/>
            </a:bodyPr>
            <a:lstStyle/>
            <a:p>
              <a:r>
                <a:rPr lang="pt-BR" sz="1000" b="1" dirty="0">
                  <a:latin typeface="Times New Roman" panose="02020603050405020304" pitchFamily="18" charset="0"/>
                  <a:cs typeface="Times New Roman" panose="02020603050405020304" pitchFamily="18" charset="0"/>
                </a:rPr>
                <a:t>9</a:t>
              </a:r>
            </a:p>
          </p:txBody>
        </p:sp>
        <p:sp>
          <p:nvSpPr>
            <p:cNvPr id="14" name="TextBox 13">
              <a:extLst>
                <a:ext uri="{FF2B5EF4-FFF2-40B4-BE49-F238E27FC236}">
                  <a16:creationId xmlns:a16="http://schemas.microsoft.com/office/drawing/2014/main" id="{3ABFB218-BA65-55B7-2544-51FE32B42719}"/>
                </a:ext>
              </a:extLst>
            </p:cNvPr>
            <p:cNvSpPr txBox="1"/>
            <p:nvPr/>
          </p:nvSpPr>
          <p:spPr>
            <a:xfrm>
              <a:off x="4225941" y="4844187"/>
              <a:ext cx="412103" cy="248666"/>
            </a:xfrm>
            <a:prstGeom prst="rect">
              <a:avLst/>
            </a:prstGeom>
            <a:noFill/>
          </p:spPr>
          <p:txBody>
            <a:bodyPr wrap="square" rtlCol="0">
              <a:spAutoFit/>
            </a:bodyPr>
            <a:lstStyle/>
            <a:p>
              <a:r>
                <a:rPr lang="pt-BR" sz="1000" b="1" dirty="0">
                  <a:latin typeface="Times New Roman" panose="02020603050405020304" pitchFamily="18" charset="0"/>
                  <a:cs typeface="Times New Roman" panose="02020603050405020304" pitchFamily="18" charset="0"/>
                </a:rPr>
                <a:t>13</a:t>
              </a:r>
            </a:p>
          </p:txBody>
        </p:sp>
        <p:sp>
          <p:nvSpPr>
            <p:cNvPr id="15" name="TextBox 14">
              <a:extLst>
                <a:ext uri="{FF2B5EF4-FFF2-40B4-BE49-F238E27FC236}">
                  <a16:creationId xmlns:a16="http://schemas.microsoft.com/office/drawing/2014/main" id="{E02C49F6-9B5E-E574-A613-FD4F130E7EBA}"/>
                </a:ext>
              </a:extLst>
            </p:cNvPr>
            <p:cNvSpPr txBox="1"/>
            <p:nvPr/>
          </p:nvSpPr>
          <p:spPr>
            <a:xfrm>
              <a:off x="4080492" y="5205411"/>
              <a:ext cx="340581" cy="248666"/>
            </a:xfrm>
            <a:prstGeom prst="rect">
              <a:avLst/>
            </a:prstGeom>
            <a:noFill/>
          </p:spPr>
          <p:txBody>
            <a:bodyPr wrap="square" rtlCol="0">
              <a:spAutoFit/>
            </a:bodyPr>
            <a:lstStyle/>
            <a:p>
              <a:r>
                <a:rPr lang="pt-BR" sz="1000" b="1" dirty="0">
                  <a:latin typeface="Times New Roman" panose="02020603050405020304" pitchFamily="18" charset="0"/>
                  <a:cs typeface="Times New Roman" panose="02020603050405020304" pitchFamily="18" charset="0"/>
                </a:rPr>
                <a:t>4</a:t>
              </a:r>
            </a:p>
          </p:txBody>
        </p:sp>
        <p:sp>
          <p:nvSpPr>
            <p:cNvPr id="16" name="TextBox 15">
              <a:extLst>
                <a:ext uri="{FF2B5EF4-FFF2-40B4-BE49-F238E27FC236}">
                  <a16:creationId xmlns:a16="http://schemas.microsoft.com/office/drawing/2014/main" id="{00934B02-6FAE-C14D-538B-22CFC5746E4D}"/>
                </a:ext>
              </a:extLst>
            </p:cNvPr>
            <p:cNvSpPr txBox="1"/>
            <p:nvPr/>
          </p:nvSpPr>
          <p:spPr>
            <a:xfrm>
              <a:off x="3782516" y="5504830"/>
              <a:ext cx="340581" cy="248666"/>
            </a:xfrm>
            <a:prstGeom prst="rect">
              <a:avLst/>
            </a:prstGeom>
            <a:noFill/>
          </p:spPr>
          <p:txBody>
            <a:bodyPr wrap="square" rtlCol="0">
              <a:spAutoFit/>
            </a:bodyPr>
            <a:lstStyle/>
            <a:p>
              <a:r>
                <a:rPr lang="pt-BR" sz="1000" b="1" dirty="0">
                  <a:latin typeface="Times New Roman" panose="02020603050405020304" pitchFamily="18" charset="0"/>
                  <a:cs typeface="Times New Roman" panose="02020603050405020304" pitchFamily="18" charset="0"/>
                </a:rPr>
                <a:t>3</a:t>
              </a:r>
            </a:p>
          </p:txBody>
        </p:sp>
        <p:sp>
          <p:nvSpPr>
            <p:cNvPr id="17" name="TextBox 16">
              <a:extLst>
                <a:ext uri="{FF2B5EF4-FFF2-40B4-BE49-F238E27FC236}">
                  <a16:creationId xmlns:a16="http://schemas.microsoft.com/office/drawing/2014/main" id="{BF4DE332-131D-A50E-CA3F-6AE8C74FEB2E}"/>
                </a:ext>
              </a:extLst>
            </p:cNvPr>
            <p:cNvSpPr txBox="1"/>
            <p:nvPr/>
          </p:nvSpPr>
          <p:spPr>
            <a:xfrm>
              <a:off x="3475309" y="6005473"/>
              <a:ext cx="340581" cy="248666"/>
            </a:xfrm>
            <a:prstGeom prst="rect">
              <a:avLst/>
            </a:prstGeom>
            <a:noFill/>
          </p:spPr>
          <p:txBody>
            <a:bodyPr wrap="square" rtlCol="0">
              <a:spAutoFit/>
            </a:bodyPr>
            <a:lstStyle/>
            <a:p>
              <a:r>
                <a:rPr lang="pt-BR" sz="1000" b="1" dirty="0">
                  <a:latin typeface="Times New Roman" panose="02020603050405020304" pitchFamily="18" charset="0"/>
                  <a:cs typeface="Times New Roman" panose="02020603050405020304" pitchFamily="18" charset="0"/>
                </a:rPr>
                <a:t>9</a:t>
              </a:r>
            </a:p>
          </p:txBody>
        </p:sp>
        <p:sp>
          <p:nvSpPr>
            <p:cNvPr id="18" name="TextBox 17">
              <a:extLst>
                <a:ext uri="{FF2B5EF4-FFF2-40B4-BE49-F238E27FC236}">
                  <a16:creationId xmlns:a16="http://schemas.microsoft.com/office/drawing/2014/main" id="{407E5080-4B08-CC03-C256-A015AD39023B}"/>
                </a:ext>
              </a:extLst>
            </p:cNvPr>
            <p:cNvSpPr txBox="1"/>
            <p:nvPr/>
          </p:nvSpPr>
          <p:spPr>
            <a:xfrm>
              <a:off x="1217863" y="3263837"/>
              <a:ext cx="364202" cy="307777"/>
            </a:xfrm>
            <a:prstGeom prst="rect">
              <a:avLst/>
            </a:prstGeom>
            <a:noFill/>
          </p:spPr>
          <p:txBody>
            <a:bodyPr wrap="none" rtlCol="0">
              <a:spAutoFit/>
            </a:bodyPr>
            <a:lstStyle/>
            <a:p>
              <a:r>
                <a:rPr lang="pt-BR" sz="1400" b="1" dirty="0">
                  <a:latin typeface="Times New Roman" panose="02020603050405020304" pitchFamily="18" charset="0"/>
                  <a:cs typeface="Times New Roman" panose="02020603050405020304" pitchFamily="18" charset="0"/>
                </a:rPr>
                <a:t>70</a:t>
              </a:r>
            </a:p>
          </p:txBody>
        </p:sp>
        <p:sp>
          <p:nvSpPr>
            <p:cNvPr id="19" name="Rectangle 18">
              <a:extLst>
                <a:ext uri="{FF2B5EF4-FFF2-40B4-BE49-F238E27FC236}">
                  <a16:creationId xmlns:a16="http://schemas.microsoft.com/office/drawing/2014/main" id="{5A6AFAEE-5386-A2E2-FB1D-51917A26AE3E}"/>
                </a:ext>
              </a:extLst>
            </p:cNvPr>
            <p:cNvSpPr/>
            <p:nvPr/>
          </p:nvSpPr>
          <p:spPr>
            <a:xfrm>
              <a:off x="3687181" y="3128258"/>
              <a:ext cx="1430687" cy="3306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pt-BR" sz="1000" b="1" dirty="0">
                  <a:solidFill>
                    <a:schemeClr val="tx1"/>
                  </a:solidFill>
                  <a:latin typeface="Times New Roman" panose="02020603050405020304" pitchFamily="18" charset="0"/>
                  <a:cs typeface="Times New Roman" panose="02020603050405020304" pitchFamily="18" charset="0"/>
                </a:rPr>
                <a:t>Total Stores: 279</a:t>
              </a:r>
            </a:p>
          </p:txBody>
        </p:sp>
      </p:grpSp>
      <p:sp>
        <p:nvSpPr>
          <p:cNvPr id="23" name="Rectangle 22">
            <a:extLst>
              <a:ext uri="{FF2B5EF4-FFF2-40B4-BE49-F238E27FC236}">
                <a16:creationId xmlns:a16="http://schemas.microsoft.com/office/drawing/2014/main" id="{050060E3-0754-0389-C76D-5848162500B5}"/>
              </a:ext>
            </a:extLst>
          </p:cNvPr>
          <p:cNvSpPr/>
          <p:nvPr/>
        </p:nvSpPr>
        <p:spPr>
          <a:xfrm>
            <a:off x="9770094" y="3900953"/>
            <a:ext cx="1709594" cy="3306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pt-BR" sz="800" dirty="0">
                <a:solidFill>
                  <a:schemeClr val="tx1"/>
                </a:solidFill>
                <a:latin typeface="Times New Roman" panose="02020603050405020304" pitchFamily="18" charset="0"/>
                <a:cs typeface="Times New Roman" panose="02020603050405020304" pitchFamily="18" charset="0"/>
              </a:rPr>
              <a:t>*2025 </a:t>
            </a:r>
            <a:r>
              <a:rPr lang="pt-BR" sz="800" dirty="0" err="1">
                <a:solidFill>
                  <a:schemeClr val="tx1"/>
                </a:solidFill>
                <a:latin typeface="Times New Roman" panose="02020603050405020304" pitchFamily="18" charset="0"/>
                <a:cs typeface="Times New Roman" panose="02020603050405020304" pitchFamily="18" charset="0"/>
              </a:rPr>
              <a:t>with</a:t>
            </a:r>
            <a:r>
              <a:rPr lang="pt-BR" sz="800" dirty="0">
                <a:solidFill>
                  <a:schemeClr val="tx1"/>
                </a:solidFill>
                <a:latin typeface="Times New Roman" panose="02020603050405020304" pitchFamily="18" charset="0"/>
                <a:cs typeface="Times New Roman" panose="02020603050405020304" pitchFamily="18" charset="0"/>
              </a:rPr>
              <a:t> </a:t>
            </a:r>
            <a:r>
              <a:rPr lang="pt-BR" sz="800" dirty="0" err="1">
                <a:solidFill>
                  <a:schemeClr val="tx1"/>
                </a:solidFill>
                <a:latin typeface="Times New Roman" panose="02020603050405020304" pitchFamily="18" charset="0"/>
                <a:cs typeface="Times New Roman" panose="02020603050405020304" pitchFamily="18" charset="0"/>
              </a:rPr>
              <a:t>estimated</a:t>
            </a:r>
            <a:r>
              <a:rPr lang="pt-BR" sz="800" dirty="0">
                <a:solidFill>
                  <a:schemeClr val="tx1"/>
                </a:solidFill>
                <a:latin typeface="Times New Roman" panose="02020603050405020304" pitchFamily="18" charset="0"/>
                <a:cs typeface="Times New Roman" panose="02020603050405020304" pitchFamily="18" charset="0"/>
              </a:rPr>
              <a:t> </a:t>
            </a:r>
            <a:r>
              <a:rPr lang="pt-BR" sz="800" dirty="0" err="1">
                <a:solidFill>
                  <a:schemeClr val="tx1"/>
                </a:solidFill>
                <a:latin typeface="Times New Roman" panose="02020603050405020304" pitchFamily="18" charset="0"/>
                <a:cs typeface="Times New Roman" panose="02020603050405020304" pitchFamily="18" charset="0"/>
              </a:rPr>
              <a:t>numbers</a:t>
            </a:r>
            <a:r>
              <a:rPr lang="pt-BR" sz="800" dirty="0">
                <a:solidFill>
                  <a:schemeClr val="tx1"/>
                </a:solidFill>
                <a:latin typeface="Times New Roman" panose="02020603050405020304" pitchFamily="18" charset="0"/>
                <a:cs typeface="Times New Roman" panose="02020603050405020304" pitchFamily="18" charset="0"/>
              </a:rPr>
              <a:t> (+25)</a:t>
            </a:r>
          </a:p>
        </p:txBody>
      </p:sp>
      <p:graphicFrame>
        <p:nvGraphicFramePr>
          <p:cNvPr id="27" name="Chart 26">
            <a:extLst>
              <a:ext uri="{FF2B5EF4-FFF2-40B4-BE49-F238E27FC236}">
                <a16:creationId xmlns:a16="http://schemas.microsoft.com/office/drawing/2014/main" id="{049F79AA-9A7A-2B07-FBCC-D08FBB1EA56C}"/>
              </a:ext>
            </a:extLst>
          </p:cNvPr>
          <p:cNvGraphicFramePr>
            <a:graphicFrameLocks/>
          </p:cNvGraphicFramePr>
          <p:nvPr>
            <p:extLst>
              <p:ext uri="{D42A27DB-BD31-4B8C-83A1-F6EECF244321}">
                <p14:modId xmlns:p14="http://schemas.microsoft.com/office/powerpoint/2010/main" val="1859903163"/>
              </p:ext>
            </p:extLst>
          </p:nvPr>
        </p:nvGraphicFramePr>
        <p:xfrm>
          <a:off x="5869133" y="327467"/>
          <a:ext cx="5956128" cy="343756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2" name="Chart 31">
            <a:extLst>
              <a:ext uri="{FF2B5EF4-FFF2-40B4-BE49-F238E27FC236}">
                <a16:creationId xmlns:a16="http://schemas.microsoft.com/office/drawing/2014/main" id="{3ED9F6EF-9D89-40DA-EF25-7849A7D7CE22}"/>
              </a:ext>
            </a:extLst>
          </p:cNvPr>
          <p:cNvGraphicFramePr>
            <a:graphicFrameLocks/>
          </p:cNvGraphicFramePr>
          <p:nvPr>
            <p:extLst>
              <p:ext uri="{D42A27DB-BD31-4B8C-83A1-F6EECF244321}">
                <p14:modId xmlns:p14="http://schemas.microsoft.com/office/powerpoint/2010/main" val="1712802802"/>
              </p:ext>
            </p:extLst>
          </p:nvPr>
        </p:nvGraphicFramePr>
        <p:xfrm>
          <a:off x="5869132" y="3751097"/>
          <a:ext cx="5956127" cy="2745440"/>
        </p:xfrm>
        <a:graphic>
          <a:graphicData uri="http://schemas.openxmlformats.org/drawingml/2006/chart">
            <c:chart xmlns:c="http://schemas.openxmlformats.org/drawingml/2006/chart" xmlns:r="http://schemas.openxmlformats.org/officeDocument/2006/relationships" r:id="rId4"/>
          </a:graphicData>
        </a:graphic>
      </p:graphicFrame>
      <p:cxnSp>
        <p:nvCxnSpPr>
          <p:cNvPr id="37" name="Straight Connector 36">
            <a:extLst>
              <a:ext uri="{FF2B5EF4-FFF2-40B4-BE49-F238E27FC236}">
                <a16:creationId xmlns:a16="http://schemas.microsoft.com/office/drawing/2014/main" id="{FE2B33FB-70DB-1EE9-AB9B-1AA7A4193DE0}"/>
              </a:ext>
            </a:extLst>
          </p:cNvPr>
          <p:cNvCxnSpPr>
            <a:cxnSpLocks/>
          </p:cNvCxnSpPr>
          <p:nvPr/>
        </p:nvCxnSpPr>
        <p:spPr>
          <a:xfrm>
            <a:off x="265466" y="869178"/>
            <a:ext cx="5407749"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C3B32600-2A0B-7537-45F7-19754EC97623}"/>
              </a:ext>
            </a:extLst>
          </p:cNvPr>
          <p:cNvCxnSpPr>
            <a:cxnSpLocks/>
          </p:cNvCxnSpPr>
          <p:nvPr/>
        </p:nvCxnSpPr>
        <p:spPr>
          <a:xfrm>
            <a:off x="258200" y="3094357"/>
            <a:ext cx="5407749" cy="0"/>
          </a:xfrm>
          <a:prstGeom prst="line">
            <a:avLst/>
          </a:prstGeom>
          <a:ln w="12700"/>
        </p:spPr>
        <p:style>
          <a:lnRef idx="2">
            <a:schemeClr val="dk1"/>
          </a:lnRef>
          <a:fillRef idx="0">
            <a:schemeClr val="dk1"/>
          </a:fillRef>
          <a:effectRef idx="1">
            <a:schemeClr val="dk1"/>
          </a:effectRef>
          <a:fontRef idx="minor">
            <a:schemeClr val="tx1"/>
          </a:fontRef>
        </p:style>
      </p:cxnSp>
      <p:sp>
        <p:nvSpPr>
          <p:cNvPr id="42" name="Slide Number Placeholder 5">
            <a:extLst>
              <a:ext uri="{FF2B5EF4-FFF2-40B4-BE49-F238E27FC236}">
                <a16:creationId xmlns:a16="http://schemas.microsoft.com/office/drawing/2014/main" id="{CC13203C-FEBC-3607-A954-E84AC77BB395}"/>
              </a:ext>
            </a:extLst>
          </p:cNvPr>
          <p:cNvSpPr>
            <a:spLocks noGrp="1"/>
          </p:cNvSpPr>
          <p:nvPr>
            <p:ph type="sldNum" sz="quarter" idx="4"/>
          </p:nvPr>
        </p:nvSpPr>
        <p:spPr>
          <a:xfrm>
            <a:off x="11424597" y="6477507"/>
            <a:ext cx="647329" cy="365125"/>
          </a:xfrm>
          <a:prstGeom prst="rect">
            <a:avLst/>
          </a:prstGeom>
        </p:spPr>
        <p:txBody>
          <a:bodyPr/>
          <a:lstStyle>
            <a:lvl1pPr>
              <a:defRPr sz="1200">
                <a:solidFill>
                  <a:schemeClr val="tx1"/>
                </a:solidFill>
                <a:latin typeface="Times New Roman" panose="02020603050405020304" pitchFamily="18" charset="0"/>
                <a:cs typeface="Times New Roman" panose="02020603050405020304" pitchFamily="18" charset="0"/>
              </a:defRPr>
            </a:lvl1pPr>
          </a:lstStyle>
          <a:p>
            <a:fld id="{814C9BAE-B167-4E3F-9E50-D41BAC22C40E}" type="slidenum">
              <a:rPr lang="pt-BR" smtClean="0"/>
              <a:pPr/>
              <a:t>2</a:t>
            </a:fld>
            <a:endParaRPr lang="pt-BR" dirty="0"/>
          </a:p>
        </p:txBody>
      </p:sp>
    </p:spTree>
    <p:extLst>
      <p:ext uri="{BB962C8B-B14F-4D97-AF65-F5344CB8AC3E}">
        <p14:creationId xmlns:p14="http://schemas.microsoft.com/office/powerpoint/2010/main" val="3261666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C72344E-28C7-50FC-6A64-D7EA61DD7135}"/>
              </a:ext>
            </a:extLst>
          </p:cNvPr>
          <p:cNvSpPr/>
          <p:nvPr/>
        </p:nvSpPr>
        <p:spPr>
          <a:xfrm>
            <a:off x="275256" y="404548"/>
            <a:ext cx="6766792" cy="45282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2400" b="1" dirty="0">
                <a:solidFill>
                  <a:schemeClr val="tx1"/>
                </a:solidFill>
                <a:latin typeface="Times New Roman" panose="02020603050405020304" pitchFamily="18" charset="0"/>
                <a:cs typeface="Times New Roman" panose="02020603050405020304" pitchFamily="18" charset="0"/>
              </a:rPr>
              <a:t>Market Overview: Food Retail Sector in Brazil</a:t>
            </a:r>
            <a:endParaRPr lang="pt-BR" sz="2400" b="1" dirty="0">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2C56BA51-6B43-6C72-69F4-D6358D25A1DC}"/>
              </a:ext>
            </a:extLst>
          </p:cNvPr>
          <p:cNvSpPr/>
          <p:nvPr/>
        </p:nvSpPr>
        <p:spPr>
          <a:xfrm>
            <a:off x="381000" y="904875"/>
            <a:ext cx="2286000" cy="5286375"/>
          </a:xfrm>
          <a:prstGeom prst="rect">
            <a:avLst/>
          </a:prstGeom>
          <a:solidFill>
            <a:srgbClr val="4E95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2">
                  <a:lumMod val="50000"/>
                  <a:lumOff val="50000"/>
                </a:schemeClr>
              </a:solidFill>
            </a:endParaRPr>
          </a:p>
        </p:txBody>
      </p:sp>
      <p:sp>
        <p:nvSpPr>
          <p:cNvPr id="8" name="Rectangle 7">
            <a:extLst>
              <a:ext uri="{FF2B5EF4-FFF2-40B4-BE49-F238E27FC236}">
                <a16:creationId xmlns:a16="http://schemas.microsoft.com/office/drawing/2014/main" id="{5F201B60-9927-6437-672C-6DEF2429238C}"/>
              </a:ext>
            </a:extLst>
          </p:cNvPr>
          <p:cNvSpPr/>
          <p:nvPr/>
        </p:nvSpPr>
        <p:spPr>
          <a:xfrm>
            <a:off x="628650" y="1114425"/>
            <a:ext cx="3124200" cy="10287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Cash &amp; Carry format remains the primary growth driver:</a:t>
            </a:r>
            <a:endParaRPr lang="pt-BR"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D1D92FA3-6DB2-87E0-15C2-BC1AB9C32EEB}"/>
              </a:ext>
            </a:extLst>
          </p:cNvPr>
          <p:cNvSpPr/>
          <p:nvPr/>
        </p:nvSpPr>
        <p:spPr>
          <a:xfrm>
            <a:off x="628650" y="2381826"/>
            <a:ext cx="3124200" cy="10287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Headwinds in the Consumer Durables segment:</a:t>
            </a:r>
            <a:endParaRPr lang="pt-BR"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BE177D8E-7C99-ADFC-8DE9-EABAB3E61177}"/>
              </a:ext>
            </a:extLst>
          </p:cNvPr>
          <p:cNvSpPr/>
          <p:nvPr/>
        </p:nvSpPr>
        <p:spPr>
          <a:xfrm>
            <a:off x="628650" y="3649227"/>
            <a:ext cx="3124200" cy="10287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Grupo Mateus is positioned for aggressive organic expansion</a:t>
            </a:r>
            <a:r>
              <a:rPr lang="pt-BR" dirty="0">
                <a:latin typeface="Times New Roman" panose="02020603050405020304" pitchFamily="18" charset="0"/>
                <a:cs typeface="Times New Roman" panose="02020603050405020304" pitchFamily="18" charset="0"/>
              </a:rPr>
              <a:t>s:</a:t>
            </a:r>
          </a:p>
        </p:txBody>
      </p:sp>
      <p:sp>
        <p:nvSpPr>
          <p:cNvPr id="11" name="Rectangle 10">
            <a:extLst>
              <a:ext uri="{FF2B5EF4-FFF2-40B4-BE49-F238E27FC236}">
                <a16:creationId xmlns:a16="http://schemas.microsoft.com/office/drawing/2014/main" id="{1F1E125D-0A1E-D5C6-3FE9-E09CE627682B}"/>
              </a:ext>
            </a:extLst>
          </p:cNvPr>
          <p:cNvSpPr/>
          <p:nvPr/>
        </p:nvSpPr>
        <p:spPr>
          <a:xfrm>
            <a:off x="628650" y="4916628"/>
            <a:ext cx="3124200" cy="102870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Premium Valuation Reflects Superior Growth:</a:t>
            </a:r>
            <a:endParaRPr lang="pt-BR"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FF67770-1F3E-369B-AD3E-434CA7EE9D74}"/>
              </a:ext>
            </a:extLst>
          </p:cNvPr>
          <p:cNvSpPr txBox="1"/>
          <p:nvPr/>
        </p:nvSpPr>
        <p:spPr>
          <a:xfrm>
            <a:off x="3752850" y="1151721"/>
            <a:ext cx="7693314"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This trend reflects a continued consumer preference for value, especially in a challenging macroeconomic environment. </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segment's strong performance is a key indicator for players with significant exposure, like Grupo Mateus.</a:t>
            </a:r>
            <a:endParaRPr lang="pt-BR" sz="1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6293479C-9302-BF1A-F3F3-63B7C3CD8BC5}"/>
              </a:ext>
            </a:extLst>
          </p:cNvPr>
          <p:cNvSpPr txBox="1"/>
          <p:nvPr/>
        </p:nvSpPr>
        <p:spPr>
          <a:xfrm>
            <a:off x="3752850" y="2526844"/>
            <a:ext cx="7693314"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electronics category is facing a sector-wide slowdown, impacted by reduced consumer credit and macroeconomic pressure. </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This has led companies to optimize their portfolio by closing underperforming stores.</a:t>
            </a:r>
            <a:endParaRPr lang="pt-BR" sz="1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365E708D-3075-515C-ED19-8B678B70BE64}"/>
              </a:ext>
            </a:extLst>
          </p:cNvPr>
          <p:cNvSpPr txBox="1"/>
          <p:nvPr/>
        </p:nvSpPr>
        <p:spPr>
          <a:xfrm>
            <a:off x="3752850" y="3794245"/>
            <a:ext cx="7693314"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With a healthier balance sheet and a well-established distribution network, Grupo Mateus is uniquely positioned to continue its organic expansion and route densification strategy, particularly in the Northeast region.</a:t>
            </a:r>
            <a:endParaRPr lang="pt-BR" sz="1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D85C2B46-A080-7CF9-F938-8F516063BFCB}"/>
              </a:ext>
            </a:extLst>
          </p:cNvPr>
          <p:cNvSpPr txBox="1"/>
          <p:nvPr/>
        </p:nvSpPr>
        <p:spPr>
          <a:xfrm>
            <a:off x="3752850" y="4953924"/>
            <a:ext cx="7693314"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Grupo Mateus exhibits a significantly higher revenue growth forecast (15.5% CAGR) compared to the peer median (4.6%).</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market acknowledges this potential, assigning a premium valuation multiple to the company (6.3x EV/EBITDA vs. 5.8x peer median)</a:t>
            </a:r>
          </a:p>
        </p:txBody>
      </p:sp>
      <p:sp>
        <p:nvSpPr>
          <p:cNvPr id="18" name="Slide Number Placeholder 5">
            <a:extLst>
              <a:ext uri="{FF2B5EF4-FFF2-40B4-BE49-F238E27FC236}">
                <a16:creationId xmlns:a16="http://schemas.microsoft.com/office/drawing/2014/main" id="{EB54D148-BEC8-B164-718C-4B5AF383BF86}"/>
              </a:ext>
            </a:extLst>
          </p:cNvPr>
          <p:cNvSpPr>
            <a:spLocks noGrp="1"/>
          </p:cNvSpPr>
          <p:nvPr>
            <p:ph type="sldNum" sz="quarter" idx="4"/>
          </p:nvPr>
        </p:nvSpPr>
        <p:spPr>
          <a:xfrm>
            <a:off x="11424597" y="6477507"/>
            <a:ext cx="647329" cy="365125"/>
          </a:xfrm>
          <a:prstGeom prst="rect">
            <a:avLst/>
          </a:prstGeom>
        </p:spPr>
        <p:txBody>
          <a:bodyPr/>
          <a:lstStyle>
            <a:lvl1pPr>
              <a:defRPr sz="1200">
                <a:solidFill>
                  <a:schemeClr val="tx1"/>
                </a:solidFill>
                <a:latin typeface="Times New Roman" panose="02020603050405020304" pitchFamily="18" charset="0"/>
                <a:cs typeface="Times New Roman" panose="02020603050405020304" pitchFamily="18" charset="0"/>
              </a:defRPr>
            </a:lvl1pPr>
          </a:lstStyle>
          <a:p>
            <a:fld id="{814C9BAE-B167-4E3F-9E50-D41BAC22C40E}" type="slidenum">
              <a:rPr lang="pt-BR" smtClean="0"/>
              <a:pPr/>
              <a:t>3</a:t>
            </a:fld>
            <a:endParaRPr lang="pt-BR" dirty="0"/>
          </a:p>
        </p:txBody>
      </p:sp>
    </p:spTree>
    <p:extLst>
      <p:ext uri="{BB962C8B-B14F-4D97-AF65-F5344CB8AC3E}">
        <p14:creationId xmlns:p14="http://schemas.microsoft.com/office/powerpoint/2010/main" val="3290179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D85C91-83B6-1B5D-2EA6-B70FE37B01B0}"/>
              </a:ext>
            </a:extLst>
          </p:cNvPr>
          <p:cNvSpPr/>
          <p:nvPr/>
        </p:nvSpPr>
        <p:spPr>
          <a:xfrm>
            <a:off x="95039" y="266354"/>
            <a:ext cx="6766792" cy="4215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pt-BR" b="1" dirty="0">
                <a:solidFill>
                  <a:schemeClr val="tx1"/>
                </a:solidFill>
                <a:latin typeface="Times New Roman" panose="02020603050405020304" pitchFamily="18" charset="0"/>
                <a:cs typeface="Times New Roman" panose="02020603050405020304" pitchFamily="18" charset="0"/>
              </a:rPr>
              <a:t>Benchmarking</a:t>
            </a:r>
            <a:r>
              <a:rPr lang="pt-BR" sz="1600" b="1" dirty="0">
                <a:solidFill>
                  <a:schemeClr val="tx1"/>
                </a:solidFill>
                <a:latin typeface="Times New Roman" panose="02020603050405020304" pitchFamily="18" charset="0"/>
                <a:cs typeface="Times New Roman" panose="02020603050405020304" pitchFamily="18" charset="0"/>
              </a:rPr>
              <a:t> Grupo Mateus </a:t>
            </a:r>
            <a:r>
              <a:rPr lang="pt-BR" sz="1600" b="1" dirty="0" err="1">
                <a:solidFill>
                  <a:schemeClr val="tx1"/>
                </a:solidFill>
                <a:latin typeface="Times New Roman" panose="02020603050405020304" pitchFamily="18" charset="0"/>
                <a:cs typeface="Times New Roman" panose="02020603050405020304" pitchFamily="18" charset="0"/>
              </a:rPr>
              <a:t>to</a:t>
            </a:r>
            <a:r>
              <a:rPr lang="pt-BR" sz="1600" b="1" dirty="0">
                <a:solidFill>
                  <a:schemeClr val="tx1"/>
                </a:solidFill>
                <a:latin typeface="Times New Roman" panose="02020603050405020304" pitchFamily="18" charset="0"/>
                <a:cs typeface="Times New Roman" panose="02020603050405020304" pitchFamily="18" charset="0"/>
              </a:rPr>
              <a:t> </a:t>
            </a:r>
            <a:r>
              <a:rPr lang="pt-BR" sz="1600" b="1" dirty="0" err="1">
                <a:solidFill>
                  <a:schemeClr val="tx1"/>
                </a:solidFill>
                <a:latin typeface="Times New Roman" panose="02020603050405020304" pitchFamily="18" charset="0"/>
                <a:cs typeface="Times New Roman" panose="02020603050405020304" pitchFamily="18" charset="0"/>
              </a:rPr>
              <a:t>Public</a:t>
            </a:r>
            <a:r>
              <a:rPr lang="pt-BR" sz="1600" b="1" dirty="0">
                <a:solidFill>
                  <a:schemeClr val="tx1"/>
                </a:solidFill>
                <a:latin typeface="Times New Roman" panose="02020603050405020304" pitchFamily="18" charset="0"/>
                <a:cs typeface="Times New Roman" panose="02020603050405020304" pitchFamily="18" charset="0"/>
              </a:rPr>
              <a:t> Food &amp; Staples </a:t>
            </a:r>
            <a:r>
              <a:rPr lang="pt-BR" sz="1600" b="1" dirty="0" err="1">
                <a:solidFill>
                  <a:schemeClr val="tx1"/>
                </a:solidFill>
                <a:latin typeface="Times New Roman" panose="02020603050405020304" pitchFamily="18" charset="0"/>
                <a:cs typeface="Times New Roman" panose="02020603050405020304" pitchFamily="18" charset="0"/>
              </a:rPr>
              <a:t>Retail</a:t>
            </a:r>
            <a:r>
              <a:rPr lang="pt-BR" sz="1600" b="1" dirty="0">
                <a:solidFill>
                  <a:schemeClr val="tx1"/>
                </a:solidFill>
                <a:latin typeface="Times New Roman" panose="02020603050405020304" pitchFamily="18" charset="0"/>
                <a:cs typeface="Times New Roman" panose="02020603050405020304" pitchFamily="18" charset="0"/>
              </a:rPr>
              <a:t> </a:t>
            </a:r>
            <a:r>
              <a:rPr lang="pt-BR" sz="1600" b="1" dirty="0" err="1">
                <a:solidFill>
                  <a:schemeClr val="tx1"/>
                </a:solidFill>
                <a:latin typeface="Times New Roman" panose="02020603050405020304" pitchFamily="18" charset="0"/>
                <a:cs typeface="Times New Roman" panose="02020603050405020304" pitchFamily="18" charset="0"/>
              </a:rPr>
              <a:t>Peers</a:t>
            </a:r>
            <a:endParaRPr lang="pt-BR" sz="1600" b="1" dirty="0">
              <a:solidFill>
                <a:schemeClr val="tx1"/>
              </a:solidFill>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6A00F027-073A-EA97-3CB6-4FE4FB98065B}"/>
              </a:ext>
            </a:extLst>
          </p:cNvPr>
          <p:cNvSpPr/>
          <p:nvPr/>
        </p:nvSpPr>
        <p:spPr>
          <a:xfrm>
            <a:off x="9547124" y="833831"/>
            <a:ext cx="1977440" cy="1125121"/>
          </a:xfrm>
          <a:prstGeom prst="rect">
            <a:avLst/>
          </a:prstGeom>
          <a:solidFill>
            <a:schemeClr val="bg1"/>
          </a:solidFill>
          <a:ln w="19050">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pt-BR" sz="1200" b="1" dirty="0">
                <a:solidFill>
                  <a:schemeClr val="tx1"/>
                </a:solidFill>
                <a:latin typeface="Times New Roman" panose="02020603050405020304" pitchFamily="18" charset="0"/>
                <a:cs typeface="Times New Roman" panose="02020603050405020304" pitchFamily="18" charset="0"/>
              </a:rPr>
              <a:t>1</a:t>
            </a:r>
            <a:r>
              <a:rPr lang="pt-BR" sz="1200" b="1" baseline="30000" dirty="0">
                <a:solidFill>
                  <a:schemeClr val="tx1"/>
                </a:solidFill>
                <a:latin typeface="Times New Roman" panose="02020603050405020304" pitchFamily="18" charset="0"/>
                <a:cs typeface="Times New Roman" panose="02020603050405020304" pitchFamily="18" charset="0"/>
              </a:rPr>
              <a:t>st</a:t>
            </a:r>
            <a:r>
              <a:rPr lang="pt-BR" sz="1200" b="1" dirty="0">
                <a:solidFill>
                  <a:schemeClr val="tx1"/>
                </a:solidFill>
                <a:latin typeface="Times New Roman" panose="02020603050405020304" pitchFamily="18" charset="0"/>
                <a:cs typeface="Times New Roman" panose="02020603050405020304" pitchFamily="18" charset="0"/>
              </a:rPr>
              <a:t> </a:t>
            </a:r>
            <a:r>
              <a:rPr lang="pt-BR" sz="1200" b="1" dirty="0" err="1">
                <a:solidFill>
                  <a:schemeClr val="tx1"/>
                </a:solidFill>
                <a:latin typeface="Times New Roman" panose="02020603050405020304" pitchFamily="18" charset="0"/>
                <a:cs typeface="Times New Roman" panose="02020603050405020304" pitchFamily="18" charset="0"/>
              </a:rPr>
              <a:t>Quartile</a:t>
            </a:r>
            <a:r>
              <a:rPr lang="pt-BR" sz="1200" b="1" dirty="0">
                <a:solidFill>
                  <a:schemeClr val="tx1"/>
                </a:solidFill>
                <a:latin typeface="Times New Roman" panose="02020603050405020304" pitchFamily="18" charset="0"/>
                <a:cs typeface="Times New Roman" panose="02020603050405020304" pitchFamily="18" charset="0"/>
              </a:rPr>
              <a:t>: 3.4%</a:t>
            </a:r>
          </a:p>
          <a:p>
            <a:pPr algn="ctr"/>
            <a:r>
              <a:rPr lang="pt-BR" sz="1200" b="1" dirty="0" err="1">
                <a:solidFill>
                  <a:schemeClr val="tx1"/>
                </a:solidFill>
                <a:latin typeface="Times New Roman" panose="02020603050405020304" pitchFamily="18" charset="0"/>
                <a:cs typeface="Times New Roman" panose="02020603050405020304" pitchFamily="18" charset="0"/>
              </a:rPr>
              <a:t>Median</a:t>
            </a:r>
            <a:r>
              <a:rPr lang="pt-BR" sz="1200" b="1" dirty="0">
                <a:solidFill>
                  <a:schemeClr val="tx1"/>
                </a:solidFill>
                <a:latin typeface="Times New Roman" panose="02020603050405020304" pitchFamily="18" charset="0"/>
                <a:cs typeface="Times New Roman" panose="02020603050405020304" pitchFamily="18" charset="0"/>
              </a:rPr>
              <a:t>: 4.6%</a:t>
            </a:r>
          </a:p>
          <a:p>
            <a:pPr algn="ctr"/>
            <a:r>
              <a:rPr lang="pt-BR" sz="1200" b="1" dirty="0">
                <a:solidFill>
                  <a:schemeClr val="tx1"/>
                </a:solidFill>
                <a:latin typeface="Times New Roman" panose="02020603050405020304" pitchFamily="18" charset="0"/>
                <a:cs typeface="Times New Roman" panose="02020603050405020304" pitchFamily="18" charset="0"/>
              </a:rPr>
              <a:t>3</a:t>
            </a:r>
            <a:r>
              <a:rPr lang="pt-BR" sz="1200" b="1" baseline="30000" dirty="0">
                <a:solidFill>
                  <a:schemeClr val="tx1"/>
                </a:solidFill>
                <a:latin typeface="Times New Roman" panose="02020603050405020304" pitchFamily="18" charset="0"/>
                <a:cs typeface="Times New Roman" panose="02020603050405020304" pitchFamily="18" charset="0"/>
              </a:rPr>
              <a:t>rd </a:t>
            </a:r>
            <a:r>
              <a:rPr lang="pt-BR" sz="1200" b="1" dirty="0" err="1">
                <a:solidFill>
                  <a:schemeClr val="tx1"/>
                </a:solidFill>
                <a:latin typeface="Times New Roman" panose="02020603050405020304" pitchFamily="18" charset="0"/>
                <a:cs typeface="Times New Roman" panose="02020603050405020304" pitchFamily="18" charset="0"/>
              </a:rPr>
              <a:t>Quartile</a:t>
            </a:r>
            <a:r>
              <a:rPr lang="pt-BR" sz="1200" b="1" dirty="0">
                <a:solidFill>
                  <a:schemeClr val="tx1"/>
                </a:solidFill>
                <a:latin typeface="Times New Roman" panose="02020603050405020304" pitchFamily="18" charset="0"/>
                <a:cs typeface="Times New Roman" panose="02020603050405020304" pitchFamily="18" charset="0"/>
              </a:rPr>
              <a:t>: 5.5%</a:t>
            </a:r>
          </a:p>
        </p:txBody>
      </p:sp>
      <p:sp>
        <p:nvSpPr>
          <p:cNvPr id="35" name="Rectangle 34">
            <a:extLst>
              <a:ext uri="{FF2B5EF4-FFF2-40B4-BE49-F238E27FC236}">
                <a16:creationId xmlns:a16="http://schemas.microsoft.com/office/drawing/2014/main" id="{BD4D4FF8-1809-7D69-A1BA-9D19288816E4}"/>
              </a:ext>
            </a:extLst>
          </p:cNvPr>
          <p:cNvSpPr/>
          <p:nvPr/>
        </p:nvSpPr>
        <p:spPr>
          <a:xfrm>
            <a:off x="9547124" y="2187270"/>
            <a:ext cx="1977440" cy="1125121"/>
          </a:xfrm>
          <a:prstGeom prst="rect">
            <a:avLst/>
          </a:prstGeom>
          <a:solidFill>
            <a:schemeClr val="bg1"/>
          </a:solidFill>
          <a:ln w="19050">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pt-BR" sz="1200" b="1" dirty="0">
                <a:solidFill>
                  <a:schemeClr val="tx1"/>
                </a:solidFill>
                <a:latin typeface="Times New Roman" panose="02020603050405020304" pitchFamily="18" charset="0"/>
                <a:cs typeface="Times New Roman" panose="02020603050405020304" pitchFamily="18" charset="0"/>
              </a:rPr>
              <a:t>1</a:t>
            </a:r>
            <a:r>
              <a:rPr lang="pt-BR" sz="1200" b="1" baseline="30000" dirty="0">
                <a:solidFill>
                  <a:schemeClr val="tx1"/>
                </a:solidFill>
                <a:latin typeface="Times New Roman" panose="02020603050405020304" pitchFamily="18" charset="0"/>
                <a:cs typeface="Times New Roman" panose="02020603050405020304" pitchFamily="18" charset="0"/>
              </a:rPr>
              <a:t>st</a:t>
            </a:r>
            <a:r>
              <a:rPr lang="pt-BR" sz="1200" b="1" dirty="0">
                <a:solidFill>
                  <a:schemeClr val="tx1"/>
                </a:solidFill>
                <a:latin typeface="Times New Roman" panose="02020603050405020304" pitchFamily="18" charset="0"/>
                <a:cs typeface="Times New Roman" panose="02020603050405020304" pitchFamily="18" charset="0"/>
              </a:rPr>
              <a:t> </a:t>
            </a:r>
            <a:r>
              <a:rPr lang="pt-BR" sz="1200" b="1" dirty="0" err="1">
                <a:solidFill>
                  <a:schemeClr val="tx1"/>
                </a:solidFill>
                <a:latin typeface="Times New Roman" panose="02020603050405020304" pitchFamily="18" charset="0"/>
                <a:cs typeface="Times New Roman" panose="02020603050405020304" pitchFamily="18" charset="0"/>
              </a:rPr>
              <a:t>Quartile</a:t>
            </a:r>
            <a:r>
              <a:rPr lang="pt-BR" sz="1200" b="1" dirty="0">
                <a:solidFill>
                  <a:schemeClr val="tx1"/>
                </a:solidFill>
                <a:latin typeface="Times New Roman" panose="02020603050405020304" pitchFamily="18" charset="0"/>
                <a:cs typeface="Times New Roman" panose="02020603050405020304" pitchFamily="18" charset="0"/>
              </a:rPr>
              <a:t>: 7.7%</a:t>
            </a:r>
          </a:p>
          <a:p>
            <a:pPr algn="ctr"/>
            <a:r>
              <a:rPr lang="pt-BR" sz="1200" b="1" dirty="0" err="1">
                <a:solidFill>
                  <a:schemeClr val="tx1"/>
                </a:solidFill>
                <a:latin typeface="Times New Roman" panose="02020603050405020304" pitchFamily="18" charset="0"/>
                <a:cs typeface="Times New Roman" panose="02020603050405020304" pitchFamily="18" charset="0"/>
              </a:rPr>
              <a:t>Median</a:t>
            </a:r>
            <a:r>
              <a:rPr lang="pt-BR" sz="1200" b="1" dirty="0">
                <a:solidFill>
                  <a:schemeClr val="tx1"/>
                </a:solidFill>
                <a:latin typeface="Times New Roman" panose="02020603050405020304" pitchFamily="18" charset="0"/>
                <a:cs typeface="Times New Roman" panose="02020603050405020304" pitchFamily="18" charset="0"/>
              </a:rPr>
              <a:t>: 9.1%</a:t>
            </a:r>
          </a:p>
          <a:p>
            <a:pPr algn="ctr"/>
            <a:r>
              <a:rPr lang="pt-BR" sz="1200" b="1" dirty="0">
                <a:solidFill>
                  <a:schemeClr val="tx1"/>
                </a:solidFill>
                <a:latin typeface="Times New Roman" panose="02020603050405020304" pitchFamily="18" charset="0"/>
                <a:cs typeface="Times New Roman" panose="02020603050405020304" pitchFamily="18" charset="0"/>
              </a:rPr>
              <a:t>3</a:t>
            </a:r>
            <a:r>
              <a:rPr lang="pt-BR" sz="1200" b="1" baseline="30000" dirty="0">
                <a:solidFill>
                  <a:schemeClr val="tx1"/>
                </a:solidFill>
                <a:latin typeface="Times New Roman" panose="02020603050405020304" pitchFamily="18" charset="0"/>
                <a:cs typeface="Times New Roman" panose="02020603050405020304" pitchFamily="18" charset="0"/>
              </a:rPr>
              <a:t>rd </a:t>
            </a:r>
            <a:r>
              <a:rPr lang="pt-BR" sz="1200" b="1" dirty="0" err="1">
                <a:solidFill>
                  <a:schemeClr val="tx1"/>
                </a:solidFill>
                <a:latin typeface="Times New Roman" panose="02020603050405020304" pitchFamily="18" charset="0"/>
                <a:cs typeface="Times New Roman" panose="02020603050405020304" pitchFamily="18" charset="0"/>
              </a:rPr>
              <a:t>Quartile</a:t>
            </a:r>
            <a:r>
              <a:rPr lang="pt-BR" sz="1200" b="1" dirty="0">
                <a:solidFill>
                  <a:schemeClr val="tx1"/>
                </a:solidFill>
                <a:latin typeface="Times New Roman" panose="02020603050405020304" pitchFamily="18" charset="0"/>
                <a:cs typeface="Times New Roman" panose="02020603050405020304" pitchFamily="18" charset="0"/>
              </a:rPr>
              <a:t>: 10.1%</a:t>
            </a:r>
          </a:p>
        </p:txBody>
      </p:sp>
      <p:sp>
        <p:nvSpPr>
          <p:cNvPr id="36" name="Rectangle 35">
            <a:extLst>
              <a:ext uri="{FF2B5EF4-FFF2-40B4-BE49-F238E27FC236}">
                <a16:creationId xmlns:a16="http://schemas.microsoft.com/office/drawing/2014/main" id="{EAB13ABE-6FBC-8171-CDD2-890378371843}"/>
              </a:ext>
            </a:extLst>
          </p:cNvPr>
          <p:cNvSpPr/>
          <p:nvPr/>
        </p:nvSpPr>
        <p:spPr>
          <a:xfrm>
            <a:off x="9547124" y="3636427"/>
            <a:ext cx="1977440" cy="1125121"/>
          </a:xfrm>
          <a:prstGeom prst="rect">
            <a:avLst/>
          </a:prstGeom>
          <a:solidFill>
            <a:schemeClr val="bg1"/>
          </a:solidFill>
          <a:ln w="19050">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pt-BR" sz="1200" b="1" dirty="0">
                <a:solidFill>
                  <a:schemeClr val="tx1"/>
                </a:solidFill>
                <a:latin typeface="Times New Roman" panose="02020603050405020304" pitchFamily="18" charset="0"/>
                <a:cs typeface="Times New Roman" panose="02020603050405020304" pitchFamily="18" charset="0"/>
              </a:rPr>
              <a:t>1</a:t>
            </a:r>
            <a:r>
              <a:rPr lang="pt-BR" sz="1200" b="1" baseline="30000" dirty="0">
                <a:solidFill>
                  <a:schemeClr val="tx1"/>
                </a:solidFill>
                <a:latin typeface="Times New Roman" panose="02020603050405020304" pitchFamily="18" charset="0"/>
                <a:cs typeface="Times New Roman" panose="02020603050405020304" pitchFamily="18" charset="0"/>
              </a:rPr>
              <a:t>st</a:t>
            </a:r>
            <a:r>
              <a:rPr lang="pt-BR" sz="1200" b="1" dirty="0">
                <a:solidFill>
                  <a:schemeClr val="tx1"/>
                </a:solidFill>
                <a:latin typeface="Times New Roman" panose="02020603050405020304" pitchFamily="18" charset="0"/>
                <a:cs typeface="Times New Roman" panose="02020603050405020304" pitchFamily="18" charset="0"/>
              </a:rPr>
              <a:t> </a:t>
            </a:r>
            <a:r>
              <a:rPr lang="pt-BR" sz="1200" b="1" dirty="0" err="1">
                <a:solidFill>
                  <a:schemeClr val="tx1"/>
                </a:solidFill>
                <a:latin typeface="Times New Roman" panose="02020603050405020304" pitchFamily="18" charset="0"/>
                <a:cs typeface="Times New Roman" panose="02020603050405020304" pitchFamily="18" charset="0"/>
              </a:rPr>
              <a:t>Quartile</a:t>
            </a:r>
            <a:r>
              <a:rPr lang="pt-BR" sz="1200" b="1" dirty="0">
                <a:solidFill>
                  <a:schemeClr val="tx1"/>
                </a:solidFill>
                <a:latin typeface="Times New Roman" panose="02020603050405020304" pitchFamily="18" charset="0"/>
                <a:cs typeface="Times New Roman" panose="02020603050405020304" pitchFamily="18" charset="0"/>
              </a:rPr>
              <a:t>: 5.1x</a:t>
            </a:r>
          </a:p>
          <a:p>
            <a:pPr algn="ctr"/>
            <a:r>
              <a:rPr lang="pt-BR" sz="1200" b="1" dirty="0" err="1">
                <a:solidFill>
                  <a:schemeClr val="tx1"/>
                </a:solidFill>
                <a:latin typeface="Times New Roman" panose="02020603050405020304" pitchFamily="18" charset="0"/>
                <a:cs typeface="Times New Roman" panose="02020603050405020304" pitchFamily="18" charset="0"/>
              </a:rPr>
              <a:t>Median</a:t>
            </a:r>
            <a:r>
              <a:rPr lang="pt-BR" sz="1200" b="1" dirty="0">
                <a:solidFill>
                  <a:schemeClr val="tx1"/>
                </a:solidFill>
                <a:latin typeface="Times New Roman" panose="02020603050405020304" pitchFamily="18" charset="0"/>
                <a:cs typeface="Times New Roman" panose="02020603050405020304" pitchFamily="18" charset="0"/>
              </a:rPr>
              <a:t>: 5.8x</a:t>
            </a:r>
          </a:p>
          <a:p>
            <a:pPr algn="ctr"/>
            <a:r>
              <a:rPr lang="pt-BR" sz="1200" b="1" dirty="0">
                <a:solidFill>
                  <a:schemeClr val="tx1"/>
                </a:solidFill>
                <a:latin typeface="Times New Roman" panose="02020603050405020304" pitchFamily="18" charset="0"/>
                <a:cs typeface="Times New Roman" panose="02020603050405020304" pitchFamily="18" charset="0"/>
              </a:rPr>
              <a:t>3</a:t>
            </a:r>
            <a:r>
              <a:rPr lang="pt-BR" sz="1200" b="1" baseline="30000" dirty="0">
                <a:solidFill>
                  <a:schemeClr val="tx1"/>
                </a:solidFill>
                <a:latin typeface="Times New Roman" panose="02020603050405020304" pitchFamily="18" charset="0"/>
                <a:cs typeface="Times New Roman" panose="02020603050405020304" pitchFamily="18" charset="0"/>
              </a:rPr>
              <a:t>rd </a:t>
            </a:r>
            <a:r>
              <a:rPr lang="pt-BR" sz="1200" b="1" dirty="0" err="1">
                <a:solidFill>
                  <a:schemeClr val="tx1"/>
                </a:solidFill>
                <a:latin typeface="Times New Roman" panose="02020603050405020304" pitchFamily="18" charset="0"/>
                <a:cs typeface="Times New Roman" panose="02020603050405020304" pitchFamily="18" charset="0"/>
              </a:rPr>
              <a:t>Quartile</a:t>
            </a:r>
            <a:r>
              <a:rPr lang="pt-BR" sz="1200" b="1" dirty="0">
                <a:solidFill>
                  <a:schemeClr val="tx1"/>
                </a:solidFill>
                <a:latin typeface="Times New Roman" panose="02020603050405020304" pitchFamily="18" charset="0"/>
                <a:cs typeface="Times New Roman" panose="02020603050405020304" pitchFamily="18" charset="0"/>
              </a:rPr>
              <a:t>: 7.1x</a:t>
            </a:r>
          </a:p>
        </p:txBody>
      </p:sp>
      <p:sp>
        <p:nvSpPr>
          <p:cNvPr id="37" name="Rectangle 36">
            <a:extLst>
              <a:ext uri="{FF2B5EF4-FFF2-40B4-BE49-F238E27FC236}">
                <a16:creationId xmlns:a16="http://schemas.microsoft.com/office/drawing/2014/main" id="{506BC83E-3810-3190-1C59-D4C44758AB95}"/>
              </a:ext>
            </a:extLst>
          </p:cNvPr>
          <p:cNvSpPr/>
          <p:nvPr/>
        </p:nvSpPr>
        <p:spPr>
          <a:xfrm>
            <a:off x="9547124" y="4994667"/>
            <a:ext cx="1977440" cy="1125121"/>
          </a:xfrm>
          <a:prstGeom prst="rect">
            <a:avLst/>
          </a:prstGeom>
          <a:solidFill>
            <a:schemeClr val="bg1"/>
          </a:solidFill>
          <a:ln w="19050">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pt-BR" sz="1200" b="1" dirty="0">
                <a:solidFill>
                  <a:schemeClr val="tx1"/>
                </a:solidFill>
                <a:latin typeface="Times New Roman" panose="02020603050405020304" pitchFamily="18" charset="0"/>
                <a:cs typeface="Times New Roman" panose="02020603050405020304" pitchFamily="18" charset="0"/>
              </a:rPr>
              <a:t>1</a:t>
            </a:r>
            <a:r>
              <a:rPr lang="pt-BR" sz="1200" b="1" baseline="30000" dirty="0">
                <a:solidFill>
                  <a:schemeClr val="tx1"/>
                </a:solidFill>
                <a:latin typeface="Times New Roman" panose="02020603050405020304" pitchFamily="18" charset="0"/>
                <a:cs typeface="Times New Roman" panose="02020603050405020304" pitchFamily="18" charset="0"/>
              </a:rPr>
              <a:t>st</a:t>
            </a:r>
            <a:r>
              <a:rPr lang="pt-BR" sz="1200" b="1" dirty="0">
                <a:solidFill>
                  <a:schemeClr val="tx1"/>
                </a:solidFill>
                <a:latin typeface="Times New Roman" panose="02020603050405020304" pitchFamily="18" charset="0"/>
                <a:cs typeface="Times New Roman" panose="02020603050405020304" pitchFamily="18" charset="0"/>
              </a:rPr>
              <a:t> </a:t>
            </a:r>
            <a:r>
              <a:rPr lang="pt-BR" sz="1200" b="1" dirty="0" err="1">
                <a:solidFill>
                  <a:schemeClr val="tx1"/>
                </a:solidFill>
                <a:latin typeface="Times New Roman" panose="02020603050405020304" pitchFamily="18" charset="0"/>
                <a:cs typeface="Times New Roman" panose="02020603050405020304" pitchFamily="18" charset="0"/>
              </a:rPr>
              <a:t>Quartile</a:t>
            </a:r>
            <a:r>
              <a:rPr lang="pt-BR" sz="1200" b="1" dirty="0">
                <a:solidFill>
                  <a:schemeClr val="tx1"/>
                </a:solidFill>
                <a:latin typeface="Times New Roman" panose="02020603050405020304" pitchFamily="18" charset="0"/>
                <a:cs typeface="Times New Roman" panose="02020603050405020304" pitchFamily="18" charset="0"/>
              </a:rPr>
              <a:t>: 11.1x</a:t>
            </a:r>
          </a:p>
          <a:p>
            <a:pPr algn="ctr"/>
            <a:r>
              <a:rPr lang="pt-BR" sz="1200" b="1" dirty="0" err="1">
                <a:solidFill>
                  <a:schemeClr val="tx1"/>
                </a:solidFill>
                <a:latin typeface="Times New Roman" panose="02020603050405020304" pitchFamily="18" charset="0"/>
                <a:cs typeface="Times New Roman" panose="02020603050405020304" pitchFamily="18" charset="0"/>
              </a:rPr>
              <a:t>Median</a:t>
            </a:r>
            <a:r>
              <a:rPr lang="pt-BR" sz="1200" b="1" dirty="0">
                <a:solidFill>
                  <a:schemeClr val="tx1"/>
                </a:solidFill>
                <a:latin typeface="Times New Roman" panose="02020603050405020304" pitchFamily="18" charset="0"/>
                <a:cs typeface="Times New Roman" panose="02020603050405020304" pitchFamily="18" charset="0"/>
              </a:rPr>
              <a:t>: 12.0x</a:t>
            </a:r>
          </a:p>
          <a:p>
            <a:pPr algn="ctr"/>
            <a:r>
              <a:rPr lang="pt-BR" sz="1200" b="1" dirty="0">
                <a:solidFill>
                  <a:schemeClr val="tx1"/>
                </a:solidFill>
                <a:latin typeface="Times New Roman" panose="02020603050405020304" pitchFamily="18" charset="0"/>
                <a:cs typeface="Times New Roman" panose="02020603050405020304" pitchFamily="18" charset="0"/>
              </a:rPr>
              <a:t>3</a:t>
            </a:r>
            <a:r>
              <a:rPr lang="pt-BR" sz="1200" b="1" baseline="30000" dirty="0">
                <a:solidFill>
                  <a:schemeClr val="tx1"/>
                </a:solidFill>
                <a:latin typeface="Times New Roman" panose="02020603050405020304" pitchFamily="18" charset="0"/>
                <a:cs typeface="Times New Roman" panose="02020603050405020304" pitchFamily="18" charset="0"/>
              </a:rPr>
              <a:t>rd </a:t>
            </a:r>
            <a:r>
              <a:rPr lang="pt-BR" sz="1200" b="1" dirty="0" err="1">
                <a:solidFill>
                  <a:schemeClr val="tx1"/>
                </a:solidFill>
                <a:latin typeface="Times New Roman" panose="02020603050405020304" pitchFamily="18" charset="0"/>
                <a:cs typeface="Times New Roman" panose="02020603050405020304" pitchFamily="18" charset="0"/>
              </a:rPr>
              <a:t>Quartile</a:t>
            </a:r>
            <a:r>
              <a:rPr lang="pt-BR" sz="1200" b="1" dirty="0">
                <a:solidFill>
                  <a:schemeClr val="tx1"/>
                </a:solidFill>
                <a:latin typeface="Times New Roman" panose="02020603050405020304" pitchFamily="18" charset="0"/>
                <a:cs typeface="Times New Roman" panose="02020603050405020304" pitchFamily="18" charset="0"/>
              </a:rPr>
              <a:t>: 16.9x</a:t>
            </a:r>
          </a:p>
        </p:txBody>
      </p:sp>
      <p:sp>
        <p:nvSpPr>
          <p:cNvPr id="42" name="Rectangle 41">
            <a:extLst>
              <a:ext uri="{FF2B5EF4-FFF2-40B4-BE49-F238E27FC236}">
                <a16:creationId xmlns:a16="http://schemas.microsoft.com/office/drawing/2014/main" id="{8A700A9A-3BAA-619D-5BEE-289CB10E83DA}"/>
              </a:ext>
            </a:extLst>
          </p:cNvPr>
          <p:cNvSpPr/>
          <p:nvPr/>
        </p:nvSpPr>
        <p:spPr>
          <a:xfrm>
            <a:off x="496396" y="3527317"/>
            <a:ext cx="1297859" cy="1343343"/>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b="1" dirty="0">
                <a:solidFill>
                  <a:schemeClr val="bg1"/>
                </a:solidFill>
                <a:latin typeface="Times New Roman" panose="02020603050405020304" pitchFamily="18" charset="0"/>
                <a:cs typeface="Times New Roman" panose="02020603050405020304" pitchFamily="18" charset="0"/>
              </a:rPr>
              <a:t>CY’26E </a:t>
            </a:r>
          </a:p>
          <a:p>
            <a:pPr algn="ctr"/>
            <a:r>
              <a:rPr lang="pt-BR" sz="1200" b="1" dirty="0">
                <a:solidFill>
                  <a:schemeClr val="bg1"/>
                </a:solidFill>
                <a:latin typeface="Times New Roman" panose="02020603050405020304" pitchFamily="18" charset="0"/>
                <a:cs typeface="Times New Roman" panose="02020603050405020304" pitchFamily="18" charset="0"/>
              </a:rPr>
              <a:t>EV / EBITDA</a:t>
            </a:r>
          </a:p>
        </p:txBody>
      </p:sp>
      <p:sp>
        <p:nvSpPr>
          <p:cNvPr id="43" name="Rectangle 42">
            <a:extLst>
              <a:ext uri="{FF2B5EF4-FFF2-40B4-BE49-F238E27FC236}">
                <a16:creationId xmlns:a16="http://schemas.microsoft.com/office/drawing/2014/main" id="{3F64B8F2-4850-1D01-AADF-D1A422CA9E34}"/>
              </a:ext>
            </a:extLst>
          </p:cNvPr>
          <p:cNvSpPr/>
          <p:nvPr/>
        </p:nvSpPr>
        <p:spPr>
          <a:xfrm>
            <a:off x="95039" y="3527317"/>
            <a:ext cx="324464" cy="2708017"/>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pt-BR" sz="1200" b="1" dirty="0" err="1">
                <a:latin typeface="Times New Roman" panose="02020603050405020304" pitchFamily="18" charset="0"/>
                <a:cs typeface="Times New Roman" panose="02020603050405020304" pitchFamily="18" charset="0"/>
              </a:rPr>
              <a:t>Valuation</a:t>
            </a:r>
            <a:r>
              <a:rPr lang="pt-BR" sz="1200" b="1" dirty="0">
                <a:latin typeface="Times New Roman" panose="02020603050405020304" pitchFamily="18" charset="0"/>
                <a:cs typeface="Times New Roman" panose="02020603050405020304" pitchFamily="18" charset="0"/>
              </a:rPr>
              <a:t> </a:t>
            </a:r>
            <a:r>
              <a:rPr lang="pt-BR" sz="1200" b="1" dirty="0" err="1">
                <a:latin typeface="Times New Roman" panose="02020603050405020304" pitchFamily="18" charset="0"/>
                <a:cs typeface="Times New Roman" panose="02020603050405020304" pitchFamily="18" charset="0"/>
              </a:rPr>
              <a:t>Metrics</a:t>
            </a:r>
            <a:endParaRPr lang="pt-BR" sz="1200" b="1" dirty="0">
              <a:latin typeface="Times New Roman" panose="02020603050405020304" pitchFamily="18" charset="0"/>
              <a:cs typeface="Times New Roman" panose="02020603050405020304" pitchFamily="18" charset="0"/>
            </a:endParaRPr>
          </a:p>
        </p:txBody>
      </p:sp>
      <p:sp>
        <p:nvSpPr>
          <p:cNvPr id="44" name="Rectangle 43">
            <a:extLst>
              <a:ext uri="{FF2B5EF4-FFF2-40B4-BE49-F238E27FC236}">
                <a16:creationId xmlns:a16="http://schemas.microsoft.com/office/drawing/2014/main" id="{CCB095FA-1919-71A2-61CE-0F386C794CA9}"/>
              </a:ext>
            </a:extLst>
          </p:cNvPr>
          <p:cNvSpPr/>
          <p:nvPr/>
        </p:nvSpPr>
        <p:spPr>
          <a:xfrm>
            <a:off x="496396" y="4885803"/>
            <a:ext cx="1297859" cy="1343343"/>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b="1" dirty="0">
                <a:solidFill>
                  <a:schemeClr val="bg1"/>
                </a:solidFill>
                <a:latin typeface="Times New Roman" panose="02020603050405020304" pitchFamily="18" charset="0"/>
                <a:cs typeface="Times New Roman" panose="02020603050405020304" pitchFamily="18" charset="0"/>
              </a:rPr>
              <a:t>CY’26E </a:t>
            </a:r>
          </a:p>
          <a:p>
            <a:pPr algn="ctr"/>
            <a:r>
              <a:rPr lang="pt-BR" sz="1200" b="1" dirty="0">
                <a:solidFill>
                  <a:schemeClr val="bg1"/>
                </a:solidFill>
                <a:latin typeface="Times New Roman" panose="02020603050405020304" pitchFamily="18" charset="0"/>
                <a:cs typeface="Times New Roman" panose="02020603050405020304" pitchFamily="18" charset="0"/>
              </a:rPr>
              <a:t>P / E </a:t>
            </a:r>
            <a:r>
              <a:rPr lang="pt-BR" sz="1200" b="1" dirty="0" err="1">
                <a:solidFill>
                  <a:schemeClr val="bg1"/>
                </a:solidFill>
                <a:latin typeface="Times New Roman" panose="02020603050405020304" pitchFamily="18" charset="0"/>
                <a:cs typeface="Times New Roman" panose="02020603050405020304" pitchFamily="18" charset="0"/>
              </a:rPr>
              <a:t>Ratio</a:t>
            </a:r>
            <a:endParaRPr lang="pt-BR" sz="1200" b="1" dirty="0">
              <a:solidFill>
                <a:schemeClr val="bg1"/>
              </a:solidFill>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438DFCD6-05FF-28B4-DC61-9162809F59ED}"/>
              </a:ext>
            </a:extLst>
          </p:cNvPr>
          <p:cNvSpPr txBox="1"/>
          <p:nvPr/>
        </p:nvSpPr>
        <p:spPr>
          <a:xfrm>
            <a:off x="1794255" y="6302722"/>
            <a:ext cx="7570840" cy="553998"/>
          </a:xfrm>
          <a:prstGeom prst="rect">
            <a:avLst/>
          </a:prstGeom>
          <a:noFill/>
        </p:spPr>
        <p:txBody>
          <a:bodyPr wrap="square" lIns="0" tIns="0" rIns="0" bIns="0" rtlCol="0">
            <a:spAutoFit/>
          </a:bodyPr>
          <a:lstStyle/>
          <a:p>
            <a:pPr>
              <a:tabLst>
                <a:tab pos="461963" algn="l"/>
              </a:tabLst>
            </a:pPr>
            <a:r>
              <a:rPr lang="pt-BR" sz="900" dirty="0" err="1">
                <a:latin typeface="Times New Roman" panose="02020603050405020304" pitchFamily="18" charset="0"/>
                <a:cs typeface="Times New Roman" panose="02020603050405020304" pitchFamily="18" charset="0"/>
              </a:rPr>
              <a:t>Source</a:t>
            </a:r>
            <a:r>
              <a:rPr lang="pt-BR" sz="900" dirty="0">
                <a:latin typeface="Times New Roman" panose="02020603050405020304" pitchFamily="18" charset="0"/>
                <a:cs typeface="Times New Roman" panose="02020603050405020304" pitchFamily="18" charset="0"/>
              </a:rPr>
              <a:t>:	S&amp;P Capital IQ consensus </a:t>
            </a:r>
            <a:r>
              <a:rPr lang="pt-BR" sz="900" dirty="0" err="1">
                <a:latin typeface="Times New Roman" panose="02020603050405020304" pitchFamily="18" charset="0"/>
                <a:cs typeface="Times New Roman" panose="02020603050405020304" pitchFamily="18" charset="0"/>
              </a:rPr>
              <a:t>estimates</a:t>
            </a:r>
            <a:r>
              <a:rPr lang="pt-BR" sz="900" dirty="0">
                <a:latin typeface="Times New Roman" panose="02020603050405020304" pitchFamily="18" charset="0"/>
                <a:cs typeface="Times New Roman" panose="02020603050405020304" pitchFamily="18" charset="0"/>
              </a:rPr>
              <a:t> as </a:t>
            </a:r>
            <a:r>
              <a:rPr lang="pt-BR" sz="900" dirty="0" err="1">
                <a:latin typeface="Times New Roman" panose="02020603050405020304" pitchFamily="18" charset="0"/>
                <a:cs typeface="Times New Roman" panose="02020603050405020304" pitchFamily="18" charset="0"/>
              </a:rPr>
              <a:t>of</a:t>
            </a:r>
            <a:r>
              <a:rPr lang="pt-BR" sz="900" dirty="0">
                <a:latin typeface="Times New Roman" panose="02020603050405020304" pitchFamily="18" charset="0"/>
                <a:cs typeface="Times New Roman" panose="02020603050405020304" pitchFamily="18" charset="0"/>
              </a:rPr>
              <a:t> 8/22/2025.</a:t>
            </a:r>
            <a:br>
              <a:rPr lang="pt-BR" sz="900" dirty="0">
                <a:latin typeface="Times New Roman" panose="02020603050405020304" pitchFamily="18" charset="0"/>
                <a:cs typeface="Times New Roman" panose="02020603050405020304" pitchFamily="18" charset="0"/>
              </a:rPr>
            </a:br>
            <a:r>
              <a:rPr lang="pt-BR" sz="900" dirty="0">
                <a:latin typeface="Times New Roman" panose="02020603050405020304" pitchFamily="18" charset="0"/>
                <a:cs typeface="Times New Roman" panose="02020603050405020304" pitchFamily="18" charset="0"/>
              </a:rPr>
              <a:t>Note:	</a:t>
            </a:r>
            <a:r>
              <a:rPr lang="pt-BR" sz="900" dirty="0" err="1">
                <a:latin typeface="Times New Roman" panose="02020603050405020304" pitchFamily="18" charset="0"/>
                <a:cs typeface="Times New Roman" panose="02020603050405020304" pitchFamily="18" charset="0"/>
              </a:rPr>
              <a:t>Median</a:t>
            </a:r>
            <a:r>
              <a:rPr lang="pt-BR" sz="900" dirty="0">
                <a:latin typeface="Times New Roman" panose="02020603050405020304" pitchFamily="18" charset="0"/>
                <a:cs typeface="Times New Roman" panose="02020603050405020304" pitchFamily="18" charset="0"/>
              </a:rPr>
              <a:t> </a:t>
            </a:r>
            <a:r>
              <a:rPr lang="pt-BR" sz="900" dirty="0" err="1">
                <a:latin typeface="Times New Roman" panose="02020603050405020304" pitchFamily="18" charset="0"/>
                <a:cs typeface="Times New Roman" panose="02020603050405020304" pitchFamily="18" charset="0"/>
              </a:rPr>
              <a:t>and</a:t>
            </a:r>
            <a:r>
              <a:rPr lang="pt-BR" sz="900" dirty="0">
                <a:latin typeface="Times New Roman" panose="02020603050405020304" pitchFamily="18" charset="0"/>
                <a:cs typeface="Times New Roman" panose="02020603050405020304" pitchFamily="18" charset="0"/>
              </a:rPr>
              <a:t> </a:t>
            </a:r>
            <a:r>
              <a:rPr lang="pt-BR" sz="900" dirty="0" err="1">
                <a:latin typeface="Times New Roman" panose="02020603050405020304" pitchFamily="18" charset="0"/>
                <a:cs typeface="Times New Roman" panose="02020603050405020304" pitchFamily="18" charset="0"/>
              </a:rPr>
              <a:t>quartile</a:t>
            </a:r>
            <a:r>
              <a:rPr lang="pt-BR" sz="900" dirty="0">
                <a:latin typeface="Times New Roman" panose="02020603050405020304" pitchFamily="18" charset="0"/>
                <a:cs typeface="Times New Roman" panose="02020603050405020304" pitchFamily="18" charset="0"/>
              </a:rPr>
              <a:t> </a:t>
            </a:r>
            <a:r>
              <a:rPr lang="pt-BR" sz="900" dirty="0" err="1">
                <a:latin typeface="Times New Roman" panose="02020603050405020304" pitchFamily="18" charset="0"/>
                <a:cs typeface="Times New Roman" panose="02020603050405020304" pitchFamily="18" charset="0"/>
              </a:rPr>
              <a:t>metrics</a:t>
            </a:r>
            <a:r>
              <a:rPr lang="pt-BR" sz="900" dirty="0">
                <a:latin typeface="Times New Roman" panose="02020603050405020304" pitchFamily="18" charset="0"/>
                <a:cs typeface="Times New Roman" panose="02020603050405020304" pitchFamily="18" charset="0"/>
              </a:rPr>
              <a:t> </a:t>
            </a:r>
            <a:r>
              <a:rPr lang="pt-BR" sz="900" dirty="0" err="1">
                <a:latin typeface="Times New Roman" panose="02020603050405020304" pitchFamily="18" charset="0"/>
                <a:cs typeface="Times New Roman" panose="02020603050405020304" pitchFamily="18" charset="0"/>
              </a:rPr>
              <a:t>exclude</a:t>
            </a:r>
            <a:r>
              <a:rPr lang="pt-BR" sz="900" dirty="0">
                <a:latin typeface="Times New Roman" panose="02020603050405020304" pitchFamily="18" charset="0"/>
                <a:cs typeface="Times New Roman" panose="02020603050405020304" pitchFamily="18" charset="0"/>
              </a:rPr>
              <a:t> Grupo Mateus. </a:t>
            </a:r>
            <a:r>
              <a:rPr lang="en-US" sz="900" dirty="0">
                <a:latin typeface="Times New Roman" panose="02020603050405020304" pitchFamily="18" charset="0"/>
                <a:cs typeface="Times New Roman" panose="02020603050405020304" pitchFamily="18" charset="0"/>
              </a:rPr>
              <a:t>Brazil does not have a large number of retail comparable companies, so other </a:t>
            </a:r>
            <a:r>
              <a:rPr lang="en-US" sz="900" dirty="0" err="1">
                <a:latin typeface="Times New Roman" panose="02020603050405020304" pitchFamily="18" charset="0"/>
                <a:cs typeface="Times New Roman" panose="02020603050405020304" pitchFamily="18" charset="0"/>
              </a:rPr>
              <a:t>latin</a:t>
            </a:r>
            <a:r>
              <a:rPr lang="en-US" sz="900" dirty="0">
                <a:latin typeface="Times New Roman" panose="02020603050405020304" pitchFamily="18" charset="0"/>
                <a:cs typeface="Times New Roman" panose="02020603050405020304" pitchFamily="18" charset="0"/>
              </a:rPr>
              <a:t> </a:t>
            </a:r>
            <a:r>
              <a:rPr lang="en-US" sz="900" dirty="0" err="1">
                <a:latin typeface="Times New Roman" panose="02020603050405020304" pitchFamily="18" charset="0"/>
                <a:cs typeface="Times New Roman" panose="02020603050405020304" pitchFamily="18" charset="0"/>
              </a:rPr>
              <a:t>american</a:t>
            </a:r>
            <a:r>
              <a:rPr lang="en-US" sz="900" dirty="0">
                <a:latin typeface="Times New Roman" panose="02020603050405020304" pitchFamily="18" charset="0"/>
                <a:cs typeface="Times New Roman" panose="02020603050405020304" pitchFamily="18" charset="0"/>
              </a:rPr>
              <a:t> firms 	were used as a peer group. </a:t>
            </a:r>
            <a:r>
              <a:rPr lang="pt-BR" sz="900" dirty="0">
                <a:latin typeface="Times New Roman" panose="02020603050405020304" pitchFamily="18" charset="0"/>
                <a:cs typeface="Times New Roman" panose="02020603050405020304" pitchFamily="18" charset="0"/>
              </a:rPr>
              <a:t>Grupo Mateus </a:t>
            </a:r>
            <a:r>
              <a:rPr lang="pt-BR" sz="900" dirty="0" err="1">
                <a:latin typeface="Times New Roman" panose="02020603050405020304" pitchFamily="18" charset="0"/>
                <a:cs typeface="Times New Roman" panose="02020603050405020304" pitchFamily="18" charset="0"/>
              </a:rPr>
              <a:t>valuation</a:t>
            </a:r>
            <a:r>
              <a:rPr lang="pt-BR" sz="900" dirty="0">
                <a:latin typeface="Times New Roman" panose="02020603050405020304" pitchFamily="18" charset="0"/>
                <a:cs typeface="Times New Roman" panose="02020603050405020304" pitchFamily="18" charset="0"/>
              </a:rPr>
              <a:t> </a:t>
            </a:r>
            <a:r>
              <a:rPr lang="pt-BR" sz="900" dirty="0" err="1">
                <a:latin typeface="Times New Roman" panose="02020603050405020304" pitchFamily="18" charset="0"/>
                <a:cs typeface="Times New Roman" panose="02020603050405020304" pitchFamily="18" charset="0"/>
              </a:rPr>
              <a:t>is</a:t>
            </a:r>
            <a:r>
              <a:rPr lang="pt-BR" sz="900" dirty="0">
                <a:latin typeface="Times New Roman" panose="02020603050405020304" pitchFamily="18" charset="0"/>
                <a:cs typeface="Times New Roman" panose="02020603050405020304" pitchFamily="18" charset="0"/>
              </a:rPr>
              <a:t> </a:t>
            </a:r>
            <a:r>
              <a:rPr lang="pt-BR" sz="900" dirty="0" err="1">
                <a:latin typeface="Times New Roman" panose="02020603050405020304" pitchFamily="18" charset="0"/>
                <a:cs typeface="Times New Roman" panose="02020603050405020304" pitchFamily="18" charset="0"/>
              </a:rPr>
              <a:t>based</a:t>
            </a:r>
            <a:r>
              <a:rPr lang="pt-BR" sz="900" dirty="0">
                <a:latin typeface="Times New Roman" panose="02020603050405020304" pitchFamily="18" charset="0"/>
                <a:cs typeface="Times New Roman" panose="02020603050405020304" pitchFamily="18" charset="0"/>
              </a:rPr>
              <a:t> </a:t>
            </a:r>
            <a:r>
              <a:rPr lang="pt-BR" sz="900" dirty="0" err="1">
                <a:latin typeface="Times New Roman" panose="02020603050405020304" pitchFamily="18" charset="0"/>
                <a:cs typeface="Times New Roman" panose="02020603050405020304" pitchFamily="18" charset="0"/>
              </a:rPr>
              <a:t>on</a:t>
            </a:r>
            <a:r>
              <a:rPr lang="pt-BR" sz="900" dirty="0">
                <a:latin typeface="Times New Roman" panose="02020603050405020304" pitchFamily="18" charset="0"/>
                <a:cs typeface="Times New Roman" panose="02020603050405020304" pitchFamily="18" charset="0"/>
              </a:rPr>
              <a:t> </a:t>
            </a:r>
            <a:r>
              <a:rPr lang="pt-BR" sz="900" dirty="0" err="1">
                <a:latin typeface="Times New Roman" panose="02020603050405020304" pitchFamily="18" charset="0"/>
                <a:cs typeface="Times New Roman" panose="02020603050405020304" pitchFamily="18" charset="0"/>
              </a:rPr>
              <a:t>unafected</a:t>
            </a:r>
            <a:r>
              <a:rPr lang="pt-BR" sz="900" dirty="0">
                <a:latin typeface="Times New Roman" panose="02020603050405020304" pitchFamily="18" charset="0"/>
                <a:cs typeface="Times New Roman" panose="02020603050405020304" pitchFamily="18" charset="0"/>
              </a:rPr>
              <a:t> </a:t>
            </a:r>
            <a:r>
              <a:rPr lang="pt-BR" sz="900" dirty="0" err="1">
                <a:latin typeface="Times New Roman" panose="02020603050405020304" pitchFamily="18" charset="0"/>
                <a:cs typeface="Times New Roman" panose="02020603050405020304" pitchFamily="18" charset="0"/>
              </a:rPr>
              <a:t>share</a:t>
            </a:r>
            <a:r>
              <a:rPr lang="pt-BR" sz="900" dirty="0">
                <a:latin typeface="Times New Roman" panose="02020603050405020304" pitchFamily="18" charset="0"/>
                <a:cs typeface="Times New Roman" panose="02020603050405020304" pitchFamily="18" charset="0"/>
              </a:rPr>
              <a:t> </a:t>
            </a:r>
            <a:r>
              <a:rPr lang="pt-BR" sz="900" dirty="0" err="1">
                <a:latin typeface="Times New Roman" panose="02020603050405020304" pitchFamily="18" charset="0"/>
                <a:cs typeface="Times New Roman" panose="02020603050405020304" pitchFamily="18" charset="0"/>
              </a:rPr>
              <a:t>price</a:t>
            </a:r>
            <a:r>
              <a:rPr lang="pt-BR" sz="900" dirty="0">
                <a:latin typeface="Times New Roman" panose="02020603050405020304" pitchFamily="18" charset="0"/>
                <a:cs typeface="Times New Roman" panose="02020603050405020304" pitchFamily="18" charset="0"/>
              </a:rPr>
              <a:t> </a:t>
            </a:r>
            <a:r>
              <a:rPr lang="pt-BR" sz="900" dirty="0" err="1">
                <a:latin typeface="Times New Roman" panose="02020603050405020304" pitchFamily="18" charset="0"/>
                <a:cs typeface="Times New Roman" panose="02020603050405020304" pitchFamily="18" charset="0"/>
              </a:rPr>
              <a:t>of</a:t>
            </a:r>
            <a:r>
              <a:rPr lang="pt-BR" sz="900" dirty="0">
                <a:latin typeface="Times New Roman" panose="02020603050405020304" pitchFamily="18" charset="0"/>
                <a:cs typeface="Times New Roman" panose="02020603050405020304" pitchFamily="18" charset="0"/>
              </a:rPr>
              <a:t> R$ 6.78, </a:t>
            </a:r>
            <a:r>
              <a:rPr lang="pt-BR" sz="900" dirty="0" err="1">
                <a:latin typeface="Times New Roman" panose="02020603050405020304" pitchFamily="18" charset="0"/>
                <a:cs typeface="Times New Roman" panose="02020603050405020304" pitchFamily="18" charset="0"/>
              </a:rPr>
              <a:t>also</a:t>
            </a:r>
            <a:r>
              <a:rPr lang="pt-BR" sz="900" dirty="0">
                <a:latin typeface="Times New Roman" panose="02020603050405020304" pitchFamily="18" charset="0"/>
                <a:cs typeface="Times New Roman" panose="02020603050405020304" pitchFamily="18" charset="0"/>
              </a:rPr>
              <a:t> as </a:t>
            </a:r>
            <a:r>
              <a:rPr lang="pt-BR" sz="900" dirty="0" err="1">
                <a:latin typeface="Times New Roman" panose="02020603050405020304" pitchFamily="18" charset="0"/>
                <a:cs typeface="Times New Roman" panose="02020603050405020304" pitchFamily="18" charset="0"/>
              </a:rPr>
              <a:t>of</a:t>
            </a:r>
            <a:r>
              <a:rPr lang="pt-BR" sz="900" dirty="0">
                <a:latin typeface="Times New Roman" panose="02020603050405020304" pitchFamily="18" charset="0"/>
                <a:cs typeface="Times New Roman" panose="02020603050405020304" pitchFamily="18" charset="0"/>
              </a:rPr>
              <a:t> 8/22/2025.	</a:t>
            </a:r>
          </a:p>
          <a:p>
            <a:endParaRPr lang="pt-BR" sz="900" dirty="0">
              <a:latin typeface="Times New Roman" panose="02020603050405020304" pitchFamily="18" charset="0"/>
              <a:cs typeface="Times New Roman" panose="02020603050405020304" pitchFamily="18" charset="0"/>
            </a:endParaRPr>
          </a:p>
        </p:txBody>
      </p:sp>
      <p:sp>
        <p:nvSpPr>
          <p:cNvPr id="50" name="Rectangle 49">
            <a:extLst>
              <a:ext uri="{FF2B5EF4-FFF2-40B4-BE49-F238E27FC236}">
                <a16:creationId xmlns:a16="http://schemas.microsoft.com/office/drawing/2014/main" id="{A616E190-F3DF-61D0-8306-17A35AC5D47D}"/>
              </a:ext>
            </a:extLst>
          </p:cNvPr>
          <p:cNvSpPr/>
          <p:nvPr/>
        </p:nvSpPr>
        <p:spPr>
          <a:xfrm>
            <a:off x="496396" y="724721"/>
            <a:ext cx="1297859" cy="1343343"/>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b="1" dirty="0">
                <a:solidFill>
                  <a:schemeClr val="bg1"/>
                </a:solidFill>
                <a:latin typeface="Times New Roman" panose="02020603050405020304" pitchFamily="18" charset="0"/>
                <a:cs typeface="Times New Roman" panose="02020603050405020304" pitchFamily="18" charset="0"/>
              </a:rPr>
              <a:t>CY’25LTM – CY’27E </a:t>
            </a:r>
          </a:p>
          <a:p>
            <a:pPr algn="ctr"/>
            <a:r>
              <a:rPr lang="pt-BR" sz="1200" b="1" dirty="0" err="1">
                <a:solidFill>
                  <a:schemeClr val="bg1"/>
                </a:solidFill>
                <a:latin typeface="Times New Roman" panose="02020603050405020304" pitchFamily="18" charset="0"/>
                <a:cs typeface="Times New Roman" panose="02020603050405020304" pitchFamily="18" charset="0"/>
              </a:rPr>
              <a:t>Revenue</a:t>
            </a:r>
            <a:r>
              <a:rPr lang="pt-BR" sz="1200" b="1" dirty="0">
                <a:solidFill>
                  <a:schemeClr val="bg1"/>
                </a:solidFill>
                <a:latin typeface="Times New Roman" panose="02020603050405020304" pitchFamily="18" charset="0"/>
                <a:cs typeface="Times New Roman" panose="02020603050405020304" pitchFamily="18" charset="0"/>
              </a:rPr>
              <a:t> </a:t>
            </a:r>
          </a:p>
          <a:p>
            <a:pPr algn="ctr"/>
            <a:r>
              <a:rPr lang="pt-BR" sz="1200" b="1" dirty="0">
                <a:solidFill>
                  <a:schemeClr val="bg1"/>
                </a:solidFill>
                <a:latin typeface="Times New Roman" panose="02020603050405020304" pitchFamily="18" charset="0"/>
                <a:cs typeface="Times New Roman" panose="02020603050405020304" pitchFamily="18" charset="0"/>
              </a:rPr>
              <a:t>CAGR</a:t>
            </a:r>
          </a:p>
        </p:txBody>
      </p:sp>
      <p:sp>
        <p:nvSpPr>
          <p:cNvPr id="51" name="Rectangle 50">
            <a:extLst>
              <a:ext uri="{FF2B5EF4-FFF2-40B4-BE49-F238E27FC236}">
                <a16:creationId xmlns:a16="http://schemas.microsoft.com/office/drawing/2014/main" id="{4C5608C4-3868-CB9C-B14D-BF74AB80DF4D}"/>
              </a:ext>
            </a:extLst>
          </p:cNvPr>
          <p:cNvSpPr/>
          <p:nvPr/>
        </p:nvSpPr>
        <p:spPr>
          <a:xfrm>
            <a:off x="95039" y="724721"/>
            <a:ext cx="324464" cy="2708017"/>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pt-BR" sz="1200" b="1" dirty="0" err="1">
                <a:latin typeface="Times New Roman" panose="02020603050405020304" pitchFamily="18" charset="0"/>
                <a:cs typeface="Times New Roman" panose="02020603050405020304" pitchFamily="18" charset="0"/>
              </a:rPr>
              <a:t>Operating</a:t>
            </a:r>
            <a:r>
              <a:rPr lang="pt-BR" sz="1200" b="1" dirty="0">
                <a:latin typeface="Times New Roman" panose="02020603050405020304" pitchFamily="18" charset="0"/>
                <a:cs typeface="Times New Roman" panose="02020603050405020304" pitchFamily="18" charset="0"/>
              </a:rPr>
              <a:t> </a:t>
            </a:r>
            <a:r>
              <a:rPr lang="pt-BR" sz="1200" b="1" dirty="0" err="1">
                <a:latin typeface="Times New Roman" panose="02020603050405020304" pitchFamily="18" charset="0"/>
                <a:cs typeface="Times New Roman" panose="02020603050405020304" pitchFamily="18" charset="0"/>
              </a:rPr>
              <a:t>Metrics</a:t>
            </a:r>
            <a:endParaRPr lang="pt-BR" sz="1200" b="1" dirty="0">
              <a:latin typeface="Times New Roman" panose="02020603050405020304" pitchFamily="18" charset="0"/>
              <a:cs typeface="Times New Roman" panose="02020603050405020304" pitchFamily="18" charset="0"/>
            </a:endParaRPr>
          </a:p>
        </p:txBody>
      </p:sp>
      <p:sp>
        <p:nvSpPr>
          <p:cNvPr id="52" name="Rectangle 51">
            <a:extLst>
              <a:ext uri="{FF2B5EF4-FFF2-40B4-BE49-F238E27FC236}">
                <a16:creationId xmlns:a16="http://schemas.microsoft.com/office/drawing/2014/main" id="{CAEE8FCF-FD7A-9677-CC28-BC1B164CFD61}"/>
              </a:ext>
            </a:extLst>
          </p:cNvPr>
          <p:cNvSpPr/>
          <p:nvPr/>
        </p:nvSpPr>
        <p:spPr>
          <a:xfrm>
            <a:off x="496396" y="2083207"/>
            <a:ext cx="1297859" cy="1343343"/>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b="1" dirty="0">
                <a:solidFill>
                  <a:schemeClr val="bg1"/>
                </a:solidFill>
                <a:latin typeface="Times New Roman" panose="02020603050405020304" pitchFamily="18" charset="0"/>
                <a:cs typeface="Times New Roman" panose="02020603050405020304" pitchFamily="18" charset="0"/>
              </a:rPr>
              <a:t>CY’26E </a:t>
            </a:r>
          </a:p>
          <a:p>
            <a:pPr algn="ctr"/>
            <a:r>
              <a:rPr lang="pt-BR" sz="1200" b="1" dirty="0">
                <a:solidFill>
                  <a:schemeClr val="bg1"/>
                </a:solidFill>
                <a:latin typeface="Times New Roman" panose="02020603050405020304" pitchFamily="18" charset="0"/>
                <a:cs typeface="Times New Roman" panose="02020603050405020304" pitchFamily="18" charset="0"/>
              </a:rPr>
              <a:t>EBITDA </a:t>
            </a:r>
          </a:p>
          <a:p>
            <a:pPr algn="ctr"/>
            <a:r>
              <a:rPr lang="pt-BR" sz="1200" b="1" dirty="0" err="1">
                <a:solidFill>
                  <a:schemeClr val="bg1"/>
                </a:solidFill>
                <a:latin typeface="Times New Roman" panose="02020603050405020304" pitchFamily="18" charset="0"/>
                <a:cs typeface="Times New Roman" panose="02020603050405020304" pitchFamily="18" charset="0"/>
              </a:rPr>
              <a:t>Margin</a:t>
            </a:r>
            <a:endParaRPr lang="pt-BR" sz="12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2" name="Object 1">
            <a:extLst>
              <a:ext uri="{FF2B5EF4-FFF2-40B4-BE49-F238E27FC236}">
                <a16:creationId xmlns:a16="http://schemas.microsoft.com/office/drawing/2014/main" id="{BF1F811B-E5FC-52BF-BDC1-927EA7A7D218}"/>
              </a:ext>
            </a:extLst>
          </p:cNvPr>
          <p:cNvGraphicFramePr>
            <a:graphicFrameLocks noChangeAspect="1"/>
          </p:cNvGraphicFramePr>
          <p:nvPr>
            <p:extLst>
              <p:ext uri="{D42A27DB-BD31-4B8C-83A1-F6EECF244321}">
                <p14:modId xmlns:p14="http://schemas.microsoft.com/office/powerpoint/2010/main" val="809457745"/>
              </p:ext>
            </p:extLst>
          </p:nvPr>
        </p:nvGraphicFramePr>
        <p:xfrm>
          <a:off x="1794255" y="724721"/>
          <a:ext cx="7470648" cy="1341150"/>
        </p:xfrm>
        <a:graphic>
          <a:graphicData uri="http://schemas.openxmlformats.org/presentationml/2006/ole">
            <mc:AlternateContent xmlns:mc="http://schemas.openxmlformats.org/markup-compatibility/2006">
              <mc:Choice xmlns:v="urn:schemas-microsoft-com:vml" Requires="v">
                <p:oleObj name="Worksheet" r:id="rId2" imgW="8046960" imgH="1444732" progId="Excel.Sheet.12">
                  <p:embed/>
                </p:oleObj>
              </mc:Choice>
              <mc:Fallback>
                <p:oleObj name="Worksheet" r:id="rId2" imgW="8046960" imgH="1444732" progId="Excel.Sheet.12">
                  <p:embed/>
                  <p:pic>
                    <p:nvPicPr>
                      <p:cNvPr id="0" name=""/>
                      <p:cNvPicPr/>
                      <p:nvPr/>
                    </p:nvPicPr>
                    <p:blipFill>
                      <a:blip r:embed="rId3"/>
                      <a:stretch>
                        <a:fillRect/>
                      </a:stretch>
                    </p:blipFill>
                    <p:spPr>
                      <a:xfrm>
                        <a:off x="1794255" y="724721"/>
                        <a:ext cx="7470648" cy="1341150"/>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0283A344-6F74-EB95-925D-AE4D1845DDB0}"/>
              </a:ext>
            </a:extLst>
          </p:cNvPr>
          <p:cNvGraphicFramePr>
            <a:graphicFrameLocks noChangeAspect="1"/>
          </p:cNvGraphicFramePr>
          <p:nvPr>
            <p:extLst>
              <p:ext uri="{D42A27DB-BD31-4B8C-83A1-F6EECF244321}">
                <p14:modId xmlns:p14="http://schemas.microsoft.com/office/powerpoint/2010/main" val="907441720"/>
              </p:ext>
            </p:extLst>
          </p:nvPr>
        </p:nvGraphicFramePr>
        <p:xfrm>
          <a:off x="1794255" y="2097447"/>
          <a:ext cx="7470648" cy="1342624"/>
        </p:xfrm>
        <a:graphic>
          <a:graphicData uri="http://schemas.openxmlformats.org/presentationml/2006/ole">
            <mc:AlternateContent xmlns:mc="http://schemas.openxmlformats.org/markup-compatibility/2006">
              <mc:Choice xmlns:v="urn:schemas-microsoft-com:vml" Requires="v">
                <p:oleObj name="Worksheet" r:id="rId4" imgW="8046960" imgH="1446532" progId="Excel.Sheet.12">
                  <p:embed/>
                </p:oleObj>
              </mc:Choice>
              <mc:Fallback>
                <p:oleObj name="Worksheet" r:id="rId4" imgW="8046960" imgH="1446532" progId="Excel.Sheet.12">
                  <p:embed/>
                  <p:pic>
                    <p:nvPicPr>
                      <p:cNvPr id="0" name=""/>
                      <p:cNvPicPr/>
                      <p:nvPr/>
                    </p:nvPicPr>
                    <p:blipFill>
                      <a:blip r:embed="rId5"/>
                      <a:stretch>
                        <a:fillRect/>
                      </a:stretch>
                    </p:blipFill>
                    <p:spPr>
                      <a:xfrm>
                        <a:off x="1794255" y="2097447"/>
                        <a:ext cx="7470648" cy="1342624"/>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E6188DDE-E9A9-76B7-066A-8412AC14A524}"/>
              </a:ext>
            </a:extLst>
          </p:cNvPr>
          <p:cNvGraphicFramePr>
            <a:graphicFrameLocks noChangeAspect="1"/>
          </p:cNvGraphicFramePr>
          <p:nvPr>
            <p:extLst>
              <p:ext uri="{D42A27DB-BD31-4B8C-83A1-F6EECF244321}">
                <p14:modId xmlns:p14="http://schemas.microsoft.com/office/powerpoint/2010/main" val="509805395"/>
              </p:ext>
            </p:extLst>
          </p:nvPr>
        </p:nvGraphicFramePr>
        <p:xfrm>
          <a:off x="1794250" y="3522944"/>
          <a:ext cx="7470653" cy="1341151"/>
        </p:xfrm>
        <a:graphic>
          <a:graphicData uri="http://schemas.openxmlformats.org/presentationml/2006/ole">
            <mc:AlternateContent xmlns:mc="http://schemas.openxmlformats.org/markup-compatibility/2006">
              <mc:Choice xmlns:v="urn:schemas-microsoft-com:vml" Requires="v">
                <p:oleObj name="Worksheet" r:id="rId6" imgW="8046960" imgH="1444732" progId="Excel.Sheet.12">
                  <p:embed/>
                </p:oleObj>
              </mc:Choice>
              <mc:Fallback>
                <p:oleObj name="Worksheet" r:id="rId6" imgW="8046960" imgH="1444732" progId="Excel.Sheet.12">
                  <p:embed/>
                  <p:pic>
                    <p:nvPicPr>
                      <p:cNvPr id="0" name=""/>
                      <p:cNvPicPr/>
                      <p:nvPr/>
                    </p:nvPicPr>
                    <p:blipFill>
                      <a:blip r:embed="rId7"/>
                      <a:stretch>
                        <a:fillRect/>
                      </a:stretch>
                    </p:blipFill>
                    <p:spPr>
                      <a:xfrm>
                        <a:off x="1794250" y="3522944"/>
                        <a:ext cx="7470653" cy="1341151"/>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7FDD53AF-D574-2CBA-F8CA-13DC4D1E1B4A}"/>
              </a:ext>
            </a:extLst>
          </p:cNvPr>
          <p:cNvGraphicFramePr>
            <a:graphicFrameLocks noChangeAspect="1"/>
          </p:cNvGraphicFramePr>
          <p:nvPr>
            <p:extLst>
              <p:ext uri="{D42A27DB-BD31-4B8C-83A1-F6EECF244321}">
                <p14:modId xmlns:p14="http://schemas.microsoft.com/office/powerpoint/2010/main" val="198411690"/>
              </p:ext>
            </p:extLst>
          </p:nvPr>
        </p:nvGraphicFramePr>
        <p:xfrm>
          <a:off x="1794250" y="4887996"/>
          <a:ext cx="7470648" cy="1341150"/>
        </p:xfrm>
        <a:graphic>
          <a:graphicData uri="http://schemas.openxmlformats.org/presentationml/2006/ole">
            <mc:AlternateContent xmlns:mc="http://schemas.openxmlformats.org/markup-compatibility/2006">
              <mc:Choice xmlns:v="urn:schemas-microsoft-com:vml" Requires="v">
                <p:oleObj name="Worksheet" r:id="rId8" imgW="8046960" imgH="1444732" progId="Excel.Sheet.12">
                  <p:embed/>
                </p:oleObj>
              </mc:Choice>
              <mc:Fallback>
                <p:oleObj name="Worksheet" r:id="rId8" imgW="8046960" imgH="1444732" progId="Excel.Sheet.12">
                  <p:embed/>
                  <p:pic>
                    <p:nvPicPr>
                      <p:cNvPr id="0" name=""/>
                      <p:cNvPicPr/>
                      <p:nvPr/>
                    </p:nvPicPr>
                    <p:blipFill>
                      <a:blip r:embed="rId9"/>
                      <a:stretch>
                        <a:fillRect/>
                      </a:stretch>
                    </p:blipFill>
                    <p:spPr>
                      <a:xfrm>
                        <a:off x="1794250" y="4887996"/>
                        <a:ext cx="7470648" cy="1341150"/>
                      </a:xfrm>
                      <a:prstGeom prst="rect">
                        <a:avLst/>
                      </a:prstGeom>
                    </p:spPr>
                  </p:pic>
                </p:oleObj>
              </mc:Fallback>
            </mc:AlternateContent>
          </a:graphicData>
        </a:graphic>
      </p:graphicFrame>
      <p:sp>
        <p:nvSpPr>
          <p:cNvPr id="7" name="Slide Number Placeholder 5">
            <a:extLst>
              <a:ext uri="{FF2B5EF4-FFF2-40B4-BE49-F238E27FC236}">
                <a16:creationId xmlns:a16="http://schemas.microsoft.com/office/drawing/2014/main" id="{4907C299-2EBC-5500-93B2-7CD32B71FD80}"/>
              </a:ext>
            </a:extLst>
          </p:cNvPr>
          <p:cNvSpPr>
            <a:spLocks noGrp="1"/>
          </p:cNvSpPr>
          <p:nvPr>
            <p:ph type="sldNum" sz="quarter" idx="4"/>
          </p:nvPr>
        </p:nvSpPr>
        <p:spPr>
          <a:xfrm>
            <a:off x="11424597" y="6477507"/>
            <a:ext cx="647329" cy="365125"/>
          </a:xfrm>
          <a:prstGeom prst="rect">
            <a:avLst/>
          </a:prstGeom>
        </p:spPr>
        <p:txBody>
          <a:bodyPr/>
          <a:lstStyle>
            <a:lvl1pPr>
              <a:defRPr sz="1200">
                <a:solidFill>
                  <a:schemeClr val="tx1"/>
                </a:solidFill>
                <a:latin typeface="Times New Roman" panose="02020603050405020304" pitchFamily="18" charset="0"/>
                <a:cs typeface="Times New Roman" panose="02020603050405020304" pitchFamily="18" charset="0"/>
              </a:defRPr>
            </a:lvl1pPr>
          </a:lstStyle>
          <a:p>
            <a:fld id="{814C9BAE-B167-4E3F-9E50-D41BAC22C40E}" type="slidenum">
              <a:rPr lang="pt-BR" smtClean="0"/>
              <a:pPr/>
              <a:t>4</a:t>
            </a:fld>
            <a:endParaRPr lang="pt-BR" dirty="0"/>
          </a:p>
        </p:txBody>
      </p:sp>
    </p:spTree>
    <p:extLst>
      <p:ext uri="{BB962C8B-B14F-4D97-AF65-F5344CB8AC3E}">
        <p14:creationId xmlns:p14="http://schemas.microsoft.com/office/powerpoint/2010/main" val="1461894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1D6A333-981F-054F-4247-10613FCE775E}"/>
              </a:ext>
            </a:extLst>
          </p:cNvPr>
          <p:cNvSpPr/>
          <p:nvPr/>
        </p:nvSpPr>
        <p:spPr>
          <a:xfrm>
            <a:off x="88443" y="258858"/>
            <a:ext cx="11487150" cy="45282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pt-BR" sz="1600" b="1" dirty="0" err="1">
                <a:solidFill>
                  <a:schemeClr val="tx1"/>
                </a:solidFill>
                <a:latin typeface="Times New Roman" panose="02020603050405020304" pitchFamily="18" charset="0"/>
                <a:cs typeface="Times New Roman" panose="02020603050405020304" pitchFamily="18" charset="0"/>
              </a:rPr>
              <a:t>Discounted</a:t>
            </a:r>
            <a:r>
              <a:rPr lang="pt-BR" sz="1600" b="1" dirty="0">
                <a:solidFill>
                  <a:schemeClr val="tx1"/>
                </a:solidFill>
                <a:latin typeface="Times New Roman" panose="02020603050405020304" pitchFamily="18" charset="0"/>
                <a:cs typeface="Times New Roman" panose="02020603050405020304" pitchFamily="18" charset="0"/>
              </a:rPr>
              <a:t> Cash Flow </a:t>
            </a:r>
            <a:r>
              <a:rPr lang="pt-BR" sz="1600" b="1" dirty="0" err="1">
                <a:solidFill>
                  <a:schemeClr val="tx1"/>
                </a:solidFill>
                <a:latin typeface="Times New Roman" panose="02020603050405020304" pitchFamily="18" charset="0"/>
                <a:cs typeface="Times New Roman" panose="02020603050405020304" pitchFamily="18" charset="0"/>
              </a:rPr>
              <a:t>Analysis</a:t>
            </a:r>
            <a:r>
              <a:rPr lang="pt-BR" sz="1600" b="1" dirty="0">
                <a:solidFill>
                  <a:schemeClr val="tx1"/>
                </a:solidFill>
                <a:latin typeface="Times New Roman" panose="02020603050405020304" pitchFamily="18" charset="0"/>
                <a:cs typeface="Times New Roman" panose="02020603050405020304" pitchFamily="18" charset="0"/>
              </a:rPr>
              <a:t> – </a:t>
            </a:r>
            <a:r>
              <a:rPr lang="pt-BR" sz="1600" b="1" dirty="0" err="1">
                <a:solidFill>
                  <a:schemeClr val="tx1"/>
                </a:solidFill>
                <a:latin typeface="Times New Roman" panose="02020603050405020304" pitchFamily="18" charset="0"/>
                <a:cs typeface="Times New Roman" panose="02020603050405020304" pitchFamily="18" charset="0"/>
              </a:rPr>
              <a:t>With</a:t>
            </a:r>
            <a:r>
              <a:rPr lang="pt-BR" sz="1600" b="1" dirty="0">
                <a:solidFill>
                  <a:schemeClr val="tx1"/>
                </a:solidFill>
                <a:latin typeface="Times New Roman" panose="02020603050405020304" pitchFamily="18" charset="0"/>
                <a:cs typeface="Times New Roman" panose="02020603050405020304" pitchFamily="18" charset="0"/>
              </a:rPr>
              <a:t> a </a:t>
            </a:r>
            <a:r>
              <a:rPr lang="pt-BR" sz="1600" b="1" dirty="0" err="1">
                <a:solidFill>
                  <a:schemeClr val="tx1"/>
                </a:solidFill>
                <a:latin typeface="Times New Roman" panose="02020603050405020304" pitchFamily="18" charset="0"/>
                <a:cs typeface="Times New Roman" panose="02020603050405020304" pitchFamily="18" charset="0"/>
              </a:rPr>
              <a:t>conservative</a:t>
            </a:r>
            <a:r>
              <a:rPr lang="pt-BR" sz="1600" b="1" dirty="0">
                <a:solidFill>
                  <a:schemeClr val="tx1"/>
                </a:solidFill>
                <a:latin typeface="Times New Roman" panose="02020603050405020304" pitchFamily="18" charset="0"/>
                <a:cs typeface="Times New Roman" panose="02020603050405020304" pitchFamily="18" charset="0"/>
              </a:rPr>
              <a:t> </a:t>
            </a:r>
            <a:r>
              <a:rPr lang="pt-BR" sz="1600" b="1" dirty="0" err="1">
                <a:solidFill>
                  <a:schemeClr val="tx1"/>
                </a:solidFill>
                <a:latin typeface="Times New Roman" panose="02020603050405020304" pitchFamily="18" charset="0"/>
                <a:cs typeface="Times New Roman" panose="02020603050405020304" pitchFamily="18" charset="0"/>
              </a:rPr>
              <a:t>revenue</a:t>
            </a:r>
            <a:r>
              <a:rPr lang="pt-BR" sz="1600" b="1" dirty="0">
                <a:solidFill>
                  <a:schemeClr val="tx1"/>
                </a:solidFill>
                <a:latin typeface="Times New Roman" panose="02020603050405020304" pitchFamily="18" charset="0"/>
                <a:cs typeface="Times New Roman" panose="02020603050405020304" pitchFamily="18" charset="0"/>
              </a:rPr>
              <a:t> CAGR </a:t>
            </a:r>
            <a:r>
              <a:rPr lang="pt-BR" sz="1600" b="1" dirty="0" err="1">
                <a:solidFill>
                  <a:schemeClr val="tx1"/>
                </a:solidFill>
                <a:latin typeface="Times New Roman" panose="02020603050405020304" pitchFamily="18" charset="0"/>
                <a:cs typeface="Times New Roman" panose="02020603050405020304" pitchFamily="18" charset="0"/>
              </a:rPr>
              <a:t>of</a:t>
            </a:r>
            <a:r>
              <a:rPr lang="pt-BR" sz="1600" b="1" dirty="0">
                <a:solidFill>
                  <a:schemeClr val="tx1"/>
                </a:solidFill>
                <a:latin typeface="Times New Roman" panose="02020603050405020304" pitchFamily="18" charset="0"/>
                <a:cs typeface="Times New Roman" panose="02020603050405020304" pitchFamily="18" charset="0"/>
              </a:rPr>
              <a:t> 12.1%, Grupo Mateus </a:t>
            </a:r>
            <a:r>
              <a:rPr lang="pt-BR" sz="1600" b="1" dirty="0" err="1">
                <a:solidFill>
                  <a:schemeClr val="tx1"/>
                </a:solidFill>
                <a:latin typeface="Times New Roman" panose="02020603050405020304" pitchFamily="18" charset="0"/>
                <a:cs typeface="Times New Roman" panose="02020603050405020304" pitchFamily="18" charset="0"/>
              </a:rPr>
              <a:t>is</a:t>
            </a:r>
            <a:r>
              <a:rPr lang="pt-BR" sz="1600" b="1" dirty="0">
                <a:solidFill>
                  <a:schemeClr val="tx1"/>
                </a:solidFill>
                <a:latin typeface="Times New Roman" panose="02020603050405020304" pitchFamily="18" charset="0"/>
                <a:cs typeface="Times New Roman" panose="02020603050405020304" pitchFamily="18" charset="0"/>
              </a:rPr>
              <a:t> </a:t>
            </a:r>
            <a:r>
              <a:rPr lang="pt-BR" sz="1600" b="1" dirty="0" err="1">
                <a:solidFill>
                  <a:schemeClr val="tx1"/>
                </a:solidFill>
                <a:latin typeface="Times New Roman" panose="02020603050405020304" pitchFamily="18" charset="0"/>
                <a:cs typeface="Times New Roman" panose="02020603050405020304" pitchFamily="18" charset="0"/>
              </a:rPr>
              <a:t>undervalued</a:t>
            </a:r>
            <a:r>
              <a:rPr lang="pt-BR" sz="1600" b="1" dirty="0">
                <a:solidFill>
                  <a:schemeClr val="tx1"/>
                </a:solidFill>
                <a:latin typeface="Times New Roman" panose="02020603050405020304" pitchFamily="18" charset="0"/>
                <a:cs typeface="Times New Roman" panose="02020603050405020304" pitchFamily="18" charset="0"/>
              </a:rPr>
              <a:t> in </a:t>
            </a:r>
            <a:r>
              <a:rPr lang="pt-BR" sz="1600" b="1" dirty="0" err="1">
                <a:solidFill>
                  <a:schemeClr val="tx1"/>
                </a:solidFill>
                <a:latin typeface="Times New Roman" panose="02020603050405020304" pitchFamily="18" charset="0"/>
                <a:cs typeface="Times New Roman" panose="02020603050405020304" pitchFamily="18" charset="0"/>
              </a:rPr>
              <a:t>the</a:t>
            </a:r>
            <a:r>
              <a:rPr lang="pt-BR" sz="1600" b="1" dirty="0">
                <a:solidFill>
                  <a:schemeClr val="tx1"/>
                </a:solidFill>
                <a:latin typeface="Times New Roman" panose="02020603050405020304" pitchFamily="18" charset="0"/>
                <a:cs typeface="Times New Roman" panose="02020603050405020304" pitchFamily="18" charset="0"/>
              </a:rPr>
              <a:t> base case</a:t>
            </a:r>
          </a:p>
        </p:txBody>
      </p:sp>
      <p:sp>
        <p:nvSpPr>
          <p:cNvPr id="8" name="Rectangle 7">
            <a:extLst>
              <a:ext uri="{FF2B5EF4-FFF2-40B4-BE49-F238E27FC236}">
                <a16:creationId xmlns:a16="http://schemas.microsoft.com/office/drawing/2014/main" id="{21DD775B-CD3E-8428-EECB-2ABEE8835599}"/>
              </a:ext>
            </a:extLst>
          </p:cNvPr>
          <p:cNvSpPr/>
          <p:nvPr/>
        </p:nvSpPr>
        <p:spPr>
          <a:xfrm>
            <a:off x="88444" y="551221"/>
            <a:ext cx="914400" cy="2009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pt-BR" sz="1000" b="1" dirty="0">
                <a:solidFill>
                  <a:schemeClr val="tx1"/>
                </a:solidFill>
                <a:latin typeface="Times New Roman" panose="02020603050405020304" pitchFamily="18" charset="0"/>
                <a:cs typeface="Times New Roman" panose="02020603050405020304" pitchFamily="18" charset="0"/>
              </a:rPr>
              <a:t>(R$ in </a:t>
            </a:r>
            <a:r>
              <a:rPr lang="pt-BR" sz="1000" b="1" dirty="0" err="1">
                <a:solidFill>
                  <a:schemeClr val="tx1"/>
                </a:solidFill>
                <a:latin typeface="Times New Roman" panose="02020603050405020304" pitchFamily="18" charset="0"/>
                <a:cs typeface="Times New Roman" panose="02020603050405020304" pitchFamily="18" charset="0"/>
              </a:rPr>
              <a:t>millions</a:t>
            </a:r>
            <a:r>
              <a:rPr lang="pt-BR" sz="1000" b="1" dirty="0">
                <a:solidFill>
                  <a:schemeClr val="tx1"/>
                </a:solidFill>
                <a:latin typeface="Times New Roman" panose="02020603050405020304" pitchFamily="18" charset="0"/>
                <a:cs typeface="Times New Roman" panose="02020603050405020304" pitchFamily="18" charset="0"/>
              </a:rPr>
              <a:t>)</a:t>
            </a:r>
          </a:p>
        </p:txBody>
      </p:sp>
      <p:graphicFrame>
        <p:nvGraphicFramePr>
          <p:cNvPr id="21" name="Object 20">
            <a:extLst>
              <a:ext uri="{FF2B5EF4-FFF2-40B4-BE49-F238E27FC236}">
                <a16:creationId xmlns:a16="http://schemas.microsoft.com/office/drawing/2014/main" id="{C0993168-79D7-D4B0-9B61-6F29B2683A3F}"/>
              </a:ext>
            </a:extLst>
          </p:cNvPr>
          <p:cNvGraphicFramePr>
            <a:graphicFrameLocks noChangeAspect="1"/>
          </p:cNvGraphicFramePr>
          <p:nvPr>
            <p:extLst>
              <p:ext uri="{D42A27DB-BD31-4B8C-83A1-F6EECF244321}">
                <p14:modId xmlns:p14="http://schemas.microsoft.com/office/powerpoint/2010/main" val="1214907929"/>
              </p:ext>
            </p:extLst>
          </p:nvPr>
        </p:nvGraphicFramePr>
        <p:xfrm>
          <a:off x="88443" y="911709"/>
          <a:ext cx="7048500" cy="2762250"/>
        </p:xfrm>
        <a:graphic>
          <a:graphicData uri="http://schemas.openxmlformats.org/presentationml/2006/ole">
            <mc:AlternateContent xmlns:mc="http://schemas.openxmlformats.org/markup-compatibility/2006">
              <mc:Choice xmlns:v="urn:schemas-microsoft-com:vml" Requires="v">
                <p:oleObj name="Worksheet" r:id="rId3" imgW="7048458" imgH="2762162" progId="Excel.Sheet.12">
                  <p:embed/>
                </p:oleObj>
              </mc:Choice>
              <mc:Fallback>
                <p:oleObj name="Worksheet" r:id="rId3" imgW="7048458" imgH="2762162" progId="Excel.Sheet.12">
                  <p:embed/>
                  <p:pic>
                    <p:nvPicPr>
                      <p:cNvPr id="0" name=""/>
                      <p:cNvPicPr/>
                      <p:nvPr/>
                    </p:nvPicPr>
                    <p:blipFill>
                      <a:blip r:embed="rId4"/>
                      <a:stretch>
                        <a:fillRect/>
                      </a:stretch>
                    </p:blipFill>
                    <p:spPr>
                      <a:xfrm>
                        <a:off x="88443" y="911709"/>
                        <a:ext cx="7048500" cy="2762250"/>
                      </a:xfrm>
                      <a:prstGeom prst="rect">
                        <a:avLst/>
                      </a:prstGeom>
                    </p:spPr>
                  </p:pic>
                </p:oleObj>
              </mc:Fallback>
            </mc:AlternateContent>
          </a:graphicData>
        </a:graphic>
      </p:graphicFrame>
      <p:grpSp>
        <p:nvGrpSpPr>
          <p:cNvPr id="40" name="Group 39">
            <a:extLst>
              <a:ext uri="{FF2B5EF4-FFF2-40B4-BE49-F238E27FC236}">
                <a16:creationId xmlns:a16="http://schemas.microsoft.com/office/drawing/2014/main" id="{A47C8748-BF5F-B82C-BDDD-DC0BD96E056B}"/>
              </a:ext>
            </a:extLst>
          </p:cNvPr>
          <p:cNvGrpSpPr/>
          <p:nvPr/>
        </p:nvGrpSpPr>
        <p:grpSpPr>
          <a:xfrm>
            <a:off x="7634744" y="3755898"/>
            <a:ext cx="4398046" cy="2716956"/>
            <a:chOff x="6980903" y="3740527"/>
            <a:chExt cx="4398046" cy="2716956"/>
          </a:xfrm>
        </p:grpSpPr>
        <p:pic>
          <p:nvPicPr>
            <p:cNvPr id="29" name="Graphic 28" descr="Bear with solid fill">
              <a:extLst>
                <a:ext uri="{FF2B5EF4-FFF2-40B4-BE49-F238E27FC236}">
                  <a16:creationId xmlns:a16="http://schemas.microsoft.com/office/drawing/2014/main" id="{3AC37DE5-375F-C907-03B0-1B8B720000C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39324" y="3740527"/>
              <a:ext cx="595500" cy="595500"/>
            </a:xfrm>
            <a:prstGeom prst="rect">
              <a:avLst/>
            </a:prstGeom>
          </p:spPr>
        </p:pic>
        <p:pic>
          <p:nvPicPr>
            <p:cNvPr id="31" name="Graphic 30" descr="Bull with solid fill">
              <a:extLst>
                <a:ext uri="{FF2B5EF4-FFF2-40B4-BE49-F238E27FC236}">
                  <a16:creationId xmlns:a16="http://schemas.microsoft.com/office/drawing/2014/main" id="{15ED6114-523F-887C-79A9-F3852C2CE45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10692824" y="3756467"/>
              <a:ext cx="594360" cy="594360"/>
            </a:xfrm>
            <a:prstGeom prst="rect">
              <a:avLst/>
            </a:prstGeom>
          </p:spPr>
        </p:pic>
        <p:pic>
          <p:nvPicPr>
            <p:cNvPr id="35" name="Graphic 34" descr="Anchor with solid fill">
              <a:extLst>
                <a:ext uri="{FF2B5EF4-FFF2-40B4-BE49-F238E27FC236}">
                  <a16:creationId xmlns:a16="http://schemas.microsoft.com/office/drawing/2014/main" id="{2E6F0BEF-A4F4-E88B-E7A6-BA95BB41627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916644" y="3740527"/>
              <a:ext cx="594360" cy="594360"/>
            </a:xfrm>
            <a:prstGeom prst="rect">
              <a:avLst/>
            </a:prstGeom>
          </p:spPr>
        </p:pic>
        <p:grpSp>
          <p:nvGrpSpPr>
            <p:cNvPr id="39" name="Group 38">
              <a:extLst>
                <a:ext uri="{FF2B5EF4-FFF2-40B4-BE49-F238E27FC236}">
                  <a16:creationId xmlns:a16="http://schemas.microsoft.com/office/drawing/2014/main" id="{3DAAB634-E363-3E21-CFF7-A0DDD64DB517}"/>
                </a:ext>
              </a:extLst>
            </p:cNvPr>
            <p:cNvGrpSpPr/>
            <p:nvPr/>
          </p:nvGrpSpPr>
          <p:grpSpPr>
            <a:xfrm>
              <a:off x="6980903" y="4334887"/>
              <a:ext cx="4398046" cy="2122596"/>
              <a:chOff x="6980903" y="4334887"/>
              <a:chExt cx="4398046" cy="2122596"/>
            </a:xfrm>
          </p:grpSpPr>
          <p:sp>
            <p:nvSpPr>
              <p:cNvPr id="24" name="Rectangle 23">
                <a:extLst>
                  <a:ext uri="{FF2B5EF4-FFF2-40B4-BE49-F238E27FC236}">
                    <a16:creationId xmlns:a16="http://schemas.microsoft.com/office/drawing/2014/main" id="{4A1DF8F3-5D57-D5B1-FD3D-534C149C4C4E}"/>
                  </a:ext>
                </a:extLst>
              </p:cNvPr>
              <p:cNvSpPr/>
              <p:nvPr/>
            </p:nvSpPr>
            <p:spPr>
              <a:xfrm>
                <a:off x="9825449" y="4336027"/>
                <a:ext cx="776750" cy="2121456"/>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nchorCtr="0"/>
              <a:lstStyle/>
              <a:p>
                <a:pPr algn="ctr"/>
                <a:r>
                  <a:rPr lang="pt-BR" sz="1400" dirty="0">
                    <a:solidFill>
                      <a:srgbClr val="004D86"/>
                    </a:solidFill>
                    <a:latin typeface="Times New Roman" panose="02020603050405020304" pitchFamily="18" charset="0"/>
                    <a:cs typeface="Times New Roman" panose="02020603050405020304" pitchFamily="18" charset="0"/>
                  </a:rPr>
                  <a:t>5.8x</a:t>
                </a:r>
              </a:p>
              <a:p>
                <a:pPr algn="ctr"/>
                <a:endParaRPr lang="pt-BR" sz="1400" dirty="0">
                  <a:solidFill>
                    <a:srgbClr val="004D86"/>
                  </a:solidFill>
                  <a:latin typeface="Times New Roman" panose="02020603050405020304" pitchFamily="18" charset="0"/>
                  <a:cs typeface="Times New Roman" panose="02020603050405020304" pitchFamily="18" charset="0"/>
                </a:endParaRPr>
              </a:p>
              <a:p>
                <a:pPr algn="ctr"/>
                <a:r>
                  <a:rPr lang="pt-BR" sz="1400" dirty="0">
                    <a:solidFill>
                      <a:srgbClr val="004D86"/>
                    </a:solidFill>
                    <a:latin typeface="Times New Roman" panose="02020603050405020304" pitchFamily="18" charset="0"/>
                    <a:cs typeface="Times New Roman" panose="02020603050405020304" pitchFamily="18" charset="0"/>
                  </a:rPr>
                  <a:t>23.3%</a:t>
                </a:r>
              </a:p>
              <a:p>
                <a:pPr algn="ctr"/>
                <a:endParaRPr lang="pt-BR" sz="1400" dirty="0">
                  <a:solidFill>
                    <a:srgbClr val="004D86"/>
                  </a:solidFill>
                  <a:latin typeface="Times New Roman" panose="02020603050405020304" pitchFamily="18" charset="0"/>
                  <a:cs typeface="Times New Roman" panose="02020603050405020304" pitchFamily="18" charset="0"/>
                </a:endParaRPr>
              </a:p>
              <a:p>
                <a:pPr algn="ctr"/>
                <a:r>
                  <a:rPr lang="pt-BR" sz="1400" dirty="0">
                    <a:solidFill>
                      <a:srgbClr val="004D86"/>
                    </a:solidFill>
                    <a:latin typeface="Times New Roman" panose="02020603050405020304" pitchFamily="18" charset="0"/>
                    <a:cs typeface="Times New Roman" panose="02020603050405020304" pitchFamily="18" charset="0"/>
                  </a:rPr>
                  <a:t>9.7%</a:t>
                </a:r>
              </a:p>
              <a:p>
                <a:pPr algn="ctr"/>
                <a:endParaRPr lang="pt-BR" sz="1400" dirty="0">
                  <a:solidFill>
                    <a:srgbClr val="004D86"/>
                  </a:solidFill>
                  <a:latin typeface="Times New Roman" panose="02020603050405020304" pitchFamily="18" charset="0"/>
                  <a:cs typeface="Times New Roman" panose="02020603050405020304" pitchFamily="18" charset="0"/>
                </a:endParaRPr>
              </a:p>
              <a:p>
                <a:pPr algn="ctr"/>
                <a:r>
                  <a:rPr lang="pt-BR" sz="1400" dirty="0">
                    <a:solidFill>
                      <a:srgbClr val="004D86"/>
                    </a:solidFill>
                    <a:latin typeface="Times New Roman" panose="02020603050405020304" pitchFamily="18" charset="0"/>
                    <a:cs typeface="Times New Roman" panose="02020603050405020304" pitchFamily="18" charset="0"/>
                  </a:rPr>
                  <a:t>11.7%</a:t>
                </a:r>
              </a:p>
              <a:p>
                <a:pPr algn="ctr"/>
                <a:endParaRPr lang="pt-BR" sz="1400" dirty="0">
                  <a:solidFill>
                    <a:srgbClr val="004D86"/>
                  </a:solidFill>
                  <a:latin typeface="Times New Roman" panose="02020603050405020304" pitchFamily="18" charset="0"/>
                  <a:cs typeface="Times New Roman" panose="02020603050405020304" pitchFamily="18" charset="0"/>
                </a:endParaRPr>
              </a:p>
              <a:p>
                <a:pPr algn="ctr"/>
                <a:r>
                  <a:rPr lang="pt-BR" sz="1400" dirty="0">
                    <a:solidFill>
                      <a:srgbClr val="004D86"/>
                    </a:solidFill>
                    <a:latin typeface="Times New Roman" panose="02020603050405020304" pitchFamily="18" charset="0"/>
                    <a:cs typeface="Times New Roman" panose="02020603050405020304" pitchFamily="18" charset="0"/>
                  </a:rPr>
                  <a:t>34.0%</a:t>
                </a:r>
              </a:p>
            </p:txBody>
          </p:sp>
          <p:sp>
            <p:nvSpPr>
              <p:cNvPr id="26" name="Rectangle 25">
                <a:extLst>
                  <a:ext uri="{FF2B5EF4-FFF2-40B4-BE49-F238E27FC236}">
                    <a16:creationId xmlns:a16="http://schemas.microsoft.com/office/drawing/2014/main" id="{A3B22E55-20BA-83CA-CC6C-6049F5AFFE4D}"/>
                  </a:ext>
                </a:extLst>
              </p:cNvPr>
              <p:cNvSpPr/>
              <p:nvPr/>
            </p:nvSpPr>
            <p:spPr>
              <a:xfrm>
                <a:off x="9048699" y="4336027"/>
                <a:ext cx="776750" cy="2121456"/>
              </a:xfrm>
              <a:prstGeom prst="rect">
                <a:avLst/>
              </a:prstGeom>
              <a:solidFill>
                <a:srgbClr val="960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nchorCtr="0"/>
              <a:lstStyle/>
              <a:p>
                <a:pPr algn="ctr"/>
                <a:r>
                  <a:rPr lang="pt-BR" sz="1400" dirty="0">
                    <a:solidFill>
                      <a:srgbClr val="601200"/>
                    </a:solidFill>
                    <a:latin typeface="Times New Roman" panose="02020603050405020304" pitchFamily="18" charset="0"/>
                    <a:cs typeface="Times New Roman" panose="02020603050405020304" pitchFamily="18" charset="0"/>
                  </a:rPr>
                  <a:t>5.8x</a:t>
                </a:r>
              </a:p>
              <a:p>
                <a:pPr algn="ctr"/>
                <a:endParaRPr lang="pt-BR" sz="1400" dirty="0">
                  <a:solidFill>
                    <a:srgbClr val="601200"/>
                  </a:solidFill>
                  <a:latin typeface="Times New Roman" panose="02020603050405020304" pitchFamily="18" charset="0"/>
                  <a:cs typeface="Times New Roman" panose="02020603050405020304" pitchFamily="18" charset="0"/>
                </a:endParaRPr>
              </a:p>
              <a:p>
                <a:pPr algn="ctr"/>
                <a:r>
                  <a:rPr lang="pt-BR" sz="1400" dirty="0">
                    <a:solidFill>
                      <a:srgbClr val="601200"/>
                    </a:solidFill>
                    <a:latin typeface="Times New Roman" panose="02020603050405020304" pitchFamily="18" charset="0"/>
                    <a:cs typeface="Times New Roman" panose="02020603050405020304" pitchFamily="18" charset="0"/>
                  </a:rPr>
                  <a:t>22.9%</a:t>
                </a:r>
              </a:p>
              <a:p>
                <a:pPr algn="ctr"/>
                <a:endParaRPr lang="pt-BR" sz="1400" dirty="0">
                  <a:solidFill>
                    <a:srgbClr val="601200"/>
                  </a:solidFill>
                  <a:latin typeface="Times New Roman" panose="02020603050405020304" pitchFamily="18" charset="0"/>
                  <a:cs typeface="Times New Roman" panose="02020603050405020304" pitchFamily="18" charset="0"/>
                </a:endParaRPr>
              </a:p>
              <a:p>
                <a:pPr algn="ctr"/>
                <a:r>
                  <a:rPr lang="pt-BR" sz="1400" dirty="0">
                    <a:solidFill>
                      <a:srgbClr val="601200"/>
                    </a:solidFill>
                    <a:latin typeface="Times New Roman" panose="02020603050405020304" pitchFamily="18" charset="0"/>
                    <a:cs typeface="Times New Roman" panose="02020603050405020304" pitchFamily="18" charset="0"/>
                  </a:rPr>
                  <a:t>9.1%</a:t>
                </a:r>
              </a:p>
              <a:p>
                <a:pPr algn="ctr"/>
                <a:endParaRPr lang="pt-BR" sz="1400" dirty="0">
                  <a:solidFill>
                    <a:srgbClr val="601200"/>
                  </a:solidFill>
                  <a:latin typeface="Times New Roman" panose="02020603050405020304" pitchFamily="18" charset="0"/>
                  <a:cs typeface="Times New Roman" panose="02020603050405020304" pitchFamily="18" charset="0"/>
                </a:endParaRPr>
              </a:p>
              <a:p>
                <a:pPr algn="ctr"/>
                <a:r>
                  <a:rPr lang="pt-BR" sz="1400" dirty="0">
                    <a:solidFill>
                      <a:srgbClr val="601200"/>
                    </a:solidFill>
                    <a:latin typeface="Times New Roman" panose="02020603050405020304" pitchFamily="18" charset="0"/>
                    <a:cs typeface="Times New Roman" panose="02020603050405020304" pitchFamily="18" charset="0"/>
                  </a:rPr>
                  <a:t>11.7%</a:t>
                </a:r>
              </a:p>
              <a:p>
                <a:pPr algn="ctr"/>
                <a:endParaRPr lang="pt-BR" sz="1400" dirty="0">
                  <a:solidFill>
                    <a:srgbClr val="601200"/>
                  </a:solidFill>
                  <a:latin typeface="Times New Roman" panose="02020603050405020304" pitchFamily="18" charset="0"/>
                  <a:cs typeface="Times New Roman" panose="02020603050405020304" pitchFamily="18" charset="0"/>
                </a:endParaRPr>
              </a:p>
              <a:p>
                <a:pPr algn="ctr"/>
                <a:r>
                  <a:rPr lang="pt-BR" sz="1400" dirty="0">
                    <a:solidFill>
                      <a:srgbClr val="601200"/>
                    </a:solidFill>
                    <a:latin typeface="Times New Roman" panose="02020603050405020304" pitchFamily="18" charset="0"/>
                    <a:cs typeface="Times New Roman" panose="02020603050405020304" pitchFamily="18" charset="0"/>
                  </a:rPr>
                  <a:t>(7.7%)</a:t>
                </a:r>
              </a:p>
            </p:txBody>
          </p:sp>
          <p:sp>
            <p:nvSpPr>
              <p:cNvPr id="27" name="Rectangle 26">
                <a:extLst>
                  <a:ext uri="{FF2B5EF4-FFF2-40B4-BE49-F238E27FC236}">
                    <a16:creationId xmlns:a16="http://schemas.microsoft.com/office/drawing/2014/main" id="{1C270F1D-DE74-BBB8-B9FB-4BE2C658EB0A}"/>
                  </a:ext>
                </a:extLst>
              </p:cNvPr>
              <p:cNvSpPr/>
              <p:nvPr/>
            </p:nvSpPr>
            <p:spPr>
              <a:xfrm>
                <a:off x="10602199" y="4336027"/>
                <a:ext cx="776750" cy="21214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nchorCtr="0"/>
              <a:lstStyle/>
              <a:p>
                <a:pPr algn="ctr"/>
                <a:r>
                  <a:rPr lang="pt-BR" sz="1400" dirty="0">
                    <a:solidFill>
                      <a:schemeClr val="tx1">
                        <a:lumMod val="65000"/>
                        <a:lumOff val="35000"/>
                      </a:schemeClr>
                    </a:solidFill>
                    <a:latin typeface="Times New Roman" panose="02020603050405020304" pitchFamily="18" charset="0"/>
                    <a:cs typeface="Times New Roman" panose="02020603050405020304" pitchFamily="18" charset="0"/>
                  </a:rPr>
                  <a:t>5.8x</a:t>
                </a:r>
              </a:p>
              <a:p>
                <a:pPr algn="ctr"/>
                <a:endParaRPr lang="pt-BR" sz="1400" dirty="0">
                  <a:solidFill>
                    <a:schemeClr val="tx1">
                      <a:lumMod val="65000"/>
                      <a:lumOff val="35000"/>
                    </a:schemeClr>
                  </a:solidFill>
                  <a:latin typeface="Times New Roman" panose="02020603050405020304" pitchFamily="18" charset="0"/>
                  <a:cs typeface="Times New Roman" panose="02020603050405020304" pitchFamily="18" charset="0"/>
                </a:endParaRPr>
              </a:p>
              <a:p>
                <a:pPr algn="ctr"/>
                <a:r>
                  <a:rPr lang="pt-BR" sz="1400" dirty="0">
                    <a:solidFill>
                      <a:schemeClr val="tx1">
                        <a:lumMod val="65000"/>
                        <a:lumOff val="35000"/>
                      </a:schemeClr>
                    </a:solidFill>
                    <a:latin typeface="Times New Roman" panose="02020603050405020304" pitchFamily="18" charset="0"/>
                    <a:cs typeface="Times New Roman" panose="02020603050405020304" pitchFamily="18" charset="0"/>
                  </a:rPr>
                  <a:t>23.7%</a:t>
                </a:r>
              </a:p>
              <a:p>
                <a:pPr algn="ctr"/>
                <a:endParaRPr lang="pt-BR" sz="1400" dirty="0">
                  <a:solidFill>
                    <a:schemeClr val="tx1">
                      <a:lumMod val="65000"/>
                      <a:lumOff val="35000"/>
                    </a:schemeClr>
                  </a:solidFill>
                  <a:latin typeface="Times New Roman" panose="02020603050405020304" pitchFamily="18" charset="0"/>
                  <a:cs typeface="Times New Roman" panose="02020603050405020304" pitchFamily="18" charset="0"/>
                </a:endParaRPr>
              </a:p>
              <a:p>
                <a:pPr algn="ctr"/>
                <a:r>
                  <a:rPr lang="pt-BR" sz="1400" dirty="0">
                    <a:solidFill>
                      <a:schemeClr val="tx1">
                        <a:lumMod val="65000"/>
                        <a:lumOff val="35000"/>
                      </a:schemeClr>
                    </a:solidFill>
                    <a:latin typeface="Times New Roman" panose="02020603050405020304" pitchFamily="18" charset="0"/>
                    <a:cs typeface="Times New Roman" panose="02020603050405020304" pitchFamily="18" charset="0"/>
                  </a:rPr>
                  <a:t>10.3%</a:t>
                </a:r>
              </a:p>
              <a:p>
                <a:pPr algn="ctr"/>
                <a:endParaRPr lang="pt-BR" sz="1400" dirty="0">
                  <a:solidFill>
                    <a:schemeClr val="tx1">
                      <a:lumMod val="65000"/>
                      <a:lumOff val="35000"/>
                    </a:schemeClr>
                  </a:solidFill>
                  <a:latin typeface="Times New Roman" panose="02020603050405020304" pitchFamily="18" charset="0"/>
                  <a:cs typeface="Times New Roman" panose="02020603050405020304" pitchFamily="18" charset="0"/>
                </a:endParaRPr>
              </a:p>
              <a:p>
                <a:pPr algn="ctr"/>
                <a:r>
                  <a:rPr lang="pt-BR" sz="1400" dirty="0">
                    <a:solidFill>
                      <a:schemeClr val="tx1">
                        <a:lumMod val="65000"/>
                        <a:lumOff val="35000"/>
                      </a:schemeClr>
                    </a:solidFill>
                    <a:latin typeface="Times New Roman" panose="02020603050405020304" pitchFamily="18" charset="0"/>
                    <a:cs typeface="Times New Roman" panose="02020603050405020304" pitchFamily="18" charset="0"/>
                  </a:rPr>
                  <a:t>11.7%</a:t>
                </a:r>
              </a:p>
              <a:p>
                <a:pPr algn="ctr"/>
                <a:endParaRPr lang="pt-BR" sz="1400" dirty="0">
                  <a:solidFill>
                    <a:schemeClr val="tx1">
                      <a:lumMod val="65000"/>
                      <a:lumOff val="35000"/>
                    </a:schemeClr>
                  </a:solidFill>
                  <a:latin typeface="Times New Roman" panose="02020603050405020304" pitchFamily="18" charset="0"/>
                  <a:cs typeface="Times New Roman" panose="02020603050405020304" pitchFamily="18" charset="0"/>
                </a:endParaRPr>
              </a:p>
              <a:p>
                <a:pPr algn="ctr"/>
                <a:r>
                  <a:rPr lang="pt-BR" sz="1400" dirty="0">
                    <a:solidFill>
                      <a:schemeClr val="tx1">
                        <a:lumMod val="65000"/>
                        <a:lumOff val="35000"/>
                      </a:schemeClr>
                    </a:solidFill>
                    <a:latin typeface="Times New Roman" panose="02020603050405020304" pitchFamily="18" charset="0"/>
                    <a:cs typeface="Times New Roman" panose="02020603050405020304" pitchFamily="18" charset="0"/>
                  </a:rPr>
                  <a:t>94.8%</a:t>
                </a:r>
              </a:p>
            </p:txBody>
          </p:sp>
          <p:sp>
            <p:nvSpPr>
              <p:cNvPr id="28" name="Rectangle 27">
                <a:extLst>
                  <a:ext uri="{FF2B5EF4-FFF2-40B4-BE49-F238E27FC236}">
                    <a16:creationId xmlns:a16="http://schemas.microsoft.com/office/drawing/2014/main" id="{0B4840AB-E117-2D3B-43AB-A81D968AA322}"/>
                  </a:ext>
                </a:extLst>
              </p:cNvPr>
              <p:cNvSpPr/>
              <p:nvPr/>
            </p:nvSpPr>
            <p:spPr>
              <a:xfrm>
                <a:off x="6980903" y="4336027"/>
                <a:ext cx="2067797" cy="212145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nchorCtr="0"/>
              <a:lstStyle/>
              <a:p>
                <a:r>
                  <a:rPr lang="pt-BR" sz="1400" dirty="0">
                    <a:solidFill>
                      <a:schemeClr val="tx1"/>
                    </a:solidFill>
                    <a:latin typeface="Times New Roman" panose="02020603050405020304" pitchFamily="18" charset="0"/>
                    <a:cs typeface="Times New Roman" panose="02020603050405020304" pitchFamily="18" charset="0"/>
                  </a:rPr>
                  <a:t>EV / EBITDA </a:t>
                </a:r>
                <a:r>
                  <a:rPr lang="pt-BR" sz="1400" dirty="0" err="1">
                    <a:solidFill>
                      <a:schemeClr val="tx1"/>
                    </a:solidFill>
                    <a:latin typeface="Times New Roman" panose="02020603050405020304" pitchFamily="18" charset="0"/>
                    <a:cs typeface="Times New Roman" panose="02020603050405020304" pitchFamily="18" charset="0"/>
                  </a:rPr>
                  <a:t>Multiple</a:t>
                </a:r>
                <a:endParaRPr lang="pt-BR" sz="1400" dirty="0">
                  <a:solidFill>
                    <a:schemeClr val="tx1"/>
                  </a:solidFill>
                  <a:latin typeface="Times New Roman" panose="02020603050405020304" pitchFamily="18" charset="0"/>
                  <a:cs typeface="Times New Roman" panose="02020603050405020304" pitchFamily="18" charset="0"/>
                </a:endParaRPr>
              </a:p>
              <a:p>
                <a:endParaRPr lang="pt-BR" sz="1400" dirty="0">
                  <a:solidFill>
                    <a:schemeClr val="tx1"/>
                  </a:solidFill>
                  <a:latin typeface="Times New Roman" panose="02020603050405020304" pitchFamily="18" charset="0"/>
                  <a:cs typeface="Times New Roman" panose="02020603050405020304" pitchFamily="18" charset="0"/>
                </a:endParaRPr>
              </a:p>
              <a:p>
                <a:r>
                  <a:rPr lang="pt-BR" sz="1400" dirty="0">
                    <a:solidFill>
                      <a:schemeClr val="tx1"/>
                    </a:solidFill>
                    <a:latin typeface="Times New Roman" panose="02020603050405020304" pitchFamily="18" charset="0"/>
                    <a:cs typeface="Times New Roman" panose="02020603050405020304" pitchFamily="18" charset="0"/>
                  </a:rPr>
                  <a:t>Gross </a:t>
                </a:r>
                <a:r>
                  <a:rPr lang="pt-BR" sz="1400" dirty="0" err="1">
                    <a:solidFill>
                      <a:schemeClr val="tx1"/>
                    </a:solidFill>
                    <a:latin typeface="Times New Roman" panose="02020603050405020304" pitchFamily="18" charset="0"/>
                    <a:cs typeface="Times New Roman" panose="02020603050405020304" pitchFamily="18" charset="0"/>
                  </a:rPr>
                  <a:t>Margin</a:t>
                </a:r>
                <a:r>
                  <a:rPr lang="pt-BR" sz="1400" dirty="0">
                    <a:solidFill>
                      <a:schemeClr val="tx1"/>
                    </a:solidFill>
                    <a:latin typeface="Times New Roman" panose="02020603050405020304" pitchFamily="18" charset="0"/>
                    <a:cs typeface="Times New Roman" panose="02020603050405020304" pitchFamily="18" charset="0"/>
                  </a:rPr>
                  <a:t> (2030E)</a:t>
                </a:r>
              </a:p>
              <a:p>
                <a:endParaRPr lang="pt-BR" sz="1400" dirty="0">
                  <a:solidFill>
                    <a:schemeClr val="tx1"/>
                  </a:solidFill>
                  <a:latin typeface="Times New Roman" panose="02020603050405020304" pitchFamily="18" charset="0"/>
                  <a:cs typeface="Times New Roman" panose="02020603050405020304" pitchFamily="18" charset="0"/>
                </a:endParaRPr>
              </a:p>
              <a:p>
                <a:r>
                  <a:rPr lang="pt-BR" sz="1400" dirty="0">
                    <a:solidFill>
                      <a:schemeClr val="tx1"/>
                    </a:solidFill>
                    <a:latin typeface="Times New Roman" panose="02020603050405020304" pitchFamily="18" charset="0"/>
                    <a:cs typeface="Times New Roman" panose="02020603050405020304" pitchFamily="18" charset="0"/>
                  </a:rPr>
                  <a:t>EBITDA </a:t>
                </a:r>
                <a:r>
                  <a:rPr lang="pt-BR" sz="1400" dirty="0" err="1">
                    <a:solidFill>
                      <a:schemeClr val="tx1"/>
                    </a:solidFill>
                    <a:latin typeface="Times New Roman" panose="02020603050405020304" pitchFamily="18" charset="0"/>
                    <a:cs typeface="Times New Roman" panose="02020603050405020304" pitchFamily="18" charset="0"/>
                  </a:rPr>
                  <a:t>Margin</a:t>
                </a:r>
                <a:r>
                  <a:rPr lang="pt-BR" sz="1400" dirty="0">
                    <a:solidFill>
                      <a:schemeClr val="tx1"/>
                    </a:solidFill>
                    <a:latin typeface="Times New Roman" panose="02020603050405020304" pitchFamily="18" charset="0"/>
                    <a:cs typeface="Times New Roman" panose="02020603050405020304" pitchFamily="18" charset="0"/>
                  </a:rPr>
                  <a:t> (2030E)</a:t>
                </a:r>
              </a:p>
              <a:p>
                <a:endParaRPr lang="pt-BR" sz="1400" dirty="0">
                  <a:solidFill>
                    <a:schemeClr val="tx1"/>
                  </a:solidFill>
                  <a:latin typeface="Times New Roman" panose="02020603050405020304" pitchFamily="18" charset="0"/>
                  <a:cs typeface="Times New Roman" panose="02020603050405020304" pitchFamily="18" charset="0"/>
                </a:endParaRPr>
              </a:p>
              <a:p>
                <a:r>
                  <a:rPr lang="pt-BR" sz="1400" dirty="0">
                    <a:solidFill>
                      <a:schemeClr val="tx1"/>
                    </a:solidFill>
                    <a:latin typeface="Times New Roman" panose="02020603050405020304" pitchFamily="18" charset="0"/>
                    <a:cs typeface="Times New Roman" panose="02020603050405020304" pitchFamily="18" charset="0"/>
                  </a:rPr>
                  <a:t>WACC</a:t>
                </a:r>
              </a:p>
              <a:p>
                <a:endParaRPr lang="pt-BR" sz="1400" dirty="0">
                  <a:solidFill>
                    <a:schemeClr val="tx1"/>
                  </a:solidFill>
                  <a:latin typeface="Times New Roman" panose="02020603050405020304" pitchFamily="18" charset="0"/>
                  <a:cs typeface="Times New Roman" panose="02020603050405020304" pitchFamily="18" charset="0"/>
                </a:endParaRPr>
              </a:p>
              <a:p>
                <a:r>
                  <a:rPr lang="pt-BR" sz="1400" dirty="0" err="1">
                    <a:solidFill>
                      <a:schemeClr val="tx1"/>
                    </a:solidFill>
                    <a:latin typeface="Times New Roman" panose="02020603050405020304" pitchFamily="18" charset="0"/>
                    <a:cs typeface="Times New Roman" panose="02020603050405020304" pitchFamily="18" charset="0"/>
                  </a:rPr>
                  <a:t>Upside</a:t>
                </a:r>
                <a:r>
                  <a:rPr lang="pt-BR" sz="1400" dirty="0">
                    <a:solidFill>
                      <a:schemeClr val="tx1"/>
                    </a:solidFill>
                    <a:latin typeface="Times New Roman" panose="02020603050405020304" pitchFamily="18" charset="0"/>
                    <a:cs typeface="Times New Roman" panose="02020603050405020304" pitchFamily="18" charset="0"/>
                  </a:rPr>
                  <a:t> / (</a:t>
                </a:r>
                <a:r>
                  <a:rPr lang="pt-BR" sz="1400" dirty="0" err="1">
                    <a:solidFill>
                      <a:schemeClr val="tx1"/>
                    </a:solidFill>
                    <a:latin typeface="Times New Roman" panose="02020603050405020304" pitchFamily="18" charset="0"/>
                    <a:cs typeface="Times New Roman" panose="02020603050405020304" pitchFamily="18" charset="0"/>
                  </a:rPr>
                  <a:t>Downside</a:t>
                </a:r>
                <a:r>
                  <a:rPr lang="pt-BR" sz="1400" dirty="0">
                    <a:solidFill>
                      <a:schemeClr val="tx1"/>
                    </a:solidFill>
                    <a:latin typeface="Times New Roman" panose="02020603050405020304" pitchFamily="18" charset="0"/>
                    <a:cs typeface="Times New Roman" panose="02020603050405020304" pitchFamily="18" charset="0"/>
                  </a:rPr>
                  <a:t>)</a:t>
                </a:r>
              </a:p>
            </p:txBody>
          </p:sp>
          <p:cxnSp>
            <p:nvCxnSpPr>
              <p:cNvPr id="37" name="Straight Connector 36">
                <a:extLst>
                  <a:ext uri="{FF2B5EF4-FFF2-40B4-BE49-F238E27FC236}">
                    <a16:creationId xmlns:a16="http://schemas.microsoft.com/office/drawing/2014/main" id="{3FE46A63-4F8D-4F24-15B3-8BA45BE7567F}"/>
                  </a:ext>
                </a:extLst>
              </p:cNvPr>
              <p:cNvCxnSpPr>
                <a:cxnSpLocks/>
              </p:cNvCxnSpPr>
              <p:nvPr/>
            </p:nvCxnSpPr>
            <p:spPr>
              <a:xfrm>
                <a:off x="6980903" y="4334887"/>
                <a:ext cx="4398046" cy="0"/>
              </a:xfrm>
              <a:prstGeom prst="line">
                <a:avLst/>
              </a:prstGeom>
              <a:ln w="12700">
                <a:solidFill>
                  <a:schemeClr val="tx1">
                    <a:lumMod val="95000"/>
                    <a:lumOff val="5000"/>
                  </a:schemeClr>
                </a:solidFill>
              </a:ln>
            </p:spPr>
            <p:style>
              <a:lnRef idx="2">
                <a:schemeClr val="accent1"/>
              </a:lnRef>
              <a:fillRef idx="0">
                <a:schemeClr val="accent1"/>
              </a:fillRef>
              <a:effectRef idx="1">
                <a:schemeClr val="accent1"/>
              </a:effectRef>
              <a:fontRef idx="minor">
                <a:schemeClr val="tx1"/>
              </a:fontRef>
            </p:style>
          </p:cxnSp>
        </p:grpSp>
      </p:grpSp>
      <p:sp>
        <p:nvSpPr>
          <p:cNvPr id="41" name="Rectangle 40">
            <a:extLst>
              <a:ext uri="{FF2B5EF4-FFF2-40B4-BE49-F238E27FC236}">
                <a16:creationId xmlns:a16="http://schemas.microsoft.com/office/drawing/2014/main" id="{174D39AD-8943-21AB-047E-596671A4B759}"/>
              </a:ext>
            </a:extLst>
          </p:cNvPr>
          <p:cNvSpPr/>
          <p:nvPr/>
        </p:nvSpPr>
        <p:spPr>
          <a:xfrm>
            <a:off x="78611" y="4197807"/>
            <a:ext cx="7009171" cy="227504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nchorCtr="0"/>
          <a:lstStyle/>
          <a:p>
            <a:r>
              <a:rPr lang="en-US" sz="1200" b="1" dirty="0">
                <a:solidFill>
                  <a:schemeClr val="tx1"/>
                </a:solidFill>
                <a:latin typeface="Times New Roman" panose="02020603050405020304" pitchFamily="18" charset="0"/>
                <a:cs typeface="Times New Roman" panose="02020603050405020304" pitchFamily="18" charset="0"/>
              </a:rPr>
              <a:t>Margin Maintenance: </a:t>
            </a:r>
            <a:r>
              <a:rPr lang="en-US" sz="1200" dirty="0">
                <a:solidFill>
                  <a:schemeClr val="tx1"/>
                </a:solidFill>
                <a:latin typeface="Times New Roman" panose="02020603050405020304" pitchFamily="18" charset="0"/>
                <a:cs typeface="Times New Roman" panose="02020603050405020304" pitchFamily="18" charset="0"/>
              </a:rPr>
              <a:t>While 40% EBITDA margins are not expected in the retail sector, Grupo Mateus' profitability is very healthy with 7.5% LTM EBITDA margin, which is good compared to 6.9% median of peers. We also project a 30bps annual margin expansion driven by economies of scale.</a:t>
            </a:r>
          </a:p>
          <a:p>
            <a:r>
              <a:rPr lang="en-US" sz="1200" b="1" dirty="0">
                <a:solidFill>
                  <a:schemeClr val="tx1"/>
                </a:solidFill>
                <a:latin typeface="Times New Roman" panose="02020603050405020304" pitchFamily="18" charset="0"/>
                <a:cs typeface="Times New Roman" panose="02020603050405020304" pitchFamily="18" charset="0"/>
              </a:rPr>
              <a:t>Store Expansion: </a:t>
            </a:r>
            <a:r>
              <a:rPr lang="en-US" sz="1200" dirty="0">
                <a:solidFill>
                  <a:schemeClr val="tx1"/>
                </a:solidFill>
                <a:latin typeface="Times New Roman" panose="02020603050405020304" pitchFamily="18" charset="0"/>
                <a:cs typeface="Times New Roman" panose="02020603050405020304" pitchFamily="18" charset="0"/>
              </a:rPr>
              <a:t>Management is projecting 50 new stores per year, which we use for our bull case (this seems unrealistic in the current economic environment). Our base case projects a more conservative 25 new stores annually, with a 1% increase in revenue per store.</a:t>
            </a:r>
          </a:p>
          <a:p>
            <a:endParaRPr lang="en-US" sz="1200" dirty="0">
              <a:solidFill>
                <a:schemeClr val="tx1"/>
              </a:solidFill>
              <a:latin typeface="Times New Roman" panose="02020603050405020304" pitchFamily="18" charset="0"/>
              <a:cs typeface="Times New Roman" panose="02020603050405020304" pitchFamily="18" charset="0"/>
            </a:endParaRPr>
          </a:p>
          <a:p>
            <a:r>
              <a:rPr lang="en-US" sz="1200" b="1" dirty="0">
                <a:solidFill>
                  <a:schemeClr val="tx1"/>
                </a:solidFill>
                <a:latin typeface="Times New Roman" panose="02020603050405020304" pitchFamily="18" charset="0"/>
                <a:cs typeface="Times New Roman" panose="02020603050405020304" pitchFamily="18" charset="0"/>
              </a:rPr>
              <a:t>Working Capital: </a:t>
            </a:r>
            <a:r>
              <a:rPr lang="en-US" sz="1200" dirty="0">
                <a:solidFill>
                  <a:schemeClr val="tx1"/>
                </a:solidFill>
                <a:latin typeface="Times New Roman" panose="02020603050405020304" pitchFamily="18" charset="0"/>
                <a:cs typeface="Times New Roman" panose="02020603050405020304" pitchFamily="18" charset="0"/>
              </a:rPr>
              <a:t>As a key driver for a retail company, we project an improvement in working capital management, with net working capital as a percentage of revenue decreasing from 20% in 2024 to 16% by 2030.</a:t>
            </a:r>
          </a:p>
          <a:p>
            <a:r>
              <a:rPr lang="en-US" sz="1200" b="1" dirty="0" err="1">
                <a:solidFill>
                  <a:schemeClr val="tx1"/>
                </a:solidFill>
                <a:latin typeface="Times New Roman" panose="02020603050405020304" pitchFamily="18" charset="0"/>
                <a:cs typeface="Times New Roman" panose="02020603050405020304" pitchFamily="18" charset="0"/>
              </a:rPr>
              <a:t>CapEx</a:t>
            </a:r>
            <a:r>
              <a:rPr lang="en-US" sz="1200" b="1" dirty="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To support the store expansion, we maintained an annual </a:t>
            </a:r>
            <a:r>
              <a:rPr lang="en-US" sz="1200" dirty="0" err="1">
                <a:solidFill>
                  <a:schemeClr val="tx1"/>
                </a:solidFill>
                <a:latin typeface="Times New Roman" panose="02020603050405020304" pitchFamily="18" charset="0"/>
                <a:cs typeface="Times New Roman" panose="02020603050405020304" pitchFamily="18" charset="0"/>
              </a:rPr>
              <a:t>CapEx</a:t>
            </a:r>
            <a:r>
              <a:rPr lang="en-US" sz="1200" dirty="0">
                <a:solidFill>
                  <a:schemeClr val="tx1"/>
                </a:solidFill>
                <a:latin typeface="Times New Roman" panose="02020603050405020304" pitchFamily="18" charset="0"/>
                <a:cs typeface="Times New Roman" panose="02020603050405020304" pitchFamily="18" charset="0"/>
              </a:rPr>
              <a:t> around 1.1 billion. This is consistent with the company's historical average of 1.07 billion to open 30 stores per year since 2020 and aligns with our base case projection of 25 new stores.</a:t>
            </a:r>
            <a:endParaRPr lang="pt-BR" sz="1400" dirty="0">
              <a:solidFill>
                <a:schemeClr val="tx1"/>
              </a:solidFill>
              <a:latin typeface="Times New Roman" panose="02020603050405020304" pitchFamily="18" charset="0"/>
              <a:cs typeface="Times New Roman" panose="02020603050405020304" pitchFamily="18" charset="0"/>
            </a:endParaRPr>
          </a:p>
          <a:p>
            <a:endParaRPr lang="pt-BR" sz="1400" dirty="0">
              <a:solidFill>
                <a:schemeClr val="tx1"/>
              </a:solidFill>
              <a:latin typeface="Times New Roman" panose="02020603050405020304" pitchFamily="18" charset="0"/>
              <a:cs typeface="Times New Roman" panose="02020603050405020304" pitchFamily="18" charset="0"/>
            </a:endParaRPr>
          </a:p>
        </p:txBody>
      </p:sp>
      <p:sp>
        <p:nvSpPr>
          <p:cNvPr id="43" name="Rectangle 42">
            <a:extLst>
              <a:ext uri="{FF2B5EF4-FFF2-40B4-BE49-F238E27FC236}">
                <a16:creationId xmlns:a16="http://schemas.microsoft.com/office/drawing/2014/main" id="{2BEC9B36-CE19-5E12-97F8-77C183045BF3}"/>
              </a:ext>
            </a:extLst>
          </p:cNvPr>
          <p:cNvSpPr/>
          <p:nvPr/>
        </p:nvSpPr>
        <p:spPr>
          <a:xfrm>
            <a:off x="78611" y="3833543"/>
            <a:ext cx="7009171" cy="28718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pt-BR" sz="1400" b="1" dirty="0">
                <a:solidFill>
                  <a:schemeClr val="tx1"/>
                </a:solidFill>
                <a:latin typeface="Times New Roman" panose="02020603050405020304" pitchFamily="18" charset="0"/>
                <a:cs typeface="Times New Roman" panose="02020603050405020304" pitchFamily="18" charset="0"/>
              </a:rPr>
              <a:t>Key </a:t>
            </a:r>
            <a:r>
              <a:rPr lang="pt-BR" sz="1400" b="1" dirty="0" err="1">
                <a:solidFill>
                  <a:schemeClr val="tx1"/>
                </a:solidFill>
                <a:latin typeface="Times New Roman" panose="02020603050405020304" pitchFamily="18" charset="0"/>
                <a:cs typeface="Times New Roman" panose="02020603050405020304" pitchFamily="18" charset="0"/>
              </a:rPr>
              <a:t>assumptions</a:t>
            </a:r>
            <a:endParaRPr lang="pt-BR" sz="1400" b="1" dirty="0">
              <a:solidFill>
                <a:schemeClr val="tx1"/>
              </a:solidFill>
              <a:latin typeface="Times New Roman" panose="02020603050405020304" pitchFamily="18" charset="0"/>
              <a:cs typeface="Times New Roman" panose="02020603050405020304" pitchFamily="18" charset="0"/>
            </a:endParaRPr>
          </a:p>
        </p:txBody>
      </p:sp>
      <p:cxnSp>
        <p:nvCxnSpPr>
          <p:cNvPr id="45" name="Straight Connector 44">
            <a:extLst>
              <a:ext uri="{FF2B5EF4-FFF2-40B4-BE49-F238E27FC236}">
                <a16:creationId xmlns:a16="http://schemas.microsoft.com/office/drawing/2014/main" id="{EF129F06-0715-66DC-4EEC-306FC8332673}"/>
              </a:ext>
            </a:extLst>
          </p:cNvPr>
          <p:cNvCxnSpPr/>
          <p:nvPr/>
        </p:nvCxnSpPr>
        <p:spPr>
          <a:xfrm>
            <a:off x="78611" y="4120730"/>
            <a:ext cx="700917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3" name="Chart 2">
            <a:extLst>
              <a:ext uri="{FF2B5EF4-FFF2-40B4-BE49-F238E27FC236}">
                <a16:creationId xmlns:a16="http://schemas.microsoft.com/office/drawing/2014/main" id="{AC3D4DB9-9430-53F1-5931-452D15C4489A}"/>
              </a:ext>
            </a:extLst>
          </p:cNvPr>
          <p:cNvGraphicFramePr>
            <a:graphicFrameLocks/>
          </p:cNvGraphicFramePr>
          <p:nvPr>
            <p:extLst>
              <p:ext uri="{D42A27DB-BD31-4B8C-83A1-F6EECF244321}">
                <p14:modId xmlns:p14="http://schemas.microsoft.com/office/powerpoint/2010/main" val="2049546701"/>
              </p:ext>
            </p:extLst>
          </p:nvPr>
        </p:nvGraphicFramePr>
        <p:xfrm>
          <a:off x="7136943" y="910570"/>
          <a:ext cx="4979528" cy="2391162"/>
        </p:xfrm>
        <a:graphic>
          <a:graphicData uri="http://schemas.openxmlformats.org/drawingml/2006/chart">
            <c:chart xmlns:c="http://schemas.openxmlformats.org/drawingml/2006/chart" xmlns:r="http://schemas.openxmlformats.org/officeDocument/2006/relationships" r:id="rId11"/>
          </a:graphicData>
        </a:graphic>
      </p:graphicFrame>
      <p:cxnSp>
        <p:nvCxnSpPr>
          <p:cNvPr id="4" name="Straight Connector 3">
            <a:extLst>
              <a:ext uri="{FF2B5EF4-FFF2-40B4-BE49-F238E27FC236}">
                <a16:creationId xmlns:a16="http://schemas.microsoft.com/office/drawing/2014/main" id="{13BAAB71-B8CB-A0B8-D8B1-D2CFEE5F44FC}"/>
              </a:ext>
            </a:extLst>
          </p:cNvPr>
          <p:cNvCxnSpPr/>
          <p:nvPr/>
        </p:nvCxnSpPr>
        <p:spPr>
          <a:xfrm>
            <a:off x="88443" y="775729"/>
            <a:ext cx="11897033" cy="0"/>
          </a:xfrm>
          <a:prstGeom prst="line">
            <a:avLst/>
          </a:prstGeom>
          <a:ln w="12700"/>
        </p:spPr>
        <p:style>
          <a:lnRef idx="2">
            <a:schemeClr val="dk1"/>
          </a:lnRef>
          <a:fillRef idx="0">
            <a:schemeClr val="dk1"/>
          </a:fillRef>
          <a:effectRef idx="1">
            <a:schemeClr val="dk1"/>
          </a:effectRef>
          <a:fontRef idx="minor">
            <a:schemeClr val="tx1"/>
          </a:fontRef>
        </p:style>
      </p:cxnSp>
      <p:sp>
        <p:nvSpPr>
          <p:cNvPr id="5" name="TextBox 4">
            <a:extLst>
              <a:ext uri="{FF2B5EF4-FFF2-40B4-BE49-F238E27FC236}">
                <a16:creationId xmlns:a16="http://schemas.microsoft.com/office/drawing/2014/main" id="{BBF75190-703D-6B82-975A-4FEBB9A85EFE}"/>
              </a:ext>
            </a:extLst>
          </p:cNvPr>
          <p:cNvSpPr txBox="1"/>
          <p:nvPr/>
        </p:nvSpPr>
        <p:spPr>
          <a:xfrm>
            <a:off x="1739092" y="6549930"/>
            <a:ext cx="6096000" cy="230832"/>
          </a:xfrm>
          <a:prstGeom prst="rect">
            <a:avLst/>
          </a:prstGeom>
          <a:noFill/>
        </p:spPr>
        <p:txBody>
          <a:bodyPr wrap="square">
            <a:spAutoFit/>
          </a:bodyPr>
          <a:lstStyle/>
          <a:p>
            <a:pPr defTabSz="628650">
              <a:tabLst>
                <a:tab pos="461963" algn="l"/>
              </a:tabLst>
            </a:pPr>
            <a:r>
              <a:rPr lang="pt-BR" sz="900" dirty="0" err="1">
                <a:latin typeface="Times New Roman" panose="02020603050405020304" pitchFamily="18" charset="0"/>
                <a:cs typeface="Times New Roman" panose="02020603050405020304" pitchFamily="18" charset="0"/>
              </a:rPr>
              <a:t>Source</a:t>
            </a:r>
            <a:r>
              <a:rPr lang="pt-BR" sz="900" dirty="0">
                <a:latin typeface="Times New Roman" panose="02020603050405020304" pitchFamily="18" charset="0"/>
                <a:cs typeface="Times New Roman" panose="02020603050405020304" pitchFamily="18" charset="0"/>
              </a:rPr>
              <a:t>:	S&amp;P Capital IQ for </a:t>
            </a:r>
            <a:r>
              <a:rPr lang="pt-BR" sz="900" dirty="0" err="1">
                <a:latin typeface="Times New Roman" panose="02020603050405020304" pitchFamily="18" charset="0"/>
                <a:cs typeface="Times New Roman" panose="02020603050405020304" pitchFamily="18" charset="0"/>
              </a:rPr>
              <a:t>financials</a:t>
            </a:r>
            <a:r>
              <a:rPr lang="pt-BR" sz="900" dirty="0">
                <a:latin typeface="Times New Roman" panose="02020603050405020304" pitchFamily="18" charset="0"/>
                <a:cs typeface="Times New Roman" panose="02020603050405020304" pitchFamily="18" charset="0"/>
              </a:rPr>
              <a:t> as </a:t>
            </a:r>
            <a:r>
              <a:rPr lang="pt-BR" sz="900" dirty="0" err="1">
                <a:latin typeface="Times New Roman" panose="02020603050405020304" pitchFamily="18" charset="0"/>
                <a:cs typeface="Times New Roman" panose="02020603050405020304" pitchFamily="18" charset="0"/>
              </a:rPr>
              <a:t>of</a:t>
            </a:r>
            <a:r>
              <a:rPr lang="pt-BR" sz="900" dirty="0">
                <a:latin typeface="Times New Roman" panose="02020603050405020304" pitchFamily="18" charset="0"/>
                <a:cs typeface="Times New Roman" panose="02020603050405020304" pitchFamily="18" charset="0"/>
              </a:rPr>
              <a:t> 8/22/2025.</a:t>
            </a:r>
            <a:endParaRPr lang="pt-BR" sz="900" dirty="0"/>
          </a:p>
        </p:txBody>
      </p:sp>
      <p:sp>
        <p:nvSpPr>
          <p:cNvPr id="6" name="Slide Number Placeholder 5">
            <a:extLst>
              <a:ext uri="{FF2B5EF4-FFF2-40B4-BE49-F238E27FC236}">
                <a16:creationId xmlns:a16="http://schemas.microsoft.com/office/drawing/2014/main" id="{037E0829-AC67-E39F-814B-67310B91438B}"/>
              </a:ext>
            </a:extLst>
          </p:cNvPr>
          <p:cNvSpPr>
            <a:spLocks noGrp="1"/>
          </p:cNvSpPr>
          <p:nvPr>
            <p:ph type="sldNum" sz="quarter" idx="4"/>
          </p:nvPr>
        </p:nvSpPr>
        <p:spPr>
          <a:xfrm>
            <a:off x="11424597" y="6477507"/>
            <a:ext cx="647329" cy="365125"/>
          </a:xfrm>
          <a:prstGeom prst="rect">
            <a:avLst/>
          </a:prstGeom>
        </p:spPr>
        <p:txBody>
          <a:bodyPr/>
          <a:lstStyle>
            <a:lvl1pPr>
              <a:defRPr sz="1200">
                <a:solidFill>
                  <a:schemeClr val="tx1"/>
                </a:solidFill>
                <a:latin typeface="Times New Roman" panose="02020603050405020304" pitchFamily="18" charset="0"/>
                <a:cs typeface="Times New Roman" panose="02020603050405020304" pitchFamily="18" charset="0"/>
              </a:defRPr>
            </a:lvl1pPr>
          </a:lstStyle>
          <a:p>
            <a:fld id="{814C9BAE-B167-4E3F-9E50-D41BAC22C40E}" type="slidenum">
              <a:rPr lang="pt-BR" smtClean="0"/>
              <a:pPr/>
              <a:t>5</a:t>
            </a:fld>
            <a:endParaRPr lang="pt-BR" dirty="0"/>
          </a:p>
        </p:txBody>
      </p:sp>
    </p:spTree>
    <p:extLst>
      <p:ext uri="{BB962C8B-B14F-4D97-AF65-F5344CB8AC3E}">
        <p14:creationId xmlns:p14="http://schemas.microsoft.com/office/powerpoint/2010/main" val="2215288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0546CD-C5B7-D480-1BD0-6CD3BAE5E73B}"/>
              </a:ext>
            </a:extLst>
          </p:cNvPr>
          <p:cNvSpPr/>
          <p:nvPr/>
        </p:nvSpPr>
        <p:spPr>
          <a:xfrm>
            <a:off x="275255" y="404548"/>
            <a:ext cx="9498009" cy="45282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2400" b="1" dirty="0">
                <a:solidFill>
                  <a:schemeClr val="tx1"/>
                </a:solidFill>
                <a:latin typeface="Times New Roman" panose="02020603050405020304" pitchFamily="18" charset="0"/>
                <a:cs typeface="Times New Roman" panose="02020603050405020304" pitchFamily="18" charset="0"/>
              </a:rPr>
              <a:t>Investment Pros and Cons: SWOT Analysis</a:t>
            </a:r>
            <a:endParaRPr lang="pt-BR" sz="2400" b="1" dirty="0">
              <a:solidFill>
                <a:schemeClr val="tx1"/>
              </a:solidFill>
              <a:latin typeface="Times New Roman" panose="02020603050405020304" pitchFamily="18" charset="0"/>
              <a:cs typeface="Times New Roman" panose="02020603050405020304" pitchFamily="18" charset="0"/>
            </a:endParaRPr>
          </a:p>
        </p:txBody>
      </p:sp>
      <p:sp>
        <p:nvSpPr>
          <p:cNvPr id="6" name="Freeform: Shape 5">
            <a:extLst>
              <a:ext uri="{FF2B5EF4-FFF2-40B4-BE49-F238E27FC236}">
                <a16:creationId xmlns:a16="http://schemas.microsoft.com/office/drawing/2014/main" id="{E3482E48-AD94-701F-AEA4-E734ED0F06A1}"/>
              </a:ext>
            </a:extLst>
          </p:cNvPr>
          <p:cNvSpPr/>
          <p:nvPr/>
        </p:nvSpPr>
        <p:spPr>
          <a:xfrm>
            <a:off x="943898" y="1287484"/>
            <a:ext cx="5152102" cy="2199011"/>
          </a:xfrm>
          <a:custGeom>
            <a:avLst/>
            <a:gdLst>
              <a:gd name="connsiteX0" fmla="*/ 0 w 2709333"/>
              <a:gd name="connsiteY0" fmla="*/ 0 h 4612967"/>
              <a:gd name="connsiteX1" fmla="*/ 2257768 w 2709333"/>
              <a:gd name="connsiteY1" fmla="*/ 0 h 4612967"/>
              <a:gd name="connsiteX2" fmla="*/ 2709333 w 2709333"/>
              <a:gd name="connsiteY2" fmla="*/ 451565 h 4612967"/>
              <a:gd name="connsiteX3" fmla="*/ 2709333 w 2709333"/>
              <a:gd name="connsiteY3" fmla="*/ 4612967 h 4612967"/>
              <a:gd name="connsiteX4" fmla="*/ 0 w 2709333"/>
              <a:gd name="connsiteY4" fmla="*/ 4612967 h 4612967"/>
              <a:gd name="connsiteX5" fmla="*/ 0 w 2709333"/>
              <a:gd name="connsiteY5" fmla="*/ 0 h 4612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9333" h="4612967">
                <a:moveTo>
                  <a:pt x="0" y="4612966"/>
                </a:moveTo>
                <a:lnTo>
                  <a:pt x="0" y="768845"/>
                </a:lnTo>
                <a:cubicBezTo>
                  <a:pt x="0" y="344225"/>
                  <a:pt x="118742" y="1"/>
                  <a:pt x="265218" y="1"/>
                </a:cubicBezTo>
                <a:lnTo>
                  <a:pt x="2709333" y="1"/>
                </a:lnTo>
                <a:lnTo>
                  <a:pt x="2709333" y="4612966"/>
                </a:lnTo>
                <a:lnTo>
                  <a:pt x="0" y="4612966"/>
                </a:lnTo>
                <a:close/>
              </a:path>
            </a:pathLst>
          </a:custGeom>
          <a:solidFill>
            <a:schemeClr val="bg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0" indent="0" algn="ctr" defTabSz="2489200">
              <a:lnSpc>
                <a:spcPct val="90000"/>
              </a:lnSpc>
              <a:spcBef>
                <a:spcPct val="0"/>
              </a:spcBef>
              <a:spcAft>
                <a:spcPct val="35000"/>
              </a:spcAft>
              <a:buNone/>
            </a:pPr>
            <a:r>
              <a:rPr lang="en-US" sz="1400" b="1" dirty="0">
                <a:solidFill>
                  <a:sysClr val="windowText" lastClr="000000"/>
                </a:solidFill>
                <a:latin typeface="Times New Roman" panose="02020603050405020304" pitchFamily="18" charset="0"/>
                <a:cs typeface="Times New Roman" panose="02020603050405020304" pitchFamily="18" charset="0"/>
              </a:rPr>
              <a:t>St</a:t>
            </a:r>
            <a:r>
              <a:rPr lang="en-US" sz="1400" b="1" kern="1200" dirty="0">
                <a:solidFill>
                  <a:sysClr val="windowText" lastClr="000000"/>
                </a:solidFill>
                <a:latin typeface="Times New Roman" panose="02020603050405020304" pitchFamily="18" charset="0"/>
                <a:cs typeface="Times New Roman" panose="02020603050405020304" pitchFamily="18" charset="0"/>
              </a:rPr>
              <a:t>rengths:</a:t>
            </a:r>
          </a:p>
          <a:p>
            <a:pPr marL="171450" lvl="0" indent="-171450" algn="ctr" defTabSz="2489200">
              <a:lnSpc>
                <a:spcPct val="90000"/>
              </a:lnSpc>
              <a:spcBef>
                <a:spcPct val="0"/>
              </a:spcBef>
              <a:spcAft>
                <a:spcPct val="35000"/>
              </a:spcAft>
              <a:buFont typeface="Arial" panose="020B0604020202020204" pitchFamily="34" charset="0"/>
              <a:buChar char="•"/>
            </a:pPr>
            <a:r>
              <a:rPr lang="en-US" sz="1300" kern="1200" dirty="0">
                <a:solidFill>
                  <a:sysClr val="windowText" lastClr="000000"/>
                </a:solidFill>
                <a:latin typeface="Times New Roman" panose="02020603050405020304" pitchFamily="18" charset="0"/>
                <a:cs typeface="Times New Roman" panose="02020603050405020304" pitchFamily="18" charset="0"/>
              </a:rPr>
              <a:t>The company has demonstrated exceptional execution capabilities, achieving a historical revenue CAGR of 26.84% from 2020 to 2024.</a:t>
            </a:r>
          </a:p>
          <a:p>
            <a:pPr marL="171450" lvl="0" indent="-171450" algn="ctr" defTabSz="2489200">
              <a:lnSpc>
                <a:spcPct val="90000"/>
              </a:lnSpc>
              <a:spcBef>
                <a:spcPct val="0"/>
              </a:spcBef>
              <a:spcAft>
                <a:spcPct val="35000"/>
              </a:spcAft>
              <a:buFont typeface="Arial" panose="020B0604020202020204" pitchFamily="34" charset="0"/>
              <a:buChar char="•"/>
            </a:pPr>
            <a:r>
              <a:rPr lang="en-US" sz="1300" kern="1200" dirty="0">
                <a:solidFill>
                  <a:sysClr val="windowText" lastClr="000000"/>
                </a:solidFill>
                <a:latin typeface="Times New Roman" panose="02020603050405020304" pitchFamily="18" charset="0"/>
                <a:cs typeface="Times New Roman" panose="02020603050405020304" pitchFamily="18" charset="0"/>
              </a:rPr>
              <a:t>A healthy balance sheet, stronger than its main peers, allows the company to sustain its expansion.</a:t>
            </a:r>
          </a:p>
          <a:p>
            <a:pPr marL="171450" lvl="0" indent="-171450" algn="ctr" defTabSz="2489200">
              <a:lnSpc>
                <a:spcPct val="90000"/>
              </a:lnSpc>
              <a:spcBef>
                <a:spcPct val="0"/>
              </a:spcBef>
              <a:spcAft>
                <a:spcPct val="35000"/>
              </a:spcAft>
              <a:buFont typeface="Arial" panose="020B0604020202020204" pitchFamily="34" charset="0"/>
              <a:buChar char="•"/>
            </a:pPr>
            <a:r>
              <a:rPr lang="en-US" sz="1300" kern="1200" dirty="0">
                <a:solidFill>
                  <a:sysClr val="windowText" lastClr="000000"/>
                </a:solidFill>
                <a:latin typeface="Times New Roman" panose="02020603050405020304" pitchFamily="18" charset="0"/>
                <a:cs typeface="Times New Roman" panose="02020603050405020304" pitchFamily="18" charset="0"/>
              </a:rPr>
              <a:t>A robust logistics and distribution network in the North/Northeast region creates a competitive advantage.</a:t>
            </a:r>
          </a:p>
        </p:txBody>
      </p:sp>
      <p:sp>
        <p:nvSpPr>
          <p:cNvPr id="7" name="Freeform: Shape 6">
            <a:extLst>
              <a:ext uri="{FF2B5EF4-FFF2-40B4-BE49-F238E27FC236}">
                <a16:creationId xmlns:a16="http://schemas.microsoft.com/office/drawing/2014/main" id="{1CE05AA8-F7BC-BD94-EEEF-CF7BA4DF9477}"/>
              </a:ext>
            </a:extLst>
          </p:cNvPr>
          <p:cNvSpPr/>
          <p:nvPr/>
        </p:nvSpPr>
        <p:spPr>
          <a:xfrm>
            <a:off x="6096001" y="1287482"/>
            <a:ext cx="5152101" cy="2199011"/>
          </a:xfrm>
          <a:custGeom>
            <a:avLst/>
            <a:gdLst>
              <a:gd name="connsiteX0" fmla="*/ 0 w 4612967"/>
              <a:gd name="connsiteY0" fmla="*/ 0 h 2709333"/>
              <a:gd name="connsiteX1" fmla="*/ 4161402 w 4612967"/>
              <a:gd name="connsiteY1" fmla="*/ 0 h 2709333"/>
              <a:gd name="connsiteX2" fmla="*/ 4612967 w 4612967"/>
              <a:gd name="connsiteY2" fmla="*/ 451565 h 2709333"/>
              <a:gd name="connsiteX3" fmla="*/ 4612967 w 4612967"/>
              <a:gd name="connsiteY3" fmla="*/ 2709333 h 2709333"/>
              <a:gd name="connsiteX4" fmla="*/ 0 w 4612967"/>
              <a:gd name="connsiteY4" fmla="*/ 2709333 h 2709333"/>
              <a:gd name="connsiteX5" fmla="*/ 0 w 4612967"/>
              <a:gd name="connsiteY5" fmla="*/ 0 h 2709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12967" h="2709333">
                <a:moveTo>
                  <a:pt x="0" y="0"/>
                </a:moveTo>
                <a:lnTo>
                  <a:pt x="4161402" y="0"/>
                </a:lnTo>
                <a:cubicBezTo>
                  <a:pt x="4410794" y="0"/>
                  <a:pt x="4612967" y="202173"/>
                  <a:pt x="4612967" y="451565"/>
                </a:cubicBezTo>
                <a:lnTo>
                  <a:pt x="4612967" y="2709333"/>
                </a:lnTo>
                <a:lnTo>
                  <a:pt x="0" y="2709333"/>
                </a:lnTo>
                <a:lnTo>
                  <a:pt x="0" y="0"/>
                </a:lnTo>
                <a:close/>
              </a:path>
            </a:pathLst>
          </a:cu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2489200">
              <a:lnSpc>
                <a:spcPct val="90000"/>
              </a:lnSpc>
              <a:spcBef>
                <a:spcPct val="0"/>
              </a:spcBef>
              <a:spcAft>
                <a:spcPct val="35000"/>
              </a:spcAft>
            </a:pPr>
            <a:r>
              <a:rPr lang="en-US" sz="1400" b="1" dirty="0">
                <a:latin typeface="Times New Roman" panose="02020603050405020304" pitchFamily="18" charset="0"/>
                <a:cs typeface="Times New Roman" panose="02020603050405020304" pitchFamily="18" charset="0"/>
              </a:rPr>
              <a:t>Weaknesses:</a:t>
            </a:r>
          </a:p>
          <a:p>
            <a:pPr marL="171450" indent="-171450" algn="ctr" defTabSz="2489200">
              <a:lnSpc>
                <a:spcPct val="90000"/>
              </a:lnSpc>
              <a:spcBef>
                <a:spcPct val="0"/>
              </a:spcBef>
              <a:spcAft>
                <a:spcPct val="35000"/>
              </a:spcAf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Market is projecting an EBITDA margin below its peer median for 2026.</a:t>
            </a:r>
          </a:p>
          <a:p>
            <a:pPr marL="171450" indent="-171450" algn="ctr" defTabSz="2489200">
              <a:lnSpc>
                <a:spcPct val="90000"/>
              </a:lnSpc>
              <a:spcBef>
                <a:spcPct val="0"/>
              </a:spcBef>
              <a:spcAft>
                <a:spcPct val="35000"/>
              </a:spcAf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The Consumer Durables (Electronics) segment consistently underperforms, but the company is focusing its investments in the other segments.</a:t>
            </a:r>
            <a:endParaRPr lang="pt-BR" sz="1300" dirty="0">
              <a:latin typeface="Times New Roman" panose="02020603050405020304" pitchFamily="18" charset="0"/>
              <a:cs typeface="Times New Roman" panose="02020603050405020304" pitchFamily="18" charset="0"/>
            </a:endParaRPr>
          </a:p>
        </p:txBody>
      </p:sp>
      <p:sp>
        <p:nvSpPr>
          <p:cNvPr id="8" name="Freeform: Shape 7">
            <a:extLst>
              <a:ext uri="{FF2B5EF4-FFF2-40B4-BE49-F238E27FC236}">
                <a16:creationId xmlns:a16="http://schemas.microsoft.com/office/drawing/2014/main" id="{7D982447-BF69-581F-A7D0-A8D68D3BB80D}"/>
              </a:ext>
            </a:extLst>
          </p:cNvPr>
          <p:cNvSpPr/>
          <p:nvPr/>
        </p:nvSpPr>
        <p:spPr>
          <a:xfrm>
            <a:off x="943900" y="3486492"/>
            <a:ext cx="5152100" cy="2199012"/>
          </a:xfrm>
          <a:custGeom>
            <a:avLst/>
            <a:gdLst>
              <a:gd name="connsiteX0" fmla="*/ 0 w 4612967"/>
              <a:gd name="connsiteY0" fmla="*/ 0 h 2709333"/>
              <a:gd name="connsiteX1" fmla="*/ 4161402 w 4612967"/>
              <a:gd name="connsiteY1" fmla="*/ 0 h 2709333"/>
              <a:gd name="connsiteX2" fmla="*/ 4612967 w 4612967"/>
              <a:gd name="connsiteY2" fmla="*/ 451565 h 2709333"/>
              <a:gd name="connsiteX3" fmla="*/ 4612967 w 4612967"/>
              <a:gd name="connsiteY3" fmla="*/ 2709333 h 2709333"/>
              <a:gd name="connsiteX4" fmla="*/ 0 w 4612967"/>
              <a:gd name="connsiteY4" fmla="*/ 2709333 h 2709333"/>
              <a:gd name="connsiteX5" fmla="*/ 0 w 4612967"/>
              <a:gd name="connsiteY5" fmla="*/ 0 h 2709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12967" h="2709333">
                <a:moveTo>
                  <a:pt x="4612967" y="2709333"/>
                </a:moveTo>
                <a:lnTo>
                  <a:pt x="451565" y="2709333"/>
                </a:lnTo>
                <a:cubicBezTo>
                  <a:pt x="202173" y="2709333"/>
                  <a:pt x="0" y="2507160"/>
                  <a:pt x="0" y="2257768"/>
                </a:cubicBezTo>
                <a:lnTo>
                  <a:pt x="0" y="0"/>
                </a:lnTo>
                <a:lnTo>
                  <a:pt x="4612967" y="0"/>
                </a:lnTo>
                <a:lnTo>
                  <a:pt x="4612967" y="2709333"/>
                </a:lnTo>
                <a:close/>
              </a:path>
            </a:pathLst>
          </a:custGeom>
          <a:solidFill>
            <a:schemeClr val="tx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2489200">
              <a:lnSpc>
                <a:spcPct val="90000"/>
              </a:lnSpc>
              <a:spcBef>
                <a:spcPct val="0"/>
              </a:spcBef>
              <a:spcAft>
                <a:spcPct val="35000"/>
              </a:spcAft>
            </a:pPr>
            <a:r>
              <a:rPr lang="en-US" sz="1400" b="1" dirty="0">
                <a:latin typeface="Times New Roman" panose="02020603050405020304" pitchFamily="18" charset="0"/>
                <a:cs typeface="Times New Roman" panose="02020603050405020304" pitchFamily="18" charset="0"/>
              </a:rPr>
              <a:t>Opportunities:</a:t>
            </a:r>
          </a:p>
          <a:p>
            <a:pPr marL="171450" indent="-171450" algn="ctr" defTabSz="2489200">
              <a:lnSpc>
                <a:spcPct val="90000"/>
              </a:lnSpc>
              <a:spcBef>
                <a:spcPct val="0"/>
              </a:spcBef>
              <a:spcAft>
                <a:spcPct val="35000"/>
              </a:spcAf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Our DCF analysis indicates a 34% upside to the current share price, suggesting the market has not fully priced in the company's long-term growth potential.</a:t>
            </a:r>
          </a:p>
          <a:p>
            <a:pPr marL="171450" indent="-171450" algn="ctr" defTabSz="2489200">
              <a:lnSpc>
                <a:spcPct val="90000"/>
              </a:lnSpc>
              <a:spcBef>
                <a:spcPct val="0"/>
              </a:spcBef>
              <a:spcAft>
                <a:spcPct val="35000"/>
              </a:spcAf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With a strong presence concentrated in Maranhão and Pará, there is a long space for expansion to other underserved states in the Northeast.</a:t>
            </a:r>
            <a:endParaRPr lang="pt-BR" sz="1300" dirty="0">
              <a:latin typeface="Times New Roman" panose="02020603050405020304" pitchFamily="18" charset="0"/>
              <a:cs typeface="Times New Roman" panose="02020603050405020304" pitchFamily="18" charset="0"/>
            </a:endParaRPr>
          </a:p>
        </p:txBody>
      </p:sp>
      <p:sp>
        <p:nvSpPr>
          <p:cNvPr id="9" name="Freeform: Shape 8">
            <a:extLst>
              <a:ext uri="{FF2B5EF4-FFF2-40B4-BE49-F238E27FC236}">
                <a16:creationId xmlns:a16="http://schemas.microsoft.com/office/drawing/2014/main" id="{CBC8E407-F003-D56B-593E-D0D8FD9D4D4D}"/>
              </a:ext>
            </a:extLst>
          </p:cNvPr>
          <p:cNvSpPr/>
          <p:nvPr/>
        </p:nvSpPr>
        <p:spPr>
          <a:xfrm>
            <a:off x="6096001" y="3486493"/>
            <a:ext cx="5152101" cy="2199011"/>
          </a:xfrm>
          <a:custGeom>
            <a:avLst/>
            <a:gdLst>
              <a:gd name="connsiteX0" fmla="*/ 0 w 2709333"/>
              <a:gd name="connsiteY0" fmla="*/ 0 h 4612967"/>
              <a:gd name="connsiteX1" fmla="*/ 2257768 w 2709333"/>
              <a:gd name="connsiteY1" fmla="*/ 0 h 4612967"/>
              <a:gd name="connsiteX2" fmla="*/ 2709333 w 2709333"/>
              <a:gd name="connsiteY2" fmla="*/ 451565 h 4612967"/>
              <a:gd name="connsiteX3" fmla="*/ 2709333 w 2709333"/>
              <a:gd name="connsiteY3" fmla="*/ 4612967 h 4612967"/>
              <a:gd name="connsiteX4" fmla="*/ 0 w 2709333"/>
              <a:gd name="connsiteY4" fmla="*/ 4612967 h 4612967"/>
              <a:gd name="connsiteX5" fmla="*/ 0 w 2709333"/>
              <a:gd name="connsiteY5" fmla="*/ 0 h 4612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9333" h="4612967">
                <a:moveTo>
                  <a:pt x="2709333" y="1"/>
                </a:moveTo>
                <a:lnTo>
                  <a:pt x="2709333" y="3844122"/>
                </a:lnTo>
                <a:cubicBezTo>
                  <a:pt x="2709333" y="4268742"/>
                  <a:pt x="2590591" y="4612966"/>
                  <a:pt x="2444115" y="4612966"/>
                </a:cubicBezTo>
                <a:lnTo>
                  <a:pt x="0" y="4612966"/>
                </a:lnTo>
                <a:lnTo>
                  <a:pt x="0" y="1"/>
                </a:lnTo>
                <a:lnTo>
                  <a:pt x="2709333" y="1"/>
                </a:lnTo>
                <a:close/>
              </a:path>
            </a:pathLst>
          </a:custGeom>
          <a:solidFill>
            <a:schemeClr val="bg1">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2489200">
              <a:lnSpc>
                <a:spcPct val="90000"/>
              </a:lnSpc>
              <a:spcBef>
                <a:spcPct val="0"/>
              </a:spcBef>
              <a:spcAft>
                <a:spcPct val="35000"/>
              </a:spcAft>
            </a:pPr>
            <a:r>
              <a:rPr lang="en-US" sz="1400" b="1" dirty="0">
                <a:solidFill>
                  <a:sysClr val="windowText" lastClr="000000"/>
                </a:solidFill>
                <a:latin typeface="Times New Roman" panose="02020603050405020304" pitchFamily="18" charset="0"/>
                <a:cs typeface="Times New Roman" panose="02020603050405020304" pitchFamily="18" charset="0"/>
              </a:rPr>
              <a:t>Threats:</a:t>
            </a:r>
          </a:p>
          <a:p>
            <a:pPr marL="171450" indent="-171450" algn="ctr" defTabSz="2489200">
              <a:lnSpc>
                <a:spcPct val="90000"/>
              </a:lnSpc>
              <a:spcBef>
                <a:spcPct val="0"/>
              </a:spcBef>
              <a:spcAft>
                <a:spcPct val="35000"/>
              </a:spcAft>
              <a:buFont typeface="Arial" panose="020B0604020202020204" pitchFamily="34" charset="0"/>
              <a:buChar char="•"/>
            </a:pPr>
            <a:r>
              <a:rPr lang="en-US" sz="1300" dirty="0">
                <a:solidFill>
                  <a:sysClr val="windowText" lastClr="000000"/>
                </a:solidFill>
                <a:latin typeface="Times New Roman" panose="02020603050405020304" pitchFamily="18" charset="0"/>
                <a:cs typeface="Times New Roman" panose="02020603050405020304" pitchFamily="18" charset="0"/>
              </a:rPr>
              <a:t>The high interest rate environment in Brazil directly impacts consumer credit, which is a significant risk to its segments.</a:t>
            </a:r>
          </a:p>
          <a:p>
            <a:pPr marL="171450" indent="-171450" algn="ctr" defTabSz="2489200">
              <a:lnSpc>
                <a:spcPct val="90000"/>
              </a:lnSpc>
              <a:spcBef>
                <a:spcPct val="0"/>
              </a:spcBef>
              <a:spcAft>
                <a:spcPct val="35000"/>
              </a:spcAft>
              <a:buFont typeface="Arial" panose="020B0604020202020204" pitchFamily="34" charset="0"/>
              <a:buChar char="•"/>
            </a:pPr>
            <a:r>
              <a:rPr lang="en-US" sz="1300" dirty="0">
                <a:solidFill>
                  <a:sysClr val="windowText" lastClr="000000"/>
                </a:solidFill>
                <a:latin typeface="Times New Roman" panose="02020603050405020304" pitchFamily="18" charset="0"/>
                <a:cs typeface="Times New Roman" panose="02020603050405020304" pitchFamily="18" charset="0"/>
              </a:rPr>
              <a:t>The founding family holds a majority stake of over 68%, giving them significant influence over strategic decisions, which is a risk for minority shareholders</a:t>
            </a:r>
            <a:r>
              <a:rPr lang="en-US" sz="1200" dirty="0">
                <a:solidFill>
                  <a:sysClr val="windowText" lastClr="000000"/>
                </a:solidFill>
                <a:latin typeface="Times New Roman" panose="02020603050405020304" pitchFamily="18" charset="0"/>
                <a:cs typeface="Times New Roman" panose="02020603050405020304" pitchFamily="18" charset="0"/>
              </a:rPr>
              <a:t>.</a:t>
            </a:r>
            <a:endParaRPr lang="pt-BR" sz="1200" dirty="0">
              <a:solidFill>
                <a:sysClr val="windowText" lastClr="000000"/>
              </a:solidFill>
              <a:latin typeface="Times New Roman" panose="02020603050405020304" pitchFamily="18" charset="0"/>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7C067147-95BD-3106-3AF2-6151CD17D422}"/>
              </a:ext>
            </a:extLst>
          </p:cNvPr>
          <p:cNvCxnSpPr/>
          <p:nvPr/>
        </p:nvCxnSpPr>
        <p:spPr>
          <a:xfrm>
            <a:off x="147483" y="859346"/>
            <a:ext cx="11897033" cy="0"/>
          </a:xfrm>
          <a:prstGeom prst="line">
            <a:avLst/>
          </a:prstGeom>
        </p:spPr>
        <p:style>
          <a:lnRef idx="2">
            <a:schemeClr val="dk1"/>
          </a:lnRef>
          <a:fillRef idx="0">
            <a:schemeClr val="dk1"/>
          </a:fillRef>
          <a:effectRef idx="1">
            <a:schemeClr val="dk1"/>
          </a:effectRef>
          <a:fontRef idx="minor">
            <a:schemeClr val="tx1"/>
          </a:fontRef>
        </p:style>
      </p:cxnSp>
      <p:sp>
        <p:nvSpPr>
          <p:cNvPr id="22" name="Slide Number Placeholder 5">
            <a:extLst>
              <a:ext uri="{FF2B5EF4-FFF2-40B4-BE49-F238E27FC236}">
                <a16:creationId xmlns:a16="http://schemas.microsoft.com/office/drawing/2014/main" id="{82214FCD-6AEB-68D1-4DE9-1026D80E924F}"/>
              </a:ext>
            </a:extLst>
          </p:cNvPr>
          <p:cNvSpPr>
            <a:spLocks noGrp="1"/>
          </p:cNvSpPr>
          <p:nvPr>
            <p:ph type="sldNum" sz="quarter" idx="4"/>
          </p:nvPr>
        </p:nvSpPr>
        <p:spPr>
          <a:xfrm>
            <a:off x="11424597" y="6477507"/>
            <a:ext cx="647329" cy="365125"/>
          </a:xfrm>
          <a:prstGeom prst="rect">
            <a:avLst/>
          </a:prstGeom>
        </p:spPr>
        <p:txBody>
          <a:bodyPr/>
          <a:lstStyle>
            <a:lvl1pPr>
              <a:defRPr sz="1200">
                <a:solidFill>
                  <a:schemeClr val="tx1"/>
                </a:solidFill>
                <a:latin typeface="Times New Roman" panose="02020603050405020304" pitchFamily="18" charset="0"/>
                <a:cs typeface="Times New Roman" panose="02020603050405020304" pitchFamily="18" charset="0"/>
              </a:defRPr>
            </a:lvl1pPr>
          </a:lstStyle>
          <a:p>
            <a:fld id="{814C9BAE-B167-4E3F-9E50-D41BAC22C40E}" type="slidenum">
              <a:rPr lang="pt-BR" smtClean="0"/>
              <a:pPr/>
              <a:t>6</a:t>
            </a:fld>
            <a:endParaRPr lang="pt-BR" dirty="0"/>
          </a:p>
        </p:txBody>
      </p:sp>
    </p:spTree>
    <p:extLst>
      <p:ext uri="{BB962C8B-B14F-4D97-AF65-F5344CB8AC3E}">
        <p14:creationId xmlns:p14="http://schemas.microsoft.com/office/powerpoint/2010/main" val="1008775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D9EED3F-D50F-9A9B-F424-0FDD584CAF8C}"/>
              </a:ext>
            </a:extLst>
          </p:cNvPr>
          <p:cNvSpPr/>
          <p:nvPr/>
        </p:nvSpPr>
        <p:spPr>
          <a:xfrm>
            <a:off x="275255" y="404548"/>
            <a:ext cx="9498009" cy="45282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2400" b="1" dirty="0">
                <a:solidFill>
                  <a:schemeClr val="tx1"/>
                </a:solidFill>
                <a:latin typeface="Times New Roman" panose="02020603050405020304" pitchFamily="18" charset="0"/>
                <a:cs typeface="Times New Roman" panose="02020603050405020304" pitchFamily="18" charset="0"/>
              </a:rPr>
              <a:t>Investment Recommendation: BUY </a:t>
            </a:r>
            <a:r>
              <a:rPr lang="en-US" sz="1200" i="1" dirty="0">
                <a:solidFill>
                  <a:schemeClr val="tx1"/>
                </a:solidFill>
                <a:latin typeface="Times New Roman" panose="02020603050405020304" pitchFamily="18" charset="0"/>
                <a:cs typeface="Times New Roman" panose="02020603050405020304" pitchFamily="18" charset="0"/>
              </a:rPr>
              <a:t>(R$ Millions, except share price)</a:t>
            </a:r>
            <a:endParaRPr lang="pt-BR" sz="1200" i="1" dirty="0">
              <a:solidFill>
                <a:schemeClr val="tx1"/>
              </a:solidFill>
              <a:latin typeface="Times New Roman" panose="02020603050405020304" pitchFamily="18" charset="0"/>
              <a:cs typeface="Times New Roman" panose="02020603050405020304" pitchFamily="18" charset="0"/>
            </a:endParaRPr>
          </a:p>
        </p:txBody>
      </p:sp>
      <p:grpSp>
        <p:nvGrpSpPr>
          <p:cNvPr id="41" name="Group 40">
            <a:extLst>
              <a:ext uri="{FF2B5EF4-FFF2-40B4-BE49-F238E27FC236}">
                <a16:creationId xmlns:a16="http://schemas.microsoft.com/office/drawing/2014/main" id="{DF0C1A6F-2A4E-238C-427C-35348B9C98F3}"/>
              </a:ext>
            </a:extLst>
          </p:cNvPr>
          <p:cNvGrpSpPr/>
          <p:nvPr/>
        </p:nvGrpSpPr>
        <p:grpSpPr>
          <a:xfrm>
            <a:off x="275255" y="1190344"/>
            <a:ext cx="4080436" cy="1566169"/>
            <a:chOff x="275255" y="994792"/>
            <a:chExt cx="4080436" cy="1566169"/>
          </a:xfrm>
        </p:grpSpPr>
        <p:sp>
          <p:nvSpPr>
            <p:cNvPr id="13" name="Rectangle 12">
              <a:extLst>
                <a:ext uri="{FF2B5EF4-FFF2-40B4-BE49-F238E27FC236}">
                  <a16:creationId xmlns:a16="http://schemas.microsoft.com/office/drawing/2014/main" id="{8A8BBFCF-83AA-1C39-09C4-807FB9C8A56B}"/>
                </a:ext>
              </a:extLst>
            </p:cNvPr>
            <p:cNvSpPr/>
            <p:nvPr/>
          </p:nvSpPr>
          <p:spPr>
            <a:xfrm>
              <a:off x="1807871" y="1005823"/>
              <a:ext cx="2547820" cy="1555138"/>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5425"/>
              <a:r>
                <a:rPr lang="en-US" sz="1200" dirty="0">
                  <a:solidFill>
                    <a:schemeClr val="tx1"/>
                  </a:solidFill>
                  <a:latin typeface="Times New Roman" panose="02020603050405020304" pitchFamily="18" charset="0"/>
                  <a:cs typeface="Times New Roman" panose="02020603050405020304" pitchFamily="18" charset="0"/>
                </a:rPr>
                <a:t>The Brazilian food retail sector is extremely difficult. However, a deep dive into the financials we can see a clear and significant investment opportunity here.</a:t>
              </a:r>
            </a:p>
          </p:txBody>
        </p:sp>
        <p:sp>
          <p:nvSpPr>
            <p:cNvPr id="14" name="Isosceles Triangle 13">
              <a:extLst>
                <a:ext uri="{FF2B5EF4-FFF2-40B4-BE49-F238E27FC236}">
                  <a16:creationId xmlns:a16="http://schemas.microsoft.com/office/drawing/2014/main" id="{6ACE1035-09EC-B323-F9A3-7A5873182D3F}"/>
                </a:ext>
              </a:extLst>
            </p:cNvPr>
            <p:cNvSpPr/>
            <p:nvPr/>
          </p:nvSpPr>
          <p:spPr>
            <a:xfrm rot="5400000">
              <a:off x="1134639" y="1709706"/>
              <a:ext cx="1555139" cy="125311"/>
            </a:xfrm>
            <a:prstGeom prst="triangle">
              <a:avLst/>
            </a:prstGeom>
            <a:solidFill>
              <a:srgbClr val="4E95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1170661-A3E8-BDEE-9DD7-5C64B9ADC968}"/>
                </a:ext>
              </a:extLst>
            </p:cNvPr>
            <p:cNvSpPr/>
            <p:nvPr/>
          </p:nvSpPr>
          <p:spPr>
            <a:xfrm>
              <a:off x="275255" y="1005823"/>
              <a:ext cx="1522830" cy="1555138"/>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latin typeface="Times New Roman" panose="02020603050405020304" pitchFamily="18" charset="0"/>
                  <a:cs typeface="Times New Roman" panose="02020603050405020304" pitchFamily="18" charset="0"/>
                </a:rPr>
                <a:t>Retail</a:t>
              </a:r>
            </a:p>
          </p:txBody>
        </p:sp>
      </p:grpSp>
      <p:grpSp>
        <p:nvGrpSpPr>
          <p:cNvPr id="42" name="Group 41">
            <a:extLst>
              <a:ext uri="{FF2B5EF4-FFF2-40B4-BE49-F238E27FC236}">
                <a16:creationId xmlns:a16="http://schemas.microsoft.com/office/drawing/2014/main" id="{DB342AAB-731A-AECD-1B40-5FBC5B71DC14}"/>
              </a:ext>
            </a:extLst>
          </p:cNvPr>
          <p:cNvGrpSpPr/>
          <p:nvPr/>
        </p:nvGrpSpPr>
        <p:grpSpPr>
          <a:xfrm>
            <a:off x="275255" y="2941037"/>
            <a:ext cx="4080434" cy="1566169"/>
            <a:chOff x="275255" y="2645916"/>
            <a:chExt cx="4080434" cy="1566169"/>
          </a:xfrm>
        </p:grpSpPr>
        <p:sp>
          <p:nvSpPr>
            <p:cNvPr id="19" name="Rectangle 18">
              <a:extLst>
                <a:ext uri="{FF2B5EF4-FFF2-40B4-BE49-F238E27FC236}">
                  <a16:creationId xmlns:a16="http://schemas.microsoft.com/office/drawing/2014/main" id="{01EC2ACA-4608-D1CB-87C5-001B68ED5BA5}"/>
                </a:ext>
              </a:extLst>
            </p:cNvPr>
            <p:cNvSpPr/>
            <p:nvPr/>
          </p:nvSpPr>
          <p:spPr>
            <a:xfrm>
              <a:off x="1807869" y="2656947"/>
              <a:ext cx="2547820" cy="1555138"/>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5425"/>
              <a:r>
                <a:rPr lang="en-US" sz="1200" dirty="0">
                  <a:solidFill>
                    <a:schemeClr val="tx1"/>
                  </a:solidFill>
                  <a:latin typeface="Times New Roman" panose="02020603050405020304" pitchFamily="18" charset="0"/>
                  <a:cs typeface="Times New Roman" panose="02020603050405020304" pitchFamily="18" charset="0"/>
                </a:rPr>
                <a:t>Our analysis indicates a long runway for growth. The company's strategic focus on organic expansion, coupled with the maturation of its existing store base, is expected to drive significant revenue growth and margin expansion.</a:t>
              </a:r>
            </a:p>
          </p:txBody>
        </p:sp>
        <p:sp>
          <p:nvSpPr>
            <p:cNvPr id="20" name="Isosceles Triangle 19">
              <a:extLst>
                <a:ext uri="{FF2B5EF4-FFF2-40B4-BE49-F238E27FC236}">
                  <a16:creationId xmlns:a16="http://schemas.microsoft.com/office/drawing/2014/main" id="{F938EDF2-F15C-86ED-574B-9CBD48D71260}"/>
                </a:ext>
              </a:extLst>
            </p:cNvPr>
            <p:cNvSpPr/>
            <p:nvPr/>
          </p:nvSpPr>
          <p:spPr>
            <a:xfrm rot="5400000">
              <a:off x="1134639" y="3360830"/>
              <a:ext cx="1555139" cy="125311"/>
            </a:xfrm>
            <a:prstGeom prst="triangle">
              <a:avLst/>
            </a:prstGeom>
            <a:solidFill>
              <a:srgbClr val="4E95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DBDB197-2F23-D7CA-0FF7-05B763A5B9D6}"/>
                </a:ext>
              </a:extLst>
            </p:cNvPr>
            <p:cNvSpPr/>
            <p:nvPr/>
          </p:nvSpPr>
          <p:spPr>
            <a:xfrm>
              <a:off x="275255" y="2656947"/>
              <a:ext cx="1522830" cy="1555138"/>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latin typeface="Times New Roman" panose="02020603050405020304" pitchFamily="18" charset="0"/>
                  <a:cs typeface="Times New Roman" panose="02020603050405020304" pitchFamily="18" charset="0"/>
                </a:rPr>
                <a:t>Growth</a:t>
              </a:r>
            </a:p>
          </p:txBody>
        </p:sp>
      </p:grpSp>
      <p:grpSp>
        <p:nvGrpSpPr>
          <p:cNvPr id="43" name="Group 42">
            <a:extLst>
              <a:ext uri="{FF2B5EF4-FFF2-40B4-BE49-F238E27FC236}">
                <a16:creationId xmlns:a16="http://schemas.microsoft.com/office/drawing/2014/main" id="{E894EA96-8E06-1A80-00F8-309FD8F09A94}"/>
              </a:ext>
            </a:extLst>
          </p:cNvPr>
          <p:cNvGrpSpPr/>
          <p:nvPr/>
        </p:nvGrpSpPr>
        <p:grpSpPr>
          <a:xfrm>
            <a:off x="275255" y="4691730"/>
            <a:ext cx="4080434" cy="1566169"/>
            <a:chOff x="275255" y="4297041"/>
            <a:chExt cx="4080434" cy="1566169"/>
          </a:xfrm>
        </p:grpSpPr>
        <p:sp>
          <p:nvSpPr>
            <p:cNvPr id="23" name="Rectangle 22">
              <a:extLst>
                <a:ext uri="{FF2B5EF4-FFF2-40B4-BE49-F238E27FC236}">
                  <a16:creationId xmlns:a16="http://schemas.microsoft.com/office/drawing/2014/main" id="{0ADB0E2E-3A9A-B468-C8A4-DE217A8134DD}"/>
                </a:ext>
              </a:extLst>
            </p:cNvPr>
            <p:cNvSpPr/>
            <p:nvPr/>
          </p:nvSpPr>
          <p:spPr>
            <a:xfrm>
              <a:off x="1807870" y="4308072"/>
              <a:ext cx="2547819" cy="1555138"/>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5425"/>
              <a:r>
                <a:rPr lang="en-US" sz="1200" dirty="0">
                  <a:solidFill>
                    <a:schemeClr val="tx1"/>
                  </a:solidFill>
                  <a:latin typeface="Times New Roman" panose="02020603050405020304" pitchFamily="18" charset="0"/>
                  <a:cs typeface="Times New Roman" panose="02020603050405020304" pitchFamily="18" charset="0"/>
                </a:rPr>
                <a:t>Our DCF valuation, supported by a perpetuity growth cross-check, suggests a price target of </a:t>
              </a:r>
              <a:r>
                <a:rPr lang="en-US" sz="1200" b="1" dirty="0">
                  <a:solidFill>
                    <a:schemeClr val="tx1"/>
                  </a:solidFill>
                  <a:latin typeface="Times New Roman" panose="02020603050405020304" pitchFamily="18" charset="0"/>
                  <a:cs typeface="Times New Roman" panose="02020603050405020304" pitchFamily="18" charset="0"/>
                </a:rPr>
                <a:t>R$ 9.09</a:t>
              </a:r>
              <a:r>
                <a:rPr lang="en-US" sz="1200" dirty="0">
                  <a:solidFill>
                    <a:schemeClr val="tx1"/>
                  </a:solidFill>
                  <a:latin typeface="Times New Roman" panose="02020603050405020304" pitchFamily="18" charset="0"/>
                  <a:cs typeface="Times New Roman" panose="02020603050405020304" pitchFamily="18" charset="0"/>
                </a:rPr>
                <a:t>, representing a 34% upside. This valuation remains attractive even with more conservative assumptions, as demonstrated by our sensitivity analysis.</a:t>
              </a:r>
            </a:p>
          </p:txBody>
        </p:sp>
        <p:sp>
          <p:nvSpPr>
            <p:cNvPr id="24" name="Isosceles Triangle 23">
              <a:extLst>
                <a:ext uri="{FF2B5EF4-FFF2-40B4-BE49-F238E27FC236}">
                  <a16:creationId xmlns:a16="http://schemas.microsoft.com/office/drawing/2014/main" id="{7327EFD5-76E1-40EF-6EFF-69389124D388}"/>
                </a:ext>
              </a:extLst>
            </p:cNvPr>
            <p:cNvSpPr/>
            <p:nvPr/>
          </p:nvSpPr>
          <p:spPr>
            <a:xfrm rot="5400000">
              <a:off x="1134639" y="5011955"/>
              <a:ext cx="1555139" cy="125311"/>
            </a:xfrm>
            <a:prstGeom prst="triangle">
              <a:avLst/>
            </a:prstGeom>
            <a:solidFill>
              <a:srgbClr val="4E95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D73E6DE-45D6-59A4-61EB-52E2B70A3AD1}"/>
                </a:ext>
              </a:extLst>
            </p:cNvPr>
            <p:cNvSpPr/>
            <p:nvPr/>
          </p:nvSpPr>
          <p:spPr>
            <a:xfrm>
              <a:off x="275255" y="4308072"/>
              <a:ext cx="1522830" cy="1555138"/>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latin typeface="Times New Roman" panose="02020603050405020304" pitchFamily="18" charset="0"/>
                  <a:cs typeface="Times New Roman" panose="02020603050405020304" pitchFamily="18" charset="0"/>
                </a:rPr>
                <a:t>Upside</a:t>
              </a:r>
            </a:p>
          </p:txBody>
        </p:sp>
      </p:grpSp>
      <p:graphicFrame>
        <p:nvGraphicFramePr>
          <p:cNvPr id="26" name="Object 25">
            <a:extLst>
              <a:ext uri="{FF2B5EF4-FFF2-40B4-BE49-F238E27FC236}">
                <a16:creationId xmlns:a16="http://schemas.microsoft.com/office/drawing/2014/main" id="{41899019-3007-428B-6D5D-0FDB84AD3EFB}"/>
              </a:ext>
            </a:extLst>
          </p:cNvPr>
          <p:cNvGraphicFramePr>
            <a:graphicFrameLocks noChangeAspect="1"/>
          </p:cNvGraphicFramePr>
          <p:nvPr>
            <p:extLst>
              <p:ext uri="{D42A27DB-BD31-4B8C-83A1-F6EECF244321}">
                <p14:modId xmlns:p14="http://schemas.microsoft.com/office/powerpoint/2010/main" val="3756203382"/>
              </p:ext>
            </p:extLst>
          </p:nvPr>
        </p:nvGraphicFramePr>
        <p:xfrm>
          <a:off x="4558469" y="1507721"/>
          <a:ext cx="3676650" cy="981075"/>
        </p:xfrm>
        <a:graphic>
          <a:graphicData uri="http://schemas.openxmlformats.org/presentationml/2006/ole">
            <mc:AlternateContent xmlns:mc="http://schemas.openxmlformats.org/markup-compatibility/2006">
              <mc:Choice xmlns:v="urn:schemas-microsoft-com:vml" Requires="v">
                <p:oleObj name="Worksheet" r:id="rId3" imgW="3676797" imgH="981012" progId="Excel.Sheet.12">
                  <p:embed/>
                </p:oleObj>
              </mc:Choice>
              <mc:Fallback>
                <p:oleObj name="Worksheet" r:id="rId3" imgW="3676797" imgH="981012" progId="Excel.Sheet.12">
                  <p:embed/>
                  <p:pic>
                    <p:nvPicPr>
                      <p:cNvPr id="0" name=""/>
                      <p:cNvPicPr/>
                      <p:nvPr/>
                    </p:nvPicPr>
                    <p:blipFill>
                      <a:blip r:embed="rId4"/>
                      <a:stretch>
                        <a:fillRect/>
                      </a:stretch>
                    </p:blipFill>
                    <p:spPr>
                      <a:xfrm>
                        <a:off x="4558469" y="1507721"/>
                        <a:ext cx="3676650" cy="981075"/>
                      </a:xfrm>
                      <a:prstGeom prst="rect">
                        <a:avLst/>
                      </a:prstGeom>
                    </p:spPr>
                  </p:pic>
                </p:oleObj>
              </mc:Fallback>
            </mc:AlternateContent>
          </a:graphicData>
        </a:graphic>
      </p:graphicFrame>
      <p:graphicFrame>
        <p:nvGraphicFramePr>
          <p:cNvPr id="27" name="Object 26">
            <a:extLst>
              <a:ext uri="{FF2B5EF4-FFF2-40B4-BE49-F238E27FC236}">
                <a16:creationId xmlns:a16="http://schemas.microsoft.com/office/drawing/2014/main" id="{5E9A0CD8-B1A9-5883-3503-0BA0297909E5}"/>
              </a:ext>
            </a:extLst>
          </p:cNvPr>
          <p:cNvGraphicFramePr>
            <a:graphicFrameLocks noChangeAspect="1"/>
          </p:cNvGraphicFramePr>
          <p:nvPr>
            <p:extLst>
              <p:ext uri="{D42A27DB-BD31-4B8C-83A1-F6EECF244321}">
                <p14:modId xmlns:p14="http://schemas.microsoft.com/office/powerpoint/2010/main" val="4236942125"/>
              </p:ext>
            </p:extLst>
          </p:nvPr>
        </p:nvGraphicFramePr>
        <p:xfrm>
          <a:off x="4558469" y="2990697"/>
          <a:ext cx="3676650" cy="981075"/>
        </p:xfrm>
        <a:graphic>
          <a:graphicData uri="http://schemas.openxmlformats.org/presentationml/2006/ole">
            <mc:AlternateContent xmlns:mc="http://schemas.openxmlformats.org/markup-compatibility/2006">
              <mc:Choice xmlns:v="urn:schemas-microsoft-com:vml" Requires="v">
                <p:oleObj name="Worksheet" r:id="rId5" imgW="3676797" imgH="981012" progId="Excel.Sheet.12">
                  <p:embed/>
                </p:oleObj>
              </mc:Choice>
              <mc:Fallback>
                <p:oleObj name="Worksheet" r:id="rId5" imgW="3676797" imgH="981012" progId="Excel.Sheet.12">
                  <p:embed/>
                  <p:pic>
                    <p:nvPicPr>
                      <p:cNvPr id="0" name=""/>
                      <p:cNvPicPr/>
                      <p:nvPr/>
                    </p:nvPicPr>
                    <p:blipFill>
                      <a:blip r:embed="rId6"/>
                      <a:stretch>
                        <a:fillRect/>
                      </a:stretch>
                    </p:blipFill>
                    <p:spPr>
                      <a:xfrm>
                        <a:off x="4558469" y="2990697"/>
                        <a:ext cx="3676650" cy="981075"/>
                      </a:xfrm>
                      <a:prstGeom prst="rect">
                        <a:avLst/>
                      </a:prstGeom>
                    </p:spPr>
                  </p:pic>
                </p:oleObj>
              </mc:Fallback>
            </mc:AlternateContent>
          </a:graphicData>
        </a:graphic>
      </p:graphicFrame>
      <p:graphicFrame>
        <p:nvGraphicFramePr>
          <p:cNvPr id="28" name="Object 27">
            <a:extLst>
              <a:ext uri="{FF2B5EF4-FFF2-40B4-BE49-F238E27FC236}">
                <a16:creationId xmlns:a16="http://schemas.microsoft.com/office/drawing/2014/main" id="{3B2E1FA4-369C-4642-321C-D836BC51D307}"/>
              </a:ext>
            </a:extLst>
          </p:cNvPr>
          <p:cNvGraphicFramePr>
            <a:graphicFrameLocks noChangeAspect="1"/>
          </p:cNvGraphicFramePr>
          <p:nvPr>
            <p:extLst>
              <p:ext uri="{D42A27DB-BD31-4B8C-83A1-F6EECF244321}">
                <p14:modId xmlns:p14="http://schemas.microsoft.com/office/powerpoint/2010/main" val="1534955327"/>
              </p:ext>
            </p:extLst>
          </p:nvPr>
        </p:nvGraphicFramePr>
        <p:xfrm>
          <a:off x="8381617" y="1507721"/>
          <a:ext cx="3676650" cy="981075"/>
        </p:xfrm>
        <a:graphic>
          <a:graphicData uri="http://schemas.openxmlformats.org/presentationml/2006/ole">
            <mc:AlternateContent xmlns:mc="http://schemas.openxmlformats.org/markup-compatibility/2006">
              <mc:Choice xmlns:v="urn:schemas-microsoft-com:vml" Requires="v">
                <p:oleObj name="Worksheet" r:id="rId7" imgW="3676797" imgH="981012" progId="Excel.Sheet.12">
                  <p:embed/>
                </p:oleObj>
              </mc:Choice>
              <mc:Fallback>
                <p:oleObj name="Worksheet" r:id="rId7" imgW="3676797" imgH="981012" progId="Excel.Sheet.12">
                  <p:embed/>
                  <p:pic>
                    <p:nvPicPr>
                      <p:cNvPr id="0" name=""/>
                      <p:cNvPicPr/>
                      <p:nvPr/>
                    </p:nvPicPr>
                    <p:blipFill>
                      <a:blip r:embed="rId8"/>
                      <a:stretch>
                        <a:fillRect/>
                      </a:stretch>
                    </p:blipFill>
                    <p:spPr>
                      <a:xfrm>
                        <a:off x="8381617" y="1507721"/>
                        <a:ext cx="3676650" cy="981075"/>
                      </a:xfrm>
                      <a:prstGeom prst="rect">
                        <a:avLst/>
                      </a:prstGeom>
                    </p:spPr>
                  </p:pic>
                </p:oleObj>
              </mc:Fallback>
            </mc:AlternateContent>
          </a:graphicData>
        </a:graphic>
      </p:graphicFrame>
      <p:graphicFrame>
        <p:nvGraphicFramePr>
          <p:cNvPr id="29" name="Object 28">
            <a:extLst>
              <a:ext uri="{FF2B5EF4-FFF2-40B4-BE49-F238E27FC236}">
                <a16:creationId xmlns:a16="http://schemas.microsoft.com/office/drawing/2014/main" id="{21CC84D8-B0D3-569E-687F-5346A4232907}"/>
              </a:ext>
            </a:extLst>
          </p:cNvPr>
          <p:cNvGraphicFramePr>
            <a:graphicFrameLocks noChangeAspect="1"/>
          </p:cNvGraphicFramePr>
          <p:nvPr>
            <p:extLst>
              <p:ext uri="{D42A27DB-BD31-4B8C-83A1-F6EECF244321}">
                <p14:modId xmlns:p14="http://schemas.microsoft.com/office/powerpoint/2010/main" val="1877871303"/>
              </p:ext>
            </p:extLst>
          </p:nvPr>
        </p:nvGraphicFramePr>
        <p:xfrm>
          <a:off x="8381617" y="2990697"/>
          <a:ext cx="3676650" cy="981075"/>
        </p:xfrm>
        <a:graphic>
          <a:graphicData uri="http://schemas.openxmlformats.org/presentationml/2006/ole">
            <mc:AlternateContent xmlns:mc="http://schemas.openxmlformats.org/markup-compatibility/2006">
              <mc:Choice xmlns:v="urn:schemas-microsoft-com:vml" Requires="v">
                <p:oleObj name="Worksheet" r:id="rId9" imgW="3676797" imgH="981012" progId="Excel.Sheet.12">
                  <p:embed/>
                </p:oleObj>
              </mc:Choice>
              <mc:Fallback>
                <p:oleObj name="Worksheet" r:id="rId9" imgW="3676797" imgH="981012" progId="Excel.Sheet.12">
                  <p:embed/>
                  <p:pic>
                    <p:nvPicPr>
                      <p:cNvPr id="0" name=""/>
                      <p:cNvPicPr/>
                      <p:nvPr/>
                    </p:nvPicPr>
                    <p:blipFill>
                      <a:blip r:embed="rId10"/>
                      <a:stretch>
                        <a:fillRect/>
                      </a:stretch>
                    </p:blipFill>
                    <p:spPr>
                      <a:xfrm>
                        <a:off x="8381617" y="2990697"/>
                        <a:ext cx="3676650" cy="981075"/>
                      </a:xfrm>
                      <a:prstGeom prst="rect">
                        <a:avLst/>
                      </a:prstGeom>
                    </p:spPr>
                  </p:pic>
                </p:oleObj>
              </mc:Fallback>
            </mc:AlternateContent>
          </a:graphicData>
        </a:graphic>
      </p:graphicFrame>
      <p:graphicFrame>
        <p:nvGraphicFramePr>
          <p:cNvPr id="34" name="Object 33">
            <a:extLst>
              <a:ext uri="{FF2B5EF4-FFF2-40B4-BE49-F238E27FC236}">
                <a16:creationId xmlns:a16="http://schemas.microsoft.com/office/drawing/2014/main" id="{575183B3-A6EC-C071-0E7C-68C7A9FD7FC0}"/>
              </a:ext>
            </a:extLst>
          </p:cNvPr>
          <p:cNvGraphicFramePr>
            <a:graphicFrameLocks noChangeAspect="1"/>
          </p:cNvGraphicFramePr>
          <p:nvPr>
            <p:extLst>
              <p:ext uri="{D42A27DB-BD31-4B8C-83A1-F6EECF244321}">
                <p14:modId xmlns:p14="http://schemas.microsoft.com/office/powerpoint/2010/main" val="4187744819"/>
              </p:ext>
            </p:extLst>
          </p:nvPr>
        </p:nvGraphicFramePr>
        <p:xfrm>
          <a:off x="4925182" y="4473673"/>
          <a:ext cx="2943225" cy="1466850"/>
        </p:xfrm>
        <a:graphic>
          <a:graphicData uri="http://schemas.openxmlformats.org/presentationml/2006/ole">
            <mc:AlternateContent xmlns:mc="http://schemas.openxmlformats.org/markup-compatibility/2006">
              <mc:Choice xmlns:v="urn:schemas-microsoft-com:vml" Requires="v">
                <p:oleObj name="Worksheet" r:id="rId11" imgW="2943257" imgH="1466749" progId="Excel.Sheet.12">
                  <p:embed/>
                </p:oleObj>
              </mc:Choice>
              <mc:Fallback>
                <p:oleObj name="Worksheet" r:id="rId11" imgW="2943257" imgH="1466749" progId="Excel.Sheet.12">
                  <p:embed/>
                  <p:pic>
                    <p:nvPicPr>
                      <p:cNvPr id="0" name=""/>
                      <p:cNvPicPr/>
                      <p:nvPr/>
                    </p:nvPicPr>
                    <p:blipFill>
                      <a:blip r:embed="rId12"/>
                      <a:stretch>
                        <a:fillRect/>
                      </a:stretch>
                    </p:blipFill>
                    <p:spPr>
                      <a:xfrm>
                        <a:off x="4925182" y="4473673"/>
                        <a:ext cx="2943225" cy="1466850"/>
                      </a:xfrm>
                      <a:prstGeom prst="rect">
                        <a:avLst/>
                      </a:prstGeom>
                    </p:spPr>
                  </p:pic>
                </p:oleObj>
              </mc:Fallback>
            </mc:AlternateContent>
          </a:graphicData>
        </a:graphic>
      </p:graphicFrame>
      <p:graphicFrame>
        <p:nvGraphicFramePr>
          <p:cNvPr id="36" name="Object 35">
            <a:extLst>
              <a:ext uri="{FF2B5EF4-FFF2-40B4-BE49-F238E27FC236}">
                <a16:creationId xmlns:a16="http://schemas.microsoft.com/office/drawing/2014/main" id="{061C908F-1604-D1EA-FE85-B1A602B5ABE5}"/>
              </a:ext>
            </a:extLst>
          </p:cNvPr>
          <p:cNvGraphicFramePr>
            <a:graphicFrameLocks noChangeAspect="1"/>
          </p:cNvGraphicFramePr>
          <p:nvPr>
            <p:extLst>
              <p:ext uri="{D42A27DB-BD31-4B8C-83A1-F6EECF244321}">
                <p14:modId xmlns:p14="http://schemas.microsoft.com/office/powerpoint/2010/main" val="1379742177"/>
              </p:ext>
            </p:extLst>
          </p:nvPr>
        </p:nvGraphicFramePr>
        <p:xfrm>
          <a:off x="8748330" y="4473673"/>
          <a:ext cx="2943225" cy="1466850"/>
        </p:xfrm>
        <a:graphic>
          <a:graphicData uri="http://schemas.openxmlformats.org/presentationml/2006/ole">
            <mc:AlternateContent xmlns:mc="http://schemas.openxmlformats.org/markup-compatibility/2006">
              <mc:Choice xmlns:v="urn:schemas-microsoft-com:vml" Requires="v">
                <p:oleObj name="Worksheet" r:id="rId13" imgW="2943257" imgH="1466749" progId="Excel.Sheet.12">
                  <p:embed/>
                </p:oleObj>
              </mc:Choice>
              <mc:Fallback>
                <p:oleObj name="Worksheet" r:id="rId13" imgW="2943257" imgH="1466749" progId="Excel.Sheet.12">
                  <p:embed/>
                  <p:pic>
                    <p:nvPicPr>
                      <p:cNvPr id="0" name=""/>
                      <p:cNvPicPr/>
                      <p:nvPr/>
                    </p:nvPicPr>
                    <p:blipFill>
                      <a:blip r:embed="rId14"/>
                      <a:stretch>
                        <a:fillRect/>
                      </a:stretch>
                    </p:blipFill>
                    <p:spPr>
                      <a:xfrm>
                        <a:off x="8748330" y="4473673"/>
                        <a:ext cx="2943225" cy="1466850"/>
                      </a:xfrm>
                      <a:prstGeom prst="rect">
                        <a:avLst/>
                      </a:prstGeom>
                    </p:spPr>
                  </p:pic>
                </p:oleObj>
              </mc:Fallback>
            </mc:AlternateContent>
          </a:graphicData>
        </a:graphic>
      </p:graphicFrame>
      <p:sp>
        <p:nvSpPr>
          <p:cNvPr id="46" name="TextBox 45">
            <a:extLst>
              <a:ext uri="{FF2B5EF4-FFF2-40B4-BE49-F238E27FC236}">
                <a16:creationId xmlns:a16="http://schemas.microsoft.com/office/drawing/2014/main" id="{9C6E952B-2F20-55AD-917C-604CDE871C5D}"/>
              </a:ext>
            </a:extLst>
          </p:cNvPr>
          <p:cNvSpPr txBox="1"/>
          <p:nvPr/>
        </p:nvSpPr>
        <p:spPr>
          <a:xfrm>
            <a:off x="1739092" y="6549930"/>
            <a:ext cx="6096000" cy="230832"/>
          </a:xfrm>
          <a:prstGeom prst="rect">
            <a:avLst/>
          </a:prstGeom>
          <a:noFill/>
        </p:spPr>
        <p:txBody>
          <a:bodyPr wrap="square">
            <a:spAutoFit/>
          </a:bodyPr>
          <a:lstStyle/>
          <a:p>
            <a:pPr defTabSz="628650">
              <a:tabLst>
                <a:tab pos="461963" algn="l"/>
              </a:tabLst>
            </a:pPr>
            <a:r>
              <a:rPr lang="pt-BR" sz="900" dirty="0" err="1">
                <a:latin typeface="Times New Roman" panose="02020603050405020304" pitchFamily="18" charset="0"/>
                <a:cs typeface="Times New Roman" panose="02020603050405020304" pitchFamily="18" charset="0"/>
              </a:rPr>
              <a:t>Source</a:t>
            </a:r>
            <a:r>
              <a:rPr lang="pt-BR" sz="900" dirty="0">
                <a:latin typeface="Times New Roman" panose="02020603050405020304" pitchFamily="18" charset="0"/>
                <a:cs typeface="Times New Roman" panose="02020603050405020304" pitchFamily="18" charset="0"/>
              </a:rPr>
              <a:t>:	S&amp;P Capital IQ for </a:t>
            </a:r>
            <a:r>
              <a:rPr lang="pt-BR" sz="900" dirty="0" err="1">
                <a:latin typeface="Times New Roman" panose="02020603050405020304" pitchFamily="18" charset="0"/>
                <a:cs typeface="Times New Roman" panose="02020603050405020304" pitchFamily="18" charset="0"/>
              </a:rPr>
              <a:t>financials</a:t>
            </a:r>
            <a:r>
              <a:rPr lang="pt-BR" sz="900" dirty="0">
                <a:latin typeface="Times New Roman" panose="02020603050405020304" pitchFamily="18" charset="0"/>
                <a:cs typeface="Times New Roman" panose="02020603050405020304" pitchFamily="18" charset="0"/>
              </a:rPr>
              <a:t> as </a:t>
            </a:r>
            <a:r>
              <a:rPr lang="pt-BR" sz="900" dirty="0" err="1">
                <a:latin typeface="Times New Roman" panose="02020603050405020304" pitchFamily="18" charset="0"/>
                <a:cs typeface="Times New Roman" panose="02020603050405020304" pitchFamily="18" charset="0"/>
              </a:rPr>
              <a:t>of</a:t>
            </a:r>
            <a:r>
              <a:rPr lang="pt-BR" sz="900" dirty="0">
                <a:latin typeface="Times New Roman" panose="02020603050405020304" pitchFamily="18" charset="0"/>
                <a:cs typeface="Times New Roman" panose="02020603050405020304" pitchFamily="18" charset="0"/>
              </a:rPr>
              <a:t> 8/22/2025.</a:t>
            </a:r>
            <a:endParaRPr lang="pt-BR" sz="900" dirty="0"/>
          </a:p>
        </p:txBody>
      </p:sp>
      <p:cxnSp>
        <p:nvCxnSpPr>
          <p:cNvPr id="47" name="Straight Connector 46">
            <a:extLst>
              <a:ext uri="{FF2B5EF4-FFF2-40B4-BE49-F238E27FC236}">
                <a16:creationId xmlns:a16="http://schemas.microsoft.com/office/drawing/2014/main" id="{8159B4E1-3572-6124-3291-393AC609F190}"/>
              </a:ext>
            </a:extLst>
          </p:cNvPr>
          <p:cNvCxnSpPr/>
          <p:nvPr/>
        </p:nvCxnSpPr>
        <p:spPr>
          <a:xfrm>
            <a:off x="147483" y="859346"/>
            <a:ext cx="11897033" cy="0"/>
          </a:xfrm>
          <a:prstGeom prst="line">
            <a:avLst/>
          </a:prstGeom>
        </p:spPr>
        <p:style>
          <a:lnRef idx="2">
            <a:schemeClr val="dk1"/>
          </a:lnRef>
          <a:fillRef idx="0">
            <a:schemeClr val="dk1"/>
          </a:fillRef>
          <a:effectRef idx="1">
            <a:schemeClr val="dk1"/>
          </a:effectRef>
          <a:fontRef idx="minor">
            <a:schemeClr val="tx1"/>
          </a:fontRef>
        </p:style>
      </p:cxnSp>
      <p:sp>
        <p:nvSpPr>
          <p:cNvPr id="48" name="Slide Number Placeholder 5">
            <a:extLst>
              <a:ext uri="{FF2B5EF4-FFF2-40B4-BE49-F238E27FC236}">
                <a16:creationId xmlns:a16="http://schemas.microsoft.com/office/drawing/2014/main" id="{183C317A-8C2C-8E89-6564-F00C1516F079}"/>
              </a:ext>
            </a:extLst>
          </p:cNvPr>
          <p:cNvSpPr>
            <a:spLocks noGrp="1"/>
          </p:cNvSpPr>
          <p:nvPr>
            <p:ph type="sldNum" sz="quarter" idx="4"/>
          </p:nvPr>
        </p:nvSpPr>
        <p:spPr>
          <a:xfrm>
            <a:off x="11424597" y="6477507"/>
            <a:ext cx="647329" cy="365125"/>
          </a:xfrm>
          <a:prstGeom prst="rect">
            <a:avLst/>
          </a:prstGeom>
        </p:spPr>
        <p:txBody>
          <a:bodyPr/>
          <a:lstStyle>
            <a:lvl1pPr>
              <a:defRPr sz="1200">
                <a:solidFill>
                  <a:schemeClr val="tx1"/>
                </a:solidFill>
                <a:latin typeface="Times New Roman" panose="02020603050405020304" pitchFamily="18" charset="0"/>
                <a:cs typeface="Times New Roman" panose="02020603050405020304" pitchFamily="18" charset="0"/>
              </a:defRPr>
            </a:lvl1pPr>
          </a:lstStyle>
          <a:p>
            <a:fld id="{814C9BAE-B167-4E3F-9E50-D41BAC22C40E}" type="slidenum">
              <a:rPr lang="pt-BR" smtClean="0"/>
              <a:pPr/>
              <a:t>7</a:t>
            </a:fld>
            <a:endParaRPr lang="pt-BR" dirty="0"/>
          </a:p>
        </p:txBody>
      </p:sp>
    </p:spTree>
    <p:extLst>
      <p:ext uri="{BB962C8B-B14F-4D97-AF65-F5344CB8AC3E}">
        <p14:creationId xmlns:p14="http://schemas.microsoft.com/office/powerpoint/2010/main" val="41946633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3326</TotalTime>
  <Words>1248</Words>
  <Application>Microsoft Office PowerPoint</Application>
  <PresentationFormat>Widescreen</PresentationFormat>
  <Paragraphs>149</Paragraphs>
  <Slides>7</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7</vt:i4>
      </vt:variant>
    </vt:vector>
  </HeadingPairs>
  <TitlesOfParts>
    <vt:vector size="15" baseType="lpstr">
      <vt:lpstr>Microsoft JhengHei Light</vt:lpstr>
      <vt:lpstr>Aptos</vt:lpstr>
      <vt:lpstr>Arial</vt:lpstr>
      <vt:lpstr>Avenir Next LT Pro</vt:lpstr>
      <vt:lpstr>Times New Roman</vt:lpstr>
      <vt:lpstr>Office Theme</vt:lpstr>
      <vt:lpstr>Worksheet</vt:lpstr>
      <vt:lpstr>Planilha do Microsoft Excel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SADRAQUE AUGUSTO OLIVEIRA DE MELO CARVAL</dc:creator>
  <cp:lastModifiedBy>SADRAQUE AUGUSTO OLIVEIRA DE MELO CARVAL</cp:lastModifiedBy>
  <cp:revision>5</cp:revision>
  <dcterms:created xsi:type="dcterms:W3CDTF">2025-07-21T02:46:14Z</dcterms:created>
  <dcterms:modified xsi:type="dcterms:W3CDTF">2025-08-25T22:35:29Z</dcterms:modified>
</cp:coreProperties>
</file>