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63" r:id="rId3"/>
    <p:sldId id="260" r:id="rId4"/>
    <p:sldId id="265"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B4936FC-4BDB-45B6-B0FA-40D419193F50}">
          <p14:sldIdLst>
            <p14:sldId id="257"/>
          </p14:sldIdLst>
        </p14:section>
        <p14:section name="Company Overview" id="{3EDD7D89-CE18-4648-A3E5-A74D8204B935}">
          <p14:sldIdLst>
            <p14:sldId id="263"/>
          </p14:sldIdLst>
        </p14:section>
        <p14:section name="Investment Thesis" id="{B453E423-1D86-4410-AF0B-CF04D1128F7F}">
          <p14:sldIdLst>
            <p14:sldId id="260"/>
          </p14:sldIdLst>
        </p14:section>
        <p14:section name="Valuation &amp; Recommendation" id="{A779A07F-476A-46E9-AB84-35C0E01C1231}">
          <p14:sldIdLst>
            <p14:sldId id="265"/>
            <p14:sldId id="266"/>
          </p14:sldIdLst>
        </p14:section>
      </p14:sectionLst>
    </p:ext>
    <p:ext uri="{EFAFB233-063F-42B5-8137-9DF3F51BA10A}">
      <p15:sldGuideLst xmlns:p15="http://schemas.microsoft.com/office/powerpoint/2012/main">
        <p15:guide id="1" orient="horz" pos="3960" userDrawn="1">
          <p15:clr>
            <a:srgbClr val="A4A3A4"/>
          </p15:clr>
        </p15:guide>
        <p15:guide id="2" pos="7440" userDrawn="1">
          <p15:clr>
            <a:srgbClr val="A4A3A4"/>
          </p15:clr>
        </p15:guide>
        <p15:guide id="3" pos="240" userDrawn="1">
          <p15:clr>
            <a:srgbClr val="A4A3A4"/>
          </p15:clr>
        </p15:guide>
        <p15:guide id="5" orient="horz"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4D4D4D"/>
    <a:srgbClr val="FFE1E1"/>
    <a:srgbClr val="FFC9C9"/>
    <a:srgbClr val="FFA7A7"/>
    <a:srgbClr val="CFCFCF"/>
    <a:srgbClr val="D22630"/>
    <a:srgbClr val="FFC6B9"/>
    <a:srgbClr val="D9D9D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853439-22DA-4608-B8F9-7AD22F577D8D}" v="1" dt="2025-03-12T16:24:45.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97" d="100"/>
          <a:sy n="97" d="100"/>
        </p:scale>
        <p:origin x="1032" y="96"/>
      </p:cViewPr>
      <p:guideLst>
        <p:guide orient="horz" pos="3960"/>
        <p:guide pos="7440"/>
        <p:guide pos="240"/>
        <p:guide orient="horz" pos="456"/>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ugusto\AppData\Roaming\Microsoft\Excel\Comps%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ugusto\AppData\Roaming\Microsoft\Excel\Comps%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99800508465774"/>
          <c:y val="0.19983911083918873"/>
          <c:w val="0.65734542508037175"/>
          <c:h val="0.742393035071652"/>
        </c:manualLayout>
      </c:layout>
      <c:pieChart>
        <c:varyColors val="1"/>
        <c:ser>
          <c:idx val="0"/>
          <c:order val="0"/>
          <c:tx>
            <c:strRef>
              <c:f>Presentation!$O$25</c:f>
              <c:strCache>
                <c:ptCount val="1"/>
                <c:pt idx="0">
                  <c:v>REVENUE BY GEOGRAPHY</c:v>
                </c:pt>
              </c:strCache>
            </c:strRef>
          </c:tx>
          <c:spPr>
            <a:solidFill>
              <a:srgbClr val="D22630"/>
            </a:solidFill>
          </c:spPr>
          <c:explosion val="3"/>
          <c:dPt>
            <c:idx val="0"/>
            <c:bubble3D val="0"/>
            <c:spPr>
              <a:solidFill>
                <a:srgbClr val="D22630"/>
              </a:solidFill>
              <a:ln w="19050">
                <a:solidFill>
                  <a:schemeClr val="lt1"/>
                </a:solidFill>
              </a:ln>
              <a:effectLst/>
            </c:spPr>
            <c:extLst>
              <c:ext xmlns:c16="http://schemas.microsoft.com/office/drawing/2014/chart" uri="{C3380CC4-5D6E-409C-BE32-E72D297353CC}">
                <c16:uniqueId val="{00000001-78C8-4AD7-A5B1-5574739AB719}"/>
              </c:ext>
            </c:extLst>
          </c:dPt>
          <c:dPt>
            <c:idx val="1"/>
            <c:bubble3D val="0"/>
            <c:explosion val="8"/>
            <c:spPr>
              <a:solidFill>
                <a:srgbClr val="FFA7A7"/>
              </a:solidFill>
              <a:ln w="19050">
                <a:solidFill>
                  <a:schemeClr val="lt1"/>
                </a:solidFill>
              </a:ln>
              <a:effectLst/>
            </c:spPr>
            <c:extLst>
              <c:ext xmlns:c16="http://schemas.microsoft.com/office/drawing/2014/chart" uri="{C3380CC4-5D6E-409C-BE32-E72D297353CC}">
                <c16:uniqueId val="{00000003-78C8-4AD7-A5B1-5574739AB719}"/>
              </c:ext>
            </c:extLst>
          </c:dPt>
          <c:dPt>
            <c:idx val="2"/>
            <c:bubble3D val="0"/>
            <c:explosion val="9"/>
            <c:spPr>
              <a:solidFill>
                <a:schemeClr val="bg1">
                  <a:lumMod val="50000"/>
                </a:schemeClr>
              </a:solidFill>
              <a:ln w="19050">
                <a:solidFill>
                  <a:schemeClr val="lt1"/>
                </a:solidFill>
              </a:ln>
              <a:effectLst/>
            </c:spPr>
            <c:extLst>
              <c:ext xmlns:c16="http://schemas.microsoft.com/office/drawing/2014/chart" uri="{C3380CC4-5D6E-409C-BE32-E72D297353CC}">
                <c16:uniqueId val="{00000005-78C8-4AD7-A5B1-5574739AB719}"/>
              </c:ext>
            </c:extLst>
          </c:dPt>
          <c:dPt>
            <c:idx val="3"/>
            <c:bubble3D val="0"/>
            <c:explosion val="9"/>
            <c:spPr>
              <a:solidFill>
                <a:schemeClr val="bg1">
                  <a:lumMod val="75000"/>
                </a:schemeClr>
              </a:solidFill>
              <a:ln w="19050">
                <a:solidFill>
                  <a:schemeClr val="lt1"/>
                </a:solidFill>
              </a:ln>
              <a:effectLst/>
            </c:spPr>
            <c:extLst>
              <c:ext xmlns:c16="http://schemas.microsoft.com/office/drawing/2014/chart" uri="{C3380CC4-5D6E-409C-BE32-E72D297353CC}">
                <c16:uniqueId val="{00000007-78C8-4AD7-A5B1-5574739AB719}"/>
              </c:ext>
            </c:extLst>
          </c:dPt>
          <c:dLbls>
            <c:dLbl>
              <c:idx val="0"/>
              <c:layout>
                <c:manualLayout>
                  <c:x val="6.5457975655134948E-2"/>
                  <c:y val="-3.1366023553375109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78C8-4AD7-A5B1-5574739AB719}"/>
                </c:ext>
              </c:extLst>
            </c:dLbl>
            <c:dLbl>
              <c:idx val="1"/>
              <c:layout>
                <c:manualLayout>
                  <c:x val="-6.7141222426006397E-2"/>
                  <c:y val="9.692600736069476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78C8-4AD7-A5B1-5574739AB719}"/>
                </c:ext>
              </c:extLst>
            </c:dLbl>
            <c:dLbl>
              <c:idx val="2"/>
              <c:layout>
                <c:manualLayout>
                  <c:x val="-5.6851769875437184E-2"/>
                  <c:y val="-3.9182014689627662E-2"/>
                </c:manualLayout>
              </c:layout>
              <c:numFmt formatCode="0.0%" sourceLinked="0"/>
              <c:spPr>
                <a:noFill/>
                <a:ln>
                  <a:noFill/>
                </a:ln>
                <a:effectLst/>
              </c:spPr>
              <c:txPr>
                <a:bodyPr rot="0" spcFirstLastPara="1" vertOverflow="ellipsis" vert="horz" wrap="square" anchor="ctr" anchorCtr="1"/>
                <a:lstStyle/>
                <a:p>
                  <a:pPr algn="ct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78C8-4AD7-A5B1-5574739AB719}"/>
                </c:ext>
              </c:extLst>
            </c:dLbl>
            <c:dLbl>
              <c:idx val="3"/>
              <c:layout>
                <c:manualLayout>
                  <c:x val="0.1459151849255545"/>
                  <c:y val="9.1781558827184317E-3"/>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7-78C8-4AD7-A5B1-5574739AB719}"/>
                </c:ext>
              </c:extLst>
            </c:dLbl>
            <c:numFmt formatCode="0.0%" sourceLinked="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eparator>
</c:separator>
            <c:showLeaderLines val="1"/>
            <c:leaderLines>
              <c:spPr>
                <a:ln w="15875" cap="flat" cmpd="sng" algn="ctr">
                  <a:solidFill>
                    <a:srgbClr val="606060"/>
                  </a:solidFill>
                  <a:round/>
                </a:ln>
                <a:effectLst/>
              </c:spPr>
            </c:leaderLines>
            <c:extLst>
              <c:ext xmlns:c15="http://schemas.microsoft.com/office/drawing/2012/chart" uri="{CE6537A1-D6FC-4f65-9D91-7224C49458BB}"/>
            </c:extLst>
          </c:dLbls>
          <c:cat>
            <c:strRef>
              <c:f>Presentation!$N$27:$N$30</c:f>
              <c:strCache>
                <c:ptCount val="4"/>
                <c:pt idx="0">
                  <c:v>São Paulo</c:v>
                </c:pt>
                <c:pt idx="1">
                  <c:v>Rio de Janeiro</c:v>
                </c:pt>
                <c:pt idx="2">
                  <c:v>Ceará</c:v>
                </c:pt>
                <c:pt idx="3">
                  <c:v>Santiago</c:v>
                </c:pt>
              </c:strCache>
            </c:strRef>
          </c:cat>
          <c:val>
            <c:numRef>
              <c:f>Presentation!$S$27:$S$30</c:f>
              <c:numCache>
                <c:formatCode>0.0%</c:formatCode>
                <c:ptCount val="4"/>
                <c:pt idx="0">
                  <c:v>0.84757037717019601</c:v>
                </c:pt>
                <c:pt idx="1">
                  <c:v>7.147295845602758E-2</c:v>
                </c:pt>
                <c:pt idx="2">
                  <c:v>3.6610156560516922E-2</c:v>
                </c:pt>
                <c:pt idx="3">
                  <c:v>4.4346507813259467E-2</c:v>
                </c:pt>
              </c:numCache>
            </c:numRef>
          </c:val>
          <c:extLst>
            <c:ext xmlns:c16="http://schemas.microsoft.com/office/drawing/2014/chart" uri="{C3380CC4-5D6E-409C-BE32-E72D297353CC}">
              <c16:uniqueId val="{00000008-78C8-4AD7-A5B1-5574739AB719}"/>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miter lim="800000"/>
    </a:ln>
    <a:effectLst/>
  </c:spPr>
  <c:txPr>
    <a:bodyPr/>
    <a:lstStyle/>
    <a:p>
      <a:pPr>
        <a:defRPr sz="10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b="1"/>
              <a:t>Range of Implied </a:t>
            </a:r>
            <a:r>
              <a:rPr lang="en-US" sz="1400" b="1" baseline="0"/>
              <a:t>Equity Value and Enterprise Value</a:t>
            </a:r>
            <a:endParaRPr lang="en-US" sz="1000" b="0" i="1"/>
          </a:p>
        </c:rich>
      </c:tx>
      <c:overlay val="0"/>
      <c:spPr>
        <a:noFill/>
        <a:ln>
          <a:noFill/>
        </a:ln>
        <a:effectLst/>
      </c:spPr>
    </c:title>
    <c:autoTitleDeleted val="0"/>
    <c:plotArea>
      <c:layout/>
      <c:barChart>
        <c:barDir val="bar"/>
        <c:grouping val="stacked"/>
        <c:varyColors val="0"/>
        <c:ser>
          <c:idx val="4"/>
          <c:order val="0"/>
          <c:tx>
            <c:strRef>
              <c:f>Presentation!$H$1</c:f>
              <c:strCache>
                <c:ptCount val="1"/>
              </c:strCache>
            </c:strRef>
          </c:tx>
          <c:spPr>
            <a:noFill/>
          </c:spPr>
          <c:invertIfNegative val="0"/>
          <c:cat>
            <c:strRef>
              <c:f>Presentation!$B$3:$B$14</c:f>
              <c:strCache>
                <c:ptCount val="12"/>
                <c:pt idx="0">
                  <c:v>FY26E - P / E Multiple</c:v>
                </c:pt>
                <c:pt idx="1">
                  <c:v>FY25E - P / E Multiple</c:v>
                </c:pt>
                <c:pt idx="2">
                  <c:v>FY25E - P / E Multiple</c:v>
                </c:pt>
                <c:pt idx="3">
                  <c:v>FY26E - EV / EBIT</c:v>
                </c:pt>
                <c:pt idx="4">
                  <c:v>FY25E - EV / EBIT</c:v>
                </c:pt>
                <c:pt idx="5">
                  <c:v>LTM - EV / EBIT</c:v>
                </c:pt>
                <c:pt idx="6">
                  <c:v>FY26E - EV / EBITDA</c:v>
                </c:pt>
                <c:pt idx="7">
                  <c:v>FY25E - EV / EBITDA</c:v>
                </c:pt>
                <c:pt idx="8">
                  <c:v>LTM - EV / EBITDA</c:v>
                </c:pt>
                <c:pt idx="9">
                  <c:v>FY26E - EV / Revenue</c:v>
                </c:pt>
                <c:pt idx="10">
                  <c:v>FY25E - EV / Revenue</c:v>
                </c:pt>
                <c:pt idx="11">
                  <c:v>LTM - EV / Revenue</c:v>
                </c:pt>
              </c:strCache>
            </c:strRef>
          </c:cat>
          <c:val>
            <c:numRef>
              <c:f>Presentation!$H$3:$H$14</c:f>
              <c:numCache>
                <c:formatCode>_([$$-409]* #,##0.00_);_([$$-409]* \(#,##0.00\);_([$$-409]* "-"??_);_(@_)</c:formatCode>
                <c:ptCount val="12"/>
                <c:pt idx="0">
                  <c:v>659.61243037573536</c:v>
                </c:pt>
                <c:pt idx="1">
                  <c:v>556.60851730489787</c:v>
                </c:pt>
                <c:pt idx="2">
                  <c:v>740.22917888860979</c:v>
                </c:pt>
                <c:pt idx="3">
                  <c:v>344.89544406812496</c:v>
                </c:pt>
                <c:pt idx="4">
                  <c:v>302.46998263985438</c:v>
                </c:pt>
                <c:pt idx="5">
                  <c:v>364.21630421114077</c:v>
                </c:pt>
                <c:pt idx="6">
                  <c:v>373.29285678373992</c:v>
                </c:pt>
                <c:pt idx="7">
                  <c:v>357.85689750097754</c:v>
                </c:pt>
                <c:pt idx="8">
                  <c:v>396.3967302986</c:v>
                </c:pt>
                <c:pt idx="9">
                  <c:v>156.41505544984497</c:v>
                </c:pt>
                <c:pt idx="10">
                  <c:v>163.28243761257616</c:v>
                </c:pt>
                <c:pt idx="11">
                  <c:v>180.07384583989028</c:v>
                </c:pt>
              </c:numCache>
            </c:numRef>
          </c:val>
          <c:extLst>
            <c:ext xmlns:c16="http://schemas.microsoft.com/office/drawing/2014/chart" uri="{C3380CC4-5D6E-409C-BE32-E72D297353CC}">
              <c16:uniqueId val="{00000000-D002-4D17-BE04-1711CA9E1022}"/>
            </c:ext>
          </c:extLst>
        </c:ser>
        <c:ser>
          <c:idx val="5"/>
          <c:order val="1"/>
          <c:tx>
            <c:strRef>
              <c:f>Presentation!$I$1</c:f>
              <c:strCache>
                <c:ptCount val="1"/>
              </c:strCache>
            </c:strRef>
          </c:tx>
          <c:spPr>
            <a:noFill/>
          </c:spPr>
          <c:invertIfNegative val="0"/>
          <c:cat>
            <c:strRef>
              <c:f>Presentation!$B$3:$B$14</c:f>
              <c:strCache>
                <c:ptCount val="12"/>
                <c:pt idx="0">
                  <c:v>FY26E - P / E Multiple</c:v>
                </c:pt>
                <c:pt idx="1">
                  <c:v>FY25E - P / E Multiple</c:v>
                </c:pt>
                <c:pt idx="2">
                  <c:v>FY25E - P / E Multiple</c:v>
                </c:pt>
                <c:pt idx="3">
                  <c:v>FY26E - EV / EBIT</c:v>
                </c:pt>
                <c:pt idx="4">
                  <c:v>FY25E - EV / EBIT</c:v>
                </c:pt>
                <c:pt idx="5">
                  <c:v>LTM - EV / EBIT</c:v>
                </c:pt>
                <c:pt idx="6">
                  <c:v>FY26E - EV / EBITDA</c:v>
                </c:pt>
                <c:pt idx="7">
                  <c:v>FY25E - EV / EBITDA</c:v>
                </c:pt>
                <c:pt idx="8">
                  <c:v>LTM - EV / EBITDA</c:v>
                </c:pt>
                <c:pt idx="9">
                  <c:v>FY26E - EV / Revenue</c:v>
                </c:pt>
                <c:pt idx="10">
                  <c:v>FY25E - EV / Revenue</c:v>
                </c:pt>
                <c:pt idx="11">
                  <c:v>LTM - EV / Revenue</c:v>
                </c:pt>
              </c:strCache>
            </c:strRef>
          </c:cat>
          <c:val>
            <c:numRef>
              <c:f>Presentation!$I$3:$I$14</c:f>
              <c:numCache>
                <c:formatCode>_([$$-409]* #,##0.00_);_([$$-409]* \(#,##0.00\);_([$$-409]* "-"??_);_(@_)</c:formatCode>
                <c:ptCount val="12"/>
                <c:pt idx="0">
                  <c:v>314.00783021989957</c:v>
                </c:pt>
                <c:pt idx="1">
                  <c:v>444.44480460128329</c:v>
                </c:pt>
                <c:pt idx="2">
                  <c:v>487.02638290889672</c:v>
                </c:pt>
                <c:pt idx="3">
                  <c:v>518.92370005732005</c:v>
                </c:pt>
                <c:pt idx="4">
                  <c:v>395.40822796871748</c:v>
                </c:pt>
                <c:pt idx="5">
                  <c:v>807.59560090711557</c:v>
                </c:pt>
                <c:pt idx="6">
                  <c:v>842.38783377449374</c:v>
                </c:pt>
                <c:pt idx="7">
                  <c:v>919.0935555194169</c:v>
                </c:pt>
                <c:pt idx="8">
                  <c:v>1145.6538703688107</c:v>
                </c:pt>
                <c:pt idx="9">
                  <c:v>544.3552951399115</c:v>
                </c:pt>
                <c:pt idx="10">
                  <c:v>548.62717712653853</c:v>
                </c:pt>
                <c:pt idx="11">
                  <c:v>565.59393618956881</c:v>
                </c:pt>
              </c:numCache>
            </c:numRef>
          </c:val>
          <c:extLst>
            <c:ext xmlns:c16="http://schemas.microsoft.com/office/drawing/2014/chart" uri="{C3380CC4-5D6E-409C-BE32-E72D297353CC}">
              <c16:uniqueId val="{00000001-D002-4D17-BE04-1711CA9E1022}"/>
            </c:ext>
          </c:extLst>
        </c:ser>
        <c:ser>
          <c:idx val="6"/>
          <c:order val="2"/>
          <c:tx>
            <c:v>25th to Median Point</c:v>
          </c:tx>
          <c:spPr>
            <a:solidFill>
              <a:srgbClr val="D22630"/>
            </a:solidFill>
            <a:ln>
              <a:solidFill>
                <a:schemeClr val="tx1"/>
              </a:solidFill>
            </a:ln>
          </c:spPr>
          <c:invertIfNegative val="0"/>
          <c:cat>
            <c:strRef>
              <c:f>Presentation!$B$3:$B$14</c:f>
              <c:strCache>
                <c:ptCount val="12"/>
                <c:pt idx="0">
                  <c:v>FY26E - P / E Multiple</c:v>
                </c:pt>
                <c:pt idx="1">
                  <c:v>FY25E - P / E Multiple</c:v>
                </c:pt>
                <c:pt idx="2">
                  <c:v>FY25E - P / E Multiple</c:v>
                </c:pt>
                <c:pt idx="3">
                  <c:v>FY26E - EV / EBIT</c:v>
                </c:pt>
                <c:pt idx="4">
                  <c:v>FY25E - EV / EBIT</c:v>
                </c:pt>
                <c:pt idx="5">
                  <c:v>LTM - EV / EBIT</c:v>
                </c:pt>
                <c:pt idx="6">
                  <c:v>FY26E - EV / EBITDA</c:v>
                </c:pt>
                <c:pt idx="7">
                  <c:v>FY25E - EV / EBITDA</c:v>
                </c:pt>
                <c:pt idx="8">
                  <c:v>LTM - EV / EBITDA</c:v>
                </c:pt>
                <c:pt idx="9">
                  <c:v>FY26E - EV / Revenue</c:v>
                </c:pt>
                <c:pt idx="10">
                  <c:v>FY25E - EV / Revenue</c:v>
                </c:pt>
                <c:pt idx="11">
                  <c:v>LTM - EV / Revenue</c:v>
                </c:pt>
              </c:strCache>
            </c:strRef>
          </c:cat>
          <c:val>
            <c:numRef>
              <c:f>Presentation!$J$3:$J$14</c:f>
              <c:numCache>
                <c:formatCode>_([$$-409]* #,##0.00_);_([$$-409]* \(#,##0.00\);_([$$-409]* "-"??_);_(@_)</c:formatCode>
                <c:ptCount val="12"/>
                <c:pt idx="0">
                  <c:v>436.70326369685847</c:v>
                </c:pt>
                <c:pt idx="1">
                  <c:v>542.20792971564254</c:v>
                </c:pt>
                <c:pt idx="2">
                  <c:v>218.96309494839761</c:v>
                </c:pt>
                <c:pt idx="3">
                  <c:v>611.98800243822802</c:v>
                </c:pt>
                <c:pt idx="4">
                  <c:v>429.05716465219825</c:v>
                </c:pt>
                <c:pt idx="5">
                  <c:v>146.28457094554255</c:v>
                </c:pt>
                <c:pt idx="6">
                  <c:v>982.03514622111993</c:v>
                </c:pt>
                <c:pt idx="7">
                  <c:v>920.76538375895916</c:v>
                </c:pt>
                <c:pt idx="8">
                  <c:v>655.66523611194293</c:v>
                </c:pt>
                <c:pt idx="9">
                  <c:v>572.78631475805457</c:v>
                </c:pt>
                <c:pt idx="10">
                  <c:v>533.56750615791952</c:v>
                </c:pt>
                <c:pt idx="11">
                  <c:v>501.05206740583446</c:v>
                </c:pt>
              </c:numCache>
            </c:numRef>
          </c:val>
          <c:extLst>
            <c:ext xmlns:c16="http://schemas.microsoft.com/office/drawing/2014/chart" uri="{C3380CC4-5D6E-409C-BE32-E72D297353CC}">
              <c16:uniqueId val="{00000002-D002-4D17-BE04-1711CA9E1022}"/>
            </c:ext>
          </c:extLst>
        </c:ser>
        <c:ser>
          <c:idx val="7"/>
          <c:order val="3"/>
          <c:tx>
            <c:v>75th to Median Point</c:v>
          </c:tx>
          <c:spPr>
            <a:solidFill>
              <a:srgbClr val="DDDDDD"/>
            </a:solidFill>
            <a:ln>
              <a:solidFill>
                <a:schemeClr val="tx1"/>
              </a:solidFill>
            </a:ln>
          </c:spPr>
          <c:invertIfNegative val="0"/>
          <c:cat>
            <c:strRef>
              <c:f>Presentation!$B$3:$B$14</c:f>
              <c:strCache>
                <c:ptCount val="12"/>
                <c:pt idx="0">
                  <c:v>FY26E - P / E Multiple</c:v>
                </c:pt>
                <c:pt idx="1">
                  <c:v>FY25E - P / E Multiple</c:v>
                </c:pt>
                <c:pt idx="2">
                  <c:v>FY25E - P / E Multiple</c:v>
                </c:pt>
                <c:pt idx="3">
                  <c:v>FY26E - EV / EBIT</c:v>
                </c:pt>
                <c:pt idx="4">
                  <c:v>FY25E - EV / EBIT</c:v>
                </c:pt>
                <c:pt idx="5">
                  <c:v>LTM - EV / EBIT</c:v>
                </c:pt>
                <c:pt idx="6">
                  <c:v>FY26E - EV / EBITDA</c:v>
                </c:pt>
                <c:pt idx="7">
                  <c:v>FY25E - EV / EBITDA</c:v>
                </c:pt>
                <c:pt idx="8">
                  <c:v>LTM - EV / EBITDA</c:v>
                </c:pt>
                <c:pt idx="9">
                  <c:v>FY26E - EV / Revenue</c:v>
                </c:pt>
                <c:pt idx="10">
                  <c:v>FY25E - EV / Revenue</c:v>
                </c:pt>
                <c:pt idx="11">
                  <c:v>LTM - EV / Revenue</c:v>
                </c:pt>
              </c:strCache>
            </c:strRef>
          </c:cat>
          <c:val>
            <c:numRef>
              <c:f>Presentation!$K$3:$K$14</c:f>
              <c:numCache>
                <c:formatCode>_([$$-409]* #,##0.00_);_([$$-409]* \(#,##0.00\);_([$$-409]* "-"??_);_(@_)</c:formatCode>
                <c:ptCount val="12"/>
                <c:pt idx="0">
                  <c:v>594.4812980236843</c:v>
                </c:pt>
                <c:pt idx="1">
                  <c:v>375.53447789129859</c:v>
                </c:pt>
                <c:pt idx="2">
                  <c:v>66.726374203053865</c:v>
                </c:pt>
                <c:pt idx="3">
                  <c:v>384.80454890698684</c:v>
                </c:pt>
                <c:pt idx="4">
                  <c:v>441.80256847528017</c:v>
                </c:pt>
                <c:pt idx="5">
                  <c:v>183.66088914181842</c:v>
                </c:pt>
                <c:pt idx="6">
                  <c:v>1002.1151350462374</c:v>
                </c:pt>
                <c:pt idx="7">
                  <c:v>1174.3923145250697</c:v>
                </c:pt>
                <c:pt idx="8">
                  <c:v>1038.4566893048627</c:v>
                </c:pt>
                <c:pt idx="9">
                  <c:v>2711.9838640865937</c:v>
                </c:pt>
                <c:pt idx="10">
                  <c:v>2951.619623157414</c:v>
                </c:pt>
                <c:pt idx="11">
                  <c:v>3100.4071815078833</c:v>
                </c:pt>
              </c:numCache>
            </c:numRef>
          </c:val>
          <c:extLst>
            <c:ext xmlns:c16="http://schemas.microsoft.com/office/drawing/2014/chart" uri="{C3380CC4-5D6E-409C-BE32-E72D297353CC}">
              <c16:uniqueId val="{00000003-D002-4D17-BE04-1711CA9E1022}"/>
            </c:ext>
          </c:extLst>
        </c:ser>
        <c:dLbls>
          <c:showLegendKey val="0"/>
          <c:showVal val="0"/>
          <c:showCatName val="0"/>
          <c:showSerName val="0"/>
          <c:showPercent val="0"/>
          <c:showBubbleSize val="0"/>
        </c:dLbls>
        <c:gapWidth val="150"/>
        <c:overlap val="100"/>
        <c:axId val="899972096"/>
        <c:axId val="899981696"/>
        <c:extLst/>
      </c:barChart>
      <c:catAx>
        <c:axId val="8999720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99981696"/>
        <c:crosses val="autoZero"/>
        <c:auto val="1"/>
        <c:lblAlgn val="ctr"/>
        <c:lblOffset val="100"/>
        <c:noMultiLvlLbl val="0"/>
      </c:catAx>
      <c:valAx>
        <c:axId val="899981696"/>
        <c:scaling>
          <c:orientation val="minMax"/>
        </c:scaling>
        <c:delete val="0"/>
        <c:axPos val="b"/>
        <c:majorGridlines>
          <c:spPr>
            <a:ln w="9525" cap="flat" cmpd="sng" algn="ctr">
              <a:solidFill>
                <a:schemeClr val="tx1">
                  <a:lumMod val="15000"/>
                  <a:lumOff val="85000"/>
                </a:schemeClr>
              </a:solidFill>
              <a:round/>
            </a:ln>
            <a:effectLst/>
          </c:spPr>
        </c:majorGridlines>
        <c:numFmt formatCode="#,###"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99972096"/>
        <c:crosses val="autoZero"/>
        <c:crossBetween val="between"/>
      </c:valAx>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txPr>
    <a:bodyPr/>
    <a:lstStyle/>
    <a:p>
      <a:pPr>
        <a:defRPr sz="12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0.83527</cdr:x>
      <cdr:y>0.00209</cdr:y>
    </cdr:from>
    <cdr:to>
      <cdr:x>1</cdr:x>
      <cdr:y>0.05858</cdr:y>
    </cdr:to>
    <cdr:sp macro="" textlink="">
      <cdr:nvSpPr>
        <cdr:cNvPr id="2" name="TextBox 1">
          <a:extLst xmlns:a="http://schemas.openxmlformats.org/drawingml/2006/main">
            <a:ext uri="{FF2B5EF4-FFF2-40B4-BE49-F238E27FC236}">
              <a16:creationId xmlns:a16="http://schemas.microsoft.com/office/drawing/2014/main" id="{76D3B210-0681-9D99-3C8E-DAEA03B05F47}"/>
            </a:ext>
          </a:extLst>
        </cdr:cNvPr>
        <cdr:cNvSpPr txBox="1"/>
      </cdr:nvSpPr>
      <cdr:spPr>
        <a:xfrm xmlns:a="http://schemas.openxmlformats.org/drawingml/2006/main">
          <a:off x="5823777" y="9525"/>
          <a:ext cx="1148522" cy="2571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b="0" i="1" baseline="0">
              <a:effectLst/>
            </a:rPr>
            <a:t>(VALUES IN US$ MM)</a:t>
          </a:r>
          <a:endParaRPr lang="en-US" sz="900" kern="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6D710-B75F-47AF-817B-4D3745D0C6C8}"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2ED6A-5671-4EBD-B1CF-F249EDE0A42C}" type="slidenum">
              <a:rPr lang="en-US" smtClean="0"/>
              <a:t>‹#›</a:t>
            </a:fld>
            <a:endParaRPr lang="en-US"/>
          </a:p>
        </p:txBody>
      </p:sp>
    </p:spTree>
    <p:extLst>
      <p:ext uri="{BB962C8B-B14F-4D97-AF65-F5344CB8AC3E}">
        <p14:creationId xmlns:p14="http://schemas.microsoft.com/office/powerpoint/2010/main" val="24840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2ED6A-5671-4EBD-B1CF-F249EDE0A42C}" type="slidenum">
              <a:rPr lang="en-US" smtClean="0"/>
              <a:t>4</a:t>
            </a:fld>
            <a:endParaRPr lang="en-US"/>
          </a:p>
        </p:txBody>
      </p:sp>
    </p:spTree>
    <p:extLst>
      <p:ext uri="{BB962C8B-B14F-4D97-AF65-F5344CB8AC3E}">
        <p14:creationId xmlns:p14="http://schemas.microsoft.com/office/powerpoint/2010/main" val="404191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15AA-3810-130F-964F-B47A7CC9A2AD}"/>
              </a:ext>
            </a:extLst>
          </p:cNvPr>
          <p:cNvSpPr>
            <a:spLocks noGrp="1"/>
          </p:cNvSpPr>
          <p:nvPr>
            <p:ph type="title"/>
          </p:nvPr>
        </p:nvSpPr>
        <p:spPr>
          <a:xfrm>
            <a:off x="380999" y="348677"/>
            <a:ext cx="11065164" cy="401493"/>
          </a:xfrm>
        </p:spPr>
        <p:txBody>
          <a:bodyPr tIns="0" bIns="0"/>
          <a:lstStyle/>
          <a:p>
            <a:r>
              <a:rPr lang="en-US" dirty="0"/>
              <a:t>Click to edit Master title style</a:t>
            </a:r>
          </a:p>
        </p:txBody>
      </p:sp>
      <p:sp>
        <p:nvSpPr>
          <p:cNvPr id="3" name="Content Placeholder 2">
            <a:extLst>
              <a:ext uri="{FF2B5EF4-FFF2-40B4-BE49-F238E27FC236}">
                <a16:creationId xmlns:a16="http://schemas.microsoft.com/office/drawing/2014/main" id="{0C83283E-4BC0-DC1D-DA8B-9E38060AB30C}"/>
              </a:ext>
            </a:extLst>
          </p:cNvPr>
          <p:cNvSpPr>
            <a:spLocks noGrp="1"/>
          </p:cNvSpPr>
          <p:nvPr>
            <p:ph idx="1"/>
          </p:nvPr>
        </p:nvSpPr>
        <p:spPr>
          <a:xfrm>
            <a:off x="381000" y="932062"/>
            <a:ext cx="11065163" cy="1490230"/>
          </a:xfrm>
        </p:spPr>
        <p:txBody>
          <a:bodyPr t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00D80FC-2641-74A6-6B20-A788A8881A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DF261B-1EFB-B044-0DF6-9019C0C3F509}"/>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7301C341-2B16-C82E-AE21-3E325A99DACF}"/>
              </a:ext>
            </a:extLst>
          </p:cNvPr>
          <p:cNvCxnSpPr>
            <a:cxnSpLocks/>
          </p:cNvCxnSpPr>
          <p:nvPr userDrawn="1"/>
        </p:nvCxnSpPr>
        <p:spPr>
          <a:xfrm>
            <a:off x="0" y="768284"/>
            <a:ext cx="1219200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Flowchart: Manual Input 7">
            <a:extLst>
              <a:ext uri="{FF2B5EF4-FFF2-40B4-BE49-F238E27FC236}">
                <a16:creationId xmlns:a16="http://schemas.microsoft.com/office/drawing/2014/main" id="{3FF84C44-74BB-6F94-2D4A-7F4A07989158}"/>
              </a:ext>
            </a:extLst>
          </p:cNvPr>
          <p:cNvSpPr/>
          <p:nvPr userDrawn="1"/>
        </p:nvSpPr>
        <p:spPr>
          <a:xfrm rot="10800000">
            <a:off x="0" y="768284"/>
            <a:ext cx="122548" cy="365264"/>
          </a:xfrm>
          <a:prstGeom prst="flowChartManualInpu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7995370"/>
      </p:ext>
    </p:extLst>
  </p:cSld>
  <p:clrMapOvr>
    <a:masterClrMapping/>
  </p:clrMapOvr>
  <p:extLst>
    <p:ext uri="{DCECCB84-F9BA-43D5-87BE-67443E8EF086}">
      <p15:sldGuideLst xmlns:p15="http://schemas.microsoft.com/office/powerpoint/2012/main">
        <p15:guide id="1" pos="2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15AA-3810-130F-964F-B47A7CC9A2AD}"/>
              </a:ext>
            </a:extLst>
          </p:cNvPr>
          <p:cNvSpPr>
            <a:spLocks noGrp="1"/>
          </p:cNvSpPr>
          <p:nvPr>
            <p:ph type="title"/>
          </p:nvPr>
        </p:nvSpPr>
        <p:spPr>
          <a:xfrm>
            <a:off x="381000" y="348677"/>
            <a:ext cx="11065164" cy="401493"/>
          </a:xfrm>
        </p:spPr>
        <p:txBody>
          <a:bodyPr tIns="0" bIns="0"/>
          <a:lstStyle/>
          <a:p>
            <a:r>
              <a:rPr lang="en-US" dirty="0"/>
              <a:t>Click to edit Master title style</a:t>
            </a:r>
          </a:p>
        </p:txBody>
      </p:sp>
      <p:sp>
        <p:nvSpPr>
          <p:cNvPr id="3" name="Content Placeholder 2">
            <a:extLst>
              <a:ext uri="{FF2B5EF4-FFF2-40B4-BE49-F238E27FC236}">
                <a16:creationId xmlns:a16="http://schemas.microsoft.com/office/drawing/2014/main" id="{0C83283E-4BC0-DC1D-DA8B-9E38060AB30C}"/>
              </a:ext>
            </a:extLst>
          </p:cNvPr>
          <p:cNvSpPr>
            <a:spLocks noGrp="1"/>
          </p:cNvSpPr>
          <p:nvPr>
            <p:ph idx="1"/>
          </p:nvPr>
        </p:nvSpPr>
        <p:spPr>
          <a:xfrm>
            <a:off x="381000" y="932062"/>
            <a:ext cx="11065163" cy="1490230"/>
          </a:xfrm>
        </p:spPr>
        <p:txBody>
          <a:bodyPr tIns="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00D80FC-2641-74A6-6B20-A788A8881A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FDF261B-1EFB-B044-0DF6-9019C0C3F509}"/>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7301C341-2B16-C82E-AE21-3E325A99DACF}"/>
              </a:ext>
            </a:extLst>
          </p:cNvPr>
          <p:cNvCxnSpPr>
            <a:cxnSpLocks/>
          </p:cNvCxnSpPr>
          <p:nvPr userDrawn="1"/>
        </p:nvCxnSpPr>
        <p:spPr>
          <a:xfrm>
            <a:off x="0" y="768284"/>
            <a:ext cx="1219200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Flowchart: Manual Input 7">
            <a:extLst>
              <a:ext uri="{FF2B5EF4-FFF2-40B4-BE49-F238E27FC236}">
                <a16:creationId xmlns:a16="http://schemas.microsoft.com/office/drawing/2014/main" id="{3FF84C44-74BB-6F94-2D4A-7F4A07989158}"/>
              </a:ext>
            </a:extLst>
          </p:cNvPr>
          <p:cNvSpPr/>
          <p:nvPr userDrawn="1"/>
        </p:nvSpPr>
        <p:spPr>
          <a:xfrm rot="10800000">
            <a:off x="0" y="768284"/>
            <a:ext cx="122548" cy="365264"/>
          </a:xfrm>
          <a:prstGeom prst="flowChartManualInpu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6072A388-29B9-AB17-2382-7BC7CEA0CA55}"/>
              </a:ext>
            </a:extLst>
          </p:cNvPr>
          <p:cNvCxnSpPr>
            <a:cxnSpLocks/>
          </p:cNvCxnSpPr>
          <p:nvPr userDrawn="1"/>
        </p:nvCxnSpPr>
        <p:spPr>
          <a:xfrm>
            <a:off x="0" y="6345647"/>
            <a:ext cx="1219200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297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36E1-9D3D-BFD8-3ED8-01BDB5ABEB42}"/>
              </a:ext>
            </a:extLst>
          </p:cNvPr>
          <p:cNvSpPr>
            <a:spLocks noGrp="1"/>
          </p:cNvSpPr>
          <p:nvPr>
            <p:ph type="title"/>
          </p:nvPr>
        </p:nvSpPr>
        <p:spPr>
          <a:xfrm>
            <a:off x="381000" y="3239704"/>
            <a:ext cx="10218068" cy="378592"/>
          </a:xfrm>
        </p:spPr>
        <p:txBody>
          <a:bodyPr lIns="0" tIns="0" rIns="0" bIns="0" anchor="b">
            <a:norm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DA5D204-1FE3-C6F0-980B-458144D648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0D494-9E10-3F8C-BB6D-08966562766C}"/>
              </a:ext>
            </a:extLst>
          </p:cNvPr>
          <p:cNvSpPr>
            <a:spLocks noGrp="1"/>
          </p:cNvSpPr>
          <p:nvPr>
            <p:ph type="sldNum" sz="quarter" idx="12"/>
          </p:nvPr>
        </p:nvSpPr>
        <p:spPr>
          <a:xfrm>
            <a:off x="8610600" y="6356350"/>
            <a:ext cx="2743200" cy="365125"/>
          </a:xfrm>
          <a:prstGeom prst="rect">
            <a:avLst/>
          </a:prstGeom>
        </p:spPr>
        <p:txBody>
          <a:bodyPr/>
          <a:lstStyle/>
          <a:p>
            <a:fld id="{0B5C5587-D13D-456C-A70F-30896D04704A}" type="slidenum">
              <a:rPr lang="en-US" smtClean="0"/>
              <a:t>‹#›</a:t>
            </a:fld>
            <a:endParaRPr lang="en-US"/>
          </a:p>
        </p:txBody>
      </p:sp>
      <p:cxnSp>
        <p:nvCxnSpPr>
          <p:cNvPr id="7" name="Straight Arrow Connector 6">
            <a:extLst>
              <a:ext uri="{FF2B5EF4-FFF2-40B4-BE49-F238E27FC236}">
                <a16:creationId xmlns:a16="http://schemas.microsoft.com/office/drawing/2014/main" id="{8A5E8A85-98D7-278F-3D75-511C3875955C}"/>
              </a:ext>
            </a:extLst>
          </p:cNvPr>
          <p:cNvCxnSpPr>
            <a:cxnSpLocks/>
          </p:cNvCxnSpPr>
          <p:nvPr userDrawn="1"/>
        </p:nvCxnSpPr>
        <p:spPr>
          <a:xfrm>
            <a:off x="0" y="3674204"/>
            <a:ext cx="12192000" cy="0"/>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9217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890D09-3E13-4CB1-1DDA-BD20FD192397}"/>
              </a:ext>
            </a:extLst>
          </p:cNvPr>
          <p:cNvSpPr>
            <a:spLocks noGrp="1"/>
          </p:cNvSpPr>
          <p:nvPr>
            <p:ph type="title"/>
          </p:nvPr>
        </p:nvSpPr>
        <p:spPr>
          <a:xfrm>
            <a:off x="380999" y="349126"/>
            <a:ext cx="11342257" cy="40149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719BFB3-2427-BE29-23D2-FA619927AB37}"/>
              </a:ext>
            </a:extLst>
          </p:cNvPr>
          <p:cNvSpPr>
            <a:spLocks noGrp="1"/>
          </p:cNvSpPr>
          <p:nvPr>
            <p:ph type="body" idx="1"/>
          </p:nvPr>
        </p:nvSpPr>
        <p:spPr>
          <a:xfrm>
            <a:off x="380999" y="1938770"/>
            <a:ext cx="11342258" cy="149023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5">
            <a:extLst>
              <a:ext uri="{FF2B5EF4-FFF2-40B4-BE49-F238E27FC236}">
                <a16:creationId xmlns:a16="http://schemas.microsoft.com/office/drawing/2014/main" id="{05490C6F-AF93-4496-9D09-D9054C3DDBC8}"/>
              </a:ext>
            </a:extLst>
          </p:cNvPr>
          <p:cNvSpPr>
            <a:spLocks noGrp="1"/>
          </p:cNvSpPr>
          <p:nvPr userDrawn="1">
            <p:ph type="sldNum" sz="quarter" idx="4"/>
          </p:nvPr>
        </p:nvSpPr>
        <p:spPr>
          <a:xfrm>
            <a:off x="9633529" y="6564999"/>
            <a:ext cx="2133600" cy="153888"/>
          </a:xfrm>
          <a:prstGeom prst="rect">
            <a:avLst/>
          </a:prstGeom>
        </p:spPr>
        <p:txBody>
          <a:bodyPr vert="horz" lIns="0" tIns="0" rIns="0" bIns="0" rtlCol="0" anchor="b" anchorCtr="0">
            <a:spAutoFit/>
          </a:bodyPr>
          <a:lstStyle>
            <a:lvl1pPr algn="r" fontAlgn="auto">
              <a:spcBef>
                <a:spcPts val="0"/>
              </a:spcBef>
              <a:spcAft>
                <a:spcPts val="0"/>
              </a:spcAft>
              <a:defRPr sz="1000">
                <a:solidFill>
                  <a:schemeClr val="tx1"/>
                </a:solidFill>
                <a:latin typeface="Arial" pitchFamily="34" charset="0"/>
              </a:defRPr>
            </a:lvl1pPr>
          </a:lstStyle>
          <a:p>
            <a:pPr>
              <a:defRPr/>
            </a:pPr>
            <a:fld id="{540F1DE4-2AA3-4921-8669-9831BE04B3EC}" type="slidenum">
              <a:rPr lang="en-US" smtClean="0"/>
              <a:pPr>
                <a:defRPr/>
              </a:pPr>
              <a:t>‹#›</a:t>
            </a:fld>
            <a:endParaRPr lang="en-US" dirty="0"/>
          </a:p>
        </p:txBody>
      </p:sp>
      <p:sp>
        <p:nvSpPr>
          <p:cNvPr id="21" name="Footer Placeholder 4">
            <a:extLst>
              <a:ext uri="{FF2B5EF4-FFF2-40B4-BE49-F238E27FC236}">
                <a16:creationId xmlns:a16="http://schemas.microsoft.com/office/drawing/2014/main" id="{ED58FB6B-58B8-7853-963A-D71FE0C0666C}"/>
              </a:ext>
            </a:extLst>
          </p:cNvPr>
          <p:cNvSpPr>
            <a:spLocks noGrp="1"/>
          </p:cNvSpPr>
          <p:nvPr userDrawn="1">
            <p:ph type="ftr" sz="quarter" idx="3"/>
          </p:nvPr>
        </p:nvSpPr>
        <p:spPr>
          <a:xfrm>
            <a:off x="4648200" y="6376175"/>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defRPr>
            </a:lvl1pPr>
          </a:lstStyle>
          <a:p>
            <a:pPr>
              <a:defRPr/>
            </a:pPr>
            <a:endParaRPr lang="en-US" dirty="0"/>
          </a:p>
        </p:txBody>
      </p:sp>
    </p:spTree>
    <p:extLst>
      <p:ext uri="{BB962C8B-B14F-4D97-AF65-F5344CB8AC3E}">
        <p14:creationId xmlns:p14="http://schemas.microsoft.com/office/powerpoint/2010/main" val="391475753"/>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1" r:id="rId3"/>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40" userDrawn="1">
          <p15:clr>
            <a:srgbClr val="000000"/>
          </p15:clr>
        </p15:guide>
        <p15:guide id="3"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3.em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package" Target="../embeddings/Microsoft_Excel_Binary_Worksheet1.xlsb"/><Relationship Id="rId5" Type="http://schemas.openxmlformats.org/officeDocument/2006/relationships/image" Target="../media/image2.emf"/><Relationship Id="rId4" Type="http://schemas.openxmlformats.org/officeDocument/2006/relationships/package" Target="../embeddings/Microsoft_Excel_Binary_Worksheet.xlsb"/></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Binary_Worksheet2.xlsb"/><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package" Target="../embeddings/Microsoft_Excel_Binary_Worksheet3.xlsb"/><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Binary_Worksheet4.xlsb"/><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19D3D-43C0-9B70-44EB-04F5494EAF31}"/>
              </a:ext>
            </a:extLst>
          </p:cNvPr>
          <p:cNvSpPr>
            <a:spLocks noGrp="1"/>
          </p:cNvSpPr>
          <p:nvPr>
            <p:ph idx="1"/>
          </p:nvPr>
        </p:nvSpPr>
        <p:spPr>
          <a:xfrm>
            <a:off x="381000" y="2483658"/>
            <a:ext cx="6598919" cy="1378478"/>
          </a:xfrm>
        </p:spPr>
        <p:txBody>
          <a:bodyPr lIns="0" tIns="0" rIns="0" bIns="0">
            <a:normAutofit/>
          </a:bodyPr>
          <a:lstStyle/>
          <a:p>
            <a:pPr marL="0" indent="0">
              <a:buNone/>
            </a:pPr>
            <a:r>
              <a:rPr lang="pt-BR" sz="2400" dirty="0">
                <a:solidFill>
                  <a:srgbClr val="4D4D4D"/>
                </a:solidFill>
                <a:latin typeface="Times New Roman" panose="02020603050405020304" pitchFamily="18" charset="0"/>
                <a:cs typeface="Times New Roman" panose="02020603050405020304" pitchFamily="18" charset="0"/>
              </a:rPr>
              <a:t>Ascenty Data Centers e Telecomunicações S.A. Business Analysis &amp; Investment Thesis</a:t>
            </a:r>
            <a:endParaRPr lang="en-US" sz="2400" dirty="0">
              <a:solidFill>
                <a:srgbClr val="4D4D4D"/>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C0AB0B-9466-427D-0D69-9BED05EA8743}"/>
              </a:ext>
            </a:extLst>
          </p:cNvPr>
          <p:cNvSpPr txBox="1"/>
          <p:nvPr/>
        </p:nvSpPr>
        <p:spPr>
          <a:xfrm>
            <a:off x="6834555" y="3538970"/>
            <a:ext cx="4976445" cy="646331"/>
          </a:xfrm>
          <a:prstGeom prst="rect">
            <a:avLst/>
          </a:prstGeom>
          <a:noFill/>
        </p:spPr>
        <p:txBody>
          <a:bodyPr wrap="square" rtlCol="0">
            <a:spAutoFit/>
          </a:bodyPr>
          <a:lstStyle/>
          <a:p>
            <a:pPr algn="r"/>
            <a:r>
              <a:rPr lang="pt-BR" dirty="0">
                <a:solidFill>
                  <a:srgbClr val="4D4D4D"/>
                </a:solidFill>
                <a:latin typeface="Times New Roman" panose="02020603050405020304" pitchFamily="18" charset="0"/>
                <a:cs typeface="Times New Roman" panose="02020603050405020304" pitchFamily="18" charset="0"/>
              </a:rPr>
              <a:t>Case Study Presentation</a:t>
            </a:r>
          </a:p>
          <a:p>
            <a:pPr algn="r"/>
            <a:r>
              <a:rPr lang="pt-BR" dirty="0">
                <a:solidFill>
                  <a:srgbClr val="4D4D4D"/>
                </a:solidFill>
                <a:latin typeface="Times New Roman" panose="02020603050405020304" pitchFamily="18" charset="0"/>
                <a:cs typeface="Times New Roman" panose="02020603050405020304" pitchFamily="18" charset="0"/>
              </a:rPr>
              <a:t>March 13, 2025</a:t>
            </a:r>
            <a:endParaRPr lang="en-US" dirty="0">
              <a:solidFill>
                <a:srgbClr val="4D4D4D"/>
              </a:solidFill>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0A20E1DC-9F0F-8A22-4E90-B9CB1069BB7D}"/>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1</a:t>
            </a:fld>
            <a:endParaRPr lang="en-US" dirty="0"/>
          </a:p>
        </p:txBody>
      </p:sp>
    </p:spTree>
    <p:extLst>
      <p:ext uri="{BB962C8B-B14F-4D97-AF65-F5344CB8AC3E}">
        <p14:creationId xmlns:p14="http://schemas.microsoft.com/office/powerpoint/2010/main" val="213889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376D-61C0-0C1D-6316-6A352D1D2EE4}"/>
              </a:ext>
            </a:extLst>
          </p:cNvPr>
          <p:cNvSpPr>
            <a:spLocks noGrp="1"/>
          </p:cNvSpPr>
          <p:nvPr>
            <p:ph type="title"/>
          </p:nvPr>
        </p:nvSpPr>
        <p:spPr>
          <a:xfrm>
            <a:off x="381000" y="288017"/>
            <a:ext cx="11315701" cy="401493"/>
          </a:xfrm>
        </p:spPr>
        <p:txBody>
          <a:bodyPr lIns="0" rIns="0">
            <a:normAutofit/>
          </a:bodyPr>
          <a:lstStyle/>
          <a:p>
            <a:r>
              <a:rPr lang="en-US" dirty="0">
                <a:latin typeface="Times New Roman" panose="02020603050405020304" pitchFamily="18" charset="0"/>
                <a:cs typeface="Times New Roman" panose="02020603050405020304" pitchFamily="18" charset="0"/>
              </a:rPr>
              <a:t>Company Overview</a:t>
            </a:r>
          </a:p>
        </p:txBody>
      </p:sp>
      <p:sp>
        <p:nvSpPr>
          <p:cNvPr id="6" name="TextBox 5">
            <a:extLst>
              <a:ext uri="{FF2B5EF4-FFF2-40B4-BE49-F238E27FC236}">
                <a16:creationId xmlns:a16="http://schemas.microsoft.com/office/drawing/2014/main" id="{5BEB1E7B-BFF8-A2B2-581C-E22D41371BD4}"/>
              </a:ext>
            </a:extLst>
          </p:cNvPr>
          <p:cNvSpPr txBox="1"/>
          <p:nvPr/>
        </p:nvSpPr>
        <p:spPr>
          <a:xfrm>
            <a:off x="381000" y="799340"/>
            <a:ext cx="1799492" cy="246221"/>
          </a:xfrm>
          <a:prstGeom prst="rect">
            <a:avLst/>
          </a:prstGeom>
          <a:noFill/>
        </p:spPr>
        <p:txBody>
          <a:bodyPr wrap="square" lIns="0" rIns="0" rtlCol="0">
            <a:spAutoFit/>
          </a:bodyPr>
          <a:lstStyle/>
          <a:p>
            <a:r>
              <a:rPr lang="pt-BR" sz="1000" i="1" dirty="0">
                <a:latin typeface="Times New Roman" panose="02020603050405020304" pitchFamily="18" charset="0"/>
                <a:cs typeface="Times New Roman" panose="02020603050405020304" pitchFamily="18" charset="0"/>
              </a:rPr>
              <a:t>($USD in Millions)</a:t>
            </a:r>
            <a:endParaRPr lang="en-US" sz="1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900A028-D36F-614F-B1D6-95445E8AA168}"/>
              </a:ext>
            </a:extLst>
          </p:cNvPr>
          <p:cNvSpPr txBox="1"/>
          <p:nvPr/>
        </p:nvSpPr>
        <p:spPr>
          <a:xfrm>
            <a:off x="380997" y="1938532"/>
            <a:ext cx="3393415" cy="769441"/>
          </a:xfrm>
          <a:prstGeom prst="rect">
            <a:avLst/>
          </a:prstGeom>
          <a:noFill/>
        </p:spPr>
        <p:txBody>
          <a:bodyPr wrap="square" lIns="0" rIns="0" rtlCol="0">
            <a:spAutoFit/>
          </a:bodyPr>
          <a:lstStyle/>
          <a:p>
            <a:pPr>
              <a:tabLst>
                <a:tab pos="3376613" algn="r"/>
              </a:tabLst>
            </a:pPr>
            <a:r>
              <a:rPr lang="en-US" sz="1100" dirty="0">
                <a:latin typeface="Times New Roman" panose="02020603050405020304" pitchFamily="18" charset="0"/>
                <a:cs typeface="Times New Roman" panose="02020603050405020304" pitchFamily="18" charset="0"/>
              </a:rPr>
              <a:t>Sector:  	Technology &amp; Telecommunications</a:t>
            </a:r>
          </a:p>
          <a:p>
            <a:pPr>
              <a:tabLst>
                <a:tab pos="3376613" algn="r"/>
              </a:tabLst>
            </a:pPr>
            <a:r>
              <a:rPr lang="en-US" sz="1100" dirty="0">
                <a:latin typeface="Times New Roman" panose="02020603050405020304" pitchFamily="18" charset="0"/>
                <a:cs typeface="Times New Roman" panose="02020603050405020304" pitchFamily="18" charset="0"/>
              </a:rPr>
              <a:t>Industry:    	Internet Services and Infrastructure</a:t>
            </a:r>
          </a:p>
          <a:p>
            <a:pPr>
              <a:tabLst>
                <a:tab pos="3376613" algn="r"/>
              </a:tabLst>
            </a:pPr>
            <a:r>
              <a:rPr lang="en-US" sz="1100" dirty="0">
                <a:latin typeface="Times New Roman" panose="02020603050405020304" pitchFamily="18" charset="0"/>
                <a:cs typeface="Times New Roman" panose="02020603050405020304" pitchFamily="18" charset="0"/>
              </a:rPr>
              <a:t>Employees: 	693	</a:t>
            </a:r>
          </a:p>
        </p:txBody>
      </p:sp>
      <p:sp>
        <p:nvSpPr>
          <p:cNvPr id="11" name="Rectangle 10">
            <a:extLst>
              <a:ext uri="{FF2B5EF4-FFF2-40B4-BE49-F238E27FC236}">
                <a16:creationId xmlns:a16="http://schemas.microsoft.com/office/drawing/2014/main" id="{42820D47-3E04-A92A-EC02-F1C11585D891}"/>
              </a:ext>
            </a:extLst>
          </p:cNvPr>
          <p:cNvSpPr/>
          <p:nvPr/>
        </p:nvSpPr>
        <p:spPr>
          <a:xfrm>
            <a:off x="381000" y="2872045"/>
            <a:ext cx="3396490" cy="210312"/>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Financial Information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AC9C7BC-C3CF-5056-3332-F08E6F3F322A}"/>
              </a:ext>
            </a:extLst>
          </p:cNvPr>
          <p:cNvSpPr txBox="1"/>
          <p:nvPr/>
        </p:nvSpPr>
        <p:spPr>
          <a:xfrm>
            <a:off x="3862629" y="1029093"/>
            <a:ext cx="4584559" cy="3477875"/>
          </a:xfrm>
          <a:prstGeom prst="rect">
            <a:avLst/>
          </a:prstGeom>
          <a:noFill/>
        </p:spPr>
        <p:txBody>
          <a:bodyPr wrap="square" lIns="0" rIns="0" rtlCol="0">
            <a:spAutoFit/>
          </a:bodyPr>
          <a:lstStyle/>
          <a:p>
            <a:r>
              <a:rPr lang="en-US" sz="1100" dirty="0" err="1">
                <a:latin typeface="Times New Roman" panose="02020603050405020304" pitchFamily="18" charset="0"/>
                <a:cs typeface="Times New Roman" panose="02020603050405020304" pitchFamily="18" charset="0"/>
              </a:rPr>
              <a:t>Ascenty</a:t>
            </a:r>
            <a:r>
              <a:rPr lang="en-US" sz="1100" dirty="0">
                <a:latin typeface="Times New Roman" panose="02020603050405020304" pitchFamily="18" charset="0"/>
                <a:cs typeface="Times New Roman" panose="02020603050405020304" pitchFamily="18" charset="0"/>
              </a:rPr>
              <a:t> is the largest data center provider in Latin America, specializing in colocation and connectivity solutions. Founded in 2010 and headquartered in Brazil, the company operates a network of 34 data centers across Brazil, Chile, and Mexico.</a:t>
            </a:r>
          </a:p>
          <a:p>
            <a:r>
              <a:rPr lang="en-US" sz="1100" dirty="0">
                <a:latin typeface="Times New Roman" panose="02020603050405020304" pitchFamily="18" charset="0"/>
                <a:cs typeface="Times New Roman" panose="02020603050405020304" pitchFamily="18" charset="0"/>
              </a:rPr>
              <a:t>Backed by Digital Realty (51%) and Brookfield Infrastructure (49%), </a:t>
            </a:r>
            <a:r>
              <a:rPr lang="en-US" sz="1100" dirty="0" err="1">
                <a:latin typeface="Times New Roman" panose="02020603050405020304" pitchFamily="18" charset="0"/>
                <a:cs typeface="Times New Roman" panose="02020603050405020304" pitchFamily="18" charset="0"/>
              </a:rPr>
              <a:t>Ascenty</a:t>
            </a:r>
            <a:r>
              <a:rPr lang="en-US" sz="1100" dirty="0">
                <a:latin typeface="Times New Roman" panose="02020603050405020304" pitchFamily="18" charset="0"/>
                <a:cs typeface="Times New Roman" panose="02020603050405020304" pitchFamily="18" charset="0"/>
              </a:rPr>
              <a:t> serves global technology firms, financial institutions, and enterprises requiring high-performance infrastructure.</a:t>
            </a:r>
          </a:p>
          <a:p>
            <a:endParaRPr lang="en-US" sz="1100" dirty="0">
              <a:latin typeface="Times New Roman" panose="02020603050405020304" pitchFamily="18" charset="0"/>
              <a:cs typeface="Times New Roman" panose="02020603050405020304" pitchFamily="18" charset="0"/>
            </a:endParaRPr>
          </a:p>
          <a:p>
            <a:pPr>
              <a:buClr>
                <a:schemeClr val="tx1"/>
              </a:buClr>
            </a:pPr>
            <a:r>
              <a:rPr lang="en-US" sz="1100" dirty="0">
                <a:latin typeface="Times New Roman" panose="02020603050405020304" pitchFamily="18" charset="0"/>
                <a:cs typeface="Times New Roman" panose="02020603050405020304" pitchFamily="18" charset="0"/>
              </a:rPr>
              <a:t>Revenue streams: </a:t>
            </a:r>
          </a:p>
          <a:p>
            <a:pPr marL="171450" indent="-171450">
              <a:buClr>
                <a:schemeClr val="tx1"/>
              </a:buClr>
              <a:buFont typeface="Arial" panose="020B0604020202020204" pitchFamily="34" charset="0"/>
              <a:buChar char="•"/>
              <a:tabLst>
                <a:tab pos="171450" algn="l"/>
              </a:tabLst>
            </a:pPr>
            <a:r>
              <a:rPr lang="en-US" sz="1100" b="1" dirty="0">
                <a:latin typeface="Times New Roman" panose="02020603050405020304" pitchFamily="18" charset="0"/>
                <a:cs typeface="Times New Roman" panose="02020603050405020304" pitchFamily="18" charset="0"/>
              </a:rPr>
              <a:t>Colocation </a:t>
            </a:r>
            <a:r>
              <a:rPr lang="en-US" sz="1100" dirty="0">
                <a:latin typeface="Times New Roman" panose="02020603050405020304" pitchFamily="18" charset="0"/>
                <a:cs typeface="Times New Roman" panose="02020603050405020304" pitchFamily="18" charset="0"/>
              </a:rPr>
              <a:t>– Leasing space, power, and cooling for IT infrastructure.</a:t>
            </a:r>
          </a:p>
          <a:p>
            <a:pPr marL="171450" indent="-171450">
              <a:buClr>
                <a:schemeClr val="tx1"/>
              </a:buClr>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Infrastructure Lease </a:t>
            </a:r>
            <a:r>
              <a:rPr lang="en-US" sz="1100" dirty="0">
                <a:latin typeface="Times New Roman" panose="02020603050405020304" pitchFamily="18" charset="0"/>
                <a:cs typeface="Times New Roman" panose="02020603050405020304" pitchFamily="18" charset="0"/>
              </a:rPr>
              <a:t>– Leasing fiber-optic networks for high-speed data transmission.</a:t>
            </a:r>
          </a:p>
          <a:p>
            <a:pPr marL="171450" indent="-171450">
              <a:buClr>
                <a:schemeClr val="tx1"/>
              </a:buClr>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Resale of Materials </a:t>
            </a:r>
            <a:r>
              <a:rPr lang="en-US" sz="1100" dirty="0">
                <a:latin typeface="Times New Roman" panose="02020603050405020304" pitchFamily="18" charset="0"/>
                <a:cs typeface="Times New Roman" panose="02020603050405020304" pitchFamily="18" charset="0"/>
              </a:rPr>
              <a:t>– Sale of IT and telecom equipment to clients.</a:t>
            </a:r>
          </a:p>
          <a:p>
            <a:pPr marL="171450" lvl="1" indent="-171450">
              <a:buClr>
                <a:schemeClr val="tx1"/>
              </a:buClr>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Installation Fee </a:t>
            </a:r>
            <a:r>
              <a:rPr lang="en-US" sz="1100" dirty="0">
                <a:latin typeface="Times New Roman" panose="02020603050405020304" pitchFamily="18" charset="0"/>
                <a:cs typeface="Times New Roman" panose="02020603050405020304" pitchFamily="18" charset="0"/>
              </a:rPr>
              <a:t>– One-time setup fees for new infrastructure.</a:t>
            </a:r>
          </a:p>
          <a:p>
            <a:pPr marL="171450" lvl="1" indent="-171450">
              <a:buClr>
                <a:schemeClr val="tx1"/>
              </a:buClr>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Telecommunication Services </a:t>
            </a:r>
            <a:r>
              <a:rPr lang="en-US" sz="1100" dirty="0">
                <a:latin typeface="Times New Roman" panose="02020603050405020304" pitchFamily="18" charset="0"/>
                <a:cs typeface="Times New Roman" panose="02020603050405020304" pitchFamily="18" charset="0"/>
              </a:rPr>
              <a:t>– Network solutions, including cloud connectivity.</a:t>
            </a:r>
          </a:p>
          <a:p>
            <a:pPr marL="171450" lvl="1" indent="-171450">
              <a:buClr>
                <a:schemeClr val="tx1"/>
              </a:buClr>
              <a:buFont typeface="Arial" panose="020B0604020202020204" pitchFamily="34" charset="0"/>
              <a:buChar char="•"/>
            </a:pPr>
            <a:r>
              <a:rPr lang="en-US" sz="1100" b="1" dirty="0">
                <a:latin typeface="Times New Roman" panose="02020603050405020304" pitchFamily="18" charset="0"/>
                <a:cs typeface="Times New Roman" panose="02020603050405020304" pitchFamily="18" charset="0"/>
              </a:rPr>
              <a:t>Other Revenues </a:t>
            </a:r>
            <a:r>
              <a:rPr lang="en-US" sz="1100" dirty="0">
                <a:latin typeface="Times New Roman" panose="02020603050405020304" pitchFamily="18" charset="0"/>
                <a:cs typeface="Times New Roman" panose="02020603050405020304" pitchFamily="18" charset="0"/>
              </a:rPr>
              <a:t>– Miscellaneous services supporting core operations.</a:t>
            </a:r>
          </a:p>
          <a:p>
            <a:pPr>
              <a:buClr>
                <a:schemeClr val="tx1"/>
              </a:buClr>
            </a:pP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25" name="Slide Number Placeholder 7">
            <a:extLst>
              <a:ext uri="{FF2B5EF4-FFF2-40B4-BE49-F238E27FC236}">
                <a16:creationId xmlns:a16="http://schemas.microsoft.com/office/drawing/2014/main" id="{389B168D-ED20-F41C-D8E0-1A0BF82C93E1}"/>
              </a:ext>
            </a:extLst>
          </p:cNvPr>
          <p:cNvSpPr>
            <a:spLocks noGrp="1"/>
          </p:cNvSpPr>
          <p:nvPr>
            <p:ph type="sldNum" sz="quarter" idx="12"/>
          </p:nvPr>
        </p:nvSpPr>
        <p:spPr>
          <a:xfrm>
            <a:off x="9494982" y="6554743"/>
            <a:ext cx="2133600" cy="153888"/>
          </a:xfrm>
        </p:spPr>
        <p:txBody>
          <a:bodyPr/>
          <a:lstStyle/>
          <a:p>
            <a:pPr>
              <a:defRPr/>
            </a:pPr>
            <a:fld id="{995B7867-EB00-4675-821B-66D3FE8CD564}" type="slidenum">
              <a:rPr lang="en-US" smtClean="0">
                <a:latin typeface="Times New Roman" panose="02020603050405020304" pitchFamily="18" charset="0"/>
                <a:cs typeface="Times New Roman" panose="02020603050405020304" pitchFamily="18" charset="0"/>
              </a:rPr>
              <a:pPr>
                <a:defRPr/>
              </a:pPr>
              <a:t>2</a:t>
            </a:fld>
            <a:endParaRPr lang="en-US" dirty="0">
              <a:latin typeface="Times New Roman" panose="02020603050405020304" pitchFamily="18" charset="0"/>
              <a:cs typeface="Times New Roman" panose="02020603050405020304" pitchFamily="18" charset="0"/>
            </a:endParaRPr>
          </a:p>
        </p:txBody>
      </p:sp>
      <p:pic>
        <p:nvPicPr>
          <p:cNvPr id="3" name="Picture 2" descr="Ascenty - Data Centers e Conectividade | Onde os dados se encontram e se  interconectam">
            <a:extLst>
              <a:ext uri="{FF2B5EF4-FFF2-40B4-BE49-F238E27FC236}">
                <a16:creationId xmlns:a16="http://schemas.microsoft.com/office/drawing/2014/main" id="{6C457D2A-471C-6313-1D05-ED23941F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083" y="1122622"/>
            <a:ext cx="1981242" cy="8122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868DF0F-3A19-C49A-D4C1-98458C8A4326}"/>
              </a:ext>
            </a:extLst>
          </p:cNvPr>
          <p:cNvSpPr/>
          <p:nvPr/>
        </p:nvSpPr>
        <p:spPr>
          <a:xfrm>
            <a:off x="3866343" y="829214"/>
            <a:ext cx="4584561" cy="210312"/>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Business Description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1DB0651-1596-36CD-27BB-664B044E6228}"/>
              </a:ext>
            </a:extLst>
          </p:cNvPr>
          <p:cNvSpPr txBox="1"/>
          <p:nvPr/>
        </p:nvSpPr>
        <p:spPr>
          <a:xfrm>
            <a:off x="380997" y="3089276"/>
            <a:ext cx="3393416" cy="1107996"/>
          </a:xfrm>
          <a:prstGeom prst="rect">
            <a:avLst/>
          </a:prstGeom>
          <a:noFill/>
        </p:spPr>
        <p:txBody>
          <a:bodyPr wrap="square" lIns="0" rIns="0" rtlCol="0">
            <a:spAutoFit/>
          </a:bodyPr>
          <a:lstStyle/>
          <a:p>
            <a:pPr>
              <a:tabLst>
                <a:tab pos="3376613" algn="r"/>
              </a:tabLst>
            </a:pPr>
            <a:r>
              <a:rPr lang="pt-BR" sz="1100" dirty="0">
                <a:latin typeface="Times New Roman" panose="02020603050405020304" pitchFamily="18" charset="0"/>
                <a:cs typeface="Times New Roman" panose="02020603050405020304" pitchFamily="18" charset="0"/>
              </a:rPr>
              <a:t>Cash &amp; Cash Equivalents: 	$87.7 </a:t>
            </a:r>
          </a:p>
          <a:p>
            <a:pPr>
              <a:tabLst>
                <a:tab pos="3376613" algn="r"/>
              </a:tabLst>
            </a:pPr>
            <a:r>
              <a:rPr lang="pt-BR" sz="1100" dirty="0">
                <a:latin typeface="Times New Roman" panose="02020603050405020304" pitchFamily="18" charset="0"/>
                <a:cs typeface="Times New Roman" panose="02020603050405020304" pitchFamily="18" charset="0"/>
              </a:rPr>
              <a:t>Total Debt:	$929.6</a:t>
            </a:r>
          </a:p>
          <a:p>
            <a:pPr>
              <a:tabLst>
                <a:tab pos="3376613" algn="r"/>
              </a:tabLst>
            </a:pPr>
            <a:r>
              <a:rPr lang="pt-BR" sz="1100" dirty="0">
                <a:latin typeface="Times New Roman" panose="02020603050405020304" pitchFamily="18" charset="0"/>
                <a:cs typeface="Times New Roman" panose="02020603050405020304" pitchFamily="18" charset="0"/>
              </a:rPr>
              <a:t>LTM Revenue: 	$253.4</a:t>
            </a:r>
          </a:p>
          <a:p>
            <a:pPr>
              <a:tabLst>
                <a:tab pos="3376613" algn="r"/>
              </a:tabLst>
            </a:pPr>
            <a:r>
              <a:rPr lang="pt-BR" sz="1100" dirty="0">
                <a:latin typeface="Times New Roman" panose="02020603050405020304" pitchFamily="18" charset="0"/>
                <a:cs typeface="Times New Roman" panose="02020603050405020304" pitchFamily="18" charset="0"/>
              </a:rPr>
              <a:t>LTM EBITDA:  	$113.3 </a:t>
            </a:r>
          </a:p>
          <a:p>
            <a:pPr>
              <a:tabLst>
                <a:tab pos="3376613" algn="r"/>
              </a:tabLst>
            </a:pPr>
            <a:r>
              <a:rPr lang="pt-BR" sz="1100" dirty="0">
                <a:latin typeface="Times New Roman" panose="02020603050405020304" pitchFamily="18" charset="0"/>
                <a:cs typeface="Times New Roman" panose="02020603050405020304" pitchFamily="18" charset="0"/>
              </a:rPr>
              <a:t>LTM EBIT: 	$42.1 </a:t>
            </a:r>
          </a:p>
          <a:p>
            <a:pPr>
              <a:tabLst>
                <a:tab pos="3376613" algn="r"/>
              </a:tabLst>
            </a:pPr>
            <a:r>
              <a:rPr lang="pt-BR" sz="1100" dirty="0">
                <a:latin typeface="Times New Roman" panose="02020603050405020304" pitchFamily="18" charset="0"/>
                <a:cs typeface="Times New Roman" panose="02020603050405020304" pitchFamily="18" charset="0"/>
              </a:rPr>
              <a:t>LTM Net Income:  	$27.9 </a:t>
            </a:r>
          </a:p>
        </p:txBody>
      </p:sp>
      <p:graphicFrame>
        <p:nvGraphicFramePr>
          <p:cNvPr id="7" name="Chart 6">
            <a:extLst>
              <a:ext uri="{FF2B5EF4-FFF2-40B4-BE49-F238E27FC236}">
                <a16:creationId xmlns:a16="http://schemas.microsoft.com/office/drawing/2014/main" id="{F778B8AB-5D65-DBD1-0E4F-EB8093E3F8DA}"/>
              </a:ext>
            </a:extLst>
          </p:cNvPr>
          <p:cNvGraphicFramePr>
            <a:graphicFrameLocks/>
          </p:cNvGraphicFramePr>
          <p:nvPr>
            <p:extLst>
              <p:ext uri="{D42A27DB-BD31-4B8C-83A1-F6EECF244321}">
                <p14:modId xmlns:p14="http://schemas.microsoft.com/office/powerpoint/2010/main" val="218298730"/>
              </p:ext>
            </p:extLst>
          </p:nvPr>
        </p:nvGraphicFramePr>
        <p:xfrm>
          <a:off x="8535403" y="1299412"/>
          <a:ext cx="3279949" cy="2596908"/>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2C1F85C1-BBFE-DEEA-C32D-99253DDB201E}"/>
              </a:ext>
            </a:extLst>
          </p:cNvPr>
          <p:cNvSpPr/>
          <p:nvPr/>
        </p:nvSpPr>
        <p:spPr>
          <a:xfrm>
            <a:off x="8542879" y="4157182"/>
            <a:ext cx="3282696" cy="210312"/>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Management Team</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9DD8207-D01B-91E2-74B4-0C2D984AD415}"/>
              </a:ext>
            </a:extLst>
          </p:cNvPr>
          <p:cNvSpPr txBox="1"/>
          <p:nvPr/>
        </p:nvSpPr>
        <p:spPr>
          <a:xfrm>
            <a:off x="8539757" y="4385545"/>
            <a:ext cx="3271243" cy="938719"/>
          </a:xfrm>
          <a:prstGeom prst="rect">
            <a:avLst/>
          </a:prstGeom>
          <a:noFill/>
        </p:spPr>
        <p:txBody>
          <a:bodyPr wrap="square" lIns="0" tIns="45720" rIns="0" rtlCol="0">
            <a:spAutoFit/>
          </a:bodyPr>
          <a:lstStyle/>
          <a:p>
            <a:pPr>
              <a:tabLst>
                <a:tab pos="3425825" algn="r"/>
              </a:tabLst>
            </a:pPr>
            <a:r>
              <a:rPr lang="pt-BR" sz="1100" dirty="0">
                <a:latin typeface="Times New Roman" panose="02020603050405020304" pitchFamily="18" charset="0"/>
                <a:cs typeface="Times New Roman" panose="02020603050405020304" pitchFamily="18" charset="0"/>
              </a:rPr>
              <a:t>Christopher Paul Torto 	CEO</a:t>
            </a:r>
          </a:p>
          <a:p>
            <a:pPr>
              <a:tabLst>
                <a:tab pos="3425825" algn="r"/>
              </a:tabLst>
            </a:pPr>
            <a:r>
              <a:rPr lang="pt-BR" sz="1100" dirty="0">
                <a:latin typeface="Times New Roman" panose="02020603050405020304" pitchFamily="18" charset="0"/>
                <a:cs typeface="Times New Roman" panose="02020603050405020304" pitchFamily="18" charset="0"/>
              </a:rPr>
              <a:t>Gustavo Santos De Sousa 	Executive President</a:t>
            </a:r>
          </a:p>
          <a:p>
            <a:pPr>
              <a:tabLst>
                <a:tab pos="3425825" algn="r"/>
              </a:tabLst>
            </a:pPr>
            <a:r>
              <a:rPr lang="pt-BR" sz="1100" dirty="0">
                <a:latin typeface="Times New Roman" panose="02020603050405020304" pitchFamily="18" charset="0"/>
                <a:cs typeface="Times New Roman" panose="02020603050405020304" pitchFamily="18" charset="0"/>
              </a:rPr>
              <a:t>Werner Romera Süffert 	Vice President of Finance</a:t>
            </a:r>
          </a:p>
          <a:p>
            <a:pPr>
              <a:tabLst>
                <a:tab pos="3425825" algn="r"/>
              </a:tabLst>
            </a:pPr>
            <a:r>
              <a:rPr lang="pt-BR" sz="1100" dirty="0">
                <a:latin typeface="Times New Roman" panose="02020603050405020304" pitchFamily="18" charset="0"/>
                <a:cs typeface="Times New Roman" panose="02020603050405020304" pitchFamily="18" charset="0"/>
              </a:rPr>
              <a:t>Marcos Siqueira 	COO </a:t>
            </a:r>
          </a:p>
          <a:p>
            <a:pPr>
              <a:tabLst>
                <a:tab pos="3425825" algn="r"/>
              </a:tabLst>
            </a:pPr>
            <a:r>
              <a:rPr lang="pt-BR" sz="1100" dirty="0">
                <a:latin typeface="Times New Roman" panose="02020603050405020304" pitchFamily="18" charset="0"/>
                <a:cs typeface="Times New Roman" panose="02020603050405020304" pitchFamily="18" charset="0"/>
              </a:rPr>
              <a:t>Roberto Rio Branco	Vice President of Marketing</a:t>
            </a:r>
            <a:endParaRPr lang="en-US" sz="11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2A1EFDA9-A49F-0CE0-0FB9-6C00CD66169F}"/>
              </a:ext>
            </a:extLst>
          </p:cNvPr>
          <p:cNvSpPr/>
          <p:nvPr/>
        </p:nvSpPr>
        <p:spPr>
          <a:xfrm>
            <a:off x="8539757" y="823179"/>
            <a:ext cx="3279949" cy="208895"/>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Revenue by Geography</a:t>
            </a:r>
          </a:p>
        </p:txBody>
      </p:sp>
      <p:sp>
        <p:nvSpPr>
          <p:cNvPr id="22" name="Rectangle 21">
            <a:extLst>
              <a:ext uri="{FF2B5EF4-FFF2-40B4-BE49-F238E27FC236}">
                <a16:creationId xmlns:a16="http://schemas.microsoft.com/office/drawing/2014/main" id="{E1879710-6491-4023-6FB0-EDDEC769F4E0}"/>
              </a:ext>
            </a:extLst>
          </p:cNvPr>
          <p:cNvSpPr/>
          <p:nvPr/>
        </p:nvSpPr>
        <p:spPr>
          <a:xfrm>
            <a:off x="381000" y="4280389"/>
            <a:ext cx="3402108" cy="210312"/>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Geographic Distribution of Data Centers</a:t>
            </a:r>
            <a:endParaRPr lang="en-US" sz="1200" dirty="0">
              <a:solidFill>
                <a:schemeClr val="tx1"/>
              </a:solidFill>
              <a:latin typeface="Times New Roman" panose="02020603050405020304" pitchFamily="18" charset="0"/>
              <a:cs typeface="Times New Roman" panose="02020603050405020304" pitchFamily="18" charset="0"/>
            </a:endParaRPr>
          </a:p>
        </p:txBody>
      </p:sp>
      <p:graphicFrame>
        <p:nvGraphicFramePr>
          <p:cNvPr id="40" name="Object 39">
            <a:extLst>
              <a:ext uri="{FF2B5EF4-FFF2-40B4-BE49-F238E27FC236}">
                <a16:creationId xmlns:a16="http://schemas.microsoft.com/office/drawing/2014/main" id="{5F1CCC13-565D-FC4C-09ED-27B74CF67959}"/>
              </a:ext>
            </a:extLst>
          </p:cNvPr>
          <p:cNvGraphicFramePr>
            <a:graphicFrameLocks noChangeAspect="1"/>
          </p:cNvGraphicFramePr>
          <p:nvPr>
            <p:extLst>
              <p:ext uri="{D42A27DB-BD31-4B8C-83A1-F6EECF244321}">
                <p14:modId xmlns:p14="http://schemas.microsoft.com/office/powerpoint/2010/main" val="4131645870"/>
              </p:ext>
            </p:extLst>
          </p:nvPr>
        </p:nvGraphicFramePr>
        <p:xfrm>
          <a:off x="3865881" y="4070657"/>
          <a:ext cx="4594225" cy="1989138"/>
        </p:xfrm>
        <a:graphic>
          <a:graphicData uri="http://schemas.openxmlformats.org/presentationml/2006/ole">
            <mc:AlternateContent xmlns:mc="http://schemas.openxmlformats.org/markup-compatibility/2006">
              <mc:Choice xmlns:v="urn:schemas-microsoft-com:vml" Requires="v">
                <p:oleObj name="Binary Worksheet" r:id="rId4" imgW="5191085" imgH="2247849" progId="Excel.SheetBinaryMacroEnabled.12">
                  <p:embed/>
                </p:oleObj>
              </mc:Choice>
              <mc:Fallback>
                <p:oleObj name="Binary Worksheet" r:id="rId4" imgW="5191085" imgH="2247849" progId="Excel.SheetBinaryMacroEnabled.12">
                  <p:embed/>
                  <p:pic>
                    <p:nvPicPr>
                      <p:cNvPr id="40" name="Object 39">
                        <a:extLst>
                          <a:ext uri="{FF2B5EF4-FFF2-40B4-BE49-F238E27FC236}">
                            <a16:creationId xmlns:a16="http://schemas.microsoft.com/office/drawing/2014/main" id="{5F1CCC13-565D-FC4C-09ED-27B74CF67959}"/>
                          </a:ext>
                        </a:extLst>
                      </p:cNvPr>
                      <p:cNvPicPr/>
                      <p:nvPr/>
                    </p:nvPicPr>
                    <p:blipFill>
                      <a:blip r:embed="rId5"/>
                      <a:stretch>
                        <a:fillRect/>
                      </a:stretch>
                    </p:blipFill>
                    <p:spPr>
                      <a:xfrm>
                        <a:off x="3865881" y="4070657"/>
                        <a:ext cx="4594225" cy="1989138"/>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3CE597BF-7313-FA33-842C-C371D2B88739}"/>
              </a:ext>
            </a:extLst>
          </p:cNvPr>
          <p:cNvGraphicFramePr>
            <a:graphicFrameLocks noChangeAspect="1"/>
          </p:cNvGraphicFramePr>
          <p:nvPr>
            <p:extLst>
              <p:ext uri="{D42A27DB-BD31-4B8C-83A1-F6EECF244321}">
                <p14:modId xmlns:p14="http://schemas.microsoft.com/office/powerpoint/2010/main" val="990087932"/>
              </p:ext>
            </p:extLst>
          </p:nvPr>
        </p:nvGraphicFramePr>
        <p:xfrm>
          <a:off x="380999" y="4490700"/>
          <a:ext cx="3410997" cy="1567959"/>
        </p:xfrm>
        <a:graphic>
          <a:graphicData uri="http://schemas.openxmlformats.org/presentationml/2006/ole">
            <mc:AlternateContent xmlns:mc="http://schemas.openxmlformats.org/markup-compatibility/2006">
              <mc:Choice xmlns:v="urn:schemas-microsoft-com:vml" Requires="v">
                <p:oleObj name="Binary Worksheet" r:id="rId6" imgW="3543430" imgH="1628891" progId="Excel.SheetBinaryMacroEnabled.12">
                  <p:embed/>
                </p:oleObj>
              </mc:Choice>
              <mc:Fallback>
                <p:oleObj name="Binary Worksheet" r:id="rId6" imgW="3543430" imgH="1628891" progId="Excel.SheetBinaryMacroEnabled.12">
                  <p:embed/>
                  <p:pic>
                    <p:nvPicPr>
                      <p:cNvPr id="41" name="Object 40">
                        <a:extLst>
                          <a:ext uri="{FF2B5EF4-FFF2-40B4-BE49-F238E27FC236}">
                            <a16:creationId xmlns:a16="http://schemas.microsoft.com/office/drawing/2014/main" id="{3CE597BF-7313-FA33-842C-C371D2B88739}"/>
                          </a:ext>
                        </a:extLst>
                      </p:cNvPr>
                      <p:cNvPicPr/>
                      <p:nvPr/>
                    </p:nvPicPr>
                    <p:blipFill>
                      <a:blip r:embed="rId7"/>
                      <a:stretch>
                        <a:fillRect/>
                      </a:stretch>
                    </p:blipFill>
                    <p:spPr>
                      <a:xfrm>
                        <a:off x="380999" y="4490700"/>
                        <a:ext cx="3410997" cy="1567959"/>
                      </a:xfrm>
                      <a:prstGeom prst="rect">
                        <a:avLst/>
                      </a:prstGeom>
                    </p:spPr>
                  </p:pic>
                </p:oleObj>
              </mc:Fallback>
            </mc:AlternateContent>
          </a:graphicData>
        </a:graphic>
      </p:graphicFrame>
    </p:spTree>
    <p:extLst>
      <p:ext uri="{BB962C8B-B14F-4D97-AF65-F5344CB8AC3E}">
        <p14:creationId xmlns:p14="http://schemas.microsoft.com/office/powerpoint/2010/main" val="144082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9D1C2348-1CCE-311E-9019-843D1987DBA4}"/>
              </a:ext>
            </a:extLst>
          </p:cNvPr>
          <p:cNvSpPr>
            <a:spLocks noGrp="1"/>
          </p:cNvSpPr>
          <p:nvPr>
            <p:ph type="title"/>
          </p:nvPr>
        </p:nvSpPr>
        <p:spPr>
          <a:xfrm>
            <a:off x="381000" y="292911"/>
            <a:ext cx="11065164" cy="401493"/>
          </a:xfrm>
        </p:spPr>
        <p:txBody>
          <a:bodyPr lIns="0" rIns="0">
            <a:normAutofit/>
          </a:bodyPr>
          <a:lstStyle/>
          <a:p>
            <a:r>
              <a:rPr lang="pt-BR" dirty="0">
                <a:latin typeface="Times New Roman" panose="02020603050405020304" pitchFamily="18" charset="0"/>
                <a:cs typeface="Times New Roman" panose="02020603050405020304" pitchFamily="18" charset="0"/>
              </a:rPr>
              <a:t>Investment Thesis</a:t>
            </a:r>
            <a:endParaRPr lang="en-US" dirty="0">
              <a:latin typeface="Times New Roman" panose="02020603050405020304" pitchFamily="18" charset="0"/>
              <a:cs typeface="Times New Roman" panose="02020603050405020304" pitchFamily="18" charset="0"/>
            </a:endParaRPr>
          </a:p>
        </p:txBody>
      </p:sp>
      <p:sp>
        <p:nvSpPr>
          <p:cNvPr id="26" name="Slide Number Placeholder 7">
            <a:extLst>
              <a:ext uri="{FF2B5EF4-FFF2-40B4-BE49-F238E27FC236}">
                <a16:creationId xmlns:a16="http://schemas.microsoft.com/office/drawing/2014/main" id="{E04C38B8-E1B4-6E78-820C-0876DF90A7DE}"/>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3</a:t>
            </a:fld>
            <a:endParaRPr lang="en-US" dirty="0"/>
          </a:p>
        </p:txBody>
      </p:sp>
      <p:sp>
        <p:nvSpPr>
          <p:cNvPr id="3" name="Rectangle 2">
            <a:extLst>
              <a:ext uri="{FF2B5EF4-FFF2-40B4-BE49-F238E27FC236}">
                <a16:creationId xmlns:a16="http://schemas.microsoft.com/office/drawing/2014/main" id="{B99B9CD8-C669-2B91-C495-9F7EE96B4F6D}"/>
              </a:ext>
            </a:extLst>
          </p:cNvPr>
          <p:cNvSpPr/>
          <p:nvPr/>
        </p:nvSpPr>
        <p:spPr>
          <a:xfrm>
            <a:off x="2574643" y="4491954"/>
            <a:ext cx="9236357" cy="179454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Macroeconomic Volatility: </a:t>
            </a:r>
            <a:r>
              <a:rPr lang="en-US" sz="1200" dirty="0">
                <a:solidFill>
                  <a:schemeClr val="tx1"/>
                </a:solidFill>
                <a:latin typeface="Times New Roman" panose="02020603050405020304" pitchFamily="18" charset="0"/>
                <a:cs typeface="Times New Roman" panose="02020603050405020304" pitchFamily="18" charset="0"/>
              </a:rPr>
              <a:t>Latin America is facing inflation, currency fluctuations, and political instability. Brazil is currently experiencing a political and economic crisis, with legal uncertainty.</a:t>
            </a:r>
          </a:p>
          <a:p>
            <a:pPr marL="225425"/>
            <a:r>
              <a:rPr lang="en-US" sz="1200" dirty="0">
                <a:solidFill>
                  <a:schemeClr val="tx1"/>
                </a:solidFill>
                <a:latin typeface="Times New Roman" panose="02020603050405020304" pitchFamily="18" charset="0"/>
                <a:cs typeface="Times New Roman" panose="02020603050405020304" pitchFamily="18" charset="0"/>
              </a:rPr>
              <a:t>	Mitigant: Geographic diversification, US dollar client contracts, and international partnerships help reduce exposure.</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Intensifying Competition: </a:t>
            </a:r>
            <a:r>
              <a:rPr lang="en-US" sz="1200" dirty="0">
                <a:solidFill>
                  <a:schemeClr val="tx1"/>
                </a:solidFill>
                <a:latin typeface="Times New Roman" panose="02020603050405020304" pitchFamily="18" charset="0"/>
                <a:cs typeface="Times New Roman" panose="02020603050405020304" pitchFamily="18" charset="0"/>
              </a:rPr>
              <a:t>Global and emerging local players may drive margin pressure.</a:t>
            </a:r>
          </a:p>
          <a:p>
            <a:pPr marL="225425"/>
            <a:r>
              <a:rPr lang="en-US" sz="1200" dirty="0">
                <a:solidFill>
                  <a:schemeClr val="tx1"/>
                </a:solidFill>
                <a:latin typeface="Times New Roman" panose="02020603050405020304" pitchFamily="18" charset="0"/>
                <a:cs typeface="Times New Roman" panose="02020603050405020304" pitchFamily="18" charset="0"/>
              </a:rPr>
              <a:t>	Mitigant: Continuous investment in technology, strong service quality, leveraging scale and brand reputation.</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Depreciation Expense: </a:t>
            </a:r>
            <a:r>
              <a:rPr lang="en-US" sz="1200" dirty="0">
                <a:solidFill>
                  <a:schemeClr val="tx1"/>
                </a:solidFill>
                <a:latin typeface="Times New Roman" panose="02020603050405020304" pitchFamily="18" charset="0"/>
                <a:cs typeface="Times New Roman" panose="02020603050405020304" pitchFamily="18" charset="0"/>
              </a:rPr>
              <a:t>The company’s depreciation is the biggest expense line of COGS, driven by continuous and intense infrastructure investments. This can pressure cash flow, net margins and reduce financial flexibility, so this expense line and </a:t>
            </a:r>
            <a:r>
              <a:rPr lang="en-US" sz="1200" dirty="0" err="1">
                <a:solidFill>
                  <a:schemeClr val="tx1"/>
                </a:solidFill>
                <a:latin typeface="Times New Roman" panose="02020603050405020304" pitchFamily="18" charset="0"/>
                <a:cs typeface="Times New Roman" panose="02020603050405020304" pitchFamily="18" charset="0"/>
              </a:rPr>
              <a:t>CapEx</a:t>
            </a:r>
            <a:r>
              <a:rPr lang="en-US" sz="1200" dirty="0">
                <a:solidFill>
                  <a:schemeClr val="tx1"/>
                </a:solidFill>
                <a:latin typeface="Times New Roman" panose="02020603050405020304" pitchFamily="18" charset="0"/>
                <a:cs typeface="Times New Roman" panose="02020603050405020304" pitchFamily="18" charset="0"/>
              </a:rPr>
              <a:t> should be closely monitored.  </a:t>
            </a:r>
          </a:p>
          <a:p>
            <a:pPr marL="225425"/>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6" name="Isosceles Triangle 15">
            <a:extLst>
              <a:ext uri="{FF2B5EF4-FFF2-40B4-BE49-F238E27FC236}">
                <a16:creationId xmlns:a16="http://schemas.microsoft.com/office/drawing/2014/main" id="{D1BF495F-DC16-0247-5E1D-25677D74CBB5}"/>
              </a:ext>
            </a:extLst>
          </p:cNvPr>
          <p:cNvSpPr/>
          <p:nvPr/>
        </p:nvSpPr>
        <p:spPr>
          <a:xfrm rot="5400000">
            <a:off x="1823499" y="5286965"/>
            <a:ext cx="1794546" cy="2045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CF26E3-3852-A7A8-04B5-203A7885CBFC}"/>
              </a:ext>
            </a:extLst>
          </p:cNvPr>
          <p:cNvSpPr/>
          <p:nvPr/>
        </p:nvSpPr>
        <p:spPr>
          <a:xfrm>
            <a:off x="381000" y="4491954"/>
            <a:ext cx="2167169" cy="1794545"/>
          </a:xfrm>
          <a:prstGeom prst="rect">
            <a:avLst/>
          </a:prstGeom>
          <a:solidFill>
            <a:srgbClr val="FFE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Times New Roman" panose="02020603050405020304" pitchFamily="18" charset="0"/>
                <a:cs typeface="Times New Roman" panose="02020603050405020304" pitchFamily="18" charset="0"/>
              </a:rPr>
              <a:t>Risks &amp; Mitigants</a:t>
            </a:r>
          </a:p>
        </p:txBody>
      </p:sp>
      <p:sp>
        <p:nvSpPr>
          <p:cNvPr id="33" name="Rectangle 32">
            <a:extLst>
              <a:ext uri="{FF2B5EF4-FFF2-40B4-BE49-F238E27FC236}">
                <a16:creationId xmlns:a16="http://schemas.microsoft.com/office/drawing/2014/main" id="{A9715632-5C59-6E3C-6AD3-53C18A013B83}"/>
              </a:ext>
            </a:extLst>
          </p:cNvPr>
          <p:cNvSpPr/>
          <p:nvPr/>
        </p:nvSpPr>
        <p:spPr>
          <a:xfrm>
            <a:off x="2574643" y="2651430"/>
            <a:ext cx="9236357" cy="179454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Regional Leadership: </a:t>
            </a:r>
            <a:r>
              <a:rPr lang="en-US" sz="1200" dirty="0">
                <a:solidFill>
                  <a:schemeClr val="tx1"/>
                </a:solidFill>
                <a:latin typeface="Times New Roman" panose="02020603050405020304" pitchFamily="18" charset="0"/>
                <a:cs typeface="Times New Roman" panose="02020603050405020304" pitchFamily="18" charset="0"/>
              </a:rPr>
              <a:t>As the largest data center operator in Latin America, </a:t>
            </a:r>
            <a:r>
              <a:rPr lang="en-US" sz="1200" dirty="0" err="1">
                <a:solidFill>
                  <a:schemeClr val="tx1"/>
                </a:solidFill>
                <a:latin typeface="Times New Roman" panose="02020603050405020304" pitchFamily="18" charset="0"/>
                <a:cs typeface="Times New Roman" panose="02020603050405020304" pitchFamily="18" charset="0"/>
              </a:rPr>
              <a:t>Ascenty</a:t>
            </a:r>
            <a:r>
              <a:rPr lang="en-US" sz="1200" dirty="0">
                <a:solidFill>
                  <a:schemeClr val="tx1"/>
                </a:solidFill>
                <a:latin typeface="Times New Roman" panose="02020603050405020304" pitchFamily="18" charset="0"/>
                <a:cs typeface="Times New Roman" panose="02020603050405020304" pitchFamily="18" charset="0"/>
              </a:rPr>
              <a:t> benefits from an extensive proprietary fiber network and multi-country presence, enabling scalability.</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Robust Financial &amp; Expertise Support: </a:t>
            </a:r>
            <a:r>
              <a:rPr lang="en-US" sz="1200" dirty="0">
                <a:solidFill>
                  <a:schemeClr val="tx1"/>
                </a:solidFill>
                <a:latin typeface="Times New Roman" panose="02020603050405020304" pitchFamily="18" charset="0"/>
                <a:cs typeface="Times New Roman" panose="02020603050405020304" pitchFamily="18" charset="0"/>
              </a:rPr>
              <a:t>Partnerships with Digital Realty (51%) and Brookfield (49%) provide substantial capital resources and global expertise, reducing execution risk and fueling expansion.</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Resilient Business Model: </a:t>
            </a:r>
            <a:r>
              <a:rPr lang="en-US" sz="1200" dirty="0">
                <a:solidFill>
                  <a:schemeClr val="tx1"/>
                </a:solidFill>
                <a:latin typeface="Times New Roman" panose="02020603050405020304" pitchFamily="18" charset="0"/>
                <a:cs typeface="Times New Roman" panose="02020603050405020304" pitchFamily="18" charset="0"/>
              </a:rPr>
              <a:t>Long-term contracts with major technology and financial clients ensure predictable revenues and high renewal rates.</a:t>
            </a:r>
          </a:p>
        </p:txBody>
      </p:sp>
      <p:sp>
        <p:nvSpPr>
          <p:cNvPr id="34" name="Isosceles Triangle 33">
            <a:extLst>
              <a:ext uri="{FF2B5EF4-FFF2-40B4-BE49-F238E27FC236}">
                <a16:creationId xmlns:a16="http://schemas.microsoft.com/office/drawing/2014/main" id="{32C76BF7-87C6-2125-5ABC-E32928A31E6A}"/>
              </a:ext>
            </a:extLst>
          </p:cNvPr>
          <p:cNvSpPr/>
          <p:nvPr/>
        </p:nvSpPr>
        <p:spPr>
          <a:xfrm rot="5400000">
            <a:off x="1823499" y="3446441"/>
            <a:ext cx="1794546" cy="2045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4273997-0CE0-4319-0384-BF9278ABA312}"/>
              </a:ext>
            </a:extLst>
          </p:cNvPr>
          <p:cNvSpPr/>
          <p:nvPr/>
        </p:nvSpPr>
        <p:spPr>
          <a:xfrm>
            <a:off x="381000" y="2651430"/>
            <a:ext cx="2167169" cy="1794545"/>
          </a:xfrm>
          <a:prstGeom prst="rect">
            <a:avLst/>
          </a:prstGeom>
          <a:solidFill>
            <a:srgbClr val="FFE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Times New Roman" panose="02020603050405020304" pitchFamily="18" charset="0"/>
                <a:cs typeface="Times New Roman" panose="02020603050405020304" pitchFamily="18" charset="0"/>
              </a:rPr>
              <a:t>Competitive Advantages</a:t>
            </a:r>
          </a:p>
        </p:txBody>
      </p:sp>
      <p:sp>
        <p:nvSpPr>
          <p:cNvPr id="37" name="Rectangle 36">
            <a:extLst>
              <a:ext uri="{FF2B5EF4-FFF2-40B4-BE49-F238E27FC236}">
                <a16:creationId xmlns:a16="http://schemas.microsoft.com/office/drawing/2014/main" id="{BD4ED26E-D094-28FC-4E2B-349FC12776EC}"/>
              </a:ext>
            </a:extLst>
          </p:cNvPr>
          <p:cNvSpPr/>
          <p:nvPr/>
        </p:nvSpPr>
        <p:spPr>
          <a:xfrm>
            <a:off x="2574643" y="810906"/>
            <a:ext cx="9236357" cy="179454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Accelerating Digitalization: </a:t>
            </a:r>
            <a:r>
              <a:rPr lang="en-US" sz="1200" dirty="0">
                <a:solidFill>
                  <a:schemeClr val="tx1"/>
                </a:solidFill>
                <a:latin typeface="Times New Roman" panose="02020603050405020304" pitchFamily="18" charset="0"/>
                <a:cs typeface="Times New Roman" panose="02020603050405020304" pitchFamily="18" charset="0"/>
              </a:rPr>
              <a:t>Rapid adoption of cloud computing, big data, and AI in Latin America drives a strong demand for data center services.</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Underdeveloped Infrastructure: </a:t>
            </a:r>
            <a:r>
              <a:rPr lang="en-US" sz="1200" dirty="0">
                <a:solidFill>
                  <a:schemeClr val="tx1"/>
                </a:solidFill>
                <a:latin typeface="Times New Roman" panose="02020603050405020304" pitchFamily="18" charset="0"/>
                <a:cs typeface="Times New Roman" panose="02020603050405020304" pitchFamily="18" charset="0"/>
              </a:rPr>
              <a:t>Compared to developed markets, the region still has a relatively small supply of high-standard data centers, creating significant room for expansion.</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Low Latency Requirements: </a:t>
            </a:r>
            <a:r>
              <a:rPr lang="en-US" sz="1200" dirty="0">
                <a:solidFill>
                  <a:schemeClr val="tx1"/>
                </a:solidFill>
                <a:latin typeface="Times New Roman" panose="02020603050405020304" pitchFamily="18" charset="0"/>
                <a:cs typeface="Times New Roman" panose="02020603050405020304" pitchFamily="18" charset="0"/>
              </a:rPr>
              <a:t>With the rise of real-time applications, geographical proximity to end-users is critical, boosting the need for local data centers. Users are increasingly demanding this, because response time is crucial in some areas.</a:t>
            </a:r>
          </a:p>
          <a:p>
            <a:pPr marL="396875" indent="-171450">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Financials: </a:t>
            </a:r>
            <a:r>
              <a:rPr lang="en-US" sz="1200" dirty="0">
                <a:solidFill>
                  <a:schemeClr val="tx1"/>
                </a:solidFill>
                <a:latin typeface="Times New Roman" panose="02020603050405020304" pitchFamily="18" charset="0"/>
                <a:cs typeface="Times New Roman" panose="02020603050405020304" pitchFamily="18" charset="0"/>
              </a:rPr>
              <a:t>Market analysts are expecting a </a:t>
            </a:r>
            <a:r>
              <a:rPr lang="en-US" sz="1200" b="1" dirty="0">
                <a:solidFill>
                  <a:schemeClr val="tx1"/>
                </a:solidFill>
                <a:latin typeface="Times New Roman" panose="02020603050405020304" pitchFamily="18" charset="0"/>
                <a:cs typeface="Times New Roman" panose="02020603050405020304" pitchFamily="18" charset="0"/>
              </a:rPr>
              <a:t>7.4% </a:t>
            </a:r>
            <a:r>
              <a:rPr lang="en-US" sz="1200" dirty="0">
                <a:solidFill>
                  <a:schemeClr val="tx1"/>
                </a:solidFill>
                <a:latin typeface="Times New Roman" panose="02020603050405020304" pitchFamily="18" charset="0"/>
                <a:cs typeface="Times New Roman" panose="02020603050405020304" pitchFamily="18" charset="0"/>
              </a:rPr>
              <a:t>EBITDA growth for our set of comparable companies in 2026. </a:t>
            </a:r>
            <a:r>
              <a:rPr lang="en-US" sz="1200" dirty="0" err="1">
                <a:solidFill>
                  <a:schemeClr val="tx1"/>
                </a:solidFill>
                <a:latin typeface="Times New Roman" panose="02020603050405020304" pitchFamily="18" charset="0"/>
                <a:cs typeface="Times New Roman" panose="02020603050405020304" pitchFamily="18" charset="0"/>
              </a:rPr>
              <a:t>Ascenty</a:t>
            </a:r>
            <a:r>
              <a:rPr lang="en-US" sz="1200" dirty="0">
                <a:solidFill>
                  <a:schemeClr val="tx1"/>
                </a:solidFill>
                <a:latin typeface="Times New Roman" panose="02020603050405020304" pitchFamily="18" charset="0"/>
                <a:cs typeface="Times New Roman" panose="02020603050405020304" pitchFamily="18" charset="0"/>
              </a:rPr>
              <a:t> has achieved a strong revenue CAGR of 19% over the last three years, with </a:t>
            </a:r>
            <a:r>
              <a:rPr lang="en-US" sz="1200" b="1" dirty="0">
                <a:solidFill>
                  <a:schemeClr val="tx1"/>
                </a:solidFill>
                <a:latin typeface="Times New Roman" panose="02020603050405020304" pitchFamily="18" charset="0"/>
                <a:cs typeface="Times New Roman" panose="02020603050405020304" pitchFamily="18" charset="0"/>
              </a:rPr>
              <a:t>44.7% </a:t>
            </a:r>
            <a:r>
              <a:rPr lang="en-US" sz="1200" dirty="0">
                <a:solidFill>
                  <a:schemeClr val="tx1"/>
                </a:solidFill>
                <a:latin typeface="Times New Roman" panose="02020603050405020304" pitchFamily="18" charset="0"/>
                <a:cs typeface="Times New Roman" panose="02020603050405020304" pitchFamily="18" charset="0"/>
              </a:rPr>
              <a:t>EBITDA margin (above the median of our set).</a:t>
            </a:r>
          </a:p>
        </p:txBody>
      </p:sp>
      <p:sp>
        <p:nvSpPr>
          <p:cNvPr id="38" name="Isosceles Triangle 37">
            <a:extLst>
              <a:ext uri="{FF2B5EF4-FFF2-40B4-BE49-F238E27FC236}">
                <a16:creationId xmlns:a16="http://schemas.microsoft.com/office/drawing/2014/main" id="{692FBCF4-4272-3A45-6882-C28DE3DA01C3}"/>
              </a:ext>
            </a:extLst>
          </p:cNvPr>
          <p:cNvSpPr/>
          <p:nvPr/>
        </p:nvSpPr>
        <p:spPr>
          <a:xfrm rot="5400000">
            <a:off x="1823499" y="1605917"/>
            <a:ext cx="1794546" cy="2045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4170CE-8876-CB7E-1212-B77AD69EC174}"/>
              </a:ext>
            </a:extLst>
          </p:cNvPr>
          <p:cNvSpPr/>
          <p:nvPr/>
        </p:nvSpPr>
        <p:spPr>
          <a:xfrm>
            <a:off x="381000" y="810906"/>
            <a:ext cx="2167169" cy="1794545"/>
          </a:xfrm>
          <a:prstGeom prst="rect">
            <a:avLst/>
          </a:prstGeom>
          <a:solidFill>
            <a:srgbClr val="FFE1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400" b="1" dirty="0">
                <a:solidFill>
                  <a:schemeClr val="tx1"/>
                </a:solidFill>
                <a:latin typeface="Times New Roman" panose="02020603050405020304" pitchFamily="18" charset="0"/>
                <a:cs typeface="Times New Roman" panose="02020603050405020304" pitchFamily="18" charset="0"/>
              </a:rPr>
              <a:t>Market Opportunity &amp; Growth Potential</a:t>
            </a:r>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78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D85064-FFFE-F4AA-648D-A8CA9998C3ED}"/>
              </a:ext>
            </a:extLst>
          </p:cNvPr>
          <p:cNvSpPr>
            <a:spLocks noGrp="1"/>
          </p:cNvSpPr>
          <p:nvPr>
            <p:ph type="title"/>
          </p:nvPr>
        </p:nvSpPr>
        <p:spPr>
          <a:xfrm>
            <a:off x="381000" y="299517"/>
            <a:ext cx="11065164" cy="401493"/>
          </a:xfrm>
        </p:spPr>
        <p:txBody>
          <a:bodyPr/>
          <a:lstStyle/>
          <a:p>
            <a:r>
              <a:rPr lang="pt-BR" dirty="0">
                <a:latin typeface="Times New Roman" panose="02020603050405020304" pitchFamily="18" charset="0"/>
                <a:cs typeface="Times New Roman" panose="02020603050405020304" pitchFamily="18" charset="0"/>
              </a:rPr>
              <a:t>Comparable Companies Analysis</a:t>
            </a:r>
            <a:endParaRPr lang="en-US"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9945F21B-6484-D89D-41F7-0F2B31F2EBD2}"/>
              </a:ext>
            </a:extLst>
          </p:cNvPr>
          <p:cNvGraphicFramePr>
            <a:graphicFrameLocks noChangeAspect="1"/>
          </p:cNvGraphicFramePr>
          <p:nvPr>
            <p:extLst>
              <p:ext uri="{D42A27DB-BD31-4B8C-83A1-F6EECF244321}">
                <p14:modId xmlns:p14="http://schemas.microsoft.com/office/powerpoint/2010/main" val="3434288640"/>
              </p:ext>
            </p:extLst>
          </p:nvPr>
        </p:nvGraphicFramePr>
        <p:xfrm>
          <a:off x="412652" y="829238"/>
          <a:ext cx="11366696" cy="2690710"/>
        </p:xfrm>
        <a:graphic>
          <a:graphicData uri="http://schemas.openxmlformats.org/presentationml/2006/ole">
            <mc:AlternateContent xmlns:mc="http://schemas.openxmlformats.org/markup-compatibility/2006">
              <mc:Choice xmlns:v="urn:schemas-microsoft-com:vml" Requires="v">
                <p:oleObj name="Binary Worksheet" r:id="rId3" imgW="13801714" imgH="3267165" progId="Excel.SheetBinaryMacroEnabled.12">
                  <p:embed/>
                </p:oleObj>
              </mc:Choice>
              <mc:Fallback>
                <p:oleObj name="Binary Worksheet" r:id="rId3" imgW="13801714" imgH="3267165" progId="Excel.SheetBinaryMacroEnabled.12">
                  <p:embed/>
                  <p:pic>
                    <p:nvPicPr>
                      <p:cNvPr id="8" name="Object 7">
                        <a:extLst>
                          <a:ext uri="{FF2B5EF4-FFF2-40B4-BE49-F238E27FC236}">
                            <a16:creationId xmlns:a16="http://schemas.microsoft.com/office/drawing/2014/main" id="{9945F21B-6484-D89D-41F7-0F2B31F2EBD2}"/>
                          </a:ext>
                        </a:extLst>
                      </p:cNvPr>
                      <p:cNvPicPr/>
                      <p:nvPr/>
                    </p:nvPicPr>
                    <p:blipFill>
                      <a:blip r:embed="rId4"/>
                      <a:stretch>
                        <a:fillRect/>
                      </a:stretch>
                    </p:blipFill>
                    <p:spPr>
                      <a:xfrm>
                        <a:off x="412652" y="829238"/>
                        <a:ext cx="11366696" cy="269071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D748FE9-D34F-6D18-58ED-C2A77A0BBD5B}"/>
              </a:ext>
            </a:extLst>
          </p:cNvPr>
          <p:cNvGraphicFramePr>
            <a:graphicFrameLocks noChangeAspect="1"/>
          </p:cNvGraphicFramePr>
          <p:nvPr>
            <p:extLst>
              <p:ext uri="{D42A27DB-BD31-4B8C-83A1-F6EECF244321}">
                <p14:modId xmlns:p14="http://schemas.microsoft.com/office/powerpoint/2010/main" val="4199377956"/>
              </p:ext>
            </p:extLst>
          </p:nvPr>
        </p:nvGraphicFramePr>
        <p:xfrm>
          <a:off x="4845148" y="3648176"/>
          <a:ext cx="6934200" cy="2447925"/>
        </p:xfrm>
        <a:graphic>
          <a:graphicData uri="http://schemas.openxmlformats.org/presentationml/2006/ole">
            <mc:AlternateContent xmlns:mc="http://schemas.openxmlformats.org/markup-compatibility/2006">
              <mc:Choice xmlns:v="urn:schemas-microsoft-com:vml" Requires="v">
                <p:oleObj name="Binary Worksheet" r:id="rId5" imgW="6934171" imgH="2448028" progId="Excel.SheetBinaryMacroEnabled.12">
                  <p:embed/>
                </p:oleObj>
              </mc:Choice>
              <mc:Fallback>
                <p:oleObj name="Binary Worksheet" r:id="rId5" imgW="6934171" imgH="2448028" progId="Excel.SheetBinaryMacroEnabled.12">
                  <p:embed/>
                  <p:pic>
                    <p:nvPicPr>
                      <p:cNvPr id="12" name="Object 11">
                        <a:extLst>
                          <a:ext uri="{FF2B5EF4-FFF2-40B4-BE49-F238E27FC236}">
                            <a16:creationId xmlns:a16="http://schemas.microsoft.com/office/drawing/2014/main" id="{5D748FE9-D34F-6D18-58ED-C2A77A0BBD5B}"/>
                          </a:ext>
                        </a:extLst>
                      </p:cNvPr>
                      <p:cNvPicPr/>
                      <p:nvPr/>
                    </p:nvPicPr>
                    <p:blipFill>
                      <a:blip r:embed="rId6"/>
                      <a:stretch>
                        <a:fillRect/>
                      </a:stretch>
                    </p:blipFill>
                    <p:spPr>
                      <a:xfrm>
                        <a:off x="4845148" y="3648176"/>
                        <a:ext cx="6934200" cy="2447925"/>
                      </a:xfrm>
                      <a:prstGeom prst="rect">
                        <a:avLst/>
                      </a:prstGeom>
                    </p:spPr>
                  </p:pic>
                </p:oleObj>
              </mc:Fallback>
            </mc:AlternateContent>
          </a:graphicData>
        </a:graphic>
      </p:graphicFrame>
      <p:sp>
        <p:nvSpPr>
          <p:cNvPr id="13" name="Rectangle 12">
            <a:extLst>
              <a:ext uri="{FF2B5EF4-FFF2-40B4-BE49-F238E27FC236}">
                <a16:creationId xmlns:a16="http://schemas.microsoft.com/office/drawing/2014/main" id="{EDA0EB04-BF6B-365A-BCE7-A622938B00EE}"/>
              </a:ext>
            </a:extLst>
          </p:cNvPr>
          <p:cNvSpPr/>
          <p:nvPr/>
        </p:nvSpPr>
        <p:spPr>
          <a:xfrm>
            <a:off x="412652" y="3648176"/>
            <a:ext cx="4198677" cy="210312"/>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Considerations</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8231959-6269-A3B7-9AD2-B580B2629FB6}"/>
              </a:ext>
            </a:extLst>
          </p:cNvPr>
          <p:cNvSpPr txBox="1"/>
          <p:nvPr/>
        </p:nvSpPr>
        <p:spPr>
          <a:xfrm>
            <a:off x="381000" y="3858488"/>
            <a:ext cx="4230329" cy="1954381"/>
          </a:xfrm>
          <a:prstGeom prst="rect">
            <a:avLst/>
          </a:prstGeom>
          <a:noFill/>
        </p:spPr>
        <p:txBody>
          <a:bodyPr wrap="square" lIns="0" rIns="0" rtlCol="0">
            <a:spAutoFit/>
          </a:bodyPr>
          <a:lstStyle/>
          <a:p>
            <a:pPr marL="171450" indent="-171450">
              <a:buFont typeface="Arial" panose="020B0604020202020204" pitchFamily="34" charset="0"/>
              <a:buChar char="•"/>
            </a:pPr>
            <a:r>
              <a:rPr lang="pt-BR" sz="1100" dirty="0">
                <a:latin typeface="Times New Roman" panose="02020603050405020304" pitchFamily="18" charset="0"/>
                <a:cs typeface="Times New Roman" panose="02020603050405020304" pitchFamily="18" charset="0"/>
              </a:rPr>
              <a:t>All the financial informatios was obtained from Capital IQ and company filings.</a:t>
            </a:r>
          </a:p>
          <a:p>
            <a:pPr marL="171450" indent="-171450">
              <a:buFont typeface="Arial" panose="020B0604020202020204" pitchFamily="34" charset="0"/>
              <a:buChar char="•"/>
            </a:pPr>
            <a:r>
              <a:rPr lang="pt-BR" sz="1100" dirty="0">
                <a:latin typeface="Times New Roman" panose="02020603050405020304" pitchFamily="18" charset="0"/>
                <a:cs typeface="Times New Roman" panose="02020603050405020304" pitchFamily="18" charset="0"/>
              </a:rPr>
              <a:t>The set of comparables was filtered by geography, sector and total revenue. I removed some companies that did not have meaningful data (NM).</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Except for Shanghai @hub, all the </a:t>
            </a:r>
            <a:r>
              <a:rPr lang="en-US" sz="1100" dirty="0" err="1">
                <a:latin typeface="Times New Roman" panose="02020603050405020304" pitchFamily="18" charset="0"/>
                <a:cs typeface="Times New Roman" panose="02020603050405020304" pitchFamily="18" charset="0"/>
              </a:rPr>
              <a:t>comparables</a:t>
            </a:r>
            <a:r>
              <a:rPr lang="en-US" sz="1100" dirty="0">
                <a:latin typeface="Times New Roman" panose="02020603050405020304" pitchFamily="18" charset="0"/>
                <a:cs typeface="Times New Roman" panose="02020603050405020304" pitchFamily="18" charset="0"/>
              </a:rPr>
              <a:t> are from developed countries, so we must discount their multiples considering the country risk.</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Latin America has no publicly traded companies that satisfy our sector filters, which is a good signal for investment purposes, as there are no competitors.</a:t>
            </a:r>
          </a:p>
        </p:txBody>
      </p:sp>
      <p:sp>
        <p:nvSpPr>
          <p:cNvPr id="2" name="Slide Number Placeholder 7">
            <a:extLst>
              <a:ext uri="{FF2B5EF4-FFF2-40B4-BE49-F238E27FC236}">
                <a16:creationId xmlns:a16="http://schemas.microsoft.com/office/drawing/2014/main" id="{1017AA3B-588A-3852-C9AB-9767FFA0D024}"/>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4</a:t>
            </a:fld>
            <a:endParaRPr lang="en-US" dirty="0"/>
          </a:p>
        </p:txBody>
      </p:sp>
    </p:spTree>
    <p:extLst>
      <p:ext uri="{BB962C8B-B14F-4D97-AF65-F5344CB8AC3E}">
        <p14:creationId xmlns:p14="http://schemas.microsoft.com/office/powerpoint/2010/main" val="1840203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E533-13D8-D6BA-B051-AA1AAA41ACC2}"/>
              </a:ext>
            </a:extLst>
          </p:cNvPr>
          <p:cNvSpPr>
            <a:spLocks noGrp="1"/>
          </p:cNvSpPr>
          <p:nvPr>
            <p:ph type="title"/>
          </p:nvPr>
        </p:nvSpPr>
        <p:spPr>
          <a:xfrm>
            <a:off x="381000" y="309349"/>
            <a:ext cx="11065164" cy="401493"/>
          </a:xfrm>
        </p:spPr>
        <p:txBody>
          <a:bodyPr>
            <a:normAutofit/>
          </a:bodyPr>
          <a:lstStyle/>
          <a:p>
            <a:r>
              <a:rPr lang="pt-BR" dirty="0">
                <a:latin typeface="Times New Roman" panose="02020603050405020304" pitchFamily="18" charset="0"/>
                <a:cs typeface="Times New Roman" panose="02020603050405020304" pitchFamily="18" charset="0"/>
              </a:rPr>
              <a:t>Conclusion &amp; Investment Recommendation</a:t>
            </a:r>
            <a:endParaRPr lang="en-US" dirty="0">
              <a:latin typeface="Times New Roman" panose="02020603050405020304" pitchFamily="18" charset="0"/>
              <a:cs typeface="Times New Roman" panose="02020603050405020304" pitchFamily="18" charset="0"/>
            </a:endParaRPr>
          </a:p>
        </p:txBody>
      </p:sp>
      <p:graphicFrame>
        <p:nvGraphicFramePr>
          <p:cNvPr id="10" name="Object 9">
            <a:extLst>
              <a:ext uri="{FF2B5EF4-FFF2-40B4-BE49-F238E27FC236}">
                <a16:creationId xmlns:a16="http://schemas.microsoft.com/office/drawing/2014/main" id="{FA534E2A-D85B-3B66-59C5-55F747D6A649}"/>
              </a:ext>
            </a:extLst>
          </p:cNvPr>
          <p:cNvGraphicFramePr>
            <a:graphicFrameLocks noChangeAspect="1"/>
          </p:cNvGraphicFramePr>
          <p:nvPr>
            <p:extLst>
              <p:ext uri="{D42A27DB-BD31-4B8C-83A1-F6EECF244321}">
                <p14:modId xmlns:p14="http://schemas.microsoft.com/office/powerpoint/2010/main" val="82798555"/>
              </p:ext>
            </p:extLst>
          </p:nvPr>
        </p:nvGraphicFramePr>
        <p:xfrm>
          <a:off x="744348" y="4477864"/>
          <a:ext cx="3350372" cy="1724588"/>
        </p:xfrm>
        <a:graphic>
          <a:graphicData uri="http://schemas.openxmlformats.org/presentationml/2006/ole">
            <mc:AlternateContent xmlns:mc="http://schemas.openxmlformats.org/markup-compatibility/2006">
              <mc:Choice xmlns:v="urn:schemas-microsoft-com:vml" Requires="v">
                <p:oleObj name="Binary Worksheet" r:id="rId2" imgW="3552800" imgH="1828723" progId="Excel.SheetBinaryMacroEnabled.12">
                  <p:embed/>
                </p:oleObj>
              </mc:Choice>
              <mc:Fallback>
                <p:oleObj name="Binary Worksheet" r:id="rId2" imgW="3552800" imgH="1828723" progId="Excel.SheetBinaryMacroEnabled.12">
                  <p:embed/>
                  <p:pic>
                    <p:nvPicPr>
                      <p:cNvPr id="10" name="Object 9">
                        <a:extLst>
                          <a:ext uri="{FF2B5EF4-FFF2-40B4-BE49-F238E27FC236}">
                            <a16:creationId xmlns:a16="http://schemas.microsoft.com/office/drawing/2014/main" id="{FA534E2A-D85B-3B66-59C5-55F747D6A649}"/>
                          </a:ext>
                        </a:extLst>
                      </p:cNvPr>
                      <p:cNvPicPr/>
                      <p:nvPr/>
                    </p:nvPicPr>
                    <p:blipFill>
                      <a:blip r:embed="rId3"/>
                      <a:stretch>
                        <a:fillRect/>
                      </a:stretch>
                    </p:blipFill>
                    <p:spPr>
                      <a:xfrm>
                        <a:off x="744348" y="4477864"/>
                        <a:ext cx="3350372" cy="1724588"/>
                      </a:xfrm>
                      <a:prstGeom prst="rect">
                        <a:avLst/>
                      </a:prstGeom>
                    </p:spPr>
                  </p:pic>
                </p:oleObj>
              </mc:Fallback>
            </mc:AlternateContent>
          </a:graphicData>
        </a:graphic>
      </p:graphicFrame>
      <p:graphicFrame>
        <p:nvGraphicFramePr>
          <p:cNvPr id="9" name="Chart 8">
            <a:extLst>
              <a:ext uri="{FF2B5EF4-FFF2-40B4-BE49-F238E27FC236}">
                <a16:creationId xmlns:a16="http://schemas.microsoft.com/office/drawing/2014/main" id="{602D420D-DFAD-4F16-ADDB-9E8135A055F8}"/>
              </a:ext>
            </a:extLst>
          </p:cNvPr>
          <p:cNvGraphicFramePr>
            <a:graphicFrameLocks/>
          </p:cNvGraphicFramePr>
          <p:nvPr>
            <p:extLst>
              <p:ext uri="{D42A27DB-BD31-4B8C-83A1-F6EECF244321}">
                <p14:modId xmlns:p14="http://schemas.microsoft.com/office/powerpoint/2010/main" val="144184755"/>
              </p:ext>
            </p:extLst>
          </p:nvPr>
        </p:nvGraphicFramePr>
        <p:xfrm>
          <a:off x="391395" y="784137"/>
          <a:ext cx="7336762" cy="3784125"/>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a:extLst>
              <a:ext uri="{FF2B5EF4-FFF2-40B4-BE49-F238E27FC236}">
                <a16:creationId xmlns:a16="http://schemas.microsoft.com/office/drawing/2014/main" id="{07D57368-6386-B8CD-9A74-19490F060F1D}"/>
              </a:ext>
            </a:extLst>
          </p:cNvPr>
          <p:cNvCxnSpPr>
            <a:cxnSpLocks/>
          </p:cNvCxnSpPr>
          <p:nvPr/>
        </p:nvCxnSpPr>
        <p:spPr>
          <a:xfrm>
            <a:off x="371731" y="3244643"/>
            <a:ext cx="7159779" cy="0"/>
          </a:xfrm>
          <a:prstGeom prst="line">
            <a:avLst/>
          </a:prstGeom>
          <a:ln w="19050">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E0D9B832-FDE2-D335-5D9A-FB22D0AA6123}"/>
              </a:ext>
            </a:extLst>
          </p:cNvPr>
          <p:cNvSpPr txBox="1"/>
          <p:nvPr/>
        </p:nvSpPr>
        <p:spPr>
          <a:xfrm>
            <a:off x="4432703" y="4937180"/>
            <a:ext cx="3523237" cy="1107996"/>
          </a:xfrm>
          <a:prstGeom prst="rect">
            <a:avLst/>
          </a:prstGeom>
          <a:noFill/>
        </p:spPr>
        <p:txBody>
          <a:bodyPr wrap="square" lIns="0" rIns="0" rtlCol="0">
            <a:spAutoFit/>
          </a:bodyPr>
          <a:lstStyle/>
          <a:p>
            <a:r>
              <a:rPr lang="en-US" sz="1100" dirty="0">
                <a:latin typeface="Times New Roman" panose="02020603050405020304" pitchFamily="18" charset="0"/>
                <a:cs typeface="Times New Roman" panose="02020603050405020304" pitchFamily="18" charset="0"/>
              </a:rPr>
              <a:t>Based on median multiples, the implied EV is approximately US$2.1B, resulting in an Equity Value of about US$1.3B.</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Our valuation results were cross-checked with a discounted cash flow analysis. A WACC of 14.2% and conservative assumptions yield a similar valuation.</a:t>
            </a:r>
          </a:p>
        </p:txBody>
      </p:sp>
      <p:grpSp>
        <p:nvGrpSpPr>
          <p:cNvPr id="6" name="Group 5">
            <a:extLst>
              <a:ext uri="{FF2B5EF4-FFF2-40B4-BE49-F238E27FC236}">
                <a16:creationId xmlns:a16="http://schemas.microsoft.com/office/drawing/2014/main" id="{718A0DB2-D70A-C059-4BC5-F0951D8F6134}"/>
              </a:ext>
            </a:extLst>
          </p:cNvPr>
          <p:cNvGrpSpPr/>
          <p:nvPr/>
        </p:nvGrpSpPr>
        <p:grpSpPr>
          <a:xfrm>
            <a:off x="8287763" y="2300658"/>
            <a:ext cx="3523237" cy="2502016"/>
            <a:chOff x="8287763" y="919175"/>
            <a:chExt cx="3523237" cy="2502016"/>
          </a:xfrm>
        </p:grpSpPr>
        <p:sp>
          <p:nvSpPr>
            <p:cNvPr id="26" name="Rectangle 25">
              <a:extLst>
                <a:ext uri="{FF2B5EF4-FFF2-40B4-BE49-F238E27FC236}">
                  <a16:creationId xmlns:a16="http://schemas.microsoft.com/office/drawing/2014/main" id="{60E31486-052A-29C7-5DA0-7DDBD60DFD8A}"/>
                </a:ext>
              </a:extLst>
            </p:cNvPr>
            <p:cNvSpPr/>
            <p:nvPr/>
          </p:nvSpPr>
          <p:spPr>
            <a:xfrm>
              <a:off x="8287763" y="919175"/>
              <a:ext cx="3523237" cy="209081"/>
            </a:xfrm>
            <a:prstGeom prst="rect">
              <a:avLst/>
            </a:prstGeom>
            <a:solidFill>
              <a:srgbClr val="CFCF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latin typeface="Times New Roman" panose="02020603050405020304" pitchFamily="18" charset="0"/>
                  <a:cs typeface="Times New Roman" panose="02020603050405020304" pitchFamily="18" charset="0"/>
                </a:rPr>
                <a:t>Investment Recommendation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00EBAB6-8450-2A3B-4DBA-932C1DAA14BC}"/>
                </a:ext>
              </a:extLst>
            </p:cNvPr>
            <p:cNvSpPr txBox="1"/>
            <p:nvPr/>
          </p:nvSpPr>
          <p:spPr>
            <a:xfrm>
              <a:off x="8287763" y="1128256"/>
              <a:ext cx="3523237" cy="2292935"/>
            </a:xfrm>
            <a:prstGeom prst="rect">
              <a:avLst/>
            </a:prstGeom>
            <a:noFill/>
          </p:spPr>
          <p:txBody>
            <a:bodyPr wrap="square" lIns="0" rIns="0" rtlCol="0">
              <a:spAutoFit/>
            </a:bodyPr>
            <a:lstStyle/>
            <a:p>
              <a:pPr marL="171450" indent="-171450">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Ascenty</a:t>
              </a:r>
              <a:r>
                <a:rPr lang="en-US" sz="1100" dirty="0">
                  <a:latin typeface="Times New Roman" panose="02020603050405020304" pitchFamily="18" charset="0"/>
                  <a:cs typeface="Times New Roman" panose="02020603050405020304" pitchFamily="18" charset="0"/>
                </a:rPr>
                <a:t> has posted a 19% revenue CAGR over the past three years, with a strong 44.7% EBITDA margin. </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Its Latin American leadership driven by long-term contracts and recurring revenues positions it for strategic investment.</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Median multiples imply an Enterprise Value of about US$2.1B and an equity value near US$1.3B, remaining attractive even after a 3.4% Brazil country-risk discount.</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Although there are no direct Latin American </a:t>
              </a:r>
              <a:r>
                <a:rPr lang="en-US" sz="1100" dirty="0" err="1">
                  <a:latin typeface="Times New Roman" panose="02020603050405020304" pitchFamily="18" charset="0"/>
                  <a:cs typeface="Times New Roman" panose="02020603050405020304" pitchFamily="18" charset="0"/>
                </a:rPr>
                <a:t>comparables</a:t>
              </a:r>
              <a:r>
                <a:rPr lang="en-US" sz="1100" dirty="0">
                  <a:latin typeface="Times New Roman" panose="02020603050405020304" pitchFamily="18" charset="0"/>
                  <a:cs typeface="Times New Roman" panose="02020603050405020304" pitchFamily="18" charset="0"/>
                </a:rPr>
                <a:t> and macroeconomic risks persist, </a:t>
              </a:r>
              <a:r>
                <a:rPr lang="en-US" sz="1100" dirty="0" err="1">
                  <a:latin typeface="Times New Roman" panose="02020603050405020304" pitchFamily="18" charset="0"/>
                  <a:cs typeface="Times New Roman" panose="02020603050405020304" pitchFamily="18" charset="0"/>
                </a:rPr>
                <a:t>Ascenty’s</a:t>
              </a:r>
              <a:r>
                <a:rPr lang="en-US" sz="1100" dirty="0">
                  <a:latin typeface="Times New Roman" panose="02020603050405020304" pitchFamily="18" charset="0"/>
                  <a:cs typeface="Times New Roman" panose="02020603050405020304" pitchFamily="18" charset="0"/>
                </a:rPr>
                <a:t> operational excellence, backed by Digital Realty and Brookfield, supports a favorable risk/reward profile. </a:t>
              </a: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We therefore recommend a buy, targeting the midpoint of EV/EBITDA multiples.</a:t>
              </a:r>
            </a:p>
          </p:txBody>
        </p:sp>
      </p:grpSp>
      <p:sp>
        <p:nvSpPr>
          <p:cNvPr id="33" name="TextBox 32">
            <a:extLst>
              <a:ext uri="{FF2B5EF4-FFF2-40B4-BE49-F238E27FC236}">
                <a16:creationId xmlns:a16="http://schemas.microsoft.com/office/drawing/2014/main" id="{FDF186CE-4DAA-06D9-0ECE-A186624F9C33}"/>
              </a:ext>
            </a:extLst>
          </p:cNvPr>
          <p:cNvSpPr txBox="1"/>
          <p:nvPr/>
        </p:nvSpPr>
        <p:spPr>
          <a:xfrm>
            <a:off x="5338916" y="2875725"/>
            <a:ext cx="1710813" cy="246221"/>
          </a:xfrm>
          <a:prstGeom prst="rect">
            <a:avLst/>
          </a:prstGeom>
          <a:noFill/>
        </p:spPr>
        <p:txBody>
          <a:bodyPr wrap="square" lIns="0" rIns="0" rtlCol="0">
            <a:spAutoFit/>
          </a:bodyPr>
          <a:lstStyle/>
          <a:p>
            <a:r>
              <a:rPr lang="pt-BR" sz="1000" b="1" dirty="0">
                <a:solidFill>
                  <a:srgbClr val="4D4D4D"/>
                </a:solidFill>
                <a:latin typeface="Times New Roman" panose="02020603050405020304" pitchFamily="18" charset="0"/>
                <a:cs typeface="Times New Roman" panose="02020603050405020304" pitchFamily="18" charset="0"/>
              </a:rPr>
              <a:t>Enteprise Value Multiples</a:t>
            </a:r>
            <a:endParaRPr lang="en-US" sz="1000" b="1" dirty="0">
              <a:solidFill>
                <a:srgbClr val="4D4D4D"/>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A645BFB-A890-9CEB-46CE-953F45C84188}"/>
              </a:ext>
            </a:extLst>
          </p:cNvPr>
          <p:cNvSpPr txBox="1"/>
          <p:nvPr/>
        </p:nvSpPr>
        <p:spPr>
          <a:xfrm>
            <a:off x="5338916" y="3423874"/>
            <a:ext cx="1710813" cy="246221"/>
          </a:xfrm>
          <a:prstGeom prst="rect">
            <a:avLst/>
          </a:prstGeom>
          <a:noFill/>
        </p:spPr>
        <p:txBody>
          <a:bodyPr wrap="square" lIns="0" rIns="0" rtlCol="0">
            <a:spAutoFit/>
          </a:bodyPr>
          <a:lstStyle/>
          <a:p>
            <a:r>
              <a:rPr lang="pt-BR" sz="1000" b="1" dirty="0">
                <a:solidFill>
                  <a:srgbClr val="4D4D4D"/>
                </a:solidFill>
                <a:latin typeface="Times New Roman" panose="02020603050405020304" pitchFamily="18" charset="0"/>
                <a:cs typeface="Times New Roman" panose="02020603050405020304" pitchFamily="18" charset="0"/>
              </a:rPr>
              <a:t>Equity Value Multiples</a:t>
            </a:r>
            <a:endParaRPr lang="en-US" sz="1000" b="1" dirty="0">
              <a:solidFill>
                <a:srgbClr val="4D4D4D"/>
              </a:solidFill>
              <a:latin typeface="Times New Roman" panose="02020603050405020304" pitchFamily="18" charset="0"/>
              <a:cs typeface="Times New Roman" panose="02020603050405020304" pitchFamily="18" charset="0"/>
            </a:endParaRPr>
          </a:p>
        </p:txBody>
      </p:sp>
      <p:cxnSp>
        <p:nvCxnSpPr>
          <p:cNvPr id="37" name="Straight Connector 36">
            <a:extLst>
              <a:ext uri="{FF2B5EF4-FFF2-40B4-BE49-F238E27FC236}">
                <a16:creationId xmlns:a16="http://schemas.microsoft.com/office/drawing/2014/main" id="{2EAFD579-2789-E3F6-A359-524EF0A9DBAA}"/>
              </a:ext>
            </a:extLst>
          </p:cNvPr>
          <p:cNvCxnSpPr/>
          <p:nvPr/>
        </p:nvCxnSpPr>
        <p:spPr>
          <a:xfrm>
            <a:off x="5329082" y="2875725"/>
            <a:ext cx="0" cy="7943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A2E6232-2734-CBB0-2F3E-BFA37DE8B183}"/>
              </a:ext>
            </a:extLst>
          </p:cNvPr>
          <p:cNvCxnSpPr/>
          <p:nvPr/>
        </p:nvCxnSpPr>
        <p:spPr>
          <a:xfrm>
            <a:off x="4363882" y="5133578"/>
            <a:ext cx="0" cy="71830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Slide Number Placeholder 7">
            <a:extLst>
              <a:ext uri="{FF2B5EF4-FFF2-40B4-BE49-F238E27FC236}">
                <a16:creationId xmlns:a16="http://schemas.microsoft.com/office/drawing/2014/main" id="{0B6FF312-B2C8-317A-2ECB-5DEE60280EBD}"/>
              </a:ext>
            </a:extLst>
          </p:cNvPr>
          <p:cNvSpPr>
            <a:spLocks noGrp="1"/>
          </p:cNvSpPr>
          <p:nvPr>
            <p:ph type="sldNum" sz="quarter" idx="12"/>
          </p:nvPr>
        </p:nvSpPr>
        <p:spPr>
          <a:xfrm>
            <a:off x="9494982" y="6343506"/>
            <a:ext cx="2133600" cy="365125"/>
          </a:xfrm>
        </p:spPr>
        <p:txBody>
          <a:bodyPr/>
          <a:lstStyle/>
          <a:p>
            <a:pPr>
              <a:defRPr/>
            </a:pPr>
            <a:fld id="{995B7867-EB00-4675-821B-66D3FE8CD564}" type="slidenum">
              <a:rPr lang="en-US" smtClean="0"/>
              <a:pPr>
                <a:defRPr/>
              </a:pPr>
              <a:t>5</a:t>
            </a:fld>
            <a:endParaRPr lang="en-US" dirty="0"/>
          </a:p>
        </p:txBody>
      </p:sp>
    </p:spTree>
    <p:extLst>
      <p:ext uri="{BB962C8B-B14F-4D97-AF65-F5344CB8AC3E}">
        <p14:creationId xmlns:p14="http://schemas.microsoft.com/office/powerpoint/2010/main" val="3112409480"/>
      </p:ext>
    </p:extLst>
  </p:cSld>
  <p:clrMapOvr>
    <a:masterClrMapping/>
  </p:clrMapOvr>
</p:sld>
</file>

<file path=ppt/theme/theme1.xml><?xml version="1.0" encoding="utf-8"?>
<a:theme xmlns:a="http://schemas.openxmlformats.org/drawingml/2006/main" name="Master">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2684</TotalTime>
  <Words>941</Words>
  <Application>Microsoft Office PowerPoint</Application>
  <PresentationFormat>Widescreen</PresentationFormat>
  <Paragraphs>81</Paragraphs>
  <Slides>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Aptos</vt:lpstr>
      <vt:lpstr>Arial</vt:lpstr>
      <vt:lpstr>Times New Roman</vt:lpstr>
      <vt:lpstr>Master</vt:lpstr>
      <vt:lpstr>Binary Worksheet</vt:lpstr>
      <vt:lpstr>PowerPoint Presentation</vt:lpstr>
      <vt:lpstr>Company Overview</vt:lpstr>
      <vt:lpstr>Investment Thesis</vt:lpstr>
      <vt:lpstr>Comparable Companies Analysis</vt:lpstr>
      <vt:lpstr>Conclusion &amp; Investment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SADRAQUE AUGUSTO OLIVEIRA DE MELO CARVAL</dc:creator>
  <cp:lastModifiedBy>SADRAQUE AUGUSTO OLIVEIRA DE MELO CARVAL</cp:lastModifiedBy>
  <cp:revision>9</cp:revision>
  <dcterms:created xsi:type="dcterms:W3CDTF">2025-02-07T02:14:08Z</dcterms:created>
  <dcterms:modified xsi:type="dcterms:W3CDTF">2025-03-14T12:24:17Z</dcterms:modified>
</cp:coreProperties>
</file>