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67" r:id="rId4"/>
    <p:sldId id="268" r:id="rId5"/>
    <p:sldId id="269"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DF1AA7E-8727-41FF-BDC4-5B891DC19BC0}">
          <p14:sldIdLst>
            <p14:sldId id="257"/>
          </p14:sldIdLst>
        </p14:section>
        <p14:section name="Valuation Methodologies" id="{C4232A7D-FCE8-4413-9D6B-8C7097758C77}">
          <p14:sldIdLst>
            <p14:sldId id="266"/>
            <p14:sldId id="267"/>
            <p14:sldId id="268"/>
          </p14:sldIdLst>
        </p14:section>
        <p14:section name="Valuation Overview &amp; Conclusion" id="{489C3F99-A35E-4EDE-B1CC-52EAC26D2BAD}">
          <p14:sldIdLst>
            <p14:sldId id="269"/>
            <p14:sldId id="270"/>
          </p14:sldIdLst>
        </p14:section>
      </p14:sectionLst>
    </p:ext>
    <p:ext uri="{EFAFB233-063F-42B5-8137-9DF3F51BA10A}">
      <p15:sldGuideLst xmlns:p15="http://schemas.microsoft.com/office/powerpoint/2012/main">
        <p15:guide id="1" orient="horz" pos="576" userDrawn="1">
          <p15:clr>
            <a:srgbClr val="A4A3A4"/>
          </p15:clr>
        </p15:guide>
        <p15:guide id="2" pos="7464" userDrawn="1">
          <p15:clr>
            <a:srgbClr val="A4A3A4"/>
          </p15:clr>
        </p15:guide>
        <p15:guide id="3" pos="12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B15"/>
    <a:srgbClr val="CCD1D7"/>
    <a:srgbClr val="5E7C9E"/>
    <a:srgbClr val="4D4D4D"/>
    <a:srgbClr val="5F5F5F"/>
    <a:srgbClr val="D5D5D5"/>
    <a:srgbClr val="0033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97" d="100"/>
          <a:sy n="97" d="100"/>
        </p:scale>
        <p:origin x="1032" y="96"/>
      </p:cViewPr>
      <p:guideLst>
        <p:guide orient="horz" pos="576"/>
        <p:guide pos="7464"/>
        <p:guide pos="1296"/>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ugusto\Documents\Atlas%20Partners%20Case\XYZ_Comps_Entrega%20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ugusto\Documents\Atlas%20Partners%20Case\XYZ_Comps_Entrega%20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ugusto\Documents\Atlas%20Partners%20Case\XYZ_Comps_Entrega%203.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US"/>
              <a:t>Growth</a:t>
            </a:r>
            <a:r>
              <a:rPr lang="en-US" baseline="0"/>
              <a:t> - </a:t>
            </a:r>
            <a:r>
              <a:rPr lang="en-US"/>
              <a:t>Net Revenue x EBITDA</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XYZ_DCF!$B$19</c:f>
              <c:strCache>
                <c:ptCount val="1"/>
                <c:pt idx="0">
                  <c:v>Net Revenue</c:v>
                </c:pt>
              </c:strCache>
            </c:strRef>
          </c:tx>
          <c:spPr>
            <a:solidFill>
              <a:srgbClr val="00666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XYZ_DCF!$F$18:$P$18</c:f>
              <c:numCache>
                <c:formatCode>"Year"\ 0</c:formatCode>
                <c:ptCount val="11"/>
                <c:pt idx="0">
                  <c:v>0</c:v>
                </c:pt>
                <c:pt idx="1">
                  <c:v>1</c:v>
                </c:pt>
                <c:pt idx="2">
                  <c:v>2</c:v>
                </c:pt>
                <c:pt idx="3">
                  <c:v>3</c:v>
                </c:pt>
                <c:pt idx="4">
                  <c:v>4</c:v>
                </c:pt>
                <c:pt idx="5">
                  <c:v>5</c:v>
                </c:pt>
                <c:pt idx="6">
                  <c:v>6</c:v>
                </c:pt>
                <c:pt idx="7">
                  <c:v>7</c:v>
                </c:pt>
                <c:pt idx="8">
                  <c:v>8</c:v>
                </c:pt>
                <c:pt idx="9">
                  <c:v>9</c:v>
                </c:pt>
                <c:pt idx="10">
                  <c:v>10</c:v>
                </c:pt>
              </c:numCache>
            </c:numRef>
          </c:cat>
          <c:val>
            <c:numRef>
              <c:f>XYZ_DCF!$F$19:$P$19</c:f>
              <c:numCache>
                <c:formatCode>#,##0.0_);\(#,##0.0\)</c:formatCode>
                <c:ptCount val="11"/>
                <c:pt idx="0">
                  <c:v>500</c:v>
                </c:pt>
                <c:pt idx="1">
                  <c:v>550</c:v>
                </c:pt>
                <c:pt idx="2">
                  <c:v>605</c:v>
                </c:pt>
                <c:pt idx="3">
                  <c:v>665.5</c:v>
                </c:pt>
                <c:pt idx="4">
                  <c:v>732.05000000000007</c:v>
                </c:pt>
                <c:pt idx="5">
                  <c:v>805.25500000000011</c:v>
                </c:pt>
                <c:pt idx="6">
                  <c:v>845.51775000000021</c:v>
                </c:pt>
                <c:pt idx="7">
                  <c:v>887.79363750000027</c:v>
                </c:pt>
                <c:pt idx="8">
                  <c:v>932.18331937500034</c:v>
                </c:pt>
                <c:pt idx="9">
                  <c:v>978.7924853437504</c:v>
                </c:pt>
                <c:pt idx="10">
                  <c:v>1027.7321096109379</c:v>
                </c:pt>
              </c:numCache>
            </c:numRef>
          </c:val>
          <c:extLst>
            <c:ext xmlns:c16="http://schemas.microsoft.com/office/drawing/2014/chart" uri="{C3380CC4-5D6E-409C-BE32-E72D297353CC}">
              <c16:uniqueId val="{00000000-7B9D-4317-9047-E40EEF63BBE0}"/>
            </c:ext>
          </c:extLst>
        </c:ser>
        <c:ser>
          <c:idx val="1"/>
          <c:order val="1"/>
          <c:tx>
            <c:strRef>
              <c:f>XYZ_DCF!$B$28</c:f>
              <c:strCache>
                <c:ptCount val="1"/>
                <c:pt idx="0">
                  <c:v>EBITDA</c:v>
                </c:pt>
              </c:strCache>
            </c:strRef>
          </c:tx>
          <c:spPr>
            <a:solidFill>
              <a:schemeClr val="bg2">
                <a:lumMod val="9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XYZ_DCF!$F$28:$P$28</c:f>
              <c:numCache>
                <c:formatCode>#,##0.0_);\(#,##0.0\)</c:formatCode>
                <c:ptCount val="11"/>
                <c:pt idx="0">
                  <c:v>125</c:v>
                </c:pt>
                <c:pt idx="1">
                  <c:v>140</c:v>
                </c:pt>
                <c:pt idx="2">
                  <c:v>156.625</c:v>
                </c:pt>
                <c:pt idx="3">
                  <c:v>175.04375000000002</c:v>
                </c:pt>
                <c:pt idx="4">
                  <c:v>195.44218749999996</c:v>
                </c:pt>
                <c:pt idx="5">
                  <c:v>218.02517187499998</c:v>
                </c:pt>
                <c:pt idx="6">
                  <c:v>230.20271203125006</c:v>
                </c:pt>
                <c:pt idx="7">
                  <c:v>243.02741764218749</c:v>
                </c:pt>
                <c:pt idx="8">
                  <c:v>256.53279563395319</c:v>
                </c:pt>
                <c:pt idx="9">
                  <c:v>270.75406273859682</c:v>
                </c:pt>
                <c:pt idx="10">
                  <c:v>285.7282320181609</c:v>
                </c:pt>
              </c:numCache>
            </c:numRef>
          </c:val>
          <c:extLst>
            <c:ext xmlns:c16="http://schemas.microsoft.com/office/drawing/2014/chart" uri="{C3380CC4-5D6E-409C-BE32-E72D297353CC}">
              <c16:uniqueId val="{00000001-7B9D-4317-9047-E40EEF63BBE0}"/>
            </c:ext>
          </c:extLst>
        </c:ser>
        <c:ser>
          <c:idx val="2"/>
          <c:order val="2"/>
          <c:tx>
            <c:strRef>
              <c:f>XYZ_DCF!$B$40</c:f>
              <c:strCache>
                <c:ptCount val="1"/>
                <c:pt idx="0">
                  <c:v>Unlevered Free Cash Flow</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XYZ_DCF!$F$40:$P$40</c:f>
              <c:numCache>
                <c:formatCode>#,##0.0_);\(#,##0.0\)</c:formatCode>
                <c:ptCount val="11"/>
                <c:pt idx="0">
                  <c:v>54.3</c:v>
                </c:pt>
                <c:pt idx="1">
                  <c:v>61.379999999999995</c:v>
                </c:pt>
                <c:pt idx="2">
                  <c:v>69.250500000000002</c:v>
                </c:pt>
                <c:pt idx="3">
                  <c:v>77.994675000000001</c:v>
                </c:pt>
                <c:pt idx="4">
                  <c:v>87.704223749999954</c:v>
                </c:pt>
                <c:pt idx="5">
                  <c:v>98.480231437499967</c:v>
                </c:pt>
                <c:pt idx="6">
                  <c:v>104.24658884062504</c:v>
                </c:pt>
                <c:pt idx="7">
                  <c:v>110.32653448884372</c:v>
                </c:pt>
                <c:pt idx="8">
                  <c:v>116.73650590565909</c:v>
                </c:pt>
                <c:pt idx="9">
                  <c:v>123.49378523408635</c:v>
                </c:pt>
                <c:pt idx="10">
                  <c:v>130.61654214992927</c:v>
                </c:pt>
              </c:numCache>
            </c:numRef>
          </c:val>
          <c:extLst>
            <c:ext xmlns:c16="http://schemas.microsoft.com/office/drawing/2014/chart" uri="{C3380CC4-5D6E-409C-BE32-E72D297353CC}">
              <c16:uniqueId val="{00000002-7B9D-4317-9047-E40EEF63BBE0}"/>
            </c:ext>
          </c:extLst>
        </c:ser>
        <c:dLbls>
          <c:showLegendKey val="0"/>
          <c:showVal val="0"/>
          <c:showCatName val="0"/>
          <c:showSerName val="0"/>
          <c:showPercent val="0"/>
          <c:showBubbleSize val="0"/>
        </c:dLbls>
        <c:gapWidth val="50"/>
        <c:overlap val="100"/>
        <c:axId val="502549664"/>
        <c:axId val="502546784"/>
      </c:barChart>
      <c:catAx>
        <c:axId val="502549664"/>
        <c:scaling>
          <c:orientation val="minMax"/>
        </c:scaling>
        <c:delete val="0"/>
        <c:axPos val="b"/>
        <c:numFmt formatCode="&quot;Year&quot;\ 0"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546784"/>
        <c:crosses val="autoZero"/>
        <c:auto val="1"/>
        <c:lblAlgn val="ctr"/>
        <c:lblOffset val="100"/>
        <c:noMultiLvlLbl val="0"/>
      </c:catAx>
      <c:valAx>
        <c:axId val="502546784"/>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0.0_);\(#,##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5496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US" sz="1800" b="1" i="0" u="none" strike="noStrike" cap="all" baseline="0"/>
              <a:t>Financial Performance Breakdown</a:t>
            </a:r>
            <a:endParaRPr lang="en-US"/>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XYZ_DCF!$B$22</c:f>
              <c:strCache>
                <c:ptCount val="1"/>
                <c:pt idx="0">
                  <c:v>Gross Profit</c:v>
                </c:pt>
              </c:strCache>
            </c:strRef>
          </c:tx>
          <c:spPr>
            <a:solidFill>
              <a:schemeClr val="accent1">
                <a:shade val="58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XYZ_DCF!$F$18:$P$18</c:f>
              <c:numCache>
                <c:formatCode>"Year"\ 0</c:formatCode>
                <c:ptCount val="11"/>
                <c:pt idx="0">
                  <c:v>0</c:v>
                </c:pt>
                <c:pt idx="1">
                  <c:v>1</c:v>
                </c:pt>
                <c:pt idx="2">
                  <c:v>2</c:v>
                </c:pt>
                <c:pt idx="3">
                  <c:v>3</c:v>
                </c:pt>
                <c:pt idx="4">
                  <c:v>4</c:v>
                </c:pt>
                <c:pt idx="5">
                  <c:v>5</c:v>
                </c:pt>
                <c:pt idx="6">
                  <c:v>6</c:v>
                </c:pt>
                <c:pt idx="7">
                  <c:v>7</c:v>
                </c:pt>
                <c:pt idx="8">
                  <c:v>8</c:v>
                </c:pt>
                <c:pt idx="9">
                  <c:v>9</c:v>
                </c:pt>
                <c:pt idx="10">
                  <c:v>10</c:v>
                </c:pt>
              </c:numCache>
            </c:numRef>
          </c:cat>
          <c:val>
            <c:numRef>
              <c:f>XYZ_DCF!$F$22:$P$22</c:f>
              <c:numCache>
                <c:formatCode>#,##0.0_);\(#,##0.0\)</c:formatCode>
                <c:ptCount val="11"/>
                <c:pt idx="0">
                  <c:v>300</c:v>
                </c:pt>
                <c:pt idx="1">
                  <c:v>330</c:v>
                </c:pt>
                <c:pt idx="2">
                  <c:v>363</c:v>
                </c:pt>
                <c:pt idx="3">
                  <c:v>399.3</c:v>
                </c:pt>
                <c:pt idx="4">
                  <c:v>439.23</c:v>
                </c:pt>
                <c:pt idx="5">
                  <c:v>483.15300000000002</c:v>
                </c:pt>
                <c:pt idx="6">
                  <c:v>507.31065000000012</c:v>
                </c:pt>
                <c:pt idx="7">
                  <c:v>532.6761825000001</c:v>
                </c:pt>
                <c:pt idx="8">
                  <c:v>559.30999162500018</c:v>
                </c:pt>
                <c:pt idx="9">
                  <c:v>587.27549120625019</c:v>
                </c:pt>
                <c:pt idx="10">
                  <c:v>616.63926576656263</c:v>
                </c:pt>
              </c:numCache>
            </c:numRef>
          </c:val>
          <c:extLst>
            <c:ext xmlns:c16="http://schemas.microsoft.com/office/drawing/2014/chart" uri="{C3380CC4-5D6E-409C-BE32-E72D297353CC}">
              <c16:uniqueId val="{00000000-CFFD-46CB-8A37-EF25CB6D4217}"/>
            </c:ext>
          </c:extLst>
        </c:ser>
        <c:ser>
          <c:idx val="1"/>
          <c:order val="1"/>
          <c:tx>
            <c:strRef>
              <c:f>XYZ_DCF!$B$28</c:f>
              <c:strCache>
                <c:ptCount val="1"/>
                <c:pt idx="0">
                  <c:v>EBITDA</c:v>
                </c:pt>
              </c:strCache>
            </c:strRef>
          </c:tx>
          <c:spPr>
            <a:solidFill>
              <a:schemeClr val="accent1">
                <a:shade val="86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XYZ_DCF!$F$28:$P$28</c:f>
              <c:numCache>
                <c:formatCode>#,##0.0_);\(#,##0.0\)</c:formatCode>
                <c:ptCount val="11"/>
                <c:pt idx="0">
                  <c:v>125</c:v>
                </c:pt>
                <c:pt idx="1">
                  <c:v>140</c:v>
                </c:pt>
                <c:pt idx="2">
                  <c:v>156.625</c:v>
                </c:pt>
                <c:pt idx="3">
                  <c:v>175.04375000000002</c:v>
                </c:pt>
                <c:pt idx="4">
                  <c:v>195.44218749999996</c:v>
                </c:pt>
                <c:pt idx="5">
                  <c:v>218.02517187499998</c:v>
                </c:pt>
                <c:pt idx="6">
                  <c:v>230.20271203125006</c:v>
                </c:pt>
                <c:pt idx="7">
                  <c:v>243.02741764218749</c:v>
                </c:pt>
                <c:pt idx="8">
                  <c:v>256.53279563395319</c:v>
                </c:pt>
                <c:pt idx="9">
                  <c:v>270.75406273859682</c:v>
                </c:pt>
                <c:pt idx="10">
                  <c:v>285.7282320181609</c:v>
                </c:pt>
              </c:numCache>
            </c:numRef>
          </c:val>
          <c:extLst>
            <c:ext xmlns:c16="http://schemas.microsoft.com/office/drawing/2014/chart" uri="{C3380CC4-5D6E-409C-BE32-E72D297353CC}">
              <c16:uniqueId val="{00000001-CFFD-46CB-8A37-EF25CB6D4217}"/>
            </c:ext>
          </c:extLst>
        </c:ser>
        <c:ser>
          <c:idx val="2"/>
          <c:order val="2"/>
          <c:tx>
            <c:strRef>
              <c:f>XYZ_DCF!$B$32</c:f>
              <c:strCache>
                <c:ptCount val="1"/>
                <c:pt idx="0">
                  <c:v>EBIT</c:v>
                </c:pt>
              </c:strCache>
            </c:strRef>
          </c:tx>
          <c:spPr>
            <a:solidFill>
              <a:schemeClr val="accent1">
                <a:tint val="86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XYZ_DCF!$F$32:$P$32</c:f>
              <c:numCache>
                <c:formatCode>#,##0.0_);\(#,##0.0\)</c:formatCode>
                <c:ptCount val="11"/>
                <c:pt idx="0">
                  <c:v>105</c:v>
                </c:pt>
                <c:pt idx="1">
                  <c:v>118</c:v>
                </c:pt>
                <c:pt idx="2">
                  <c:v>132.42500000000001</c:v>
                </c:pt>
                <c:pt idx="3">
                  <c:v>148.42375000000001</c:v>
                </c:pt>
                <c:pt idx="4">
                  <c:v>166.16018749999995</c:v>
                </c:pt>
                <c:pt idx="5">
                  <c:v>185.81497187499997</c:v>
                </c:pt>
                <c:pt idx="6">
                  <c:v>196.38200203125007</c:v>
                </c:pt>
                <c:pt idx="7">
                  <c:v>207.51567214218747</c:v>
                </c:pt>
                <c:pt idx="8">
                  <c:v>219.24546285895318</c:v>
                </c:pt>
                <c:pt idx="9">
                  <c:v>231.60236332484681</c:v>
                </c:pt>
                <c:pt idx="10">
                  <c:v>244.61894763372339</c:v>
                </c:pt>
              </c:numCache>
            </c:numRef>
          </c:val>
          <c:extLst>
            <c:ext xmlns:c16="http://schemas.microsoft.com/office/drawing/2014/chart" uri="{C3380CC4-5D6E-409C-BE32-E72D297353CC}">
              <c16:uniqueId val="{00000002-CFFD-46CB-8A37-EF25CB6D4217}"/>
            </c:ext>
          </c:extLst>
        </c:ser>
        <c:ser>
          <c:idx val="3"/>
          <c:order val="3"/>
          <c:tx>
            <c:strRef>
              <c:f>XYZ_DCF!$B$35</c:f>
              <c:strCache>
                <c:ptCount val="1"/>
                <c:pt idx="0">
                  <c:v>NOPAT</c:v>
                </c:pt>
              </c:strCache>
            </c:strRef>
          </c:tx>
          <c:spPr>
            <a:solidFill>
              <a:schemeClr val="accent1">
                <a:tint val="58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XYZ_DCF!$F$35:$P$35</c:f>
              <c:numCache>
                <c:formatCode>#,##0.0_);\(#,##0.0\)</c:formatCode>
                <c:ptCount val="11"/>
                <c:pt idx="0">
                  <c:v>69.3</c:v>
                </c:pt>
                <c:pt idx="1">
                  <c:v>77.88</c:v>
                </c:pt>
                <c:pt idx="2">
                  <c:v>87.400499999999994</c:v>
                </c:pt>
                <c:pt idx="3">
                  <c:v>97.959675000000004</c:v>
                </c:pt>
                <c:pt idx="4">
                  <c:v>109.66572374999996</c:v>
                </c:pt>
                <c:pt idx="5">
                  <c:v>122.63788143749997</c:v>
                </c:pt>
                <c:pt idx="6">
                  <c:v>129.61212134062504</c:v>
                </c:pt>
                <c:pt idx="7">
                  <c:v>136.96034361384372</c:v>
                </c:pt>
                <c:pt idx="8">
                  <c:v>144.70200548690909</c:v>
                </c:pt>
                <c:pt idx="9">
                  <c:v>152.85755979439887</c:v>
                </c:pt>
                <c:pt idx="10">
                  <c:v>161.44850543825743</c:v>
                </c:pt>
              </c:numCache>
            </c:numRef>
          </c:val>
          <c:extLst>
            <c:ext xmlns:c16="http://schemas.microsoft.com/office/drawing/2014/chart" uri="{C3380CC4-5D6E-409C-BE32-E72D297353CC}">
              <c16:uniqueId val="{00000003-CFFD-46CB-8A37-EF25CB6D4217}"/>
            </c:ext>
          </c:extLst>
        </c:ser>
        <c:dLbls>
          <c:dLblPos val="ctr"/>
          <c:showLegendKey val="0"/>
          <c:showVal val="1"/>
          <c:showCatName val="0"/>
          <c:showSerName val="0"/>
          <c:showPercent val="0"/>
          <c:showBubbleSize val="0"/>
        </c:dLbls>
        <c:gapWidth val="50"/>
        <c:overlap val="100"/>
        <c:axId val="502549664"/>
        <c:axId val="502546784"/>
      </c:barChart>
      <c:catAx>
        <c:axId val="502549664"/>
        <c:scaling>
          <c:orientation val="minMax"/>
        </c:scaling>
        <c:delete val="0"/>
        <c:axPos val="b"/>
        <c:numFmt formatCode="&quot;Year&quot;\ 0"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546784"/>
        <c:crosses val="autoZero"/>
        <c:auto val="1"/>
        <c:lblAlgn val="ctr"/>
        <c:lblOffset val="100"/>
        <c:noMultiLvlLbl val="0"/>
      </c:catAx>
      <c:valAx>
        <c:axId val="502546784"/>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0.0_);\(#,##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5496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en-US"/>
              <a:t>XYZ- Range of Enterprise</a:t>
            </a:r>
            <a:r>
              <a:rPr lang="en-US" baseline="0"/>
              <a:t> Value and Equity Value</a:t>
            </a:r>
            <a:endParaRPr lang="en-US"/>
          </a:p>
        </c:rich>
      </c:tx>
      <c:overlay val="0"/>
      <c:spPr>
        <a:no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'FF Chart'!$N$34</c:f>
              <c:strCache>
                <c:ptCount val="1"/>
              </c:strCache>
            </c:strRef>
          </c:tx>
          <c:spPr>
            <a:noFill/>
            <a:ln>
              <a:noFill/>
            </a:ln>
            <a:effectLst/>
          </c:spPr>
          <c:invertIfNegative val="0"/>
          <c:cat>
            <c:strRef>
              <c:f>'FF Chart'!$B$33:$B$47</c:f>
              <c:strCache>
                <c:ptCount val="15"/>
                <c:pt idx="0">
                  <c:v>20% - 30% WACC / 5% - 6% FCF GR</c:v>
                </c:pt>
                <c:pt idx="3">
                  <c:v>LTM EV/Revenue</c:v>
                </c:pt>
                <c:pt idx="4">
                  <c:v>LTM EV/EBITDA</c:v>
                </c:pt>
                <c:pt idx="6">
                  <c:v>LTM EV/Revenue</c:v>
                </c:pt>
                <c:pt idx="7">
                  <c:v>FY22 EV/Revenue</c:v>
                </c:pt>
                <c:pt idx="8">
                  <c:v>FY23 EV/Revenue</c:v>
                </c:pt>
                <c:pt idx="9">
                  <c:v>LTM EV/EBITDA</c:v>
                </c:pt>
                <c:pt idx="10">
                  <c:v>FY22 EV/EBITDA</c:v>
                </c:pt>
                <c:pt idx="11">
                  <c:v>FY23 EV/EBITDA</c:v>
                </c:pt>
                <c:pt idx="12">
                  <c:v>LTM P/E</c:v>
                </c:pt>
                <c:pt idx="13">
                  <c:v>FY22 P/E</c:v>
                </c:pt>
                <c:pt idx="14">
                  <c:v>FY23 P/E</c:v>
                </c:pt>
              </c:strCache>
            </c:strRef>
          </c:cat>
          <c:val>
            <c:numRef>
              <c:f>'FF Chart'!$N$33:$N$47</c:f>
              <c:numCache>
                <c:formatCode>General</c:formatCode>
                <c:ptCount val="15"/>
                <c:pt idx="0" formatCode="#,###_);\(#,###\);&quot;-&quot;">
                  <c:v>295.32799864116834</c:v>
                </c:pt>
                <c:pt idx="3" formatCode="0">
                  <c:v>566.66666666666663</c:v>
                </c:pt>
                <c:pt idx="4" formatCode="0">
                  <c:v>875</c:v>
                </c:pt>
                <c:pt idx="6" formatCode="0">
                  <c:v>1142.301858926782</c:v>
                </c:pt>
                <c:pt idx="7" formatCode="0">
                  <c:v>1001.0462075168743</c:v>
                </c:pt>
                <c:pt idx="8" formatCode="0">
                  <c:v>1127.8783661799346</c:v>
                </c:pt>
                <c:pt idx="9" formatCode="0">
                  <c:v>1572.4631843848479</c:v>
                </c:pt>
                <c:pt idx="10" formatCode="0">
                  <c:v>1405.9689269252542</c:v>
                </c:pt>
                <c:pt idx="11" formatCode="0">
                  <c:v>1628.1325593716429</c:v>
                </c:pt>
                <c:pt idx="12" formatCode="0">
                  <c:v>1016.3817440594057</c:v>
                </c:pt>
                <c:pt idx="13" formatCode="0">
                  <c:v>1177.1088860845775</c:v>
                </c:pt>
                <c:pt idx="14" formatCode="0">
                  <c:v>623.82180180180171</c:v>
                </c:pt>
              </c:numCache>
            </c:numRef>
          </c:val>
          <c:extLst>
            <c:ext xmlns:c16="http://schemas.microsoft.com/office/drawing/2014/chart" uri="{C3380CC4-5D6E-409C-BE32-E72D297353CC}">
              <c16:uniqueId val="{00000000-3F3A-42E2-AF2A-53E5EC48E91C}"/>
            </c:ext>
          </c:extLst>
        </c:ser>
        <c:ser>
          <c:idx val="1"/>
          <c:order val="1"/>
          <c:tx>
            <c:strRef>
              <c:f>'FF Chart'!$O$34</c:f>
              <c:strCache>
                <c:ptCount val="1"/>
              </c:strCache>
            </c:strRef>
          </c:tx>
          <c:spPr>
            <a:noFill/>
            <a:ln>
              <a:noFill/>
            </a:ln>
            <a:effectLst/>
          </c:spPr>
          <c:invertIfNegative val="0"/>
          <c:cat>
            <c:strRef>
              <c:f>'FF Chart'!$B$33:$B$47</c:f>
              <c:strCache>
                <c:ptCount val="15"/>
                <c:pt idx="0">
                  <c:v>20% - 30% WACC / 5% - 6% FCF GR</c:v>
                </c:pt>
                <c:pt idx="3">
                  <c:v>LTM EV/Revenue</c:v>
                </c:pt>
                <c:pt idx="4">
                  <c:v>LTM EV/EBITDA</c:v>
                </c:pt>
                <c:pt idx="6">
                  <c:v>LTM EV/Revenue</c:v>
                </c:pt>
                <c:pt idx="7">
                  <c:v>FY22 EV/Revenue</c:v>
                </c:pt>
                <c:pt idx="8">
                  <c:v>FY23 EV/Revenue</c:v>
                </c:pt>
                <c:pt idx="9">
                  <c:v>LTM EV/EBITDA</c:v>
                </c:pt>
                <c:pt idx="10">
                  <c:v>FY22 EV/EBITDA</c:v>
                </c:pt>
                <c:pt idx="11">
                  <c:v>FY23 EV/EBITDA</c:v>
                </c:pt>
                <c:pt idx="12">
                  <c:v>LTM P/E</c:v>
                </c:pt>
                <c:pt idx="13">
                  <c:v>FY22 P/E</c:v>
                </c:pt>
                <c:pt idx="14">
                  <c:v>FY23 P/E</c:v>
                </c:pt>
              </c:strCache>
            </c:strRef>
          </c:cat>
          <c:val>
            <c:numRef>
              <c:f>'FF Chart'!$O$33:$O$47</c:f>
              <c:numCache>
                <c:formatCode>General</c:formatCode>
                <c:ptCount val="15"/>
                <c:pt idx="0" formatCode="#,###_);\(#,###\);&quot;-&quot;">
                  <c:v>340.3884209934389</c:v>
                </c:pt>
                <c:pt idx="3" formatCode="0">
                  <c:v>32.395833333333258</c:v>
                </c:pt>
                <c:pt idx="4" formatCode="0">
                  <c:v>1004.6875</c:v>
                </c:pt>
                <c:pt idx="6" formatCode="0">
                  <c:v>834.26849270420144</c:v>
                </c:pt>
                <c:pt idx="7" formatCode="0">
                  <c:v>869.4305587094259</c:v>
                </c:pt>
                <c:pt idx="8" formatCode="0">
                  <c:v>776.3327195781078</c:v>
                </c:pt>
                <c:pt idx="9" formatCode="0">
                  <c:v>255.97155501033285</c:v>
                </c:pt>
                <c:pt idx="10" formatCode="0">
                  <c:v>71.845495817295159</c:v>
                </c:pt>
                <c:pt idx="11" formatCode="0">
                  <c:v>134.64167678274293</c:v>
                </c:pt>
                <c:pt idx="12" formatCode="0">
                  <c:v>161.56102761604075</c:v>
                </c:pt>
                <c:pt idx="13" formatCode="0">
                  <c:v>1177.1088860845775</c:v>
                </c:pt>
                <c:pt idx="14" formatCode="0">
                  <c:v>280.96712877861489</c:v>
                </c:pt>
              </c:numCache>
            </c:numRef>
          </c:val>
          <c:extLst>
            <c:ext xmlns:c16="http://schemas.microsoft.com/office/drawing/2014/chart" uri="{C3380CC4-5D6E-409C-BE32-E72D297353CC}">
              <c16:uniqueId val="{00000001-3F3A-42E2-AF2A-53E5EC48E91C}"/>
            </c:ext>
          </c:extLst>
        </c:ser>
        <c:ser>
          <c:idx val="2"/>
          <c:order val="2"/>
          <c:tx>
            <c:v>25th do Median</c:v>
          </c:tx>
          <c:spPr>
            <a:solidFill>
              <a:schemeClr val="accent1">
                <a:tint val="86000"/>
              </a:schemeClr>
            </a:solidFill>
            <a:ln>
              <a:solidFill>
                <a:schemeClr val="tx1"/>
              </a:solidFill>
            </a:ln>
            <a:effectLst/>
          </c:spPr>
          <c:invertIfNegative val="0"/>
          <c:cat>
            <c:strRef>
              <c:f>'FF Chart'!$B$33:$B$47</c:f>
              <c:strCache>
                <c:ptCount val="15"/>
                <c:pt idx="0">
                  <c:v>20% - 30% WACC / 5% - 6% FCF GR</c:v>
                </c:pt>
                <c:pt idx="3">
                  <c:v>LTM EV/Revenue</c:v>
                </c:pt>
                <c:pt idx="4">
                  <c:v>LTM EV/EBITDA</c:v>
                </c:pt>
                <c:pt idx="6">
                  <c:v>LTM EV/Revenue</c:v>
                </c:pt>
                <c:pt idx="7">
                  <c:v>FY22 EV/Revenue</c:v>
                </c:pt>
                <c:pt idx="8">
                  <c:v>FY23 EV/Revenue</c:v>
                </c:pt>
                <c:pt idx="9">
                  <c:v>LTM EV/EBITDA</c:v>
                </c:pt>
                <c:pt idx="10">
                  <c:v>FY22 EV/EBITDA</c:v>
                </c:pt>
                <c:pt idx="11">
                  <c:v>FY23 EV/EBITDA</c:v>
                </c:pt>
                <c:pt idx="12">
                  <c:v>LTM P/E</c:v>
                </c:pt>
                <c:pt idx="13">
                  <c:v>FY22 P/E</c:v>
                </c:pt>
                <c:pt idx="14">
                  <c:v>FY23 P/E</c:v>
                </c:pt>
              </c:strCache>
            </c:strRef>
          </c:cat>
          <c:val>
            <c:numRef>
              <c:f>'FF Chart'!$O$33:$O$47</c:f>
              <c:numCache>
                <c:formatCode>General</c:formatCode>
                <c:ptCount val="15"/>
                <c:pt idx="0" formatCode="#,###_);\(#,###\);&quot;-&quot;">
                  <c:v>340.3884209934389</c:v>
                </c:pt>
                <c:pt idx="3" formatCode="0">
                  <c:v>32.395833333333258</c:v>
                </c:pt>
                <c:pt idx="4" formatCode="0">
                  <c:v>1004.6875</c:v>
                </c:pt>
                <c:pt idx="6" formatCode="0">
                  <c:v>834.26849270420144</c:v>
                </c:pt>
                <c:pt idx="7" formatCode="0">
                  <c:v>869.4305587094259</c:v>
                </c:pt>
                <c:pt idx="8" formatCode="0">
                  <c:v>776.3327195781078</c:v>
                </c:pt>
                <c:pt idx="9" formatCode="0">
                  <c:v>255.97155501033285</c:v>
                </c:pt>
                <c:pt idx="10" formatCode="0">
                  <c:v>71.845495817295159</c:v>
                </c:pt>
                <c:pt idx="11" formatCode="0">
                  <c:v>134.64167678274293</c:v>
                </c:pt>
                <c:pt idx="12" formatCode="0">
                  <c:v>161.56102761604075</c:v>
                </c:pt>
                <c:pt idx="13" formatCode="0">
                  <c:v>1177.1088860845775</c:v>
                </c:pt>
                <c:pt idx="14" formatCode="0">
                  <c:v>280.96712877861489</c:v>
                </c:pt>
              </c:numCache>
            </c:numRef>
          </c:val>
          <c:extLst>
            <c:ext xmlns:c16="http://schemas.microsoft.com/office/drawing/2014/chart" uri="{C3380CC4-5D6E-409C-BE32-E72D297353CC}">
              <c16:uniqueId val="{00000002-3F3A-42E2-AF2A-53E5EC48E91C}"/>
            </c:ext>
          </c:extLst>
        </c:ser>
        <c:ser>
          <c:idx val="3"/>
          <c:order val="3"/>
          <c:tx>
            <c:v>Median to 75th</c:v>
          </c:tx>
          <c:spPr>
            <a:solidFill>
              <a:schemeClr val="accent1">
                <a:tint val="58000"/>
              </a:schemeClr>
            </a:solidFill>
            <a:ln>
              <a:solidFill>
                <a:schemeClr val="tx1"/>
              </a:solidFill>
            </a:ln>
            <a:effectLst/>
          </c:spPr>
          <c:invertIfNegative val="0"/>
          <c:cat>
            <c:strRef>
              <c:f>'FF Chart'!$B$33:$B$47</c:f>
              <c:strCache>
                <c:ptCount val="15"/>
                <c:pt idx="0">
                  <c:v>20% - 30% WACC / 5% - 6% FCF GR</c:v>
                </c:pt>
                <c:pt idx="3">
                  <c:v>LTM EV/Revenue</c:v>
                </c:pt>
                <c:pt idx="4">
                  <c:v>LTM EV/EBITDA</c:v>
                </c:pt>
                <c:pt idx="6">
                  <c:v>LTM EV/Revenue</c:v>
                </c:pt>
                <c:pt idx="7">
                  <c:v>FY22 EV/Revenue</c:v>
                </c:pt>
                <c:pt idx="8">
                  <c:v>FY23 EV/Revenue</c:v>
                </c:pt>
                <c:pt idx="9">
                  <c:v>LTM EV/EBITDA</c:v>
                </c:pt>
                <c:pt idx="10">
                  <c:v>FY22 EV/EBITDA</c:v>
                </c:pt>
                <c:pt idx="11">
                  <c:v>FY23 EV/EBITDA</c:v>
                </c:pt>
                <c:pt idx="12">
                  <c:v>LTM P/E</c:v>
                </c:pt>
                <c:pt idx="13">
                  <c:v>FY22 P/E</c:v>
                </c:pt>
                <c:pt idx="14">
                  <c:v>FY23 P/E</c:v>
                </c:pt>
              </c:strCache>
            </c:strRef>
          </c:cat>
          <c:val>
            <c:numRef>
              <c:f>'FF Chart'!$Q$33:$Q$47</c:f>
              <c:numCache>
                <c:formatCode>General</c:formatCode>
                <c:ptCount val="15"/>
                <c:pt idx="0" formatCode="#,###_);\(#,###\);&quot;-&quot;">
                  <c:v>452.29096061494567</c:v>
                </c:pt>
                <c:pt idx="3" formatCode="0">
                  <c:v>572.64957264957263</c:v>
                </c:pt>
                <c:pt idx="4" formatCode="0">
                  <c:v>1093.75</c:v>
                </c:pt>
                <c:pt idx="6" formatCode="0">
                  <c:v>578.34396355332547</c:v>
                </c:pt>
                <c:pt idx="7" formatCode="0">
                  <c:v>1652.3595554383915</c:v>
                </c:pt>
                <c:pt idx="8" formatCode="0">
                  <c:v>935.42668439504314</c:v>
                </c:pt>
                <c:pt idx="9" formatCode="0">
                  <c:v>1047.0262058633521</c:v>
                </c:pt>
                <c:pt idx="10" formatCode="0">
                  <c:v>2451.3747357874186</c:v>
                </c:pt>
                <c:pt idx="11" formatCode="0">
                  <c:v>1291.3891705685819</c:v>
                </c:pt>
                <c:pt idx="12" formatCode="0">
                  <c:v>1168.1455593468586</c:v>
                </c:pt>
                <c:pt idx="13" formatCode="0">
                  <c:v>1177.1088860845775</c:v>
                </c:pt>
                <c:pt idx="14" formatCode="0">
                  <c:v>1417.880854461815</c:v>
                </c:pt>
              </c:numCache>
            </c:numRef>
          </c:val>
          <c:extLst>
            <c:ext xmlns:c16="http://schemas.microsoft.com/office/drawing/2014/chart" uri="{C3380CC4-5D6E-409C-BE32-E72D297353CC}">
              <c16:uniqueId val="{00000003-3F3A-42E2-AF2A-53E5EC48E91C}"/>
            </c:ext>
          </c:extLst>
        </c:ser>
        <c:dLbls>
          <c:showLegendKey val="0"/>
          <c:showVal val="0"/>
          <c:showCatName val="0"/>
          <c:showSerName val="0"/>
          <c:showPercent val="0"/>
          <c:showBubbleSize val="0"/>
        </c:dLbls>
        <c:gapWidth val="150"/>
        <c:overlap val="100"/>
        <c:axId val="127117512"/>
        <c:axId val="127117120"/>
      </c:barChart>
      <c:catAx>
        <c:axId val="127117512"/>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27117120"/>
        <c:crosses val="autoZero"/>
        <c:auto val="1"/>
        <c:lblAlgn val="ctr"/>
        <c:lblOffset val="100"/>
        <c:noMultiLvlLbl val="0"/>
      </c:catAx>
      <c:valAx>
        <c:axId val="127117120"/>
        <c:scaling>
          <c:orientation val="minMax"/>
          <c:max val="5000"/>
          <c:min val="500"/>
        </c:scaling>
        <c:delete val="0"/>
        <c:axPos val="b"/>
        <c:majorGridlines>
          <c:spPr>
            <a:ln w="9525" cap="flat" cmpd="sng" algn="ctr">
              <a:solidFill>
                <a:schemeClr val="tx1">
                  <a:lumMod val="15000"/>
                  <a:lumOff val="85000"/>
                </a:schemeClr>
              </a:solidFill>
              <a:round/>
            </a:ln>
            <a:effectLst/>
          </c:spPr>
        </c:majorGridlines>
        <c:numFmt formatCode="#,###_);\(#,###\);&quot;-&quot;"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27117512"/>
        <c:crosses val="autoZero"/>
        <c:crossBetween val="between"/>
        <c:majorUnit val="500"/>
        <c:minorUnit val="100"/>
      </c:valAx>
      <c:spPr>
        <a:noFill/>
        <a:ln>
          <a:noFill/>
        </a:ln>
        <a:effectLst/>
      </c:spPr>
    </c:plotArea>
    <c:legend>
      <c:legendPos val="r"/>
      <c:legendEntry>
        <c:idx val="0"/>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050"/>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0.05394</cdr:y>
    </cdr:from>
    <cdr:to>
      <cdr:x>0.21641</cdr:x>
      <cdr:y>0.11609</cdr:y>
    </cdr:to>
    <cdr:sp macro="" textlink="">
      <cdr:nvSpPr>
        <cdr:cNvPr id="2" name="TextBox 1"/>
        <cdr:cNvSpPr txBox="1"/>
      </cdr:nvSpPr>
      <cdr:spPr>
        <a:xfrm xmlns:a="http://schemas.openxmlformats.org/drawingml/2006/main">
          <a:off x="0" y="234941"/>
          <a:ext cx="2171230" cy="27067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050" b="1" dirty="0">
              <a:solidFill>
                <a:schemeClr val="tx2"/>
              </a:solidFill>
            </a:rPr>
            <a:t>Public Company Comparables:</a:t>
          </a:r>
        </a:p>
      </cdr:txBody>
    </cdr:sp>
  </cdr:relSizeAnchor>
  <cdr:relSizeAnchor xmlns:cdr="http://schemas.openxmlformats.org/drawingml/2006/chartDrawing">
    <cdr:from>
      <cdr:x>0.31851</cdr:x>
      <cdr:y>0.05894</cdr:y>
    </cdr:from>
    <cdr:to>
      <cdr:x>0.31851</cdr:x>
      <cdr:y>0.96977</cdr:y>
    </cdr:to>
    <cdr:cxnSp macro="">
      <cdr:nvCxnSpPr>
        <cdr:cNvPr id="5" name="Straight Connector 4">
          <a:extLst xmlns:a="http://schemas.openxmlformats.org/drawingml/2006/main">
            <a:ext uri="{FF2B5EF4-FFF2-40B4-BE49-F238E27FC236}">
              <a16:creationId xmlns:a16="http://schemas.microsoft.com/office/drawing/2014/main" id="{FA4ED30B-F282-4346-8840-4582582FCFA1}"/>
            </a:ext>
          </a:extLst>
        </cdr:cNvPr>
        <cdr:cNvCxnSpPr/>
      </cdr:nvCxnSpPr>
      <cdr:spPr>
        <a:xfrm xmlns:a="http://schemas.openxmlformats.org/drawingml/2006/main">
          <a:off x="3706144" y="293915"/>
          <a:ext cx="0" cy="4541855"/>
        </a:xfrm>
        <a:prstGeom xmlns:a="http://schemas.openxmlformats.org/drawingml/2006/main" prst="line">
          <a:avLst/>
        </a:prstGeom>
        <a:ln xmlns:a="http://schemas.openxmlformats.org/drawingml/2006/main" w="19050">
          <a:solidFill>
            <a:schemeClr val="accent2">
              <a:lumMod val="75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0.10114</cdr:x>
      <cdr:y>0</cdr:y>
    </cdr:from>
    <cdr:to>
      <cdr:x>0.38862</cdr:x>
      <cdr:y>0.05795</cdr:y>
    </cdr:to>
    <cdr:sp macro="" textlink="">
      <cdr:nvSpPr>
        <cdr:cNvPr id="6" name="TextBox 1">
          <a:extLst xmlns:a="http://schemas.openxmlformats.org/drawingml/2006/main">
            <a:ext uri="{FF2B5EF4-FFF2-40B4-BE49-F238E27FC236}">
              <a16:creationId xmlns:a16="http://schemas.microsoft.com/office/drawing/2014/main" id="{3BCAD6BA-FBD7-42B3-9ACE-C0CFD1ACE945}"/>
            </a:ext>
          </a:extLst>
        </cdr:cNvPr>
        <cdr:cNvSpPr txBox="1"/>
      </cdr:nvSpPr>
      <cdr:spPr>
        <a:xfrm xmlns:a="http://schemas.openxmlformats.org/drawingml/2006/main">
          <a:off x="1176881" y="0"/>
          <a:ext cx="3345063" cy="28895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1" dirty="0">
              <a:solidFill>
                <a:srgbClr val="7030A0"/>
              </a:solidFill>
            </a:rPr>
            <a:t>Current Equity Value - </a:t>
          </a:r>
          <a:r>
            <a:rPr lang="en-US" sz="1100" b="1" dirty="0">
              <a:solidFill>
                <a:schemeClr val="accent2">
                  <a:lumMod val="75000"/>
                </a:schemeClr>
              </a:solidFill>
            </a:rPr>
            <a:t>Enterprise</a:t>
          </a:r>
          <a:r>
            <a:rPr lang="en-US" sz="1100" b="1" baseline="0" dirty="0">
              <a:solidFill>
                <a:schemeClr val="accent2">
                  <a:lumMod val="75000"/>
                </a:schemeClr>
              </a:solidFill>
            </a:rPr>
            <a:t> Value</a:t>
          </a:r>
          <a:r>
            <a:rPr lang="en-US" sz="1100" b="1" dirty="0">
              <a:solidFill>
                <a:schemeClr val="accent2">
                  <a:lumMod val="75000"/>
                </a:schemeClr>
              </a:solidFill>
            </a:rPr>
            <a:t> </a:t>
          </a:r>
        </a:p>
      </cdr:txBody>
    </cdr:sp>
  </cdr:relSizeAnchor>
  <cdr:relSizeAnchor xmlns:cdr="http://schemas.openxmlformats.org/drawingml/2006/chartDrawing">
    <cdr:from>
      <cdr:x>0</cdr:x>
      <cdr:y>0.58219</cdr:y>
    </cdr:from>
    <cdr:to>
      <cdr:x>0.18806</cdr:x>
      <cdr:y>0.67313</cdr:y>
    </cdr:to>
    <cdr:sp macro="" textlink="">
      <cdr:nvSpPr>
        <cdr:cNvPr id="7" name="TextBox 1">
          <a:extLst xmlns:a="http://schemas.openxmlformats.org/drawingml/2006/main">
            <a:ext uri="{FF2B5EF4-FFF2-40B4-BE49-F238E27FC236}">
              <a16:creationId xmlns:a16="http://schemas.microsoft.com/office/drawing/2014/main" id="{00000000-0008-0000-0500-000003000000}"/>
            </a:ext>
          </a:extLst>
        </cdr:cNvPr>
        <cdr:cNvSpPr txBox="1"/>
      </cdr:nvSpPr>
      <cdr:spPr>
        <a:xfrm xmlns:a="http://schemas.openxmlformats.org/drawingml/2006/main">
          <a:off x="0" y="2903070"/>
          <a:ext cx="2188244" cy="45347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1" dirty="0">
              <a:solidFill>
                <a:schemeClr val="tx2"/>
              </a:solidFill>
            </a:rPr>
            <a:t>Precedent </a:t>
          </a:r>
          <a:r>
            <a:rPr lang="en-US" sz="1050" b="1" dirty="0">
              <a:solidFill>
                <a:schemeClr val="tx2"/>
              </a:solidFill>
            </a:rPr>
            <a:t>Transactions</a:t>
          </a:r>
          <a:r>
            <a:rPr lang="en-US" sz="1100" b="1" dirty="0">
              <a:solidFill>
                <a:schemeClr val="tx2"/>
              </a:solidFill>
            </a:rPr>
            <a:t>:</a:t>
          </a:r>
        </a:p>
      </cdr:txBody>
    </cdr:sp>
  </cdr:relSizeAnchor>
  <cdr:relSizeAnchor xmlns:cdr="http://schemas.openxmlformats.org/drawingml/2006/chartDrawing">
    <cdr:from>
      <cdr:x>0</cdr:x>
      <cdr:y>0.78376</cdr:y>
    </cdr:from>
    <cdr:to>
      <cdr:x>0.18805</cdr:x>
      <cdr:y>0.87469</cdr:y>
    </cdr:to>
    <cdr:sp macro="" textlink="">
      <cdr:nvSpPr>
        <cdr:cNvPr id="4" name="TextBox 1">
          <a:extLst xmlns:a="http://schemas.openxmlformats.org/drawingml/2006/main">
            <a:ext uri="{FF2B5EF4-FFF2-40B4-BE49-F238E27FC236}">
              <a16:creationId xmlns:a16="http://schemas.microsoft.com/office/drawing/2014/main" id="{D408B46E-965E-487E-458A-E35947612871}"/>
            </a:ext>
          </a:extLst>
        </cdr:cNvPr>
        <cdr:cNvSpPr txBox="1"/>
      </cdr:nvSpPr>
      <cdr:spPr>
        <a:xfrm xmlns:a="http://schemas.openxmlformats.org/drawingml/2006/main">
          <a:off x="0" y="3908225"/>
          <a:ext cx="2188127" cy="45342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b="1" dirty="0">
              <a:solidFill>
                <a:schemeClr val="tx2"/>
              </a:solidFill>
            </a:rPr>
            <a:t>Discounted Cash Flow:</a:t>
          </a:r>
        </a:p>
      </cdr:txBody>
    </cdr:sp>
  </cdr:relSizeAnchor>
  <cdr:relSizeAnchor xmlns:cdr="http://schemas.openxmlformats.org/drawingml/2006/chartDrawing">
    <cdr:from>
      <cdr:x>0.30359</cdr:x>
      <cdr:y>0.06096</cdr:y>
    </cdr:from>
    <cdr:to>
      <cdr:x>0.30359</cdr:x>
      <cdr:y>0.96977</cdr:y>
    </cdr:to>
    <cdr:cxnSp macro="">
      <cdr:nvCxnSpPr>
        <cdr:cNvPr id="8" name="Straight Connector 7">
          <a:extLst xmlns:a="http://schemas.openxmlformats.org/drawingml/2006/main">
            <a:ext uri="{FF2B5EF4-FFF2-40B4-BE49-F238E27FC236}">
              <a16:creationId xmlns:a16="http://schemas.microsoft.com/office/drawing/2014/main" id="{74030A41-22BE-8AB5-8612-D6EAD251B044}"/>
            </a:ext>
          </a:extLst>
        </cdr:cNvPr>
        <cdr:cNvCxnSpPr/>
      </cdr:nvCxnSpPr>
      <cdr:spPr>
        <a:xfrm xmlns:a="http://schemas.openxmlformats.org/drawingml/2006/main">
          <a:off x="3532578" y="303963"/>
          <a:ext cx="0" cy="4531807"/>
        </a:xfrm>
        <a:prstGeom xmlns:a="http://schemas.openxmlformats.org/drawingml/2006/main" prst="line">
          <a:avLst/>
        </a:prstGeom>
        <a:ln xmlns:a="http://schemas.openxmlformats.org/drawingml/2006/main" w="19050">
          <a:solidFill>
            <a:srgbClr val="7030A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15AA-3810-130F-964F-B47A7CC9A2AD}"/>
              </a:ext>
            </a:extLst>
          </p:cNvPr>
          <p:cNvSpPr>
            <a:spLocks noGrp="1"/>
          </p:cNvSpPr>
          <p:nvPr>
            <p:ph type="title"/>
          </p:nvPr>
        </p:nvSpPr>
        <p:spPr>
          <a:xfrm>
            <a:off x="213221" y="252004"/>
            <a:ext cx="11065164" cy="40149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83283E-4BC0-DC1D-DA8B-9E38060AB30C}"/>
              </a:ext>
            </a:extLst>
          </p:cNvPr>
          <p:cNvSpPr>
            <a:spLocks noGrp="1"/>
          </p:cNvSpPr>
          <p:nvPr>
            <p:ph idx="1"/>
          </p:nvPr>
        </p:nvSpPr>
        <p:spPr>
          <a:xfrm>
            <a:off x="213222" y="1005493"/>
            <a:ext cx="11065163" cy="14902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00D80FC-2641-74A6-6B20-A788A8881A0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FDF261B-1EFB-B044-0DF6-9019C0C3F509}"/>
              </a:ext>
            </a:extLst>
          </p:cNvPr>
          <p:cNvSpPr>
            <a:spLocks noGrp="1"/>
          </p:cNvSpPr>
          <p:nvPr>
            <p:ph type="sldNum" sz="quarter" idx="12"/>
          </p:nvPr>
        </p:nvSpPr>
        <p:spPr>
          <a:xfrm>
            <a:off x="8610600" y="6356350"/>
            <a:ext cx="2743200" cy="365125"/>
          </a:xfrm>
          <a:prstGeom prst="rect">
            <a:avLst/>
          </a:prstGeom>
        </p:spPr>
        <p:txBody>
          <a:bodyPr/>
          <a:lstStyle/>
          <a:p>
            <a:fld id="{0B5C5587-D13D-456C-A70F-30896D04704A}" type="slidenum">
              <a:rPr lang="en-US" smtClean="0"/>
              <a:t>‹#›</a:t>
            </a:fld>
            <a:endParaRPr lang="en-US"/>
          </a:p>
        </p:txBody>
      </p:sp>
      <p:cxnSp>
        <p:nvCxnSpPr>
          <p:cNvPr id="7" name="Straight Arrow Connector 6">
            <a:extLst>
              <a:ext uri="{FF2B5EF4-FFF2-40B4-BE49-F238E27FC236}">
                <a16:creationId xmlns:a16="http://schemas.microsoft.com/office/drawing/2014/main" id="{7301C341-2B16-C82E-AE21-3E325A99DACF}"/>
              </a:ext>
            </a:extLst>
          </p:cNvPr>
          <p:cNvCxnSpPr>
            <a:cxnSpLocks/>
          </p:cNvCxnSpPr>
          <p:nvPr userDrawn="1"/>
        </p:nvCxnSpPr>
        <p:spPr>
          <a:xfrm>
            <a:off x="0" y="768284"/>
            <a:ext cx="12192000" cy="0"/>
          </a:xfrm>
          <a:prstGeom prst="straightConnector1">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8" name="Flowchart: Manual Input 7">
            <a:extLst>
              <a:ext uri="{FF2B5EF4-FFF2-40B4-BE49-F238E27FC236}">
                <a16:creationId xmlns:a16="http://schemas.microsoft.com/office/drawing/2014/main" id="{3FF84C44-74BB-6F94-2D4A-7F4A07989158}"/>
              </a:ext>
            </a:extLst>
          </p:cNvPr>
          <p:cNvSpPr/>
          <p:nvPr userDrawn="1"/>
        </p:nvSpPr>
        <p:spPr>
          <a:xfrm rot="10800000">
            <a:off x="0" y="768284"/>
            <a:ext cx="122548" cy="365264"/>
          </a:xfrm>
          <a:prstGeom prst="flowChartManualInpu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7995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15AA-3810-130F-964F-B47A7CC9A2AD}"/>
              </a:ext>
            </a:extLst>
          </p:cNvPr>
          <p:cNvSpPr>
            <a:spLocks noGrp="1"/>
          </p:cNvSpPr>
          <p:nvPr>
            <p:ph type="title"/>
          </p:nvPr>
        </p:nvSpPr>
        <p:spPr>
          <a:xfrm>
            <a:off x="213221" y="252004"/>
            <a:ext cx="11065164" cy="40149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83283E-4BC0-DC1D-DA8B-9E38060AB30C}"/>
              </a:ext>
            </a:extLst>
          </p:cNvPr>
          <p:cNvSpPr>
            <a:spLocks noGrp="1"/>
          </p:cNvSpPr>
          <p:nvPr>
            <p:ph idx="1"/>
          </p:nvPr>
        </p:nvSpPr>
        <p:spPr>
          <a:xfrm>
            <a:off x="213222" y="1005493"/>
            <a:ext cx="11065163" cy="14902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00D80FC-2641-74A6-6B20-A788A8881A0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FDF261B-1EFB-B044-0DF6-9019C0C3F509}"/>
              </a:ext>
            </a:extLst>
          </p:cNvPr>
          <p:cNvSpPr>
            <a:spLocks noGrp="1"/>
          </p:cNvSpPr>
          <p:nvPr>
            <p:ph type="sldNum" sz="quarter" idx="12"/>
          </p:nvPr>
        </p:nvSpPr>
        <p:spPr>
          <a:xfrm>
            <a:off x="8610600" y="6356350"/>
            <a:ext cx="2743200" cy="365125"/>
          </a:xfrm>
          <a:prstGeom prst="rect">
            <a:avLst/>
          </a:prstGeom>
        </p:spPr>
        <p:txBody>
          <a:bodyPr/>
          <a:lstStyle/>
          <a:p>
            <a:fld id="{0B5C5587-D13D-456C-A70F-30896D04704A}" type="slidenum">
              <a:rPr lang="en-US" smtClean="0"/>
              <a:t>‹#›</a:t>
            </a:fld>
            <a:endParaRPr lang="en-US"/>
          </a:p>
        </p:txBody>
      </p:sp>
      <p:cxnSp>
        <p:nvCxnSpPr>
          <p:cNvPr id="7" name="Straight Arrow Connector 6">
            <a:extLst>
              <a:ext uri="{FF2B5EF4-FFF2-40B4-BE49-F238E27FC236}">
                <a16:creationId xmlns:a16="http://schemas.microsoft.com/office/drawing/2014/main" id="{7301C341-2B16-C82E-AE21-3E325A99DACF}"/>
              </a:ext>
            </a:extLst>
          </p:cNvPr>
          <p:cNvCxnSpPr>
            <a:cxnSpLocks/>
          </p:cNvCxnSpPr>
          <p:nvPr userDrawn="1"/>
        </p:nvCxnSpPr>
        <p:spPr>
          <a:xfrm>
            <a:off x="0" y="768284"/>
            <a:ext cx="12192000" cy="0"/>
          </a:xfrm>
          <a:prstGeom prst="straightConnector1">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8" name="Flowchart: Manual Input 7">
            <a:extLst>
              <a:ext uri="{FF2B5EF4-FFF2-40B4-BE49-F238E27FC236}">
                <a16:creationId xmlns:a16="http://schemas.microsoft.com/office/drawing/2014/main" id="{3FF84C44-74BB-6F94-2D4A-7F4A07989158}"/>
              </a:ext>
            </a:extLst>
          </p:cNvPr>
          <p:cNvSpPr/>
          <p:nvPr userDrawn="1"/>
        </p:nvSpPr>
        <p:spPr>
          <a:xfrm rot="10800000">
            <a:off x="0" y="768284"/>
            <a:ext cx="122548" cy="365264"/>
          </a:xfrm>
          <a:prstGeom prst="flowChartManualInpu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6072A388-29B9-AB17-2382-7BC7CEA0CA55}"/>
              </a:ext>
            </a:extLst>
          </p:cNvPr>
          <p:cNvCxnSpPr>
            <a:cxnSpLocks/>
          </p:cNvCxnSpPr>
          <p:nvPr userDrawn="1"/>
        </p:nvCxnSpPr>
        <p:spPr>
          <a:xfrm>
            <a:off x="-1" y="6262081"/>
            <a:ext cx="12192000" cy="0"/>
          </a:xfrm>
          <a:prstGeom prst="straightConnector1">
            <a:avLst/>
          </a:prstGeom>
          <a:ln>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297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736E1-9D3D-BFD8-3ED8-01BDB5ABEB42}"/>
              </a:ext>
            </a:extLst>
          </p:cNvPr>
          <p:cNvSpPr>
            <a:spLocks noGrp="1"/>
          </p:cNvSpPr>
          <p:nvPr>
            <p:ph type="title"/>
          </p:nvPr>
        </p:nvSpPr>
        <p:spPr>
          <a:xfrm>
            <a:off x="468293" y="3196460"/>
            <a:ext cx="10218068" cy="378592"/>
          </a:xfrm>
        </p:spPr>
        <p:txBody>
          <a:bodyPr lIns="0" tIns="0" rIns="0" bIns="0" anchor="b">
            <a:normAutofit/>
          </a:bodyPr>
          <a:lstStyle>
            <a:lvl1pPr>
              <a:defRPr sz="2400"/>
            </a:lvl1pPr>
          </a:lstStyle>
          <a:p>
            <a:r>
              <a:rPr lang="en-US" dirty="0"/>
              <a:t>Click to edit Master title style</a:t>
            </a:r>
          </a:p>
        </p:txBody>
      </p:sp>
      <p:sp>
        <p:nvSpPr>
          <p:cNvPr id="5" name="Footer Placeholder 4">
            <a:extLst>
              <a:ext uri="{FF2B5EF4-FFF2-40B4-BE49-F238E27FC236}">
                <a16:creationId xmlns:a16="http://schemas.microsoft.com/office/drawing/2014/main" id="{ADA5D204-1FE3-C6F0-980B-458144D648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CE0D494-9E10-3F8C-BB6D-08966562766C}"/>
              </a:ext>
            </a:extLst>
          </p:cNvPr>
          <p:cNvSpPr>
            <a:spLocks noGrp="1"/>
          </p:cNvSpPr>
          <p:nvPr>
            <p:ph type="sldNum" sz="quarter" idx="12"/>
          </p:nvPr>
        </p:nvSpPr>
        <p:spPr>
          <a:xfrm>
            <a:off x="8610600" y="6356350"/>
            <a:ext cx="2743200" cy="365125"/>
          </a:xfrm>
          <a:prstGeom prst="rect">
            <a:avLst/>
          </a:prstGeom>
        </p:spPr>
        <p:txBody>
          <a:bodyPr/>
          <a:lstStyle/>
          <a:p>
            <a:fld id="{0B5C5587-D13D-456C-A70F-30896D04704A}" type="slidenum">
              <a:rPr lang="en-US" smtClean="0"/>
              <a:t>‹#›</a:t>
            </a:fld>
            <a:endParaRPr lang="en-US"/>
          </a:p>
        </p:txBody>
      </p:sp>
      <p:cxnSp>
        <p:nvCxnSpPr>
          <p:cNvPr id="7" name="Straight Arrow Connector 6">
            <a:extLst>
              <a:ext uri="{FF2B5EF4-FFF2-40B4-BE49-F238E27FC236}">
                <a16:creationId xmlns:a16="http://schemas.microsoft.com/office/drawing/2014/main" id="{8A5E8A85-98D7-278F-3D75-511C3875955C}"/>
              </a:ext>
            </a:extLst>
          </p:cNvPr>
          <p:cNvCxnSpPr>
            <a:cxnSpLocks/>
          </p:cNvCxnSpPr>
          <p:nvPr userDrawn="1"/>
        </p:nvCxnSpPr>
        <p:spPr>
          <a:xfrm>
            <a:off x="0" y="3674204"/>
            <a:ext cx="12192000" cy="0"/>
          </a:xfrm>
          <a:prstGeom prst="straightConnector1">
            <a:avLst/>
          </a:prstGeom>
          <a:ln>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69217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890D09-3E13-4CB1-1DDA-BD20FD192397}"/>
              </a:ext>
            </a:extLst>
          </p:cNvPr>
          <p:cNvSpPr>
            <a:spLocks noGrp="1"/>
          </p:cNvSpPr>
          <p:nvPr>
            <p:ph type="title"/>
          </p:nvPr>
        </p:nvSpPr>
        <p:spPr>
          <a:xfrm>
            <a:off x="424871" y="365125"/>
            <a:ext cx="11342257" cy="40149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719BFB3-2427-BE29-23D2-FA619927AB37}"/>
              </a:ext>
            </a:extLst>
          </p:cNvPr>
          <p:cNvSpPr>
            <a:spLocks noGrp="1"/>
          </p:cNvSpPr>
          <p:nvPr>
            <p:ph type="body" idx="1"/>
          </p:nvPr>
        </p:nvSpPr>
        <p:spPr>
          <a:xfrm>
            <a:off x="424871" y="1825625"/>
            <a:ext cx="11342258" cy="14902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5">
            <a:extLst>
              <a:ext uri="{FF2B5EF4-FFF2-40B4-BE49-F238E27FC236}">
                <a16:creationId xmlns:a16="http://schemas.microsoft.com/office/drawing/2014/main" id="{05490C6F-AF93-4496-9D09-D9054C3DDBC8}"/>
              </a:ext>
            </a:extLst>
          </p:cNvPr>
          <p:cNvSpPr>
            <a:spLocks noGrp="1"/>
          </p:cNvSpPr>
          <p:nvPr userDrawn="1">
            <p:ph type="sldNum" sz="quarter" idx="4"/>
          </p:nvPr>
        </p:nvSpPr>
        <p:spPr>
          <a:xfrm>
            <a:off x="9633529" y="6564999"/>
            <a:ext cx="2133600" cy="153888"/>
          </a:xfrm>
          <a:prstGeom prst="rect">
            <a:avLst/>
          </a:prstGeom>
        </p:spPr>
        <p:txBody>
          <a:bodyPr vert="horz" lIns="0" tIns="0" rIns="0" bIns="0" rtlCol="0" anchor="b" anchorCtr="0">
            <a:spAutoFit/>
          </a:bodyPr>
          <a:lstStyle>
            <a:lvl1pPr algn="r" fontAlgn="auto">
              <a:spcBef>
                <a:spcPts val="0"/>
              </a:spcBef>
              <a:spcAft>
                <a:spcPts val="0"/>
              </a:spcAft>
              <a:defRPr sz="1000">
                <a:solidFill>
                  <a:schemeClr val="tx1"/>
                </a:solidFill>
                <a:latin typeface="Arial" pitchFamily="34" charset="0"/>
              </a:defRPr>
            </a:lvl1pPr>
          </a:lstStyle>
          <a:p>
            <a:pPr>
              <a:defRPr/>
            </a:pPr>
            <a:fld id="{540F1DE4-2AA3-4921-8669-9831BE04B3EC}" type="slidenum">
              <a:rPr lang="en-US" smtClean="0"/>
              <a:pPr>
                <a:defRPr/>
              </a:pPr>
              <a:t>‹#›</a:t>
            </a:fld>
            <a:endParaRPr lang="en-US" dirty="0"/>
          </a:p>
        </p:txBody>
      </p:sp>
      <p:sp>
        <p:nvSpPr>
          <p:cNvPr id="21" name="Footer Placeholder 4">
            <a:extLst>
              <a:ext uri="{FF2B5EF4-FFF2-40B4-BE49-F238E27FC236}">
                <a16:creationId xmlns:a16="http://schemas.microsoft.com/office/drawing/2014/main" id="{ED58FB6B-58B8-7853-963A-D71FE0C0666C}"/>
              </a:ext>
            </a:extLst>
          </p:cNvPr>
          <p:cNvSpPr>
            <a:spLocks noGrp="1"/>
          </p:cNvSpPr>
          <p:nvPr userDrawn="1">
            <p:ph type="ftr" sz="quarter" idx="3"/>
          </p:nvPr>
        </p:nvSpPr>
        <p:spPr>
          <a:xfrm>
            <a:off x="4648200" y="6376175"/>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defRPr>
            </a:lvl1pPr>
          </a:lstStyle>
          <a:p>
            <a:pPr>
              <a:defRPr/>
            </a:pPr>
            <a:endParaRPr lang="en-US" dirty="0"/>
          </a:p>
        </p:txBody>
      </p:sp>
      <p:cxnSp>
        <p:nvCxnSpPr>
          <p:cNvPr id="4" name="Straight Arrow Connector 3">
            <a:extLst>
              <a:ext uri="{FF2B5EF4-FFF2-40B4-BE49-F238E27FC236}">
                <a16:creationId xmlns:a16="http://schemas.microsoft.com/office/drawing/2014/main" id="{B5BEDA4F-5510-F603-91F2-AE572CB764D9}"/>
              </a:ext>
            </a:extLst>
          </p:cNvPr>
          <p:cNvCxnSpPr>
            <a:cxnSpLocks/>
          </p:cNvCxnSpPr>
          <p:nvPr userDrawn="1"/>
        </p:nvCxnSpPr>
        <p:spPr>
          <a:xfrm>
            <a:off x="-1" y="6262081"/>
            <a:ext cx="12192000" cy="0"/>
          </a:xfrm>
          <a:prstGeom prst="straightConnector1">
            <a:avLst/>
          </a:prstGeom>
          <a:ln>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475753"/>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1" r:id="rId3"/>
  </p:sldLayoutIdLst>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package" Target="../embeddings/Microsoft_Excel_Worksheet.xlsx"/></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1.xlsx"/><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package" Target="../embeddings/Microsoft_Excel_Worksheet2.xlsx"/></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3.xlsx"/><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19D3D-43C0-9B70-44EB-04F5494EAF31}"/>
              </a:ext>
            </a:extLst>
          </p:cNvPr>
          <p:cNvSpPr>
            <a:spLocks noGrp="1"/>
          </p:cNvSpPr>
          <p:nvPr>
            <p:ph idx="1"/>
          </p:nvPr>
        </p:nvSpPr>
        <p:spPr>
          <a:xfrm>
            <a:off x="533401" y="2050522"/>
            <a:ext cx="5562600" cy="1378478"/>
          </a:xfrm>
        </p:spPr>
        <p:txBody>
          <a:bodyPr lIns="0" tIns="0" rIns="0" bIns="0">
            <a:normAutofit/>
          </a:bodyPr>
          <a:lstStyle/>
          <a:p>
            <a:pPr marL="0" indent="0">
              <a:buNone/>
            </a:pPr>
            <a:r>
              <a:rPr lang="pt-BR" sz="2400" dirty="0">
                <a:solidFill>
                  <a:schemeClr val="tx2"/>
                </a:solidFill>
              </a:rPr>
              <a:t>XYZ – </a:t>
            </a:r>
            <a:r>
              <a:rPr lang="pt-BR" sz="2400" dirty="0" err="1">
                <a:solidFill>
                  <a:schemeClr val="tx2"/>
                </a:solidFill>
              </a:rPr>
              <a:t>Valuation</a:t>
            </a:r>
            <a:r>
              <a:rPr lang="pt-BR" sz="2400" dirty="0">
                <a:solidFill>
                  <a:schemeClr val="tx2"/>
                </a:solidFill>
              </a:rPr>
              <a:t> </a:t>
            </a:r>
            <a:r>
              <a:rPr lang="pt-BR" sz="2400" dirty="0" err="1">
                <a:solidFill>
                  <a:schemeClr val="tx2"/>
                </a:solidFill>
              </a:rPr>
              <a:t>Analysis</a:t>
            </a:r>
            <a:endParaRPr lang="en-US" sz="2400" dirty="0">
              <a:solidFill>
                <a:schemeClr val="tx2"/>
              </a:solidFill>
            </a:endParaRPr>
          </a:p>
        </p:txBody>
      </p:sp>
      <p:sp>
        <p:nvSpPr>
          <p:cNvPr id="4" name="TextBox 3">
            <a:extLst>
              <a:ext uri="{FF2B5EF4-FFF2-40B4-BE49-F238E27FC236}">
                <a16:creationId xmlns:a16="http://schemas.microsoft.com/office/drawing/2014/main" id="{A8C0AB0B-9466-427D-0D69-9BED05EA8743}"/>
              </a:ext>
            </a:extLst>
          </p:cNvPr>
          <p:cNvSpPr txBox="1"/>
          <p:nvPr/>
        </p:nvSpPr>
        <p:spPr>
          <a:xfrm>
            <a:off x="6720255" y="3105834"/>
            <a:ext cx="4976445" cy="646331"/>
          </a:xfrm>
          <a:prstGeom prst="rect">
            <a:avLst/>
          </a:prstGeom>
          <a:noFill/>
        </p:spPr>
        <p:txBody>
          <a:bodyPr wrap="square" rtlCol="0">
            <a:spAutoFit/>
          </a:bodyPr>
          <a:lstStyle/>
          <a:p>
            <a:pPr algn="r"/>
            <a:r>
              <a:rPr lang="pt-BR" dirty="0">
                <a:solidFill>
                  <a:srgbClr val="4D4D4D"/>
                </a:solidFill>
              </a:rPr>
              <a:t>Case </a:t>
            </a:r>
            <a:r>
              <a:rPr lang="pt-BR" dirty="0" err="1">
                <a:solidFill>
                  <a:srgbClr val="4D4D4D"/>
                </a:solidFill>
              </a:rPr>
              <a:t>Study</a:t>
            </a:r>
            <a:r>
              <a:rPr lang="pt-BR" dirty="0">
                <a:solidFill>
                  <a:srgbClr val="4D4D4D"/>
                </a:solidFill>
              </a:rPr>
              <a:t> </a:t>
            </a:r>
            <a:r>
              <a:rPr lang="pt-BR" dirty="0" err="1">
                <a:solidFill>
                  <a:srgbClr val="4D4D4D"/>
                </a:solidFill>
              </a:rPr>
              <a:t>Presentation</a:t>
            </a:r>
            <a:endParaRPr lang="pt-BR" dirty="0">
              <a:solidFill>
                <a:srgbClr val="4D4D4D"/>
              </a:solidFill>
            </a:endParaRPr>
          </a:p>
          <a:p>
            <a:pPr algn="r"/>
            <a:r>
              <a:rPr lang="pt-BR" dirty="0" err="1">
                <a:solidFill>
                  <a:srgbClr val="4D4D4D"/>
                </a:solidFill>
              </a:rPr>
              <a:t>Feb</a:t>
            </a:r>
            <a:r>
              <a:rPr lang="pt-BR" dirty="0">
                <a:solidFill>
                  <a:srgbClr val="4D4D4D"/>
                </a:solidFill>
              </a:rPr>
              <a:t> 7, 2025</a:t>
            </a:r>
            <a:endParaRPr lang="en-US" dirty="0">
              <a:solidFill>
                <a:srgbClr val="4D4D4D"/>
              </a:solidFill>
            </a:endParaRPr>
          </a:p>
        </p:txBody>
      </p:sp>
      <p:sp>
        <p:nvSpPr>
          <p:cNvPr id="5" name="Slide Number Placeholder 7">
            <a:extLst>
              <a:ext uri="{FF2B5EF4-FFF2-40B4-BE49-F238E27FC236}">
                <a16:creationId xmlns:a16="http://schemas.microsoft.com/office/drawing/2014/main" id="{0A20E1DC-9F0F-8A22-4E90-B9CB1069BB7D}"/>
              </a:ext>
            </a:extLst>
          </p:cNvPr>
          <p:cNvSpPr>
            <a:spLocks noGrp="1"/>
          </p:cNvSpPr>
          <p:nvPr>
            <p:ph type="sldNum" sz="quarter" idx="12"/>
          </p:nvPr>
        </p:nvSpPr>
        <p:spPr>
          <a:xfrm>
            <a:off x="9494982" y="6343506"/>
            <a:ext cx="2133600" cy="365125"/>
          </a:xfrm>
        </p:spPr>
        <p:txBody>
          <a:bodyPr/>
          <a:lstStyle/>
          <a:p>
            <a:pPr>
              <a:defRPr/>
            </a:pPr>
            <a:fld id="{995B7867-EB00-4675-821B-66D3FE8CD564}" type="slidenum">
              <a:rPr lang="en-US" smtClean="0"/>
              <a:pPr>
                <a:defRPr/>
              </a:pPr>
              <a:t>1</a:t>
            </a:fld>
            <a:endParaRPr lang="en-US" dirty="0"/>
          </a:p>
        </p:txBody>
      </p:sp>
    </p:spTree>
    <p:extLst>
      <p:ext uri="{BB962C8B-B14F-4D97-AF65-F5344CB8AC3E}">
        <p14:creationId xmlns:p14="http://schemas.microsoft.com/office/powerpoint/2010/main" val="213889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8473-BD58-8952-0E64-AE87EFEE90C7}"/>
              </a:ext>
            </a:extLst>
          </p:cNvPr>
          <p:cNvSpPr>
            <a:spLocks noGrp="1"/>
          </p:cNvSpPr>
          <p:nvPr>
            <p:ph type="title"/>
          </p:nvPr>
        </p:nvSpPr>
        <p:spPr/>
        <p:txBody>
          <a:bodyPr vert="horz" lIns="0" tIns="45720" rIns="0" bIns="45720" rtlCol="0" anchor="ctr">
            <a:normAutofit/>
          </a:bodyPr>
          <a:lstStyle/>
          <a:p>
            <a:r>
              <a:rPr lang="pt-BR" sz="1800" dirty="0" err="1"/>
              <a:t>Unlevered</a:t>
            </a:r>
            <a:r>
              <a:rPr lang="pt-BR" sz="1800" dirty="0"/>
              <a:t> Free Cash Flow - </a:t>
            </a:r>
            <a:r>
              <a:rPr lang="pt-BR" sz="1800" dirty="0" err="1"/>
              <a:t>Projections</a:t>
            </a:r>
            <a:endParaRPr lang="en-US" sz="1800" dirty="0"/>
          </a:p>
        </p:txBody>
      </p:sp>
      <p:graphicFrame>
        <p:nvGraphicFramePr>
          <p:cNvPr id="8" name="Chart 7">
            <a:extLst>
              <a:ext uri="{FF2B5EF4-FFF2-40B4-BE49-F238E27FC236}">
                <a16:creationId xmlns:a16="http://schemas.microsoft.com/office/drawing/2014/main" id="{A5BCF9E8-63DB-D050-4FA0-80C8415FC3A3}"/>
              </a:ext>
            </a:extLst>
          </p:cNvPr>
          <p:cNvGraphicFramePr>
            <a:graphicFrameLocks/>
          </p:cNvGraphicFramePr>
          <p:nvPr>
            <p:extLst>
              <p:ext uri="{D42A27DB-BD31-4B8C-83A1-F6EECF244321}">
                <p14:modId xmlns:p14="http://schemas.microsoft.com/office/powerpoint/2010/main" val="3253113819"/>
              </p:ext>
            </p:extLst>
          </p:nvPr>
        </p:nvGraphicFramePr>
        <p:xfrm>
          <a:off x="0" y="1285253"/>
          <a:ext cx="6009869" cy="27249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2C7FBBC6-B8BB-4E7F-B864-9A152667B3E1}"/>
              </a:ext>
            </a:extLst>
          </p:cNvPr>
          <p:cNvGraphicFramePr>
            <a:graphicFrameLocks/>
          </p:cNvGraphicFramePr>
          <p:nvPr>
            <p:extLst>
              <p:ext uri="{D42A27DB-BD31-4B8C-83A1-F6EECF244321}">
                <p14:modId xmlns:p14="http://schemas.microsoft.com/office/powerpoint/2010/main" val="3334065878"/>
              </p:ext>
            </p:extLst>
          </p:nvPr>
        </p:nvGraphicFramePr>
        <p:xfrm>
          <a:off x="6182133" y="1285253"/>
          <a:ext cx="6009868" cy="27252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Object 14">
            <a:extLst>
              <a:ext uri="{FF2B5EF4-FFF2-40B4-BE49-F238E27FC236}">
                <a16:creationId xmlns:a16="http://schemas.microsoft.com/office/drawing/2014/main" id="{F113789C-C7A6-A856-B098-5E481690BD5B}"/>
              </a:ext>
            </a:extLst>
          </p:cNvPr>
          <p:cNvGraphicFramePr>
            <a:graphicFrameLocks noChangeAspect="1"/>
          </p:cNvGraphicFramePr>
          <p:nvPr>
            <p:extLst>
              <p:ext uri="{D42A27DB-BD31-4B8C-83A1-F6EECF244321}">
                <p14:modId xmlns:p14="http://schemas.microsoft.com/office/powerpoint/2010/main" val="4070275504"/>
              </p:ext>
            </p:extLst>
          </p:nvPr>
        </p:nvGraphicFramePr>
        <p:xfrm>
          <a:off x="2224712" y="4512848"/>
          <a:ext cx="7742576" cy="1682361"/>
        </p:xfrm>
        <a:graphic>
          <a:graphicData uri="http://schemas.openxmlformats.org/presentationml/2006/ole">
            <mc:AlternateContent xmlns:mc="http://schemas.openxmlformats.org/markup-compatibility/2006">
              <mc:Choice xmlns:v="urn:schemas-microsoft-com:vml" Requires="v">
                <p:oleObj name="Worksheet" r:id="rId4" imgW="7934285" imgH="1724115" progId="Excel.Sheet.12">
                  <p:embed/>
                </p:oleObj>
              </mc:Choice>
              <mc:Fallback>
                <p:oleObj name="Worksheet" r:id="rId4" imgW="7934285" imgH="1724115" progId="Excel.Sheet.12">
                  <p:embed/>
                  <p:pic>
                    <p:nvPicPr>
                      <p:cNvPr id="5" name="Object 4">
                        <a:extLst>
                          <a:ext uri="{FF2B5EF4-FFF2-40B4-BE49-F238E27FC236}">
                            <a16:creationId xmlns:a16="http://schemas.microsoft.com/office/drawing/2014/main" id="{5E914A1D-F801-6C46-1358-AFE9CAAE5D4D}"/>
                          </a:ext>
                        </a:extLst>
                      </p:cNvPr>
                      <p:cNvPicPr/>
                      <p:nvPr/>
                    </p:nvPicPr>
                    <p:blipFill>
                      <a:blip r:embed="rId5"/>
                      <a:stretch>
                        <a:fillRect/>
                      </a:stretch>
                    </p:blipFill>
                    <p:spPr>
                      <a:xfrm>
                        <a:off x="2224712" y="4512848"/>
                        <a:ext cx="7742576" cy="1682361"/>
                      </a:xfrm>
                      <a:prstGeom prst="rect">
                        <a:avLst/>
                      </a:prstGeom>
                    </p:spPr>
                  </p:pic>
                </p:oleObj>
              </mc:Fallback>
            </mc:AlternateContent>
          </a:graphicData>
        </a:graphic>
      </p:graphicFrame>
      <p:sp>
        <p:nvSpPr>
          <p:cNvPr id="17" name="TextBox 16">
            <a:extLst>
              <a:ext uri="{FF2B5EF4-FFF2-40B4-BE49-F238E27FC236}">
                <a16:creationId xmlns:a16="http://schemas.microsoft.com/office/drawing/2014/main" id="{EC039637-20D4-10CA-F7DF-E921B91FFCBC}"/>
              </a:ext>
            </a:extLst>
          </p:cNvPr>
          <p:cNvSpPr txBox="1"/>
          <p:nvPr/>
        </p:nvSpPr>
        <p:spPr>
          <a:xfrm>
            <a:off x="190500" y="4235849"/>
            <a:ext cx="6308159" cy="276999"/>
          </a:xfrm>
          <a:prstGeom prst="rect">
            <a:avLst/>
          </a:prstGeom>
          <a:noFill/>
        </p:spPr>
        <p:txBody>
          <a:bodyPr wrap="square" rtlCol="0">
            <a:spAutoFit/>
          </a:bodyPr>
          <a:lstStyle/>
          <a:p>
            <a:r>
              <a:rPr lang="pt-BR" sz="1200" dirty="0" err="1">
                <a:latin typeface="Arial" panose="020B0604020202020204" pitchFamily="34" charset="0"/>
                <a:cs typeface="Arial" panose="020B0604020202020204" pitchFamily="34" charset="0"/>
              </a:rPr>
              <a:t>Sensitivity</a:t>
            </a:r>
            <a:r>
              <a:rPr lang="pt-BR" sz="1200" dirty="0">
                <a:latin typeface="Arial" panose="020B0604020202020204" pitchFamily="34" charset="0"/>
                <a:cs typeface="Arial" panose="020B0604020202020204" pitchFamily="34" charset="0"/>
              </a:rPr>
              <a:t> </a:t>
            </a:r>
            <a:r>
              <a:rPr lang="pt-BR" sz="1200" dirty="0" err="1">
                <a:latin typeface="Arial" panose="020B0604020202020204" pitchFamily="34" charset="0"/>
                <a:cs typeface="Arial" panose="020B0604020202020204" pitchFamily="34" charset="0"/>
              </a:rPr>
              <a:t>Analysis</a:t>
            </a:r>
            <a:r>
              <a:rPr lang="pt-BR" sz="1200" dirty="0">
                <a:latin typeface="Arial" panose="020B0604020202020204" pitchFamily="34" charset="0"/>
                <a:cs typeface="Arial" panose="020B0604020202020204" pitchFamily="34" charset="0"/>
              </a:rPr>
              <a:t> – Enterprise </a:t>
            </a:r>
            <a:r>
              <a:rPr lang="pt-BR" sz="1200" dirty="0" err="1">
                <a:latin typeface="Arial" panose="020B0604020202020204" pitchFamily="34" charset="0"/>
                <a:cs typeface="Arial" panose="020B0604020202020204" pitchFamily="34" charset="0"/>
              </a:rPr>
              <a:t>Value</a:t>
            </a:r>
            <a:r>
              <a:rPr lang="pt-BR" sz="1200" dirty="0">
                <a:latin typeface="Arial" panose="020B0604020202020204" pitchFamily="34" charset="0"/>
                <a:cs typeface="Arial" panose="020B0604020202020204" pitchFamily="34" charset="0"/>
              </a:rPr>
              <a:t> </a:t>
            </a:r>
            <a:r>
              <a:rPr lang="pt-BR" sz="1200" dirty="0" err="1">
                <a:latin typeface="Arial" panose="020B0604020202020204" pitchFamily="34" charset="0"/>
                <a:cs typeface="Arial" panose="020B0604020202020204" pitchFamily="34" charset="0"/>
              </a:rPr>
              <a:t>with</a:t>
            </a:r>
            <a:r>
              <a:rPr lang="pt-BR" sz="1200" dirty="0">
                <a:latin typeface="Arial" panose="020B0604020202020204" pitchFamily="34" charset="0"/>
                <a:cs typeface="Arial" panose="020B0604020202020204" pitchFamily="34" charset="0"/>
              </a:rPr>
              <a:t> Terminal Growth Rate vs. WACC</a:t>
            </a:r>
            <a:endParaRPr lang="en-US" sz="12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C0FB282-579C-F7AE-0EE7-7DB455816A22}"/>
              </a:ext>
            </a:extLst>
          </p:cNvPr>
          <p:cNvSpPr txBox="1"/>
          <p:nvPr/>
        </p:nvSpPr>
        <p:spPr>
          <a:xfrm>
            <a:off x="190500" y="921069"/>
            <a:ext cx="581937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Steady Growth in Profitability: From Gross Profit to NOPAT Over 10 Years</a:t>
            </a:r>
          </a:p>
        </p:txBody>
      </p:sp>
      <p:sp>
        <p:nvSpPr>
          <p:cNvPr id="20" name="TextBox 19">
            <a:extLst>
              <a:ext uri="{FF2B5EF4-FFF2-40B4-BE49-F238E27FC236}">
                <a16:creationId xmlns:a16="http://schemas.microsoft.com/office/drawing/2014/main" id="{00549611-B892-832B-DF0A-8C144DDB5DCA}"/>
              </a:ext>
            </a:extLst>
          </p:cNvPr>
          <p:cNvSpPr txBox="1"/>
          <p:nvPr/>
        </p:nvSpPr>
        <p:spPr>
          <a:xfrm>
            <a:off x="6182131" y="921069"/>
            <a:ext cx="5666969"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Consistent Revenue &amp; EBITDA Expansion Driving Cash Flow Growth</a:t>
            </a:r>
          </a:p>
        </p:txBody>
      </p:sp>
      <p:sp>
        <p:nvSpPr>
          <p:cNvPr id="26" name="Slide Number Placeholder 7">
            <a:extLst>
              <a:ext uri="{FF2B5EF4-FFF2-40B4-BE49-F238E27FC236}">
                <a16:creationId xmlns:a16="http://schemas.microsoft.com/office/drawing/2014/main" id="{DF55DF0B-05E5-E246-3BE0-57071FB7F386}"/>
              </a:ext>
            </a:extLst>
          </p:cNvPr>
          <p:cNvSpPr>
            <a:spLocks noGrp="1"/>
          </p:cNvSpPr>
          <p:nvPr>
            <p:ph type="sldNum" sz="quarter" idx="12"/>
          </p:nvPr>
        </p:nvSpPr>
        <p:spPr>
          <a:xfrm>
            <a:off x="9494982" y="6343506"/>
            <a:ext cx="2133600" cy="365125"/>
          </a:xfrm>
        </p:spPr>
        <p:txBody>
          <a:bodyPr/>
          <a:lstStyle/>
          <a:p>
            <a:pPr>
              <a:defRPr/>
            </a:pPr>
            <a:fld id="{995B7867-EB00-4675-821B-66D3FE8CD564}" type="slidenum">
              <a:rPr lang="en-US" smtClean="0"/>
              <a:pPr>
                <a:defRPr/>
              </a:pPr>
              <a:t>2</a:t>
            </a:fld>
            <a:endParaRPr lang="en-US" dirty="0"/>
          </a:p>
        </p:txBody>
      </p:sp>
    </p:spTree>
    <p:extLst>
      <p:ext uri="{BB962C8B-B14F-4D97-AF65-F5344CB8AC3E}">
        <p14:creationId xmlns:p14="http://schemas.microsoft.com/office/powerpoint/2010/main" val="384753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4F1BFF89-0700-62C3-4A66-F9946AA0D8C7}"/>
              </a:ext>
            </a:extLst>
          </p:cNvPr>
          <p:cNvGraphicFramePr>
            <a:graphicFrameLocks noChangeAspect="1"/>
          </p:cNvGraphicFramePr>
          <p:nvPr>
            <p:extLst>
              <p:ext uri="{D42A27DB-BD31-4B8C-83A1-F6EECF244321}">
                <p14:modId xmlns:p14="http://schemas.microsoft.com/office/powerpoint/2010/main" val="732183119"/>
              </p:ext>
            </p:extLst>
          </p:nvPr>
        </p:nvGraphicFramePr>
        <p:xfrm>
          <a:off x="213221" y="914400"/>
          <a:ext cx="11630303" cy="2301073"/>
        </p:xfrm>
        <a:graphic>
          <a:graphicData uri="http://schemas.openxmlformats.org/presentationml/2006/ole">
            <mc:AlternateContent xmlns:mc="http://schemas.openxmlformats.org/markup-compatibility/2006">
              <mc:Choice xmlns:v="urn:schemas-microsoft-com:vml" Requires="v">
                <p:oleObj name="Worksheet" r:id="rId2" imgW="15459086" imgH="3057602" progId="Excel.Sheet.12">
                  <p:embed/>
                </p:oleObj>
              </mc:Choice>
              <mc:Fallback>
                <p:oleObj name="Worksheet" r:id="rId2" imgW="15459086" imgH="3057602" progId="Excel.Sheet.12">
                  <p:embed/>
                  <p:pic>
                    <p:nvPicPr>
                      <p:cNvPr id="0" name=""/>
                      <p:cNvPicPr/>
                      <p:nvPr/>
                    </p:nvPicPr>
                    <p:blipFill>
                      <a:blip r:embed="rId3"/>
                      <a:stretch>
                        <a:fillRect/>
                      </a:stretch>
                    </p:blipFill>
                    <p:spPr>
                      <a:xfrm>
                        <a:off x="213221" y="914400"/>
                        <a:ext cx="11630303" cy="2301073"/>
                      </a:xfrm>
                      <a:prstGeom prst="rect">
                        <a:avLst/>
                      </a:prstGeom>
                    </p:spPr>
                  </p:pic>
                </p:oleObj>
              </mc:Fallback>
            </mc:AlternateContent>
          </a:graphicData>
        </a:graphic>
      </p:graphicFrame>
      <p:sp>
        <p:nvSpPr>
          <p:cNvPr id="11" name="Title 1">
            <a:extLst>
              <a:ext uri="{FF2B5EF4-FFF2-40B4-BE49-F238E27FC236}">
                <a16:creationId xmlns:a16="http://schemas.microsoft.com/office/drawing/2014/main" id="{292E3736-B03C-62DF-DC87-834BA1205A01}"/>
              </a:ext>
            </a:extLst>
          </p:cNvPr>
          <p:cNvSpPr>
            <a:spLocks noGrp="1"/>
          </p:cNvSpPr>
          <p:nvPr>
            <p:ph type="title"/>
          </p:nvPr>
        </p:nvSpPr>
        <p:spPr>
          <a:xfrm>
            <a:off x="213221" y="252004"/>
            <a:ext cx="11065164" cy="401493"/>
          </a:xfrm>
        </p:spPr>
        <p:txBody>
          <a:bodyPr vert="horz" lIns="0" tIns="45720" rIns="0" bIns="45720" rtlCol="0" anchor="ctr">
            <a:normAutofit/>
          </a:bodyPr>
          <a:lstStyle/>
          <a:p>
            <a:r>
              <a:rPr lang="pt-BR" sz="1800" dirty="0" err="1"/>
              <a:t>Comparable</a:t>
            </a:r>
            <a:r>
              <a:rPr lang="pt-BR" sz="1800" dirty="0"/>
              <a:t> </a:t>
            </a:r>
            <a:r>
              <a:rPr lang="pt-BR" sz="1800" dirty="0" err="1"/>
              <a:t>Companies</a:t>
            </a:r>
            <a:r>
              <a:rPr lang="pt-BR" sz="1800" dirty="0"/>
              <a:t> </a:t>
            </a:r>
            <a:r>
              <a:rPr lang="pt-BR" sz="1800" dirty="0" err="1"/>
              <a:t>Analysis</a:t>
            </a:r>
            <a:endParaRPr lang="en-US" sz="1800" dirty="0"/>
          </a:p>
        </p:txBody>
      </p:sp>
      <p:graphicFrame>
        <p:nvGraphicFramePr>
          <p:cNvPr id="12" name="Object 11">
            <a:extLst>
              <a:ext uri="{FF2B5EF4-FFF2-40B4-BE49-F238E27FC236}">
                <a16:creationId xmlns:a16="http://schemas.microsoft.com/office/drawing/2014/main" id="{DDB0C743-6C0E-0B78-6895-C7FAF1577267}"/>
              </a:ext>
            </a:extLst>
          </p:cNvPr>
          <p:cNvGraphicFramePr>
            <a:graphicFrameLocks noChangeAspect="1"/>
          </p:cNvGraphicFramePr>
          <p:nvPr>
            <p:extLst>
              <p:ext uri="{D42A27DB-BD31-4B8C-83A1-F6EECF244321}">
                <p14:modId xmlns:p14="http://schemas.microsoft.com/office/powerpoint/2010/main" val="793407313"/>
              </p:ext>
            </p:extLst>
          </p:nvPr>
        </p:nvGraphicFramePr>
        <p:xfrm>
          <a:off x="1209648" y="3429000"/>
          <a:ext cx="10068737" cy="2743688"/>
        </p:xfrm>
        <a:graphic>
          <a:graphicData uri="http://schemas.openxmlformats.org/presentationml/2006/ole">
            <mc:AlternateContent xmlns:mc="http://schemas.openxmlformats.org/markup-compatibility/2006">
              <mc:Choice xmlns:v="urn:schemas-microsoft-com:vml" Requires="v">
                <p:oleObj name="Worksheet" r:id="rId4" imgW="11220573" imgH="3057602" progId="Excel.Sheet.12">
                  <p:embed/>
                </p:oleObj>
              </mc:Choice>
              <mc:Fallback>
                <p:oleObj name="Worksheet" r:id="rId4" imgW="11220573" imgH="3057602" progId="Excel.Sheet.12">
                  <p:embed/>
                  <p:pic>
                    <p:nvPicPr>
                      <p:cNvPr id="0" name=""/>
                      <p:cNvPicPr/>
                      <p:nvPr/>
                    </p:nvPicPr>
                    <p:blipFill>
                      <a:blip r:embed="rId5"/>
                      <a:stretch>
                        <a:fillRect/>
                      </a:stretch>
                    </p:blipFill>
                    <p:spPr>
                      <a:xfrm>
                        <a:off x="1209648" y="3429000"/>
                        <a:ext cx="10068737" cy="2743688"/>
                      </a:xfrm>
                      <a:prstGeom prst="rect">
                        <a:avLst/>
                      </a:prstGeom>
                    </p:spPr>
                  </p:pic>
                </p:oleObj>
              </mc:Fallback>
            </mc:AlternateContent>
          </a:graphicData>
        </a:graphic>
      </p:graphicFrame>
      <p:sp>
        <p:nvSpPr>
          <p:cNvPr id="13" name="Slide Number Placeholder 7">
            <a:extLst>
              <a:ext uri="{FF2B5EF4-FFF2-40B4-BE49-F238E27FC236}">
                <a16:creationId xmlns:a16="http://schemas.microsoft.com/office/drawing/2014/main" id="{DDCCCA09-EEFE-B2DB-CDBC-C404ECC7B8B0}"/>
              </a:ext>
            </a:extLst>
          </p:cNvPr>
          <p:cNvSpPr>
            <a:spLocks noGrp="1"/>
          </p:cNvSpPr>
          <p:nvPr>
            <p:ph type="sldNum" sz="quarter" idx="12"/>
          </p:nvPr>
        </p:nvSpPr>
        <p:spPr>
          <a:xfrm>
            <a:off x="9494982" y="6343506"/>
            <a:ext cx="2133600" cy="365125"/>
          </a:xfrm>
        </p:spPr>
        <p:txBody>
          <a:bodyPr/>
          <a:lstStyle/>
          <a:p>
            <a:pPr>
              <a:defRPr/>
            </a:pPr>
            <a:fld id="{995B7867-EB00-4675-821B-66D3FE8CD564}" type="slidenum">
              <a:rPr lang="en-US" smtClean="0"/>
              <a:pPr>
                <a:defRPr/>
              </a:pPr>
              <a:t>3</a:t>
            </a:fld>
            <a:endParaRPr lang="en-US" dirty="0"/>
          </a:p>
        </p:txBody>
      </p:sp>
    </p:spTree>
    <p:extLst>
      <p:ext uri="{BB962C8B-B14F-4D97-AF65-F5344CB8AC3E}">
        <p14:creationId xmlns:p14="http://schemas.microsoft.com/office/powerpoint/2010/main" val="1699736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ABBD-C0D0-57A0-B4F4-EDA06CD90F2B}"/>
              </a:ext>
            </a:extLst>
          </p:cNvPr>
          <p:cNvSpPr>
            <a:spLocks noGrp="1"/>
          </p:cNvSpPr>
          <p:nvPr>
            <p:ph type="title"/>
          </p:nvPr>
        </p:nvSpPr>
        <p:spPr/>
        <p:txBody>
          <a:bodyPr vert="horz" lIns="0" tIns="45720" rIns="0" bIns="45720" rtlCol="0" anchor="ctr">
            <a:normAutofit/>
          </a:bodyPr>
          <a:lstStyle/>
          <a:p>
            <a:r>
              <a:rPr lang="pt-BR" sz="1800" dirty="0" err="1"/>
              <a:t>Precedent</a:t>
            </a:r>
            <a:r>
              <a:rPr lang="pt-BR" sz="1800" dirty="0"/>
              <a:t> </a:t>
            </a:r>
            <a:r>
              <a:rPr lang="pt-BR" sz="1800" dirty="0" err="1"/>
              <a:t>Transactions</a:t>
            </a:r>
            <a:r>
              <a:rPr lang="pt-BR" sz="1800" dirty="0"/>
              <a:t> </a:t>
            </a:r>
            <a:r>
              <a:rPr lang="pt-BR" sz="1800" dirty="0" err="1"/>
              <a:t>Analysis</a:t>
            </a:r>
            <a:endParaRPr lang="en-US" sz="1800" dirty="0"/>
          </a:p>
        </p:txBody>
      </p:sp>
      <p:graphicFrame>
        <p:nvGraphicFramePr>
          <p:cNvPr id="6" name="Object 5">
            <a:extLst>
              <a:ext uri="{FF2B5EF4-FFF2-40B4-BE49-F238E27FC236}">
                <a16:creationId xmlns:a16="http://schemas.microsoft.com/office/drawing/2014/main" id="{AFDBBA8E-143A-C52F-A8AF-9BA78D469261}"/>
              </a:ext>
            </a:extLst>
          </p:cNvPr>
          <p:cNvGraphicFramePr>
            <a:graphicFrameLocks noChangeAspect="1"/>
          </p:cNvGraphicFramePr>
          <p:nvPr>
            <p:extLst>
              <p:ext uri="{D42A27DB-BD31-4B8C-83A1-F6EECF244321}">
                <p14:modId xmlns:p14="http://schemas.microsoft.com/office/powerpoint/2010/main" val="3109139025"/>
              </p:ext>
            </p:extLst>
          </p:nvPr>
        </p:nvGraphicFramePr>
        <p:xfrm>
          <a:off x="931323" y="1376066"/>
          <a:ext cx="10007807" cy="3577214"/>
        </p:xfrm>
        <a:graphic>
          <a:graphicData uri="http://schemas.openxmlformats.org/presentationml/2006/ole">
            <mc:AlternateContent xmlns:mc="http://schemas.openxmlformats.org/markup-compatibility/2006">
              <mc:Choice xmlns:v="urn:schemas-microsoft-com:vml" Requires="v">
                <p:oleObj name="Worksheet" r:id="rId2" imgW="9086742" imgH="3248051" progId="Excel.Sheet.12">
                  <p:embed/>
                </p:oleObj>
              </mc:Choice>
              <mc:Fallback>
                <p:oleObj name="Worksheet" r:id="rId2" imgW="9086742" imgH="3248051" progId="Excel.Sheet.12">
                  <p:embed/>
                  <p:pic>
                    <p:nvPicPr>
                      <p:cNvPr id="0" name=""/>
                      <p:cNvPicPr/>
                      <p:nvPr/>
                    </p:nvPicPr>
                    <p:blipFill>
                      <a:blip r:embed="rId3"/>
                      <a:stretch>
                        <a:fillRect/>
                      </a:stretch>
                    </p:blipFill>
                    <p:spPr>
                      <a:xfrm>
                        <a:off x="931323" y="1376066"/>
                        <a:ext cx="10007807" cy="3577214"/>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3A280C89-3977-114E-726D-32CC076BB7E2}"/>
              </a:ext>
            </a:extLst>
          </p:cNvPr>
          <p:cNvSpPr txBox="1"/>
          <p:nvPr/>
        </p:nvSpPr>
        <p:spPr>
          <a:xfrm>
            <a:off x="190500" y="894303"/>
            <a:ext cx="9305192" cy="461665"/>
          </a:xfrm>
          <a:prstGeom prst="rect">
            <a:avLst/>
          </a:prstGeom>
          <a:noFill/>
        </p:spPr>
        <p:txBody>
          <a:bodyPr wrap="square" rtlCol="0">
            <a:spAutoFit/>
          </a:bodyPr>
          <a:lstStyle/>
          <a:p>
            <a:r>
              <a:rPr lang="en-US" sz="1200" dirty="0"/>
              <a:t>This table shows valuation multiples from “recent” M&amp;A transactions, highlighting a median EV/LTM Revenue of 1.9x and EV/LTM EBITDA of 22.5x. The values vary significantly, with a maximum of 4.0x for EV/LTM Revenue and 84.0x for EV/LTM EBITDA.</a:t>
            </a:r>
          </a:p>
        </p:txBody>
      </p:sp>
      <p:sp>
        <p:nvSpPr>
          <p:cNvPr id="8" name="Slide Number Placeholder 7">
            <a:extLst>
              <a:ext uri="{FF2B5EF4-FFF2-40B4-BE49-F238E27FC236}">
                <a16:creationId xmlns:a16="http://schemas.microsoft.com/office/drawing/2014/main" id="{760A35BC-7EDB-AD1C-DEF1-E0EC12EE5DA2}"/>
              </a:ext>
            </a:extLst>
          </p:cNvPr>
          <p:cNvSpPr>
            <a:spLocks noGrp="1"/>
          </p:cNvSpPr>
          <p:nvPr>
            <p:ph type="sldNum" sz="quarter" idx="12"/>
          </p:nvPr>
        </p:nvSpPr>
        <p:spPr>
          <a:xfrm>
            <a:off x="9494982" y="6343506"/>
            <a:ext cx="2133600" cy="365125"/>
          </a:xfrm>
        </p:spPr>
        <p:txBody>
          <a:bodyPr/>
          <a:lstStyle/>
          <a:p>
            <a:pPr>
              <a:defRPr/>
            </a:pPr>
            <a:fld id="{995B7867-EB00-4675-821B-66D3FE8CD564}" type="slidenum">
              <a:rPr lang="en-US" smtClean="0"/>
              <a:pPr>
                <a:defRPr/>
              </a:pPr>
              <a:t>4</a:t>
            </a:fld>
            <a:endParaRPr lang="en-US" dirty="0"/>
          </a:p>
        </p:txBody>
      </p:sp>
    </p:spTree>
    <p:extLst>
      <p:ext uri="{BB962C8B-B14F-4D97-AF65-F5344CB8AC3E}">
        <p14:creationId xmlns:p14="http://schemas.microsoft.com/office/powerpoint/2010/main" val="327476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37243C2B-30EF-48AF-BEFB-937845A7A7F4}"/>
              </a:ext>
            </a:extLst>
          </p:cNvPr>
          <p:cNvGraphicFramePr>
            <a:graphicFrameLocks/>
          </p:cNvGraphicFramePr>
          <p:nvPr>
            <p:extLst>
              <p:ext uri="{D42A27DB-BD31-4B8C-83A1-F6EECF244321}">
                <p14:modId xmlns:p14="http://schemas.microsoft.com/office/powerpoint/2010/main" val="1432861122"/>
              </p:ext>
            </p:extLst>
          </p:nvPr>
        </p:nvGraphicFramePr>
        <p:xfrm>
          <a:off x="213221" y="935752"/>
          <a:ext cx="11635880" cy="4986495"/>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7">
            <a:extLst>
              <a:ext uri="{FF2B5EF4-FFF2-40B4-BE49-F238E27FC236}">
                <a16:creationId xmlns:a16="http://schemas.microsoft.com/office/drawing/2014/main" id="{91775BEE-3435-09B3-6121-5955AA77A655}"/>
              </a:ext>
            </a:extLst>
          </p:cNvPr>
          <p:cNvSpPr>
            <a:spLocks noGrp="1"/>
          </p:cNvSpPr>
          <p:nvPr>
            <p:ph type="sldNum" sz="quarter" idx="12"/>
          </p:nvPr>
        </p:nvSpPr>
        <p:spPr>
          <a:xfrm>
            <a:off x="9494982" y="6343506"/>
            <a:ext cx="2133600" cy="365125"/>
          </a:xfrm>
        </p:spPr>
        <p:txBody>
          <a:bodyPr/>
          <a:lstStyle/>
          <a:p>
            <a:pPr>
              <a:defRPr/>
            </a:pPr>
            <a:fld id="{995B7867-EB00-4675-821B-66D3FE8CD564}" type="slidenum">
              <a:rPr lang="en-US" smtClean="0"/>
              <a:pPr>
                <a:defRPr/>
              </a:pPr>
              <a:t>5</a:t>
            </a:fld>
            <a:endParaRPr lang="en-US" dirty="0"/>
          </a:p>
        </p:txBody>
      </p:sp>
    </p:spTree>
    <p:extLst>
      <p:ext uri="{BB962C8B-B14F-4D97-AF65-F5344CB8AC3E}">
        <p14:creationId xmlns:p14="http://schemas.microsoft.com/office/powerpoint/2010/main" val="294510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0A31-DEB1-8B50-23E6-ABBA9E3851C9}"/>
              </a:ext>
            </a:extLst>
          </p:cNvPr>
          <p:cNvSpPr>
            <a:spLocks noGrp="1"/>
          </p:cNvSpPr>
          <p:nvPr>
            <p:ph type="title"/>
          </p:nvPr>
        </p:nvSpPr>
        <p:spPr/>
        <p:txBody>
          <a:bodyPr>
            <a:normAutofit fontScale="90000"/>
          </a:bodyPr>
          <a:lstStyle/>
          <a:p>
            <a:r>
              <a:rPr lang="pt-BR" dirty="0" err="1"/>
              <a:t>Valuation</a:t>
            </a:r>
            <a:r>
              <a:rPr lang="pt-BR" dirty="0"/>
              <a:t> </a:t>
            </a:r>
            <a:r>
              <a:rPr lang="pt-BR" dirty="0" err="1"/>
              <a:t>Methodologies</a:t>
            </a:r>
            <a:r>
              <a:rPr lang="pt-BR" dirty="0"/>
              <a:t> Overview</a:t>
            </a:r>
            <a:endParaRPr lang="en-US" dirty="0"/>
          </a:p>
        </p:txBody>
      </p:sp>
      <p:sp>
        <p:nvSpPr>
          <p:cNvPr id="6" name="Rectangle 5">
            <a:extLst>
              <a:ext uri="{FF2B5EF4-FFF2-40B4-BE49-F238E27FC236}">
                <a16:creationId xmlns:a16="http://schemas.microsoft.com/office/drawing/2014/main" id="{C167D5A2-14C1-C075-728A-8D44826740AF}"/>
              </a:ext>
            </a:extLst>
          </p:cNvPr>
          <p:cNvSpPr/>
          <p:nvPr/>
        </p:nvSpPr>
        <p:spPr>
          <a:xfrm>
            <a:off x="360903" y="1031227"/>
            <a:ext cx="1447800" cy="4795545"/>
          </a:xfrm>
          <a:prstGeom prst="rect">
            <a:avLst/>
          </a:prstGeom>
          <a:solidFill>
            <a:srgbClr val="113D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anose="020B0604020202020204" pitchFamily="34" charset="0"/>
            </a:endParaRPr>
          </a:p>
        </p:txBody>
      </p:sp>
      <p:sp>
        <p:nvSpPr>
          <p:cNvPr id="7" name="Rectangle 6">
            <a:extLst>
              <a:ext uri="{FF2B5EF4-FFF2-40B4-BE49-F238E27FC236}">
                <a16:creationId xmlns:a16="http://schemas.microsoft.com/office/drawing/2014/main" id="{23E4A0DA-FD6F-9594-FD29-81B7E37CD645}"/>
              </a:ext>
            </a:extLst>
          </p:cNvPr>
          <p:cNvSpPr/>
          <p:nvPr/>
        </p:nvSpPr>
        <p:spPr>
          <a:xfrm>
            <a:off x="519472" y="1180062"/>
            <a:ext cx="1367790" cy="101284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Discounted Cash Flow Analysis</a:t>
            </a:r>
          </a:p>
        </p:txBody>
      </p:sp>
      <p:sp>
        <p:nvSpPr>
          <p:cNvPr id="8" name="Rectangle 7">
            <a:extLst>
              <a:ext uri="{FF2B5EF4-FFF2-40B4-BE49-F238E27FC236}">
                <a16:creationId xmlns:a16="http://schemas.microsoft.com/office/drawing/2014/main" id="{A9360F96-1C8F-502B-48B1-AFC13AF34945}"/>
              </a:ext>
            </a:extLst>
          </p:cNvPr>
          <p:cNvSpPr/>
          <p:nvPr/>
        </p:nvSpPr>
        <p:spPr>
          <a:xfrm>
            <a:off x="519472" y="2922579"/>
            <a:ext cx="1367790" cy="101284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Comparable Companies Analysis</a:t>
            </a:r>
          </a:p>
        </p:txBody>
      </p:sp>
      <p:sp>
        <p:nvSpPr>
          <p:cNvPr id="9" name="Rectangle 8">
            <a:extLst>
              <a:ext uri="{FF2B5EF4-FFF2-40B4-BE49-F238E27FC236}">
                <a16:creationId xmlns:a16="http://schemas.microsoft.com/office/drawing/2014/main" id="{E0C6CD49-8823-28C4-8DB0-3D3FCB0F7D88}"/>
              </a:ext>
            </a:extLst>
          </p:cNvPr>
          <p:cNvSpPr/>
          <p:nvPr/>
        </p:nvSpPr>
        <p:spPr>
          <a:xfrm>
            <a:off x="519472" y="4665096"/>
            <a:ext cx="1367790" cy="101284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Precedent Transactions</a:t>
            </a:r>
          </a:p>
        </p:txBody>
      </p:sp>
      <p:sp>
        <p:nvSpPr>
          <p:cNvPr id="14" name="TextBox 13">
            <a:extLst>
              <a:ext uri="{FF2B5EF4-FFF2-40B4-BE49-F238E27FC236}">
                <a16:creationId xmlns:a16="http://schemas.microsoft.com/office/drawing/2014/main" id="{D62397D7-B279-ADFD-EF50-4BFFDBE4A242}"/>
              </a:ext>
            </a:extLst>
          </p:cNvPr>
          <p:cNvSpPr txBox="1"/>
          <p:nvPr/>
        </p:nvSpPr>
        <p:spPr>
          <a:xfrm>
            <a:off x="1967272" y="1409484"/>
            <a:ext cx="8309986" cy="553998"/>
          </a:xfrm>
          <a:prstGeom prst="rect">
            <a:avLst/>
          </a:prstGeom>
          <a:noFill/>
        </p:spPr>
        <p:txBody>
          <a:bodyPr wrap="square" rtlCol="0">
            <a:spAutoFit/>
          </a:bodyPr>
          <a:lstStyle/>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Due to the high WACC, the free cash flow was discounted at very high rates, even for a country like Brazil. We used relatively conservative revenue growth assumptions while keeping the gross margin constant. Free cash flow grows in line with EBITDA, considering that the capital structure remains stable.</a:t>
            </a:r>
          </a:p>
        </p:txBody>
      </p:sp>
      <p:sp>
        <p:nvSpPr>
          <p:cNvPr id="15" name="TextBox 14">
            <a:extLst>
              <a:ext uri="{FF2B5EF4-FFF2-40B4-BE49-F238E27FC236}">
                <a16:creationId xmlns:a16="http://schemas.microsoft.com/office/drawing/2014/main" id="{2336B358-40C9-DB67-1D1C-B76D4FD3A5F7}"/>
              </a:ext>
            </a:extLst>
          </p:cNvPr>
          <p:cNvSpPr txBox="1"/>
          <p:nvPr/>
        </p:nvSpPr>
        <p:spPr>
          <a:xfrm>
            <a:off x="1967272" y="2959641"/>
            <a:ext cx="8309986" cy="861774"/>
          </a:xfrm>
          <a:prstGeom prst="rect">
            <a:avLst/>
          </a:prstGeom>
          <a:noFill/>
        </p:spPr>
        <p:txBody>
          <a:bodyPr wrap="square" rtlCol="0">
            <a:spAutoFit/>
          </a:bodyPr>
          <a:lstStyle/>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Six companies were selected for this analysis, providing a solid sample for extracting valuation multiples. It was not possible to select only Latin American companies, mainly due to a lack of public data, as most sector players are private. Although Amazon is much larger than XYZ, it is Mercado Libre's main competitor in Latin America while also dominating the sector in other regions. Some valuation metrics were non-meaningful, but we obtained consistent equity value multiples, although enterprise value multiples were higher than expected, inflating the overall valuation evident in the football field chart in the previous slide.</a:t>
            </a:r>
          </a:p>
        </p:txBody>
      </p:sp>
      <p:sp>
        <p:nvSpPr>
          <p:cNvPr id="16" name="TextBox 15">
            <a:extLst>
              <a:ext uri="{FF2B5EF4-FFF2-40B4-BE49-F238E27FC236}">
                <a16:creationId xmlns:a16="http://schemas.microsoft.com/office/drawing/2014/main" id="{B086A760-C70B-F4D0-C305-6E4603A02B13}"/>
              </a:ext>
            </a:extLst>
          </p:cNvPr>
          <p:cNvSpPr txBox="1"/>
          <p:nvPr/>
        </p:nvSpPr>
        <p:spPr>
          <a:xfrm>
            <a:off x="1967272" y="4817574"/>
            <a:ext cx="8309986"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Compared to comparable companies, the enterprise value multiples from precedent transactions are less aligned with XYZ. This is mainly due to the premiums paid by buyers in these deals, which inflated the multiples. While this is a limitation of this methodology, it also provides insight into the valuation levels for companies in this sector. The median EV/LTM EBITDA multiple stands at 22.5x in precedent transactions, compared to 19.0x in the comparable companies analysis.</a:t>
            </a:r>
          </a:p>
        </p:txBody>
      </p:sp>
      <p:sp>
        <p:nvSpPr>
          <p:cNvPr id="17" name="Slide Number Placeholder 7">
            <a:extLst>
              <a:ext uri="{FF2B5EF4-FFF2-40B4-BE49-F238E27FC236}">
                <a16:creationId xmlns:a16="http://schemas.microsoft.com/office/drawing/2014/main" id="{5FA27E8C-1B2D-8E72-94C3-35C1E729627C}"/>
              </a:ext>
            </a:extLst>
          </p:cNvPr>
          <p:cNvSpPr>
            <a:spLocks noGrp="1"/>
          </p:cNvSpPr>
          <p:nvPr>
            <p:ph type="sldNum" sz="quarter" idx="12"/>
          </p:nvPr>
        </p:nvSpPr>
        <p:spPr>
          <a:xfrm>
            <a:off x="9494982" y="6343506"/>
            <a:ext cx="2133600" cy="365125"/>
          </a:xfrm>
        </p:spPr>
        <p:txBody>
          <a:bodyPr/>
          <a:lstStyle/>
          <a:p>
            <a:pPr>
              <a:defRPr/>
            </a:pPr>
            <a:fld id="{995B7867-EB00-4675-821B-66D3FE8CD564}" type="slidenum">
              <a:rPr lang="en-US" smtClean="0"/>
              <a:pPr>
                <a:defRPr/>
              </a:pPr>
              <a:t>6</a:t>
            </a:fld>
            <a:endParaRPr lang="en-US" dirty="0"/>
          </a:p>
        </p:txBody>
      </p:sp>
    </p:spTree>
    <p:extLst>
      <p:ext uri="{BB962C8B-B14F-4D97-AF65-F5344CB8AC3E}">
        <p14:creationId xmlns:p14="http://schemas.microsoft.com/office/powerpoint/2010/main" val="112888632"/>
      </p:ext>
    </p:extLst>
  </p:cSld>
  <p:clrMapOvr>
    <a:masterClrMapping/>
  </p:clrMapOvr>
</p:sld>
</file>

<file path=ppt/theme/theme1.xml><?xml version="1.0" encoding="utf-8"?>
<a:theme xmlns:a="http://schemas.openxmlformats.org/drawingml/2006/main" name="Master">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1365</TotalTime>
  <Words>409</Words>
  <Application>Microsoft Office PowerPoint</Application>
  <PresentationFormat>Widescreen</PresentationFormat>
  <Paragraphs>30</Paragraphs>
  <Slides>6</Slides>
  <Notes>0</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9" baseType="lpstr">
      <vt:lpstr>Arial</vt:lpstr>
      <vt:lpstr>Master</vt:lpstr>
      <vt:lpstr>Worksheet</vt:lpstr>
      <vt:lpstr>PowerPoint Presentation</vt:lpstr>
      <vt:lpstr>Unlevered Free Cash Flow - Projections</vt:lpstr>
      <vt:lpstr>Comparable Companies Analysis</vt:lpstr>
      <vt:lpstr>Precedent Transactions Analysis</vt:lpstr>
      <vt:lpstr>PowerPoint Presentation</vt:lpstr>
      <vt:lpstr>Valuation Methodologies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SADRAQUE AUGUSTO OLIVEIRA DE MELO CARVAL</dc:creator>
  <cp:lastModifiedBy>SADRAQUE AUGUSTO OLIVEIRA DE MELO CARVAL</cp:lastModifiedBy>
  <cp:revision>9</cp:revision>
  <dcterms:created xsi:type="dcterms:W3CDTF">2025-02-07T02:14:08Z</dcterms:created>
  <dcterms:modified xsi:type="dcterms:W3CDTF">2025-02-24T21:53:06Z</dcterms:modified>
</cp:coreProperties>
</file>