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Futura Display" charset="1" panose="020B0504050904050C04"/>
      <p:regular r:id="rId39"/>
    </p:embeddedFont>
    <p:embeddedFont>
      <p:font typeface="Lexend Deca" charset="1" panose="00000000000000000000"/>
      <p:regular r:id="rId40"/>
    </p:embeddedFont>
    <p:embeddedFont>
      <p:font typeface="Canva Sans" charset="1" panose="020B0503030501040103"/>
      <p:regular r:id="rId41"/>
    </p:embeddedFont>
    <p:embeddedFont>
      <p:font typeface="Canva Sans Bold" charset="1" panose="020B0803030501040103"/>
      <p:regular r:id="rId42"/>
    </p:embeddedFont>
    <p:embeddedFont>
      <p:font typeface="Open Sans Bold" charset="1" panose="020B0806030504020204"/>
      <p:regular r:id="rId43"/>
    </p:embeddedFont>
    <p:embeddedFont>
      <p:font typeface="Open Sans" charset="1" panose="020B0606030504020204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572517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52563" y="3848591"/>
            <a:ext cx="14982874" cy="277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69"/>
              </a:lnSpc>
            </a:pPr>
            <a:r>
              <a:rPr lang="en-US" sz="1619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TEAM 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3850" y="7997223"/>
            <a:ext cx="6320299" cy="73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SC1015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2563" y="1929297"/>
            <a:ext cx="14982874" cy="73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ANGELINA DELA CRUZ, TIMOTHY HO, CHUA ZIYING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850" y="616665"/>
            <a:ext cx="6320299" cy="73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FDDB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16988" y="4908614"/>
            <a:ext cx="16773525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4737164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25353" y="4737164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54378" y="4737164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606160" y="4737164"/>
            <a:ext cx="323850" cy="32385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336040" y="6426549"/>
            <a:ext cx="7593971" cy="3617033"/>
          </a:xfrm>
          <a:custGeom>
            <a:avLst/>
            <a:gdLst/>
            <a:ahLst/>
            <a:cxnLst/>
            <a:rect r="r" b="b" t="t" l="l"/>
            <a:pathLst>
              <a:path h="3617033" w="7593971">
                <a:moveTo>
                  <a:pt x="0" y="0"/>
                </a:moveTo>
                <a:lnTo>
                  <a:pt x="7593970" y="0"/>
                </a:lnTo>
                <a:lnTo>
                  <a:pt x="7593970" y="3617034"/>
                </a:lnTo>
                <a:lnTo>
                  <a:pt x="0" y="3617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299134" y="9071959"/>
          <a:ext cx="7689732" cy="838200"/>
        </p:xfrm>
        <a:graphic>
          <a:graphicData uri="http://schemas.openxmlformats.org/drawingml/2006/table">
            <a:tbl>
              <a:tblPr/>
              <a:tblGrid>
                <a:gridCol w="7689732"/>
              </a:tblGrid>
              <a:tr h="8382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3" id="13"/>
          <p:cNvGrpSpPr/>
          <p:nvPr/>
        </p:nvGrpSpPr>
        <p:grpSpPr>
          <a:xfrm rot="0">
            <a:off x="16990513" y="4746689"/>
            <a:ext cx="323850" cy="32385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935392" y="182430"/>
            <a:ext cx="1665386" cy="2911739"/>
          </a:xfrm>
          <a:custGeom>
            <a:avLst/>
            <a:gdLst/>
            <a:ahLst/>
            <a:cxnLst/>
            <a:rect r="r" b="b" t="t" l="l"/>
            <a:pathLst>
              <a:path h="2911739" w="1665386">
                <a:moveTo>
                  <a:pt x="0" y="0"/>
                </a:moveTo>
                <a:lnTo>
                  <a:pt x="1665386" y="0"/>
                </a:lnTo>
                <a:lnTo>
                  <a:pt x="1665386" y="2911740"/>
                </a:lnTo>
                <a:lnTo>
                  <a:pt x="0" y="2911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-208872" y="-467953"/>
            <a:ext cx="11432493" cy="2522393"/>
            <a:chOff x="0" y="0"/>
            <a:chExt cx="4356256" cy="9611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156121" y="3953056"/>
            <a:ext cx="3765168" cy="741404"/>
          </a:xfrm>
          <a:custGeom>
            <a:avLst/>
            <a:gdLst/>
            <a:ahLst/>
            <a:cxnLst/>
            <a:rect r="r" b="b" t="t" l="l"/>
            <a:pathLst>
              <a:path h="741404" w="3765168">
                <a:moveTo>
                  <a:pt x="0" y="0"/>
                </a:moveTo>
                <a:lnTo>
                  <a:pt x="3765167" y="0"/>
                </a:lnTo>
                <a:lnTo>
                  <a:pt x="3765167" y="741404"/>
                </a:lnTo>
                <a:lnTo>
                  <a:pt x="0" y="741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0" y="5345621"/>
            <a:ext cx="3364925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Combine wanted variables into a dataframe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56121" y="2858704"/>
            <a:ext cx="3687322" cy="99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8"/>
              </a:lnSpc>
              <a:spcBef>
                <a:spcPct val="0"/>
              </a:spcBef>
            </a:pPr>
            <a:r>
              <a:rPr lang="en-US" b="true" sz="30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Remove all null values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21288" y="5433409"/>
            <a:ext cx="5291527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Remove irrelevant values and renumbering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10678" y="5413439"/>
            <a:ext cx="3977322" cy="89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Rename variables for clarity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56300" y="6388449"/>
            <a:ext cx="6134825" cy="441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'_AGEG5YR': 'AGE_RANGE',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'EXERANY2': 'EXERCISE',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'ALCDAY5': 'ALC_MONTH',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'_BMI5CAT': 'BMI_CAT',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'INCOME2': 'ANNUAL_INCOME',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'SLEPTIM1': 'AV_SLEEP',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'EDUCA': 'HIGHEST_EDU',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'MEDCOST' : 'COST_BARRIER',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'POORHLTH': 'POOR_HEALTH',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'DIABETE4': 'DIABETES',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'SMOKEEVERYDAY' : 'SMOKE_EVERYDAY',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'SMOKESOMEDAYS' :'SMOKE_SOMEDAYS',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'DONOTSMOKE': 'DO_NOT_SMOKE',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'CVDCRHD4': 'HEART_DISEASE',</a:t>
            </a:r>
          </a:p>
          <a:p>
            <a:pPr algn="l">
              <a:lnSpc>
                <a:spcPts val="2223"/>
              </a:lnSpc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'CVDINFR4': 'HEART_ATTACK',</a:t>
            </a:r>
          </a:p>
          <a:p>
            <a:pPr algn="l" marL="0" indent="0" lvl="0">
              <a:lnSpc>
                <a:spcPts val="2223"/>
              </a:lnSpc>
              <a:spcBef>
                <a:spcPct val="0"/>
              </a:spcBef>
            </a:pPr>
            <a:r>
              <a:rPr lang="en-US" sz="15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'CHECKUP1' : 'LAST_CHECKUP'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58151" y="3093610"/>
            <a:ext cx="3364925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One-hot encoding on non-ordinal variables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7267" y="649500"/>
            <a:ext cx="7880214" cy="89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687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 CLEANING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129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Exploratory Data Analysis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4128" y="-178711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6459" y="2334137"/>
            <a:ext cx="7399687" cy="309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7"/>
              </a:lnSpc>
            </a:pPr>
            <a:r>
              <a:rPr lang="en-US" sz="1232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DEPENDENT VARIABLE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535799" y="2858443"/>
          <a:ext cx="8108956" cy="5712028"/>
        </p:xfrm>
        <a:graphic>
          <a:graphicData uri="http://schemas.openxmlformats.org/drawingml/2006/table">
            <a:tbl>
              <a:tblPr/>
              <a:tblGrid>
                <a:gridCol w="3771159"/>
                <a:gridCol w="4337798"/>
              </a:tblGrid>
              <a:tr h="1543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Variable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Correlation measurement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</a:tr>
              <a:tr h="1550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Ordinal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561341" indent="-280670" lvl="1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Rank-Biserial Correlation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5435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Continuous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561341" indent="-280670" lvl="1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Point-Biserial Correlation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0746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Dichotomous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561341" indent="-280670" lvl="1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Phi 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882513" y="7505130"/>
            <a:ext cx="6871582" cy="714434"/>
            <a:chOff x="0" y="0"/>
            <a:chExt cx="1547430" cy="1608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7430" cy="160885"/>
            </a:xfrm>
            <a:custGeom>
              <a:avLst/>
              <a:gdLst/>
              <a:ahLst/>
              <a:cxnLst/>
              <a:rect r="r" b="b" t="t" l="l"/>
              <a:pathLst>
                <a:path h="160885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103426"/>
                  </a:lnTo>
                  <a:cubicBezTo>
                    <a:pt x="1547430" y="118665"/>
                    <a:pt x="1541376" y="133280"/>
                    <a:pt x="1530601" y="144056"/>
                  </a:cubicBezTo>
                  <a:cubicBezTo>
                    <a:pt x="1519825" y="154832"/>
                    <a:pt x="1505210" y="160885"/>
                    <a:pt x="1489971" y="160885"/>
                  </a:cubicBezTo>
                  <a:lnTo>
                    <a:pt x="57460" y="160885"/>
                  </a:lnTo>
                  <a:cubicBezTo>
                    <a:pt x="42220" y="160885"/>
                    <a:pt x="27605" y="154832"/>
                    <a:pt x="16830" y="144056"/>
                  </a:cubicBezTo>
                  <a:cubicBezTo>
                    <a:pt x="6054" y="133280"/>
                    <a:pt x="0" y="118665"/>
                    <a:pt x="0" y="103426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7430" cy="198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37363" y="5915300"/>
            <a:ext cx="6297879" cy="158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6"/>
              </a:lnSpc>
            </a:pPr>
            <a:r>
              <a:rPr lang="en-US" sz="5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DIABETES</a:t>
            </a:r>
          </a:p>
          <a:p>
            <a:pPr algn="ctr">
              <a:lnSpc>
                <a:spcPts val="515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2513" y="7556382"/>
            <a:ext cx="6807579" cy="55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dichotomous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81996" y="1972187"/>
            <a:ext cx="10216562" cy="146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6"/>
              </a:lnSpc>
            </a:pPr>
            <a:r>
              <a:rPr lang="en-US" sz="4683">
                <a:solidFill>
                  <a:srgbClr val="071649"/>
                </a:solidFill>
                <a:latin typeface="Lexend Deca"/>
                <a:ea typeface="Lexend Deca"/>
                <a:cs typeface="Lexend Deca"/>
                <a:sym typeface="Lexend Deca"/>
              </a:rPr>
              <a:t>INDEPENDENT VARIABLES</a:t>
            </a:r>
          </a:p>
          <a:p>
            <a:pPr algn="ctr">
              <a:lnSpc>
                <a:spcPts val="51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6227492"/>
            <a:chOff x="0" y="0"/>
            <a:chExt cx="4356256" cy="1402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402386"/>
            </a:xfrm>
            <a:custGeom>
              <a:avLst/>
              <a:gdLst/>
              <a:ahLst/>
              <a:cxnLst/>
              <a:rect r="r" b="b" t="t" l="l"/>
              <a:pathLst>
                <a:path h="1402386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402386"/>
                  </a:lnTo>
                  <a:lnTo>
                    <a:pt x="0" y="140238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440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939066" y="3836839"/>
            <a:ext cx="12757106" cy="1770299"/>
          </a:xfrm>
          <a:custGeom>
            <a:avLst/>
            <a:gdLst/>
            <a:ahLst/>
            <a:cxnLst/>
            <a:rect r="r" b="b" t="t" l="l"/>
            <a:pathLst>
              <a:path h="1770299" w="12757106">
                <a:moveTo>
                  <a:pt x="0" y="0"/>
                </a:moveTo>
                <a:lnTo>
                  <a:pt x="12757105" y="0"/>
                </a:lnTo>
                <a:lnTo>
                  <a:pt x="12757105" y="1770300"/>
                </a:lnTo>
                <a:lnTo>
                  <a:pt x="0" y="1770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86431" y="6445277"/>
            <a:ext cx="12649163" cy="2813023"/>
          </a:xfrm>
          <a:custGeom>
            <a:avLst/>
            <a:gdLst/>
            <a:ahLst/>
            <a:cxnLst/>
            <a:rect r="r" b="b" t="t" l="l"/>
            <a:pathLst>
              <a:path h="2813023" w="12649163">
                <a:moveTo>
                  <a:pt x="0" y="0"/>
                </a:moveTo>
                <a:lnTo>
                  <a:pt x="12649163" y="0"/>
                </a:lnTo>
                <a:lnTo>
                  <a:pt x="12649163" y="2813023"/>
                </a:lnTo>
                <a:lnTo>
                  <a:pt x="0" y="2813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86431" y="247650"/>
            <a:ext cx="12662376" cy="284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67"/>
              </a:lnSpc>
            </a:pPr>
            <a:r>
              <a:rPr lang="en-US" sz="1132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CORRELATION MEAUREMENT RESULTS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6197" y="-35521"/>
            <a:ext cx="15695605" cy="10358042"/>
          </a:xfrm>
          <a:custGeom>
            <a:avLst/>
            <a:gdLst/>
            <a:ahLst/>
            <a:cxnLst/>
            <a:rect r="r" b="b" t="t" l="l"/>
            <a:pathLst>
              <a:path h="10358042" w="15695605">
                <a:moveTo>
                  <a:pt x="0" y="0"/>
                </a:moveTo>
                <a:lnTo>
                  <a:pt x="15695606" y="0"/>
                </a:lnTo>
                <a:lnTo>
                  <a:pt x="15695606" y="10358042"/>
                </a:lnTo>
                <a:lnTo>
                  <a:pt x="0" y="10358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3144" y="0"/>
            <a:ext cx="15561712" cy="10287000"/>
          </a:xfrm>
          <a:custGeom>
            <a:avLst/>
            <a:gdLst/>
            <a:ahLst/>
            <a:cxnLst/>
            <a:rect r="r" b="b" t="t" l="l"/>
            <a:pathLst>
              <a:path h="10287000" w="15561712">
                <a:moveTo>
                  <a:pt x="0" y="0"/>
                </a:moveTo>
                <a:lnTo>
                  <a:pt x="15561712" y="0"/>
                </a:lnTo>
                <a:lnTo>
                  <a:pt x="155617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191" y="0"/>
            <a:ext cx="15704611" cy="10277475"/>
          </a:xfrm>
          <a:custGeom>
            <a:avLst/>
            <a:gdLst/>
            <a:ahLst/>
            <a:cxnLst/>
            <a:rect r="r" b="b" t="t" l="l"/>
            <a:pathLst>
              <a:path h="10277475" w="15704611">
                <a:moveTo>
                  <a:pt x="0" y="0"/>
                </a:moveTo>
                <a:lnTo>
                  <a:pt x="15704611" y="0"/>
                </a:lnTo>
                <a:lnTo>
                  <a:pt x="15704611" y="10277475"/>
                </a:lnTo>
                <a:lnTo>
                  <a:pt x="0" y="1027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21463" y="0"/>
            <a:ext cx="7840339" cy="5074104"/>
          </a:xfrm>
          <a:custGeom>
            <a:avLst/>
            <a:gdLst/>
            <a:ahLst/>
            <a:cxnLst/>
            <a:rect r="r" b="b" t="t" l="l"/>
            <a:pathLst>
              <a:path h="5074104" w="7840339">
                <a:moveTo>
                  <a:pt x="0" y="0"/>
                </a:moveTo>
                <a:lnTo>
                  <a:pt x="7840339" y="0"/>
                </a:lnTo>
                <a:lnTo>
                  <a:pt x="7840339" y="5074104"/>
                </a:lnTo>
                <a:lnTo>
                  <a:pt x="0" y="5074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02" r="-98433" b="-102538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25605"/>
            <a:ext cx="7803113" cy="5143500"/>
          </a:xfrm>
          <a:custGeom>
            <a:avLst/>
            <a:gdLst/>
            <a:ahLst/>
            <a:cxnLst/>
            <a:rect r="r" b="b" t="t" l="l"/>
            <a:pathLst>
              <a:path h="5143500" w="7803113">
                <a:moveTo>
                  <a:pt x="0" y="0"/>
                </a:moveTo>
                <a:lnTo>
                  <a:pt x="7803113" y="0"/>
                </a:lnTo>
                <a:lnTo>
                  <a:pt x="78031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000" r="-9917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37853" y="2025605"/>
            <a:ext cx="7821447" cy="5175348"/>
          </a:xfrm>
          <a:custGeom>
            <a:avLst/>
            <a:gdLst/>
            <a:ahLst/>
            <a:cxnLst/>
            <a:rect r="r" b="b" t="t" l="l"/>
            <a:pathLst>
              <a:path h="5175348" w="7821447">
                <a:moveTo>
                  <a:pt x="0" y="0"/>
                </a:moveTo>
                <a:lnTo>
                  <a:pt x="7821447" y="0"/>
                </a:lnTo>
                <a:lnTo>
                  <a:pt x="7821447" y="5175348"/>
                </a:lnTo>
                <a:lnTo>
                  <a:pt x="0" y="5175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712" t="0" r="0" b="-98769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2826" y="0"/>
            <a:ext cx="15522348" cy="10287000"/>
          </a:xfrm>
          <a:custGeom>
            <a:avLst/>
            <a:gdLst/>
            <a:ahLst/>
            <a:cxnLst/>
            <a:rect r="r" b="b" t="t" l="l"/>
            <a:pathLst>
              <a:path h="10287000" w="15522348">
                <a:moveTo>
                  <a:pt x="0" y="0"/>
                </a:moveTo>
                <a:lnTo>
                  <a:pt x="15522348" y="0"/>
                </a:lnTo>
                <a:lnTo>
                  <a:pt x="155223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102679"/>
            <a:ext cx="7735661" cy="5184321"/>
          </a:xfrm>
          <a:custGeom>
            <a:avLst/>
            <a:gdLst/>
            <a:ahLst/>
            <a:cxnLst/>
            <a:rect r="r" b="b" t="t" l="l"/>
            <a:pathLst>
              <a:path h="5184321" w="7735661">
                <a:moveTo>
                  <a:pt x="0" y="0"/>
                </a:moveTo>
                <a:lnTo>
                  <a:pt x="7735661" y="0"/>
                </a:lnTo>
                <a:lnTo>
                  <a:pt x="7735661" y="5184321"/>
                </a:lnTo>
                <a:lnTo>
                  <a:pt x="0" y="5184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915" t="-98425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681308" y="155235"/>
          <a:ext cx="8925385" cy="8611483"/>
        </p:xfrm>
        <a:graphic>
          <a:graphicData uri="http://schemas.openxmlformats.org/drawingml/2006/table">
            <a:tbl>
              <a:tblPr/>
              <a:tblGrid>
                <a:gridCol w="4462692"/>
                <a:gridCol w="4462692"/>
              </a:tblGrid>
              <a:tr h="15812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Keep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Remove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</a:tr>
              <a:tr h="70302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AGE_RANGE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BMI_CAT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ANNUAL_INCOME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HIGHEST_EDU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HEART_DISEASE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HEART_ATTACK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EXERCISE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ALC_MONTH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AV_SLEEP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COST_BARRIER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POOR_HEALTH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SMOKEEVERYDAY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SMOKESOMEDAYS  DONOTSMOKE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MALE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FEMALE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MARRIED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DIVORCED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WIDOWED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NEVER_MARRIED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208388" y="9163050"/>
            <a:ext cx="5871223" cy="76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2"/>
              </a:lnSpc>
            </a:pPr>
            <a:r>
              <a:rPr lang="en-US" sz="43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 VARIABLES REMAIN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6569" y="-699828"/>
            <a:ext cx="19344569" cy="11686656"/>
            <a:chOff x="0" y="0"/>
            <a:chExt cx="4356256" cy="2631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2631750"/>
            </a:xfrm>
            <a:custGeom>
              <a:avLst/>
              <a:gdLst/>
              <a:ahLst/>
              <a:cxnLst/>
              <a:rect r="r" b="b" t="t" l="l"/>
              <a:pathLst>
                <a:path h="2631750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2631750"/>
                  </a:lnTo>
                  <a:lnTo>
                    <a:pt x="0" y="2631750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266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46168" y="802152"/>
            <a:ext cx="10768843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DIABETES</a:t>
            </a:r>
          </a:p>
        </p:txBody>
      </p:sp>
      <p:sp>
        <p:nvSpPr>
          <p:cNvPr name="AutoShape 6" id="6"/>
          <p:cNvSpPr/>
          <p:nvPr/>
        </p:nvSpPr>
        <p:spPr>
          <a:xfrm>
            <a:off x="7580895" y="43"/>
            <a:ext cx="0" cy="102869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061780" y="2833432"/>
            <a:ext cx="9649149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ranks am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ong the</a:t>
            </a:r>
            <a:r>
              <a:rPr lang="en-US" sz="4000">
                <a:solidFill>
                  <a:srgbClr val="41B8D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10 leading causes of death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adults (Saeedi et al., 2019)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129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Machine Learning Models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8783" y="1295400"/>
            <a:ext cx="1528445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MACHINE LEARNING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33223" y="5010150"/>
            <a:ext cx="11421555" cy="339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92503" indent="-696252" lvl="1">
              <a:lnSpc>
                <a:spcPts val="9029"/>
              </a:lnSpc>
              <a:buFont typeface="Arial"/>
              <a:buChar char="•"/>
            </a:pPr>
            <a:r>
              <a:rPr lang="en-US" sz="64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</a:t>
            </a:r>
          </a:p>
          <a:p>
            <a:pPr algn="l" marL="1392503" indent="-696252" lvl="1">
              <a:lnSpc>
                <a:spcPts val="9029"/>
              </a:lnSpc>
              <a:buFont typeface="Arial"/>
              <a:buChar char="•"/>
            </a:pPr>
            <a:r>
              <a:rPr lang="en-US" sz="64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Vector Machine</a:t>
            </a:r>
          </a:p>
          <a:p>
            <a:pPr algn="l" marL="1392503" indent="-696252" lvl="1">
              <a:lnSpc>
                <a:spcPts val="9029"/>
              </a:lnSpc>
              <a:buFont typeface="Arial"/>
              <a:buChar char="•"/>
            </a:pPr>
            <a:r>
              <a:rPr lang="en-US" sz="64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69089" y="-46286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30544" y="3823134"/>
            <a:ext cx="6807579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RANDOM FOREST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543737" y="2259753"/>
            <a:ext cx="9715563" cy="5306503"/>
          </a:xfrm>
          <a:custGeom>
            <a:avLst/>
            <a:gdLst/>
            <a:ahLst/>
            <a:cxnLst/>
            <a:rect r="r" b="b" t="t" l="l"/>
            <a:pathLst>
              <a:path h="5306503" w="9715563">
                <a:moveTo>
                  <a:pt x="0" y="0"/>
                </a:moveTo>
                <a:lnTo>
                  <a:pt x="9715563" y="0"/>
                </a:lnTo>
                <a:lnTo>
                  <a:pt x="9715563" y="5306503"/>
                </a:lnTo>
                <a:lnTo>
                  <a:pt x="0" y="5306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80" t="-5544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0227" y="4558816"/>
            <a:ext cx="6871582" cy="2479692"/>
            <a:chOff x="0" y="0"/>
            <a:chExt cx="1547430" cy="5584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70227" y="879859"/>
            <a:ext cx="6807579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RANDOM FOREST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0227" y="4824995"/>
            <a:ext cx="6807579" cy="187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GridSearch to tune the random forest classifier’s hyperparameters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580913" y="-181150"/>
            <a:ext cx="9144000" cy="11101734"/>
            <a:chOff x="0" y="0"/>
            <a:chExt cx="2059162" cy="250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9162" cy="2500029"/>
            </a:xfrm>
            <a:custGeom>
              <a:avLst/>
              <a:gdLst/>
              <a:ahLst/>
              <a:cxnLst/>
              <a:rect r="r" b="b" t="t" l="l"/>
              <a:pathLst>
                <a:path h="2500029" w="2059162">
                  <a:moveTo>
                    <a:pt x="43180" y="0"/>
                  </a:moveTo>
                  <a:lnTo>
                    <a:pt x="2015982" y="0"/>
                  </a:lnTo>
                  <a:cubicBezTo>
                    <a:pt x="2027434" y="0"/>
                    <a:pt x="2038417" y="4549"/>
                    <a:pt x="2046515" y="12647"/>
                  </a:cubicBezTo>
                  <a:cubicBezTo>
                    <a:pt x="2054613" y="20745"/>
                    <a:pt x="2059162" y="31728"/>
                    <a:pt x="2059162" y="43180"/>
                  </a:cubicBezTo>
                  <a:lnTo>
                    <a:pt x="2059162" y="2456849"/>
                  </a:lnTo>
                  <a:cubicBezTo>
                    <a:pt x="2059162" y="2480697"/>
                    <a:pt x="2039830" y="2500029"/>
                    <a:pt x="2015982" y="2500029"/>
                  </a:cubicBezTo>
                  <a:lnTo>
                    <a:pt x="43180" y="2500029"/>
                  </a:lnTo>
                  <a:cubicBezTo>
                    <a:pt x="19332" y="2500029"/>
                    <a:pt x="0" y="2480697"/>
                    <a:pt x="0" y="2456849"/>
                  </a:cubicBezTo>
                  <a:lnTo>
                    <a:pt x="0" y="43180"/>
                  </a:lnTo>
                  <a:cubicBezTo>
                    <a:pt x="0" y="19332"/>
                    <a:pt x="19332" y="0"/>
                    <a:pt x="4318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059162" cy="2585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187"/>
                </a:lnSpc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iterative process:</a:t>
              </a:r>
            </a:p>
            <a:p>
              <a:pPr algn="l" marL="954273" indent="-477136" lvl="1">
                <a:lnSpc>
                  <a:spcPts val="6187"/>
                </a:lnSpc>
                <a:buAutoNum type="arabicPeriod" startAt="1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explores a wide range of values</a:t>
              </a:r>
            </a:p>
            <a:p>
              <a:pPr algn="l" marL="954273" indent="-477136" lvl="1">
                <a:lnSpc>
                  <a:spcPts val="6187"/>
                </a:lnSpc>
                <a:buAutoNum type="arabicPeriod" startAt="1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evaluates the model's performance</a:t>
              </a:r>
            </a:p>
            <a:p>
              <a:pPr algn="l" marL="954273" indent="-477136" lvl="1">
                <a:lnSpc>
                  <a:spcPts val="6187"/>
                </a:lnSpc>
                <a:spcBef>
                  <a:spcPct val="0"/>
                </a:spcBef>
                <a:buAutoNum type="arabicPeriod" startAt="1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narrows</a:t>
              </a: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down the range based on the results to focus on promising values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8318" y="-389051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6640" y="5217316"/>
            <a:ext cx="6871582" cy="2479692"/>
            <a:chOff x="0" y="0"/>
            <a:chExt cx="1547430" cy="5584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0643" y="1295400"/>
            <a:ext cx="6807579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RANDOM FOREST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1877" y="5797820"/>
            <a:ext cx="6305111" cy="124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Performance evaluation using cross-validation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428513" y="-333550"/>
            <a:ext cx="9144000" cy="11101734"/>
            <a:chOff x="0" y="0"/>
            <a:chExt cx="2059162" cy="250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9162" cy="2500029"/>
            </a:xfrm>
            <a:custGeom>
              <a:avLst/>
              <a:gdLst/>
              <a:ahLst/>
              <a:cxnLst/>
              <a:rect r="r" b="b" t="t" l="l"/>
              <a:pathLst>
                <a:path h="2500029" w="2059162">
                  <a:moveTo>
                    <a:pt x="43180" y="0"/>
                  </a:moveTo>
                  <a:lnTo>
                    <a:pt x="2015982" y="0"/>
                  </a:lnTo>
                  <a:cubicBezTo>
                    <a:pt x="2027434" y="0"/>
                    <a:pt x="2038417" y="4549"/>
                    <a:pt x="2046515" y="12647"/>
                  </a:cubicBezTo>
                  <a:cubicBezTo>
                    <a:pt x="2054613" y="20745"/>
                    <a:pt x="2059162" y="31728"/>
                    <a:pt x="2059162" y="43180"/>
                  </a:cubicBezTo>
                  <a:lnTo>
                    <a:pt x="2059162" y="2456849"/>
                  </a:lnTo>
                  <a:cubicBezTo>
                    <a:pt x="2059162" y="2480697"/>
                    <a:pt x="2039830" y="2500029"/>
                    <a:pt x="2015982" y="2500029"/>
                  </a:cubicBezTo>
                  <a:lnTo>
                    <a:pt x="43180" y="2500029"/>
                  </a:lnTo>
                  <a:cubicBezTo>
                    <a:pt x="19332" y="2500029"/>
                    <a:pt x="0" y="2480697"/>
                    <a:pt x="0" y="2456849"/>
                  </a:cubicBezTo>
                  <a:lnTo>
                    <a:pt x="0" y="43180"/>
                  </a:lnTo>
                  <a:cubicBezTo>
                    <a:pt x="0" y="19332"/>
                    <a:pt x="19332" y="0"/>
                    <a:pt x="4318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059162" cy="2585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187"/>
                </a:lnSpc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</a:t>
              </a:r>
            </a:p>
            <a:p>
              <a:pPr algn="l" marL="954273" indent="-477136" lvl="1">
                <a:lnSpc>
                  <a:spcPts val="6187"/>
                </a:lnSpc>
                <a:buFont typeface="Arial"/>
                <a:buChar char="•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general indication of how often the model's predictions are correct</a:t>
              </a:r>
            </a:p>
            <a:p>
              <a:pPr algn="l">
                <a:lnSpc>
                  <a:spcPts val="6187"/>
                </a:lnSpc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F1 SCORE</a:t>
              </a:r>
            </a:p>
            <a:p>
              <a:pPr algn="l" marL="954273" indent="-477136" lvl="1">
                <a:lnSpc>
                  <a:spcPts val="6187"/>
                </a:lnSpc>
                <a:buFont typeface="Arial"/>
                <a:buChar char="•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measure of a model's accuracy that considers both the precision and the recall</a:t>
              </a:r>
            </a:p>
            <a:p>
              <a:pPr algn="l">
                <a:lnSpc>
                  <a:spcPts val="6187"/>
                </a:lnSpc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AUC SCORE</a:t>
              </a:r>
            </a:p>
            <a:p>
              <a:pPr algn="l" marL="954273" indent="-477136" lvl="1">
                <a:lnSpc>
                  <a:spcPts val="618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419">
                  <a:solidFill>
                    <a:srgbClr val="07164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represents the model's ability to distinguish between positive and negative classes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63091" y="4005751"/>
            <a:ext cx="8567747" cy="2275499"/>
          </a:xfrm>
          <a:custGeom>
            <a:avLst/>
            <a:gdLst/>
            <a:ahLst/>
            <a:cxnLst/>
            <a:rect r="r" b="b" t="t" l="l"/>
            <a:pathLst>
              <a:path h="2275499" w="8567747">
                <a:moveTo>
                  <a:pt x="0" y="0"/>
                </a:moveTo>
                <a:lnTo>
                  <a:pt x="8567747" y="0"/>
                </a:lnTo>
                <a:lnTo>
                  <a:pt x="8567747" y="2275498"/>
                </a:lnTo>
                <a:lnTo>
                  <a:pt x="0" y="2275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823134"/>
            <a:ext cx="6807579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RANDOM FOREST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80931" y="1295400"/>
            <a:ext cx="101320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071649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2845" y="7213600"/>
            <a:ext cx="654824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The Random Forest model is not performing well.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 probable reason is that our dataset is imbalanced.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4697" y="7124306"/>
            <a:ext cx="6871582" cy="2821092"/>
            <a:chOff x="0" y="0"/>
            <a:chExt cx="1547430" cy="635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635289"/>
            </a:xfrm>
            <a:custGeom>
              <a:avLst/>
              <a:gdLst/>
              <a:ahLst/>
              <a:cxnLst/>
              <a:rect r="r" b="b" t="t" l="l"/>
              <a:pathLst>
                <a:path h="63528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77830"/>
                  </a:lnTo>
                  <a:cubicBezTo>
                    <a:pt x="1547430" y="593069"/>
                    <a:pt x="1541376" y="607684"/>
                    <a:pt x="1530601" y="618460"/>
                  </a:cubicBezTo>
                  <a:cubicBezTo>
                    <a:pt x="1519825" y="629235"/>
                    <a:pt x="1505210" y="635289"/>
                    <a:pt x="1489971" y="635289"/>
                  </a:cubicBezTo>
                  <a:lnTo>
                    <a:pt x="57460" y="635289"/>
                  </a:lnTo>
                  <a:cubicBezTo>
                    <a:pt x="42220" y="635289"/>
                    <a:pt x="27605" y="629235"/>
                    <a:pt x="16830" y="618460"/>
                  </a:cubicBezTo>
                  <a:cubicBezTo>
                    <a:pt x="6054" y="607684"/>
                    <a:pt x="0" y="593069"/>
                    <a:pt x="0" y="577830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673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4080970"/>
            <a:ext cx="8934900" cy="2336487"/>
          </a:xfrm>
          <a:custGeom>
            <a:avLst/>
            <a:gdLst/>
            <a:ahLst/>
            <a:cxnLst/>
            <a:rect r="r" b="b" t="t" l="l"/>
            <a:pathLst>
              <a:path h="2336487" w="8934900">
                <a:moveTo>
                  <a:pt x="0" y="0"/>
                </a:moveTo>
                <a:lnTo>
                  <a:pt x="8934900" y="0"/>
                </a:lnTo>
                <a:lnTo>
                  <a:pt x="8934900" y="2336487"/>
                </a:lnTo>
                <a:lnTo>
                  <a:pt x="0" y="2336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4697" y="944481"/>
            <a:ext cx="6807579" cy="572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RANDOM FOREST</a:t>
            </a:r>
          </a:p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WITH</a:t>
            </a:r>
          </a:p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SMOTE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7932" y="7246860"/>
            <a:ext cx="6305111" cy="2499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Generates synthetic samples for the minority class to balance the class distribution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40867" y="1295400"/>
            <a:ext cx="101320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071649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NEW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1861" y="7583940"/>
            <a:ext cx="707007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The Random Forest model is performing much better now.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6514927" cy="11212735"/>
            <a:chOff x="0" y="0"/>
            <a:chExt cx="1467114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7114" cy="2525026"/>
            </a:xfrm>
            <a:custGeom>
              <a:avLst/>
              <a:gdLst/>
              <a:ahLst/>
              <a:cxnLst/>
              <a:rect r="r" b="b" t="t" l="l"/>
              <a:pathLst>
                <a:path h="2525026" w="1467114">
                  <a:moveTo>
                    <a:pt x="0" y="0"/>
                  </a:moveTo>
                  <a:lnTo>
                    <a:pt x="1467114" y="0"/>
                  </a:lnTo>
                  <a:lnTo>
                    <a:pt x="1467114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67114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20266" y="310578"/>
            <a:ext cx="7977558" cy="6597980"/>
          </a:xfrm>
          <a:custGeom>
            <a:avLst/>
            <a:gdLst/>
            <a:ahLst/>
            <a:cxnLst/>
            <a:rect r="r" b="b" t="t" l="l"/>
            <a:pathLst>
              <a:path h="6597980" w="7977558">
                <a:moveTo>
                  <a:pt x="0" y="0"/>
                </a:moveTo>
                <a:lnTo>
                  <a:pt x="7977558" y="0"/>
                </a:lnTo>
                <a:lnTo>
                  <a:pt x="7977558" y="6597980"/>
                </a:lnTo>
                <a:lnTo>
                  <a:pt x="0" y="6597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361272" y="1708584"/>
            <a:ext cx="6807579" cy="713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CONFUSION MATRIX</a:t>
            </a:r>
          </a:p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FOR RANDOM FOREST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843453" y="7243040"/>
            <a:ext cx="8531183" cy="2618266"/>
          </a:xfrm>
          <a:custGeom>
            <a:avLst/>
            <a:gdLst/>
            <a:ahLst/>
            <a:cxnLst/>
            <a:rect r="r" b="b" t="t" l="l"/>
            <a:pathLst>
              <a:path h="2618266" w="8531183">
                <a:moveTo>
                  <a:pt x="0" y="0"/>
                </a:moveTo>
                <a:lnTo>
                  <a:pt x="8531184" y="0"/>
                </a:lnTo>
                <a:lnTo>
                  <a:pt x="8531184" y="2618266"/>
                </a:lnTo>
                <a:lnTo>
                  <a:pt x="0" y="2618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0227" y="3903654"/>
            <a:ext cx="6871582" cy="2479692"/>
            <a:chOff x="0" y="0"/>
            <a:chExt cx="1547430" cy="5584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31822" y="7789003"/>
            <a:ext cx="8470481" cy="2497997"/>
          </a:xfrm>
          <a:custGeom>
            <a:avLst/>
            <a:gdLst/>
            <a:ahLst/>
            <a:cxnLst/>
            <a:rect r="r" b="b" t="t" l="l"/>
            <a:pathLst>
              <a:path h="2497997" w="8470481">
                <a:moveTo>
                  <a:pt x="0" y="0"/>
                </a:moveTo>
                <a:lnTo>
                  <a:pt x="8470481" y="0"/>
                </a:lnTo>
                <a:lnTo>
                  <a:pt x="8470481" y="2497997"/>
                </a:lnTo>
                <a:lnTo>
                  <a:pt x="0" y="2497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31822" y="403886"/>
            <a:ext cx="8470481" cy="7005661"/>
          </a:xfrm>
          <a:custGeom>
            <a:avLst/>
            <a:gdLst/>
            <a:ahLst/>
            <a:cxnLst/>
            <a:rect r="r" b="b" t="t" l="l"/>
            <a:pathLst>
              <a:path h="7005661" w="8470481">
                <a:moveTo>
                  <a:pt x="0" y="0"/>
                </a:moveTo>
                <a:lnTo>
                  <a:pt x="8470481" y="0"/>
                </a:lnTo>
                <a:lnTo>
                  <a:pt x="8470481" y="7005660"/>
                </a:lnTo>
                <a:lnTo>
                  <a:pt x="0" y="7005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0737" y="7203043"/>
            <a:ext cx="8244650" cy="2055257"/>
          </a:xfrm>
          <a:custGeom>
            <a:avLst/>
            <a:gdLst/>
            <a:ahLst/>
            <a:cxnLst/>
            <a:rect r="r" b="b" t="t" l="l"/>
            <a:pathLst>
              <a:path h="2055257" w="8244650">
                <a:moveTo>
                  <a:pt x="0" y="0"/>
                </a:moveTo>
                <a:lnTo>
                  <a:pt x="8244650" y="0"/>
                </a:lnTo>
                <a:lnTo>
                  <a:pt x="8244650" y="2055257"/>
                </a:lnTo>
                <a:lnTo>
                  <a:pt x="0" y="2055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0737" y="228600"/>
            <a:ext cx="8244650" cy="362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SUPPORT VECTOR MACHINE (SVM)</a:t>
            </a:r>
          </a:p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WITH SMOTE</a:t>
            </a: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0321" y="3962882"/>
            <a:ext cx="6311394" cy="230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Analyses and finds the optimal hyperplane that separates data points into different classes.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0227" y="3903654"/>
            <a:ext cx="6871582" cy="2479692"/>
            <a:chOff x="0" y="0"/>
            <a:chExt cx="1547430" cy="5584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49739" y="2586978"/>
            <a:ext cx="8499166" cy="1724469"/>
          </a:xfrm>
          <a:custGeom>
            <a:avLst/>
            <a:gdLst/>
            <a:ahLst/>
            <a:cxnLst/>
            <a:rect r="r" b="b" t="t" l="l"/>
            <a:pathLst>
              <a:path h="1724469" w="8499166">
                <a:moveTo>
                  <a:pt x="0" y="0"/>
                </a:moveTo>
                <a:lnTo>
                  <a:pt x="8499166" y="0"/>
                </a:lnTo>
                <a:lnTo>
                  <a:pt x="8499166" y="1724469"/>
                </a:lnTo>
                <a:lnTo>
                  <a:pt x="0" y="1724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0737" y="228600"/>
            <a:ext cx="8244650" cy="362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LOGISTIC REGRESSION</a:t>
            </a:r>
          </a:p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WITH SMOTE</a:t>
            </a: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0321" y="4254297"/>
            <a:ext cx="6311394" cy="172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Predicts how likely a certain instance belongs to a specific class.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49739" y="5908878"/>
            <a:ext cx="8736771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Accuracy and Mean AUC of the logistic regression model is the highest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However, it also has an F1 score lower than that for Random Forest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6569" y="-699828"/>
            <a:ext cx="19344569" cy="11686656"/>
            <a:chOff x="0" y="0"/>
            <a:chExt cx="4356256" cy="2631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2631750"/>
            </a:xfrm>
            <a:custGeom>
              <a:avLst/>
              <a:gdLst/>
              <a:ahLst/>
              <a:cxnLst/>
              <a:rect r="r" b="b" t="t" l="l"/>
              <a:pathLst>
                <a:path h="2631750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2631750"/>
                  </a:lnTo>
                  <a:lnTo>
                    <a:pt x="0" y="2631750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266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46168" y="802152"/>
            <a:ext cx="10768843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DIABETES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65861" y="2214159"/>
            <a:ext cx="9649149" cy="632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ranks am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ong the</a:t>
            </a:r>
            <a:r>
              <a:rPr lang="en-US" sz="4000">
                <a:solidFill>
                  <a:srgbClr val="41B8D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10 leading causes of death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adults (Saeedi et al., 2019)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</a:p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2030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approximately</a:t>
            </a:r>
            <a:r>
              <a:rPr lang="en-US" b="true" sz="4000">
                <a:solidFill>
                  <a:srgbClr val="2D8B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10.2%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of the global adult population will be affected by diabetes (Saeedi et al., 2019)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42271" y="941784"/>
            <a:ext cx="8600809" cy="992896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70098" y="837278"/>
            <a:ext cx="61760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GLOBAL ADULT POPULATION</a:t>
            </a:r>
          </a:p>
        </p:txBody>
      </p:sp>
      <p:sp>
        <p:nvSpPr>
          <p:cNvPr name="AutoShape 9" id="9"/>
          <p:cNvSpPr/>
          <p:nvPr/>
        </p:nvSpPr>
        <p:spPr>
          <a:xfrm>
            <a:off x="7580895" y="43"/>
            <a:ext cx="0" cy="102869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0227" y="3903654"/>
            <a:ext cx="6871582" cy="2479692"/>
            <a:chOff x="0" y="0"/>
            <a:chExt cx="1547430" cy="5584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29762" y="520264"/>
            <a:ext cx="8362077" cy="6916004"/>
          </a:xfrm>
          <a:custGeom>
            <a:avLst/>
            <a:gdLst/>
            <a:ahLst/>
            <a:cxnLst/>
            <a:rect r="r" b="b" t="t" l="l"/>
            <a:pathLst>
              <a:path h="6916004" w="8362077">
                <a:moveTo>
                  <a:pt x="0" y="0"/>
                </a:moveTo>
                <a:lnTo>
                  <a:pt x="8362078" y="0"/>
                </a:lnTo>
                <a:lnTo>
                  <a:pt x="8362078" y="6916003"/>
                </a:lnTo>
                <a:lnTo>
                  <a:pt x="0" y="6916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91384" y="7609329"/>
            <a:ext cx="8038834" cy="2519945"/>
          </a:xfrm>
          <a:custGeom>
            <a:avLst/>
            <a:gdLst/>
            <a:ahLst/>
            <a:cxnLst/>
            <a:rect r="r" b="b" t="t" l="l"/>
            <a:pathLst>
              <a:path h="2519945" w="8038834">
                <a:moveTo>
                  <a:pt x="0" y="0"/>
                </a:moveTo>
                <a:lnTo>
                  <a:pt x="8038834" y="0"/>
                </a:lnTo>
                <a:lnTo>
                  <a:pt x="8038834" y="2519945"/>
                </a:lnTo>
                <a:lnTo>
                  <a:pt x="0" y="2519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0737" y="228600"/>
            <a:ext cx="8244650" cy="362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LOGISTIC REGRESSION</a:t>
            </a:r>
          </a:p>
          <a:p>
            <a:pPr algn="ctr">
              <a:lnSpc>
                <a:spcPts val="9389"/>
              </a:lnSpc>
            </a:pP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WITH SMOTE</a:t>
            </a:r>
            <a:r>
              <a:rPr lang="en-US" sz="978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0321" y="4254297"/>
            <a:ext cx="6311394" cy="172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3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Predicts how likely a certain instance belongs to a specific class.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7075236" cy="11212735"/>
            <a:chOff x="0" y="0"/>
            <a:chExt cx="1593291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3292" cy="2525026"/>
            </a:xfrm>
            <a:custGeom>
              <a:avLst/>
              <a:gdLst/>
              <a:ahLst/>
              <a:cxnLst/>
              <a:rect r="r" b="b" t="t" l="l"/>
              <a:pathLst>
                <a:path h="2525026" w="1593292">
                  <a:moveTo>
                    <a:pt x="0" y="0"/>
                  </a:moveTo>
                  <a:lnTo>
                    <a:pt x="1593292" y="0"/>
                  </a:lnTo>
                  <a:lnTo>
                    <a:pt x="1593292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3291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93615" y="290066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81277" y="4986014"/>
            <a:ext cx="5857794" cy="2050781"/>
            <a:chOff x="0" y="0"/>
            <a:chExt cx="1319132" cy="4618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9132" cy="461821"/>
            </a:xfrm>
            <a:custGeom>
              <a:avLst/>
              <a:gdLst/>
              <a:ahLst/>
              <a:cxnLst/>
              <a:rect r="r" b="b" t="t" l="l"/>
              <a:pathLst>
                <a:path h="461821" w="1319132">
                  <a:moveTo>
                    <a:pt x="67404" y="0"/>
                  </a:moveTo>
                  <a:lnTo>
                    <a:pt x="1251729" y="0"/>
                  </a:lnTo>
                  <a:cubicBezTo>
                    <a:pt x="1288955" y="0"/>
                    <a:pt x="1319132" y="30178"/>
                    <a:pt x="1319132" y="67404"/>
                  </a:cubicBezTo>
                  <a:lnTo>
                    <a:pt x="1319132" y="394417"/>
                  </a:lnTo>
                  <a:cubicBezTo>
                    <a:pt x="1319132" y="431643"/>
                    <a:pt x="1288955" y="461821"/>
                    <a:pt x="1251729" y="461821"/>
                  </a:cubicBezTo>
                  <a:lnTo>
                    <a:pt x="67404" y="461821"/>
                  </a:lnTo>
                  <a:cubicBezTo>
                    <a:pt x="30178" y="461821"/>
                    <a:pt x="0" y="431643"/>
                    <a:pt x="0" y="394417"/>
                  </a:cubicBezTo>
                  <a:lnTo>
                    <a:pt x="0" y="67404"/>
                  </a:lnTo>
                  <a:cubicBezTo>
                    <a:pt x="0" y="30178"/>
                    <a:pt x="30178" y="0"/>
                    <a:pt x="67404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19132" cy="528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48"/>
                </a:lnSpc>
                <a:spcBef>
                  <a:spcPct val="0"/>
                </a:spcBef>
              </a:pPr>
              <a:r>
                <a:rPr lang="en-US" sz="332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we recommend using </a:t>
              </a:r>
              <a:r>
                <a:rPr lang="en-US" b="true" sz="332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forest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45871" y="816493"/>
            <a:ext cx="9051215" cy="8654013"/>
            <a:chOff x="0" y="0"/>
            <a:chExt cx="2038267" cy="19488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38267" cy="1948821"/>
            </a:xfrm>
            <a:custGeom>
              <a:avLst/>
              <a:gdLst/>
              <a:ahLst/>
              <a:cxnLst/>
              <a:rect r="r" b="b" t="t" l="l"/>
              <a:pathLst>
                <a:path h="1948821" w="2038267">
                  <a:moveTo>
                    <a:pt x="43623" y="0"/>
                  </a:moveTo>
                  <a:lnTo>
                    <a:pt x="1994645" y="0"/>
                  </a:lnTo>
                  <a:cubicBezTo>
                    <a:pt x="2006214" y="0"/>
                    <a:pt x="2017310" y="4596"/>
                    <a:pt x="2025491" y="12777"/>
                  </a:cubicBezTo>
                  <a:cubicBezTo>
                    <a:pt x="2033672" y="20958"/>
                    <a:pt x="2038267" y="32053"/>
                    <a:pt x="2038267" y="43623"/>
                  </a:cubicBezTo>
                  <a:lnTo>
                    <a:pt x="2038267" y="1905198"/>
                  </a:lnTo>
                  <a:cubicBezTo>
                    <a:pt x="2038267" y="1916767"/>
                    <a:pt x="2033672" y="1927863"/>
                    <a:pt x="2025491" y="1936044"/>
                  </a:cubicBezTo>
                  <a:cubicBezTo>
                    <a:pt x="2017310" y="1944225"/>
                    <a:pt x="2006214" y="1948821"/>
                    <a:pt x="1994645" y="1948821"/>
                  </a:cubicBezTo>
                  <a:lnTo>
                    <a:pt x="43623" y="1948821"/>
                  </a:lnTo>
                  <a:cubicBezTo>
                    <a:pt x="32053" y="1948821"/>
                    <a:pt x="20958" y="1944225"/>
                    <a:pt x="12777" y="1936044"/>
                  </a:cubicBezTo>
                  <a:cubicBezTo>
                    <a:pt x="4596" y="1927863"/>
                    <a:pt x="0" y="1916767"/>
                    <a:pt x="0" y="1905198"/>
                  </a:cubicBezTo>
                  <a:lnTo>
                    <a:pt x="0" y="43623"/>
                  </a:lnTo>
                  <a:cubicBezTo>
                    <a:pt x="0" y="32053"/>
                    <a:pt x="4596" y="20958"/>
                    <a:pt x="12777" y="12777"/>
                  </a:cubicBezTo>
                  <a:cubicBezTo>
                    <a:pt x="20958" y="4596"/>
                    <a:pt x="32053" y="0"/>
                    <a:pt x="43623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038267" cy="2044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1019041" indent="-509520" lvl="1">
                <a:lnSpc>
                  <a:spcPts val="6607"/>
                </a:lnSpc>
                <a:buFont typeface="Arial"/>
                <a:buChar char="•"/>
              </a:pPr>
              <a:r>
                <a:rPr lang="en-US" sz="47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robust to outliers</a:t>
              </a:r>
            </a:p>
            <a:p>
              <a:pPr algn="l" marL="1019041" indent="-509520" lvl="1">
                <a:lnSpc>
                  <a:spcPts val="6607"/>
                </a:lnSpc>
                <a:buFont typeface="Arial"/>
                <a:buChar char="•"/>
              </a:pPr>
              <a:r>
                <a:rPr lang="en-US" sz="47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suitable for non-linear data</a:t>
              </a:r>
            </a:p>
            <a:p>
              <a:pPr algn="l" marL="1019041" indent="-509520" lvl="1">
                <a:lnSpc>
                  <a:spcPts val="6607"/>
                </a:lnSpc>
                <a:buFont typeface="Arial"/>
                <a:buChar char="•"/>
              </a:pPr>
              <a:r>
                <a:rPr lang="en-US" sz="47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less prone to overfitting</a:t>
              </a:r>
            </a:p>
            <a:p>
              <a:pPr algn="l" marL="1019041" indent="-509520" lvl="1">
                <a:lnSpc>
                  <a:spcPts val="6607"/>
                </a:lnSpc>
                <a:buFont typeface="Arial"/>
                <a:buChar char="•"/>
              </a:pPr>
              <a:r>
                <a:rPr lang="en-US" sz="47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performs efficiently on large datasets</a:t>
              </a:r>
            </a:p>
            <a:p>
              <a:pPr algn="l" marL="1019041" indent="-509520" lvl="1">
                <a:lnSpc>
                  <a:spcPts val="660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7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often achieves higher accuracy as opposed to other classification algorithms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610" y="446798"/>
            <a:ext cx="17780779" cy="2450978"/>
            <a:chOff x="0" y="0"/>
            <a:chExt cx="4004102" cy="551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4102" cy="551942"/>
            </a:xfrm>
            <a:custGeom>
              <a:avLst/>
              <a:gdLst/>
              <a:ahLst/>
              <a:cxnLst/>
              <a:rect r="r" b="b" t="t" l="l"/>
              <a:pathLst>
                <a:path h="551942" w="4004102">
                  <a:moveTo>
                    <a:pt x="22206" y="0"/>
                  </a:moveTo>
                  <a:lnTo>
                    <a:pt x="3981896" y="0"/>
                  </a:lnTo>
                  <a:cubicBezTo>
                    <a:pt x="3994160" y="0"/>
                    <a:pt x="4004102" y="9942"/>
                    <a:pt x="4004102" y="22206"/>
                  </a:cubicBezTo>
                  <a:lnTo>
                    <a:pt x="4004102" y="529737"/>
                  </a:lnTo>
                  <a:cubicBezTo>
                    <a:pt x="4004102" y="535626"/>
                    <a:pt x="4001762" y="541274"/>
                    <a:pt x="3997598" y="545439"/>
                  </a:cubicBezTo>
                  <a:cubicBezTo>
                    <a:pt x="3993433" y="549603"/>
                    <a:pt x="3987785" y="551942"/>
                    <a:pt x="3981896" y="551942"/>
                  </a:cubicBezTo>
                  <a:lnTo>
                    <a:pt x="22206" y="551942"/>
                  </a:lnTo>
                  <a:cubicBezTo>
                    <a:pt x="16317" y="551942"/>
                    <a:pt x="10668" y="549603"/>
                    <a:pt x="6504" y="545439"/>
                  </a:cubicBezTo>
                  <a:cubicBezTo>
                    <a:pt x="2340" y="541274"/>
                    <a:pt x="0" y="535626"/>
                    <a:pt x="0" y="529737"/>
                  </a:cubicBezTo>
                  <a:lnTo>
                    <a:pt x="0" y="22206"/>
                  </a:lnTo>
                  <a:cubicBezTo>
                    <a:pt x="0" y="16317"/>
                    <a:pt x="2340" y="10668"/>
                    <a:pt x="6504" y="6504"/>
                  </a:cubicBezTo>
                  <a:cubicBezTo>
                    <a:pt x="10668" y="2340"/>
                    <a:pt x="16317" y="0"/>
                    <a:pt x="22206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004102" cy="628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47"/>
                </a:lnSpc>
                <a:spcBef>
                  <a:spcPct val="0"/>
                </a:spcBef>
              </a:pPr>
              <a:r>
                <a:rPr lang="en-US" sz="431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Compared to Support Vector Machine (SVM) and Logistic Regression, random forest is shown to have high scores for both accuracy, mean F1 score and mean AUC score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586825" y="3195847"/>
          <a:ext cx="13114350" cy="6948278"/>
        </p:xfrm>
        <a:graphic>
          <a:graphicData uri="http://schemas.openxmlformats.org/drawingml/2006/table">
            <a:tbl>
              <a:tblPr/>
              <a:tblGrid>
                <a:gridCol w="3278587"/>
                <a:gridCol w="3278587"/>
                <a:gridCol w="3278587"/>
                <a:gridCol w="3278587"/>
              </a:tblGrid>
              <a:tr h="21379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34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34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Mean 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0.456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0.464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034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Mean AUC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6600" y="47148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40210" y="3217143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071649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6569" y="-699828"/>
            <a:ext cx="19344569" cy="11686656"/>
            <a:chOff x="0" y="0"/>
            <a:chExt cx="4356256" cy="2631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2631750"/>
            </a:xfrm>
            <a:custGeom>
              <a:avLst/>
              <a:gdLst/>
              <a:ahLst/>
              <a:cxnLst/>
              <a:rect r="r" b="b" t="t" l="l"/>
              <a:pathLst>
                <a:path h="2631750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2631750"/>
                  </a:lnTo>
                  <a:lnTo>
                    <a:pt x="0" y="2631750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266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46168" y="802152"/>
            <a:ext cx="10768843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DIABETES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65861" y="2291963"/>
            <a:ext cx="9649149" cy="77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ranks am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ong the</a:t>
            </a:r>
            <a:r>
              <a:rPr lang="en-US" sz="4000">
                <a:solidFill>
                  <a:srgbClr val="41B8D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10 leading causes of death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adults (Saeedi et al., 2019)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</a:p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2030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approximately</a:t>
            </a:r>
            <a:r>
              <a:rPr lang="en-US" b="true" sz="4000">
                <a:solidFill>
                  <a:srgbClr val="2D8B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10.2%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of the global adult population will be affected by diabetes (Saeedi et al., 2019)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</a:p>
          <a:p>
            <a:pPr algn="l" marL="863601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figure is expected to</a:t>
            </a:r>
            <a:r>
              <a:rPr lang="en-US" b="true" sz="4000">
                <a:solidFill>
                  <a:srgbClr val="41B8D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rise to 10.9% by 2045 </a:t>
            </a: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(Saeedi et al., 2019)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39834" y="954688"/>
            <a:ext cx="8595936" cy="989972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70098" y="837278"/>
            <a:ext cx="61760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GLOBAL ADULT POPULATION</a:t>
            </a:r>
          </a:p>
        </p:txBody>
      </p:sp>
      <p:sp>
        <p:nvSpPr>
          <p:cNvPr name="AutoShape 9" id="9"/>
          <p:cNvSpPr/>
          <p:nvPr/>
        </p:nvSpPr>
        <p:spPr>
          <a:xfrm>
            <a:off x="7580895" y="43"/>
            <a:ext cx="0" cy="1028695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77066" y="1295400"/>
            <a:ext cx="133338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PROBLEM DEFINITION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343" y="5019675"/>
            <a:ext cx="17737314" cy="328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4"/>
              </a:lnSpc>
            </a:pPr>
            <a:r>
              <a:rPr lang="en-US" sz="62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utilise machine learning methods to forecast the causal factors contributing to the rise in diabetes prevalence.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4847" y="560250"/>
            <a:ext cx="6613153" cy="66131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71468" y="3278100"/>
            <a:ext cx="7008900" cy="70089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409277"/>
            <a:ext cx="6764126" cy="6764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2658" y="830065"/>
            <a:ext cx="5178810" cy="4114800"/>
          </a:xfrm>
          <a:custGeom>
            <a:avLst/>
            <a:gdLst/>
            <a:ahLst/>
            <a:cxnLst/>
            <a:rect r="r" b="b" t="t" l="l"/>
            <a:pathLst>
              <a:path h="4114800" w="5178810">
                <a:moveTo>
                  <a:pt x="0" y="0"/>
                </a:moveTo>
                <a:lnTo>
                  <a:pt x="5178810" y="0"/>
                </a:lnTo>
                <a:lnTo>
                  <a:pt x="5178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19961" y="3791340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69695" y="2887465"/>
            <a:ext cx="5023457" cy="3132811"/>
          </a:xfrm>
          <a:custGeom>
            <a:avLst/>
            <a:gdLst/>
            <a:ahLst/>
            <a:cxnLst/>
            <a:rect r="r" b="b" t="t" l="l"/>
            <a:pathLst>
              <a:path h="3132811" w="5023457">
                <a:moveTo>
                  <a:pt x="0" y="0"/>
                </a:moveTo>
                <a:lnTo>
                  <a:pt x="5023457" y="0"/>
                </a:lnTo>
                <a:lnTo>
                  <a:pt x="5023457" y="3132811"/>
                </a:lnTo>
                <a:lnTo>
                  <a:pt x="0" y="3132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19961" y="8607866"/>
            <a:ext cx="4350841" cy="65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sz="4439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GOVERNMENT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1585" y="5153025"/>
            <a:ext cx="4800957" cy="128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</a:pPr>
            <a:r>
              <a:rPr lang="en-US" sz="438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HEALTH PROFESSIONALS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81723" y="1697381"/>
            <a:ext cx="4577577" cy="65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sz="443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INDIVIDUALS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60916"/>
            <a:ext cx="12572941" cy="129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 Collection &amp; Cleaning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5683" y="4942998"/>
            <a:ext cx="5568997" cy="2784499"/>
          </a:xfrm>
          <a:custGeom>
            <a:avLst/>
            <a:gdLst/>
            <a:ahLst/>
            <a:cxnLst/>
            <a:rect r="r" b="b" t="t" l="l"/>
            <a:pathLst>
              <a:path h="2784499" w="5568997">
                <a:moveTo>
                  <a:pt x="0" y="0"/>
                </a:moveTo>
                <a:lnTo>
                  <a:pt x="5568998" y="0"/>
                </a:lnTo>
                <a:lnTo>
                  <a:pt x="5568998" y="2784498"/>
                </a:lnTo>
                <a:lnTo>
                  <a:pt x="0" y="2784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4079" y="1295400"/>
            <a:ext cx="133338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 COLLECTION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6445" y="4899632"/>
            <a:ext cx="11421555" cy="282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9"/>
              </a:lnSpc>
            </a:pPr>
            <a:r>
              <a:rPr lang="en-US" sz="40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Centers for Disease Control and Prevention (CDC), we used the Behavioral Risk Factor Surveillance System (BRFSS) Annual Data from 2020.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58175" y="298450"/>
            <a:ext cx="1689100" cy="18288000"/>
            <a:chOff x="0" y="0"/>
            <a:chExt cx="444866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866" cy="4816592"/>
            </a:xfrm>
            <a:custGeom>
              <a:avLst/>
              <a:gdLst/>
              <a:ahLst/>
              <a:cxnLst/>
              <a:rect r="r" b="b" t="t" l="l"/>
              <a:pathLst>
                <a:path h="4816592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0025" y="8597900"/>
            <a:ext cx="1619250" cy="1689100"/>
            <a:chOff x="0" y="0"/>
            <a:chExt cx="426469" cy="4448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" cy="444866"/>
            </a:xfrm>
            <a:custGeom>
              <a:avLst/>
              <a:gdLst/>
              <a:ahLst/>
              <a:cxnLst/>
              <a:rect r="r" b="b" t="t" l="l"/>
              <a:pathLst>
                <a:path h="444866" w="426469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" cy="502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810000"/>
            <a:ext cx="5270895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b="true" sz="7500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From the survey data: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74125" y="2093940"/>
            <a:ext cx="7835900" cy="601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Amount of Sleep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Tobacco Use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Alcohol Consumption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Health Care Access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Heart Disease/Heart Attack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Martial Status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Amount of Exercise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BMI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Level of Education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Annual Income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Last Checkup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 Barrier to doctor </a:t>
            </a:r>
          </a:p>
          <a:p>
            <a:pPr algn="l" marL="576513" indent="-288256" lvl="1">
              <a:lnSpc>
                <a:spcPts val="3204"/>
              </a:lnSpc>
              <a:buFont typeface="Arial"/>
              <a:buChar char="•"/>
            </a:pPr>
            <a:r>
              <a:rPr lang="en-US" sz="267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Diabetes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7507288" y="-5060398"/>
            <a:ext cx="0" cy="20407796"/>
          </a:xfrm>
          <a:prstGeom prst="line">
            <a:avLst/>
          </a:prstGeom>
          <a:ln cap="flat" w="47625">
            <a:solidFill>
              <a:srgbClr val="0716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-1737905" y="1585967"/>
            <a:ext cx="20407796" cy="0"/>
          </a:xfrm>
          <a:prstGeom prst="line">
            <a:avLst/>
          </a:prstGeom>
          <a:ln cap="flat" w="47625">
            <a:solidFill>
              <a:srgbClr val="07164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DAGCudiWcgo</dc:identifier>
  <dcterms:modified xsi:type="dcterms:W3CDTF">2011-08-01T06:04:30Z</dcterms:modified>
  <cp:revision>1</cp:revision>
  <dc:title>TEAM 8</dc:title>
</cp:coreProperties>
</file>