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xlsm" ContentType="application/vnd.ms-excel.sheet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1.bin" ContentType="application/vnd.openxmlformats-officedocument.oleObject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842" r:id="rId1"/>
  </p:sldMasterIdLst>
  <p:notesMasterIdLst>
    <p:notesMasterId r:id="rId74"/>
  </p:notesMasterIdLst>
  <p:sldIdLst>
    <p:sldId id="302" r:id="rId2"/>
    <p:sldId id="453" r:id="rId3"/>
    <p:sldId id="378" r:id="rId4"/>
    <p:sldId id="305" r:id="rId5"/>
    <p:sldId id="430" r:id="rId6"/>
    <p:sldId id="444" r:id="rId7"/>
    <p:sldId id="304" r:id="rId8"/>
    <p:sldId id="373" r:id="rId9"/>
    <p:sldId id="445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31" r:id="rId51"/>
    <p:sldId id="434" r:id="rId52"/>
    <p:sldId id="435" r:id="rId53"/>
    <p:sldId id="423" r:id="rId54"/>
    <p:sldId id="438" r:id="rId55"/>
    <p:sldId id="437" r:id="rId56"/>
    <p:sldId id="439" r:id="rId57"/>
    <p:sldId id="424" r:id="rId58"/>
    <p:sldId id="440" r:id="rId59"/>
    <p:sldId id="425" r:id="rId60"/>
    <p:sldId id="436" r:id="rId61"/>
    <p:sldId id="427" r:id="rId62"/>
    <p:sldId id="426" r:id="rId63"/>
    <p:sldId id="428" r:id="rId64"/>
    <p:sldId id="432" r:id="rId65"/>
    <p:sldId id="443" r:id="rId66"/>
    <p:sldId id="442" r:id="rId67"/>
    <p:sldId id="446" r:id="rId68"/>
    <p:sldId id="451" r:id="rId69"/>
    <p:sldId id="447" r:id="rId70"/>
    <p:sldId id="448" r:id="rId71"/>
    <p:sldId id="449" r:id="rId72"/>
    <p:sldId id="452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BF0"/>
    <a:srgbClr val="0033CC"/>
    <a:srgbClr val="000066"/>
    <a:srgbClr val="000000"/>
    <a:srgbClr val="99CCFF"/>
    <a:srgbClr val="CCFFFF"/>
    <a:srgbClr val="15003A"/>
    <a:srgbClr val="19003A"/>
    <a:srgbClr val="00003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4783" autoAdjust="0"/>
  </p:normalViewPr>
  <p:slideViewPr>
    <p:cSldViewPr>
      <p:cViewPr varScale="1">
        <p:scale>
          <a:sx n="86" d="100"/>
          <a:sy n="86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24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B6CD78-762C-45C9-B662-A40F8A083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8C43F5-FD43-4310-90FB-CF33F63FED90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8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74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08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8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7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8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6CD78-762C-45C9-B662-A40F8A0832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sm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5DB0F-5EB5-4F8D-B648-6AAC4F6FA0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1E4C"/>
              </a:gs>
              <a:gs pos="50000">
                <a:srgbClr val="003D96"/>
              </a:gs>
              <a:gs pos="100000">
                <a:srgbClr val="001E4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0" y="5867400"/>
            <a:ext cx="9144000" cy="76200"/>
          </a:xfrm>
          <a:prstGeom prst="roundRect">
            <a:avLst>
              <a:gd name="adj" fmla="val 2171"/>
            </a:avLst>
          </a:prstGeom>
          <a:gradFill rotWithShape="0">
            <a:gsLst>
              <a:gs pos="0">
                <a:srgbClr val="001E4C"/>
              </a:gs>
              <a:gs pos="100000">
                <a:srgbClr val="C5AF7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rgbClr val="001E4C"/>
              </a:gs>
              <a:gs pos="50000">
                <a:srgbClr val="0046AC"/>
              </a:gs>
              <a:gs pos="100000">
                <a:srgbClr val="001E4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oundRect">
            <a:avLst>
              <a:gd name="adj" fmla="val 2171"/>
            </a:avLst>
          </a:prstGeom>
          <a:gradFill rotWithShape="0">
            <a:gsLst>
              <a:gs pos="0">
                <a:srgbClr val="001E4C"/>
              </a:gs>
              <a:gs pos="100000">
                <a:srgbClr val="C5AF7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1E4C"/>
              </a:gs>
              <a:gs pos="50000">
                <a:srgbClr val="003D96"/>
              </a:gs>
              <a:gs pos="100000">
                <a:srgbClr val="001E4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 userDrawn="1"/>
        </p:nvSpPr>
        <p:spPr bwMode="auto">
          <a:xfrm>
            <a:off x="0" y="5867400"/>
            <a:ext cx="9144000" cy="76200"/>
          </a:xfrm>
          <a:prstGeom prst="roundRect">
            <a:avLst>
              <a:gd name="adj" fmla="val 2171"/>
            </a:avLst>
          </a:prstGeom>
          <a:gradFill rotWithShape="0">
            <a:gsLst>
              <a:gs pos="0">
                <a:srgbClr val="001E4C"/>
              </a:gs>
              <a:gs pos="100000">
                <a:srgbClr val="C5AF7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rgbClr val="001E4C"/>
              </a:gs>
              <a:gs pos="50000">
                <a:srgbClr val="0046AC"/>
              </a:gs>
              <a:gs pos="100000">
                <a:srgbClr val="001E4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0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2171"/>
            </a:avLst>
          </a:prstGeom>
          <a:gradFill rotWithShape="0">
            <a:gsLst>
              <a:gs pos="0">
                <a:srgbClr val="001E4C"/>
              </a:gs>
              <a:gs pos="100000">
                <a:srgbClr val="C5AF7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1CA3A-143C-494E-9BCD-F313FFE40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B7499-DF39-4203-A549-707B96D83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0A260-6DC6-4B6B-B183-66229490E7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9DAE-EBD4-4772-AB4E-27766217DB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2CF71-5829-4F8A-8104-9CA6720FB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FD0D4-A5E5-44C2-839D-517E5A01F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AD693-4360-43F4-84DC-ADFC6BE7F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4852E-99C1-4656-AA0A-A10ED1355E1A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6E67D-F059-4442-9CCC-1D0920CA1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5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A24933-19A3-46F4-B728-8426A956CF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rgbClr val="001E4C"/>
              </a:gs>
              <a:gs pos="50000">
                <a:srgbClr val="003D96"/>
              </a:gs>
              <a:gs pos="100000">
                <a:srgbClr val="001E4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oundRect">
            <a:avLst>
              <a:gd name="adj" fmla="val 2171"/>
            </a:avLst>
          </a:prstGeom>
          <a:gradFill rotWithShape="0">
            <a:gsLst>
              <a:gs pos="0">
                <a:srgbClr val="001E4C"/>
              </a:gs>
              <a:gs pos="100000">
                <a:srgbClr val="D3CD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4" descr="monogram1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8887"/>
            <a:ext cx="1524000" cy="431193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rgbClr val="001E4C"/>
              </a:gs>
              <a:gs pos="50000">
                <a:srgbClr val="003D96"/>
              </a:gs>
              <a:gs pos="100000">
                <a:srgbClr val="001E4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oundRect">
            <a:avLst>
              <a:gd name="adj" fmla="val 2171"/>
            </a:avLst>
          </a:prstGeom>
          <a:gradFill rotWithShape="0">
            <a:gsLst>
              <a:gs pos="0">
                <a:srgbClr val="001E4C"/>
              </a:gs>
              <a:gs pos="100000">
                <a:srgbClr val="D3CD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12" descr="monogram1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8887"/>
            <a:ext cx="1524000" cy="4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i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i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295400"/>
            <a:ext cx="7623175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PHDL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Printed Circuit Board 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Hardware Description Language</a:t>
            </a:r>
            <a:endParaRPr lang="en-US" sz="3100" b="1" cap="small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Brent Nelson, Brad </a:t>
            </a:r>
            <a:r>
              <a:rPr lang="en-US" sz="2000" dirty="0" err="1" smtClean="0">
                <a:solidFill>
                  <a:schemeClr val="tx1"/>
                </a:solidFill>
              </a:rPr>
              <a:t>Riching</a:t>
            </a:r>
            <a:r>
              <a:rPr lang="en-US" sz="2000" dirty="0" smtClean="0">
                <a:solidFill>
                  <a:schemeClr val="tx1"/>
                </a:solidFill>
              </a:rPr>
              <a:t>, Richard Black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Dept</a:t>
            </a:r>
            <a:r>
              <a:rPr lang="en-US" sz="2000" dirty="0"/>
              <a:t>. of Electrical and Computer Engineering </a:t>
            </a:r>
          </a:p>
          <a:p>
            <a:r>
              <a:rPr lang="en-US" sz="2000" dirty="0"/>
              <a:t>Brigham Young University </a:t>
            </a:r>
          </a:p>
          <a:p>
            <a:pPr eaLnBrk="1" hangingPunct="1"/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October 25, 2011</a:t>
            </a:r>
          </a:p>
          <a:p>
            <a:pPr eaLnBrk="1" hangingPunct="1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321208" y="6211532"/>
            <a:ext cx="1202792" cy="341668"/>
            <a:chOff x="231596" y="6589044"/>
            <a:chExt cx="1416988" cy="404426"/>
          </a:xfrm>
        </p:grpSpPr>
        <p:sp>
          <p:nvSpPr>
            <p:cNvPr id="249" name="Freeform 6"/>
            <p:cNvSpPr>
              <a:spLocks noEditPoints="1"/>
            </p:cNvSpPr>
            <p:nvPr/>
          </p:nvSpPr>
          <p:spPr bwMode="auto">
            <a:xfrm>
              <a:off x="231596" y="6589044"/>
              <a:ext cx="428392" cy="398435"/>
            </a:xfrm>
            <a:custGeom>
              <a:avLst/>
              <a:gdLst>
                <a:gd name="T0" fmla="*/ 895 w 2383"/>
                <a:gd name="T1" fmla="*/ 853 h 2217"/>
                <a:gd name="T2" fmla="*/ 895 w 2383"/>
                <a:gd name="T3" fmla="*/ 467 h 2217"/>
                <a:gd name="T4" fmla="*/ 891 w 2383"/>
                <a:gd name="T5" fmla="*/ 414 h 2217"/>
                <a:gd name="T6" fmla="*/ 943 w 2383"/>
                <a:gd name="T7" fmla="*/ 418 h 2217"/>
                <a:gd name="T8" fmla="*/ 1231 w 2383"/>
                <a:gd name="T9" fmla="*/ 418 h 2217"/>
                <a:gd name="T10" fmla="*/ 1578 w 2383"/>
                <a:gd name="T11" fmla="*/ 654 h 2217"/>
                <a:gd name="T12" fmla="*/ 1239 w 2383"/>
                <a:gd name="T13" fmla="*/ 901 h 2217"/>
                <a:gd name="T14" fmla="*/ 943 w 2383"/>
                <a:gd name="T15" fmla="*/ 901 h 2217"/>
                <a:gd name="T16" fmla="*/ 892 w 2383"/>
                <a:gd name="T17" fmla="*/ 905 h 2217"/>
                <a:gd name="T18" fmla="*/ 895 w 2383"/>
                <a:gd name="T19" fmla="*/ 853 h 2217"/>
                <a:gd name="T20" fmla="*/ 895 w 2383"/>
                <a:gd name="T21" fmla="*/ 1740 h 2217"/>
                <a:gd name="T22" fmla="*/ 895 w 2383"/>
                <a:gd name="T23" fmla="*/ 1293 h 2217"/>
                <a:gd name="T24" fmla="*/ 891 w 2383"/>
                <a:gd name="T25" fmla="*/ 1240 h 2217"/>
                <a:gd name="T26" fmla="*/ 943 w 2383"/>
                <a:gd name="T27" fmla="*/ 1244 h 2217"/>
                <a:gd name="T28" fmla="*/ 1186 w 2383"/>
                <a:gd name="T29" fmla="*/ 1244 h 2217"/>
                <a:gd name="T30" fmla="*/ 1618 w 2383"/>
                <a:gd name="T31" fmla="*/ 1516 h 2217"/>
                <a:gd name="T32" fmla="*/ 1219 w 2383"/>
                <a:gd name="T33" fmla="*/ 1788 h 2217"/>
                <a:gd name="T34" fmla="*/ 943 w 2383"/>
                <a:gd name="T35" fmla="*/ 1788 h 2217"/>
                <a:gd name="T36" fmla="*/ 892 w 2383"/>
                <a:gd name="T37" fmla="*/ 1792 h 2217"/>
                <a:gd name="T38" fmla="*/ 895 w 2383"/>
                <a:gd name="T39" fmla="*/ 1740 h 2217"/>
                <a:gd name="T40" fmla="*/ 198 w 2383"/>
                <a:gd name="T41" fmla="*/ 177 h 2217"/>
                <a:gd name="T42" fmla="*/ 198 w 2383"/>
                <a:gd name="T43" fmla="*/ 2038 h 2217"/>
                <a:gd name="T44" fmla="*/ 159 w 2383"/>
                <a:gd name="T45" fmla="*/ 2146 h 2217"/>
                <a:gd name="T46" fmla="*/ 8 w 2383"/>
                <a:gd name="T47" fmla="*/ 2189 h 2217"/>
                <a:gd name="T48" fmla="*/ 6 w 2383"/>
                <a:gd name="T49" fmla="*/ 2189 h 2217"/>
                <a:gd name="T50" fmla="*/ 8 w 2383"/>
                <a:gd name="T51" fmla="*/ 2217 h 2217"/>
                <a:gd name="T52" fmla="*/ 1493 w 2383"/>
                <a:gd name="T53" fmla="*/ 2217 h 2217"/>
                <a:gd name="T54" fmla="*/ 2383 w 2383"/>
                <a:gd name="T55" fmla="*/ 1572 h 2217"/>
                <a:gd name="T56" fmla="*/ 1985 w 2383"/>
                <a:gd name="T57" fmla="*/ 1036 h 2217"/>
                <a:gd name="T58" fmla="*/ 1985 w 2383"/>
                <a:gd name="T59" fmla="*/ 1027 h 2217"/>
                <a:gd name="T60" fmla="*/ 2308 w 2383"/>
                <a:gd name="T61" fmla="*/ 549 h 2217"/>
                <a:gd name="T62" fmla="*/ 1438 w 2383"/>
                <a:gd name="T63" fmla="*/ 0 h 2217"/>
                <a:gd name="T64" fmla="*/ 8 w 2383"/>
                <a:gd name="T65" fmla="*/ 0 h 2217"/>
                <a:gd name="T66" fmla="*/ 7 w 2383"/>
                <a:gd name="T67" fmla="*/ 28 h 2217"/>
                <a:gd name="T68" fmla="*/ 8 w 2383"/>
                <a:gd name="T69" fmla="*/ 28 h 2217"/>
                <a:gd name="T70" fmla="*/ 159 w 2383"/>
                <a:gd name="T71" fmla="*/ 70 h 2217"/>
                <a:gd name="T72" fmla="*/ 198 w 2383"/>
                <a:gd name="T73" fmla="*/ 17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3" h="2217">
                  <a:moveTo>
                    <a:pt x="895" y="853"/>
                  </a:moveTo>
                  <a:lnTo>
                    <a:pt x="895" y="467"/>
                  </a:lnTo>
                  <a:cubicBezTo>
                    <a:pt x="895" y="437"/>
                    <a:pt x="891" y="414"/>
                    <a:pt x="891" y="414"/>
                  </a:cubicBezTo>
                  <a:cubicBezTo>
                    <a:pt x="891" y="414"/>
                    <a:pt x="917" y="418"/>
                    <a:pt x="943" y="418"/>
                  </a:cubicBezTo>
                  <a:lnTo>
                    <a:pt x="1231" y="418"/>
                  </a:lnTo>
                  <a:cubicBezTo>
                    <a:pt x="1449" y="418"/>
                    <a:pt x="1578" y="452"/>
                    <a:pt x="1578" y="654"/>
                  </a:cubicBezTo>
                  <a:cubicBezTo>
                    <a:pt x="1578" y="785"/>
                    <a:pt x="1498" y="901"/>
                    <a:pt x="1239" y="901"/>
                  </a:cubicBezTo>
                  <a:lnTo>
                    <a:pt x="943" y="901"/>
                  </a:lnTo>
                  <a:cubicBezTo>
                    <a:pt x="917" y="901"/>
                    <a:pt x="892" y="905"/>
                    <a:pt x="892" y="905"/>
                  </a:cubicBezTo>
                  <a:cubicBezTo>
                    <a:pt x="892" y="905"/>
                    <a:pt x="895" y="879"/>
                    <a:pt x="895" y="853"/>
                  </a:cubicBezTo>
                  <a:moveTo>
                    <a:pt x="895" y="1740"/>
                  </a:moveTo>
                  <a:lnTo>
                    <a:pt x="895" y="1293"/>
                  </a:lnTo>
                  <a:cubicBezTo>
                    <a:pt x="895" y="1263"/>
                    <a:pt x="891" y="1240"/>
                    <a:pt x="891" y="1240"/>
                  </a:cubicBezTo>
                  <a:cubicBezTo>
                    <a:pt x="891" y="1240"/>
                    <a:pt x="917" y="1244"/>
                    <a:pt x="943" y="1244"/>
                  </a:cubicBezTo>
                  <a:lnTo>
                    <a:pt x="1186" y="1244"/>
                  </a:lnTo>
                  <a:cubicBezTo>
                    <a:pt x="1380" y="1244"/>
                    <a:pt x="1618" y="1244"/>
                    <a:pt x="1618" y="1516"/>
                  </a:cubicBezTo>
                  <a:cubicBezTo>
                    <a:pt x="1618" y="1717"/>
                    <a:pt x="1448" y="1788"/>
                    <a:pt x="1219" y="1788"/>
                  </a:cubicBezTo>
                  <a:lnTo>
                    <a:pt x="943" y="1788"/>
                  </a:lnTo>
                  <a:cubicBezTo>
                    <a:pt x="917" y="1788"/>
                    <a:pt x="892" y="1792"/>
                    <a:pt x="892" y="1792"/>
                  </a:cubicBezTo>
                  <a:cubicBezTo>
                    <a:pt x="892" y="1792"/>
                    <a:pt x="895" y="1765"/>
                    <a:pt x="895" y="1740"/>
                  </a:cubicBezTo>
                  <a:moveTo>
                    <a:pt x="198" y="177"/>
                  </a:moveTo>
                  <a:lnTo>
                    <a:pt x="198" y="2038"/>
                  </a:lnTo>
                  <a:cubicBezTo>
                    <a:pt x="198" y="2098"/>
                    <a:pt x="202" y="2119"/>
                    <a:pt x="159" y="2146"/>
                  </a:cubicBezTo>
                  <a:cubicBezTo>
                    <a:pt x="118" y="2173"/>
                    <a:pt x="76" y="2176"/>
                    <a:pt x="8" y="2189"/>
                  </a:cubicBezTo>
                  <a:cubicBezTo>
                    <a:pt x="8" y="2189"/>
                    <a:pt x="7" y="2189"/>
                    <a:pt x="6" y="2189"/>
                  </a:cubicBezTo>
                  <a:cubicBezTo>
                    <a:pt x="0" y="2190"/>
                    <a:pt x="1" y="2217"/>
                    <a:pt x="8" y="2217"/>
                  </a:cubicBezTo>
                  <a:lnTo>
                    <a:pt x="1493" y="2217"/>
                  </a:lnTo>
                  <a:cubicBezTo>
                    <a:pt x="2120" y="2217"/>
                    <a:pt x="2383" y="1964"/>
                    <a:pt x="2383" y="1572"/>
                  </a:cubicBezTo>
                  <a:cubicBezTo>
                    <a:pt x="2383" y="1281"/>
                    <a:pt x="2249" y="1103"/>
                    <a:pt x="1985" y="1036"/>
                  </a:cubicBezTo>
                  <a:cubicBezTo>
                    <a:pt x="1981" y="1035"/>
                    <a:pt x="1980" y="1030"/>
                    <a:pt x="1985" y="1027"/>
                  </a:cubicBezTo>
                  <a:cubicBezTo>
                    <a:pt x="2153" y="974"/>
                    <a:pt x="2308" y="852"/>
                    <a:pt x="2308" y="549"/>
                  </a:cubicBezTo>
                  <a:cubicBezTo>
                    <a:pt x="2308" y="138"/>
                    <a:pt x="2035" y="0"/>
                    <a:pt x="1438" y="0"/>
                  </a:cubicBezTo>
                  <a:lnTo>
                    <a:pt x="8" y="0"/>
                  </a:lnTo>
                  <a:cubicBezTo>
                    <a:pt x="1" y="0"/>
                    <a:pt x="0" y="25"/>
                    <a:pt x="7" y="28"/>
                  </a:cubicBezTo>
                  <a:cubicBezTo>
                    <a:pt x="7" y="28"/>
                    <a:pt x="8" y="28"/>
                    <a:pt x="8" y="28"/>
                  </a:cubicBezTo>
                  <a:cubicBezTo>
                    <a:pt x="76" y="39"/>
                    <a:pt x="118" y="43"/>
                    <a:pt x="159" y="70"/>
                  </a:cubicBezTo>
                  <a:cubicBezTo>
                    <a:pt x="202" y="96"/>
                    <a:pt x="198" y="118"/>
                    <a:pt x="198" y="1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"/>
            <p:cNvSpPr>
              <a:spLocks/>
            </p:cNvSpPr>
            <p:nvPr/>
          </p:nvSpPr>
          <p:spPr bwMode="auto">
            <a:xfrm>
              <a:off x="1172260" y="6589044"/>
              <a:ext cx="476324" cy="404426"/>
            </a:xfrm>
            <a:custGeom>
              <a:avLst/>
              <a:gdLst>
                <a:gd name="T0" fmla="*/ 2451 w 2650"/>
                <a:gd name="T1" fmla="*/ 177 h 2250"/>
                <a:gd name="T2" fmla="*/ 2490 w 2650"/>
                <a:gd name="T3" fmla="*/ 70 h 2250"/>
                <a:gd name="T4" fmla="*/ 2641 w 2650"/>
                <a:gd name="T5" fmla="*/ 28 h 2250"/>
                <a:gd name="T6" fmla="*/ 2642 w 2650"/>
                <a:gd name="T7" fmla="*/ 28 h 2250"/>
                <a:gd name="T8" fmla="*/ 2641 w 2650"/>
                <a:gd name="T9" fmla="*/ 0 h 2250"/>
                <a:gd name="T10" fmla="*/ 1543 w 2650"/>
                <a:gd name="T11" fmla="*/ 0 h 2250"/>
                <a:gd name="T12" fmla="*/ 1542 w 2650"/>
                <a:gd name="T13" fmla="*/ 27 h 2250"/>
                <a:gd name="T14" fmla="*/ 1543 w 2650"/>
                <a:gd name="T15" fmla="*/ 28 h 2250"/>
                <a:gd name="T16" fmla="*/ 1686 w 2650"/>
                <a:gd name="T17" fmla="*/ 70 h 2250"/>
                <a:gd name="T18" fmla="*/ 1725 w 2650"/>
                <a:gd name="T19" fmla="*/ 177 h 2250"/>
                <a:gd name="T20" fmla="*/ 1725 w 2650"/>
                <a:gd name="T21" fmla="*/ 1292 h 2250"/>
                <a:gd name="T22" fmla="*/ 1293 w 2650"/>
                <a:gd name="T23" fmla="*/ 1742 h 2250"/>
                <a:gd name="T24" fmla="*/ 862 w 2650"/>
                <a:gd name="T25" fmla="*/ 1292 h 2250"/>
                <a:gd name="T26" fmla="*/ 862 w 2650"/>
                <a:gd name="T27" fmla="*/ 178 h 2250"/>
                <a:gd name="T28" fmla="*/ 901 w 2650"/>
                <a:gd name="T29" fmla="*/ 70 h 2250"/>
                <a:gd name="T30" fmla="*/ 1044 w 2650"/>
                <a:gd name="T31" fmla="*/ 28 h 2250"/>
                <a:gd name="T32" fmla="*/ 1045 w 2650"/>
                <a:gd name="T33" fmla="*/ 28 h 2250"/>
                <a:gd name="T34" fmla="*/ 1044 w 2650"/>
                <a:gd name="T35" fmla="*/ 0 h 2250"/>
                <a:gd name="T36" fmla="*/ 7 w 2650"/>
                <a:gd name="T37" fmla="*/ 0 h 2250"/>
                <a:gd name="T38" fmla="*/ 7 w 2650"/>
                <a:gd name="T39" fmla="*/ 27 h 2250"/>
                <a:gd name="T40" fmla="*/ 9 w 2650"/>
                <a:gd name="T41" fmla="*/ 28 h 2250"/>
                <a:gd name="T42" fmla="*/ 96 w 2650"/>
                <a:gd name="T43" fmla="*/ 52 h 2250"/>
                <a:gd name="T44" fmla="*/ 136 w 2650"/>
                <a:gd name="T45" fmla="*/ 177 h 2250"/>
                <a:gd name="T46" fmla="*/ 136 w 2650"/>
                <a:gd name="T47" fmla="*/ 1273 h 2250"/>
                <a:gd name="T48" fmla="*/ 1293 w 2650"/>
                <a:gd name="T49" fmla="*/ 2250 h 2250"/>
                <a:gd name="T50" fmla="*/ 2451 w 2650"/>
                <a:gd name="T51" fmla="*/ 1273 h 2250"/>
                <a:gd name="T52" fmla="*/ 2451 w 2650"/>
                <a:gd name="T53" fmla="*/ 177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50" h="2250">
                  <a:moveTo>
                    <a:pt x="2451" y="177"/>
                  </a:moveTo>
                  <a:cubicBezTo>
                    <a:pt x="2451" y="117"/>
                    <a:pt x="2447" y="96"/>
                    <a:pt x="2490" y="70"/>
                  </a:cubicBezTo>
                  <a:cubicBezTo>
                    <a:pt x="2531" y="43"/>
                    <a:pt x="2574" y="39"/>
                    <a:pt x="2641" y="28"/>
                  </a:cubicBezTo>
                  <a:cubicBezTo>
                    <a:pt x="2641" y="28"/>
                    <a:pt x="2642" y="28"/>
                    <a:pt x="2642" y="28"/>
                  </a:cubicBezTo>
                  <a:cubicBezTo>
                    <a:pt x="2650" y="25"/>
                    <a:pt x="2649" y="0"/>
                    <a:pt x="2641" y="0"/>
                  </a:cubicBezTo>
                  <a:lnTo>
                    <a:pt x="1543" y="0"/>
                  </a:lnTo>
                  <a:cubicBezTo>
                    <a:pt x="1536" y="0"/>
                    <a:pt x="1535" y="25"/>
                    <a:pt x="1542" y="27"/>
                  </a:cubicBezTo>
                  <a:cubicBezTo>
                    <a:pt x="1542" y="28"/>
                    <a:pt x="1543" y="28"/>
                    <a:pt x="1543" y="28"/>
                  </a:cubicBezTo>
                  <a:cubicBezTo>
                    <a:pt x="1612" y="37"/>
                    <a:pt x="1645" y="43"/>
                    <a:pt x="1686" y="70"/>
                  </a:cubicBezTo>
                  <a:cubicBezTo>
                    <a:pt x="1729" y="96"/>
                    <a:pt x="1725" y="117"/>
                    <a:pt x="1725" y="177"/>
                  </a:cubicBezTo>
                  <a:lnTo>
                    <a:pt x="1725" y="1292"/>
                  </a:lnTo>
                  <a:cubicBezTo>
                    <a:pt x="1725" y="1547"/>
                    <a:pt x="1580" y="1742"/>
                    <a:pt x="1293" y="1742"/>
                  </a:cubicBezTo>
                  <a:cubicBezTo>
                    <a:pt x="1006" y="1742"/>
                    <a:pt x="862" y="1547"/>
                    <a:pt x="862" y="1292"/>
                  </a:cubicBezTo>
                  <a:lnTo>
                    <a:pt x="862" y="178"/>
                  </a:lnTo>
                  <a:cubicBezTo>
                    <a:pt x="862" y="117"/>
                    <a:pt x="859" y="96"/>
                    <a:pt x="901" y="70"/>
                  </a:cubicBezTo>
                  <a:cubicBezTo>
                    <a:pt x="943" y="43"/>
                    <a:pt x="976" y="37"/>
                    <a:pt x="1044" y="28"/>
                  </a:cubicBezTo>
                  <a:cubicBezTo>
                    <a:pt x="1044" y="28"/>
                    <a:pt x="1044" y="28"/>
                    <a:pt x="1045" y="28"/>
                  </a:cubicBezTo>
                  <a:cubicBezTo>
                    <a:pt x="1051" y="25"/>
                    <a:pt x="1050" y="0"/>
                    <a:pt x="1044" y="0"/>
                  </a:cubicBezTo>
                  <a:lnTo>
                    <a:pt x="7" y="0"/>
                  </a:lnTo>
                  <a:cubicBezTo>
                    <a:pt x="0" y="0"/>
                    <a:pt x="1" y="25"/>
                    <a:pt x="7" y="27"/>
                  </a:cubicBezTo>
                  <a:lnTo>
                    <a:pt x="9" y="28"/>
                  </a:lnTo>
                  <a:cubicBezTo>
                    <a:pt x="46" y="30"/>
                    <a:pt x="73" y="32"/>
                    <a:pt x="96" y="52"/>
                  </a:cubicBezTo>
                  <a:cubicBezTo>
                    <a:pt x="130" y="82"/>
                    <a:pt x="136" y="117"/>
                    <a:pt x="136" y="177"/>
                  </a:cubicBezTo>
                  <a:lnTo>
                    <a:pt x="136" y="1273"/>
                  </a:lnTo>
                  <a:cubicBezTo>
                    <a:pt x="136" y="1802"/>
                    <a:pt x="423" y="2250"/>
                    <a:pt x="1293" y="2250"/>
                  </a:cubicBezTo>
                  <a:cubicBezTo>
                    <a:pt x="2164" y="2250"/>
                    <a:pt x="2451" y="1802"/>
                    <a:pt x="2451" y="1273"/>
                  </a:cubicBezTo>
                  <a:lnTo>
                    <a:pt x="2451" y="17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"/>
            <p:cNvSpPr>
              <a:spLocks/>
            </p:cNvSpPr>
            <p:nvPr/>
          </p:nvSpPr>
          <p:spPr bwMode="auto">
            <a:xfrm>
              <a:off x="659988" y="6589044"/>
              <a:ext cx="497294" cy="398435"/>
            </a:xfrm>
            <a:custGeom>
              <a:avLst/>
              <a:gdLst>
                <a:gd name="T0" fmla="*/ 1980 w 2767"/>
                <a:gd name="T1" fmla="*/ 2217 h 2217"/>
                <a:gd name="T2" fmla="*/ 1981 w 2767"/>
                <a:gd name="T3" fmla="*/ 2189 h 2217"/>
                <a:gd name="T4" fmla="*/ 1980 w 2767"/>
                <a:gd name="T5" fmla="*/ 2189 h 2217"/>
                <a:gd name="T6" fmla="*/ 1829 w 2767"/>
                <a:gd name="T7" fmla="*/ 2146 h 2217"/>
                <a:gd name="T8" fmla="*/ 1791 w 2767"/>
                <a:gd name="T9" fmla="*/ 2038 h 2217"/>
                <a:gd name="T10" fmla="*/ 1791 w 2767"/>
                <a:gd name="T11" fmla="*/ 1332 h 2217"/>
                <a:gd name="T12" fmla="*/ 2544 w 2767"/>
                <a:gd name="T13" fmla="*/ 192 h 2217"/>
                <a:gd name="T14" fmla="*/ 2646 w 2767"/>
                <a:gd name="T15" fmla="*/ 68 h 2217"/>
                <a:gd name="T16" fmla="*/ 2675 w 2767"/>
                <a:gd name="T17" fmla="*/ 48 h 2217"/>
                <a:gd name="T18" fmla="*/ 2755 w 2767"/>
                <a:gd name="T19" fmla="*/ 28 h 2217"/>
                <a:gd name="T20" fmla="*/ 2757 w 2767"/>
                <a:gd name="T21" fmla="*/ 27 h 2217"/>
                <a:gd name="T22" fmla="*/ 2758 w 2767"/>
                <a:gd name="T23" fmla="*/ 0 h 2217"/>
                <a:gd name="T24" fmla="*/ 1741 w 2767"/>
                <a:gd name="T25" fmla="*/ 0 h 2217"/>
                <a:gd name="T26" fmla="*/ 1741 w 2767"/>
                <a:gd name="T27" fmla="*/ 28 h 2217"/>
                <a:gd name="T28" fmla="*/ 1742 w 2767"/>
                <a:gd name="T29" fmla="*/ 28 h 2217"/>
                <a:gd name="T30" fmla="*/ 1843 w 2767"/>
                <a:gd name="T31" fmla="*/ 100 h 2217"/>
                <a:gd name="T32" fmla="*/ 1440 w 2767"/>
                <a:gd name="T33" fmla="*/ 766 h 2217"/>
                <a:gd name="T34" fmla="*/ 1408 w 2767"/>
                <a:gd name="T35" fmla="*/ 843 h 2217"/>
                <a:gd name="T36" fmla="*/ 1374 w 2767"/>
                <a:gd name="T37" fmla="*/ 766 h 2217"/>
                <a:gd name="T38" fmla="*/ 972 w 2767"/>
                <a:gd name="T39" fmla="*/ 100 h 2217"/>
                <a:gd name="T40" fmla="*/ 1072 w 2767"/>
                <a:gd name="T41" fmla="*/ 28 h 2217"/>
                <a:gd name="T42" fmla="*/ 1074 w 2767"/>
                <a:gd name="T43" fmla="*/ 27 h 2217"/>
                <a:gd name="T44" fmla="*/ 1076 w 2767"/>
                <a:gd name="T45" fmla="*/ 0 h 2217"/>
                <a:gd name="T46" fmla="*/ 6 w 2767"/>
                <a:gd name="T47" fmla="*/ 0 h 2217"/>
                <a:gd name="T48" fmla="*/ 7 w 2767"/>
                <a:gd name="T49" fmla="*/ 27 h 2217"/>
                <a:gd name="T50" fmla="*/ 9 w 2767"/>
                <a:gd name="T51" fmla="*/ 28 h 2217"/>
                <a:gd name="T52" fmla="*/ 132 w 2767"/>
                <a:gd name="T53" fmla="*/ 56 h 2217"/>
                <a:gd name="T54" fmla="*/ 159 w 2767"/>
                <a:gd name="T55" fmla="*/ 74 h 2217"/>
                <a:gd name="T56" fmla="*/ 255 w 2767"/>
                <a:gd name="T57" fmla="*/ 192 h 2217"/>
                <a:gd name="T58" fmla="*/ 1008 w 2767"/>
                <a:gd name="T59" fmla="*/ 1327 h 2217"/>
                <a:gd name="T60" fmla="*/ 1010 w 2767"/>
                <a:gd name="T61" fmla="*/ 2038 h 2217"/>
                <a:gd name="T62" fmla="*/ 970 w 2767"/>
                <a:gd name="T63" fmla="*/ 2146 h 2217"/>
                <a:gd name="T64" fmla="*/ 819 w 2767"/>
                <a:gd name="T65" fmla="*/ 2189 h 2217"/>
                <a:gd name="T66" fmla="*/ 818 w 2767"/>
                <a:gd name="T67" fmla="*/ 2189 h 2217"/>
                <a:gd name="T68" fmla="*/ 819 w 2767"/>
                <a:gd name="T69" fmla="*/ 2217 h 2217"/>
                <a:gd name="T70" fmla="*/ 1980 w 2767"/>
                <a:gd name="T71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67" h="2217">
                  <a:moveTo>
                    <a:pt x="1980" y="2217"/>
                  </a:moveTo>
                  <a:cubicBezTo>
                    <a:pt x="1986" y="2217"/>
                    <a:pt x="1988" y="2190"/>
                    <a:pt x="1981" y="2189"/>
                  </a:cubicBezTo>
                  <a:cubicBezTo>
                    <a:pt x="1981" y="2189"/>
                    <a:pt x="1980" y="2189"/>
                    <a:pt x="1980" y="2189"/>
                  </a:cubicBezTo>
                  <a:cubicBezTo>
                    <a:pt x="1912" y="2176"/>
                    <a:pt x="1870" y="2173"/>
                    <a:pt x="1829" y="2146"/>
                  </a:cubicBezTo>
                  <a:cubicBezTo>
                    <a:pt x="1787" y="2119"/>
                    <a:pt x="1791" y="2099"/>
                    <a:pt x="1791" y="2038"/>
                  </a:cubicBezTo>
                  <a:lnTo>
                    <a:pt x="1791" y="1332"/>
                  </a:lnTo>
                  <a:lnTo>
                    <a:pt x="2544" y="192"/>
                  </a:lnTo>
                  <a:cubicBezTo>
                    <a:pt x="2586" y="129"/>
                    <a:pt x="2612" y="98"/>
                    <a:pt x="2646" y="68"/>
                  </a:cubicBezTo>
                  <a:cubicBezTo>
                    <a:pt x="2652" y="63"/>
                    <a:pt x="2666" y="53"/>
                    <a:pt x="2675" y="48"/>
                  </a:cubicBezTo>
                  <a:cubicBezTo>
                    <a:pt x="2706" y="33"/>
                    <a:pt x="2717" y="29"/>
                    <a:pt x="2755" y="28"/>
                  </a:cubicBezTo>
                  <a:cubicBezTo>
                    <a:pt x="2755" y="28"/>
                    <a:pt x="2757" y="27"/>
                    <a:pt x="2757" y="27"/>
                  </a:cubicBezTo>
                  <a:cubicBezTo>
                    <a:pt x="2764" y="27"/>
                    <a:pt x="2767" y="0"/>
                    <a:pt x="2758" y="0"/>
                  </a:cubicBezTo>
                  <a:lnTo>
                    <a:pt x="1741" y="0"/>
                  </a:lnTo>
                  <a:cubicBezTo>
                    <a:pt x="1732" y="0"/>
                    <a:pt x="1735" y="27"/>
                    <a:pt x="1741" y="28"/>
                  </a:cubicBezTo>
                  <a:cubicBezTo>
                    <a:pt x="1742" y="28"/>
                    <a:pt x="1742" y="28"/>
                    <a:pt x="1742" y="28"/>
                  </a:cubicBezTo>
                  <a:cubicBezTo>
                    <a:pt x="1792" y="28"/>
                    <a:pt x="1853" y="28"/>
                    <a:pt x="1843" y="100"/>
                  </a:cubicBezTo>
                  <a:cubicBezTo>
                    <a:pt x="1838" y="170"/>
                    <a:pt x="1544" y="602"/>
                    <a:pt x="1440" y="766"/>
                  </a:cubicBezTo>
                  <a:cubicBezTo>
                    <a:pt x="1425" y="790"/>
                    <a:pt x="1413" y="814"/>
                    <a:pt x="1408" y="843"/>
                  </a:cubicBezTo>
                  <a:cubicBezTo>
                    <a:pt x="1404" y="814"/>
                    <a:pt x="1386" y="785"/>
                    <a:pt x="1374" y="766"/>
                  </a:cubicBezTo>
                  <a:cubicBezTo>
                    <a:pt x="1228" y="545"/>
                    <a:pt x="980" y="187"/>
                    <a:pt x="972" y="100"/>
                  </a:cubicBezTo>
                  <a:cubicBezTo>
                    <a:pt x="966" y="25"/>
                    <a:pt x="1023" y="28"/>
                    <a:pt x="1072" y="28"/>
                  </a:cubicBezTo>
                  <a:cubicBezTo>
                    <a:pt x="1072" y="28"/>
                    <a:pt x="1073" y="27"/>
                    <a:pt x="1074" y="27"/>
                  </a:cubicBezTo>
                  <a:cubicBezTo>
                    <a:pt x="1081" y="27"/>
                    <a:pt x="1083" y="0"/>
                    <a:pt x="1076" y="0"/>
                  </a:cubicBezTo>
                  <a:lnTo>
                    <a:pt x="6" y="0"/>
                  </a:lnTo>
                  <a:cubicBezTo>
                    <a:pt x="0" y="0"/>
                    <a:pt x="1" y="25"/>
                    <a:pt x="7" y="27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55" y="32"/>
                    <a:pt x="78" y="29"/>
                    <a:pt x="132" y="56"/>
                  </a:cubicBezTo>
                  <a:cubicBezTo>
                    <a:pt x="139" y="58"/>
                    <a:pt x="154" y="68"/>
                    <a:pt x="159" y="74"/>
                  </a:cubicBezTo>
                  <a:cubicBezTo>
                    <a:pt x="193" y="103"/>
                    <a:pt x="214" y="129"/>
                    <a:pt x="255" y="192"/>
                  </a:cubicBezTo>
                  <a:lnTo>
                    <a:pt x="1008" y="1327"/>
                  </a:lnTo>
                  <a:lnTo>
                    <a:pt x="1010" y="2038"/>
                  </a:lnTo>
                  <a:cubicBezTo>
                    <a:pt x="1010" y="2098"/>
                    <a:pt x="1012" y="2119"/>
                    <a:pt x="970" y="2146"/>
                  </a:cubicBezTo>
                  <a:cubicBezTo>
                    <a:pt x="929" y="2173"/>
                    <a:pt x="888" y="2176"/>
                    <a:pt x="819" y="2189"/>
                  </a:cubicBezTo>
                  <a:cubicBezTo>
                    <a:pt x="819" y="2189"/>
                    <a:pt x="819" y="2189"/>
                    <a:pt x="818" y="2189"/>
                  </a:cubicBezTo>
                  <a:cubicBezTo>
                    <a:pt x="812" y="2190"/>
                    <a:pt x="813" y="2217"/>
                    <a:pt x="819" y="2217"/>
                  </a:cubicBezTo>
                  <a:lnTo>
                    <a:pt x="1980" y="22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2514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6105526" y="3293651"/>
            <a:ext cx="283114" cy="59149"/>
          </a:xfrm>
          <a:custGeom>
            <a:avLst/>
            <a:gdLst>
              <a:gd name="connsiteX0" fmla="*/ 0 w 304800"/>
              <a:gd name="connsiteY0" fmla="*/ 76200 h 76200"/>
              <a:gd name="connsiteX1" fmla="*/ 19050 w 304800"/>
              <a:gd name="connsiteY1" fmla="*/ 0 h 76200"/>
              <a:gd name="connsiteX2" fmla="*/ 304800 w 304800"/>
              <a:gd name="connsiteY2" fmla="*/ 0 h 76200"/>
              <a:gd name="connsiteX3" fmla="*/ 285750 w 304800"/>
              <a:gd name="connsiteY3" fmla="*/ 76200 h 76200"/>
              <a:gd name="connsiteX4" fmla="*/ 0 w 304800"/>
              <a:gd name="connsiteY4" fmla="*/ 76200 h 76200"/>
              <a:gd name="connsiteX0" fmla="*/ 3390 w 308190"/>
              <a:gd name="connsiteY0" fmla="*/ 76200 h 76200"/>
              <a:gd name="connsiteX1" fmla="*/ 0 w 308190"/>
              <a:gd name="connsiteY1" fmla="*/ 0 h 76200"/>
              <a:gd name="connsiteX2" fmla="*/ 308190 w 308190"/>
              <a:gd name="connsiteY2" fmla="*/ 0 h 76200"/>
              <a:gd name="connsiteX3" fmla="*/ 289140 w 308190"/>
              <a:gd name="connsiteY3" fmla="*/ 76200 h 76200"/>
              <a:gd name="connsiteX4" fmla="*/ 3390 w 308190"/>
              <a:gd name="connsiteY4" fmla="*/ 76200 h 76200"/>
              <a:gd name="connsiteX0" fmla="*/ 0 w 304800"/>
              <a:gd name="connsiteY0" fmla="*/ 76200 h 76200"/>
              <a:gd name="connsiteX1" fmla="*/ 16169 w 304800"/>
              <a:gd name="connsiteY1" fmla="*/ 9779 h 76200"/>
              <a:gd name="connsiteX2" fmla="*/ 304800 w 304800"/>
              <a:gd name="connsiteY2" fmla="*/ 0 h 76200"/>
              <a:gd name="connsiteX3" fmla="*/ 285750 w 304800"/>
              <a:gd name="connsiteY3" fmla="*/ 76200 h 76200"/>
              <a:gd name="connsiteX4" fmla="*/ 0 w 304800"/>
              <a:gd name="connsiteY4" fmla="*/ 76200 h 76200"/>
              <a:gd name="connsiteX0" fmla="*/ 0 w 287686"/>
              <a:gd name="connsiteY0" fmla="*/ 66421 h 66421"/>
              <a:gd name="connsiteX1" fmla="*/ 16169 w 287686"/>
              <a:gd name="connsiteY1" fmla="*/ 0 h 66421"/>
              <a:gd name="connsiteX2" fmla="*/ 287686 w 287686"/>
              <a:gd name="connsiteY2" fmla="*/ 4890 h 66421"/>
              <a:gd name="connsiteX3" fmla="*/ 285750 w 287686"/>
              <a:gd name="connsiteY3" fmla="*/ 66421 h 66421"/>
              <a:gd name="connsiteX4" fmla="*/ 0 w 287686"/>
              <a:gd name="connsiteY4" fmla="*/ 66421 h 66421"/>
              <a:gd name="connsiteX0" fmla="*/ 0 w 287686"/>
              <a:gd name="connsiteY0" fmla="*/ 61531 h 61531"/>
              <a:gd name="connsiteX1" fmla="*/ 16169 w 287686"/>
              <a:gd name="connsiteY1" fmla="*/ 2445 h 61531"/>
              <a:gd name="connsiteX2" fmla="*/ 287686 w 287686"/>
              <a:gd name="connsiteY2" fmla="*/ 0 h 61531"/>
              <a:gd name="connsiteX3" fmla="*/ 285750 w 287686"/>
              <a:gd name="connsiteY3" fmla="*/ 61531 h 61531"/>
              <a:gd name="connsiteX4" fmla="*/ 0 w 287686"/>
              <a:gd name="connsiteY4" fmla="*/ 61531 h 61531"/>
              <a:gd name="connsiteX0" fmla="*/ 0 w 295020"/>
              <a:gd name="connsiteY0" fmla="*/ 61531 h 61531"/>
              <a:gd name="connsiteX1" fmla="*/ 16169 w 295020"/>
              <a:gd name="connsiteY1" fmla="*/ 2445 h 61531"/>
              <a:gd name="connsiteX2" fmla="*/ 295020 w 295020"/>
              <a:gd name="connsiteY2" fmla="*/ 0 h 61531"/>
              <a:gd name="connsiteX3" fmla="*/ 285750 w 295020"/>
              <a:gd name="connsiteY3" fmla="*/ 61531 h 61531"/>
              <a:gd name="connsiteX4" fmla="*/ 0 w 295020"/>
              <a:gd name="connsiteY4" fmla="*/ 61531 h 61531"/>
              <a:gd name="connsiteX0" fmla="*/ 0 w 285495"/>
              <a:gd name="connsiteY0" fmla="*/ 61531 h 61531"/>
              <a:gd name="connsiteX1" fmla="*/ 6644 w 285495"/>
              <a:gd name="connsiteY1" fmla="*/ 2445 h 61531"/>
              <a:gd name="connsiteX2" fmla="*/ 285495 w 285495"/>
              <a:gd name="connsiteY2" fmla="*/ 0 h 61531"/>
              <a:gd name="connsiteX3" fmla="*/ 276225 w 285495"/>
              <a:gd name="connsiteY3" fmla="*/ 61531 h 61531"/>
              <a:gd name="connsiteX4" fmla="*/ 0 w 285495"/>
              <a:gd name="connsiteY4" fmla="*/ 61531 h 61531"/>
              <a:gd name="connsiteX0" fmla="*/ 0 w 278351"/>
              <a:gd name="connsiteY0" fmla="*/ 59149 h 59149"/>
              <a:gd name="connsiteX1" fmla="*/ 6644 w 278351"/>
              <a:gd name="connsiteY1" fmla="*/ 63 h 59149"/>
              <a:gd name="connsiteX2" fmla="*/ 278351 w 278351"/>
              <a:gd name="connsiteY2" fmla="*/ 0 h 59149"/>
              <a:gd name="connsiteX3" fmla="*/ 276225 w 278351"/>
              <a:gd name="connsiteY3" fmla="*/ 59149 h 59149"/>
              <a:gd name="connsiteX4" fmla="*/ 0 w 278351"/>
              <a:gd name="connsiteY4" fmla="*/ 59149 h 59149"/>
              <a:gd name="connsiteX0" fmla="*/ 0 w 278351"/>
              <a:gd name="connsiteY0" fmla="*/ 59149 h 59149"/>
              <a:gd name="connsiteX1" fmla="*/ 4263 w 278351"/>
              <a:gd name="connsiteY1" fmla="*/ 2445 h 59149"/>
              <a:gd name="connsiteX2" fmla="*/ 278351 w 278351"/>
              <a:gd name="connsiteY2" fmla="*/ 0 h 59149"/>
              <a:gd name="connsiteX3" fmla="*/ 276225 w 278351"/>
              <a:gd name="connsiteY3" fmla="*/ 59149 h 59149"/>
              <a:gd name="connsiteX4" fmla="*/ 0 w 278351"/>
              <a:gd name="connsiteY4" fmla="*/ 59149 h 59149"/>
              <a:gd name="connsiteX0" fmla="*/ 0 w 283114"/>
              <a:gd name="connsiteY0" fmla="*/ 59149 h 59149"/>
              <a:gd name="connsiteX1" fmla="*/ 4263 w 283114"/>
              <a:gd name="connsiteY1" fmla="*/ 2445 h 59149"/>
              <a:gd name="connsiteX2" fmla="*/ 283114 w 283114"/>
              <a:gd name="connsiteY2" fmla="*/ 0 h 59149"/>
              <a:gd name="connsiteX3" fmla="*/ 276225 w 283114"/>
              <a:gd name="connsiteY3" fmla="*/ 59149 h 59149"/>
              <a:gd name="connsiteX4" fmla="*/ 0 w 283114"/>
              <a:gd name="connsiteY4" fmla="*/ 59149 h 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114" h="59149">
                <a:moveTo>
                  <a:pt x="0" y="59149"/>
                </a:moveTo>
                <a:lnTo>
                  <a:pt x="4263" y="2445"/>
                </a:lnTo>
                <a:lnTo>
                  <a:pt x="283114" y="0"/>
                </a:lnTo>
                <a:cubicBezTo>
                  <a:pt x="282469" y="20510"/>
                  <a:pt x="276870" y="38639"/>
                  <a:pt x="276225" y="59149"/>
                </a:cubicBezTo>
                <a:lnTo>
                  <a:pt x="0" y="591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0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2895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6361786" y="3309519"/>
            <a:ext cx="141427" cy="399289"/>
          </a:xfrm>
          <a:custGeom>
            <a:avLst/>
            <a:gdLst>
              <a:gd name="connsiteX0" fmla="*/ 0 w 152400"/>
              <a:gd name="connsiteY0" fmla="*/ 381000 h 381000"/>
              <a:gd name="connsiteX1" fmla="*/ 54864 w 152400"/>
              <a:gd name="connsiteY1" fmla="*/ 0 h 381000"/>
              <a:gd name="connsiteX2" fmla="*/ 152400 w 152400"/>
              <a:gd name="connsiteY2" fmla="*/ 0 h 381000"/>
              <a:gd name="connsiteX3" fmla="*/ 97536 w 152400"/>
              <a:gd name="connsiteY3" fmla="*/ 381000 h 381000"/>
              <a:gd name="connsiteX4" fmla="*/ 0 w 152400"/>
              <a:gd name="connsiteY4" fmla="*/ 381000 h 381000"/>
              <a:gd name="connsiteX0" fmla="*/ 0 w 254813"/>
              <a:gd name="connsiteY0" fmla="*/ 381000 h 381000"/>
              <a:gd name="connsiteX1" fmla="*/ 54864 w 254813"/>
              <a:gd name="connsiteY1" fmla="*/ 0 h 381000"/>
              <a:gd name="connsiteX2" fmla="*/ 254813 w 254813"/>
              <a:gd name="connsiteY2" fmla="*/ 69495 h 381000"/>
              <a:gd name="connsiteX3" fmla="*/ 97536 w 254813"/>
              <a:gd name="connsiteY3" fmla="*/ 381000 h 381000"/>
              <a:gd name="connsiteX4" fmla="*/ 0 w 254813"/>
              <a:gd name="connsiteY4" fmla="*/ 381000 h 381000"/>
              <a:gd name="connsiteX0" fmla="*/ 0 w 254813"/>
              <a:gd name="connsiteY0" fmla="*/ 373685 h 373685"/>
              <a:gd name="connsiteX1" fmla="*/ 182880 w 254813"/>
              <a:gd name="connsiteY1" fmla="*/ 0 h 373685"/>
              <a:gd name="connsiteX2" fmla="*/ 254813 w 254813"/>
              <a:gd name="connsiteY2" fmla="*/ 62180 h 373685"/>
              <a:gd name="connsiteX3" fmla="*/ 97536 w 254813"/>
              <a:gd name="connsiteY3" fmla="*/ 373685 h 373685"/>
              <a:gd name="connsiteX4" fmla="*/ 0 w 254813"/>
              <a:gd name="connsiteY4" fmla="*/ 373685 h 373685"/>
              <a:gd name="connsiteX0" fmla="*/ 0 w 254813"/>
              <a:gd name="connsiteY0" fmla="*/ 373685 h 424892"/>
              <a:gd name="connsiteX1" fmla="*/ 182880 w 254813"/>
              <a:gd name="connsiteY1" fmla="*/ 0 h 424892"/>
              <a:gd name="connsiteX2" fmla="*/ 254813 w 254813"/>
              <a:gd name="connsiteY2" fmla="*/ 62180 h 424892"/>
              <a:gd name="connsiteX3" fmla="*/ 178003 w 254813"/>
              <a:gd name="connsiteY3" fmla="*/ 424892 h 424892"/>
              <a:gd name="connsiteX4" fmla="*/ 0 w 254813"/>
              <a:gd name="connsiteY4" fmla="*/ 373685 h 424892"/>
              <a:gd name="connsiteX0" fmla="*/ 0 w 170688"/>
              <a:gd name="connsiteY0" fmla="*/ 373685 h 424892"/>
              <a:gd name="connsiteX1" fmla="*/ 98755 w 170688"/>
              <a:gd name="connsiteY1" fmla="*/ 0 h 424892"/>
              <a:gd name="connsiteX2" fmla="*/ 170688 w 170688"/>
              <a:gd name="connsiteY2" fmla="*/ 62180 h 424892"/>
              <a:gd name="connsiteX3" fmla="*/ 93878 w 170688"/>
              <a:gd name="connsiteY3" fmla="*/ 424892 h 424892"/>
              <a:gd name="connsiteX4" fmla="*/ 0 w 170688"/>
              <a:gd name="connsiteY4" fmla="*/ 373685 h 424892"/>
              <a:gd name="connsiteX0" fmla="*/ 0 w 148742"/>
              <a:gd name="connsiteY0" fmla="*/ 373685 h 424892"/>
              <a:gd name="connsiteX1" fmla="*/ 76809 w 148742"/>
              <a:gd name="connsiteY1" fmla="*/ 0 h 424892"/>
              <a:gd name="connsiteX2" fmla="*/ 148742 w 148742"/>
              <a:gd name="connsiteY2" fmla="*/ 62180 h 424892"/>
              <a:gd name="connsiteX3" fmla="*/ 71932 w 148742"/>
              <a:gd name="connsiteY3" fmla="*/ 424892 h 424892"/>
              <a:gd name="connsiteX4" fmla="*/ 0 w 148742"/>
              <a:gd name="connsiteY4" fmla="*/ 373685 h 424892"/>
              <a:gd name="connsiteX0" fmla="*/ 0 w 134112"/>
              <a:gd name="connsiteY0" fmla="*/ 373685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73685 h 424892"/>
              <a:gd name="connsiteX0" fmla="*/ 0 w 134112"/>
              <a:gd name="connsiteY0" fmla="*/ 399289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99289 h 424892"/>
              <a:gd name="connsiteX0" fmla="*/ 0 w 134112"/>
              <a:gd name="connsiteY0" fmla="*/ 377344 h 402947"/>
              <a:gd name="connsiteX1" fmla="*/ 62179 w 134112"/>
              <a:gd name="connsiteY1" fmla="*/ 0 h 402947"/>
              <a:gd name="connsiteX2" fmla="*/ 134112 w 134112"/>
              <a:gd name="connsiteY2" fmla="*/ 40235 h 402947"/>
              <a:gd name="connsiteX3" fmla="*/ 57302 w 134112"/>
              <a:gd name="connsiteY3" fmla="*/ 402947 h 402947"/>
              <a:gd name="connsiteX4" fmla="*/ 0 w 134112"/>
              <a:gd name="connsiteY4" fmla="*/ 377344 h 402947"/>
              <a:gd name="connsiteX0" fmla="*/ 0 w 141427"/>
              <a:gd name="connsiteY0" fmla="*/ 362713 h 402947"/>
              <a:gd name="connsiteX1" fmla="*/ 69494 w 141427"/>
              <a:gd name="connsiteY1" fmla="*/ 0 h 402947"/>
              <a:gd name="connsiteX2" fmla="*/ 141427 w 141427"/>
              <a:gd name="connsiteY2" fmla="*/ 40235 h 402947"/>
              <a:gd name="connsiteX3" fmla="*/ 64617 w 141427"/>
              <a:gd name="connsiteY3" fmla="*/ 402947 h 402947"/>
              <a:gd name="connsiteX4" fmla="*/ 0 w 141427"/>
              <a:gd name="connsiteY4" fmla="*/ 362713 h 402947"/>
              <a:gd name="connsiteX0" fmla="*/ 0 w 141427"/>
              <a:gd name="connsiteY0" fmla="*/ 359055 h 399289"/>
              <a:gd name="connsiteX1" fmla="*/ 73152 w 141427"/>
              <a:gd name="connsiteY1" fmla="*/ 0 h 399289"/>
              <a:gd name="connsiteX2" fmla="*/ 141427 w 141427"/>
              <a:gd name="connsiteY2" fmla="*/ 36577 h 399289"/>
              <a:gd name="connsiteX3" fmla="*/ 64617 w 141427"/>
              <a:gd name="connsiteY3" fmla="*/ 399289 h 399289"/>
              <a:gd name="connsiteX4" fmla="*/ 0 w 141427"/>
              <a:gd name="connsiteY4" fmla="*/ 359055 h 39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27" h="399289">
                <a:moveTo>
                  <a:pt x="0" y="359055"/>
                </a:moveTo>
                <a:lnTo>
                  <a:pt x="73152" y="0"/>
                </a:lnTo>
                <a:lnTo>
                  <a:pt x="141427" y="36577"/>
                </a:lnTo>
                <a:lnTo>
                  <a:pt x="64617" y="399289"/>
                </a:lnTo>
                <a:lnTo>
                  <a:pt x="0" y="35905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3200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6266197" y="3778063"/>
            <a:ext cx="161900" cy="413647"/>
          </a:xfrm>
          <a:custGeom>
            <a:avLst/>
            <a:gdLst>
              <a:gd name="connsiteX0" fmla="*/ 0 w 152400"/>
              <a:gd name="connsiteY0" fmla="*/ 381000 h 381000"/>
              <a:gd name="connsiteX1" fmla="*/ 54864 w 152400"/>
              <a:gd name="connsiteY1" fmla="*/ 0 h 381000"/>
              <a:gd name="connsiteX2" fmla="*/ 152400 w 152400"/>
              <a:gd name="connsiteY2" fmla="*/ 0 h 381000"/>
              <a:gd name="connsiteX3" fmla="*/ 97536 w 152400"/>
              <a:gd name="connsiteY3" fmla="*/ 381000 h 381000"/>
              <a:gd name="connsiteX4" fmla="*/ 0 w 152400"/>
              <a:gd name="connsiteY4" fmla="*/ 381000 h 381000"/>
              <a:gd name="connsiteX0" fmla="*/ 0 w 254813"/>
              <a:gd name="connsiteY0" fmla="*/ 381000 h 381000"/>
              <a:gd name="connsiteX1" fmla="*/ 54864 w 254813"/>
              <a:gd name="connsiteY1" fmla="*/ 0 h 381000"/>
              <a:gd name="connsiteX2" fmla="*/ 254813 w 254813"/>
              <a:gd name="connsiteY2" fmla="*/ 69495 h 381000"/>
              <a:gd name="connsiteX3" fmla="*/ 97536 w 254813"/>
              <a:gd name="connsiteY3" fmla="*/ 381000 h 381000"/>
              <a:gd name="connsiteX4" fmla="*/ 0 w 254813"/>
              <a:gd name="connsiteY4" fmla="*/ 381000 h 381000"/>
              <a:gd name="connsiteX0" fmla="*/ 0 w 254813"/>
              <a:gd name="connsiteY0" fmla="*/ 373685 h 373685"/>
              <a:gd name="connsiteX1" fmla="*/ 182880 w 254813"/>
              <a:gd name="connsiteY1" fmla="*/ 0 h 373685"/>
              <a:gd name="connsiteX2" fmla="*/ 254813 w 254813"/>
              <a:gd name="connsiteY2" fmla="*/ 62180 h 373685"/>
              <a:gd name="connsiteX3" fmla="*/ 97536 w 254813"/>
              <a:gd name="connsiteY3" fmla="*/ 373685 h 373685"/>
              <a:gd name="connsiteX4" fmla="*/ 0 w 254813"/>
              <a:gd name="connsiteY4" fmla="*/ 373685 h 373685"/>
              <a:gd name="connsiteX0" fmla="*/ 0 w 254813"/>
              <a:gd name="connsiteY0" fmla="*/ 373685 h 424892"/>
              <a:gd name="connsiteX1" fmla="*/ 182880 w 254813"/>
              <a:gd name="connsiteY1" fmla="*/ 0 h 424892"/>
              <a:gd name="connsiteX2" fmla="*/ 254813 w 254813"/>
              <a:gd name="connsiteY2" fmla="*/ 62180 h 424892"/>
              <a:gd name="connsiteX3" fmla="*/ 178003 w 254813"/>
              <a:gd name="connsiteY3" fmla="*/ 424892 h 424892"/>
              <a:gd name="connsiteX4" fmla="*/ 0 w 254813"/>
              <a:gd name="connsiteY4" fmla="*/ 373685 h 424892"/>
              <a:gd name="connsiteX0" fmla="*/ 0 w 170688"/>
              <a:gd name="connsiteY0" fmla="*/ 373685 h 424892"/>
              <a:gd name="connsiteX1" fmla="*/ 98755 w 170688"/>
              <a:gd name="connsiteY1" fmla="*/ 0 h 424892"/>
              <a:gd name="connsiteX2" fmla="*/ 170688 w 170688"/>
              <a:gd name="connsiteY2" fmla="*/ 62180 h 424892"/>
              <a:gd name="connsiteX3" fmla="*/ 93878 w 170688"/>
              <a:gd name="connsiteY3" fmla="*/ 424892 h 424892"/>
              <a:gd name="connsiteX4" fmla="*/ 0 w 170688"/>
              <a:gd name="connsiteY4" fmla="*/ 373685 h 424892"/>
              <a:gd name="connsiteX0" fmla="*/ 0 w 148742"/>
              <a:gd name="connsiteY0" fmla="*/ 373685 h 424892"/>
              <a:gd name="connsiteX1" fmla="*/ 76809 w 148742"/>
              <a:gd name="connsiteY1" fmla="*/ 0 h 424892"/>
              <a:gd name="connsiteX2" fmla="*/ 148742 w 148742"/>
              <a:gd name="connsiteY2" fmla="*/ 62180 h 424892"/>
              <a:gd name="connsiteX3" fmla="*/ 71932 w 148742"/>
              <a:gd name="connsiteY3" fmla="*/ 424892 h 424892"/>
              <a:gd name="connsiteX4" fmla="*/ 0 w 148742"/>
              <a:gd name="connsiteY4" fmla="*/ 373685 h 424892"/>
              <a:gd name="connsiteX0" fmla="*/ 0 w 134112"/>
              <a:gd name="connsiteY0" fmla="*/ 373685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73685 h 424892"/>
              <a:gd name="connsiteX0" fmla="*/ 0 w 134112"/>
              <a:gd name="connsiteY0" fmla="*/ 399289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99289 h 424892"/>
              <a:gd name="connsiteX0" fmla="*/ 0 w 134112"/>
              <a:gd name="connsiteY0" fmla="*/ 377344 h 402947"/>
              <a:gd name="connsiteX1" fmla="*/ 62179 w 134112"/>
              <a:gd name="connsiteY1" fmla="*/ 0 h 402947"/>
              <a:gd name="connsiteX2" fmla="*/ 134112 w 134112"/>
              <a:gd name="connsiteY2" fmla="*/ 40235 h 402947"/>
              <a:gd name="connsiteX3" fmla="*/ 57302 w 134112"/>
              <a:gd name="connsiteY3" fmla="*/ 402947 h 402947"/>
              <a:gd name="connsiteX4" fmla="*/ 0 w 134112"/>
              <a:gd name="connsiteY4" fmla="*/ 377344 h 402947"/>
              <a:gd name="connsiteX0" fmla="*/ 0 w 141427"/>
              <a:gd name="connsiteY0" fmla="*/ 362713 h 402947"/>
              <a:gd name="connsiteX1" fmla="*/ 69494 w 141427"/>
              <a:gd name="connsiteY1" fmla="*/ 0 h 402947"/>
              <a:gd name="connsiteX2" fmla="*/ 141427 w 141427"/>
              <a:gd name="connsiteY2" fmla="*/ 40235 h 402947"/>
              <a:gd name="connsiteX3" fmla="*/ 64617 w 141427"/>
              <a:gd name="connsiteY3" fmla="*/ 402947 h 402947"/>
              <a:gd name="connsiteX4" fmla="*/ 0 w 141427"/>
              <a:gd name="connsiteY4" fmla="*/ 362713 h 402947"/>
              <a:gd name="connsiteX0" fmla="*/ 0 w 141427"/>
              <a:gd name="connsiteY0" fmla="*/ 359055 h 399289"/>
              <a:gd name="connsiteX1" fmla="*/ 73152 w 141427"/>
              <a:gd name="connsiteY1" fmla="*/ 0 h 399289"/>
              <a:gd name="connsiteX2" fmla="*/ 141427 w 141427"/>
              <a:gd name="connsiteY2" fmla="*/ 36577 h 399289"/>
              <a:gd name="connsiteX3" fmla="*/ 64617 w 141427"/>
              <a:gd name="connsiteY3" fmla="*/ 399289 h 399289"/>
              <a:gd name="connsiteX4" fmla="*/ 0 w 141427"/>
              <a:gd name="connsiteY4" fmla="*/ 359055 h 399289"/>
              <a:gd name="connsiteX0" fmla="*/ 0 w 175547"/>
              <a:gd name="connsiteY0" fmla="*/ 359055 h 399289"/>
              <a:gd name="connsiteX1" fmla="*/ 73152 w 175547"/>
              <a:gd name="connsiteY1" fmla="*/ 0 h 399289"/>
              <a:gd name="connsiteX2" fmla="*/ 175547 w 175547"/>
              <a:gd name="connsiteY2" fmla="*/ 2458 h 399289"/>
              <a:gd name="connsiteX3" fmla="*/ 64617 w 175547"/>
              <a:gd name="connsiteY3" fmla="*/ 399289 h 399289"/>
              <a:gd name="connsiteX4" fmla="*/ 0 w 175547"/>
              <a:gd name="connsiteY4" fmla="*/ 359055 h 399289"/>
              <a:gd name="connsiteX0" fmla="*/ 0 w 175547"/>
              <a:gd name="connsiteY0" fmla="*/ 372703 h 412937"/>
              <a:gd name="connsiteX1" fmla="*/ 107272 w 175547"/>
              <a:gd name="connsiteY1" fmla="*/ 0 h 412937"/>
              <a:gd name="connsiteX2" fmla="*/ 175547 w 175547"/>
              <a:gd name="connsiteY2" fmla="*/ 16106 h 412937"/>
              <a:gd name="connsiteX3" fmla="*/ 64617 w 175547"/>
              <a:gd name="connsiteY3" fmla="*/ 412937 h 412937"/>
              <a:gd name="connsiteX4" fmla="*/ 0 w 175547"/>
              <a:gd name="connsiteY4" fmla="*/ 372703 h 412937"/>
              <a:gd name="connsiteX0" fmla="*/ 0 w 175547"/>
              <a:gd name="connsiteY0" fmla="*/ 372703 h 378817"/>
              <a:gd name="connsiteX1" fmla="*/ 107272 w 175547"/>
              <a:gd name="connsiteY1" fmla="*/ 0 h 378817"/>
              <a:gd name="connsiteX2" fmla="*/ 175547 w 175547"/>
              <a:gd name="connsiteY2" fmla="*/ 16106 h 378817"/>
              <a:gd name="connsiteX3" fmla="*/ 85089 w 175547"/>
              <a:gd name="connsiteY3" fmla="*/ 378817 h 378817"/>
              <a:gd name="connsiteX4" fmla="*/ 0 w 175547"/>
              <a:gd name="connsiteY4" fmla="*/ 372703 h 378817"/>
              <a:gd name="connsiteX0" fmla="*/ 0 w 155075"/>
              <a:gd name="connsiteY0" fmla="*/ 406823 h 406823"/>
              <a:gd name="connsiteX1" fmla="*/ 86800 w 155075"/>
              <a:gd name="connsiteY1" fmla="*/ 0 h 406823"/>
              <a:gd name="connsiteX2" fmla="*/ 155075 w 155075"/>
              <a:gd name="connsiteY2" fmla="*/ 16106 h 406823"/>
              <a:gd name="connsiteX3" fmla="*/ 64617 w 155075"/>
              <a:gd name="connsiteY3" fmla="*/ 378817 h 406823"/>
              <a:gd name="connsiteX4" fmla="*/ 0 w 155075"/>
              <a:gd name="connsiteY4" fmla="*/ 406823 h 406823"/>
              <a:gd name="connsiteX0" fmla="*/ 0 w 155075"/>
              <a:gd name="connsiteY0" fmla="*/ 406823 h 406823"/>
              <a:gd name="connsiteX1" fmla="*/ 66328 w 155075"/>
              <a:gd name="connsiteY1" fmla="*/ 0 h 406823"/>
              <a:gd name="connsiteX2" fmla="*/ 155075 w 155075"/>
              <a:gd name="connsiteY2" fmla="*/ 16106 h 406823"/>
              <a:gd name="connsiteX3" fmla="*/ 64617 w 155075"/>
              <a:gd name="connsiteY3" fmla="*/ 378817 h 406823"/>
              <a:gd name="connsiteX4" fmla="*/ 0 w 155075"/>
              <a:gd name="connsiteY4" fmla="*/ 406823 h 406823"/>
              <a:gd name="connsiteX0" fmla="*/ 0 w 175547"/>
              <a:gd name="connsiteY0" fmla="*/ 386351 h 386351"/>
              <a:gd name="connsiteX1" fmla="*/ 86800 w 175547"/>
              <a:gd name="connsiteY1" fmla="*/ 0 h 386351"/>
              <a:gd name="connsiteX2" fmla="*/ 175547 w 175547"/>
              <a:gd name="connsiteY2" fmla="*/ 16106 h 386351"/>
              <a:gd name="connsiteX3" fmla="*/ 85089 w 175547"/>
              <a:gd name="connsiteY3" fmla="*/ 378817 h 386351"/>
              <a:gd name="connsiteX4" fmla="*/ 0 w 175547"/>
              <a:gd name="connsiteY4" fmla="*/ 386351 h 386351"/>
              <a:gd name="connsiteX0" fmla="*/ 0 w 168724"/>
              <a:gd name="connsiteY0" fmla="*/ 386351 h 386351"/>
              <a:gd name="connsiteX1" fmla="*/ 86800 w 168724"/>
              <a:gd name="connsiteY1" fmla="*/ 0 h 386351"/>
              <a:gd name="connsiteX2" fmla="*/ 168724 w 168724"/>
              <a:gd name="connsiteY2" fmla="*/ 2458 h 386351"/>
              <a:gd name="connsiteX3" fmla="*/ 85089 w 168724"/>
              <a:gd name="connsiteY3" fmla="*/ 378817 h 386351"/>
              <a:gd name="connsiteX4" fmla="*/ 0 w 168724"/>
              <a:gd name="connsiteY4" fmla="*/ 386351 h 386351"/>
              <a:gd name="connsiteX0" fmla="*/ 0 w 161900"/>
              <a:gd name="connsiteY0" fmla="*/ 413647 h 413647"/>
              <a:gd name="connsiteX1" fmla="*/ 79976 w 161900"/>
              <a:gd name="connsiteY1" fmla="*/ 0 h 413647"/>
              <a:gd name="connsiteX2" fmla="*/ 161900 w 161900"/>
              <a:gd name="connsiteY2" fmla="*/ 2458 h 413647"/>
              <a:gd name="connsiteX3" fmla="*/ 78265 w 161900"/>
              <a:gd name="connsiteY3" fmla="*/ 378817 h 413647"/>
              <a:gd name="connsiteX4" fmla="*/ 0 w 161900"/>
              <a:gd name="connsiteY4" fmla="*/ 413647 h 4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00" h="413647">
                <a:moveTo>
                  <a:pt x="0" y="413647"/>
                </a:moveTo>
                <a:lnTo>
                  <a:pt x="79976" y="0"/>
                </a:lnTo>
                <a:lnTo>
                  <a:pt x="161900" y="2458"/>
                </a:lnTo>
                <a:lnTo>
                  <a:pt x="78265" y="378817"/>
                </a:lnTo>
                <a:lnTo>
                  <a:pt x="0" y="41364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3581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7"/>
          <p:cNvSpPr/>
          <p:nvPr/>
        </p:nvSpPr>
        <p:spPr>
          <a:xfrm>
            <a:off x="5943600" y="4131851"/>
            <a:ext cx="283114" cy="59149"/>
          </a:xfrm>
          <a:custGeom>
            <a:avLst/>
            <a:gdLst>
              <a:gd name="connsiteX0" fmla="*/ 0 w 304800"/>
              <a:gd name="connsiteY0" fmla="*/ 76200 h 76200"/>
              <a:gd name="connsiteX1" fmla="*/ 19050 w 304800"/>
              <a:gd name="connsiteY1" fmla="*/ 0 h 76200"/>
              <a:gd name="connsiteX2" fmla="*/ 304800 w 304800"/>
              <a:gd name="connsiteY2" fmla="*/ 0 h 76200"/>
              <a:gd name="connsiteX3" fmla="*/ 285750 w 304800"/>
              <a:gd name="connsiteY3" fmla="*/ 76200 h 76200"/>
              <a:gd name="connsiteX4" fmla="*/ 0 w 304800"/>
              <a:gd name="connsiteY4" fmla="*/ 76200 h 76200"/>
              <a:gd name="connsiteX0" fmla="*/ 3390 w 308190"/>
              <a:gd name="connsiteY0" fmla="*/ 76200 h 76200"/>
              <a:gd name="connsiteX1" fmla="*/ 0 w 308190"/>
              <a:gd name="connsiteY1" fmla="*/ 0 h 76200"/>
              <a:gd name="connsiteX2" fmla="*/ 308190 w 308190"/>
              <a:gd name="connsiteY2" fmla="*/ 0 h 76200"/>
              <a:gd name="connsiteX3" fmla="*/ 289140 w 308190"/>
              <a:gd name="connsiteY3" fmla="*/ 76200 h 76200"/>
              <a:gd name="connsiteX4" fmla="*/ 3390 w 308190"/>
              <a:gd name="connsiteY4" fmla="*/ 76200 h 76200"/>
              <a:gd name="connsiteX0" fmla="*/ 0 w 304800"/>
              <a:gd name="connsiteY0" fmla="*/ 76200 h 76200"/>
              <a:gd name="connsiteX1" fmla="*/ 16169 w 304800"/>
              <a:gd name="connsiteY1" fmla="*/ 9779 h 76200"/>
              <a:gd name="connsiteX2" fmla="*/ 304800 w 304800"/>
              <a:gd name="connsiteY2" fmla="*/ 0 h 76200"/>
              <a:gd name="connsiteX3" fmla="*/ 285750 w 304800"/>
              <a:gd name="connsiteY3" fmla="*/ 76200 h 76200"/>
              <a:gd name="connsiteX4" fmla="*/ 0 w 304800"/>
              <a:gd name="connsiteY4" fmla="*/ 76200 h 76200"/>
              <a:gd name="connsiteX0" fmla="*/ 0 w 287686"/>
              <a:gd name="connsiteY0" fmla="*/ 66421 h 66421"/>
              <a:gd name="connsiteX1" fmla="*/ 16169 w 287686"/>
              <a:gd name="connsiteY1" fmla="*/ 0 h 66421"/>
              <a:gd name="connsiteX2" fmla="*/ 287686 w 287686"/>
              <a:gd name="connsiteY2" fmla="*/ 4890 h 66421"/>
              <a:gd name="connsiteX3" fmla="*/ 285750 w 287686"/>
              <a:gd name="connsiteY3" fmla="*/ 66421 h 66421"/>
              <a:gd name="connsiteX4" fmla="*/ 0 w 287686"/>
              <a:gd name="connsiteY4" fmla="*/ 66421 h 66421"/>
              <a:gd name="connsiteX0" fmla="*/ 0 w 287686"/>
              <a:gd name="connsiteY0" fmla="*/ 61531 h 61531"/>
              <a:gd name="connsiteX1" fmla="*/ 16169 w 287686"/>
              <a:gd name="connsiteY1" fmla="*/ 2445 h 61531"/>
              <a:gd name="connsiteX2" fmla="*/ 287686 w 287686"/>
              <a:gd name="connsiteY2" fmla="*/ 0 h 61531"/>
              <a:gd name="connsiteX3" fmla="*/ 285750 w 287686"/>
              <a:gd name="connsiteY3" fmla="*/ 61531 h 61531"/>
              <a:gd name="connsiteX4" fmla="*/ 0 w 287686"/>
              <a:gd name="connsiteY4" fmla="*/ 61531 h 61531"/>
              <a:gd name="connsiteX0" fmla="*/ 0 w 295020"/>
              <a:gd name="connsiteY0" fmla="*/ 61531 h 61531"/>
              <a:gd name="connsiteX1" fmla="*/ 16169 w 295020"/>
              <a:gd name="connsiteY1" fmla="*/ 2445 h 61531"/>
              <a:gd name="connsiteX2" fmla="*/ 295020 w 295020"/>
              <a:gd name="connsiteY2" fmla="*/ 0 h 61531"/>
              <a:gd name="connsiteX3" fmla="*/ 285750 w 295020"/>
              <a:gd name="connsiteY3" fmla="*/ 61531 h 61531"/>
              <a:gd name="connsiteX4" fmla="*/ 0 w 295020"/>
              <a:gd name="connsiteY4" fmla="*/ 61531 h 61531"/>
              <a:gd name="connsiteX0" fmla="*/ 0 w 285495"/>
              <a:gd name="connsiteY0" fmla="*/ 61531 h 61531"/>
              <a:gd name="connsiteX1" fmla="*/ 6644 w 285495"/>
              <a:gd name="connsiteY1" fmla="*/ 2445 h 61531"/>
              <a:gd name="connsiteX2" fmla="*/ 285495 w 285495"/>
              <a:gd name="connsiteY2" fmla="*/ 0 h 61531"/>
              <a:gd name="connsiteX3" fmla="*/ 276225 w 285495"/>
              <a:gd name="connsiteY3" fmla="*/ 61531 h 61531"/>
              <a:gd name="connsiteX4" fmla="*/ 0 w 285495"/>
              <a:gd name="connsiteY4" fmla="*/ 61531 h 61531"/>
              <a:gd name="connsiteX0" fmla="*/ 0 w 278351"/>
              <a:gd name="connsiteY0" fmla="*/ 59149 h 59149"/>
              <a:gd name="connsiteX1" fmla="*/ 6644 w 278351"/>
              <a:gd name="connsiteY1" fmla="*/ 63 h 59149"/>
              <a:gd name="connsiteX2" fmla="*/ 278351 w 278351"/>
              <a:gd name="connsiteY2" fmla="*/ 0 h 59149"/>
              <a:gd name="connsiteX3" fmla="*/ 276225 w 278351"/>
              <a:gd name="connsiteY3" fmla="*/ 59149 h 59149"/>
              <a:gd name="connsiteX4" fmla="*/ 0 w 278351"/>
              <a:gd name="connsiteY4" fmla="*/ 59149 h 59149"/>
              <a:gd name="connsiteX0" fmla="*/ 0 w 278351"/>
              <a:gd name="connsiteY0" fmla="*/ 59149 h 59149"/>
              <a:gd name="connsiteX1" fmla="*/ 4263 w 278351"/>
              <a:gd name="connsiteY1" fmla="*/ 2445 h 59149"/>
              <a:gd name="connsiteX2" fmla="*/ 278351 w 278351"/>
              <a:gd name="connsiteY2" fmla="*/ 0 h 59149"/>
              <a:gd name="connsiteX3" fmla="*/ 276225 w 278351"/>
              <a:gd name="connsiteY3" fmla="*/ 59149 h 59149"/>
              <a:gd name="connsiteX4" fmla="*/ 0 w 278351"/>
              <a:gd name="connsiteY4" fmla="*/ 59149 h 59149"/>
              <a:gd name="connsiteX0" fmla="*/ 0 w 283114"/>
              <a:gd name="connsiteY0" fmla="*/ 59149 h 59149"/>
              <a:gd name="connsiteX1" fmla="*/ 4263 w 283114"/>
              <a:gd name="connsiteY1" fmla="*/ 2445 h 59149"/>
              <a:gd name="connsiteX2" fmla="*/ 283114 w 283114"/>
              <a:gd name="connsiteY2" fmla="*/ 0 h 59149"/>
              <a:gd name="connsiteX3" fmla="*/ 276225 w 283114"/>
              <a:gd name="connsiteY3" fmla="*/ 59149 h 59149"/>
              <a:gd name="connsiteX4" fmla="*/ 0 w 283114"/>
              <a:gd name="connsiteY4" fmla="*/ 59149 h 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114" h="59149">
                <a:moveTo>
                  <a:pt x="0" y="59149"/>
                </a:moveTo>
                <a:lnTo>
                  <a:pt x="4263" y="2445"/>
                </a:lnTo>
                <a:lnTo>
                  <a:pt x="283114" y="0"/>
                </a:lnTo>
                <a:cubicBezTo>
                  <a:pt x="282469" y="20510"/>
                  <a:pt x="276870" y="38639"/>
                  <a:pt x="276225" y="59149"/>
                </a:cubicBezTo>
                <a:lnTo>
                  <a:pt x="0" y="591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4191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5844252" y="3771239"/>
            <a:ext cx="127780" cy="412937"/>
          </a:xfrm>
          <a:custGeom>
            <a:avLst/>
            <a:gdLst>
              <a:gd name="connsiteX0" fmla="*/ 0 w 152400"/>
              <a:gd name="connsiteY0" fmla="*/ 381000 h 381000"/>
              <a:gd name="connsiteX1" fmla="*/ 54864 w 152400"/>
              <a:gd name="connsiteY1" fmla="*/ 0 h 381000"/>
              <a:gd name="connsiteX2" fmla="*/ 152400 w 152400"/>
              <a:gd name="connsiteY2" fmla="*/ 0 h 381000"/>
              <a:gd name="connsiteX3" fmla="*/ 97536 w 152400"/>
              <a:gd name="connsiteY3" fmla="*/ 381000 h 381000"/>
              <a:gd name="connsiteX4" fmla="*/ 0 w 152400"/>
              <a:gd name="connsiteY4" fmla="*/ 381000 h 381000"/>
              <a:gd name="connsiteX0" fmla="*/ 0 w 254813"/>
              <a:gd name="connsiteY0" fmla="*/ 381000 h 381000"/>
              <a:gd name="connsiteX1" fmla="*/ 54864 w 254813"/>
              <a:gd name="connsiteY1" fmla="*/ 0 h 381000"/>
              <a:gd name="connsiteX2" fmla="*/ 254813 w 254813"/>
              <a:gd name="connsiteY2" fmla="*/ 69495 h 381000"/>
              <a:gd name="connsiteX3" fmla="*/ 97536 w 254813"/>
              <a:gd name="connsiteY3" fmla="*/ 381000 h 381000"/>
              <a:gd name="connsiteX4" fmla="*/ 0 w 254813"/>
              <a:gd name="connsiteY4" fmla="*/ 381000 h 381000"/>
              <a:gd name="connsiteX0" fmla="*/ 0 w 254813"/>
              <a:gd name="connsiteY0" fmla="*/ 373685 h 373685"/>
              <a:gd name="connsiteX1" fmla="*/ 182880 w 254813"/>
              <a:gd name="connsiteY1" fmla="*/ 0 h 373685"/>
              <a:gd name="connsiteX2" fmla="*/ 254813 w 254813"/>
              <a:gd name="connsiteY2" fmla="*/ 62180 h 373685"/>
              <a:gd name="connsiteX3" fmla="*/ 97536 w 254813"/>
              <a:gd name="connsiteY3" fmla="*/ 373685 h 373685"/>
              <a:gd name="connsiteX4" fmla="*/ 0 w 254813"/>
              <a:gd name="connsiteY4" fmla="*/ 373685 h 373685"/>
              <a:gd name="connsiteX0" fmla="*/ 0 w 254813"/>
              <a:gd name="connsiteY0" fmla="*/ 373685 h 424892"/>
              <a:gd name="connsiteX1" fmla="*/ 182880 w 254813"/>
              <a:gd name="connsiteY1" fmla="*/ 0 h 424892"/>
              <a:gd name="connsiteX2" fmla="*/ 254813 w 254813"/>
              <a:gd name="connsiteY2" fmla="*/ 62180 h 424892"/>
              <a:gd name="connsiteX3" fmla="*/ 178003 w 254813"/>
              <a:gd name="connsiteY3" fmla="*/ 424892 h 424892"/>
              <a:gd name="connsiteX4" fmla="*/ 0 w 254813"/>
              <a:gd name="connsiteY4" fmla="*/ 373685 h 424892"/>
              <a:gd name="connsiteX0" fmla="*/ 0 w 170688"/>
              <a:gd name="connsiteY0" fmla="*/ 373685 h 424892"/>
              <a:gd name="connsiteX1" fmla="*/ 98755 w 170688"/>
              <a:gd name="connsiteY1" fmla="*/ 0 h 424892"/>
              <a:gd name="connsiteX2" fmla="*/ 170688 w 170688"/>
              <a:gd name="connsiteY2" fmla="*/ 62180 h 424892"/>
              <a:gd name="connsiteX3" fmla="*/ 93878 w 170688"/>
              <a:gd name="connsiteY3" fmla="*/ 424892 h 424892"/>
              <a:gd name="connsiteX4" fmla="*/ 0 w 170688"/>
              <a:gd name="connsiteY4" fmla="*/ 373685 h 424892"/>
              <a:gd name="connsiteX0" fmla="*/ 0 w 148742"/>
              <a:gd name="connsiteY0" fmla="*/ 373685 h 424892"/>
              <a:gd name="connsiteX1" fmla="*/ 76809 w 148742"/>
              <a:gd name="connsiteY1" fmla="*/ 0 h 424892"/>
              <a:gd name="connsiteX2" fmla="*/ 148742 w 148742"/>
              <a:gd name="connsiteY2" fmla="*/ 62180 h 424892"/>
              <a:gd name="connsiteX3" fmla="*/ 71932 w 148742"/>
              <a:gd name="connsiteY3" fmla="*/ 424892 h 424892"/>
              <a:gd name="connsiteX4" fmla="*/ 0 w 148742"/>
              <a:gd name="connsiteY4" fmla="*/ 373685 h 424892"/>
              <a:gd name="connsiteX0" fmla="*/ 0 w 134112"/>
              <a:gd name="connsiteY0" fmla="*/ 373685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73685 h 424892"/>
              <a:gd name="connsiteX0" fmla="*/ 0 w 134112"/>
              <a:gd name="connsiteY0" fmla="*/ 399289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99289 h 424892"/>
              <a:gd name="connsiteX0" fmla="*/ 0 w 134112"/>
              <a:gd name="connsiteY0" fmla="*/ 377344 h 402947"/>
              <a:gd name="connsiteX1" fmla="*/ 62179 w 134112"/>
              <a:gd name="connsiteY1" fmla="*/ 0 h 402947"/>
              <a:gd name="connsiteX2" fmla="*/ 134112 w 134112"/>
              <a:gd name="connsiteY2" fmla="*/ 40235 h 402947"/>
              <a:gd name="connsiteX3" fmla="*/ 57302 w 134112"/>
              <a:gd name="connsiteY3" fmla="*/ 402947 h 402947"/>
              <a:gd name="connsiteX4" fmla="*/ 0 w 134112"/>
              <a:gd name="connsiteY4" fmla="*/ 377344 h 402947"/>
              <a:gd name="connsiteX0" fmla="*/ 0 w 141427"/>
              <a:gd name="connsiteY0" fmla="*/ 362713 h 402947"/>
              <a:gd name="connsiteX1" fmla="*/ 69494 w 141427"/>
              <a:gd name="connsiteY1" fmla="*/ 0 h 402947"/>
              <a:gd name="connsiteX2" fmla="*/ 141427 w 141427"/>
              <a:gd name="connsiteY2" fmla="*/ 40235 h 402947"/>
              <a:gd name="connsiteX3" fmla="*/ 64617 w 141427"/>
              <a:gd name="connsiteY3" fmla="*/ 402947 h 402947"/>
              <a:gd name="connsiteX4" fmla="*/ 0 w 141427"/>
              <a:gd name="connsiteY4" fmla="*/ 362713 h 402947"/>
              <a:gd name="connsiteX0" fmla="*/ 0 w 141427"/>
              <a:gd name="connsiteY0" fmla="*/ 359055 h 399289"/>
              <a:gd name="connsiteX1" fmla="*/ 73152 w 141427"/>
              <a:gd name="connsiteY1" fmla="*/ 0 h 399289"/>
              <a:gd name="connsiteX2" fmla="*/ 141427 w 141427"/>
              <a:gd name="connsiteY2" fmla="*/ 36577 h 399289"/>
              <a:gd name="connsiteX3" fmla="*/ 64617 w 141427"/>
              <a:gd name="connsiteY3" fmla="*/ 399289 h 399289"/>
              <a:gd name="connsiteX4" fmla="*/ 0 w 141427"/>
              <a:gd name="connsiteY4" fmla="*/ 359055 h 399289"/>
              <a:gd name="connsiteX0" fmla="*/ 0 w 175547"/>
              <a:gd name="connsiteY0" fmla="*/ 359055 h 399289"/>
              <a:gd name="connsiteX1" fmla="*/ 73152 w 175547"/>
              <a:gd name="connsiteY1" fmla="*/ 0 h 399289"/>
              <a:gd name="connsiteX2" fmla="*/ 175547 w 175547"/>
              <a:gd name="connsiteY2" fmla="*/ 2458 h 399289"/>
              <a:gd name="connsiteX3" fmla="*/ 64617 w 175547"/>
              <a:gd name="connsiteY3" fmla="*/ 399289 h 399289"/>
              <a:gd name="connsiteX4" fmla="*/ 0 w 175547"/>
              <a:gd name="connsiteY4" fmla="*/ 359055 h 399289"/>
              <a:gd name="connsiteX0" fmla="*/ 0 w 175547"/>
              <a:gd name="connsiteY0" fmla="*/ 372703 h 412937"/>
              <a:gd name="connsiteX1" fmla="*/ 107272 w 175547"/>
              <a:gd name="connsiteY1" fmla="*/ 0 h 412937"/>
              <a:gd name="connsiteX2" fmla="*/ 175547 w 175547"/>
              <a:gd name="connsiteY2" fmla="*/ 16106 h 412937"/>
              <a:gd name="connsiteX3" fmla="*/ 64617 w 175547"/>
              <a:gd name="connsiteY3" fmla="*/ 412937 h 412937"/>
              <a:gd name="connsiteX4" fmla="*/ 0 w 175547"/>
              <a:gd name="connsiteY4" fmla="*/ 372703 h 412937"/>
              <a:gd name="connsiteX0" fmla="*/ 0 w 175547"/>
              <a:gd name="connsiteY0" fmla="*/ 372703 h 378817"/>
              <a:gd name="connsiteX1" fmla="*/ 107272 w 175547"/>
              <a:gd name="connsiteY1" fmla="*/ 0 h 378817"/>
              <a:gd name="connsiteX2" fmla="*/ 175547 w 175547"/>
              <a:gd name="connsiteY2" fmla="*/ 16106 h 378817"/>
              <a:gd name="connsiteX3" fmla="*/ 85089 w 175547"/>
              <a:gd name="connsiteY3" fmla="*/ 378817 h 378817"/>
              <a:gd name="connsiteX4" fmla="*/ 0 w 175547"/>
              <a:gd name="connsiteY4" fmla="*/ 372703 h 378817"/>
              <a:gd name="connsiteX0" fmla="*/ 0 w 155075"/>
              <a:gd name="connsiteY0" fmla="*/ 406823 h 406823"/>
              <a:gd name="connsiteX1" fmla="*/ 86800 w 155075"/>
              <a:gd name="connsiteY1" fmla="*/ 0 h 406823"/>
              <a:gd name="connsiteX2" fmla="*/ 155075 w 155075"/>
              <a:gd name="connsiteY2" fmla="*/ 16106 h 406823"/>
              <a:gd name="connsiteX3" fmla="*/ 64617 w 155075"/>
              <a:gd name="connsiteY3" fmla="*/ 378817 h 406823"/>
              <a:gd name="connsiteX4" fmla="*/ 0 w 155075"/>
              <a:gd name="connsiteY4" fmla="*/ 406823 h 406823"/>
              <a:gd name="connsiteX0" fmla="*/ 0 w 155075"/>
              <a:gd name="connsiteY0" fmla="*/ 406823 h 406823"/>
              <a:gd name="connsiteX1" fmla="*/ 66328 w 155075"/>
              <a:gd name="connsiteY1" fmla="*/ 0 h 406823"/>
              <a:gd name="connsiteX2" fmla="*/ 155075 w 155075"/>
              <a:gd name="connsiteY2" fmla="*/ 16106 h 406823"/>
              <a:gd name="connsiteX3" fmla="*/ 64617 w 155075"/>
              <a:gd name="connsiteY3" fmla="*/ 378817 h 406823"/>
              <a:gd name="connsiteX4" fmla="*/ 0 w 155075"/>
              <a:gd name="connsiteY4" fmla="*/ 406823 h 406823"/>
              <a:gd name="connsiteX0" fmla="*/ 0 w 175547"/>
              <a:gd name="connsiteY0" fmla="*/ 386351 h 386351"/>
              <a:gd name="connsiteX1" fmla="*/ 86800 w 175547"/>
              <a:gd name="connsiteY1" fmla="*/ 0 h 386351"/>
              <a:gd name="connsiteX2" fmla="*/ 175547 w 175547"/>
              <a:gd name="connsiteY2" fmla="*/ 16106 h 386351"/>
              <a:gd name="connsiteX3" fmla="*/ 85089 w 175547"/>
              <a:gd name="connsiteY3" fmla="*/ 378817 h 386351"/>
              <a:gd name="connsiteX4" fmla="*/ 0 w 175547"/>
              <a:gd name="connsiteY4" fmla="*/ 386351 h 386351"/>
              <a:gd name="connsiteX0" fmla="*/ 0 w 168724"/>
              <a:gd name="connsiteY0" fmla="*/ 386351 h 386351"/>
              <a:gd name="connsiteX1" fmla="*/ 86800 w 168724"/>
              <a:gd name="connsiteY1" fmla="*/ 0 h 386351"/>
              <a:gd name="connsiteX2" fmla="*/ 168724 w 168724"/>
              <a:gd name="connsiteY2" fmla="*/ 2458 h 386351"/>
              <a:gd name="connsiteX3" fmla="*/ 85089 w 168724"/>
              <a:gd name="connsiteY3" fmla="*/ 378817 h 386351"/>
              <a:gd name="connsiteX4" fmla="*/ 0 w 168724"/>
              <a:gd name="connsiteY4" fmla="*/ 386351 h 386351"/>
              <a:gd name="connsiteX0" fmla="*/ 0 w 161900"/>
              <a:gd name="connsiteY0" fmla="*/ 413647 h 413647"/>
              <a:gd name="connsiteX1" fmla="*/ 79976 w 161900"/>
              <a:gd name="connsiteY1" fmla="*/ 0 h 413647"/>
              <a:gd name="connsiteX2" fmla="*/ 161900 w 161900"/>
              <a:gd name="connsiteY2" fmla="*/ 2458 h 413647"/>
              <a:gd name="connsiteX3" fmla="*/ 78265 w 161900"/>
              <a:gd name="connsiteY3" fmla="*/ 378817 h 413647"/>
              <a:gd name="connsiteX4" fmla="*/ 0 w 161900"/>
              <a:gd name="connsiteY4" fmla="*/ 413647 h 413647"/>
              <a:gd name="connsiteX0" fmla="*/ 0 w 161900"/>
              <a:gd name="connsiteY0" fmla="*/ 420471 h 420471"/>
              <a:gd name="connsiteX1" fmla="*/ 52681 w 161900"/>
              <a:gd name="connsiteY1" fmla="*/ 0 h 420471"/>
              <a:gd name="connsiteX2" fmla="*/ 161900 w 161900"/>
              <a:gd name="connsiteY2" fmla="*/ 9282 h 420471"/>
              <a:gd name="connsiteX3" fmla="*/ 78265 w 161900"/>
              <a:gd name="connsiteY3" fmla="*/ 385641 h 420471"/>
              <a:gd name="connsiteX4" fmla="*/ 0 w 161900"/>
              <a:gd name="connsiteY4" fmla="*/ 420471 h 420471"/>
              <a:gd name="connsiteX0" fmla="*/ 0 w 114132"/>
              <a:gd name="connsiteY0" fmla="*/ 420471 h 420471"/>
              <a:gd name="connsiteX1" fmla="*/ 52681 w 114132"/>
              <a:gd name="connsiteY1" fmla="*/ 0 h 420471"/>
              <a:gd name="connsiteX2" fmla="*/ 114132 w 114132"/>
              <a:gd name="connsiteY2" fmla="*/ 9282 h 420471"/>
              <a:gd name="connsiteX3" fmla="*/ 78265 w 114132"/>
              <a:gd name="connsiteY3" fmla="*/ 385641 h 420471"/>
              <a:gd name="connsiteX4" fmla="*/ 0 w 114132"/>
              <a:gd name="connsiteY4" fmla="*/ 420471 h 420471"/>
              <a:gd name="connsiteX0" fmla="*/ 0 w 127780"/>
              <a:gd name="connsiteY0" fmla="*/ 379528 h 385641"/>
              <a:gd name="connsiteX1" fmla="*/ 66329 w 127780"/>
              <a:gd name="connsiteY1" fmla="*/ 0 h 385641"/>
              <a:gd name="connsiteX2" fmla="*/ 127780 w 127780"/>
              <a:gd name="connsiteY2" fmla="*/ 9282 h 385641"/>
              <a:gd name="connsiteX3" fmla="*/ 91913 w 127780"/>
              <a:gd name="connsiteY3" fmla="*/ 385641 h 385641"/>
              <a:gd name="connsiteX4" fmla="*/ 0 w 127780"/>
              <a:gd name="connsiteY4" fmla="*/ 379528 h 385641"/>
              <a:gd name="connsiteX0" fmla="*/ 0 w 127780"/>
              <a:gd name="connsiteY0" fmla="*/ 379528 h 412937"/>
              <a:gd name="connsiteX1" fmla="*/ 66329 w 127780"/>
              <a:gd name="connsiteY1" fmla="*/ 0 h 412937"/>
              <a:gd name="connsiteX2" fmla="*/ 127780 w 127780"/>
              <a:gd name="connsiteY2" fmla="*/ 9282 h 412937"/>
              <a:gd name="connsiteX3" fmla="*/ 64618 w 127780"/>
              <a:gd name="connsiteY3" fmla="*/ 412937 h 412937"/>
              <a:gd name="connsiteX4" fmla="*/ 0 w 127780"/>
              <a:gd name="connsiteY4" fmla="*/ 379528 h 4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80" h="412937">
                <a:moveTo>
                  <a:pt x="0" y="379528"/>
                </a:moveTo>
                <a:lnTo>
                  <a:pt x="66329" y="0"/>
                </a:lnTo>
                <a:lnTo>
                  <a:pt x="127780" y="9282"/>
                </a:lnTo>
                <a:lnTo>
                  <a:pt x="64618" y="412937"/>
                </a:lnTo>
                <a:lnTo>
                  <a:pt x="0" y="37952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5923128" y="3309674"/>
            <a:ext cx="148251" cy="397542"/>
          </a:xfrm>
          <a:custGeom>
            <a:avLst/>
            <a:gdLst>
              <a:gd name="connsiteX0" fmla="*/ 0 w 152400"/>
              <a:gd name="connsiteY0" fmla="*/ 381000 h 381000"/>
              <a:gd name="connsiteX1" fmla="*/ 54864 w 152400"/>
              <a:gd name="connsiteY1" fmla="*/ 0 h 381000"/>
              <a:gd name="connsiteX2" fmla="*/ 152400 w 152400"/>
              <a:gd name="connsiteY2" fmla="*/ 0 h 381000"/>
              <a:gd name="connsiteX3" fmla="*/ 97536 w 152400"/>
              <a:gd name="connsiteY3" fmla="*/ 381000 h 381000"/>
              <a:gd name="connsiteX4" fmla="*/ 0 w 152400"/>
              <a:gd name="connsiteY4" fmla="*/ 381000 h 381000"/>
              <a:gd name="connsiteX0" fmla="*/ 0 w 254813"/>
              <a:gd name="connsiteY0" fmla="*/ 381000 h 381000"/>
              <a:gd name="connsiteX1" fmla="*/ 54864 w 254813"/>
              <a:gd name="connsiteY1" fmla="*/ 0 h 381000"/>
              <a:gd name="connsiteX2" fmla="*/ 254813 w 254813"/>
              <a:gd name="connsiteY2" fmla="*/ 69495 h 381000"/>
              <a:gd name="connsiteX3" fmla="*/ 97536 w 254813"/>
              <a:gd name="connsiteY3" fmla="*/ 381000 h 381000"/>
              <a:gd name="connsiteX4" fmla="*/ 0 w 254813"/>
              <a:gd name="connsiteY4" fmla="*/ 381000 h 381000"/>
              <a:gd name="connsiteX0" fmla="*/ 0 w 254813"/>
              <a:gd name="connsiteY0" fmla="*/ 373685 h 373685"/>
              <a:gd name="connsiteX1" fmla="*/ 182880 w 254813"/>
              <a:gd name="connsiteY1" fmla="*/ 0 h 373685"/>
              <a:gd name="connsiteX2" fmla="*/ 254813 w 254813"/>
              <a:gd name="connsiteY2" fmla="*/ 62180 h 373685"/>
              <a:gd name="connsiteX3" fmla="*/ 97536 w 254813"/>
              <a:gd name="connsiteY3" fmla="*/ 373685 h 373685"/>
              <a:gd name="connsiteX4" fmla="*/ 0 w 254813"/>
              <a:gd name="connsiteY4" fmla="*/ 373685 h 373685"/>
              <a:gd name="connsiteX0" fmla="*/ 0 w 254813"/>
              <a:gd name="connsiteY0" fmla="*/ 373685 h 424892"/>
              <a:gd name="connsiteX1" fmla="*/ 182880 w 254813"/>
              <a:gd name="connsiteY1" fmla="*/ 0 h 424892"/>
              <a:gd name="connsiteX2" fmla="*/ 254813 w 254813"/>
              <a:gd name="connsiteY2" fmla="*/ 62180 h 424892"/>
              <a:gd name="connsiteX3" fmla="*/ 178003 w 254813"/>
              <a:gd name="connsiteY3" fmla="*/ 424892 h 424892"/>
              <a:gd name="connsiteX4" fmla="*/ 0 w 254813"/>
              <a:gd name="connsiteY4" fmla="*/ 373685 h 424892"/>
              <a:gd name="connsiteX0" fmla="*/ 0 w 170688"/>
              <a:gd name="connsiteY0" fmla="*/ 373685 h 424892"/>
              <a:gd name="connsiteX1" fmla="*/ 98755 w 170688"/>
              <a:gd name="connsiteY1" fmla="*/ 0 h 424892"/>
              <a:gd name="connsiteX2" fmla="*/ 170688 w 170688"/>
              <a:gd name="connsiteY2" fmla="*/ 62180 h 424892"/>
              <a:gd name="connsiteX3" fmla="*/ 93878 w 170688"/>
              <a:gd name="connsiteY3" fmla="*/ 424892 h 424892"/>
              <a:gd name="connsiteX4" fmla="*/ 0 w 170688"/>
              <a:gd name="connsiteY4" fmla="*/ 373685 h 424892"/>
              <a:gd name="connsiteX0" fmla="*/ 0 w 148742"/>
              <a:gd name="connsiteY0" fmla="*/ 373685 h 424892"/>
              <a:gd name="connsiteX1" fmla="*/ 76809 w 148742"/>
              <a:gd name="connsiteY1" fmla="*/ 0 h 424892"/>
              <a:gd name="connsiteX2" fmla="*/ 148742 w 148742"/>
              <a:gd name="connsiteY2" fmla="*/ 62180 h 424892"/>
              <a:gd name="connsiteX3" fmla="*/ 71932 w 148742"/>
              <a:gd name="connsiteY3" fmla="*/ 424892 h 424892"/>
              <a:gd name="connsiteX4" fmla="*/ 0 w 148742"/>
              <a:gd name="connsiteY4" fmla="*/ 373685 h 424892"/>
              <a:gd name="connsiteX0" fmla="*/ 0 w 134112"/>
              <a:gd name="connsiteY0" fmla="*/ 373685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73685 h 424892"/>
              <a:gd name="connsiteX0" fmla="*/ 0 w 134112"/>
              <a:gd name="connsiteY0" fmla="*/ 399289 h 424892"/>
              <a:gd name="connsiteX1" fmla="*/ 62179 w 134112"/>
              <a:gd name="connsiteY1" fmla="*/ 0 h 424892"/>
              <a:gd name="connsiteX2" fmla="*/ 134112 w 134112"/>
              <a:gd name="connsiteY2" fmla="*/ 62180 h 424892"/>
              <a:gd name="connsiteX3" fmla="*/ 57302 w 134112"/>
              <a:gd name="connsiteY3" fmla="*/ 424892 h 424892"/>
              <a:gd name="connsiteX4" fmla="*/ 0 w 134112"/>
              <a:gd name="connsiteY4" fmla="*/ 399289 h 424892"/>
              <a:gd name="connsiteX0" fmla="*/ 0 w 134112"/>
              <a:gd name="connsiteY0" fmla="*/ 377344 h 402947"/>
              <a:gd name="connsiteX1" fmla="*/ 62179 w 134112"/>
              <a:gd name="connsiteY1" fmla="*/ 0 h 402947"/>
              <a:gd name="connsiteX2" fmla="*/ 134112 w 134112"/>
              <a:gd name="connsiteY2" fmla="*/ 40235 h 402947"/>
              <a:gd name="connsiteX3" fmla="*/ 57302 w 134112"/>
              <a:gd name="connsiteY3" fmla="*/ 402947 h 402947"/>
              <a:gd name="connsiteX4" fmla="*/ 0 w 134112"/>
              <a:gd name="connsiteY4" fmla="*/ 377344 h 402947"/>
              <a:gd name="connsiteX0" fmla="*/ 0 w 141427"/>
              <a:gd name="connsiteY0" fmla="*/ 362713 h 402947"/>
              <a:gd name="connsiteX1" fmla="*/ 69494 w 141427"/>
              <a:gd name="connsiteY1" fmla="*/ 0 h 402947"/>
              <a:gd name="connsiteX2" fmla="*/ 141427 w 141427"/>
              <a:gd name="connsiteY2" fmla="*/ 40235 h 402947"/>
              <a:gd name="connsiteX3" fmla="*/ 64617 w 141427"/>
              <a:gd name="connsiteY3" fmla="*/ 402947 h 402947"/>
              <a:gd name="connsiteX4" fmla="*/ 0 w 141427"/>
              <a:gd name="connsiteY4" fmla="*/ 362713 h 402947"/>
              <a:gd name="connsiteX0" fmla="*/ 0 w 141427"/>
              <a:gd name="connsiteY0" fmla="*/ 359055 h 399289"/>
              <a:gd name="connsiteX1" fmla="*/ 73152 w 141427"/>
              <a:gd name="connsiteY1" fmla="*/ 0 h 399289"/>
              <a:gd name="connsiteX2" fmla="*/ 141427 w 141427"/>
              <a:gd name="connsiteY2" fmla="*/ 36577 h 399289"/>
              <a:gd name="connsiteX3" fmla="*/ 64617 w 141427"/>
              <a:gd name="connsiteY3" fmla="*/ 399289 h 399289"/>
              <a:gd name="connsiteX4" fmla="*/ 0 w 141427"/>
              <a:gd name="connsiteY4" fmla="*/ 359055 h 399289"/>
              <a:gd name="connsiteX0" fmla="*/ 0 w 175547"/>
              <a:gd name="connsiteY0" fmla="*/ 359055 h 399289"/>
              <a:gd name="connsiteX1" fmla="*/ 73152 w 175547"/>
              <a:gd name="connsiteY1" fmla="*/ 0 h 399289"/>
              <a:gd name="connsiteX2" fmla="*/ 175547 w 175547"/>
              <a:gd name="connsiteY2" fmla="*/ 2458 h 399289"/>
              <a:gd name="connsiteX3" fmla="*/ 64617 w 175547"/>
              <a:gd name="connsiteY3" fmla="*/ 399289 h 399289"/>
              <a:gd name="connsiteX4" fmla="*/ 0 w 175547"/>
              <a:gd name="connsiteY4" fmla="*/ 359055 h 399289"/>
              <a:gd name="connsiteX0" fmla="*/ 0 w 175547"/>
              <a:gd name="connsiteY0" fmla="*/ 372703 h 412937"/>
              <a:gd name="connsiteX1" fmla="*/ 107272 w 175547"/>
              <a:gd name="connsiteY1" fmla="*/ 0 h 412937"/>
              <a:gd name="connsiteX2" fmla="*/ 175547 w 175547"/>
              <a:gd name="connsiteY2" fmla="*/ 16106 h 412937"/>
              <a:gd name="connsiteX3" fmla="*/ 64617 w 175547"/>
              <a:gd name="connsiteY3" fmla="*/ 412937 h 412937"/>
              <a:gd name="connsiteX4" fmla="*/ 0 w 175547"/>
              <a:gd name="connsiteY4" fmla="*/ 372703 h 412937"/>
              <a:gd name="connsiteX0" fmla="*/ 0 w 175547"/>
              <a:gd name="connsiteY0" fmla="*/ 372703 h 378817"/>
              <a:gd name="connsiteX1" fmla="*/ 107272 w 175547"/>
              <a:gd name="connsiteY1" fmla="*/ 0 h 378817"/>
              <a:gd name="connsiteX2" fmla="*/ 175547 w 175547"/>
              <a:gd name="connsiteY2" fmla="*/ 16106 h 378817"/>
              <a:gd name="connsiteX3" fmla="*/ 85089 w 175547"/>
              <a:gd name="connsiteY3" fmla="*/ 378817 h 378817"/>
              <a:gd name="connsiteX4" fmla="*/ 0 w 175547"/>
              <a:gd name="connsiteY4" fmla="*/ 372703 h 378817"/>
              <a:gd name="connsiteX0" fmla="*/ 0 w 155075"/>
              <a:gd name="connsiteY0" fmla="*/ 406823 h 406823"/>
              <a:gd name="connsiteX1" fmla="*/ 86800 w 155075"/>
              <a:gd name="connsiteY1" fmla="*/ 0 h 406823"/>
              <a:gd name="connsiteX2" fmla="*/ 155075 w 155075"/>
              <a:gd name="connsiteY2" fmla="*/ 16106 h 406823"/>
              <a:gd name="connsiteX3" fmla="*/ 64617 w 155075"/>
              <a:gd name="connsiteY3" fmla="*/ 378817 h 406823"/>
              <a:gd name="connsiteX4" fmla="*/ 0 w 155075"/>
              <a:gd name="connsiteY4" fmla="*/ 406823 h 406823"/>
              <a:gd name="connsiteX0" fmla="*/ 0 w 155075"/>
              <a:gd name="connsiteY0" fmla="*/ 406823 h 406823"/>
              <a:gd name="connsiteX1" fmla="*/ 66328 w 155075"/>
              <a:gd name="connsiteY1" fmla="*/ 0 h 406823"/>
              <a:gd name="connsiteX2" fmla="*/ 155075 w 155075"/>
              <a:gd name="connsiteY2" fmla="*/ 16106 h 406823"/>
              <a:gd name="connsiteX3" fmla="*/ 64617 w 155075"/>
              <a:gd name="connsiteY3" fmla="*/ 378817 h 406823"/>
              <a:gd name="connsiteX4" fmla="*/ 0 w 155075"/>
              <a:gd name="connsiteY4" fmla="*/ 406823 h 406823"/>
              <a:gd name="connsiteX0" fmla="*/ 0 w 175547"/>
              <a:gd name="connsiteY0" fmla="*/ 386351 h 386351"/>
              <a:gd name="connsiteX1" fmla="*/ 86800 w 175547"/>
              <a:gd name="connsiteY1" fmla="*/ 0 h 386351"/>
              <a:gd name="connsiteX2" fmla="*/ 175547 w 175547"/>
              <a:gd name="connsiteY2" fmla="*/ 16106 h 386351"/>
              <a:gd name="connsiteX3" fmla="*/ 85089 w 175547"/>
              <a:gd name="connsiteY3" fmla="*/ 378817 h 386351"/>
              <a:gd name="connsiteX4" fmla="*/ 0 w 175547"/>
              <a:gd name="connsiteY4" fmla="*/ 386351 h 386351"/>
              <a:gd name="connsiteX0" fmla="*/ 0 w 168724"/>
              <a:gd name="connsiteY0" fmla="*/ 386351 h 386351"/>
              <a:gd name="connsiteX1" fmla="*/ 86800 w 168724"/>
              <a:gd name="connsiteY1" fmla="*/ 0 h 386351"/>
              <a:gd name="connsiteX2" fmla="*/ 168724 w 168724"/>
              <a:gd name="connsiteY2" fmla="*/ 2458 h 386351"/>
              <a:gd name="connsiteX3" fmla="*/ 85089 w 168724"/>
              <a:gd name="connsiteY3" fmla="*/ 378817 h 386351"/>
              <a:gd name="connsiteX4" fmla="*/ 0 w 168724"/>
              <a:gd name="connsiteY4" fmla="*/ 386351 h 386351"/>
              <a:gd name="connsiteX0" fmla="*/ 0 w 161900"/>
              <a:gd name="connsiteY0" fmla="*/ 413647 h 413647"/>
              <a:gd name="connsiteX1" fmla="*/ 79976 w 161900"/>
              <a:gd name="connsiteY1" fmla="*/ 0 h 413647"/>
              <a:gd name="connsiteX2" fmla="*/ 161900 w 161900"/>
              <a:gd name="connsiteY2" fmla="*/ 2458 h 413647"/>
              <a:gd name="connsiteX3" fmla="*/ 78265 w 161900"/>
              <a:gd name="connsiteY3" fmla="*/ 378817 h 413647"/>
              <a:gd name="connsiteX4" fmla="*/ 0 w 161900"/>
              <a:gd name="connsiteY4" fmla="*/ 413647 h 413647"/>
              <a:gd name="connsiteX0" fmla="*/ 0 w 161900"/>
              <a:gd name="connsiteY0" fmla="*/ 420471 h 420471"/>
              <a:gd name="connsiteX1" fmla="*/ 52681 w 161900"/>
              <a:gd name="connsiteY1" fmla="*/ 0 h 420471"/>
              <a:gd name="connsiteX2" fmla="*/ 161900 w 161900"/>
              <a:gd name="connsiteY2" fmla="*/ 9282 h 420471"/>
              <a:gd name="connsiteX3" fmla="*/ 78265 w 161900"/>
              <a:gd name="connsiteY3" fmla="*/ 385641 h 420471"/>
              <a:gd name="connsiteX4" fmla="*/ 0 w 161900"/>
              <a:gd name="connsiteY4" fmla="*/ 420471 h 420471"/>
              <a:gd name="connsiteX0" fmla="*/ 0 w 114132"/>
              <a:gd name="connsiteY0" fmla="*/ 420471 h 420471"/>
              <a:gd name="connsiteX1" fmla="*/ 52681 w 114132"/>
              <a:gd name="connsiteY1" fmla="*/ 0 h 420471"/>
              <a:gd name="connsiteX2" fmla="*/ 114132 w 114132"/>
              <a:gd name="connsiteY2" fmla="*/ 9282 h 420471"/>
              <a:gd name="connsiteX3" fmla="*/ 78265 w 114132"/>
              <a:gd name="connsiteY3" fmla="*/ 385641 h 420471"/>
              <a:gd name="connsiteX4" fmla="*/ 0 w 114132"/>
              <a:gd name="connsiteY4" fmla="*/ 420471 h 420471"/>
              <a:gd name="connsiteX0" fmla="*/ 0 w 127780"/>
              <a:gd name="connsiteY0" fmla="*/ 379528 h 385641"/>
              <a:gd name="connsiteX1" fmla="*/ 66329 w 127780"/>
              <a:gd name="connsiteY1" fmla="*/ 0 h 385641"/>
              <a:gd name="connsiteX2" fmla="*/ 127780 w 127780"/>
              <a:gd name="connsiteY2" fmla="*/ 9282 h 385641"/>
              <a:gd name="connsiteX3" fmla="*/ 91913 w 127780"/>
              <a:gd name="connsiteY3" fmla="*/ 385641 h 385641"/>
              <a:gd name="connsiteX4" fmla="*/ 0 w 127780"/>
              <a:gd name="connsiteY4" fmla="*/ 379528 h 385641"/>
              <a:gd name="connsiteX0" fmla="*/ 0 w 127780"/>
              <a:gd name="connsiteY0" fmla="*/ 379528 h 412937"/>
              <a:gd name="connsiteX1" fmla="*/ 66329 w 127780"/>
              <a:gd name="connsiteY1" fmla="*/ 0 h 412937"/>
              <a:gd name="connsiteX2" fmla="*/ 127780 w 127780"/>
              <a:gd name="connsiteY2" fmla="*/ 9282 h 412937"/>
              <a:gd name="connsiteX3" fmla="*/ 64618 w 127780"/>
              <a:gd name="connsiteY3" fmla="*/ 412937 h 412937"/>
              <a:gd name="connsiteX4" fmla="*/ 0 w 127780"/>
              <a:gd name="connsiteY4" fmla="*/ 379528 h 412937"/>
              <a:gd name="connsiteX0" fmla="*/ 0 w 127780"/>
              <a:gd name="connsiteY0" fmla="*/ 379528 h 412937"/>
              <a:gd name="connsiteX1" fmla="*/ 32209 w 127780"/>
              <a:gd name="connsiteY1" fmla="*/ 0 h 412937"/>
              <a:gd name="connsiteX2" fmla="*/ 127780 w 127780"/>
              <a:gd name="connsiteY2" fmla="*/ 9282 h 412937"/>
              <a:gd name="connsiteX3" fmla="*/ 64618 w 127780"/>
              <a:gd name="connsiteY3" fmla="*/ 412937 h 412937"/>
              <a:gd name="connsiteX4" fmla="*/ 0 w 127780"/>
              <a:gd name="connsiteY4" fmla="*/ 379528 h 412937"/>
              <a:gd name="connsiteX0" fmla="*/ 0 w 127780"/>
              <a:gd name="connsiteY0" fmla="*/ 390718 h 424127"/>
              <a:gd name="connsiteX1" fmla="*/ 32209 w 127780"/>
              <a:gd name="connsiteY1" fmla="*/ 11190 h 424127"/>
              <a:gd name="connsiteX2" fmla="*/ 127780 w 127780"/>
              <a:gd name="connsiteY2" fmla="*/ 0 h 424127"/>
              <a:gd name="connsiteX3" fmla="*/ 64618 w 127780"/>
              <a:gd name="connsiteY3" fmla="*/ 424127 h 424127"/>
              <a:gd name="connsiteX4" fmla="*/ 0 w 127780"/>
              <a:gd name="connsiteY4" fmla="*/ 390718 h 424127"/>
              <a:gd name="connsiteX0" fmla="*/ 0 w 148251"/>
              <a:gd name="connsiteY0" fmla="*/ 363423 h 424127"/>
              <a:gd name="connsiteX1" fmla="*/ 52680 w 148251"/>
              <a:gd name="connsiteY1" fmla="*/ 11190 h 424127"/>
              <a:gd name="connsiteX2" fmla="*/ 148251 w 148251"/>
              <a:gd name="connsiteY2" fmla="*/ 0 h 424127"/>
              <a:gd name="connsiteX3" fmla="*/ 85089 w 148251"/>
              <a:gd name="connsiteY3" fmla="*/ 424127 h 424127"/>
              <a:gd name="connsiteX4" fmla="*/ 0 w 148251"/>
              <a:gd name="connsiteY4" fmla="*/ 363423 h 424127"/>
              <a:gd name="connsiteX0" fmla="*/ 0 w 148251"/>
              <a:gd name="connsiteY0" fmla="*/ 363423 h 390007"/>
              <a:gd name="connsiteX1" fmla="*/ 52680 w 148251"/>
              <a:gd name="connsiteY1" fmla="*/ 11190 h 390007"/>
              <a:gd name="connsiteX2" fmla="*/ 148251 w 148251"/>
              <a:gd name="connsiteY2" fmla="*/ 0 h 390007"/>
              <a:gd name="connsiteX3" fmla="*/ 50970 w 148251"/>
              <a:gd name="connsiteY3" fmla="*/ 390007 h 390007"/>
              <a:gd name="connsiteX4" fmla="*/ 0 w 148251"/>
              <a:gd name="connsiteY4" fmla="*/ 363423 h 390007"/>
              <a:gd name="connsiteX0" fmla="*/ 0 w 148251"/>
              <a:gd name="connsiteY0" fmla="*/ 397542 h 397542"/>
              <a:gd name="connsiteX1" fmla="*/ 52680 w 148251"/>
              <a:gd name="connsiteY1" fmla="*/ 11190 h 397542"/>
              <a:gd name="connsiteX2" fmla="*/ 148251 w 148251"/>
              <a:gd name="connsiteY2" fmla="*/ 0 h 397542"/>
              <a:gd name="connsiteX3" fmla="*/ 50970 w 148251"/>
              <a:gd name="connsiteY3" fmla="*/ 390007 h 397542"/>
              <a:gd name="connsiteX4" fmla="*/ 0 w 148251"/>
              <a:gd name="connsiteY4" fmla="*/ 397542 h 397542"/>
              <a:gd name="connsiteX0" fmla="*/ 0 w 148251"/>
              <a:gd name="connsiteY0" fmla="*/ 397542 h 397542"/>
              <a:gd name="connsiteX1" fmla="*/ 52680 w 148251"/>
              <a:gd name="connsiteY1" fmla="*/ 11190 h 397542"/>
              <a:gd name="connsiteX2" fmla="*/ 148251 w 148251"/>
              <a:gd name="connsiteY2" fmla="*/ 0 h 397542"/>
              <a:gd name="connsiteX3" fmla="*/ 64618 w 148251"/>
              <a:gd name="connsiteY3" fmla="*/ 369536 h 397542"/>
              <a:gd name="connsiteX4" fmla="*/ 0 w 148251"/>
              <a:gd name="connsiteY4" fmla="*/ 397542 h 397542"/>
              <a:gd name="connsiteX0" fmla="*/ 0 w 148251"/>
              <a:gd name="connsiteY0" fmla="*/ 397542 h 397542"/>
              <a:gd name="connsiteX1" fmla="*/ 73151 w 148251"/>
              <a:gd name="connsiteY1" fmla="*/ 11190 h 397542"/>
              <a:gd name="connsiteX2" fmla="*/ 148251 w 148251"/>
              <a:gd name="connsiteY2" fmla="*/ 0 h 397542"/>
              <a:gd name="connsiteX3" fmla="*/ 64618 w 148251"/>
              <a:gd name="connsiteY3" fmla="*/ 369536 h 397542"/>
              <a:gd name="connsiteX4" fmla="*/ 0 w 148251"/>
              <a:gd name="connsiteY4" fmla="*/ 397542 h 39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51" h="397542">
                <a:moveTo>
                  <a:pt x="0" y="397542"/>
                </a:moveTo>
                <a:lnTo>
                  <a:pt x="73151" y="11190"/>
                </a:lnTo>
                <a:lnTo>
                  <a:pt x="148251" y="0"/>
                </a:lnTo>
                <a:lnTo>
                  <a:pt x="64618" y="369536"/>
                </a:lnTo>
                <a:lnTo>
                  <a:pt x="0" y="39754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4876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7"/>
          <p:cNvSpPr/>
          <p:nvPr/>
        </p:nvSpPr>
        <p:spPr>
          <a:xfrm>
            <a:off x="5980953" y="3705417"/>
            <a:ext cx="367882" cy="70827"/>
          </a:xfrm>
          <a:custGeom>
            <a:avLst/>
            <a:gdLst>
              <a:gd name="connsiteX0" fmla="*/ 0 w 304800"/>
              <a:gd name="connsiteY0" fmla="*/ 76200 h 76200"/>
              <a:gd name="connsiteX1" fmla="*/ 19050 w 304800"/>
              <a:gd name="connsiteY1" fmla="*/ 0 h 76200"/>
              <a:gd name="connsiteX2" fmla="*/ 304800 w 304800"/>
              <a:gd name="connsiteY2" fmla="*/ 0 h 76200"/>
              <a:gd name="connsiteX3" fmla="*/ 285750 w 304800"/>
              <a:gd name="connsiteY3" fmla="*/ 76200 h 76200"/>
              <a:gd name="connsiteX4" fmla="*/ 0 w 304800"/>
              <a:gd name="connsiteY4" fmla="*/ 76200 h 76200"/>
              <a:gd name="connsiteX0" fmla="*/ 3390 w 308190"/>
              <a:gd name="connsiteY0" fmla="*/ 76200 h 76200"/>
              <a:gd name="connsiteX1" fmla="*/ 0 w 308190"/>
              <a:gd name="connsiteY1" fmla="*/ 0 h 76200"/>
              <a:gd name="connsiteX2" fmla="*/ 308190 w 308190"/>
              <a:gd name="connsiteY2" fmla="*/ 0 h 76200"/>
              <a:gd name="connsiteX3" fmla="*/ 289140 w 308190"/>
              <a:gd name="connsiteY3" fmla="*/ 76200 h 76200"/>
              <a:gd name="connsiteX4" fmla="*/ 3390 w 308190"/>
              <a:gd name="connsiteY4" fmla="*/ 76200 h 76200"/>
              <a:gd name="connsiteX0" fmla="*/ 0 w 304800"/>
              <a:gd name="connsiteY0" fmla="*/ 76200 h 76200"/>
              <a:gd name="connsiteX1" fmla="*/ 16169 w 304800"/>
              <a:gd name="connsiteY1" fmla="*/ 9779 h 76200"/>
              <a:gd name="connsiteX2" fmla="*/ 304800 w 304800"/>
              <a:gd name="connsiteY2" fmla="*/ 0 h 76200"/>
              <a:gd name="connsiteX3" fmla="*/ 285750 w 304800"/>
              <a:gd name="connsiteY3" fmla="*/ 76200 h 76200"/>
              <a:gd name="connsiteX4" fmla="*/ 0 w 304800"/>
              <a:gd name="connsiteY4" fmla="*/ 76200 h 76200"/>
              <a:gd name="connsiteX0" fmla="*/ 0 w 287686"/>
              <a:gd name="connsiteY0" fmla="*/ 66421 h 66421"/>
              <a:gd name="connsiteX1" fmla="*/ 16169 w 287686"/>
              <a:gd name="connsiteY1" fmla="*/ 0 h 66421"/>
              <a:gd name="connsiteX2" fmla="*/ 287686 w 287686"/>
              <a:gd name="connsiteY2" fmla="*/ 4890 h 66421"/>
              <a:gd name="connsiteX3" fmla="*/ 285750 w 287686"/>
              <a:gd name="connsiteY3" fmla="*/ 66421 h 66421"/>
              <a:gd name="connsiteX4" fmla="*/ 0 w 287686"/>
              <a:gd name="connsiteY4" fmla="*/ 66421 h 66421"/>
              <a:gd name="connsiteX0" fmla="*/ 0 w 287686"/>
              <a:gd name="connsiteY0" fmla="*/ 61531 h 61531"/>
              <a:gd name="connsiteX1" fmla="*/ 16169 w 287686"/>
              <a:gd name="connsiteY1" fmla="*/ 2445 h 61531"/>
              <a:gd name="connsiteX2" fmla="*/ 287686 w 287686"/>
              <a:gd name="connsiteY2" fmla="*/ 0 h 61531"/>
              <a:gd name="connsiteX3" fmla="*/ 285750 w 287686"/>
              <a:gd name="connsiteY3" fmla="*/ 61531 h 61531"/>
              <a:gd name="connsiteX4" fmla="*/ 0 w 287686"/>
              <a:gd name="connsiteY4" fmla="*/ 61531 h 61531"/>
              <a:gd name="connsiteX0" fmla="*/ 0 w 295020"/>
              <a:gd name="connsiteY0" fmla="*/ 61531 h 61531"/>
              <a:gd name="connsiteX1" fmla="*/ 16169 w 295020"/>
              <a:gd name="connsiteY1" fmla="*/ 2445 h 61531"/>
              <a:gd name="connsiteX2" fmla="*/ 295020 w 295020"/>
              <a:gd name="connsiteY2" fmla="*/ 0 h 61531"/>
              <a:gd name="connsiteX3" fmla="*/ 285750 w 295020"/>
              <a:gd name="connsiteY3" fmla="*/ 61531 h 61531"/>
              <a:gd name="connsiteX4" fmla="*/ 0 w 295020"/>
              <a:gd name="connsiteY4" fmla="*/ 61531 h 61531"/>
              <a:gd name="connsiteX0" fmla="*/ 0 w 285495"/>
              <a:gd name="connsiteY0" fmla="*/ 61531 h 61531"/>
              <a:gd name="connsiteX1" fmla="*/ 6644 w 285495"/>
              <a:gd name="connsiteY1" fmla="*/ 2445 h 61531"/>
              <a:gd name="connsiteX2" fmla="*/ 285495 w 285495"/>
              <a:gd name="connsiteY2" fmla="*/ 0 h 61531"/>
              <a:gd name="connsiteX3" fmla="*/ 276225 w 285495"/>
              <a:gd name="connsiteY3" fmla="*/ 61531 h 61531"/>
              <a:gd name="connsiteX4" fmla="*/ 0 w 285495"/>
              <a:gd name="connsiteY4" fmla="*/ 61531 h 61531"/>
              <a:gd name="connsiteX0" fmla="*/ 0 w 278351"/>
              <a:gd name="connsiteY0" fmla="*/ 59149 h 59149"/>
              <a:gd name="connsiteX1" fmla="*/ 6644 w 278351"/>
              <a:gd name="connsiteY1" fmla="*/ 63 h 59149"/>
              <a:gd name="connsiteX2" fmla="*/ 278351 w 278351"/>
              <a:gd name="connsiteY2" fmla="*/ 0 h 59149"/>
              <a:gd name="connsiteX3" fmla="*/ 276225 w 278351"/>
              <a:gd name="connsiteY3" fmla="*/ 59149 h 59149"/>
              <a:gd name="connsiteX4" fmla="*/ 0 w 278351"/>
              <a:gd name="connsiteY4" fmla="*/ 59149 h 59149"/>
              <a:gd name="connsiteX0" fmla="*/ 0 w 278351"/>
              <a:gd name="connsiteY0" fmla="*/ 59149 h 59149"/>
              <a:gd name="connsiteX1" fmla="*/ 4263 w 278351"/>
              <a:gd name="connsiteY1" fmla="*/ 2445 h 59149"/>
              <a:gd name="connsiteX2" fmla="*/ 278351 w 278351"/>
              <a:gd name="connsiteY2" fmla="*/ 0 h 59149"/>
              <a:gd name="connsiteX3" fmla="*/ 276225 w 278351"/>
              <a:gd name="connsiteY3" fmla="*/ 59149 h 59149"/>
              <a:gd name="connsiteX4" fmla="*/ 0 w 278351"/>
              <a:gd name="connsiteY4" fmla="*/ 59149 h 59149"/>
              <a:gd name="connsiteX0" fmla="*/ 0 w 283114"/>
              <a:gd name="connsiteY0" fmla="*/ 59149 h 59149"/>
              <a:gd name="connsiteX1" fmla="*/ 4263 w 283114"/>
              <a:gd name="connsiteY1" fmla="*/ 2445 h 59149"/>
              <a:gd name="connsiteX2" fmla="*/ 283114 w 283114"/>
              <a:gd name="connsiteY2" fmla="*/ 0 h 59149"/>
              <a:gd name="connsiteX3" fmla="*/ 276225 w 283114"/>
              <a:gd name="connsiteY3" fmla="*/ 59149 h 59149"/>
              <a:gd name="connsiteX4" fmla="*/ 0 w 283114"/>
              <a:gd name="connsiteY4" fmla="*/ 59149 h 59149"/>
              <a:gd name="connsiteX0" fmla="*/ 23032 w 306146"/>
              <a:gd name="connsiteY0" fmla="*/ 84000 h 84000"/>
              <a:gd name="connsiteX1" fmla="*/ 0 w 306146"/>
              <a:gd name="connsiteY1" fmla="*/ 0 h 84000"/>
              <a:gd name="connsiteX2" fmla="*/ 306146 w 306146"/>
              <a:gd name="connsiteY2" fmla="*/ 24851 h 84000"/>
              <a:gd name="connsiteX3" fmla="*/ 299257 w 306146"/>
              <a:gd name="connsiteY3" fmla="*/ 84000 h 84000"/>
              <a:gd name="connsiteX4" fmla="*/ 23032 w 306146"/>
              <a:gd name="connsiteY4" fmla="*/ 84000 h 84000"/>
              <a:gd name="connsiteX0" fmla="*/ 23032 w 306146"/>
              <a:gd name="connsiteY0" fmla="*/ 84000 h 84000"/>
              <a:gd name="connsiteX1" fmla="*/ 0 w 306146"/>
              <a:gd name="connsiteY1" fmla="*/ 0 h 84000"/>
              <a:gd name="connsiteX2" fmla="*/ 306146 w 306146"/>
              <a:gd name="connsiteY2" fmla="*/ 4379 h 84000"/>
              <a:gd name="connsiteX3" fmla="*/ 299257 w 306146"/>
              <a:gd name="connsiteY3" fmla="*/ 84000 h 84000"/>
              <a:gd name="connsiteX4" fmla="*/ 23032 w 306146"/>
              <a:gd name="connsiteY4" fmla="*/ 84000 h 84000"/>
              <a:gd name="connsiteX0" fmla="*/ 23032 w 319748"/>
              <a:gd name="connsiteY0" fmla="*/ 84000 h 84000"/>
              <a:gd name="connsiteX1" fmla="*/ 0 w 319748"/>
              <a:gd name="connsiteY1" fmla="*/ 0 h 84000"/>
              <a:gd name="connsiteX2" fmla="*/ 306146 w 319748"/>
              <a:gd name="connsiteY2" fmla="*/ 4379 h 84000"/>
              <a:gd name="connsiteX3" fmla="*/ 319728 w 319748"/>
              <a:gd name="connsiteY3" fmla="*/ 77176 h 84000"/>
              <a:gd name="connsiteX4" fmla="*/ 23032 w 319748"/>
              <a:gd name="connsiteY4" fmla="*/ 84000 h 84000"/>
              <a:gd name="connsiteX0" fmla="*/ 0 w 330835"/>
              <a:gd name="connsiteY0" fmla="*/ 77176 h 77176"/>
              <a:gd name="connsiteX1" fmla="*/ 11087 w 330835"/>
              <a:gd name="connsiteY1" fmla="*/ 0 h 77176"/>
              <a:gd name="connsiteX2" fmla="*/ 317233 w 330835"/>
              <a:gd name="connsiteY2" fmla="*/ 4379 h 77176"/>
              <a:gd name="connsiteX3" fmla="*/ 330815 w 330835"/>
              <a:gd name="connsiteY3" fmla="*/ 77176 h 77176"/>
              <a:gd name="connsiteX4" fmla="*/ 0 w 330835"/>
              <a:gd name="connsiteY4" fmla="*/ 77176 h 77176"/>
              <a:gd name="connsiteX0" fmla="*/ 2561 w 319748"/>
              <a:gd name="connsiteY0" fmla="*/ 56704 h 77176"/>
              <a:gd name="connsiteX1" fmla="*/ 0 w 319748"/>
              <a:gd name="connsiteY1" fmla="*/ 0 h 77176"/>
              <a:gd name="connsiteX2" fmla="*/ 306146 w 319748"/>
              <a:gd name="connsiteY2" fmla="*/ 4379 h 77176"/>
              <a:gd name="connsiteX3" fmla="*/ 319728 w 319748"/>
              <a:gd name="connsiteY3" fmla="*/ 77176 h 77176"/>
              <a:gd name="connsiteX4" fmla="*/ 2561 w 319748"/>
              <a:gd name="connsiteY4" fmla="*/ 56704 h 77176"/>
              <a:gd name="connsiteX0" fmla="*/ 2561 w 326565"/>
              <a:gd name="connsiteY0" fmla="*/ 56704 h 56704"/>
              <a:gd name="connsiteX1" fmla="*/ 0 w 326565"/>
              <a:gd name="connsiteY1" fmla="*/ 0 h 56704"/>
              <a:gd name="connsiteX2" fmla="*/ 306146 w 326565"/>
              <a:gd name="connsiteY2" fmla="*/ 4379 h 56704"/>
              <a:gd name="connsiteX3" fmla="*/ 326551 w 326565"/>
              <a:gd name="connsiteY3" fmla="*/ 56704 h 56704"/>
              <a:gd name="connsiteX4" fmla="*/ 2561 w 326565"/>
              <a:gd name="connsiteY4" fmla="*/ 56704 h 56704"/>
              <a:gd name="connsiteX0" fmla="*/ 0 w 331065"/>
              <a:gd name="connsiteY0" fmla="*/ 67296 h 67296"/>
              <a:gd name="connsiteX1" fmla="*/ 4500 w 331065"/>
              <a:gd name="connsiteY1" fmla="*/ 0 h 67296"/>
              <a:gd name="connsiteX2" fmla="*/ 310646 w 331065"/>
              <a:gd name="connsiteY2" fmla="*/ 4379 h 67296"/>
              <a:gd name="connsiteX3" fmla="*/ 331051 w 331065"/>
              <a:gd name="connsiteY3" fmla="*/ 56704 h 67296"/>
              <a:gd name="connsiteX4" fmla="*/ 0 w 331065"/>
              <a:gd name="connsiteY4" fmla="*/ 67296 h 67296"/>
              <a:gd name="connsiteX0" fmla="*/ 0 w 316968"/>
              <a:gd name="connsiteY0" fmla="*/ 67296 h 67296"/>
              <a:gd name="connsiteX1" fmla="*/ 4500 w 316968"/>
              <a:gd name="connsiteY1" fmla="*/ 0 h 67296"/>
              <a:gd name="connsiteX2" fmla="*/ 310646 w 316968"/>
              <a:gd name="connsiteY2" fmla="*/ 4379 h 67296"/>
              <a:gd name="connsiteX3" fmla="*/ 316929 w 316968"/>
              <a:gd name="connsiteY3" fmla="*/ 67295 h 67296"/>
              <a:gd name="connsiteX4" fmla="*/ 0 w 316968"/>
              <a:gd name="connsiteY4" fmla="*/ 67296 h 67296"/>
              <a:gd name="connsiteX0" fmla="*/ 0 w 339098"/>
              <a:gd name="connsiteY0" fmla="*/ 67296 h 67296"/>
              <a:gd name="connsiteX1" fmla="*/ 4500 w 339098"/>
              <a:gd name="connsiteY1" fmla="*/ 0 h 67296"/>
              <a:gd name="connsiteX2" fmla="*/ 310646 w 339098"/>
              <a:gd name="connsiteY2" fmla="*/ 4379 h 67296"/>
              <a:gd name="connsiteX3" fmla="*/ 316929 w 339098"/>
              <a:gd name="connsiteY3" fmla="*/ 67295 h 67296"/>
              <a:gd name="connsiteX4" fmla="*/ 0 w 339098"/>
              <a:gd name="connsiteY4" fmla="*/ 67296 h 67296"/>
              <a:gd name="connsiteX0" fmla="*/ 0 w 348481"/>
              <a:gd name="connsiteY0" fmla="*/ 67296 h 67296"/>
              <a:gd name="connsiteX1" fmla="*/ 4500 w 348481"/>
              <a:gd name="connsiteY1" fmla="*/ 0 h 67296"/>
              <a:gd name="connsiteX2" fmla="*/ 310646 w 348481"/>
              <a:gd name="connsiteY2" fmla="*/ 4379 h 67296"/>
              <a:gd name="connsiteX3" fmla="*/ 316929 w 348481"/>
              <a:gd name="connsiteY3" fmla="*/ 67295 h 67296"/>
              <a:gd name="connsiteX4" fmla="*/ 0 w 348481"/>
              <a:gd name="connsiteY4" fmla="*/ 67296 h 67296"/>
              <a:gd name="connsiteX0" fmla="*/ 0 w 348481"/>
              <a:gd name="connsiteY0" fmla="*/ 74357 h 74357"/>
              <a:gd name="connsiteX1" fmla="*/ 970 w 348481"/>
              <a:gd name="connsiteY1" fmla="*/ 0 h 74357"/>
              <a:gd name="connsiteX2" fmla="*/ 310646 w 348481"/>
              <a:gd name="connsiteY2" fmla="*/ 11440 h 74357"/>
              <a:gd name="connsiteX3" fmla="*/ 316929 w 348481"/>
              <a:gd name="connsiteY3" fmla="*/ 74356 h 74357"/>
              <a:gd name="connsiteX4" fmla="*/ 0 w 348481"/>
              <a:gd name="connsiteY4" fmla="*/ 74357 h 74357"/>
              <a:gd name="connsiteX0" fmla="*/ 24460 w 372941"/>
              <a:gd name="connsiteY0" fmla="*/ 74357 h 74357"/>
              <a:gd name="connsiteX1" fmla="*/ 25430 w 372941"/>
              <a:gd name="connsiteY1" fmla="*/ 0 h 74357"/>
              <a:gd name="connsiteX2" fmla="*/ 335106 w 372941"/>
              <a:gd name="connsiteY2" fmla="*/ 11440 h 74357"/>
              <a:gd name="connsiteX3" fmla="*/ 341389 w 372941"/>
              <a:gd name="connsiteY3" fmla="*/ 74356 h 74357"/>
              <a:gd name="connsiteX4" fmla="*/ 24460 w 372941"/>
              <a:gd name="connsiteY4" fmla="*/ 74357 h 74357"/>
              <a:gd name="connsiteX0" fmla="*/ 19401 w 367882"/>
              <a:gd name="connsiteY0" fmla="*/ 81418 h 81418"/>
              <a:gd name="connsiteX1" fmla="*/ 27432 w 367882"/>
              <a:gd name="connsiteY1" fmla="*/ 0 h 81418"/>
              <a:gd name="connsiteX2" fmla="*/ 330047 w 367882"/>
              <a:gd name="connsiteY2" fmla="*/ 18501 h 81418"/>
              <a:gd name="connsiteX3" fmla="*/ 336330 w 367882"/>
              <a:gd name="connsiteY3" fmla="*/ 81417 h 81418"/>
              <a:gd name="connsiteX4" fmla="*/ 19401 w 367882"/>
              <a:gd name="connsiteY4" fmla="*/ 81418 h 81418"/>
              <a:gd name="connsiteX0" fmla="*/ 19401 w 367882"/>
              <a:gd name="connsiteY0" fmla="*/ 70827 h 70827"/>
              <a:gd name="connsiteX1" fmla="*/ 27432 w 367882"/>
              <a:gd name="connsiteY1" fmla="*/ 0 h 70827"/>
              <a:gd name="connsiteX2" fmla="*/ 330047 w 367882"/>
              <a:gd name="connsiteY2" fmla="*/ 7910 h 70827"/>
              <a:gd name="connsiteX3" fmla="*/ 336330 w 367882"/>
              <a:gd name="connsiteY3" fmla="*/ 70826 h 70827"/>
              <a:gd name="connsiteX4" fmla="*/ 19401 w 367882"/>
              <a:gd name="connsiteY4" fmla="*/ 70827 h 7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882" h="70827">
                <a:moveTo>
                  <a:pt x="19401" y="70827"/>
                </a:moveTo>
                <a:cubicBezTo>
                  <a:pt x="19724" y="46041"/>
                  <a:pt x="-29379" y="60091"/>
                  <a:pt x="27432" y="0"/>
                </a:cubicBezTo>
                <a:lnTo>
                  <a:pt x="330047" y="7910"/>
                </a:lnTo>
                <a:cubicBezTo>
                  <a:pt x="329402" y="28420"/>
                  <a:pt x="411116" y="11480"/>
                  <a:pt x="336330" y="70826"/>
                </a:cubicBezTo>
                <a:lnTo>
                  <a:pt x="19401" y="708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2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illustrate some of the features of PHDL with an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8" y="2378650"/>
            <a:ext cx="5345342" cy="3641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5257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455566" y="4107006"/>
            <a:ext cx="76200" cy="8442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effectLst/>
                <a:latin typeface="Bitstream Vera Sans Mono" pitchFamily="49" charset="0"/>
              </a:rPr>
              <a:t>design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device Resistor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 a = {1};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 b = {2};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end device;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device Switch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 a = {1}; pin b = {2};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end device;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device Battery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end device;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device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pin[1:3] anode = {4,12,17};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, r2sw;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begin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5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 Dudley – Sandia</a:t>
            </a:r>
          </a:p>
          <a:p>
            <a:pPr lvl="1"/>
            <a:r>
              <a:rPr lang="en-US" dirty="0" smtClean="0"/>
              <a:t>Ideas, motivation, and </a:t>
            </a:r>
            <a:r>
              <a:rPr lang="en-US" u="sng" dirty="0" smtClean="0"/>
              <a:t>passion</a:t>
            </a:r>
            <a:r>
              <a:rPr lang="en-US" dirty="0" smtClean="0"/>
              <a:t> for this project</a:t>
            </a:r>
          </a:p>
          <a:p>
            <a:endParaRPr lang="en-US" dirty="0" smtClean="0"/>
          </a:p>
          <a:p>
            <a:r>
              <a:rPr lang="en-US" dirty="0" smtClean="0"/>
              <a:t>Wes </a:t>
            </a:r>
            <a:r>
              <a:rPr lang="en-US" dirty="0" err="1" smtClean="0"/>
              <a:t>Landaker</a:t>
            </a:r>
            <a:r>
              <a:rPr lang="en-US" dirty="0" smtClean="0"/>
              <a:t> - Sandia</a:t>
            </a:r>
          </a:p>
          <a:p>
            <a:pPr lvl="1"/>
            <a:r>
              <a:rPr lang="en-US" dirty="0" smtClean="0"/>
              <a:t>Ideas, language design, compiler consulting</a:t>
            </a:r>
          </a:p>
          <a:p>
            <a:pPr lvl="1"/>
            <a:endParaRPr lang="en-US" dirty="0"/>
          </a:p>
          <a:p>
            <a:r>
              <a:rPr lang="en-US" dirty="0" smtClean="0"/>
              <a:t>Sandia Management</a:t>
            </a:r>
          </a:p>
          <a:p>
            <a:pPr lvl="1"/>
            <a:r>
              <a:rPr lang="en-US" dirty="0" smtClean="0"/>
              <a:t>Funding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design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ssControl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device Resistor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refPrefix</a:t>
            </a:r>
            <a:r>
              <a:rPr lang="en-US" sz="1300" dirty="0"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pkg_type</a:t>
            </a:r>
            <a:r>
              <a:rPr lang="en-US" sz="1300" dirty="0"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latin typeface="Bitstream Vera Sans Mono" pitchFamily="49" charset="0"/>
              </a:rPr>
              <a:t>      pin a = {1};</a:t>
            </a:r>
          </a:p>
          <a:p>
            <a:r>
              <a:rPr lang="en-US" sz="1300" dirty="0">
                <a:latin typeface="Bitstream Vera Sans Mono" pitchFamily="49" charset="0"/>
              </a:rPr>
              <a:t>      pin b = {2};</a:t>
            </a:r>
          </a:p>
          <a:p>
            <a:r>
              <a:rPr lang="en-US" sz="1300" dirty="0">
                <a:latin typeface="Bitstream Vera Sans Mono" pitchFamily="49" charset="0"/>
              </a:rPr>
              <a:t>   end device;</a:t>
            </a:r>
          </a:p>
          <a:p>
            <a:r>
              <a:rPr lang="en-US" sz="1300" dirty="0">
                <a:latin typeface="Bitstream Vera Sans Mono" pitchFamily="49" charset="0"/>
              </a:rPr>
              <a:t>   device Switch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refPrefix</a:t>
            </a:r>
            <a:r>
              <a:rPr lang="en-US" sz="1300" dirty="0"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pkg_type</a:t>
            </a:r>
            <a:r>
              <a:rPr lang="en-US" sz="1300" dirty="0"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latin typeface="Bitstream Vera Sans Mono" pitchFamily="49" charset="0"/>
              </a:rPr>
              <a:t>      pin a = {1}; pin b = {2};</a:t>
            </a:r>
          </a:p>
          <a:p>
            <a:r>
              <a:rPr lang="en-US" sz="1300" dirty="0">
                <a:latin typeface="Bitstream Vera Sans Mono" pitchFamily="49" charset="0"/>
              </a:rPr>
              <a:t>   end device;</a:t>
            </a:r>
          </a:p>
          <a:p>
            <a:r>
              <a:rPr lang="en-US" sz="1300" dirty="0">
                <a:latin typeface="Bitstream Vera Sans Mono" pitchFamily="49" charset="0"/>
              </a:rPr>
              <a:t>   device Battery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refPrefix</a:t>
            </a:r>
            <a:r>
              <a:rPr lang="en-US" sz="1300" dirty="0"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pkg_type</a:t>
            </a:r>
            <a:r>
              <a:rPr lang="en-US" sz="1300" dirty="0"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latin typeface="Bitstream Vera Sans Mono" pitchFamily="49" charset="0"/>
              </a:rPr>
              <a:t>      pin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{2}; pin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latin typeface="Bitstream Vera Sans Mono" pitchFamily="49" charset="0"/>
              </a:rPr>
              <a:t>   end device;</a:t>
            </a:r>
          </a:p>
          <a:p>
            <a:r>
              <a:rPr lang="en-US" sz="1300" dirty="0">
                <a:latin typeface="Bitstream Vera Sans Mono" pitchFamily="49" charset="0"/>
              </a:rPr>
              <a:t>   device </a:t>
            </a:r>
            <a:r>
              <a:rPr lang="en-US" sz="1300" dirty="0" err="1">
                <a:latin typeface="Bitstream Vera Sans Mono" pitchFamily="49" charset="0"/>
              </a:rPr>
              <a:t>SevenSeg</a:t>
            </a:r>
            <a:r>
              <a:rPr lang="en-US" sz="1300" dirty="0"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refPrefix</a:t>
            </a:r>
            <a:r>
              <a:rPr lang="en-US" sz="1300" dirty="0"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attr</a:t>
            </a:r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err="1">
                <a:latin typeface="Bitstream Vera Sans Mono" pitchFamily="49" charset="0"/>
              </a:rPr>
              <a:t>pkg_type</a:t>
            </a:r>
            <a:r>
              <a:rPr lang="en-US" sz="1300" dirty="0"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latin typeface="Bitstream Vera Sans Mono" pitchFamily="49" charset="0"/>
              </a:rPr>
              <a:t>      pin[1:3] anode = {4,12,17};</a:t>
            </a:r>
          </a:p>
          <a:p>
            <a:r>
              <a:rPr lang="en-US" sz="1300" dirty="0">
                <a:latin typeface="Bitstream Vera Sans Mono" pitchFamily="49" charset="0"/>
              </a:rPr>
              <a:t> 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smtClean="0">
                <a:latin typeface="Bitstream Vera Sans Mono" pitchFamily="49" charset="0"/>
              </a:rPr>
              <a:t>  net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,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net[1:8]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, r2sw;</a:t>
            </a:r>
          </a:p>
          <a:p>
            <a:r>
              <a:rPr lang="en-US" sz="1300" dirty="0">
                <a:latin typeface="Bitstream Vera Sans Mono" pitchFamily="49" charset="0"/>
              </a:rPr>
              <a:t>begin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segment of </a:t>
            </a:r>
            <a:r>
              <a:rPr lang="en-US" sz="1300" dirty="0" err="1">
                <a:latin typeface="Bitstream Vera Sans Mono" pitchFamily="49" charset="0"/>
              </a:rPr>
              <a:t>SevenSeg</a:t>
            </a:r>
            <a:r>
              <a:rPr lang="en-US" sz="1300" dirty="0"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   segments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anode = &lt;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swArray</a:t>
            </a:r>
            <a:r>
              <a:rPr lang="en-US" sz="1300" dirty="0"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rArray</a:t>
            </a:r>
            <a:r>
              <a:rPr lang="en-US" sz="1300" dirty="0"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newattr</a:t>
            </a:r>
            <a:r>
              <a:rPr lang="en-US" sz="1300" dirty="0"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each.b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end design;</a:t>
            </a:r>
          </a:p>
        </p:txBody>
      </p:sp>
    </p:spTree>
    <p:extLst>
      <p:ext uri="{BB962C8B-B14F-4D97-AF65-F5344CB8AC3E}">
        <p14:creationId xmlns:p14="http://schemas.microsoft.com/office/powerpoint/2010/main" val="259463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device Resistor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refPrefix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“R”;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pkg_type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“M0805”;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pin a = {1};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pin b = {2};</a:t>
            </a:r>
            <a:endParaRPr lang="en-US" sz="1300" b="1" i="1" dirty="0">
              <a:effectLst>
                <a:glow rad="127000">
                  <a:srgbClr val="FF0000">
                    <a:alpha val="60000"/>
                  </a:srgbClr>
                </a:glow>
              </a:effectLst>
              <a:latin typeface="Bitstream Vera Sans Mono" pitchFamily="49" charset="0"/>
            </a:endParaRP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smtClean="0">
                <a:latin typeface="Bitstream Vera Sans Mono" pitchFamily="49" charset="0"/>
              </a:rPr>
              <a:t>  net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,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net[1:8]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, r2sw;</a:t>
            </a:r>
          </a:p>
          <a:p>
            <a:r>
              <a:rPr lang="en-US" sz="1300" dirty="0">
                <a:latin typeface="Bitstream Vera Sans Mono" pitchFamily="49" charset="0"/>
              </a:rPr>
              <a:t>begin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segment of </a:t>
            </a:r>
            <a:r>
              <a:rPr lang="en-US" sz="1300" dirty="0" err="1">
                <a:latin typeface="Bitstream Vera Sans Mono" pitchFamily="49" charset="0"/>
              </a:rPr>
              <a:t>SevenSeg</a:t>
            </a:r>
            <a:r>
              <a:rPr lang="en-US" sz="1300" dirty="0"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   segments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anode = &lt;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swArray</a:t>
            </a:r>
            <a:r>
              <a:rPr lang="en-US" sz="1300" dirty="0"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rArray</a:t>
            </a:r>
            <a:r>
              <a:rPr lang="en-US" sz="1300" dirty="0"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newattr</a:t>
            </a:r>
            <a:r>
              <a:rPr lang="en-US" sz="1300" dirty="0"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each.b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end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6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effectLst/>
                <a:latin typeface="Bitstream Vera Sans Mono" pitchFamily="49" charset="0"/>
              </a:rPr>
              <a:t>device Resistor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pin a = {1};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pin b = {2};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device;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9442" y="3081708"/>
            <a:ext cx="3364716" cy="987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9442" y="3081708"/>
            <a:ext cx="3364716" cy="987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2133599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</a:rPr>
              <a:t>R?</a:t>
            </a:r>
            <a:endParaRPr lang="en-US" sz="48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2536639"/>
            <a:ext cx="800219" cy="16616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000" dirty="0" smtClean="0">
                <a:effectLst/>
              </a:rPr>
              <a:t>M0805</a:t>
            </a:r>
            <a:endParaRPr lang="en-US" sz="4000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6454" y="14872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/>
              </a:rPr>
              <a:t>1</a:t>
            </a:r>
            <a:endParaRPr lang="en-US" sz="3600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6454" y="4763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/>
              </a:rPr>
              <a:t>2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38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latin typeface="Bitstream Vera Sans Mono" pitchFamily="49" charset="0"/>
              </a:rPr>
              <a:t>device Resistor is</a:t>
            </a:r>
          </a:p>
          <a:p>
            <a:r>
              <a:rPr lang="en-US" sz="1300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refPrefix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“R”;</a:t>
            </a:r>
          </a:p>
          <a:p>
            <a:r>
              <a:rPr lang="en-US" sz="1300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pkg_type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smtClean="0">
                <a:latin typeface="Bitstream Vera Sans Mono" pitchFamily="49" charset="0"/>
              </a:rPr>
              <a:t>  pin a = {1};</a:t>
            </a:r>
          </a:p>
          <a:p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smtClean="0">
                <a:latin typeface="Bitstream Vera Sans Mono" pitchFamily="49" charset="0"/>
              </a:rPr>
              <a:t>  pin b = {2};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end device;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9442" y="3081708"/>
            <a:ext cx="3364716" cy="98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133599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R?</a:t>
            </a:r>
            <a:endParaRPr lang="en-US" sz="4800" b="1" dirty="0"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2536639"/>
            <a:ext cx="800219" cy="16616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000" b="1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M0805</a:t>
            </a:r>
            <a:endParaRPr lang="en-US" sz="4000" b="1" dirty="0"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9442" y="3081708"/>
            <a:ext cx="3364716" cy="9874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6454" y="14872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/>
              </a:rPr>
              <a:t>1</a:t>
            </a:r>
            <a:endParaRPr lang="en-US" sz="3600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6454" y="4763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/>
              </a:rPr>
              <a:t>2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1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latin typeface="Bitstream Vera Sans Mono" pitchFamily="49" charset="0"/>
              </a:rPr>
              <a:t>device Resistor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pin a = {1};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pin b = {2};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end device;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9442" y="3081708"/>
            <a:ext cx="3364716" cy="98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133599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</a:rPr>
              <a:t>R?</a:t>
            </a:r>
            <a:endParaRPr lang="en-US" sz="48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2536639"/>
            <a:ext cx="800219" cy="16616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000" dirty="0" smtClean="0">
                <a:effectLst/>
              </a:rPr>
              <a:t>M0805</a:t>
            </a:r>
            <a:endParaRPr lang="en-US" sz="4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6454" y="14872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1</a:t>
            </a:r>
            <a:endParaRPr lang="en-US" sz="3600" b="1" dirty="0"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6454" y="4763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2</a:t>
            </a:r>
            <a:endParaRPr lang="en-US" sz="3600" b="1" dirty="0"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856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device Switch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refPrefix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“SW”;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pkg_type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“MS243”;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latin typeface="Bitstream Vera Sans Mono" pitchFamily="49" charset="0"/>
              </a:rPr>
              <a:t>   net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,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net[1:8]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, r2sw;</a:t>
            </a:r>
          </a:p>
          <a:p>
            <a:r>
              <a:rPr lang="en-US" sz="1300" dirty="0">
                <a:latin typeface="Bitstream Vera Sans Mono" pitchFamily="49" charset="0"/>
              </a:rPr>
              <a:t>begin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segment of </a:t>
            </a:r>
            <a:r>
              <a:rPr lang="en-US" sz="1300" dirty="0" err="1">
                <a:latin typeface="Bitstream Vera Sans Mono" pitchFamily="49" charset="0"/>
              </a:rPr>
              <a:t>SevenSeg</a:t>
            </a:r>
            <a:r>
              <a:rPr lang="en-US" sz="1300" dirty="0"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   segments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anode = &lt;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swArray</a:t>
            </a:r>
            <a:r>
              <a:rPr lang="en-US" sz="1300" dirty="0"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rArray</a:t>
            </a:r>
            <a:r>
              <a:rPr lang="en-US" sz="1300" dirty="0"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newattr</a:t>
            </a:r>
            <a:r>
              <a:rPr lang="en-US" sz="1300" dirty="0"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each.b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end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3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device Battery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refPrefix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“G”;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pkg_type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“1V60R”;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value = “9V”;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pin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pos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{2}; pin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neg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{1};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smtClean="0">
                <a:latin typeface="Bitstream Vera Sans Mono" pitchFamily="49" charset="0"/>
              </a:rPr>
              <a:t>  net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,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net[1:8]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, r2sw;</a:t>
            </a:r>
          </a:p>
          <a:p>
            <a:r>
              <a:rPr lang="en-US" sz="1300" dirty="0">
                <a:latin typeface="Bitstream Vera Sans Mono" pitchFamily="49" charset="0"/>
              </a:rPr>
              <a:t>begin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segment of </a:t>
            </a:r>
            <a:r>
              <a:rPr lang="en-US" sz="1300" dirty="0" err="1">
                <a:latin typeface="Bitstream Vera Sans Mono" pitchFamily="49" charset="0"/>
              </a:rPr>
              <a:t>SevenSeg</a:t>
            </a:r>
            <a:r>
              <a:rPr lang="en-US" sz="1300" dirty="0"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   segments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anode = &lt;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swArray</a:t>
            </a:r>
            <a:r>
              <a:rPr lang="en-US" sz="1300" dirty="0"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rArray</a:t>
            </a:r>
            <a:r>
              <a:rPr lang="en-US" sz="1300" dirty="0"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newattr</a:t>
            </a:r>
            <a:r>
              <a:rPr lang="en-US" sz="1300" dirty="0"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each.b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end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device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SevenSeg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refPrefix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“LD”;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pkg_type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“MS243”;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latin typeface="Bitstream Vera Sans Mono" pitchFamily="49" charset="0"/>
              </a:rPr>
              <a:t> </a:t>
            </a:r>
            <a:r>
              <a:rPr lang="en-US" sz="1300" dirty="0" smtClean="0">
                <a:latin typeface="Bitstream Vera Sans Mono" pitchFamily="49" charset="0"/>
              </a:rPr>
              <a:t>  net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,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net[1:8]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, r2sw;</a:t>
            </a:r>
          </a:p>
          <a:p>
            <a:r>
              <a:rPr lang="en-US" sz="1300" dirty="0">
                <a:latin typeface="Bitstream Vera Sans Mono" pitchFamily="49" charset="0"/>
              </a:rPr>
              <a:t>begin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 segment of </a:t>
            </a:r>
            <a:r>
              <a:rPr lang="en-US" sz="1300" dirty="0" err="1">
                <a:latin typeface="Bitstream Vera Sans Mono" pitchFamily="49" charset="0"/>
              </a:rPr>
              <a:t>SevenSeg</a:t>
            </a:r>
            <a:r>
              <a:rPr lang="en-US" sz="1300" dirty="0"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latin typeface="Bitstream Vera Sans Mono" pitchFamily="49" charset="0"/>
              </a:rPr>
              <a:t>      segments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   anode = &lt;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swArray</a:t>
            </a:r>
            <a:r>
              <a:rPr lang="en-US" sz="1300" dirty="0"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segs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(1:8) </a:t>
            </a:r>
            <a:r>
              <a:rPr lang="en-US" sz="1300" dirty="0" err="1">
                <a:latin typeface="Bitstream Vera Sans Mono" pitchFamily="49" charset="0"/>
              </a:rPr>
              <a:t>rArray</a:t>
            </a:r>
            <a:r>
              <a:rPr lang="en-US" sz="1300" dirty="0"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newattr</a:t>
            </a:r>
            <a:r>
              <a:rPr lang="en-US" sz="1300" dirty="0"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combine.a</a:t>
            </a:r>
            <a:r>
              <a:rPr lang="en-US" sz="1300" dirty="0"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latin typeface="Bitstream Vera Sans Mono" pitchFamily="49" charset="0"/>
              </a:rPr>
              <a:t>      </a:t>
            </a:r>
            <a:r>
              <a:rPr lang="en-US" sz="1300" dirty="0" err="1">
                <a:latin typeface="Bitstream Vera Sans Mono" pitchFamily="49" charset="0"/>
              </a:rPr>
              <a:t>each.b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   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latin typeface="Bitstream Vera Sans Mono" pitchFamily="49" charset="0"/>
              </a:rPr>
              <a:t>end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3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effectLst/>
                <a:latin typeface="Bitstream Vera Sans Mono" pitchFamily="49" charset="0"/>
              </a:rPr>
              <a:t>device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“SA08-21”;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pin[1:8</a:t>
            </a:r>
            <a:r>
              <a:rPr lang="en-US" sz="1300" dirty="0">
                <a:effectLst/>
                <a:latin typeface="Bitstream Vera Sans Mono" pitchFamily="49" charset="0"/>
              </a:rPr>
              <a:t>] segments = {</a:t>
            </a:r>
            <a:r>
              <a:rPr lang="en-US" sz="1300" dirty="0" smtClean="0">
                <a:effectLst/>
                <a:latin typeface="Bitstream Vera Sans Mono" pitchFamily="49" charset="0"/>
              </a:rPr>
              <a:t>2,15,13,11, 5,3,14,10};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pin[1:3</a:t>
            </a:r>
            <a:r>
              <a:rPr lang="en-US" sz="1300" dirty="0">
                <a:effectLst/>
                <a:latin typeface="Bitstream Vera Sans Mono" pitchFamily="49" charset="0"/>
              </a:rPr>
              <a:t>] anode = {4,12,17};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device;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58" y="1790700"/>
            <a:ext cx="3343881" cy="3733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105399" y="2286000"/>
            <a:ext cx="34991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2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68044" y="2699304"/>
            <a:ext cx="491541" cy="26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15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61926" y="3012966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13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0434" y="336658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11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0434" y="372662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5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70434" y="408666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3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80559" y="444670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14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70434" y="4797152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10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28384" y="4086665"/>
            <a:ext cx="540060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4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28384" y="4437112"/>
            <a:ext cx="540060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12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8384" y="4797152"/>
            <a:ext cx="540060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smtClean="0">
                <a:solidFill>
                  <a:schemeClr val="tx1"/>
                </a:solidFill>
                <a:effectLst/>
              </a:rPr>
              <a:t>17</a:t>
            </a:r>
            <a:endParaRPr lang="en-US" sz="2400" baseline="-25000" dirty="0">
              <a:solidFill>
                <a:schemeClr val="tx1"/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6196" y="5417403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</a:rPr>
              <a:t>SA08-21</a:t>
            </a:r>
            <a:endParaRPr lang="en-US" sz="4800" dirty="0"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0" y="1143000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</a:rPr>
              <a:t>LD?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154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effectLst/>
                <a:latin typeface="Bitstream Vera Sans Mono" pitchFamily="49" charset="0"/>
              </a:rPr>
              <a:t>device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“SA08-21”;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pin[1:8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] segments = {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2,15,13,11, 5,3,14,10};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pin[1:3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] anode = {4,12,17};</a:t>
            </a:r>
            <a:endParaRPr lang="en-US" sz="1300" b="1" i="1" dirty="0" smtClean="0">
              <a:effectLst>
                <a:glow rad="127000">
                  <a:srgbClr val="FF0000">
                    <a:alpha val="60000"/>
                  </a:srgbClr>
                </a:glow>
              </a:effectLst>
              <a:latin typeface="Bitstream Vera Sans Mono" pitchFamily="49" charset="0"/>
            </a:endParaRP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device;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58" y="1790700"/>
            <a:ext cx="3343881" cy="3733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105399" y="2286000"/>
            <a:ext cx="34991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2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68044" y="2699304"/>
            <a:ext cx="491541" cy="26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15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61926" y="3012966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13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0434" y="336658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11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0434" y="372662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5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70434" y="408666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3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80559" y="4446705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14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70434" y="4797152"/>
            <a:ext cx="491541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10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28384" y="4086665"/>
            <a:ext cx="540060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4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28384" y="4437112"/>
            <a:ext cx="540060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12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8384" y="4797152"/>
            <a:ext cx="540060" cy="27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-25000" dirty="0" smtClean="0">
                <a:solidFill>
                  <a:schemeClr val="tx1"/>
                </a:solidFill>
                <a:effectLst>
                  <a:glow rad="127000">
                    <a:srgbClr val="FF0000">
                      <a:alpha val="60000"/>
                    </a:srgbClr>
                  </a:glow>
                </a:effectLst>
              </a:rPr>
              <a:t>17</a:t>
            </a:r>
            <a:endParaRPr lang="en-US" sz="2400" b="1" baseline="-25000" dirty="0">
              <a:solidFill>
                <a:schemeClr val="tx1"/>
              </a:solidFill>
              <a:effectLst>
                <a:glow rad="1270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6196" y="5417403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</a:rPr>
              <a:t>SA08-21</a:t>
            </a:r>
            <a:endParaRPr lang="en-US" sz="4800" dirty="0"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0" y="1143000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</a:rPr>
              <a:t>LD?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585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</a:p>
          <a:p>
            <a:r>
              <a:rPr lang="en-US" dirty="0" smtClean="0"/>
              <a:t>What is PHDL? (a very short intro)</a:t>
            </a:r>
          </a:p>
          <a:p>
            <a:r>
              <a:rPr lang="en-US" dirty="0" smtClean="0"/>
              <a:t>Examples of PHDL</a:t>
            </a:r>
          </a:p>
          <a:p>
            <a:pPr lvl="1"/>
            <a:r>
              <a:rPr lang="en-US" dirty="0" smtClean="0"/>
              <a:t>Example board designs</a:t>
            </a:r>
          </a:p>
          <a:p>
            <a:pPr lvl="2"/>
            <a:r>
              <a:rPr lang="en-US" dirty="0" smtClean="0"/>
              <a:t>Language and grammar</a:t>
            </a:r>
          </a:p>
          <a:p>
            <a:pPr lvl="2"/>
            <a:r>
              <a:rPr lang="en-US" dirty="0" smtClean="0"/>
              <a:t>Tool flow</a:t>
            </a:r>
          </a:p>
          <a:p>
            <a:r>
              <a:rPr lang="en-US" dirty="0" smtClean="0"/>
              <a:t>What is PHDL? (more in-depth)</a:t>
            </a:r>
          </a:p>
          <a:p>
            <a:pPr lvl="1"/>
            <a:r>
              <a:rPr lang="en-US" dirty="0" smtClean="0"/>
              <a:t>Why textual input?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net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gnd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,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vcc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net[1:8]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segs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, r2sw;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begin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3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net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r2sw;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begin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1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r2sw;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begin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source of Battery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pos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vcc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neg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gnd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7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 smtClean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pos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vcc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  <a:endParaRPr lang="en-US" sz="1300" dirty="0" smtClean="0"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12" cy="3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pos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vcc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   </a:t>
            </a:r>
            <a:r>
              <a:rPr lang="en-US" sz="1300" dirty="0" err="1">
                <a:latin typeface="Bitstream Vera Sans Mono" pitchFamily="49" charset="0"/>
              </a:rPr>
              <a:t>neg</a:t>
            </a:r>
            <a:r>
              <a:rPr lang="en-US" sz="1300" dirty="0">
                <a:latin typeface="Bitstream Vera Sans Mono" pitchFamily="49" charset="0"/>
              </a:rPr>
              <a:t> = </a:t>
            </a:r>
            <a:r>
              <a:rPr lang="en-US" sz="1300" dirty="0" err="1">
                <a:latin typeface="Bitstream Vera Sans Mono" pitchFamily="49" charset="0"/>
              </a:rPr>
              <a:t>gnd</a:t>
            </a:r>
            <a:r>
              <a:rPr lang="en-US" sz="1300" dirty="0"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  <a:endParaRPr lang="en-US" sz="1300" dirty="0" smtClean="0"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11" cy="3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pos</a:t>
            </a:r>
            <a:r>
              <a:rPr lang="en-US" sz="1300" dirty="0">
                <a:effectLst/>
                <a:latin typeface="Bitstream Vera Sans Mono" pitchFamily="49" charset="0"/>
              </a:rPr>
              <a:t> = </a:t>
            </a:r>
            <a:r>
              <a:rPr lang="en-US" sz="1300" dirty="0" err="1">
                <a:effectLst/>
                <a:latin typeface="Bitstream Vera Sans Mono" pitchFamily="49" charset="0"/>
              </a:rPr>
              <a:t>vcc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neg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gnd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latin typeface="Bitstream Vera Sans Mono" pitchFamily="49" charset="0"/>
              </a:rPr>
              <a:t>end </a:t>
            </a:r>
            <a:r>
              <a:rPr lang="en-US" sz="1300" dirty="0" err="1">
                <a:latin typeface="Bitstream Vera Sans Mono" pitchFamily="49" charset="0"/>
              </a:rPr>
              <a:t>inst</a:t>
            </a:r>
            <a:r>
              <a:rPr lang="en-US" sz="1300" dirty="0">
                <a:latin typeface="Bitstream Vera Sans Mono" pitchFamily="49" charset="0"/>
              </a:rPr>
              <a:t>;</a:t>
            </a:r>
            <a:endParaRPr lang="en-US" sz="1300" dirty="0" smtClean="0"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11" cy="3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r2sw;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begin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segment of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SevenSeg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segments =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segs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anode = &lt;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vcc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&gt;;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segment of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SevenSeg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segments </a:t>
            </a:r>
            <a:r>
              <a:rPr lang="en-US" sz="1300" dirty="0">
                <a:effectLst/>
                <a:latin typeface="Bitstream Vera Sans Mono" pitchFamily="49" charset="0"/>
              </a:rPr>
              <a:t>= </a:t>
            </a:r>
            <a:r>
              <a:rPr lang="en-US" sz="1300" dirty="0" err="1">
                <a:effectLst/>
                <a:latin typeface="Bitstream Vera Sans Mono" pitchFamily="49" charset="0"/>
              </a:rPr>
              <a:t>segs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>
                <a:effectLst/>
                <a:latin typeface="Bitstream Vera Sans Mono" pitchFamily="49" charset="0"/>
              </a:rPr>
              <a:t>anode = &lt;</a:t>
            </a:r>
            <a:r>
              <a:rPr lang="en-US" sz="1300" dirty="0" err="1">
                <a:effectLst/>
                <a:latin typeface="Bitstream Vera Sans Mono" pitchFamily="49" charset="0"/>
              </a:rPr>
              <a:t>vcc</a:t>
            </a:r>
            <a:r>
              <a:rPr lang="en-US" sz="1300" dirty="0"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10" cy="3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>
                <a:effectLst/>
                <a:latin typeface="Bitstream Vera Sans Mono" pitchFamily="49" charset="0"/>
              </a:rPr>
              <a:t>segment of </a:t>
            </a:r>
            <a:r>
              <a:rPr lang="en-US" sz="1300" dirty="0" err="1">
                <a:effectLst/>
                <a:latin typeface="Bitstream Vera Sans Mono" pitchFamily="49" charset="0"/>
              </a:rPr>
              <a:t>SevenSeg</a:t>
            </a:r>
            <a:r>
              <a:rPr lang="en-US" sz="1300" dirty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segments 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=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segs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>
                <a:effectLst/>
                <a:latin typeface="Bitstream Vera Sans Mono" pitchFamily="49" charset="0"/>
              </a:rPr>
              <a:t>anode = &lt;</a:t>
            </a:r>
            <a:r>
              <a:rPr lang="en-US" sz="1300" dirty="0" err="1">
                <a:effectLst/>
                <a:latin typeface="Bitstream Vera Sans Mono" pitchFamily="49" charset="0"/>
              </a:rPr>
              <a:t>vcc</a:t>
            </a:r>
            <a:r>
              <a:rPr lang="en-US" sz="1300" dirty="0"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10" cy="3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 </a:t>
            </a:r>
            <a:r>
              <a:rPr lang="en-US" sz="1300" dirty="0">
                <a:effectLst/>
                <a:latin typeface="Bitstream Vera Sans Mono" pitchFamily="49" charset="0"/>
              </a:rPr>
              <a:t>segment of </a:t>
            </a:r>
            <a:r>
              <a:rPr lang="en-US" sz="1300" dirty="0" err="1">
                <a:effectLst/>
                <a:latin typeface="Bitstream Vera Sans Mono" pitchFamily="49" charset="0"/>
              </a:rPr>
              <a:t>SevenSeg</a:t>
            </a:r>
            <a:r>
              <a:rPr lang="en-US" sz="1300" dirty="0"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segments </a:t>
            </a:r>
            <a:r>
              <a:rPr lang="en-US" sz="1300" dirty="0">
                <a:effectLst/>
                <a:latin typeface="Bitstream Vera Sans Mono" pitchFamily="49" charset="0"/>
              </a:rPr>
              <a:t>= </a:t>
            </a:r>
            <a:r>
              <a:rPr lang="en-US" sz="1300" dirty="0" err="1">
                <a:effectLst/>
                <a:latin typeface="Bitstream Vera Sans Mono" pitchFamily="49" charset="0"/>
              </a:rPr>
              <a:t>segs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anode = &lt;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vcc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&gt;;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10" cy="3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Brent Nelson</a:t>
            </a:r>
          </a:p>
          <a:p>
            <a:pPr lvl="1"/>
            <a:r>
              <a:rPr lang="en-US" dirty="0" smtClean="0"/>
              <a:t>Brigham Young University, Dept. of Electrical and Computer Engineering</a:t>
            </a:r>
          </a:p>
          <a:p>
            <a:r>
              <a:rPr lang="en-US" dirty="0" smtClean="0"/>
              <a:t>Brad </a:t>
            </a:r>
            <a:r>
              <a:rPr lang="en-US" dirty="0" err="1" smtClean="0"/>
              <a:t>Riching</a:t>
            </a:r>
            <a:endParaRPr lang="en-US" dirty="0" smtClean="0"/>
          </a:p>
          <a:p>
            <a:pPr lvl="1"/>
            <a:r>
              <a:rPr lang="en-US" dirty="0" smtClean="0"/>
              <a:t>MS Student in Computer Engineering</a:t>
            </a:r>
          </a:p>
          <a:p>
            <a:pPr lvl="1"/>
            <a:r>
              <a:rPr lang="en-US" dirty="0" smtClean="0"/>
              <a:t>BS in Electrical Engineering, Brigham Young University, 2010</a:t>
            </a:r>
          </a:p>
          <a:p>
            <a:r>
              <a:rPr lang="en-US" dirty="0" smtClean="0"/>
              <a:t>Richard Black</a:t>
            </a:r>
          </a:p>
          <a:p>
            <a:pPr lvl="1"/>
            <a:r>
              <a:rPr lang="en-US" dirty="0" smtClean="0"/>
              <a:t>Undergraduate in Computer Engineering, Brigham Young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r2sw;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begin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(1:8)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swArray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of Switch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combine.a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r2sw;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combine.b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segs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(1:8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)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swArray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of Switch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combine.a</a:t>
            </a:r>
            <a:r>
              <a:rPr lang="en-US" sz="1300" dirty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combine.b</a:t>
            </a:r>
            <a:r>
              <a:rPr lang="en-US" sz="1300" dirty="0">
                <a:effectLst/>
                <a:latin typeface="Bitstream Vera Sans Mono" pitchFamily="49" charset="0"/>
              </a:rPr>
              <a:t> = </a:t>
            </a:r>
            <a:r>
              <a:rPr lang="en-US" sz="1300" dirty="0" err="1">
                <a:effectLst/>
                <a:latin typeface="Bitstream Vera Sans Mono" pitchFamily="49" charset="0"/>
              </a:rPr>
              <a:t>segs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09" cy="3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</a:t>
            </a:r>
            <a:r>
              <a:rPr lang="en-US" sz="1300" dirty="0">
                <a:effectLst/>
                <a:latin typeface="Bitstream Vera Sans Mono" pitchFamily="49" charset="0"/>
              </a:rPr>
              <a:t>) </a:t>
            </a:r>
            <a:r>
              <a:rPr lang="en-US" sz="1300" dirty="0" err="1">
                <a:effectLst/>
                <a:latin typeface="Bitstream Vera Sans Mono" pitchFamily="49" charset="0"/>
              </a:rPr>
              <a:t>swArray</a:t>
            </a:r>
            <a:r>
              <a:rPr lang="en-US" sz="1300" dirty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combine.a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r2sw;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combine.b</a:t>
            </a:r>
            <a:r>
              <a:rPr lang="en-US" sz="1300" dirty="0">
                <a:effectLst/>
                <a:latin typeface="Bitstream Vera Sans Mono" pitchFamily="49" charset="0"/>
              </a:rPr>
              <a:t> = </a:t>
            </a:r>
            <a:r>
              <a:rPr lang="en-US" sz="1300" dirty="0" err="1">
                <a:effectLst/>
                <a:latin typeface="Bitstream Vera Sans Mono" pitchFamily="49" charset="0"/>
              </a:rPr>
              <a:t>segs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608509" cy="31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</a:t>
            </a:r>
            <a:r>
              <a:rPr lang="en-US" sz="1300" dirty="0">
                <a:effectLst/>
                <a:latin typeface="Bitstream Vera Sans Mono" pitchFamily="49" charset="0"/>
              </a:rPr>
              <a:t>) </a:t>
            </a:r>
            <a:r>
              <a:rPr lang="en-US" sz="1300" dirty="0" err="1">
                <a:effectLst/>
                <a:latin typeface="Bitstream Vera Sans Mono" pitchFamily="49" charset="0"/>
              </a:rPr>
              <a:t>swArray</a:t>
            </a:r>
            <a:r>
              <a:rPr lang="en-US" sz="1300" dirty="0"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combine.a</a:t>
            </a:r>
            <a:r>
              <a:rPr lang="en-US" sz="1300" dirty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combine.b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segs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060848"/>
            <a:ext cx="4608507" cy="31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, r2sw;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begin</a:t>
            </a:r>
            <a:endParaRPr lang="en-US" sz="1300" dirty="0" smtClean="0">
              <a:effectLst/>
              <a:latin typeface="Bitstream Vera Sans Mono" pitchFamily="49" charset="0"/>
            </a:endParaRPr>
          </a:p>
          <a:p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(1:8)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rArray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of Resistor is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newattr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value = “120”;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combine.a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r2sw;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 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each.b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gnd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end </a:t>
            </a:r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  <a:endParaRPr lang="en-US" sz="1300" dirty="0"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2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b="1" i="1" dirty="0" err="1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inst</a:t>
            </a:r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(1:8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)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rArray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newattr</a:t>
            </a:r>
            <a:r>
              <a:rPr lang="en-US" sz="1300" dirty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combine.a</a:t>
            </a:r>
            <a:r>
              <a:rPr lang="en-US" sz="1300" dirty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each.b</a:t>
            </a:r>
            <a:r>
              <a:rPr lang="en-US" sz="1300" dirty="0">
                <a:effectLst/>
                <a:latin typeface="Bitstream Vera Sans Mono" pitchFamily="49" charset="0"/>
              </a:rPr>
              <a:t> = </a:t>
            </a:r>
            <a:r>
              <a:rPr lang="en-US" sz="1300" dirty="0" err="1">
                <a:effectLst/>
                <a:latin typeface="Bitstream Vera Sans Mono" pitchFamily="49" charset="0"/>
              </a:rPr>
              <a:t>gnd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060848"/>
            <a:ext cx="4608507" cy="31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</a:t>
            </a:r>
            <a:r>
              <a:rPr lang="en-US" sz="1300" dirty="0">
                <a:effectLst/>
                <a:latin typeface="Bitstream Vera Sans Mono" pitchFamily="49" charset="0"/>
              </a:rPr>
              <a:t>) </a:t>
            </a:r>
            <a:r>
              <a:rPr lang="en-US" sz="1300" dirty="0" err="1">
                <a:effectLst/>
                <a:latin typeface="Bitstream Vera Sans Mono" pitchFamily="49" charset="0"/>
              </a:rPr>
              <a:t>rArray</a:t>
            </a:r>
            <a:r>
              <a:rPr lang="en-US" sz="1300" dirty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newattr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combine.a</a:t>
            </a:r>
            <a:r>
              <a:rPr lang="en-US" sz="1300" dirty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each.b</a:t>
            </a:r>
            <a:r>
              <a:rPr lang="en-US" sz="1300" dirty="0">
                <a:effectLst/>
                <a:latin typeface="Bitstream Vera Sans Mono" pitchFamily="49" charset="0"/>
              </a:rPr>
              <a:t> = </a:t>
            </a:r>
            <a:r>
              <a:rPr lang="en-US" sz="1300" dirty="0" err="1">
                <a:effectLst/>
                <a:latin typeface="Bitstream Vera Sans Mono" pitchFamily="49" charset="0"/>
              </a:rPr>
              <a:t>gnd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060848"/>
            <a:ext cx="4608507" cy="313714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2700000">
            <a:off x="5308592" y="1854862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700000">
            <a:off x="5336048" y="2214902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700000">
            <a:off x="5336048" y="2574942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2700000">
            <a:off x="5336048" y="2869901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700000">
            <a:off x="5336048" y="3337953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700000">
            <a:off x="5336048" y="3691066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700000">
            <a:off x="5336048" y="4015102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700000">
            <a:off x="5336048" y="4339138"/>
            <a:ext cx="171019" cy="297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</a:t>
            </a:r>
            <a:r>
              <a:rPr lang="en-US" sz="1300" dirty="0">
                <a:effectLst/>
                <a:latin typeface="Bitstream Vera Sans Mono" pitchFamily="49" charset="0"/>
              </a:rPr>
              <a:t>) </a:t>
            </a:r>
            <a:r>
              <a:rPr lang="en-US" sz="1300" dirty="0" err="1">
                <a:effectLst/>
                <a:latin typeface="Bitstream Vera Sans Mono" pitchFamily="49" charset="0"/>
              </a:rPr>
              <a:t>rArray</a:t>
            </a:r>
            <a:r>
              <a:rPr lang="en-US" sz="1300" dirty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newattr</a:t>
            </a:r>
            <a:r>
              <a:rPr lang="en-US" sz="1300" dirty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combine.a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r2sw;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each.b</a:t>
            </a:r>
            <a:r>
              <a:rPr lang="en-US" sz="1300" dirty="0">
                <a:effectLst/>
                <a:latin typeface="Bitstream Vera Sans Mono" pitchFamily="49" charset="0"/>
              </a:rPr>
              <a:t> = </a:t>
            </a:r>
            <a:r>
              <a:rPr lang="en-US" sz="1300" dirty="0" err="1">
                <a:effectLst/>
                <a:latin typeface="Bitstream Vera Sans Mono" pitchFamily="49" charset="0"/>
              </a:rPr>
              <a:t>gnd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060848"/>
            <a:ext cx="4608506" cy="31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83968" y="1143000"/>
            <a:ext cx="4716524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08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err="1" smtClean="0"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effectLst/>
                <a:latin typeface="Bitstream Vera Sans Mono" pitchFamily="49" charset="0"/>
              </a:rPr>
              <a:t>(1:8</a:t>
            </a:r>
            <a:r>
              <a:rPr lang="en-US" sz="1300" dirty="0">
                <a:effectLst/>
                <a:latin typeface="Bitstream Vera Sans Mono" pitchFamily="49" charset="0"/>
              </a:rPr>
              <a:t>) </a:t>
            </a:r>
            <a:r>
              <a:rPr lang="en-US" sz="1300" dirty="0" err="1">
                <a:effectLst/>
                <a:latin typeface="Bitstream Vera Sans Mono" pitchFamily="49" charset="0"/>
              </a:rPr>
              <a:t>rArray</a:t>
            </a:r>
            <a:r>
              <a:rPr lang="en-US" sz="1300" dirty="0"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newattr</a:t>
            </a:r>
            <a:r>
              <a:rPr lang="en-US" sz="1300" dirty="0"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   </a:t>
            </a:r>
            <a:r>
              <a:rPr lang="en-US" sz="1300" dirty="0" err="1">
                <a:effectLst/>
                <a:latin typeface="Bitstream Vera Sans Mono" pitchFamily="49" charset="0"/>
              </a:rPr>
              <a:t>combine.a</a:t>
            </a:r>
            <a:r>
              <a:rPr lang="en-US" sz="1300" dirty="0"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b="1" i="1" dirty="0" smtClean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each.b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= </a:t>
            </a:r>
            <a:r>
              <a:rPr lang="en-US" sz="1300" b="1" i="1" dirty="0" err="1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gnd</a:t>
            </a:r>
            <a:r>
              <a:rPr lang="en-US" sz="1300" b="1" i="1" dirty="0">
                <a:effectLst>
                  <a:glow rad="1270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effectLst/>
                <a:latin typeface="Bitstream Vera Sans Mono" pitchFamily="49" charset="0"/>
              </a:rPr>
              <a:t>end </a:t>
            </a:r>
            <a:r>
              <a:rPr lang="en-US" sz="1300" dirty="0" err="1">
                <a:effectLst/>
                <a:latin typeface="Bitstream Vera Sans Mono" pitchFamily="49" charset="0"/>
              </a:rPr>
              <a:t>inst</a:t>
            </a:r>
            <a:r>
              <a:rPr lang="en-US" sz="1300" dirty="0">
                <a:effectLst/>
                <a:latin typeface="Bitstream Vera Sans Mono" pitchFamily="49" charset="0"/>
              </a:rPr>
              <a:t>;</a:t>
            </a:r>
            <a:endParaRPr lang="en-US" sz="1300" dirty="0" smtClean="0">
              <a:solidFill>
                <a:prstClr val="white"/>
              </a:solidFill>
              <a:effectLst/>
              <a:latin typeface="Bitstream Vera Sans Mono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060848"/>
            <a:ext cx="4608506" cy="31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1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11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esign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device Resistor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“R”;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“M0805”;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pin a = {1};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pin b = {2};</a:t>
            </a:r>
            <a:endParaRPr lang="en-US" sz="1300" dirty="0">
              <a:solidFill>
                <a:schemeClr val="bg1"/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device Switch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“SW”;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pin a = {1}; pin b = {2};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device Battery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“G”;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“1V60R”;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value = “9V”;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pin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{2}; pin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{1};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device;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device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refPrefix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“LD”;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pkg_type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“MS243”;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 pin[1:8] segments = {2,15,13,11, 5,3,14,10};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pin[1:3] anode = {4,12,17};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device;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, r2sw;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begin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  <a:endParaRPr lang="en-US" sz="1300" dirty="0">
              <a:solidFill>
                <a:schemeClr val="bg1"/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bg1"/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7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PHDL?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3010" name="AutoShape 2" descr="data:image/jpg;base64,/9j/4AAQSkZJRgABAQAAAQABAAD/2wCEAAkGBhISERQUExQWFRUUGRoWGRcVFhsXHBcaFhsgGBgXGhcYHSYeGhwjGRcaHy8gJCcpLCwsGB8xNTAqNSYrLSkBCQoKDgwOGg8PGiwkHSUtLCwpLCwsLy0pLCwsLS4sLCwsLCkpLS8sKSosLy8pKSwsLCwsKSwsKSwsKSwsKiksLP/AABEIAMYA/wMBIgACEQEDEQH/xAAbAAACAwEBAQAAAAAAAAAAAAAABAMFBgECB//EAFMQAAEDAgIEBgkRBwMDBAMAAAECAxEABBIhBRMxQRQiUVJTYQYjMjORkpPS0wcVFhdCQ3Fyc4GUoaOzwdHUJDRUdIKxskRiY6LCw2SD4/C0xOH/xAAZAQEAAwEBAAAAAAAAAAAAAAAAAQIDBAX/xAAtEQACAgEDAQYGAwEBAAAAAAAAAQIRIQMSMUEiUYGh0fATYXGRseEEMsHxYv/aAAwDAQACEQMRAD8A1XY72PofaQcKlKLYcUpV1cpkrccSAEoXAADf11bewZPMH0y78+vXYB3pPyDX3txWsoDI+wZPMH0y78+j2DJ5g+mXfn1rqKAyPsJ3FKYGwC5uUkcsrCsS/wComNgij2DJ5g+mXfn1rqKAyPsGTzB9Mu/Po9gyeYPpl359a6igMaz2BwOMAoyTPC7sZEkgZL3AgTviak9gyeYPpl359a6igMj7Bk8wfTLvz6B2Dp5g+l3fn1rqKAyA7BxvSCd5F1dJk8uFKwkfAABXfYMnmD6Zd+fWuooDI+wZPMH0y78+obvsBKkEIhCsuNwm7VEEE8UuAZiR1TO6tg/cIQMS1BIyEqMCTszNQr0oyEawuICJCcZUAmScIEnKZMfDSgZv2DJ5g+mXfn0ewZPMH0y78+tY06lQlJChygyMjBzHWIpa00uw6pSG3W1rSAVJQtKiAdhIBmOuppgznsGTzB9Mu/Prh7B+RKRyzc3Kst4GJRgnnDMbiK19FQDI+wZPMH0y78+j2DJ5g+mXfn1rqKAyPsGTzB9Mu/PqM9gfGBgYQCCnhd3mSRBnWbgCI/3dVbKigMj7Bk8wfTLvz6PYMnmD6Zd+fWuooDI+wZPMH0y78+j2EDZhTHJwq5mfjYsUdUxlMTNa6igMj7Bk8wfTLvz6PYMnmD6Zd+fWuooDI+wZPMH0y78+s12V2abZpC2gpCw4ttXb3nUnDEGHVEb+SvqdfNPVE7yP5h38KAv+wDvSfkGvvbitZWR9T2dUJjvLcRya1/b1zNa6gCiiigCilNJ3LjbZU2gLIzIKsMJ90Z3kDON/VUtm6pSAVpwkzkDOU5GesZ0JrqTUUUUICiiorm5CE4jMSBAEklRCQAOskUBLRSfrj/xO+IPzqK70xgSDqnM1ITnhTGNQTMqOZz2bSYA20LbGWNFZZm9W++2DAWEY0ksOYUhUKgqD4SVDCNo2g8pq71Nz0jXkVemraWmo4cl5+hSxx1oKEKAIyOYnMGQfhBAPzVWM6MWGw2RblIjLVEAke6wzEyJqfU3PSNeRV6avBdeQ40FKbUlaik4W1JIhC1gglxQ2ojZvqvw0+JLz9CylR7RbvDIKaA6myNueKMUTOUfPO6oWdGKQoqQi2SoiCpLRSSOSQZjqq0oqrk2E6FrG4UrGFxKFFPFmDkDOezuvqpmk9HjjPfKn/BFeWrl/XqQppIZjiOBwEqMJMFuJG1e89x11CViXI9RSWlLp5KAWGkvKkcUuBHFPupIzymprFxxTaFOo1ayAVICsYSd4CgBiHXFKxZBPRRRUAKKKr7rTGFYQhp10kAktBBCASUgkqWmc0qyTJ4uzZNoxcnSBYUVVvaTeUWSwyHG3IK1qWGygEj3JzJCSTHUBvq0o4tcgKKKKqAr5p6oneR/MO/hX0uvmXqhg6rdh17kZZzlMmdmzwH5gND2Ad6T8g197cVrKyfYB3pPyDX3txWsoAooooCDSCoaczA4iszMDI5mM4qs0jpRxng+EMpQspSvXuatYBKBxQJClAKOU7cPLVnfEhpwgkEJVBG0ZHMTvpAFK20BVqpSUhOEFLSgIiIxLy2DwCtI7UsotTa+Q/fPlDTixEpQpQnZKQSJ8FQhl/pUeRPpKivLwOW9xxVJKUrSQqJB1eLcSNihvqTSb7qGwpvBCSCvWYskbyMO/4ctp3Z5kpPhcnrUP9KjyR9JVZpx51CUpKwSpSCAi3Uckuok5L5VD4an0hpdTTOcF0pJ7XBAggE8cjLjCsteM43MSklRK1SVNME5PNDaTnll//JqUbaUW3bLW0aKwpSk4iXHJJtVk5OKG3HyZRu2UaStwEJyw9saz4MobXEiM1HbMRvmJG0Q6P0ejAe1e7d95ttziuU13SlnCW8LcAuN4jq7ZMDGmBvmTlHXVNQ6IOm+0SaCtl69lQRCQ0mV6oiRhjDjxZGYyIMQR11pr25LaCoJKoKckgkwVAEwkEmAScgdlZzseKUvN7pZSnvaQCYTCcYVt/wBoEbuSbNzsfnHD7ycePNKgCnWKCuKYyjDA6ia7JKL1O28HmLqS2ellrcCSytKSJxEKEZnI4kAA5ZwT3QjEJIk0h3y3+UP3LtJp7HV4YNw7jgjGkjEAVheSjJgYYiYzVyxUnBlNm3SpZWdcsySTtadIGZJgCB807SalrTu4Po8Z7nnIyT6TZStbKVCUlZkHYYbWRNe/WZjokeCi974x8dX3S6crkNW2kqKix0OzidltPfDGW7CmnPWhno0j4BHgO0Uk6wXGrlCJJUogYVlG0CcLoEg7Z5CCBspTRXCWbd/WowKBxIJeL8yADtAwwRsz21q4tZvKDm5Oi49aGejT4Nk7hyDqGVc9ZmOiR4KOCO9OfER+VHBHenPiI/Ks228sW0qv8iN+bJlbbbiEhTxwohBIJkJgkCBmobevkpq40dbISVKbSEjMnDP1DOobm71bjba7lQW7IQA0M4IG0JIGahtqd4LQkqW9AGZKWxluyGZw+EzvAyq+3HvP0wRb7yHRbVq+0l1pCSheYOEp2GDIUARmN9eXdEuNuYrYtNhQSlYW2T3KlEKThUM4WqQerPbPrRz/AAhtLrVyVNrzSdWkbDByUkEZg7aZ4I7058RH5VCeyTaX3JbbVOX5EdGdjWpUhXCbhWDFxC52s4kxGCMgMyBORO/KLqqPU3/Pa8P/AMdMMsXOAlx0JUJySlKhAGRkpBqJScnbK7V3lpRUNm6VNoUdqkpJjlIBNTVUgK+aeqJ3kfzDv4V9Lr5p6oneR/MO/hQF36njQDYInjMtEypR99uNgJISOoQK2FZPsA70n5Br724rWUAUUUUBBf8AenM44qs4JjI5wMz8Aql0zp5VvwfNpCFJKnA6VlQQjBjwFsFJISo7dpiJzq50gsBpZJw8VWcwdh2Hlr1ZlJbRERhGyIGQyEbPgq8XFcomnt+RUaTU4hu77WshYUoKSW4jUpTsUsHIpO6vWsuSIwrIOUYGNnlqa7ILjBbuHCSClSSQQMOIEYjO6TnTdk8VoSopKZEwdvVsqm7ob9pQUqVWY/S1msEdpjta/ebfnN8jv/2aWetF4x2r3avemOnaHS9cfPyTWm09tHyTn+bNJ3Hdj5Rf/wCSxVrNIajpC+jrJeA9p98d95t+kVyu0xdaOdUkBLMEKQe9sDJK0lWxzkBy37KttHPJSg4lAdse2kD35fLTPDG+ejxh+dUkrKfGlFukjJWlioqYUkOCA1JSygjcCSudgAwkDZ1g5bOaz2lNBsOklDrTUjPChomc+NJz91P9Ip5NhZwOJbnrwt59eQrpm4Szfl+zlUWWc0jpA9st/lT9y7UfAbPmW/it/lXtli1QQpKWEqGwpCAROW0VROEcpvr0/ZNM93vfGPjq+6XThNV91cIU6wEqSTjVsIPva+SrCsiz6FTobSGsW8nVuJhZJK04QMgIknM5HZIiOUU1pjvDnwfiKcik9Md4c+D8RUJVyXlJSmmlXBG0XnCshwJAWpIGrByTltJqTgz3TDyQ/OjRuxz5Vf8AenKkq3TFODO73vA2kH5pkfUaBbO9N15ITt2eLG7bO+MqboqU6VFW7FDbvdMPJj86jetriOK8mf8Ac1l9Rp+ioJ3MprK3v57c6xGfe21T1d0aat3F9uStQVgyBCcORQDmJO80/SDXd3P9P3YoSnZNo3vLXxEf4imaW0b3lr4iP8RTNCr5CvmHqhMAN4pVJfdEYlFOWHYgnCD1gV9Pr5p6oneR/MO/hQgv+wDvSfkGvvbitZWR9T1sBoRvZbJ+HWvj8BWidvV6woQ3iwpSokrCe6KgBs/2/XQlKxyiq9964I4raUnlKwfqil7Jy+B7alpY/wBnE/uVUJ2ssb2yQ6goWkKSdxAPwETvG412zs0NICEJCUp2AAD4TlvO0moeEvdCPKD8qC+8ciyIP/IPyqKV2WuW3beO6xsKB2V2aqtG2fB2w2zbpQgZhKXJ+HaO6OwZxlmU5VEvRY14uODJLwmFh4iAU4SI2dyANm75602rnp7+eClO6DsgOeQntTmX9bPLVHdl0uTDwlxeQNvl+0M5Zz1bTybpq30s6sq4yAntTnugqeO1yCktJXYQqcTcpdUClTiUKGJ9pSTB3Qg506HXp4SVEVhbuKcVKXjGt/hT7+ue6HL9fVVlwFfMe8Fn5tIaL08A6o9q999/QNr6z+NWV52REJBTqZxIB7ck8UrAV3IPuSerlgVSTrkSjNvCXvxE7RWsKwlu4ltWE4kWiRIJGRKcxIOYpngK+Y94LPzaq3OyJwYZcWSpAc4rtskAEYoAW3ijMCc9xqw0HeOXOPtriQggSF2zkyJ9w2Y+euiWjXVefocvxs1RJwFfMe8Fn5tHAV8x7wWfm1DpC+dadDZcc42aSV26cQEY1RqZATJJ6hSzunFpAJdcAjM6y3gEGFDNnYM8+rkzqPhX1Xn6D43yLFu1cSZSl8HlAtB/21JD/wD6nw2n5VVr0y5ITrVycpC2IySCoiWASAVAbOveJn0d2UKWshRZjVtqA1gSZUDiOIjCfgGyM9tUnHYrbRpBy1P6pDsP/wDqfDaflXlxl1QhQuCk7RNqJ6pAB8Br37Ik/wDD9IRR7Ik/8P0hFUJqXchyxlCFqcGCVrXxiOKCZkkEgZZ7ajur62dQptTrZStJSQHUiQoQRIM7KzukNNqcafJdSBx0hKXmIgCBGJsqPhppvTYOAC4JUrWSC5bADVrCDnq85JkdVOMlvgt8kDmidHtmEqdWpQSgITduHECpLYGboEyobTynlqe20e6h5Lgt1wlS4l4FQSvESc3cJJUqYjftyzUu7lSrhrtuJMtCA40c+ENn3CBOzZtyO6a2aa2hrPZbzdrN/L5mWtpbJV7/AAUmi9JWgW4UqShxcOOY1pmSVJAJxGIwEQMgIqw9eGOma8on86y+jLxQdcGugYUgDWtiIcdnJbZAPwcbZi3VbgvSjEtwJWQApKmFd0JB7zmMqxk+20avRqKf+/ot7e7Q5JQtK424VBUeA0q13dz/AE/dioNCOlSipRlRaZJOQk9szyy8FTtd3c/0/dioMqptE2je8tfER/iKZpbRveWviI/xFM0KPkK+aeqJ3kfzDv4V9Lr5j6oTQDWLebhwH+mIy/qNCDRdgHek/INfe3FaBj94d+I1/dys16nV0haISQShppKgNx1j5jwEVpWP3h34jX93KFlwyqtFvrCMLiiS024oqWhAlwHIAMK5p8NSpbuDscB+B9P6brHhqHQuk2klIUtIIt7dJBMQU6yQesVEjROjG4woRmVDJSjGOVKmVZAx9fXVuyuTaSleI+Q6m3uTsXO7J5P6ahNtdHYufgeT+mpTRNk+hAVbt27SHcLqkqW64VKUASSsgZlMDYc889lS6KvGLYlgIS0dYokIUpaZUlLhUpSgCCrHGe8VpPT2Ju/fv6mcZOTpIn4Jdc/7YfpqjuUXLaFLUowhJUYeTMJEmJthnAqxOmGOlR4aW0lpFpbD6UOJUdU4YBzgJImOSSPCKyLK7pxFzaOup2hcF9olasCoLicJBS2RI1fJybah0nbXWASs92378OkTH+m5asLO+bbSrGtKZdeiTEw4Zjwjw1FpTTDBbEOo7trfyOpoSm93BSWi3W3DjdCJ1sFdwlIMPrmJYzz/AL7tlTaUvzgRNw2ZcZ/1CTnrEx3LQ37zlygjI2mttc4fKZJVCXlASolRgTlmSagvb22TgBcdcClpHEWpWEgyFKg5AETNUmbwkm3cfIzrt0ntYxEqLSQAm4bTiJAEBKm5Jz3beTMin9E6VU0pQSgqUtSUhLj4OcZAQ2CCZ2HfGypbdxghpJvHW1lsQhKwARHdZpO44tsbSaYttEsXSZRdPOpBCgrGIBgiAQgTvkZwRurtm1bs8ys4La3W6tnG6wlLoCilsqSrMdyMYECTybKyWkdNNuw4cgQBCHkxkojJBbJ7qBMbwNoy3tZbT12S+G0rSnVlBIS4UkhYhRcSE7ABIz3eDHTeeC0lgrrO/bLkCZXOHt6TKlJxHLCMUFMTt4yiM5FGhNJy4tIebENsydekEnBMYi0RkFDIREnbNd0ZcqK0kP6zEBkHlKBwo5MHulbQeSd0GPQC4edOKJbZzLrqQqEbnCkhUc0ABPXJpr4idP8AEzdqy49cFfxLX0tv9PR64K/iWvpbf6ejhX/Kn6W56OjhX/Kn6W56OszSl3FUrTKkpeTrmlBSXiQq5TtBSAQQ0Nyjlv6oqzYcRrcZuW20gOZIuELzdWlZ7psQJB3naKgv1AtKCVIxYVgYblwqUXIJHe+NJSMqaXcQSC6kEEgjhbmRGRHe9xqS7rojl8lhRDibpCnElEY30BJShxLhScKTE4NsTs3V7R2Vkrw4WBmRiNyMMDYZ1ec+HPdUfCh0qfpbno6OFDpU/S3PR1eMko7Wr+/qZShud+gWbNuClarpIcSCOK+gpSFEmACM+6OZE/VXu/umZb/bJ7Yn3xnLbn3NeOFDpU/S3PR11N2AUkuNqwmQFXThE/Bq89tUeW2WSrp+D1oGzJ2POd6ZORRvxx7jZ+dXDdngS4cSlFWZKonJMDYANgpKz0m3jWtbjQKglICVlXc4s5KRzuTdVmpwKbKkkEFMgjMEESCDyRUGU27I9G95a+Ij/EUzS2je8tfER/iKZqDN8hXzT1RO8j+Yd/CvpdfLvVBvEFBbCgVofcKk7wFAQfnoQaXsA70n5Br724rQMfvDvxGv7uVn+wDvSfkGvvbitAx+8O/Ea/u5QsuGZ660m6pxtRRhS8lo8V14SIdVhxttSDmCQDybjXq/WSpmArJyT265OWrXvKJGZGYz3bCa9W7eM2oKlgBtiAlak9029J4pGZwjwVdu6GbVhKi4Sk4ky65kYIkcbbBI+eokm+Dr3whhp+D/AGetC/u7Pybf+ArN3y4vSYMawiQt9IzYbgS2ClJ8JPVVoy5dtJQ0llDgQlCQsOQDHFMhXGEATkDtqVOgUrUVvZqLgcSEOOAIKUJQCIIz4pMxvro1Y1udrPGb6nLpSUZW7K9++wzBcClNugJCn3ZIAwEY091M7BXjSrDRcLYW7i1LyD2y4UAo6uASCcs8x8FWFqSLnDJISpYGJRUQC2yqJOe1RPz120P7Ur/3v/16wWEdDkt1q+8oLN7tgyV/qP8AUXY99TyNz+e/OmtIXHEHFX3bf+puz74nlbq3e0YjhCIKxiQ6ohLrgElbZMAKykkmBSXZFaOpSkMtPPEkKJFypITgUlQkKXJnPZmI+CrJW6IepG08nOEf7V/Sbz0VVunnJNtkoQ8g99uV7D1oGHOONnt2SRSNz2U3CEBXBFq7YWlJTfKxAhYbGFGLGslROWEHKajudJXLq2NZbPsYHWzJW86FE5FPuY2kYszkeLsNTraM4K3+UX03F3z5+o9Zr/abXjpEtoGArcnMo9yUYTnGZIOeYnZukoA2AD4BFYSyuP2m1EHNCRON9OzDPFgJOz3Xz5mt5Wmv/Y4I8sKoNO6WW0+2hGolSFK7alzFlOxSEkBOWcmeqr+sf2YLi4ay96XnidEZHcgFPz5q6omqaatibpDNtpZa1Yf2fMKnCh1KonDkVJjk25E7NlR6H7IHSopwgoQ20AMLgElMmFhoyYiRGUikrNXbE8WMzvf53+8Yc+VWR2DKoux8LDrplZBQzl+09GBMiSRkNoA5JzqdbEcG/wDGipPtKzSevq+jT4z36ej19X0afGe/T0njXyO+G98yjGvkd8N75lZmmyPcMv8AZGpKSotphIkwp6YHJLAH10WqMamwS4EnhS4Cltk9vThJAKT3KjE8tVmk3jqV5qzS5kHLskYICpThkZqHdAbantdKQtBS24XCHkkr4UsAIcSkhIKDtgE5ZRFCdmOygur/AAKcTwW/WEKwhTbi1BYicSZeBivT95hDn7NenAopADrpxwvCFJhzYRKp5B8FMX2m3EN4sMZpHe3vdKAjjNgZzHLyZ0WeiG7lGN4KUrG6IK3AANYpMBBIw5JA2A5VrpvTlmXC8f8AUYzjqQ5JVtJC2UhFydaCSoPO4WoTi451mRJ4oA30760o5zvl3vPqkvbhdu8G2isohjJQdeiVuJInPCCEgbd2QNWCtLO8z7K4/Bqs50pbV76llDUcdxK5ahtxgpU5xllJCnXFAjVrMEKURtSD81etGfujXyKP8BSzGlEvG2MEKxgqSUqEYmXdmNIJGRzjdTOi/wB0a+RR/gKgiSaWffJPo3vLXxEf4imaW0b3lr4iP8RTNQZvkK+aeqJ3kfzDv4V9Lr5p6oneR/MO/hQgvPU9cBaEbmW0nKMw6/4dtaNj94d+I1/dys/2Ad6T8g197cVo39HNrViUmVQBIJGQkgZHrPhoSn3lHc6EcSbcY0ykpbBSHUEhDa8MhDo5T4ad9Znek/67j09F9olrEzxTm5zldGvrpz1na5p8dX51Js58Z8hP1md6T/ruPT0eszvSf9dx6enPWdrmnx1fnR6ztc0+Or86Fd/zM6xopzhKhjzxKzxv9EyemnfHzfBDY0Ulp3E4tfcPOKKXHgAAWv8AkJ2CdufzCrIWiG3mggRIcJ2mTCBJJ6gB81L6e91/LXP/AI6F97bSvoeXbxllKnQl9SkJPdpfORgkS5kJKRnlspK9fecdQgvuMkNh2bdorCgswUrSQs5YciInEdkCrxyxVLqkrUSsEBCzibSYAHF2xIkwfdHqqq0Hou8adVrOC6oiO1odDnFxYc1KIgSBEcuya3g4qD7+nv3Zg3bKm47GAtATwq6T2wulSbUgqUVhYk6rFkRkcU9dem9DIbWgvOXl2JTgDqHe1KEJ1gMCDBOwTmQTEReM2zWBbjgUe2OgmVk99UlICUmeQAAVHd2tsoJJt1uFKkkBTbpw8YccYhkU91y8XLOKy1dac1Tr7I304pXW7wErAtJ1KzwgqCEwBjKDsglJ35b+vaatneyJtO1DxzSIDSieMcIMATE/V8IrOpvLdKW0KZuCoNpzRATChIAKliVbsMTI2b6fsOCultIbuRiAICgsBMSeMZwzt3ndyCNtSPabZx3mkaZKpAPLnnlWR7Lw4bhoIx5tqHFLgEmQJKOKD/1fNNaexsEMpwoBAknMkkk7SScyax+keyp8IdUl0JGMBMMEKSkwQFa3ie6AJ/3ZDKs9NdrAm8ZO2TbpcRk5AxEzrgAJJk41FOY5ZncBUeg7RQdcVDiQptmF6m5GOE7AtK8So5DkN2+mNFdkbzgbCnApK0pmWV4jiSuQXUDVA5DZsjPbTegtKPwpKt2rKBqXCQgtI3JEgYwvbB27oprf1ydH8VvO335M96s89zyd76SvK5APHUSBiwnhbcgEAwVuR7ocu2nXNLuJBJgACSTb3AAA2k8Wo9MMLWChxCFnVrUkthYUMKkSInOcWz/aKzNU3eTg0akM3JSFqV21IlS3DBzIAJOZIGzMwKjeDHCEEB8AodUQkXKc1LbJIAAiSSTGUmjR6LeHJbd74v3t/ZPwU8wthCsSW3QYidS8cjBIzTygeAUIbafUq9JMkoMa1QxJISEXRMBYOeJUbBJPVlnFXHY+O07+7d2hQ99XzuN4c6l9dEc13yDvmVVXdiwsyOENk4p1bToBKzJJCmyJmTIjujy1bTUaak68PqRqTlNJU/fgKdkzSi8VJSpRQlhQSlDiyYcd2YFAJIGcnMZxTS2zz3PEvPwcp2zcZa7hDskAElp5ROGYklM7z4TTProjmu+Qd8yonTna94omM5KO2n78DK6EBCkqBMpbbIlq7WASFpmCsjYTnszMVoba7QhlLfbCUoCJ1DwnCnDMYDGyvGgkEGCCCGmZBEEd82jdVxFQyNSdyINHoIabBEEISCDuISMqnooqDF5CvmPqhOgtlOcpuHCcj7qIz2HZ82XLX06vmnqid5H8w7+FCC/7AO9J+Qa+9uK1lY/1PFK1YkADUtRCpka24zIgQerP4a2FAJ6Q7pj5T/xrpyk9Id0x8p/4105Qs+EFFFFCom/39r4rn/bXi5bCn0JUAQWngQRIIKmgQQdoivb/AH9r4rn/AG14u28TyEyRLTwlJgiVNCQdxFDRdPo/9FtINWjIlbKYCVLOFoKhKIKlGBsEjw0taXNk41rkMgt8Y4tTkAmQokRORBERO+Izr3ou3IfBK3FyH0jGrFAQ42nLLqq9Cer6qsmuok2sWUNtpNm4YAtUKKNYE8VASlJQ6NZO4QQqeXbnNRXekLpZQWwqNaUnC1MJSuJUVODEITBgA5/ONGE9X1Uponvf9bn3iqrKnwWjOlwZ+00rcoDCEoOA4QTqVmAUgk4gcO0/htqx7Hbq5WpevSsDCgpxADM4sQyG6BvO2m39CNYVYG0BRBiRlJ2SBumqXsW0QpQUq4bRBCQmBEwpeLIrUZzTnluEZTXRKUJW/wDP2YKDzKzVVWK7GrcrK9XxiSTx1xJUVE4cUTiUTs31Tq9TpmFDX3QxRsezGyYJSYmN3Kaf0V2HW7E5uOk73nCuMycgchtjIbAKitNLEn9v2Rz0Jx2OW7crQ3CkpgHEoxCVAQCSNij4aNGaGt9U2rUt4ihEnAmTxRtMSaYOhLfok+CnEpAAAEAZADcBuqk2mq5+v/WWi3HjBQacsW20koQlEtvg4UgSNWTBjrq0e/eG/k3f8mqS7Je4/wDbf+6NOvfvDfxHf8mqobXaXieE2bqSrA4gBSiqFNKURi2iQ4J8FetTcdI15FXpqdoqDPcxLU3HSNeRV6ajU3HSNeRV6anaKDcxLU3HSNeRV6ajU3HSNeRV6anaKDcxW0tVpUpa1JUVBI4qCkAJxcqlSeN9VNUUUIbsKKKKEBXzT1RO8j+Yd/CvpdfMPVCUrVwUjDr3YVikk8WQU4cvhk0Bo+wDvSfkGvvbitZWT7AO9J+Qa+9uK1lAJ6Q7pj5T/wAa6cpe8tSvDCsJQrEDE7inMHqUaj4O90w8kPOoWw0OUUnwd7ph5IedRwd7ph5IedQUu8H+/tfFc/7a8vqAuG56N3/Jqlb22uAttaVY8IUCEtoBGKOe4kbuWoX0PrjG2VRsxNMGPC9UmiSxlFi5o23USpTbRUdpKEkmeUkZ159abXomfJo/KqrgC+gHkLf01HAF9APIW/pqE1/6LX1pteiZ8mj8qaaCEgJThSkbAmAB8AFUHAF9APIW/pqOAL6AeQt/TUIcU+ZF7ctocQUKgpUIOf8AY7j17qg0Xo9q3RgQeskmST1k1U8AX0A8hb+mo4AvoB5C39NUbVdllajs3Y7jRawco8NGsHKPDWd4AvoB5C39NRwBfQDyFv6apKbF3mi1g5R4aNYOUeGs7wBfQDyFv6ajgC+gHkLf01BsXeNdkiwUbR3t/wC6NPPfvDfxHf8AJqqdVg5hUkNFONJQShq3SYUIMEPVaNqWt5Ki0tCUoWJUUbVKQQBgWo+5NCWkks95YUUUVBiFFFFAFFFFAFFFFAFFFFAFfNPVE7yP5h38K+l1809UTvI/mHfwoC99T6dUJjvLcRya24ieutdWT7AO9J+Qa+9uK1lAFFFFAFFVd+yrWFSUumQkcR1CRsWDAUcjCjnyhMbDS79iuIwvERvcbjj4guJ3gKOcAZjroC8oqmfQ44oFTTow7MLqAFSFDMAzsIJ2ZxtiulhSsKgh9Jb7WAHAMQgcYmYVt8IoC4oqssLJREqL6IIELdCsUEGcp2nI9UirOgCiiigK7Srz6SnVauFcXjhXdE5Zp3RPzxy5WCZjPbVbp0PYW9Vg74iceLnCIw9e2lbvsjbZedDzzaW0AcXCvECUhQzAgznkJmQMiDN1Bvj7dSXVIt7zWYe14cUjuwSInjdznMTHXHw1Hox1xTaVOYMSs+JMQcxtz2VK+VFBwRiI4uKYndMZxWdVpJ1m3tZdabUpOeJKyClIBygHMI27JJy2RSMHLh+o6F7pJboRLWCRJOME5BJOWHfMfXXuyWsoBXhk5jBMQe5274pUaSS/brXbqSrukpUoKwkpMHcCRkcxlVbdaVWy3a4nWm5SFOY0qIKU6sKwkDKAvfG0HYDRQb9OoxRo6rdIvK1raA5qgpLiiQEySgoAHHBHuz9VNWF+h5tLrZxIWJSqCJHLBAMVQdl2h7S5cZbvMOrwPEYnNXxpbGSgQZwlQyOwmqNVhkFlgP8AGH7DzKMJ/jD9h5lKKNk2wW2nLYKSjCgurQuCBCStSiVKziSZPw1S2zl3iGN3RBRJBKUqxFMCFDjwDJ2bMqA0uE/xh+w8yjCf4w/YeZWbS5dQBrtESIk4VbN8jGM4+DOtIbqxG1Vt4W/zoAwn+MP2HmUYT/GH7DzK5wux59t4zf50cLsefbeM3+dAdwn+MP2HmUYT/GH7DzK5wux59t4zf50cLsefbeM3+dAdwn+MP2HmUYT/ABh+w8yucLsefbeM3+dHC7Hn23jN/nQHcJ/jD9h5lYPs6nUCVYxr3IVlKjvnCAnZh2ddbsXdjzrbxm/zrDdnakG2SWyko4Q7GCMO7ZGW2gNH2Ad6T8g197cVrKx+gNEXKbdkowpJbSJS9GJMqcTKVW6oI1h2Hw1ZcDvef9un9JQF9RVDwO95/wBun9JRwO95/wBun9JQFpdaLacMrTJjDIUoZZ80jnHw0MaLbQFBKSMYhXGUSQZO0mfdHw1XuWl3hTDgnOYWlJ271lhQX8yURs422o+B3vP+3T+koC+Aoqh4He8/7dP6Sjgd7z/t0/pKAvqKzzVjfRxnJMnY8kZScI/dNyYHzV74He8/7dP6SgL6iqHgd7z/ALdP6Sups7ye7+2T+koBzTGj3HcGrcwYVAkbsiDOw5jaBsO+n20wAJJjedp6zVIuzvJMOT161KZ68PBlYfgxGOU7a5wO95/26f0lRWbLubcVHuLi8ZUpBCVFCjsUM4Pz7qg0RZKaaShasRAA2yBAgJBgEgcpzqu4He8/7dP6SormwvykhDuFWUEuoVvzEcE3iR89KzY3vbt6F1pG3WttSUKKVRkfwORyNGjbVTbSUKUVEACfqgdQqq4He8/7dP6Sjgd7z/t0/pKVmxve3b0L6st2Z6NtX3GEXRbSMLxbLiygB0avCQUrQSQMRgHYDySG+B3vP+3T+kqu0t2HruwkXHGwSUy6FCSQSmBbpicI42cRIBqShzFbBDTBfYUBauMlRc4pJ1SRPbMUGCYxzAOeU1SaM7FrPWYX7q0dSkCUtvOtrScyDKbnCBmY4gyyz21pNH6CuGG0tMnA2juUh8QJM5TaneaV0l2GquFYnkJcVGGVPjMchi1zGQ8AO4UB4uOx7QihxixB4uV0pOLaADDoxbVD5zVvopywtkatp1pIJKoL+MkmJMrWTyb4FULXqcoSlSA0nApYcKeESnGnILANtkoco5Ty1B7V7eIEMNYYMjXZySkjPg2zI5fBQGsX2UWIEm6tgJiS+2MxtHddVSN9kFooSLhgg7w6gjw4qzTvYFiBSptJCl60jhGRcz7ZAtu6z29Q5oixsNCXLDaW2jgbRklKX0wM5y/ZOU0BaI7IbMiRcMETEh1BE7InFtmunT1p07HlUedWYtfU/DbgdQ0gOAkhevEyVYic7XM4s5NXDuirpQBU4SQoEJLqIBTmF4+CzM7ojLaZigH1aetBmbhgD5VHnUHT1p07HlUedVVfaDuHk4HTjSClUKfTGJBxJP7puIBqRzRl2qMSpwnEJfTkdkj9k5CfDQCFpbaPN67dFbIdDgheujEnUIR3IcCDGYkgxBiDmKLs9eSu3SpBCkm4dgpIIOzYRlWw4He88+XT+krLeqBo91NqkrCYDhJVrStSlOdWqQAOLu6sqALf1YLO3QllbdwVNJShRShBBKQAYJcBjLkFe/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+yr1S7W/ZDDKHkrKwqXEoCYSFE5pWT9V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http://www.edcheung.com/album/album05/pinball/tester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2519974" cy="1952626"/>
          </a:xfrm>
          <a:prstGeom prst="rect">
            <a:avLst/>
          </a:prstGeom>
          <a:noFill/>
        </p:spPr>
      </p:pic>
      <p:pic>
        <p:nvPicPr>
          <p:cNvPr id="43014" name="Picture 6" descr="http://t2.gstatic.com/images?q=tbn:ANd9GcRubrqVNpx29SIYKqBID2ZSsKQP7DOJLqDHSm_A4hzHOBmCZ3M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752600"/>
            <a:ext cx="2862704" cy="1905000"/>
          </a:xfrm>
          <a:prstGeom prst="rect">
            <a:avLst/>
          </a:prstGeom>
          <a:noFill/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43000" y="11430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Schematic Capture produces </a:t>
            </a:r>
            <a:r>
              <a:rPr lang="en-US" sz="1600" dirty="0" err="1" smtClean="0">
                <a:solidFill>
                  <a:schemeClr val="tx1"/>
                </a:solidFill>
              </a:rPr>
              <a:t>netlist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5486400" y="990600"/>
            <a:ext cx="21336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PCB Layout interprets </a:t>
            </a:r>
            <a:r>
              <a:rPr lang="en-US" sz="1600" dirty="0" err="1" smtClean="0">
                <a:solidFill>
                  <a:schemeClr val="tx1"/>
                </a:solidFill>
              </a:rPr>
              <a:t>netlist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26670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8600" y="3048000"/>
            <a:ext cx="13716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/>
          <p:cNvSpPr/>
          <p:nvPr/>
        </p:nvSpPr>
        <p:spPr>
          <a:xfrm>
            <a:off x="5715000" y="4114800"/>
            <a:ext cx="1600200" cy="1981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3"/>
          <p:cNvSpPr txBox="1">
            <a:spLocks/>
          </p:cNvSpPr>
          <p:nvPr/>
        </p:nvSpPr>
        <p:spPr>
          <a:xfrm>
            <a:off x="5867400" y="4495800"/>
            <a:ext cx="1066800" cy="137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Bill of Material, other ancillary data</a:t>
            </a:r>
          </a:p>
        </p:txBody>
      </p:sp>
      <p:sp>
        <p:nvSpPr>
          <p:cNvPr id="43" name="Slide Number Placeholder 3"/>
          <p:cNvSpPr txBox="1">
            <a:spLocks/>
          </p:cNvSpPr>
          <p:nvPr/>
        </p:nvSpPr>
        <p:spPr>
          <a:xfrm>
            <a:off x="3962400" y="2286000"/>
            <a:ext cx="914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netlist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Example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020" y="1143000"/>
            <a:ext cx="403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design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ssControl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bg1"/>
                </a:solidFill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  include “</a:t>
            </a:r>
            <a:r>
              <a:rPr lang="en-US" sz="1300" dirty="0" err="1" smtClean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parts.phdl</a:t>
            </a:r>
            <a:r>
              <a:rPr lang="en-US" sz="1300" dirty="0" smtClean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itstream Vera Sans Mono" pitchFamily="49" charset="0"/>
              </a:rPr>
              <a:t>”;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net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net[1:8]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, r2sw;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begin</a:t>
            </a:r>
          </a:p>
          <a:p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source of Battery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pos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neg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segment of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SevenSeg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segments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anode = &lt;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vcc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&gt;;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swArray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of Switch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combine.b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segs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(1:8)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rArray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of Resistor is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newattr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value = “120”;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combine.a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r2sw;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  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each.b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=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gnd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  end </a:t>
            </a:r>
            <a:r>
              <a:rPr lang="en-US" sz="1300" dirty="0" err="1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inst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;</a:t>
            </a:r>
            <a:endParaRPr lang="en-US" sz="1300" dirty="0">
              <a:solidFill>
                <a:schemeClr val="bg1"/>
              </a:solidFill>
              <a:effectLst/>
              <a:latin typeface="Bitstream Vera Sans Mono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effectLst/>
                <a:latin typeface="Bitstream Vera Sans Mono" pitchFamily="49" charset="0"/>
              </a:rPr>
              <a:t>e</a:t>
            </a:r>
            <a:r>
              <a:rPr lang="en-US" sz="1300" dirty="0" smtClean="0">
                <a:solidFill>
                  <a:schemeClr val="bg1"/>
                </a:solidFill>
                <a:effectLst/>
                <a:latin typeface="Bitstream Vera Sans Mono" pitchFamily="49" charset="0"/>
              </a:rPr>
              <a:t>nd design;</a:t>
            </a:r>
            <a:endParaRPr lang="en-US" sz="1300" dirty="0">
              <a:solidFill>
                <a:schemeClr val="bg1"/>
              </a:solidFill>
              <a:effectLst/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2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000" y="6172200"/>
            <a:ext cx="1752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PHDL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410" y="2844298"/>
            <a:ext cx="9906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0610" y="2844298"/>
            <a:ext cx="8763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952010" y="3028964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11"/>
          <p:cNvSpPr/>
          <p:nvPr/>
        </p:nvSpPr>
        <p:spPr>
          <a:xfrm>
            <a:off x="327872" y="2457464"/>
            <a:ext cx="990600" cy="1143000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872" y="2714370"/>
            <a:ext cx="9144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PHDL source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6" idx="1"/>
          </p:cNvCxnSpPr>
          <p:nvPr/>
        </p:nvCxnSpPr>
        <p:spPr>
          <a:xfrm>
            <a:off x="1318472" y="3028964"/>
            <a:ext cx="6429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5410" y="2725801"/>
            <a:ext cx="10668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Parser</a:t>
            </a:r>
            <a:endParaRPr lang="en-US" dirty="0"/>
          </a:p>
        </p:txBody>
      </p:sp>
      <p:pic>
        <p:nvPicPr>
          <p:cNvPr id="1026" name="Picture 2" descr="http://dhaka.rubyforge.org/parse_tr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11" y="2188222"/>
            <a:ext cx="2514600" cy="16986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71210" y="1865056"/>
            <a:ext cx="19621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Abstract Syntax Tree (AST)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4056910" y="3028964"/>
            <a:ext cx="571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1"/>
          </p:cNvCxnSpPr>
          <p:nvPr/>
        </p:nvCxnSpPr>
        <p:spPr>
          <a:xfrm>
            <a:off x="6838211" y="3048967"/>
            <a:ext cx="4571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16456" y="5372404"/>
            <a:ext cx="151447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Analyzer / Generator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979" y="4469167"/>
            <a:ext cx="151447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line switches</a:t>
            </a:r>
            <a:endParaRPr lang="en-US" dirty="0"/>
          </a:p>
        </p:txBody>
      </p:sp>
      <p:cxnSp>
        <p:nvCxnSpPr>
          <p:cNvPr id="1044" name="Elbow Connector 1043"/>
          <p:cNvCxnSpPr>
            <a:stCxn id="51" idx="2"/>
            <a:endCxn id="35" idx="1"/>
          </p:cNvCxnSpPr>
          <p:nvPr/>
        </p:nvCxnSpPr>
        <p:spPr>
          <a:xfrm rot="16200000" flipH="1">
            <a:off x="1147801" y="5026915"/>
            <a:ext cx="580072" cy="75723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/>
          <p:cNvCxnSpPr>
            <a:stCxn id="23" idx="2"/>
            <a:endCxn id="35" idx="0"/>
          </p:cNvCxnSpPr>
          <p:nvPr/>
        </p:nvCxnSpPr>
        <p:spPr>
          <a:xfrm rot="5400000">
            <a:off x="4201117" y="1744711"/>
            <a:ext cx="2000272" cy="525511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4059592" y="5124070"/>
            <a:ext cx="990600" cy="1143000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059592" y="5398240"/>
            <a:ext cx="9144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  <a:endParaRPr lang="en-US" dirty="0"/>
          </a:p>
        </p:txBody>
      </p:sp>
      <p:cxnSp>
        <p:nvCxnSpPr>
          <p:cNvPr id="1051" name="Straight Arrow Connector 1050"/>
          <p:cNvCxnSpPr>
            <a:stCxn id="35" idx="3"/>
            <a:endCxn id="61" idx="1"/>
          </p:cNvCxnSpPr>
          <p:nvPr/>
        </p:nvCxnSpPr>
        <p:spPr>
          <a:xfrm>
            <a:off x="3330933" y="5695570"/>
            <a:ext cx="72865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639941" y="1865056"/>
            <a:ext cx="7027069" cy="234679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668517" y="3842517"/>
            <a:ext cx="223361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ANTLR framework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40743" y="4905171"/>
            <a:ext cx="2800349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Bill of Materials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Component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Layout Directions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Tool-specific Scripts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5316892" y="4904309"/>
            <a:ext cx="266701" cy="1755188"/>
          </a:xfrm>
          <a:prstGeom prst="leftBrace">
            <a:avLst>
              <a:gd name="adj1" fmla="val 3163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68296" y="1043548"/>
            <a:ext cx="7267668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~/user/brad/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/projects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$java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phdl.Compile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[switches]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4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/>
      <p:bldP spid="23" grpId="0" animBg="1"/>
      <p:bldP spid="26" grpId="0"/>
      <p:bldP spid="35" grpId="0" animBg="1"/>
      <p:bldP spid="51" grpId="0" animBg="1"/>
      <p:bldP spid="61" grpId="0" animBg="1"/>
      <p:bldP spid="62" grpId="0"/>
      <p:bldP spid="1052" grpId="0" animBg="1"/>
      <p:bldP spid="68" grpId="0"/>
      <p:bldP spid="77" grpId="0"/>
      <p:bldP spid="40" grpId="0" animBg="1"/>
      <p:bldP spid="8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Design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2050" name="Picture 2" descr="http://pixhost.me/avaxhome/2007-03-05/PADS2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64" y="4280235"/>
            <a:ext cx="2561384" cy="180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2.bp.blogspot.com/-qKhVZr8NB9w/Ta1B8sLWzuI/AAAAAAAAANQ/vcqIRY64i_Q/s320/Eagle+Cad+Professional+5.1+Or+Eagle+PCB+Cad+Professional+5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599"/>
            <a:ext cx="2701261" cy="22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411456" y="1064749"/>
            <a:ext cx="152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EAGLE PCB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1856" y="3868932"/>
            <a:ext cx="274319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Mentor Graphics PADS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97455" y="4859245"/>
            <a:ext cx="2868659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AD9739 High Speed DAC FMC board – Pete Dudley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97455" y="2057399"/>
            <a:ext cx="2868659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FPGA-based Motor Controller - BYU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8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BYU Proof of Concept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FPGA-based motor controller (2-axes)</a:t>
            </a:r>
          </a:p>
          <a:p>
            <a:pPr lvl="1"/>
            <a:r>
              <a:rPr lang="en-US" dirty="0" smtClean="0"/>
              <a:t>Spartan3 400K 144-pin QFP implements:</a:t>
            </a:r>
            <a:endParaRPr lang="en-US" dirty="0"/>
          </a:p>
          <a:p>
            <a:pPr lvl="2"/>
            <a:r>
              <a:rPr lang="en-US" dirty="0" smtClean="0"/>
              <a:t>32-bit position, vel. and </a:t>
            </a:r>
            <a:r>
              <a:rPr lang="en-US" dirty="0" err="1" smtClean="0"/>
              <a:t>accel</a:t>
            </a:r>
            <a:r>
              <a:rPr lang="en-US" dirty="0" smtClean="0"/>
              <a:t>. registers per axis</a:t>
            </a:r>
          </a:p>
          <a:p>
            <a:pPr lvl="2"/>
            <a:r>
              <a:rPr lang="en-US" dirty="0" smtClean="0"/>
              <a:t>Programmable PID filters, sampling intervals</a:t>
            </a:r>
          </a:p>
          <a:p>
            <a:pPr lvl="2"/>
            <a:r>
              <a:rPr lang="en-US" dirty="0" smtClean="0"/>
              <a:t>Trapezoidal velocity profile generators</a:t>
            </a:r>
          </a:p>
          <a:p>
            <a:pPr lvl="2"/>
            <a:r>
              <a:rPr lang="en-US" dirty="0" smtClean="0"/>
              <a:t>Packet router over RS232 to host PC application</a:t>
            </a:r>
          </a:p>
          <a:p>
            <a:pPr lvl="1"/>
            <a:r>
              <a:rPr lang="en-US" dirty="0" smtClean="0"/>
              <a:t>Supporting hardware</a:t>
            </a:r>
          </a:p>
          <a:p>
            <a:pPr lvl="2"/>
            <a:r>
              <a:rPr lang="en-US" dirty="0" smtClean="0"/>
              <a:t>500+ CPR encoder feedback resolution</a:t>
            </a:r>
          </a:p>
          <a:p>
            <a:pPr lvl="2"/>
            <a:r>
              <a:rPr lang="en-US" dirty="0" smtClean="0"/>
              <a:t>PWM brushless and brushed motor drives</a:t>
            </a:r>
          </a:p>
          <a:p>
            <a:pPr lvl="2"/>
            <a:r>
              <a:rPr lang="en-US" dirty="0" smtClean="0"/>
              <a:t>The usual JTAG, Flash ROM, GPIO,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29000" y="6110365"/>
            <a:ext cx="2133600" cy="365125"/>
          </a:xfrm>
        </p:spPr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8712"/>
            <a:ext cx="6454664" cy="32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91200" y="2317812"/>
            <a:ext cx="12954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RS232 Host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2203512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2965512"/>
            <a:ext cx="2133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>
          <a:xfrm>
            <a:off x="2781300" y="1143000"/>
            <a:ext cx="41529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Single Axis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47900" y="5278515"/>
            <a:ext cx="2286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VHDL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4807" y="5495278"/>
            <a:ext cx="2286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Outside FPGA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238500" y="3841924"/>
            <a:ext cx="304800" cy="2819400"/>
          </a:xfrm>
          <a:prstGeom prst="leftBrace">
            <a:avLst>
              <a:gd name="adj1" fmla="val 3163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6125407" y="3848101"/>
            <a:ext cx="304800" cy="2819400"/>
          </a:xfrm>
          <a:prstGeom prst="leftBrace">
            <a:avLst>
              <a:gd name="adj1" fmla="val 3163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4098" name="Picture 2" descr="C:\Users\brad\Desktop\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5" y="1600200"/>
            <a:ext cx="667506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0" y="990600"/>
            <a:ext cx="2286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Layout in EAGLE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146" name="Picture 2" descr="C:\Users\brad\Pictures\PHDL\DSCN0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08050" y="990600"/>
            <a:ext cx="3048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 From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anufacturing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8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7201" y="1066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Assembled</a:t>
            </a:r>
            <a:endParaRPr lang="en-US" dirty="0"/>
          </a:p>
        </p:txBody>
      </p:sp>
      <p:pic>
        <p:nvPicPr>
          <p:cNvPr id="7170" name="Picture 2" descr="C:\Users\brad\Pictures\PHDL\DSCN039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t="11384" r="8288" b="14046"/>
          <a:stretch/>
        </p:blipFill>
        <p:spPr bwMode="auto">
          <a:xfrm rot="16200000">
            <a:off x="704306" y="2191294"/>
            <a:ext cx="3940627" cy="275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rad\Pictures\PHDL\DSCN039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r="-3310"/>
          <a:stretch/>
        </p:blipFill>
        <p:spPr bwMode="auto">
          <a:xfrm rot="5400000">
            <a:off x="4250610" y="2057400"/>
            <a:ext cx="4023360" cy="307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57400" y="55420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0790" y="55097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99304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5892800" cy="4419600"/>
          </a:xfrm>
        </p:spPr>
      </p:pic>
      <p:sp>
        <p:nvSpPr>
          <p:cNvPr id="4" name="TextBox 3"/>
          <p:cNvSpPr txBox="1"/>
          <p:nvPr/>
        </p:nvSpPr>
        <p:spPr>
          <a:xfrm>
            <a:off x="2514600" y="1066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PCB Built using PHDL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0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58928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3227119"/>
            <a:ext cx="1600200" cy="457200"/>
          </a:xfrm>
        </p:spPr>
        <p:txBody>
          <a:bodyPr/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FPGA / SRAM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3048000"/>
            <a:ext cx="19812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1600200" y="3455719"/>
            <a:ext cx="914400" cy="16378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9800" y="1752600"/>
            <a:ext cx="1295400" cy="1170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52400" y="1751610"/>
            <a:ext cx="1447800" cy="10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Power Supply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12VDC IN: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To 5V, 3.3V, 2.5V, 1.2V</a:t>
            </a: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1600200" y="2285010"/>
            <a:ext cx="609600" cy="5291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 txBox="1">
            <a:spLocks/>
          </p:cNvSpPr>
          <p:nvPr/>
        </p:nvSpPr>
        <p:spPr>
          <a:xfrm>
            <a:off x="609600" y="4038600"/>
            <a:ext cx="846117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RS232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5414158" y="990600"/>
            <a:ext cx="846117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JTAG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>
          <a:xfrm>
            <a:off x="7667501" y="1752600"/>
            <a:ext cx="1447800" cy="857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Motor Power 58VDC 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6800" y="2362200"/>
            <a:ext cx="2438400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3"/>
            <a:endCxn id="29" idx="1"/>
          </p:cNvCxnSpPr>
          <p:nvPr/>
        </p:nvCxnSpPr>
        <p:spPr>
          <a:xfrm flipV="1">
            <a:off x="7315200" y="3309009"/>
            <a:ext cx="457200" cy="56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3"/>
          <p:cNvSpPr txBox="1">
            <a:spLocks/>
          </p:cNvSpPr>
          <p:nvPr/>
        </p:nvSpPr>
        <p:spPr>
          <a:xfrm>
            <a:off x="7772400" y="2923246"/>
            <a:ext cx="1219200" cy="771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Brushless Drive (x2)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13316" y="4419600"/>
            <a:ext cx="2201884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3"/>
            <a:endCxn id="35" idx="1"/>
          </p:cNvCxnSpPr>
          <p:nvPr/>
        </p:nvCxnSpPr>
        <p:spPr>
          <a:xfrm>
            <a:off x="7315200" y="4991100"/>
            <a:ext cx="4215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"/>
          <p:cNvSpPr txBox="1">
            <a:spLocks/>
          </p:cNvSpPr>
          <p:nvPr/>
        </p:nvSpPr>
        <p:spPr>
          <a:xfrm>
            <a:off x="7736774" y="4605337"/>
            <a:ext cx="1219200" cy="771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Brushed Drive (x2)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81300" y="4586534"/>
            <a:ext cx="159723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3"/>
          <p:cNvSpPr txBox="1">
            <a:spLocks/>
          </p:cNvSpPr>
          <p:nvPr/>
        </p:nvSpPr>
        <p:spPr>
          <a:xfrm>
            <a:off x="2856016" y="5943600"/>
            <a:ext cx="1447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Encoder Feedback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3" idx="0"/>
            <a:endCxn id="42" idx="2"/>
          </p:cNvCxnSpPr>
          <p:nvPr/>
        </p:nvCxnSpPr>
        <p:spPr>
          <a:xfrm flipV="1">
            <a:off x="3579916" y="5500934"/>
            <a:ext cx="0" cy="44266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1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PHDL?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3010" name="AutoShape 2" descr="data:image/jpg;base64,/9j/4AAQSkZJRgABAQAAAQABAAD/2wCEAAkGBhISERQUExQWFRUUGRoWGRcVFhsXHBcaFhsgGBgXGhcYHSYeGhwjGRcaHy8gJCcpLCwsGB8xNTAqNSYrLSkBCQoKDgwOGg8PGiwkHSUtLCwpLCwsLy0pLCwsLS4sLCwsLCkpLS8sKSosLy8pKSwsLCwsKSwsKSwsKSwsKiksLP/AABEIAMYA/wMBIgACEQEDEQH/xAAbAAACAwEBAQAAAAAAAAAAAAAABAMFBgECB//EAFMQAAEDAgIEBgkRBwMDBAMAAAECAxEABBIhBRMxQRQiUVJTYQYjMjORkpPS0wcVFhdCQ3Fyc4GUoaOzwdHUJDRUdIKxskRiY6LCw2SD4/C0xOH/xAAZAQEAAwEBAAAAAAAAAAAAAAAAAQIDBAX/xAAtEQACAgEDAQYGAwEBAAAAAAAAAQIRIQMSMUEiUYGh0fATYXGRseEEMsHxYv/aAAwDAQACEQMRAD8A1XY72PofaQcKlKLYcUpV1cpkrccSAEoXAADf11bewZPMH0y78+vXYB3pPyDX3txWsoDI+wZPMH0y78+j2DJ5g+mXfn1rqKAyPsJ3FKYGwC5uUkcsrCsS/wComNgij2DJ5g+mXfn1rqKAyPsGTzB9Mu/Po9gyeYPpl359a6igMaz2BwOMAoyTPC7sZEkgZL3AgTviak9gyeYPpl359a6igMj7Bk8wfTLvz6B2Dp5g+l3fn1rqKAyA7BxvSCd5F1dJk8uFKwkfAABXfYMnmD6Zd+fWuooDI+wZPMH0y78+obvsBKkEIhCsuNwm7VEEE8UuAZiR1TO6tg/cIQMS1BIyEqMCTszNQr0oyEawuICJCcZUAmScIEnKZMfDSgZv2DJ5g+mXfn0ewZPMH0y78+tY06lQlJChygyMjBzHWIpa00uw6pSG3W1rSAVJQtKiAdhIBmOuppgznsGTzB9Mu/Prh7B+RKRyzc3Kst4GJRgnnDMbiK19FQDI+wZPMH0y78+j2DJ5g+mXfn1rqKAyPsGTzB9Mu/PqM9gfGBgYQCCnhd3mSRBnWbgCI/3dVbKigMj7Bk8wfTLvz6PYMnmD6Zd+fWuooDI+wZPMH0y78+j2EDZhTHJwq5mfjYsUdUxlMTNa6igMj7Bk8wfTLvz6PYMnmD6Zd+fWuooDI+wZPMH0y78+s12V2abZpC2gpCw4ttXb3nUnDEGHVEb+SvqdfNPVE7yP5h38KAv+wDvSfkGvvbitZWR9T2dUJjvLcRya1/b1zNa6gCiiigCilNJ3LjbZU2gLIzIKsMJ90Z3kDON/VUtm6pSAVpwkzkDOU5GesZ0JrqTUUUUICiiorm5CE4jMSBAEklRCQAOskUBLRSfrj/xO+IPzqK70xgSDqnM1ITnhTGNQTMqOZz2bSYA20LbGWNFZZm9W++2DAWEY0ksOYUhUKgqD4SVDCNo2g8pq71Nz0jXkVemraWmo4cl5+hSxx1oKEKAIyOYnMGQfhBAPzVWM6MWGw2RblIjLVEAke6wzEyJqfU3PSNeRV6avBdeQ40FKbUlaik4W1JIhC1gglxQ2ojZvqvw0+JLz9CylR7RbvDIKaA6myNueKMUTOUfPO6oWdGKQoqQi2SoiCpLRSSOSQZjqq0oqrk2E6FrG4UrGFxKFFPFmDkDOezuvqpmk9HjjPfKn/BFeWrl/XqQppIZjiOBwEqMJMFuJG1e89x11CViXI9RSWlLp5KAWGkvKkcUuBHFPupIzymprFxxTaFOo1ayAVICsYSd4CgBiHXFKxZBPRRRUAKKKr7rTGFYQhp10kAktBBCASUgkqWmc0qyTJ4uzZNoxcnSBYUVVvaTeUWSwyHG3IK1qWGygEj3JzJCSTHUBvq0o4tcgKKKKqAr5p6oneR/MO/hX0uvmXqhg6rdh17kZZzlMmdmzwH5gND2Ad6T8g197cVrKyfYB3pPyDX3txWsoAooooCDSCoaczA4iszMDI5mM4qs0jpRxng+EMpQspSvXuatYBKBxQJClAKOU7cPLVnfEhpwgkEJVBG0ZHMTvpAFK20BVqpSUhOEFLSgIiIxLy2DwCtI7UsotTa+Q/fPlDTixEpQpQnZKQSJ8FQhl/pUeRPpKivLwOW9xxVJKUrSQqJB1eLcSNihvqTSb7qGwpvBCSCvWYskbyMO/4ctp3Z5kpPhcnrUP9KjyR9JVZpx51CUpKwSpSCAi3Uckuok5L5VD4an0hpdTTOcF0pJ7XBAggE8cjLjCsteM43MSklRK1SVNME5PNDaTnll//JqUbaUW3bLW0aKwpSk4iXHJJtVk5OKG3HyZRu2UaStwEJyw9saz4MobXEiM1HbMRvmJG0Q6P0ejAe1e7d95ttziuU13SlnCW8LcAuN4jq7ZMDGmBvmTlHXVNQ6IOm+0SaCtl69lQRCQ0mV6oiRhjDjxZGYyIMQR11pr25LaCoJKoKckgkwVAEwkEmAScgdlZzseKUvN7pZSnvaQCYTCcYVt/wBoEbuSbNzsfnHD7ycePNKgCnWKCuKYyjDA6ia7JKL1O28HmLqS2ellrcCSytKSJxEKEZnI4kAA5ZwT3QjEJIk0h3y3+UP3LtJp7HV4YNw7jgjGkjEAVheSjJgYYiYzVyxUnBlNm3SpZWdcsySTtadIGZJgCB807SalrTu4Po8Z7nnIyT6TZStbKVCUlZkHYYbWRNe/WZjokeCi974x8dX3S6crkNW2kqKix0OzidltPfDGW7CmnPWhno0j4BHgO0Uk6wXGrlCJJUogYVlG0CcLoEg7Z5CCBspTRXCWbd/WowKBxIJeL8yADtAwwRsz21q4tZvKDm5Oi49aGejT4Nk7hyDqGVc9ZmOiR4KOCO9OfER+VHBHenPiI/Ks228sW0qv8iN+bJlbbbiEhTxwohBIJkJgkCBmobevkpq40dbISVKbSEjMnDP1DOobm71bjba7lQW7IQA0M4IG0JIGahtqd4LQkqW9AGZKWxluyGZw+EzvAyq+3HvP0wRb7yHRbVq+0l1pCSheYOEp2GDIUARmN9eXdEuNuYrYtNhQSlYW2T3KlEKThUM4WqQerPbPrRz/AAhtLrVyVNrzSdWkbDByUkEZg7aZ4I7058RH5VCeyTaX3JbbVOX5EdGdjWpUhXCbhWDFxC52s4kxGCMgMyBORO/KLqqPU3/Pa8P/AMdMMsXOAlx0JUJySlKhAGRkpBqJScnbK7V3lpRUNm6VNoUdqkpJjlIBNTVUgK+aeqJ3kfzDv4V9Lr5p6oneR/MO/hQF36njQDYInjMtEypR99uNgJISOoQK2FZPsA70n5Br724rWUAUUUUBBf8AenM44qs4JjI5wMz8Aql0zp5VvwfNpCFJKnA6VlQQjBjwFsFJISo7dpiJzq50gsBpZJw8VWcwdh2Hlr1ZlJbRERhGyIGQyEbPgq8XFcomnt+RUaTU4hu77WshYUoKSW4jUpTsUsHIpO6vWsuSIwrIOUYGNnlqa7ILjBbuHCSClSSQQMOIEYjO6TnTdk8VoSopKZEwdvVsqm7ob9pQUqVWY/S1msEdpjta/ebfnN8jv/2aWetF4x2r3avemOnaHS9cfPyTWm09tHyTn+bNJ3Hdj5Rf/wCSxVrNIajpC+jrJeA9p98d95t+kVyu0xdaOdUkBLMEKQe9sDJK0lWxzkBy37KttHPJSg4lAdse2kD35fLTPDG+ejxh+dUkrKfGlFukjJWlioqYUkOCA1JSygjcCSudgAwkDZ1g5bOaz2lNBsOklDrTUjPChomc+NJz91P9Ip5NhZwOJbnrwt59eQrpm4Szfl+zlUWWc0jpA9st/lT9y7UfAbPmW/it/lXtli1QQpKWEqGwpCAROW0VROEcpvr0/ZNM93vfGPjq+6XThNV91cIU6wEqSTjVsIPva+SrCsiz6FTobSGsW8nVuJhZJK04QMgIknM5HZIiOUU1pjvDnwfiKcik9Md4c+D8RUJVyXlJSmmlXBG0XnCshwJAWpIGrByTltJqTgz3TDyQ/OjRuxz5Vf8AenKkq3TFODO73vA2kH5pkfUaBbO9N15ITt2eLG7bO+MqboqU6VFW7FDbvdMPJj86jetriOK8mf8Ac1l9Rp+ioJ3MprK3v57c6xGfe21T1d0aat3F9uStQVgyBCcORQDmJO80/SDXd3P9P3YoSnZNo3vLXxEf4imaW0b3lr4iP8RTNCr5CvmHqhMAN4pVJfdEYlFOWHYgnCD1gV9Pr5p6oneR/MO/hQgv+wDvSfkGvvbitZWR9T1sBoRvZbJ+HWvj8BWidvV6woQ3iwpSokrCe6KgBs/2/XQlKxyiq9964I4raUnlKwfqil7Jy+B7alpY/wBnE/uVUJ2ssb2yQ6goWkKSdxAPwETvG412zs0NICEJCUp2AAD4TlvO0moeEvdCPKD8qC+8ciyIP/IPyqKV2WuW3beO6xsKB2V2aqtG2fB2w2zbpQgZhKXJ+HaO6OwZxlmU5VEvRY14uODJLwmFh4iAU4SI2dyANm75602rnp7+eClO6DsgOeQntTmX9bPLVHdl0uTDwlxeQNvl+0M5Zz1bTybpq30s6sq4yAntTnugqeO1yCktJXYQqcTcpdUClTiUKGJ9pSTB3Qg506HXp4SVEVhbuKcVKXjGt/hT7+ue6HL9fVVlwFfMe8Fn5tIaL08A6o9q999/QNr6z+NWV52REJBTqZxIB7ck8UrAV3IPuSerlgVSTrkSjNvCXvxE7RWsKwlu4ltWE4kWiRIJGRKcxIOYpngK+Y94LPzaq3OyJwYZcWSpAc4rtskAEYoAW3ijMCc9xqw0HeOXOPtriQggSF2zkyJ9w2Y+euiWjXVefocvxs1RJwFfMe8Fn5tHAV8x7wWfm1DpC+dadDZcc42aSV26cQEY1RqZATJJ6hSzunFpAJdcAjM6y3gEGFDNnYM8+rkzqPhX1Xn6D43yLFu1cSZSl8HlAtB/21JD/wD6nw2n5VVr0y5ITrVycpC2IySCoiWASAVAbOveJn0d2UKWshRZjVtqA1gSZUDiOIjCfgGyM9tUnHYrbRpBy1P6pDsP/wDqfDaflXlxl1QhQuCk7RNqJ6pAB8Br37Ik/wDD9IRR7Ik/8P0hFUJqXchyxlCFqcGCVrXxiOKCZkkEgZZ7ajur62dQptTrZStJSQHUiQoQRIM7KzukNNqcafJdSBx0hKXmIgCBGJsqPhppvTYOAC4JUrWSC5bADVrCDnq85JkdVOMlvgt8kDmidHtmEqdWpQSgITduHECpLYGboEyobTynlqe20e6h5Lgt1wlS4l4FQSvESc3cJJUqYjftyzUu7lSrhrtuJMtCA40c+ENn3CBOzZtyO6a2aa2hrPZbzdrN/L5mWtpbJV7/AAUmi9JWgW4UqShxcOOY1pmSVJAJxGIwEQMgIqw9eGOma8on86y+jLxQdcGugYUgDWtiIcdnJbZAPwcbZi3VbgvSjEtwJWQApKmFd0JB7zmMqxk+20avRqKf+/ot7e7Q5JQtK424VBUeA0q13dz/AE/dioNCOlSipRlRaZJOQk9szyy8FTtd3c/0/dioMqptE2je8tfER/iKZpbRveWviI/xFM0KPkK+aeqJ3kfzDv4V9Lr5j6oTQDWLebhwH+mIy/qNCDRdgHek/INfe3FaBj94d+I1/dys16nV0haISQShppKgNx1j5jwEVpWP3h34jX93KFlwyqtFvrCMLiiS024oqWhAlwHIAMK5p8NSpbuDscB+B9P6brHhqHQuk2klIUtIIt7dJBMQU6yQesVEjROjG4woRmVDJSjGOVKmVZAx9fXVuyuTaSleI+Q6m3uTsXO7J5P6ahNtdHYufgeT+mpTRNk+hAVbt27SHcLqkqW64VKUASSsgZlMDYc889lS6KvGLYlgIS0dYokIUpaZUlLhUpSgCCrHGe8VpPT2Ju/fv6mcZOTpIn4Jdc/7YfpqjuUXLaFLUowhJUYeTMJEmJthnAqxOmGOlR4aW0lpFpbD6UOJUdU4YBzgJImOSSPCKyLK7pxFzaOup2hcF9olasCoLicJBS2RI1fJybah0nbXWASs92378OkTH+m5asLO+bbSrGtKZdeiTEw4Zjwjw1FpTTDBbEOo7trfyOpoSm93BSWi3W3DjdCJ1sFdwlIMPrmJYzz/AL7tlTaUvzgRNw2ZcZ/1CTnrEx3LQ37zlygjI2mttc4fKZJVCXlASolRgTlmSagvb22TgBcdcClpHEWpWEgyFKg5AETNUmbwkm3cfIzrt0ntYxEqLSQAm4bTiJAEBKm5Jz3beTMin9E6VU0pQSgqUtSUhLj4OcZAQ2CCZ2HfGypbdxghpJvHW1lsQhKwARHdZpO44tsbSaYttEsXSZRdPOpBCgrGIBgiAQgTvkZwRurtm1bs8ys4La3W6tnG6wlLoCilsqSrMdyMYECTybKyWkdNNuw4cgQBCHkxkojJBbJ7qBMbwNoy3tZbT12S+G0rSnVlBIS4UkhYhRcSE7ABIz3eDHTeeC0lgrrO/bLkCZXOHt6TKlJxHLCMUFMTt4yiM5FGhNJy4tIebENsydekEnBMYi0RkFDIREnbNd0ZcqK0kP6zEBkHlKBwo5MHulbQeSd0GPQC4edOKJbZzLrqQqEbnCkhUc0ABPXJpr4idP8AEzdqy49cFfxLX0tv9PR64K/iWvpbf6ejhX/Kn6W56OjhX/Kn6W56OszSl3FUrTKkpeTrmlBSXiQq5TtBSAQQ0Nyjlv6oqzYcRrcZuW20gOZIuELzdWlZ7psQJB3naKgv1AtKCVIxYVgYblwqUXIJHe+NJSMqaXcQSC6kEEgjhbmRGRHe9xqS7rojl8lhRDibpCnElEY30BJShxLhScKTE4NsTs3V7R2Vkrw4WBmRiNyMMDYZ1ec+HPdUfCh0qfpbno6OFDpU/S3PR1eMko7Wr+/qZShud+gWbNuClarpIcSCOK+gpSFEmACM+6OZE/VXu/umZb/bJ7Yn3xnLbn3NeOFDpU/S3PR11N2AUkuNqwmQFXThE/Bq89tUeW2WSrp+D1oGzJ2POd6ZORRvxx7jZ+dXDdngS4cSlFWZKonJMDYANgpKz0m3jWtbjQKglICVlXc4s5KRzuTdVmpwKbKkkEFMgjMEESCDyRUGU27I9G95a+Ij/EUzS2je8tfER/iKZqDN8hXzT1RO8j+Yd/CvpdfLvVBvEFBbCgVofcKk7wFAQfnoQaXsA70n5Br724rQMfvDvxGv7uVn+wDvSfkGvvbitAx+8O/Ea/u5QsuGZ660m6pxtRRhS8lo8V14SIdVhxttSDmCQDybjXq/WSpmArJyT265OWrXvKJGZGYz3bCa9W7eM2oKlgBtiAlak9029J4pGZwjwVdu6GbVhKi4Sk4ky65kYIkcbbBI+eokm+Dr3whhp+D/AGetC/u7Pybf+ArN3y4vSYMawiQt9IzYbgS2ClJ8JPVVoy5dtJQ0llDgQlCQsOQDHFMhXGEATkDtqVOgUrUVvZqLgcSEOOAIKUJQCIIz4pMxvro1Y1udrPGb6nLpSUZW7K9++wzBcClNugJCn3ZIAwEY091M7BXjSrDRcLYW7i1LyD2y4UAo6uASCcs8x8FWFqSLnDJISpYGJRUQC2yqJOe1RPz120P7Ur/3v/16wWEdDkt1q+8oLN7tgyV/qP8AUXY99TyNz+e/OmtIXHEHFX3bf+puz74nlbq3e0YjhCIKxiQ6ohLrgElbZMAKykkmBSXZFaOpSkMtPPEkKJFypITgUlQkKXJnPZmI+CrJW6IepG08nOEf7V/Sbz0VVunnJNtkoQ8g99uV7D1oGHOONnt2SRSNz2U3CEBXBFq7YWlJTfKxAhYbGFGLGslROWEHKajudJXLq2NZbPsYHWzJW86FE5FPuY2kYszkeLsNTraM4K3+UX03F3z5+o9Zr/abXjpEtoGArcnMo9yUYTnGZIOeYnZukoA2AD4BFYSyuP2m1EHNCRON9OzDPFgJOz3Xz5mt5Wmv/Y4I8sKoNO6WW0+2hGolSFK7alzFlOxSEkBOWcmeqr+sf2YLi4ay96XnidEZHcgFPz5q6omqaatibpDNtpZa1Yf2fMKnCh1KonDkVJjk25E7NlR6H7IHSopwgoQ20AMLgElMmFhoyYiRGUikrNXbE8WMzvf53+8Yc+VWR2DKoux8LDrplZBQzl+09GBMiSRkNoA5JzqdbEcG/wDGipPtKzSevq+jT4z36ej19X0afGe/T0njXyO+G98yjGvkd8N75lZmmyPcMv8AZGpKSotphIkwp6YHJLAH10WqMamwS4EnhS4Cltk9vThJAKT3KjE8tVmk3jqV5qzS5kHLskYICpThkZqHdAbantdKQtBS24XCHkkr4UsAIcSkhIKDtgE5ZRFCdmOygur/AAKcTwW/WEKwhTbi1BYicSZeBivT95hDn7NenAopADrpxwvCFJhzYRKp5B8FMX2m3EN4sMZpHe3vdKAjjNgZzHLyZ0WeiG7lGN4KUrG6IK3AANYpMBBIw5JA2A5VrpvTlmXC8f8AUYzjqQ5JVtJC2UhFydaCSoPO4WoTi451mRJ4oA30760o5zvl3vPqkvbhdu8G2isohjJQdeiVuJInPCCEgbd2QNWCtLO8z7K4/Bqs50pbV76llDUcdxK5ahtxgpU5xllJCnXFAjVrMEKURtSD81etGfujXyKP8BSzGlEvG2MEKxgqSUqEYmXdmNIJGRzjdTOi/wB0a+RR/gKgiSaWffJPo3vLXxEf4imaW0b3lr4iP8RTNQZvkK+aeqJ3kfzDv4V9Lr5p6oneR/MO/hQgvPU9cBaEbmW0nKMw6/4dtaNj94d+I1/dys/2Ad6T8g197cVo39HNrViUmVQBIJGQkgZHrPhoSn3lHc6EcSbcY0ykpbBSHUEhDa8MhDo5T4ad9Znek/67j09F9olrEzxTm5zldGvrpz1na5p8dX51Js58Z8hP1md6T/ruPT0eszvSf9dx6enPWdrmnx1fnR6ztc0+Or86Fd/zM6xopzhKhjzxKzxv9EyemnfHzfBDY0Ulp3E4tfcPOKKXHgAAWv8AkJ2CdufzCrIWiG3mggRIcJ2mTCBJJ6gB81L6e91/LXP/AI6F97bSvoeXbxllKnQl9SkJPdpfORgkS5kJKRnlspK9fecdQgvuMkNh2bdorCgswUrSQs5YciInEdkCrxyxVLqkrUSsEBCzibSYAHF2xIkwfdHqqq0Hou8adVrOC6oiO1odDnFxYc1KIgSBEcuya3g4qD7+nv3Zg3bKm47GAtATwq6T2wulSbUgqUVhYk6rFkRkcU9dem9DIbWgvOXl2JTgDqHe1KEJ1gMCDBOwTmQTEReM2zWBbjgUe2OgmVk99UlICUmeQAAVHd2tsoJJt1uFKkkBTbpw8YccYhkU91y8XLOKy1dac1Tr7I304pXW7wErAtJ1KzwgqCEwBjKDsglJ35b+vaatneyJtO1DxzSIDSieMcIMATE/V8IrOpvLdKW0KZuCoNpzRATChIAKliVbsMTI2b6fsOCultIbuRiAICgsBMSeMZwzt3ndyCNtSPabZx3mkaZKpAPLnnlWR7Lw4bhoIx5tqHFLgEmQJKOKD/1fNNaexsEMpwoBAknMkkk7SScyax+keyp8IdUl0JGMBMMEKSkwQFa3ie6AJ/3ZDKs9NdrAm8ZO2TbpcRk5AxEzrgAJJk41FOY5ZncBUeg7RQdcVDiQptmF6m5GOE7AtK8So5DkN2+mNFdkbzgbCnApK0pmWV4jiSuQXUDVA5DZsjPbTegtKPwpKt2rKBqXCQgtI3JEgYwvbB27oprf1ydH8VvO335M96s89zyd76SvK5APHUSBiwnhbcgEAwVuR7ocu2nXNLuJBJgACSTb3AAA2k8Wo9MMLWChxCFnVrUkthYUMKkSInOcWz/aKzNU3eTg0akM3JSFqV21IlS3DBzIAJOZIGzMwKjeDHCEEB8AodUQkXKc1LbJIAAiSSTGUmjR6LeHJbd74v3t/ZPwU8wthCsSW3QYidS8cjBIzTygeAUIbafUq9JMkoMa1QxJISEXRMBYOeJUbBJPVlnFXHY+O07+7d2hQ99XzuN4c6l9dEc13yDvmVVXdiwsyOENk4p1bToBKzJJCmyJmTIjujy1bTUaak68PqRqTlNJU/fgKdkzSi8VJSpRQlhQSlDiyYcd2YFAJIGcnMZxTS2zz3PEvPwcp2zcZa7hDskAElp5ROGYklM7z4TTProjmu+Qd8yonTna94omM5KO2n78DK6EBCkqBMpbbIlq7WASFpmCsjYTnszMVoba7QhlLfbCUoCJ1DwnCnDMYDGyvGgkEGCCCGmZBEEd82jdVxFQyNSdyINHoIabBEEISCDuISMqnooqDF5CvmPqhOgtlOcpuHCcj7qIz2HZ82XLX06vmnqid5H8w7+FCC/7AO9J+Qa+9uK1lY/1PFK1YkADUtRCpka24zIgQerP4a2FAJ6Q7pj5T/xrpyk9Id0x8p/4105Qs+EFFFFCom/39r4rn/bXi5bCn0JUAQWngQRIIKmgQQdoivb/AH9r4rn/AG14u28TyEyRLTwlJgiVNCQdxFDRdPo/9FtINWjIlbKYCVLOFoKhKIKlGBsEjw0taXNk41rkMgt8Y4tTkAmQokRORBERO+Izr3ou3IfBK3FyH0jGrFAQ42nLLqq9Cer6qsmuok2sWUNtpNm4YAtUKKNYE8VASlJQ6NZO4QQqeXbnNRXekLpZQWwqNaUnC1MJSuJUVODEITBgA5/ONGE9X1Uponvf9bn3iqrKnwWjOlwZ+00rcoDCEoOA4QTqVmAUgk4gcO0/htqx7Hbq5WpevSsDCgpxADM4sQyG6BvO2m39CNYVYG0BRBiRlJ2SBumqXsW0QpQUq4bRBCQmBEwpeLIrUZzTnluEZTXRKUJW/wDP2YKDzKzVVWK7GrcrK9XxiSTx1xJUVE4cUTiUTs31Tq9TpmFDX3QxRsezGyYJSYmN3Kaf0V2HW7E5uOk73nCuMycgchtjIbAKitNLEn9v2Rz0Jx2OW7crQ3CkpgHEoxCVAQCSNij4aNGaGt9U2rUt4ihEnAmTxRtMSaYOhLfok+CnEpAAAEAZADcBuqk2mq5+v/WWi3HjBQacsW20koQlEtvg4UgSNWTBjrq0e/eG/k3f8mqS7Je4/wDbf+6NOvfvDfxHf8mqobXaXieE2bqSrA4gBSiqFNKURi2iQ4J8FetTcdI15FXpqdoqDPcxLU3HSNeRV6ajU3HSNeRV6anaKDcxLU3HSNeRV6ajU3HSNeRV6anaKDcxW0tVpUpa1JUVBI4qCkAJxcqlSeN9VNUUUIbsKKKKEBXzT1RO8j+Yd/CvpdfMPVCUrVwUjDr3YVikk8WQU4cvhk0Bo+wDvSfkGvvbitZWT7AO9J+Qa+9uK1lAJ6Q7pj5T/wAa6cpe8tSvDCsJQrEDE7inMHqUaj4O90w8kPOoWw0OUUnwd7ph5IedRwd7ph5IedQUu8H+/tfFc/7a8vqAuG56N3/Jqlb22uAttaVY8IUCEtoBGKOe4kbuWoX0PrjG2VRsxNMGPC9UmiSxlFi5o23USpTbRUdpKEkmeUkZ159abXomfJo/KqrgC+gHkLf01HAF9APIW/pqE1/6LX1pteiZ8mj8qaaCEgJThSkbAmAB8AFUHAF9APIW/pqOAL6AeQt/TUIcU+ZF7ctocQUKgpUIOf8AY7j17qg0Xo9q3RgQeskmST1k1U8AX0A8hb+mo4AvoB5C39NUbVdllajs3Y7jRawco8NGsHKPDWd4AvoB5C39NRwBfQDyFv6apKbF3mi1g5R4aNYOUeGs7wBfQDyFv6ajgC+gHkLf01BsXeNdkiwUbR3t/wC6NPPfvDfxHf8AJqqdVg5hUkNFONJQShq3SYUIMEPVaNqWt5Ki0tCUoWJUUbVKQQBgWo+5NCWkks95YUUUVBiFFFFAFFFFAFFFFAFFFFAFfNPVE7yP5h38K+l1809UTvI/mHfwoC99T6dUJjvLcRya24ieutdWT7AO9J+Qa+9uK1lAFFFFAFFVd+yrWFSUumQkcR1CRsWDAUcjCjnyhMbDS79iuIwvERvcbjj4guJ3gKOcAZjroC8oqmfQ44oFTTow7MLqAFSFDMAzsIJ2ZxtiulhSsKgh9Jb7WAHAMQgcYmYVt8IoC4oqssLJREqL6IIELdCsUEGcp2nI9UirOgCiiigK7Srz6SnVauFcXjhXdE5Zp3RPzxy5WCZjPbVbp0PYW9Vg74iceLnCIw9e2lbvsjbZedDzzaW0AcXCvECUhQzAgznkJmQMiDN1Bvj7dSXVIt7zWYe14cUjuwSInjdznMTHXHw1Hox1xTaVOYMSs+JMQcxtz2VK+VFBwRiI4uKYndMZxWdVpJ1m3tZdabUpOeJKyClIBygHMI27JJy2RSMHLh+o6F7pJboRLWCRJOME5BJOWHfMfXXuyWsoBXhk5jBMQe5274pUaSS/brXbqSrukpUoKwkpMHcCRkcxlVbdaVWy3a4nWm5SFOY0qIKU6sKwkDKAvfG0HYDRQb9OoxRo6rdIvK1raA5qgpLiiQEySgoAHHBHuz9VNWF+h5tLrZxIWJSqCJHLBAMVQdl2h7S5cZbvMOrwPEYnNXxpbGSgQZwlQyOwmqNVhkFlgP8AGH7DzKMJ/jD9h5lKKNk2wW2nLYKSjCgurQuCBCStSiVKziSZPw1S2zl3iGN3RBRJBKUqxFMCFDjwDJ2bMqA0uE/xh+w8yjCf4w/YeZWbS5dQBrtESIk4VbN8jGM4+DOtIbqxG1Vt4W/zoAwn+MP2HmUYT/GH7DzK5wux59t4zf50cLsefbeM3+dAdwn+MP2HmUYT/GH7DzK5wux59t4zf50cLsefbeM3+dAdwn+MP2HmUYT/ABh+w8yucLsefbeM3+dHC7Hn23jN/nQHcJ/jD9h5lYPs6nUCVYxr3IVlKjvnCAnZh2ddbsXdjzrbxm/zrDdnakG2SWyko4Q7GCMO7ZGW2gNH2Ad6T8g197cVrKx+gNEXKbdkowpJbSJS9GJMqcTKVW6oI1h2Hw1ZcDvef9un9JQF9RVDwO95/wBun9JRwO95/wBun9JQFpdaLacMrTJjDIUoZZ80jnHw0MaLbQFBKSMYhXGUSQZO0mfdHw1XuWl3hTDgnOYWlJ271lhQX8yURs422o+B3vP+3T+koC+Aoqh4He8/7dP6Sjgd7z/t0/pKAvqKzzVjfRxnJMnY8kZScI/dNyYHzV74He8/7dP6SgL6iqHgd7z/ALdP6Sups7ye7+2T+koBzTGj3HcGrcwYVAkbsiDOw5jaBsO+n20wAJJjedp6zVIuzvJMOT161KZ68PBlYfgxGOU7a5wO95/26f0lRWbLubcVHuLi8ZUpBCVFCjsUM4Pz7qg0RZKaaShasRAA2yBAgJBgEgcpzqu4He8/7dP6SormwvykhDuFWUEuoVvzEcE3iR89KzY3vbt6F1pG3WttSUKKVRkfwORyNGjbVTbSUKUVEACfqgdQqq4He8/7dP6Sjgd7z/t0/pKVmxve3b0L6st2Z6NtX3GEXRbSMLxbLiygB0avCQUrQSQMRgHYDySG+B3vP+3T+kqu0t2HruwkXHGwSUy6FCSQSmBbpicI42cRIBqShzFbBDTBfYUBauMlRc4pJ1SRPbMUGCYxzAOeU1SaM7FrPWYX7q0dSkCUtvOtrScyDKbnCBmY4gyyz21pNH6CuGG0tMnA2juUh8QJM5TaneaV0l2GquFYnkJcVGGVPjMchi1zGQ8AO4UB4uOx7QihxixB4uV0pOLaADDoxbVD5zVvopywtkatp1pIJKoL+MkmJMrWTyb4FULXqcoSlSA0nApYcKeESnGnILANtkoco5Ty1B7V7eIEMNYYMjXZySkjPg2zI5fBQGsX2UWIEm6tgJiS+2MxtHddVSN9kFooSLhgg7w6gjw4qzTvYFiBSptJCl60jhGRcz7ZAtu6z29Q5oixsNCXLDaW2jgbRklKX0wM5y/ZOU0BaI7IbMiRcMETEh1BE7InFtmunT1p07HlUedWYtfU/DbgdQ0gOAkhevEyVYic7XM4s5NXDuirpQBU4SQoEJLqIBTmF4+CzM7ojLaZigH1aetBmbhgD5VHnUHT1p07HlUedVVfaDuHk4HTjSClUKfTGJBxJP7puIBqRzRl2qMSpwnEJfTkdkj9k5CfDQCFpbaPN67dFbIdDgheujEnUIR3IcCDGYkgxBiDmKLs9eSu3SpBCkm4dgpIIOzYRlWw4He88+XT+krLeqBo91NqkrCYDhJVrStSlOdWqQAOLu6sqALf1YLO3QllbdwVNJShRShBBKQAYJcBjLkFe/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bxsOiufEb9LXaKA57eNh0Vz4jfpap+yr1S7W/ZDDKHkrKwqXEoCYSFE5pWT9V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http://www.edcheung.com/album/album05/pinball/tester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2519974" cy="1952626"/>
          </a:xfrm>
          <a:prstGeom prst="rect">
            <a:avLst/>
          </a:prstGeom>
          <a:noFill/>
        </p:spPr>
      </p:pic>
      <p:pic>
        <p:nvPicPr>
          <p:cNvPr id="43014" name="Picture 6" descr="http://t2.gstatic.com/images?q=tbn:ANd9GcRubrqVNpx29SIYKqBID2ZSsKQP7DOJLqDHSm_A4hzHOBmCZ3M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752600"/>
            <a:ext cx="2862704" cy="1905000"/>
          </a:xfrm>
          <a:prstGeom prst="rect">
            <a:avLst/>
          </a:prstGeom>
          <a:noFill/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1143000" y="11430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Schematic Capture produces </a:t>
            </a:r>
            <a:r>
              <a:rPr lang="en-US" sz="1600" dirty="0" err="1" smtClean="0">
                <a:solidFill>
                  <a:schemeClr val="tx1"/>
                </a:solidFill>
              </a:rPr>
              <a:t>netlist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5486400" y="990600"/>
            <a:ext cx="21336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PCB Layout interprets </a:t>
            </a:r>
            <a:r>
              <a:rPr lang="en-US" sz="1600" dirty="0" err="1" smtClean="0">
                <a:solidFill>
                  <a:schemeClr val="tx1"/>
                </a:solidFill>
              </a:rPr>
              <a:t>netlist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26670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ultidocument 17"/>
          <p:cNvSpPr/>
          <p:nvPr/>
        </p:nvSpPr>
        <p:spPr>
          <a:xfrm>
            <a:off x="838200" y="4114800"/>
            <a:ext cx="1600200" cy="1981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990600" y="4648200"/>
            <a:ext cx="1066800" cy="99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PHDL Source Code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14800" y="3733800"/>
            <a:ext cx="9144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67200" y="4876800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3"/>
          <p:cNvSpPr txBox="1">
            <a:spLocks/>
          </p:cNvSpPr>
          <p:nvPr/>
        </p:nvSpPr>
        <p:spPr>
          <a:xfrm>
            <a:off x="3124200" y="4343400"/>
            <a:ext cx="1066800" cy="99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PHDL compiler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800" y="48768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1524000"/>
            <a:ext cx="3276600" cy="228600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0" y="1600200"/>
            <a:ext cx="3276600" cy="228600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/>
          <p:cNvSpPr/>
          <p:nvPr/>
        </p:nvSpPr>
        <p:spPr>
          <a:xfrm>
            <a:off x="5715000" y="4114800"/>
            <a:ext cx="1600200" cy="1981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3"/>
          <p:cNvSpPr txBox="1">
            <a:spLocks/>
          </p:cNvSpPr>
          <p:nvPr/>
        </p:nvSpPr>
        <p:spPr>
          <a:xfrm>
            <a:off x="5867400" y="4495800"/>
            <a:ext cx="1066800" cy="137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Bill of Material, other ancillary data</a:t>
            </a:r>
          </a:p>
        </p:txBody>
      </p:sp>
      <p:sp>
        <p:nvSpPr>
          <p:cNvPr id="43" name="Slide Number Placeholder 3"/>
          <p:cNvSpPr txBox="1">
            <a:spLocks/>
          </p:cNvSpPr>
          <p:nvPr/>
        </p:nvSpPr>
        <p:spPr>
          <a:xfrm>
            <a:off x="3962400" y="2286000"/>
            <a:ext cx="914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netlist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Slide Number Placeholder 3"/>
          <p:cNvSpPr txBox="1">
            <a:spLocks/>
          </p:cNvSpPr>
          <p:nvPr/>
        </p:nvSpPr>
        <p:spPr>
          <a:xfrm rot="19059549">
            <a:off x="3971449" y="3839651"/>
            <a:ext cx="914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netlist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3074" name="Picture 2" descr="C:\Users\brad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6899717" cy="46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2743200" y="1040188"/>
            <a:ext cx="3962400" cy="453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Host Application Interface (C#)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41303" y="2944256"/>
            <a:ext cx="129392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Positioning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53880" y="4572000"/>
            <a:ext cx="129392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Reporting Commands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269332" y="960061"/>
            <a:ext cx="1489517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Serial </a:t>
            </a:r>
            <a:r>
              <a:rPr lang="en-US" sz="1600" dirty="0" err="1" smtClean="0">
                <a:solidFill>
                  <a:schemeClr val="tx1"/>
                </a:solidFill>
              </a:rPr>
              <a:t>Config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5841507" y="55626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Internal State Registers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6635504" y="4690365"/>
            <a:ext cx="266701" cy="1498108"/>
          </a:xfrm>
          <a:prstGeom prst="leftBrace">
            <a:avLst>
              <a:gd name="adj1" fmla="val 2870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1462967" y="2558804"/>
            <a:ext cx="266701" cy="1304305"/>
          </a:xfrm>
          <a:prstGeom prst="leftBrace">
            <a:avLst>
              <a:gd name="adj1" fmla="val 2870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482016" y="4001763"/>
            <a:ext cx="266701" cy="1713237"/>
          </a:xfrm>
          <a:prstGeom prst="leftBrace">
            <a:avLst>
              <a:gd name="adj1" fmla="val 2870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180698" y="1852289"/>
            <a:ext cx="1301318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Raw Data Monitoring</a:t>
            </a:r>
          </a:p>
        </p:txBody>
      </p:sp>
    </p:spTree>
    <p:extLst>
      <p:ext uri="{BB962C8B-B14F-4D97-AF65-F5344CB8AC3E}">
        <p14:creationId xmlns:p14="http://schemas.microsoft.com/office/powerpoint/2010/main" val="44356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Device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" name="AutoShape 2" descr="data:image/jpg;base64,/9j/4AAQSkZJRgABAQAAAQABAAD/2wCEAAkGBggGERQUBxIVFRQUFBcXFhUWGSIcHxQeFRwVFRgYGBcfHzIeGR4vHBwVJC8iJSkrLDgsGR8xNTAqNSYsLDUBCQoKDQsNGQ4OGTUkHiQ0NDU0NTY1LjA1MTI1NCw0Lyw0NjQvLDQ0NCwsMSwsNTQsNCwsLCwsNC0pLCk0NDQpLP/AABEIAC8AYQMBIgACEQEDEQH/xAAbAAABBQEBAAAAAAAAAAAAAAAFAgMEBgcAAf/EADQQAAIABQIDBQcCBwAAAAAAAAECAAMEBRESIQYxQRNRYXGBBxQiMjORsaHwFiNCQ2KC0f/EABkBAAIDAQAAAAAAAAAAAAAAAAIDAAQFAf/EACERAAIDAAICAgMAAAAAAAAAAAABAgMRITEEExRBEiJR/9oADAMBAAIRAxEAPwDbXYCI8yoCwuaYD1NQVMMjHQJPCe1UIQayBLVRiNUXOTT/AFnA84cq2+hTszsOGrh7WxGRFYpr5R1TESZgOnTqA6Zzj8ROuHFNsta/z36bAdYjqluJEVkc1sLpMZoQ1Syc4pdR7VLen0ZbN684n2PjKXfld+yKKhK6icg6RqYjwG/2g349kVskAr65PIssnvkeisEZjVe0qa5Pu8tQN8E9YY/jy6Tfpgegh3wp/Yj5kPo1uXVAxKlzQ0Z9wzWV1zTtK2Y6/GdKDbYbb5HfmLlSVGqKllf4vC3XZ+XIUzHQzqjoTg4jGqQkqxwQcYPWB1ZILEkQq+Wx60ZpyA/jybuB2O/jg+R6Vn3O8yhhkf8A1Ykfo/8AzyhtMf6xVss+gk8pukZxxfUVVyqWMlX7NPgQ4IGF2JydtzneLPXUVdToXqU0qvNnbbflzfMV11S4zElyZkrVMdUAUAnfmfpnYDJ59I1KP02fZm37ZkOh+1I/D1F2rrmbOYlQSMb7IWJOCAozj/IQEl0c2umhrkzMC2XKnU2PDbH4jQrpT2mevYzZiqUxgZ0smBgEctsdOUA7hYLTRyXeZUlyoyEGk58MnO8MqtXOrlgW1vjnhHU9DwhkLMExc/1TNh6nO0Eb1IpLBQ9jbsrrOnOckhss537/AMGKZInya5llUEpi8w6RkgYB+ZjpA2AyYOca3eXSTUkyV1CVLUEsTzYA8vLHOI6m7FHWT2r1t4gJSUUikmI7Kz6GDaWzg45ZAQbcusH14mm1DKspJSaiAMKvXzbP6QFtN8oKbWa+nRySukY2UAHONuZPeYO2XipbjUSZNuppSmY4BOOSjdiCPCDuT5lKPQFLXCjLss0uYZZwTy2+0G7dMzEOstDZzKiTbpTJzjKm00aUIyjIMao6ER0V8LQqcsRivfE2aIjOsCiFL9olLcLjLSTbZbPltTkcvh+UZ+5gHwdwXcKOo7W5y9Kop0bjJZ8An0XUPMxph2hDS884tR8ica/Wuis/HhKz2Psza58B3y6T5kxnl5dyfmOwJ2HoMQ5TeyWvnke+VCAeGWPpnaNDWXiH5bEQT8y7MTBXiU7rQDsfAlusAJp8s5+Z25t4eA8BEWf7N7TVzGmVrTHd2LMScZJ8v3yi2aswgtCPbZu6OdUMzCvSPZ3w9J/s582JgpbuHLVam1UMlEbGNQG/oYIIYcEC5yfbCjCK6Q3pjklDMOERyDvgNDFaRHQvQY6O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Slide Number Placeholder 3"/>
          <p:cNvSpPr txBox="1">
            <a:spLocks/>
          </p:cNvSpPr>
          <p:nvPr/>
        </p:nvSpPr>
        <p:spPr>
          <a:xfrm>
            <a:off x="609600" y="2057400"/>
            <a:ext cx="3200400" cy="3505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81000" y="1753344"/>
            <a:ext cx="2362200" cy="409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ieee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ieee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numeric_std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ieee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std_logic_1164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fpga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endParaRPr lang="en-US" sz="9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port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clk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RS232 serial ports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rxd_a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txd_a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-- 12-bit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DAC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sclk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sync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sdata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8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8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8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defTabSz="182880" eaLnBrk="0" hangingPunct="0"/>
            <a:r>
              <a:rPr lang="en-US" sz="1000" b="1" dirty="0" smtClean="0">
                <a:solidFill>
                  <a:srgbClr val="8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 </a:t>
            </a:r>
            <a:r>
              <a:rPr lang="en-US" sz="1000" b="1" dirty="0" smtClean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8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std_logic_vector</a:t>
            </a:r>
            <a:r>
              <a:rPr lang="en-US" sz="10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(7 </a:t>
            </a:r>
            <a:r>
              <a:rPr lang="en-US" sz="1000" b="1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downto</a:t>
            </a:r>
            <a:r>
              <a:rPr lang="en-US" sz="10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0)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8000FF"/>
                </a:solidFill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		.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fpga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19" y="4419600"/>
            <a:ext cx="987813" cy="47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1295400" cy="4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Slide Number Placeholder 3"/>
          <p:cNvSpPr txBox="1">
            <a:spLocks/>
          </p:cNvSpPr>
          <p:nvPr/>
        </p:nvSpPr>
        <p:spPr>
          <a:xfrm>
            <a:off x="3124200" y="4876800"/>
            <a:ext cx="1947767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Synthesis, PAR,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csv2phdl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48000" y="44958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24400" y="44958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"/>
          <p:cNvSpPr txBox="1">
            <a:spLocks/>
          </p:cNvSpPr>
          <p:nvPr/>
        </p:nvSpPr>
        <p:spPr>
          <a:xfrm>
            <a:off x="3352800" y="1828800"/>
            <a:ext cx="1752600" cy="167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endParaRPr lang="en-US" sz="1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endParaRPr lang="en-US" sz="1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#fpga.ucf</a:t>
            </a:r>
          </a:p>
          <a:p>
            <a:pPr algn="l">
              <a:defRPr/>
            </a:pPr>
            <a:endParaRPr lang="en-US" sz="1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 “</a:t>
            </a:r>
            <a:r>
              <a:rPr lang="en-US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= P52;</a:t>
            </a: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 “</a:t>
            </a:r>
            <a:r>
              <a:rPr lang="en-US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= P40:</a:t>
            </a: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 “</a:t>
            </a:r>
            <a:r>
              <a:rPr lang="en-US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rxd</a:t>
            </a: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= P47;</a:t>
            </a: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 “</a:t>
            </a:r>
            <a:r>
              <a:rPr lang="en-US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rxd_a</a:t>
            </a: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= P41;</a:t>
            </a: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>
              <a:defRPr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3276600" y="1752600"/>
            <a:ext cx="1752600" cy="160020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lide Number Placeholder 3"/>
          <p:cNvSpPr txBox="1">
            <a:spLocks/>
          </p:cNvSpPr>
          <p:nvPr/>
        </p:nvSpPr>
        <p:spPr>
          <a:xfrm>
            <a:off x="3200400" y="1143000"/>
            <a:ext cx="1947767" cy="529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Location Constraints</a:t>
            </a:r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>
          <a:xfrm>
            <a:off x="533400" y="1219200"/>
            <a:ext cx="1947767" cy="453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FPGA VHDL Design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91000" y="35052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0200" y="1676400"/>
            <a:ext cx="3512821" cy="3647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device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fpga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attr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refPrefix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"U"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attr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pkg_type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"tq144"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attr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mfgr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"XILINX"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attr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partNumber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"xc3s400-4tq144"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User I/O pins.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clk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{P52}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defTabSz="182880" eaLnBrk="0" hangingPunct="0"/>
            <a:r>
              <a:rPr lang="en-US" sz="1100" b="1" dirty="0" smtClean="0">
                <a:solidFill>
                  <a:srgbClr val="80004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pin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rst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100" b="1" dirty="0" smtClean="0">
                <a:solidFill>
                  <a:srgbClr val="008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{P40}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{P47}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rxd_a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{P41}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defTabSz="182880" eaLnBrk="0" hangingPunct="0"/>
            <a:r>
              <a:rPr lang="en-US" sz="1100" b="1" dirty="0" smtClean="0">
                <a:solidFill>
                  <a:srgbClr val="80004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pin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txd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100" b="1" dirty="0" smtClean="0">
                <a:solidFill>
                  <a:srgbClr val="008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{P46}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 lvl="0" defTabSz="182880" eaLnBrk="0" hangingPunct="0"/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80004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txd_a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100" b="1" dirty="0" smtClean="0">
                <a:solidFill>
                  <a:srgbClr val="008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{P44}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sclk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{P86}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sdata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{P87}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sync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{P85}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defTabSz="182880" eaLnBrk="0" hangingPunct="0"/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80004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pin</a:t>
            </a:r>
            <a:r>
              <a:rPr lang="en-US" sz="11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[7:0]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1100" b="1" dirty="0" smtClean="0">
                <a:solidFill>
                  <a:srgbClr val="008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{P23,P21,P20,P18...}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.</a:t>
            </a: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Slide Number Placeholder 3"/>
          <p:cNvSpPr txBox="1">
            <a:spLocks/>
          </p:cNvSpPr>
          <p:nvPr/>
        </p:nvSpPr>
        <p:spPr>
          <a:xfrm>
            <a:off x="5638800" y="1219200"/>
            <a:ext cx="2895600" cy="453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PHDL Device Declaration</a:t>
            </a:r>
          </a:p>
        </p:txBody>
      </p:sp>
    </p:spTree>
    <p:extLst>
      <p:ext uri="{BB962C8B-B14F-4D97-AF65-F5344CB8AC3E}">
        <p14:creationId xmlns:p14="http://schemas.microsoft.com/office/powerpoint/2010/main" val="164595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animBg="1"/>
      <p:bldP spid="50" grpId="0"/>
      <p:bldP spid="57" grpId="0"/>
      <p:bldP spid="59" grpId="0" animBg="1"/>
      <p:bldP spid="60" grpId="0"/>
      <p:bldP spid="64" grpId="0"/>
      <p:bldP spid="37890" grpId="0" animBg="1"/>
      <p:bldP spid="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Device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Automated FPGA Device Declaration from HDL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0" name="AutoShape 2" descr="data:image/jpg;base64,/9j/4AAQSkZJRgABAQAAAQABAAD/2wCEAAkGBggGERQUBxIVFRQUFBcXFhUWGSIcHxQeFRwVFRgYGBcfHzIeGR4vHBwVJC8iJSkrLDgsGR8xNTAqNSYsLDUBCQoKDQsNGQ4OGTUkHiQ0NDU0NTY1LjA1MTI1NCw0Lyw0NjQvLDQ0NCwsMSwsNTQsNCwsLCwsNC0pLCk0NDQpLP/AABEIAC8AYQMBIgACEQEDEQH/xAAbAAABBQEBAAAAAAAAAAAAAAAFAgMEBgcAAf/EADQQAAIABQIDBQcCBwAAAAAAAAECAAMEBRESIQYxQRNRYXGBBxQiMjORsaHwFiNCQ2KC0f/EABkBAAIDAQAAAAAAAAAAAAAAAAIDAAQFAf/EACERAAIDAAICAgMAAAAAAAAAAAABAgMRITEEExRBEiJR/9oADAMBAAIRAxEAPwDbXYCI8yoCwuaYD1NQVMMjHQJPCe1UIQayBLVRiNUXOTT/AFnA84cq2+hTszsOGrh7WxGRFYpr5R1TESZgOnTqA6Zzj8ROuHFNsta/z36bAdYjqluJEVkc1sLpMZoQ1Syc4pdR7VLen0ZbN684n2PjKXfld+yKKhK6icg6RqYjwG/2g349kVskAr65PIssnvkeisEZjVe0qa5Pu8tQN8E9YY/jy6Tfpgegh3wp/Yj5kPo1uXVAxKlzQ0Z9wzWV1zTtK2Y6/GdKDbYbb5HfmLlSVGqKllf4vC3XZ+XIUzHQzqjoTg4jGqQkqxwQcYPWB1ZILEkQq+Wx60ZpyA/jybuB2O/jg+R6Vn3O8yhhkf8A1Ykfo/8AzyhtMf6xVss+gk8pukZxxfUVVyqWMlX7NPgQ4IGF2JydtzneLPXUVdToXqU0qvNnbbflzfMV11S4zElyZkrVMdUAUAnfmfpnYDJ59I1KP02fZm37ZkOh+1I/D1F2rrmbOYlQSMb7IWJOCAozj/IQEl0c2umhrkzMC2XKnU2PDbH4jQrpT2mevYzZiqUxgZ0smBgEctsdOUA7hYLTRyXeZUlyoyEGk58MnO8MqtXOrlgW1vjnhHU9DwhkLMExc/1TNh6nO0Eb1IpLBQ9jbsrrOnOckhss537/AMGKZInya5llUEpi8w6RkgYB+ZjpA2AyYOca3eXSTUkyV1CVLUEsTzYA8vLHOI6m7FHWT2r1t4gJSUUikmI7Kz6GDaWzg45ZAQbcusH14mm1DKspJSaiAMKvXzbP6QFtN8oKbWa+nRySukY2UAHONuZPeYO2XipbjUSZNuppSmY4BOOSjdiCPCDuT5lKPQFLXCjLss0uYZZwTy2+0G7dMzEOstDZzKiTbpTJzjKm00aUIyjIMao6ER0V8LQqcsRivfE2aIjOsCiFL9olLcLjLSTbZbPltTkcvh+UZ+5gHwdwXcKOo7W5y9Kop0bjJZ8An0XUPMxph2hDS884tR8ica/Wuis/HhKz2Psza58B3y6T5kxnl5dyfmOwJ2HoMQ5TeyWvnke+VCAeGWPpnaNDWXiH5bEQT8y7MTBXiU7rQDsfAlusAJp8s5+Z25t4eA8BEWf7N7TVzGmVrTHd2LMScZJ8v3yi2aswgtCPbZu6OdUMzCvSPZ3w9J/s582JgpbuHLVam1UMlEbGNQG/oYIIYcEC5yfbCjCK6Q3pjklDMOERyDvgNDFaRHQvQY6O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19" y="2590800"/>
            <a:ext cx="987813" cy="47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lide Number Placeholder 3"/>
          <p:cNvSpPr txBox="1">
            <a:spLocks/>
          </p:cNvSpPr>
          <p:nvPr/>
        </p:nvSpPr>
        <p:spPr>
          <a:xfrm>
            <a:off x="457200" y="2286000"/>
            <a:ext cx="103742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fpga.vhdl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fpga.ucf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1295400" cy="4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Slide Number Placeholder 3"/>
          <p:cNvSpPr txBox="1">
            <a:spLocks/>
          </p:cNvSpPr>
          <p:nvPr/>
        </p:nvSpPr>
        <p:spPr>
          <a:xfrm>
            <a:off x="1981200" y="2971800"/>
            <a:ext cx="1947767" cy="529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Synthesis, PAR</a:t>
            </a:r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4191000" y="2133600"/>
            <a:ext cx="103742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fpga.csv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5000" y="26670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ultidocument 17"/>
          <p:cNvSpPr/>
          <p:nvPr/>
        </p:nvSpPr>
        <p:spPr>
          <a:xfrm>
            <a:off x="457200" y="21336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>
            <a:off x="4191000" y="2133600"/>
            <a:ext cx="1066800" cy="990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57600" y="26670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10200" y="25908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3"/>
          <p:cNvSpPr txBox="1">
            <a:spLocks/>
          </p:cNvSpPr>
          <p:nvPr/>
        </p:nvSpPr>
        <p:spPr>
          <a:xfrm>
            <a:off x="6553200" y="2133600"/>
            <a:ext cx="10668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fpga.phdl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6553200" y="2133600"/>
            <a:ext cx="1066800" cy="990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5410200" y="2057400"/>
            <a:ext cx="1143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csv2phdl</a:t>
            </a:r>
          </a:p>
        </p:txBody>
      </p:sp>
      <p:sp>
        <p:nvSpPr>
          <p:cNvPr id="45" name="Slide Number Placeholder 3"/>
          <p:cNvSpPr txBox="1">
            <a:spLocks/>
          </p:cNvSpPr>
          <p:nvPr/>
        </p:nvSpPr>
        <p:spPr>
          <a:xfrm>
            <a:off x="457200" y="5334000"/>
            <a:ext cx="1295399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Revisions</a:t>
            </a:r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>
          <a:xfrm>
            <a:off x="3642911" y="4476750"/>
            <a:ext cx="21336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design </a:t>
            </a:r>
            <a:r>
              <a:rPr lang="en-US" sz="1600" dirty="0" err="1" smtClean="0">
                <a:solidFill>
                  <a:schemeClr val="tx1"/>
                </a:solidFill>
              </a:rPr>
              <a:t>myDes</a:t>
            </a:r>
            <a:r>
              <a:rPr lang="en-US" sz="1600" dirty="0" smtClean="0">
                <a:solidFill>
                  <a:schemeClr val="tx1"/>
                </a:solidFill>
              </a:rPr>
              <a:t> is</a:t>
            </a:r>
          </a:p>
          <a:p>
            <a:pPr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include “</a:t>
            </a:r>
            <a:r>
              <a:rPr lang="en-US" sz="1600" dirty="0" err="1" smtClean="0">
                <a:solidFill>
                  <a:schemeClr val="tx1"/>
                </a:solidFill>
              </a:rPr>
              <a:t>fpga.phdl</a:t>
            </a:r>
            <a:r>
              <a:rPr lang="en-US" sz="1600" dirty="0" smtClean="0">
                <a:solidFill>
                  <a:schemeClr val="tx1"/>
                </a:solidFill>
              </a:rPr>
              <a:t>”;</a:t>
            </a:r>
          </a:p>
          <a:p>
            <a:pPr algn="l"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begin</a:t>
            </a: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end design;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3642911" y="4400550"/>
            <a:ext cx="2133600" cy="19812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66800" y="3505200"/>
            <a:ext cx="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5029200"/>
            <a:ext cx="19613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3"/>
          <p:cNvSpPr txBox="1">
            <a:spLocks/>
          </p:cNvSpPr>
          <p:nvPr/>
        </p:nvSpPr>
        <p:spPr>
          <a:xfrm>
            <a:off x="3795311" y="3790950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PHDL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4" name="Slide Number Placeholder 3"/>
          <p:cNvSpPr txBox="1">
            <a:spLocks/>
          </p:cNvSpPr>
          <p:nvPr/>
        </p:nvSpPr>
        <p:spPr>
          <a:xfrm>
            <a:off x="7620000" y="2057400"/>
            <a:ext cx="1371600" cy="99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PHDL Device Declaration</a:t>
            </a:r>
          </a:p>
        </p:txBody>
      </p:sp>
      <p:sp>
        <p:nvSpPr>
          <p:cNvPr id="56" name="Oval 55"/>
          <p:cNvSpPr/>
          <p:nvPr/>
        </p:nvSpPr>
        <p:spPr>
          <a:xfrm>
            <a:off x="4404911" y="4857750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6" idx="7"/>
          </p:cNvCxnSpPr>
          <p:nvPr/>
        </p:nvCxnSpPr>
        <p:spPr>
          <a:xfrm flipV="1">
            <a:off x="5575645" y="2830115"/>
            <a:ext cx="1281533" cy="20945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3"/>
          <p:cNvSpPr txBox="1">
            <a:spLocks/>
          </p:cNvSpPr>
          <p:nvPr/>
        </p:nvSpPr>
        <p:spPr>
          <a:xfrm>
            <a:off x="685800" y="1676400"/>
            <a:ext cx="838199" cy="529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HDL</a:t>
            </a:r>
          </a:p>
        </p:txBody>
      </p:sp>
      <p:pic>
        <p:nvPicPr>
          <p:cNvPr id="4106" name="Picture 10" descr="http://3.bp.blogspot.com/_M7btqsOgPAk/TQ0UxDqPH3I/AAAAAAAAACU/roDzjgVjEI0/s1600/idea_lightbulb_cartoon2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566765" cy="7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6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53" grpId="0"/>
      <p:bldP spid="5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" name="AutoShape 2" descr="data:image/jpg;base64,/9j/4AAQSkZJRgABAQAAAQABAAD/2wCEAAkGBggGERQUBxIVFRQUFBcXFhUWGSIcHxQeFRwVFRgYGBcfHzIeGR4vHBwVJC8iJSkrLDgsGR8xNTAqNSYsLDUBCQoKDQsNGQ4OGTUkHiQ0NDU0NTY1LjA1MTI1NCw0Lyw0NjQvLDQ0NCwsMSwsNTQsNCwsLCwsNC0pLCk0NDQpLP/AABEIAC8AYQMBIgACEQEDEQH/xAAbAAABBQEBAAAAAAAAAAAAAAAFAgMEBgcAAf/EADQQAAIABQIDBQcCBwAAAAAAAAECAAMEBRESIQYxQRNRYXGBBxQiMjORsaHwFiNCQ2KC0f/EABkBAAIDAQAAAAAAAAAAAAAAAAIDAAQFAf/EACERAAIDAAICAgMAAAAAAAAAAAABAgMRITEEExRBEiJR/9oADAMBAAIRAxEAPwDbXYCI8yoCwuaYD1NQVMMjHQJPCe1UIQayBLVRiNUXOTT/AFnA84cq2+hTszsOGrh7WxGRFYpr5R1TESZgOnTqA6Zzj8ROuHFNsta/z36bAdYjqluJEVkc1sLpMZoQ1Syc4pdR7VLen0ZbN684n2PjKXfld+yKKhK6icg6RqYjwG/2g349kVskAr65PIssnvkeisEZjVe0qa5Pu8tQN8E9YY/jy6Tfpgegh3wp/Yj5kPo1uXVAxKlzQ0Z9wzWV1zTtK2Y6/GdKDbYbb5HfmLlSVGqKllf4vC3XZ+XIUzHQzqjoTg4jGqQkqxwQcYPWB1ZILEkQq+Wx60ZpyA/jybuB2O/jg+R6Vn3O8yhhkf8A1Ykfo/8AzyhtMf6xVss+gk8pukZxxfUVVyqWMlX7NPgQ4IGF2JydtzneLPXUVdToXqU0qvNnbbflzfMV11S4zElyZkrVMdUAUAnfmfpnYDJ59I1KP02fZm37ZkOh+1I/D1F2rrmbOYlQSMb7IWJOCAozj/IQEl0c2umhrkzMC2XKnU2PDbH4jQrpT2mevYzZiqUxgZ0smBgEctsdOUA7hYLTRyXeZUlyoyEGk58MnO8MqtXOrlgW1vjnhHU9DwhkLMExc/1TNh6nO0Eb1IpLBQ9jbsrrOnOckhss537/AMGKZInya5llUEpi8w6RkgYB+ZjpA2AyYOca3eXSTUkyV1CVLUEsTzYA8vLHOI6m7FHWT2r1t4gJSUUikmI7Kz6GDaWzg45ZAQbcusH14mm1DKspJSaiAMKvXzbP6QFtN8oKbWa+nRySukY2UAHONuZPeYO2XipbjUSZNuppSmY4BOOSjdiCPCDuT5lKPQFLXCjLss0uYZZwTy2+0G7dMzEOstDZzKiTbpTJzjKm00aUIyjIMao6ER0V8LQqcsRivfE2aIjOsCiFL9olLcLjLSTbZbPltTkcvh+UZ+5gHwdwXcKOo7W5y9Kop0bjJZ8An0XUPMxph2hDS884tR8ica/Wuis/HhKz2Psza58B3y6T5kxnl5dyfmOwJ2HoMQ5TeyWvnke+VCAeGWPpnaNDWXiH5bEQT8y7MTBXiU7rQDsfAlusAJp8s5+Z25t4eA8BEWf7N7TVzGmVrTHd2LMScZJ8v3yi2aswgtCPbZu6OdUMzCvSPZ3w9J/s582JgpbuHLVam1UMlEbGNQG/oYIIYcEC5yfbCjCK6Q3pjklDMOERyDvgNDFaRHQvQY6O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Slide Number Placeholder 3"/>
          <p:cNvSpPr txBox="1">
            <a:spLocks/>
          </p:cNvSpPr>
          <p:nvPr/>
        </p:nvSpPr>
        <p:spPr>
          <a:xfrm>
            <a:off x="990600" y="1981200"/>
            <a:ext cx="3200400" cy="3505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>
          <a:xfrm>
            <a:off x="3407616" y="1231037"/>
            <a:ext cx="1947767" cy="453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FPGA Instance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286000" y="1811045"/>
            <a:ext cx="4191000" cy="483209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fpga_inst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fpga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newattr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libName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xilinx_devices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partnumber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"122-1717-ND"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newattr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supplier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"DIGI-KEY"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newattr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cost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"21.95"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Signal pins from FPGA design.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rxd_a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rxd_a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defTabSz="182880" eaLnBrk="0" hangingPunct="0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 lvl="0" defTabSz="182880" eaLnBrk="0" hangingPunct="0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txd_a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txd_a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sclk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sclk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sync = sync;</a:t>
            </a:r>
          </a:p>
          <a:p>
            <a:pPr lvl="0" defTabSz="182880" eaLnBrk="0" hangingPunct="0"/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 = data;</a:t>
            </a:r>
          </a:p>
          <a:p>
            <a:pPr lvl="0" defTabSz="182880" eaLnBrk="0" hangingPunct="0"/>
            <a:endParaRPr lang="en-US" sz="1200" b="1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defTabSz="182880" eaLnBrk="0" hangingPunct="0"/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.</a:t>
            </a:r>
          </a:p>
          <a:p>
            <a:pPr lvl="0" defTabSz="182880" eaLnBrk="0" hangingPunct="0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 lvl="0" defTabSz="182880" eaLnBrk="0" hangingPunct="0"/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.</a:t>
            </a:r>
          </a:p>
          <a:p>
            <a:pPr lvl="0" defTabSz="182880" eaLnBrk="0" hangingPunct="0"/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182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004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0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~1200 lines of PHDL (25 pages of code)</a:t>
            </a:r>
          </a:p>
          <a:p>
            <a:r>
              <a:rPr lang="en-US" dirty="0" smtClean="0"/>
              <a:t>30 device declarations</a:t>
            </a:r>
          </a:p>
          <a:p>
            <a:pPr lvl="1"/>
            <a:r>
              <a:rPr lang="en-US" dirty="0" smtClean="0"/>
              <a:t>6 library files</a:t>
            </a:r>
          </a:p>
          <a:p>
            <a:r>
              <a:rPr lang="en-US" dirty="0" smtClean="0"/>
              <a:t>672 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9186"/>
              </p:ext>
            </p:extLst>
          </p:nvPr>
        </p:nvGraphicFramePr>
        <p:xfrm>
          <a:off x="1066800" y="1981200"/>
          <a:ext cx="71167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Macro-Enabled Worksheet" r:id="rId4" imgW="9267937" imgH="3476651" progId="Excel.SheetMacroEnabled.12">
                  <p:embed/>
                </p:oleObj>
              </mc:Choice>
              <mc:Fallback>
                <p:oleObj name="Macro-Enabled Worksheet" r:id="rId4" imgW="9267937" imgH="347665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981200"/>
                        <a:ext cx="7116763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1303538"/>
            <a:ext cx="309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Bill of Materials (CSV)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Construct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9464" y="1371600"/>
            <a:ext cx="3047260" cy="36086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group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"SWITCHES"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is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inst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fpga_switches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of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dipswitch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is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a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&lt;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vcco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&gt;;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b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sw_res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end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inst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(7:0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)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sw_pulldown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of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R0603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is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value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"4.7k"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partNumber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"P4.7KGCT-ND"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combine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.a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sw_res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each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.b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gnd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end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inst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(7:0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)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sw_lim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of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R0603 </a:t>
            </a:r>
            <a:r>
              <a:rPr lang="en-US" sz="1000" b="1" dirty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is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value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"4.7k"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partNumber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"P4.7KGCT-ND"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combine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.a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sw_res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	</a:t>
            </a:r>
            <a:r>
              <a:rPr lang="en-US" sz="1000" b="1" dirty="0" err="1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combine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.b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 </a:t>
            </a:r>
            <a:r>
              <a:rPr lang="en-US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sw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marL="0" marR="0" defTabSz="18288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	</a:t>
            </a:r>
            <a:r>
              <a:rPr lang="en-US" sz="10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end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000" b="1" dirty="0">
              <a:latin typeface="Calibri"/>
              <a:ea typeface="Calibri"/>
              <a:cs typeface="Times New Roman"/>
            </a:endParaRPr>
          </a:p>
          <a:p>
            <a:pPr defTabSz="182880"/>
            <a:r>
              <a:rPr lang="en-US" sz="10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/>
                <a:ea typeface="Calibri"/>
              </a:rPr>
              <a:t>end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;</a:t>
            </a:r>
            <a:endParaRPr lang="en-US" sz="1000" b="1" dirty="0"/>
          </a:p>
        </p:txBody>
      </p:sp>
      <p:pic>
        <p:nvPicPr>
          <p:cNvPr id="8195" name="Picture 3" descr="C:\Users\brad\Desktop\groups.JP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-532" r="44832" b="58118"/>
          <a:stretch/>
        </p:blipFill>
        <p:spPr bwMode="auto">
          <a:xfrm>
            <a:off x="3699864" y="1371600"/>
            <a:ext cx="50292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 rot="16200000">
            <a:off x="5085610" y="3495765"/>
            <a:ext cx="266701" cy="1143000"/>
          </a:xfrm>
          <a:prstGeom prst="leftBrace">
            <a:avLst>
              <a:gd name="adj1" fmla="val 2870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7345205" y="2816755"/>
            <a:ext cx="266701" cy="2501020"/>
          </a:xfrm>
          <a:prstGeom prst="leftBrace">
            <a:avLst>
              <a:gd name="adj1" fmla="val 2870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4647460" y="4200616"/>
            <a:ext cx="1143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Group name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6703352" y="4210972"/>
            <a:ext cx="1550405" cy="9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Initial Arrayed Layout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33600" y="1524000"/>
            <a:ext cx="25908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PHDL? (the longer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format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text tools can read and manipulate</a:t>
            </a:r>
          </a:p>
          <a:p>
            <a:pPr lvl="1"/>
            <a:r>
              <a:rPr lang="en-US" dirty="0" smtClean="0"/>
              <a:t>Design files do </a:t>
            </a:r>
            <a:r>
              <a:rPr lang="en-US" dirty="0"/>
              <a:t>not get corrupted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asily </a:t>
            </a:r>
            <a:r>
              <a:rPr lang="en-US" dirty="0"/>
              <a:t>shared, exchanged, emailed</a:t>
            </a:r>
          </a:p>
          <a:p>
            <a:pPr lvl="1"/>
            <a:r>
              <a:rPr lang="en-US" dirty="0" smtClean="0"/>
              <a:t>Design files forward</a:t>
            </a:r>
            <a:r>
              <a:rPr lang="en-US" dirty="0"/>
              <a:t>/backward </a:t>
            </a:r>
            <a:r>
              <a:rPr lang="en-US" dirty="0" smtClean="0"/>
              <a:t>compatible across tool revisions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IDEs</a:t>
            </a:r>
            <a:endParaRPr lang="en-US" dirty="0"/>
          </a:p>
          <a:p>
            <a:pPr lvl="1"/>
            <a:r>
              <a:rPr lang="en-US" dirty="0" smtClean="0"/>
              <a:t>Templates and auto completion</a:t>
            </a:r>
          </a:p>
          <a:p>
            <a:pPr lvl="1"/>
            <a:r>
              <a:rPr lang="en-US" dirty="0" smtClean="0"/>
              <a:t>Color syntax highlighting</a:t>
            </a:r>
            <a:endParaRPr lang="en-US" dirty="0"/>
          </a:p>
          <a:p>
            <a:pPr lvl="1"/>
            <a:r>
              <a:rPr lang="en-US" dirty="0" smtClean="0"/>
              <a:t>Search</a:t>
            </a:r>
            <a:r>
              <a:rPr lang="en-US" dirty="0"/>
              <a:t>, search-and-replace</a:t>
            </a:r>
          </a:p>
          <a:p>
            <a:pPr lvl="1"/>
            <a:r>
              <a:rPr lang="en-US" dirty="0" smtClean="0"/>
              <a:t>Scripting</a:t>
            </a:r>
          </a:p>
          <a:p>
            <a:endParaRPr lang="en-US" dirty="0"/>
          </a:p>
          <a:p>
            <a:r>
              <a:rPr lang="en-US" dirty="0" smtClean="0"/>
              <a:t>Example: 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SCCS (source code control system)</a:t>
            </a:r>
          </a:p>
          <a:p>
            <a:pPr lvl="1"/>
            <a:r>
              <a:rPr lang="en-US" dirty="0"/>
              <a:t>Shared repository for designs and part </a:t>
            </a:r>
            <a:r>
              <a:rPr lang="en-US" dirty="0" smtClean="0"/>
              <a:t>libraries</a:t>
            </a:r>
            <a:endParaRPr lang="en-US" dirty="0"/>
          </a:p>
          <a:p>
            <a:pPr lvl="1"/>
            <a:r>
              <a:rPr lang="en-US" dirty="0"/>
              <a:t>Design versions, change tracking/documentation</a:t>
            </a:r>
          </a:p>
          <a:p>
            <a:pPr lvl="1"/>
            <a:r>
              <a:rPr lang="en-US" dirty="0"/>
              <a:t>Diff, revert</a:t>
            </a:r>
          </a:p>
          <a:p>
            <a:r>
              <a:rPr lang="en-US" dirty="0" smtClean="0"/>
              <a:t>Collaboration</a:t>
            </a:r>
            <a:endParaRPr lang="en-US" dirty="0"/>
          </a:p>
          <a:p>
            <a:r>
              <a:rPr lang="en-US" dirty="0" smtClean="0"/>
              <a:t>Reusability</a:t>
            </a:r>
            <a:endParaRPr lang="en-US" dirty="0"/>
          </a:p>
          <a:p>
            <a:r>
              <a:rPr lang="en-US" dirty="0" smtClean="0"/>
              <a:t>Cross probing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PHDL? (a very short intro)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An HDL for PC Boards </a:t>
            </a:r>
          </a:p>
          <a:p>
            <a:pPr lvl="1"/>
            <a:r>
              <a:rPr lang="en-US" u="sng" dirty="0" smtClean="0"/>
              <a:t>H</a:t>
            </a:r>
            <a:r>
              <a:rPr lang="en-US" dirty="0" smtClean="0"/>
              <a:t>ardware </a:t>
            </a:r>
            <a:r>
              <a:rPr lang="en-US" u="sng" dirty="0" smtClean="0"/>
              <a:t>D</a:t>
            </a:r>
            <a:r>
              <a:rPr lang="en-US" dirty="0" smtClean="0"/>
              <a:t>escription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For schematic entry (not layout)</a:t>
            </a:r>
          </a:p>
          <a:p>
            <a:r>
              <a:rPr lang="en-US" dirty="0" smtClean="0"/>
              <a:t>Similar to HDLs for IC and FPGA design</a:t>
            </a:r>
          </a:p>
          <a:p>
            <a:pPr lvl="1"/>
            <a:r>
              <a:rPr lang="en-US" dirty="0" smtClean="0"/>
              <a:t>Verilog, VHDL, etc.</a:t>
            </a:r>
          </a:p>
          <a:p>
            <a:r>
              <a:rPr lang="en-US" dirty="0" smtClean="0"/>
              <a:t>Goal == significantly increase:</a:t>
            </a:r>
          </a:p>
          <a:p>
            <a:pPr lvl="1"/>
            <a:r>
              <a:rPr lang="en-US" dirty="0" smtClean="0"/>
              <a:t>Productivity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Reuse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Hierarchy</a:t>
            </a:r>
          </a:p>
          <a:p>
            <a:r>
              <a:rPr lang="en-US" dirty="0"/>
              <a:t>Focus on functionality rather than looks of schematic</a:t>
            </a:r>
          </a:p>
          <a:p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err="1"/>
              <a:t>mis</a:t>
            </a:r>
            <a:r>
              <a:rPr lang="en-US" dirty="0"/>
              <a:t>-wire in graphics</a:t>
            </a:r>
          </a:p>
          <a:p>
            <a:pPr lvl="1"/>
            <a:r>
              <a:rPr lang="en-US" dirty="0" smtClean="0"/>
              <a:t>Rats </a:t>
            </a:r>
            <a:r>
              <a:rPr lang="en-US" dirty="0"/>
              <a:t>nests</a:t>
            </a:r>
          </a:p>
          <a:p>
            <a:pPr lvl="1"/>
            <a:r>
              <a:rPr lang="en-US" dirty="0" smtClean="0"/>
              <a:t>Missed </a:t>
            </a:r>
            <a:r>
              <a:rPr lang="en-US" dirty="0"/>
              <a:t>endpoints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pin count packages span multiple pages</a:t>
            </a:r>
          </a:p>
          <a:p>
            <a:pPr lvl="1"/>
            <a:r>
              <a:rPr lang="en-US" dirty="0" smtClean="0"/>
              <a:t>Dangling wires </a:t>
            </a:r>
            <a:r>
              <a:rPr lang="en-US" dirty="0"/>
              <a:t>across schematic pages</a:t>
            </a:r>
          </a:p>
          <a:p>
            <a:r>
              <a:rPr lang="en-US" dirty="0" smtClean="0"/>
              <a:t>Non</a:t>
            </a:r>
            <a:r>
              <a:rPr lang="en-US" dirty="0"/>
              <a:t>-electrical parts trivial to </a:t>
            </a: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2999"/>
          </a:xfrm>
        </p:spPr>
        <p:txBody>
          <a:bodyPr>
            <a:no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level constructs</a:t>
            </a:r>
          </a:p>
          <a:p>
            <a:pPr lvl="1"/>
            <a:r>
              <a:rPr lang="en-US" dirty="0" smtClean="0"/>
              <a:t>Arrays</a:t>
            </a:r>
            <a:r>
              <a:rPr lang="en-US" dirty="0"/>
              <a:t>, hierarchy</a:t>
            </a:r>
          </a:p>
          <a:p>
            <a:pPr lvl="1"/>
            <a:r>
              <a:rPr lang="en-US" dirty="0" err="1" smtClean="0"/>
              <a:t>Refdes</a:t>
            </a:r>
            <a:r>
              <a:rPr lang="en-US" dirty="0" smtClean="0"/>
              <a:t> </a:t>
            </a:r>
            <a:r>
              <a:rPr lang="en-US" dirty="0"/>
              <a:t>handling</a:t>
            </a:r>
          </a:p>
          <a:p>
            <a:pPr lvl="1"/>
            <a:r>
              <a:rPr lang="en-US" dirty="0" smtClean="0"/>
              <a:t>DRC </a:t>
            </a:r>
            <a:r>
              <a:rPr lang="en-US" dirty="0"/>
              <a:t>available to user due to open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Lint-like tools easily written</a:t>
            </a:r>
            <a:endParaRPr lang="en-US" dirty="0"/>
          </a:p>
          <a:p>
            <a:r>
              <a:rPr lang="en-US" dirty="0" smtClean="0"/>
              <a:t>Automatic </a:t>
            </a:r>
            <a:r>
              <a:rPr lang="en-US" dirty="0"/>
              <a:t>generation </a:t>
            </a:r>
            <a:r>
              <a:rPr lang="en-US" dirty="0" smtClean="0"/>
              <a:t>of design files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device generation from UCF file for FPGAs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PHDL 2.0</a:t>
            </a:r>
          </a:p>
          <a:p>
            <a:pPr lvl="1"/>
            <a:r>
              <a:rPr lang="en-US" dirty="0" smtClean="0"/>
              <a:t>Hierarchy support</a:t>
            </a:r>
          </a:p>
          <a:p>
            <a:pPr lvl="1"/>
            <a:r>
              <a:rPr lang="en-US" dirty="0" smtClean="0"/>
              <a:t>Pin directions and DRC</a:t>
            </a:r>
          </a:p>
          <a:p>
            <a:pPr lvl="1"/>
            <a:r>
              <a:rPr lang="en-US" dirty="0" smtClean="0"/>
              <a:t>IDE Eclipse plugin</a:t>
            </a:r>
          </a:p>
          <a:p>
            <a:pPr lvl="2"/>
            <a:r>
              <a:rPr lang="en-US" dirty="0" smtClean="0"/>
              <a:t>Instance template generator</a:t>
            </a:r>
            <a:endParaRPr lang="en-US" dirty="0"/>
          </a:p>
          <a:p>
            <a:pPr lvl="2"/>
            <a:r>
              <a:rPr lang="en-US" dirty="0" smtClean="0"/>
              <a:t>Syntax coloring</a:t>
            </a:r>
          </a:p>
          <a:p>
            <a:pPr lvl="2"/>
            <a:r>
              <a:rPr lang="en-US" dirty="0" smtClean="0"/>
              <a:t>Content assist</a:t>
            </a:r>
          </a:p>
          <a:p>
            <a:pPr lvl="2"/>
            <a:r>
              <a:rPr lang="en-US" dirty="0" smtClean="0"/>
              <a:t>Hierarchy browser</a:t>
            </a:r>
          </a:p>
          <a:p>
            <a:pPr lvl="2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Additional tool 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PHDL?  (the short version)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29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Automation &amp; productivity</a:t>
            </a:r>
          </a:p>
          <a:p>
            <a:pPr lvl="1"/>
            <a:r>
              <a:rPr lang="en-US" dirty="0" smtClean="0"/>
              <a:t>Iteration, hierarchy, ERC/DRC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SCCS (source code control system)</a:t>
            </a:r>
          </a:p>
          <a:p>
            <a:pPr lvl="2"/>
            <a:r>
              <a:rPr lang="en-US" dirty="0" smtClean="0"/>
              <a:t>Shared repository for designs and part libraries</a:t>
            </a:r>
          </a:p>
          <a:p>
            <a:pPr lvl="2"/>
            <a:r>
              <a:rPr lang="en-US" dirty="0" smtClean="0"/>
              <a:t>Design versions, change tracking/documentation</a:t>
            </a:r>
          </a:p>
          <a:p>
            <a:pPr lvl="2"/>
            <a:r>
              <a:rPr lang="en-US" dirty="0" smtClean="0"/>
              <a:t>Diff, revert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Textual IDEs and tools</a:t>
            </a:r>
          </a:p>
          <a:p>
            <a:pPr lvl="1"/>
            <a:r>
              <a:rPr lang="en-US" dirty="0" smtClean="0"/>
              <a:t>Templates, auto-completion, search and replace, library reuse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9F90-C7D2-4EE6-BD30-CFFEEFE111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Pin Count Devices - FPGAs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8E655-AFBC-461C-8915-3ADAC2F01B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 descr="C:\Users\brad\Desktop\schemat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619726" cy="424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066800" y="1066800"/>
            <a:ext cx="51816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How much of this schematic is meaningful?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456417" y="2209800"/>
            <a:ext cx="2590800" cy="2971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Most circuit context is absent. 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Many pins map to devices on other pages.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Larger devices must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be split across multiple pages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Schematics don’t scale well.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HDL’s do!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752600"/>
            <a:ext cx="6248400" cy="43185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62000" y="1905000"/>
            <a:ext cx="5943600" cy="41661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PL11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FPL11_Theme.thmx</Template>
  <TotalTime>24949</TotalTime>
  <Words>5919</Words>
  <Application>Microsoft Macintosh PowerPoint</Application>
  <PresentationFormat>On-screen Show (4:3)</PresentationFormat>
  <Paragraphs>1238</Paragraphs>
  <Slides>72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FPL11_Theme</vt:lpstr>
      <vt:lpstr>Macro-Enabled Worksheet</vt:lpstr>
      <vt:lpstr>PHDL Printed Circuit Board  Hardware Description Language</vt:lpstr>
      <vt:lpstr>Acknowledgements</vt:lpstr>
      <vt:lpstr>Overview</vt:lpstr>
      <vt:lpstr>Who Are We?</vt:lpstr>
      <vt:lpstr>What is PHDL?</vt:lpstr>
      <vt:lpstr>What is PHDL?</vt:lpstr>
      <vt:lpstr>What is PHDL? (a very short intro)</vt:lpstr>
      <vt:lpstr>Why PHDL?  (the short version)</vt:lpstr>
      <vt:lpstr>High Pin Count Devices - FPGAs</vt:lpstr>
      <vt:lpstr>Trivial Example</vt:lpstr>
      <vt:lpstr>Trivial Example</vt:lpstr>
      <vt:lpstr>Trivial Example</vt:lpstr>
      <vt:lpstr>Trivial Example</vt:lpstr>
      <vt:lpstr>Trivial Example</vt:lpstr>
      <vt:lpstr>Trivial Example</vt:lpstr>
      <vt:lpstr>Trivial Example</vt:lpstr>
      <vt:lpstr>Trivial Example</vt:lpstr>
      <vt:lpstr>Trivial Example</vt:lpstr>
      <vt:lpstr>PHDL Example Design</vt:lpstr>
      <vt:lpstr>PHDL Example Design</vt:lpstr>
      <vt:lpstr>PHDL Example Design</vt:lpstr>
      <vt:lpstr>Creating a Design</vt:lpstr>
      <vt:lpstr>Creating a Design</vt:lpstr>
      <vt:lpstr>Creating a Design</vt:lpstr>
      <vt:lpstr>PHDL Example Design</vt:lpstr>
      <vt:lpstr>PHDL Example Design</vt:lpstr>
      <vt:lpstr>PHDL Example Design</vt:lpstr>
      <vt:lpstr>Creating a Design</vt:lpstr>
      <vt:lpstr>Creating a Design</vt:lpstr>
      <vt:lpstr>PHDL Example Design</vt:lpstr>
      <vt:lpstr>PHDL Example Design</vt:lpstr>
      <vt:lpstr>PHDL Example Design</vt:lpstr>
      <vt:lpstr>Creating a Design</vt:lpstr>
      <vt:lpstr>Creating a Design</vt:lpstr>
      <vt:lpstr>Creating a Design</vt:lpstr>
      <vt:lpstr>PHDL Example Design</vt:lpstr>
      <vt:lpstr>Creating a Design</vt:lpstr>
      <vt:lpstr>Creating a Design</vt:lpstr>
      <vt:lpstr>Creating a Design</vt:lpstr>
      <vt:lpstr>PHDL Example Design</vt:lpstr>
      <vt:lpstr>Creating a Design</vt:lpstr>
      <vt:lpstr>Creating a Design</vt:lpstr>
      <vt:lpstr>Creating a Design</vt:lpstr>
      <vt:lpstr>PHDL Example Design</vt:lpstr>
      <vt:lpstr>Creating a Design</vt:lpstr>
      <vt:lpstr>Creating a Design</vt:lpstr>
      <vt:lpstr>Creating a Design</vt:lpstr>
      <vt:lpstr>Creating a Design</vt:lpstr>
      <vt:lpstr>PHDL Example Design</vt:lpstr>
      <vt:lpstr>PHDL Example Design</vt:lpstr>
      <vt:lpstr>How PHDL Works</vt:lpstr>
      <vt:lpstr>Targeted Design Flows</vt:lpstr>
      <vt:lpstr>BYU Proof of Concept Board</vt:lpstr>
      <vt:lpstr>Motor Controller Board</vt:lpstr>
      <vt:lpstr>Motor Controller Board</vt:lpstr>
      <vt:lpstr>Motor Controller Board</vt:lpstr>
      <vt:lpstr>Motor Controller Board</vt:lpstr>
      <vt:lpstr>Motor Controller Board</vt:lpstr>
      <vt:lpstr>Motor Controller Board</vt:lpstr>
      <vt:lpstr>Motor Controller Board</vt:lpstr>
      <vt:lpstr>Automatic Device Generation</vt:lpstr>
      <vt:lpstr>Automatic Device Generation</vt:lpstr>
      <vt:lpstr>Motor Controller Board</vt:lpstr>
      <vt:lpstr>Motor Controller Board</vt:lpstr>
      <vt:lpstr>Motor Controller Board</vt:lpstr>
      <vt:lpstr>The Group Construct</vt:lpstr>
      <vt:lpstr>Why PHDL? (the longer version)</vt:lpstr>
      <vt:lpstr>Why PHDL?</vt:lpstr>
      <vt:lpstr>Why PHDL?</vt:lpstr>
      <vt:lpstr>Why PHDL?</vt:lpstr>
      <vt:lpstr>Why PHDL?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Lavin</dc:creator>
  <cp:lastModifiedBy>b</cp:lastModifiedBy>
  <cp:revision>516</cp:revision>
  <dcterms:created xsi:type="dcterms:W3CDTF">2007-04-30T12:12:26Z</dcterms:created>
  <dcterms:modified xsi:type="dcterms:W3CDTF">2011-11-21T20:12:18Z</dcterms:modified>
</cp:coreProperties>
</file>