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82" r:id="rId7"/>
    <p:sldId id="262" r:id="rId8"/>
    <p:sldId id="265" r:id="rId9"/>
    <p:sldId id="275" r:id="rId10"/>
    <p:sldId id="276" r:id="rId11"/>
    <p:sldId id="268" r:id="rId12"/>
    <p:sldId id="267" r:id="rId13"/>
    <p:sldId id="266" r:id="rId14"/>
    <p:sldId id="261" r:id="rId15"/>
    <p:sldId id="281" r:id="rId16"/>
    <p:sldId id="263" r:id="rId17"/>
    <p:sldId id="269" r:id="rId18"/>
    <p:sldId id="270" r:id="rId19"/>
    <p:sldId id="271" r:id="rId20"/>
    <p:sldId id="272" r:id="rId21"/>
    <p:sldId id="273" r:id="rId22"/>
    <p:sldId id="284" r:id="rId23"/>
    <p:sldId id="277" r:id="rId24"/>
    <p:sldId id="278" r:id="rId25"/>
    <p:sldId id="279" r:id="rId26"/>
    <p:sldId id="280" r:id="rId27"/>
    <p:sldId id="264" r:id="rId28"/>
    <p:sldId id="283" r:id="rId29"/>
    <p:sldId id="285" r:id="rId30"/>
    <p:sldId id="274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3" autoAdjust="0"/>
    <p:restoredTop sz="94660"/>
  </p:normalViewPr>
  <p:slideViewPr>
    <p:cSldViewPr>
      <p:cViewPr varScale="1">
        <p:scale>
          <a:sx n="178" d="100"/>
          <a:sy n="178" d="100"/>
        </p:scale>
        <p:origin x="-160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Work Components</a:t>
            </a:r>
            <a:endParaRPr lang="en-US" dirty="0"/>
          </a:p>
        </c:rich>
      </c:tx>
      <c:layout/>
    </c:title>
    <c:view3D>
      <c:rotX val="30"/>
      <c:perspective val="30"/>
    </c:view3D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explosion val="25"/>
          <c:cat>
            <c:strRef>
              <c:f>Sheet1!$A$2:$A$4</c:f>
              <c:strCache>
                <c:ptCount val="3"/>
                <c:pt idx="0">
                  <c:v>Software</c:v>
                </c:pt>
                <c:pt idx="1">
                  <c:v>Printed Circuit Assemblies</c:v>
                </c:pt>
                <c:pt idx="2">
                  <c:v>Programmable Logic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</c:v>
                </c:pt>
                <c:pt idx="1">
                  <c:v>1</c:v>
                </c:pt>
                <c:pt idx="2">
                  <c:v>1</c:v>
                </c:pt>
              </c:numCache>
            </c:numRef>
          </c:val>
        </c:ser>
      </c:pie3DChart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layout/>
    </c:title>
    <c:view3D>
      <c:rotX val="30"/>
      <c:perspective val="30"/>
    </c:view3D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work breakdown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productive design work</c:v>
                </c:pt>
                <c:pt idx="1">
                  <c:v>non-productive tool issues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</c:v>
                </c:pt>
                <c:pt idx="1">
                  <c:v>9</c:v>
                </c:pt>
              </c:numCache>
            </c:numRef>
          </c:val>
        </c:ser>
      </c:pie3DChart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CDF49D-1602-46AC-98E9-2093E0697097}" type="datetimeFigureOut">
              <a:rPr lang="en-US" smtClean="0"/>
              <a:pPr/>
              <a:t>10/17/2011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9CAB1C-12B1-4085-A02C-5DD739CB29B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9CAB1C-12B1-4085-A02C-5DD739CB29B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phdl.sourceforge.net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phdl.sourceforge.net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PHDL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Schematics Are Dead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Schematics</a:t>
            </a:r>
            <a:endParaRPr lang="en-US" dirty="0"/>
          </a:p>
        </p:txBody>
      </p:sp>
      <p:pic>
        <p:nvPicPr>
          <p:cNvPr id="4" name="Content Placeholder 3" descr="398px-Thomas_Edison,_1878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791200" y="1371600"/>
            <a:ext cx="2587752" cy="3901134"/>
          </a:xfrm>
        </p:spPr>
      </p:pic>
      <p:pic>
        <p:nvPicPr>
          <p:cNvPr id="6" name="Picture 5" descr="New Picture (2)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05000" y="1295400"/>
            <a:ext cx="2932386" cy="4800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Schematics Don’t Scale Well</a:t>
            </a:r>
            <a:endParaRPr lang="en-US" sz="3200" dirty="0"/>
          </a:p>
        </p:txBody>
      </p:sp>
      <p:pic>
        <p:nvPicPr>
          <p:cNvPr id="4" name="Content Placeholder 3" descr="DSCN2573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00200" y="1295400"/>
            <a:ext cx="6034617" cy="4525963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Schematics Don’t Scale Well</a:t>
            </a:r>
            <a:endParaRPr lang="en-US" sz="3200" dirty="0"/>
          </a:p>
        </p:txBody>
      </p:sp>
      <p:pic>
        <p:nvPicPr>
          <p:cNvPr id="4" name="Content Placeholder 3" descr="New Picture.bmp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90600" y="990600"/>
            <a:ext cx="6705600" cy="5188075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Schematic Error</a:t>
            </a:r>
            <a:endParaRPr lang="en-US" dirty="0"/>
          </a:p>
        </p:txBody>
      </p:sp>
      <p:pic>
        <p:nvPicPr>
          <p:cNvPr id="6" name="Content Placeholder 5" descr="New Picture (1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11023" y="1600200"/>
            <a:ext cx="5321954" cy="4525963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PHDL?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A super simple Hardware Description Language (HDL) for PCB connectivity definition.</a:t>
            </a:r>
          </a:p>
          <a:p>
            <a:r>
              <a:rPr lang="en-US" sz="2000" dirty="0" smtClean="0"/>
              <a:t>An Application Specific Language (ASL).</a:t>
            </a:r>
          </a:p>
          <a:p>
            <a:r>
              <a:rPr lang="en-US" sz="2000" dirty="0" smtClean="0"/>
              <a:t>Written by Brad Riching, Richard Black and Dr. Brent Nelson at BYU.</a:t>
            </a:r>
          </a:p>
          <a:p>
            <a:r>
              <a:rPr lang="en-US" sz="2000" dirty="0" smtClean="0"/>
              <a:t>Sandia research contract funded by </a:t>
            </a:r>
            <a:r>
              <a:rPr lang="en-US" sz="2000" u="sng" dirty="0" smtClean="0"/>
              <a:t>Steve Becker </a:t>
            </a:r>
            <a:r>
              <a:rPr lang="en-US" sz="2000" dirty="0" smtClean="0"/>
              <a:t>and </a:t>
            </a:r>
            <a:r>
              <a:rPr lang="en-US" sz="2000" u="sng" dirty="0" smtClean="0"/>
              <a:t>Brett </a:t>
            </a:r>
            <a:r>
              <a:rPr lang="en-US" sz="2000" u="sng" dirty="0" err="1" smtClean="0"/>
              <a:t>Remund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Compiler is Java application – runs on all computers.</a:t>
            </a:r>
          </a:p>
          <a:p>
            <a:r>
              <a:rPr lang="en-US" sz="2000" dirty="0" smtClean="0"/>
              <a:t>Uses Antlr parser generator for syntactical flexibility.</a:t>
            </a:r>
          </a:p>
          <a:p>
            <a:r>
              <a:rPr lang="en-US" sz="2000" dirty="0" smtClean="0"/>
              <a:t>Free – Open Source project </a:t>
            </a:r>
            <a:r>
              <a:rPr lang="en-US" sz="2000" dirty="0" smtClean="0">
                <a:hlinkClick r:id="rId2"/>
              </a:rPr>
              <a:t>http://phdl.sourceforge.net/</a:t>
            </a:r>
            <a:endParaRPr lang="en-US" sz="2000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PHDL Advantages</a:t>
            </a:r>
            <a:br>
              <a:rPr lang="en-US" sz="3600" dirty="0" smtClean="0"/>
            </a:br>
            <a:r>
              <a:rPr lang="en-US" sz="2000" dirty="0" smtClean="0"/>
              <a:t>(over schematic entry)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Create and maintain with any text editor.  (Vim has context sensitive highlighting.)</a:t>
            </a:r>
          </a:p>
          <a:p>
            <a:r>
              <a:rPr lang="en-US" sz="2000" dirty="0" smtClean="0">
                <a:solidFill>
                  <a:srgbClr val="00B050"/>
                </a:solidFill>
              </a:rPr>
              <a:t>Success promoting syntax - Reduces rate of design errors.</a:t>
            </a:r>
          </a:p>
          <a:p>
            <a:r>
              <a:rPr lang="en-US" sz="2000" dirty="0" smtClean="0">
                <a:solidFill>
                  <a:srgbClr val="00B050"/>
                </a:solidFill>
              </a:rPr>
              <a:t>Compatible with version control.</a:t>
            </a:r>
          </a:p>
          <a:p>
            <a:r>
              <a:rPr lang="en-US" sz="2000" dirty="0" smtClean="0">
                <a:solidFill>
                  <a:srgbClr val="00B050"/>
                </a:solidFill>
              </a:rPr>
              <a:t>No obstacles to re-use.</a:t>
            </a:r>
          </a:p>
          <a:p>
            <a:r>
              <a:rPr lang="en-US" sz="2000" dirty="0" smtClean="0">
                <a:solidFill>
                  <a:srgbClr val="00B050"/>
                </a:solidFill>
              </a:rPr>
              <a:t>Provides abstraction of signals and components. (Soon will provide hierarchical design.)</a:t>
            </a:r>
          </a:p>
          <a:p>
            <a:r>
              <a:rPr lang="en-US" sz="2000" dirty="0" smtClean="0">
                <a:solidFill>
                  <a:srgbClr val="00B050"/>
                </a:solidFill>
              </a:rPr>
              <a:t>Good error reporting and design rule checking at compile time.</a:t>
            </a:r>
          </a:p>
          <a:p>
            <a:r>
              <a:rPr lang="en-US" sz="2000" dirty="0" smtClean="0">
                <a:solidFill>
                  <a:srgbClr val="00B050"/>
                </a:solidFill>
              </a:rPr>
              <a:t>Supports text-to-text </a:t>
            </a:r>
            <a:r>
              <a:rPr lang="en-US" sz="2000" u="sng" dirty="0" smtClean="0">
                <a:solidFill>
                  <a:srgbClr val="00B050"/>
                </a:solidFill>
              </a:rPr>
              <a:t>auto-generation</a:t>
            </a:r>
            <a:r>
              <a:rPr lang="en-US" sz="2000" dirty="0" smtClean="0">
                <a:solidFill>
                  <a:srgbClr val="00B050"/>
                </a:solidFill>
              </a:rPr>
              <a:t> – Xilinx to PHDL converter exists.</a:t>
            </a:r>
          </a:p>
          <a:p>
            <a:r>
              <a:rPr lang="en-US" sz="2000" dirty="0" smtClean="0"/>
              <a:t>Multiple output formats.</a:t>
            </a:r>
          </a:p>
          <a:p>
            <a:r>
              <a:rPr lang="en-US" sz="2000" dirty="0" smtClean="0">
                <a:solidFill>
                  <a:srgbClr val="00B050"/>
                </a:solidFill>
              </a:rPr>
              <a:t>Easy to learn.</a:t>
            </a:r>
          </a:p>
          <a:p>
            <a:r>
              <a:rPr lang="en-US" sz="2000" dirty="0" smtClean="0">
                <a:solidFill>
                  <a:srgbClr val="00B050"/>
                </a:solidFill>
              </a:rPr>
              <a:t>Minimizes typing, fiddling and fighting.</a:t>
            </a:r>
          </a:p>
          <a:p>
            <a:r>
              <a:rPr lang="en-US" sz="2000" dirty="0" smtClean="0">
                <a:solidFill>
                  <a:srgbClr val="00B050"/>
                </a:solidFill>
              </a:rPr>
              <a:t>Java app – runs on all operating systems.</a:t>
            </a:r>
          </a:p>
          <a:p>
            <a:r>
              <a:rPr lang="en-US" sz="2000" dirty="0" smtClean="0">
                <a:solidFill>
                  <a:srgbClr val="00B050"/>
                </a:solidFill>
              </a:rPr>
              <a:t>Open Source and free!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flow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00200" y="1066800"/>
            <a:ext cx="5857129" cy="4525963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Connectivity Definition</a:t>
            </a:r>
            <a:br>
              <a:rPr lang="en-US" dirty="0" smtClean="0"/>
            </a:br>
            <a:r>
              <a:rPr lang="en-US" dirty="0" smtClean="0"/>
              <a:t>(two steps)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221163"/>
          </a:xfrm>
        </p:spPr>
        <p:txBody>
          <a:bodyPr/>
          <a:lstStyle/>
          <a:p>
            <a:r>
              <a:rPr lang="en-US" dirty="0" smtClean="0"/>
              <a:t>Define your components</a:t>
            </a:r>
          </a:p>
          <a:p>
            <a:r>
              <a:rPr lang="en-US" dirty="0" smtClean="0"/>
              <a:t>Wire them up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143000"/>
            <a:ext cx="6917863" cy="5362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33400"/>
          </a:xfrm>
        </p:spPr>
        <p:txBody>
          <a:bodyPr>
            <a:noAutofit/>
          </a:bodyPr>
          <a:lstStyle/>
          <a:p>
            <a:r>
              <a:rPr lang="en-US" sz="2400" dirty="0" smtClean="0"/>
              <a:t>Automated FPGA Component Declaration</a:t>
            </a:r>
            <a:endParaRPr lang="en-US" sz="2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800" dirty="0" smtClean="0"/>
              <a:t>//PART TYPE = xc6vlx75t</a:t>
            </a:r>
          </a:p>
          <a:p>
            <a:pPr>
              <a:buNone/>
            </a:pPr>
            <a:r>
              <a:rPr lang="en-US" sz="800" dirty="0" smtClean="0"/>
              <a:t>//SPEED GRADE = -2</a:t>
            </a:r>
          </a:p>
          <a:p>
            <a:pPr>
              <a:buNone/>
            </a:pPr>
            <a:r>
              <a:rPr lang="en-US" sz="800" dirty="0" smtClean="0"/>
              <a:t>//PACKAGE = ff784</a:t>
            </a:r>
          </a:p>
          <a:p>
            <a:pPr>
              <a:buNone/>
            </a:pPr>
            <a:r>
              <a:rPr lang="en-US" sz="800" dirty="0" smtClean="0"/>
              <a:t>//INPUT FILE = fmcw_fpga_pad.csv</a:t>
            </a:r>
          </a:p>
          <a:p>
            <a:pPr>
              <a:buNone/>
            </a:pPr>
            <a:r>
              <a:rPr lang="en-US" sz="800" dirty="0" smtClean="0"/>
              <a:t>//Root Filename = </a:t>
            </a:r>
            <a:r>
              <a:rPr lang="en-US" sz="800" dirty="0" err="1" smtClean="0"/>
              <a:t>fmcw_fpga</a:t>
            </a:r>
            <a:endParaRPr lang="en-US" sz="800" dirty="0" smtClean="0"/>
          </a:p>
          <a:p>
            <a:pPr>
              <a:buNone/>
            </a:pPr>
            <a:r>
              <a:rPr lang="en-US" sz="800" dirty="0" smtClean="0"/>
              <a:t>//Full Part Number = xc6vlx75t-2ff784</a:t>
            </a:r>
          </a:p>
          <a:p>
            <a:pPr>
              <a:buNone/>
            </a:pPr>
            <a:endParaRPr lang="en-US" sz="800" dirty="0" smtClean="0"/>
          </a:p>
          <a:p>
            <a:pPr>
              <a:buNone/>
            </a:pPr>
            <a:r>
              <a:rPr lang="en-US" sz="800" dirty="0" smtClean="0"/>
              <a:t>// Device declaration extracted from Xilinx fmcw_fpga_pad.csv</a:t>
            </a:r>
          </a:p>
          <a:p>
            <a:pPr>
              <a:buNone/>
            </a:pPr>
            <a:r>
              <a:rPr lang="en-US" sz="800" dirty="0" smtClean="0"/>
              <a:t>device </a:t>
            </a:r>
            <a:r>
              <a:rPr lang="en-US" sz="800" dirty="0" err="1" smtClean="0"/>
              <a:t>fmcw_fpga</a:t>
            </a:r>
            <a:r>
              <a:rPr lang="en-US" sz="800" dirty="0" smtClean="0"/>
              <a:t> is</a:t>
            </a:r>
          </a:p>
          <a:p>
            <a:pPr lvl="1">
              <a:buNone/>
            </a:pPr>
            <a:r>
              <a:rPr lang="en-US" sz="800" dirty="0" err="1" smtClean="0"/>
              <a:t>attr</a:t>
            </a:r>
            <a:r>
              <a:rPr lang="en-US" sz="800" dirty="0" smtClean="0"/>
              <a:t> </a:t>
            </a:r>
            <a:r>
              <a:rPr lang="en-US" sz="800" dirty="0" err="1" smtClean="0"/>
              <a:t>refPrefix</a:t>
            </a:r>
            <a:r>
              <a:rPr lang="en-US" sz="800" dirty="0" smtClean="0"/>
              <a:t> = "U";</a:t>
            </a:r>
          </a:p>
          <a:p>
            <a:pPr lvl="1">
              <a:buNone/>
            </a:pPr>
            <a:r>
              <a:rPr lang="en-US" sz="800" dirty="0" err="1" smtClean="0"/>
              <a:t>attr</a:t>
            </a:r>
            <a:r>
              <a:rPr lang="en-US" sz="800" dirty="0" smtClean="0"/>
              <a:t> </a:t>
            </a:r>
            <a:r>
              <a:rPr lang="en-US" sz="800" dirty="0" err="1" smtClean="0"/>
              <a:t>pkg_type</a:t>
            </a:r>
            <a:r>
              <a:rPr lang="en-US" sz="800" dirty="0" smtClean="0"/>
              <a:t> = "ff784";</a:t>
            </a:r>
          </a:p>
          <a:p>
            <a:pPr lvl="1">
              <a:buNone/>
            </a:pPr>
            <a:r>
              <a:rPr lang="en-US" sz="800" dirty="0" err="1" smtClean="0"/>
              <a:t>attr</a:t>
            </a:r>
            <a:r>
              <a:rPr lang="en-US" sz="800" dirty="0" smtClean="0"/>
              <a:t> </a:t>
            </a:r>
            <a:r>
              <a:rPr lang="en-US" sz="800" dirty="0" err="1" smtClean="0"/>
              <a:t>mfgr</a:t>
            </a:r>
            <a:r>
              <a:rPr lang="en-US" sz="800" dirty="0" smtClean="0"/>
              <a:t> = "XILINX";</a:t>
            </a:r>
          </a:p>
          <a:p>
            <a:pPr lvl="1">
              <a:buNone/>
            </a:pPr>
            <a:r>
              <a:rPr lang="en-US" sz="800" dirty="0" err="1" smtClean="0"/>
              <a:t>attr</a:t>
            </a:r>
            <a:r>
              <a:rPr lang="en-US" sz="800" dirty="0" smtClean="0"/>
              <a:t> </a:t>
            </a:r>
            <a:r>
              <a:rPr lang="en-US" sz="800" dirty="0" err="1" smtClean="0"/>
              <a:t>partNumber</a:t>
            </a:r>
            <a:r>
              <a:rPr lang="en-US" sz="800" dirty="0" smtClean="0"/>
              <a:t> = "xc6vlx75t-2ff784";</a:t>
            </a:r>
          </a:p>
          <a:p>
            <a:pPr lvl="1">
              <a:buNone/>
            </a:pPr>
            <a:endParaRPr lang="en-US" sz="800" dirty="0" smtClean="0"/>
          </a:p>
          <a:p>
            <a:pPr lvl="1">
              <a:buNone/>
            </a:pPr>
            <a:r>
              <a:rPr lang="en-US" sz="800" dirty="0" smtClean="0"/>
              <a:t>// User I/O pins.</a:t>
            </a:r>
          </a:p>
          <a:p>
            <a:pPr lvl="1">
              <a:buNone/>
            </a:pPr>
            <a:r>
              <a:rPr lang="en-US" sz="800" dirty="0" smtClean="0"/>
              <a:t>pin  </a:t>
            </a:r>
            <a:r>
              <a:rPr lang="en-US" sz="800" dirty="0" err="1" smtClean="0"/>
              <a:t>adc_cal</a:t>
            </a:r>
            <a:r>
              <a:rPr lang="en-US" sz="800" dirty="0" smtClean="0"/>
              <a:t> = {Y22};</a:t>
            </a:r>
          </a:p>
          <a:p>
            <a:pPr lvl="1">
              <a:buNone/>
            </a:pPr>
            <a:r>
              <a:rPr lang="en-US" sz="800" dirty="0" smtClean="0"/>
              <a:t>pin  </a:t>
            </a:r>
            <a:r>
              <a:rPr lang="en-US" sz="800" dirty="0" err="1" smtClean="0"/>
              <a:t>adc_caldly</a:t>
            </a:r>
            <a:r>
              <a:rPr lang="en-US" sz="800" dirty="0" smtClean="0"/>
              <a:t> = {T25};</a:t>
            </a:r>
          </a:p>
          <a:p>
            <a:pPr lvl="1">
              <a:buNone/>
            </a:pPr>
            <a:r>
              <a:rPr lang="en-US" sz="800" dirty="0" smtClean="0"/>
              <a:t>pin  </a:t>
            </a:r>
            <a:r>
              <a:rPr lang="en-US" sz="800" dirty="0" err="1" smtClean="0"/>
              <a:t>adc_calrun</a:t>
            </a:r>
            <a:r>
              <a:rPr lang="en-US" sz="800" dirty="0" smtClean="0"/>
              <a:t> = {T24};</a:t>
            </a:r>
          </a:p>
          <a:p>
            <a:pPr lvl="1">
              <a:buNone/>
            </a:pPr>
            <a:r>
              <a:rPr lang="en-US" sz="800" dirty="0" smtClean="0"/>
              <a:t>pin  </a:t>
            </a:r>
            <a:r>
              <a:rPr lang="en-US" sz="800" dirty="0" err="1" smtClean="0"/>
              <a:t>adc_dclk_rst_n</a:t>
            </a:r>
            <a:r>
              <a:rPr lang="en-US" sz="800" dirty="0" smtClean="0"/>
              <a:t> = {D11};</a:t>
            </a:r>
          </a:p>
          <a:p>
            <a:pPr lvl="1">
              <a:buNone/>
            </a:pPr>
            <a:r>
              <a:rPr lang="en-US" sz="800" dirty="0" smtClean="0"/>
              <a:t>pin  </a:t>
            </a:r>
            <a:r>
              <a:rPr lang="en-US" sz="800" dirty="0" err="1" smtClean="0"/>
              <a:t>adc_dclk_rst_p</a:t>
            </a:r>
            <a:r>
              <a:rPr lang="en-US" sz="800" dirty="0" smtClean="0"/>
              <a:t> = {E12};</a:t>
            </a:r>
          </a:p>
          <a:p>
            <a:pPr lvl="1">
              <a:buNone/>
            </a:pPr>
            <a:r>
              <a:rPr lang="en-US" sz="800" dirty="0" smtClean="0"/>
              <a:t>pin  </a:t>
            </a:r>
            <a:r>
              <a:rPr lang="en-US" sz="800" dirty="0" err="1" smtClean="0"/>
              <a:t>adc_dclki_n</a:t>
            </a:r>
            <a:r>
              <a:rPr lang="en-US" sz="800" dirty="0" smtClean="0"/>
              <a:t> = {AE10};</a:t>
            </a:r>
          </a:p>
          <a:p>
            <a:pPr lvl="1">
              <a:buNone/>
            </a:pPr>
            <a:r>
              <a:rPr lang="en-US" sz="800" dirty="0" smtClean="0"/>
              <a:t>pin  </a:t>
            </a:r>
            <a:r>
              <a:rPr lang="en-US" sz="800" dirty="0" err="1" smtClean="0"/>
              <a:t>adc_dclki_p</a:t>
            </a:r>
            <a:r>
              <a:rPr lang="en-US" sz="800" dirty="0" smtClean="0"/>
              <a:t> = {AF10};</a:t>
            </a:r>
          </a:p>
          <a:p>
            <a:pPr lvl="1">
              <a:buNone/>
            </a:pPr>
            <a:r>
              <a:rPr lang="en-US" sz="800" dirty="0" smtClean="0"/>
              <a:t>pin  </a:t>
            </a:r>
            <a:r>
              <a:rPr lang="en-US" sz="800" dirty="0" err="1" smtClean="0"/>
              <a:t>adc_dclkq_n</a:t>
            </a:r>
            <a:r>
              <a:rPr lang="en-US" sz="800" dirty="0" smtClean="0"/>
              <a:t> = {AE14};</a:t>
            </a:r>
          </a:p>
          <a:p>
            <a:pPr lvl="1">
              <a:buNone/>
            </a:pPr>
            <a:r>
              <a:rPr lang="en-US" sz="800" dirty="0" smtClean="0"/>
              <a:t>pin  </a:t>
            </a:r>
            <a:r>
              <a:rPr lang="en-US" sz="800" dirty="0" err="1" smtClean="0"/>
              <a:t>adc_dclkq_p</a:t>
            </a:r>
            <a:r>
              <a:rPr lang="en-US" sz="800" dirty="0" smtClean="0"/>
              <a:t> = {AD13};</a:t>
            </a:r>
          </a:p>
          <a:p>
            <a:pPr lvl="1">
              <a:buNone/>
            </a:pPr>
            <a:r>
              <a:rPr lang="en-US" sz="800" dirty="0" smtClean="0"/>
              <a:t>pin  </a:t>
            </a:r>
            <a:r>
              <a:rPr lang="en-US" sz="800" dirty="0" err="1" smtClean="0"/>
              <a:t>adc_ddrph</a:t>
            </a:r>
            <a:r>
              <a:rPr lang="en-US" sz="800" dirty="0" smtClean="0"/>
              <a:t> = {V24};</a:t>
            </a:r>
          </a:p>
          <a:p>
            <a:pPr lvl="1">
              <a:buNone/>
            </a:pPr>
            <a:r>
              <a:rPr lang="en-US" sz="800" dirty="0" smtClean="0"/>
              <a:t>pin  </a:t>
            </a:r>
            <a:r>
              <a:rPr lang="en-US" sz="800" dirty="0" err="1" smtClean="0"/>
              <a:t>adc_des</a:t>
            </a:r>
            <a:r>
              <a:rPr lang="en-US" sz="800" dirty="0" smtClean="0"/>
              <a:t> = {W22};</a:t>
            </a:r>
          </a:p>
          <a:p>
            <a:pPr lvl="1">
              <a:buNone/>
            </a:pPr>
            <a:r>
              <a:rPr lang="en-US" sz="800" dirty="0" smtClean="0"/>
              <a:t>pin[11:0] </a:t>
            </a:r>
            <a:r>
              <a:rPr lang="en-US" sz="800" dirty="0" err="1" smtClean="0"/>
              <a:t>adc_di_n</a:t>
            </a:r>
            <a:r>
              <a:rPr lang="en-US" sz="800" dirty="0" smtClean="0"/>
              <a:t> = {J23,J27,AB7,AA10,A27,G16,J22,F12,G26,B28,E14,F24};</a:t>
            </a:r>
          </a:p>
          <a:p>
            <a:pPr lvl="1">
              <a:buNone/>
            </a:pPr>
            <a:r>
              <a:rPr lang="en-US" sz="800" dirty="0" smtClean="0"/>
              <a:t>pin[11:0] </a:t>
            </a:r>
            <a:r>
              <a:rPr lang="en-US" sz="800" dirty="0" err="1" smtClean="0"/>
              <a:t>adc_di_p</a:t>
            </a:r>
            <a:r>
              <a:rPr lang="en-US" sz="800" dirty="0" smtClean="0"/>
              <a:t> = {K24,J26,AA7,Y10,A26,H16,J21,G12,G27,B27,E13,E25};</a:t>
            </a:r>
          </a:p>
          <a:p>
            <a:pPr lvl="1">
              <a:buNone/>
            </a:pPr>
            <a:r>
              <a:rPr lang="en-US" sz="800" dirty="0" smtClean="0"/>
              <a:t>pin[11:0] </a:t>
            </a:r>
            <a:r>
              <a:rPr lang="en-US" sz="800" dirty="0" err="1" smtClean="0"/>
              <a:t>adc_did_n</a:t>
            </a:r>
            <a:r>
              <a:rPr lang="en-US" sz="800" dirty="0" smtClean="0"/>
              <a:t> = {Y9,D15,F17,K18,B13,D21,D12,F21,G21,B23,A25,J20};</a:t>
            </a:r>
          </a:p>
          <a:p>
            <a:pPr lvl="1">
              <a:buNone/>
            </a:pPr>
            <a:r>
              <a:rPr lang="en-US" sz="800" dirty="0" smtClean="0"/>
              <a:t>pin[11:0] </a:t>
            </a:r>
            <a:r>
              <a:rPr lang="en-US" sz="800" dirty="0" err="1" smtClean="0"/>
              <a:t>adc_did_p</a:t>
            </a:r>
            <a:r>
              <a:rPr lang="en-US" sz="800" dirty="0" smtClean="0"/>
              <a:t> = {W8,E15,G17,K17,C14,E20,D13,F20,H20,B22,A24,K19};</a:t>
            </a:r>
          </a:p>
          <a:p>
            <a:pPr lvl="1">
              <a:buNone/>
            </a:pPr>
            <a:r>
              <a:rPr lang="en-US" sz="800" dirty="0" smtClean="0"/>
              <a:t>pin[11:0] </a:t>
            </a:r>
            <a:r>
              <a:rPr lang="en-US" sz="800" dirty="0" err="1" smtClean="0"/>
              <a:t>adc_dq_n</a:t>
            </a:r>
            <a:r>
              <a:rPr lang="en-US" sz="800" dirty="0" smtClean="0"/>
              <a:t> = {C21,C11,C20,A22,E19,F25,K23,E27,A19,H15,E28,G24};</a:t>
            </a:r>
          </a:p>
          <a:p>
            <a:pPr lvl="1">
              <a:buNone/>
            </a:pPr>
            <a:r>
              <a:rPr lang="en-US" sz="800" dirty="0" smtClean="0"/>
              <a:t>pin[11:0] </a:t>
            </a:r>
            <a:r>
              <a:rPr lang="en-US" sz="800" dirty="0" err="1" smtClean="0"/>
              <a:t>adc_dq_p</a:t>
            </a:r>
            <a:r>
              <a:rPr lang="en-US" sz="800" dirty="0" smtClean="0"/>
              <a:t> = {B21,B11,C19,A21,D20,F26,K22,F27,A20,J16,D28,H24};</a:t>
            </a:r>
          </a:p>
          <a:p>
            <a:pPr lvl="1">
              <a:buNone/>
            </a:pPr>
            <a:r>
              <a:rPr lang="en-US" sz="800" dirty="0" smtClean="0"/>
              <a:t>pin[11:0] </a:t>
            </a:r>
            <a:r>
              <a:rPr lang="en-US" sz="800" dirty="0" err="1" smtClean="0"/>
              <a:t>adc_dqd_n</a:t>
            </a:r>
            <a:r>
              <a:rPr lang="en-US" sz="800" dirty="0" smtClean="0"/>
              <a:t> = {G9,D25,G19,H28,F19,E17,A12,B19,H18,D18,A16,J18};</a:t>
            </a:r>
          </a:p>
          <a:p>
            <a:pPr lvl="1">
              <a:buNone/>
            </a:pPr>
            <a:r>
              <a:rPr lang="en-US" sz="800" dirty="0" smtClean="0"/>
              <a:t>pin[11:0] </a:t>
            </a:r>
            <a:r>
              <a:rPr lang="en-US" sz="800" dirty="0" err="1" smtClean="0"/>
              <a:t>adc_dqd_p</a:t>
            </a:r>
            <a:r>
              <a:rPr lang="en-US" sz="800" dirty="0" smtClean="0"/>
              <a:t> = {G8,E24,H19,G28,E18,D17,A11,B18,G18,C18,A15,J17};</a:t>
            </a:r>
          </a:p>
          <a:p>
            <a:pPr lvl="1">
              <a:buNone/>
            </a:pPr>
            <a:r>
              <a:rPr lang="en-US" sz="800" dirty="0" smtClean="0"/>
              <a:t>…</a:t>
            </a:r>
            <a:endParaRPr lang="en-US" sz="8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505200" y="274638"/>
            <a:ext cx="5181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Component Declaration</a:t>
            </a:r>
            <a:br>
              <a:rPr lang="en-US" sz="3200" dirty="0" smtClean="0"/>
            </a:br>
            <a:r>
              <a:rPr lang="en-US" sz="2000" dirty="0" smtClean="0"/>
              <a:t>(auto-generated)</a:t>
            </a:r>
            <a:endParaRPr lang="en-US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Electronic </a:t>
            </a:r>
            <a:r>
              <a:rPr lang="en-US" sz="4000" dirty="0" err="1" smtClean="0"/>
              <a:t>SubSystem</a:t>
            </a:r>
            <a:r>
              <a:rPr lang="en-US" sz="4000" dirty="0" smtClean="0"/>
              <a:t> Development</a:t>
            </a:r>
            <a:endParaRPr lang="en-US" sz="40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971800" y="4267200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C-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47800" y="31242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62400" y="3048000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A+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endParaRPr lang="en-US" sz="800" dirty="0" smtClean="0"/>
          </a:p>
          <a:p>
            <a:pPr lvl="1">
              <a:buNone/>
            </a:pPr>
            <a:r>
              <a:rPr lang="en-US" sz="800" dirty="0" smtClean="0"/>
              <a:t>…</a:t>
            </a:r>
          </a:p>
          <a:p>
            <a:pPr lvl="1">
              <a:buNone/>
            </a:pPr>
            <a:r>
              <a:rPr lang="en-US" sz="800" dirty="0" smtClean="0"/>
              <a:t>pin  DXP_0 = {T14};</a:t>
            </a:r>
          </a:p>
          <a:p>
            <a:pPr lvl="1">
              <a:buNone/>
            </a:pPr>
            <a:r>
              <a:rPr lang="en-US" sz="800" dirty="0" smtClean="0"/>
              <a:t>pin[169:0] GND = {A1,A18,A2,A28,A6,A8,AA1,AA18,AA2,AA28,AA5,AA8,AB15,AB25,AB3,AB5,AC1,AC12,AC22,AC5,AC6,AD19,AD3,AD4,AD5,AD9,AE1,AE16,AE26,AE5,AE6,AF13,AF23,AF3,AF5,AG1,AG10,AG20,AG5,AH17,AH27,AH3,AH5,AH7,B15,B25,B3,B4,B6,C1,C12,C22,C5,D19,D3,D5,D9,E1,E16,E26,E5,E6,F13,F23,F3,F5,G1,G10,G2,G20,G5,H17,H27,H3,H4,H5,H7,J1,J14,J2,J24,J5,K11,K21,K3,K5,K6,L1,L10,L12,L14,L16,L18,L28,L5,L8,M11,M13,M15,M17,M25,M3,M5,M9,N1,N10,N12,N16,N18,N22,N5,N6,N8,P11,P15,P17,P19,P3,P7,P9,R1,R10,R12,R16,R18,R26,R5,R6,R7,R8,T11,T15,T17,T19,T23,T3,T4,T7,T9,U1,U10,U12,U14,U16,U18,U20,U5,U6,U7,U8,V11,V13,V15,V17,V27,V3,V5,V6,V7,V9,W1,W14,W2,W24,W5,W6,Y11,Y21,Y3,Y5};</a:t>
            </a:r>
          </a:p>
          <a:p>
            <a:pPr lvl="1">
              <a:buNone/>
            </a:pPr>
            <a:r>
              <a:rPr lang="en-US" sz="800" dirty="0" smtClean="0"/>
              <a:t>pin  HSWAPEN_0 = {N7};</a:t>
            </a:r>
          </a:p>
          <a:p>
            <a:pPr lvl="1">
              <a:buNone/>
            </a:pPr>
            <a:r>
              <a:rPr lang="en-US" sz="800" dirty="0" smtClean="0"/>
              <a:t>pin  INIT_B_0 = {M6};</a:t>
            </a:r>
          </a:p>
          <a:p>
            <a:pPr lvl="1">
              <a:buNone/>
            </a:pPr>
            <a:r>
              <a:rPr lang="en-US" sz="800" dirty="0" smtClean="0"/>
              <a:t>pin  M0_0 = {F6};</a:t>
            </a:r>
          </a:p>
          <a:p>
            <a:pPr lvl="1">
              <a:buNone/>
            </a:pPr>
            <a:r>
              <a:rPr lang="en-US" sz="800" dirty="0" smtClean="0"/>
              <a:t>pin  M1_0 = {D6};</a:t>
            </a:r>
          </a:p>
          <a:p>
            <a:pPr lvl="1">
              <a:buNone/>
            </a:pPr>
            <a:r>
              <a:rPr lang="en-US" sz="800" dirty="0" smtClean="0"/>
              <a:t>pin  M2_0 = {C6};</a:t>
            </a:r>
          </a:p>
          <a:p>
            <a:pPr lvl="1">
              <a:buNone/>
            </a:pPr>
            <a:r>
              <a:rPr lang="en-US" sz="800" dirty="0" smtClean="0">
                <a:solidFill>
                  <a:schemeClr val="tx2"/>
                </a:solidFill>
              </a:rPr>
              <a:t>pin[9:0] MGTAVCC = {AB4,AF4,AH4,D4,F4,K4,M4,P4,V4,Y4};</a:t>
            </a:r>
          </a:p>
          <a:p>
            <a:pPr lvl="1">
              <a:buNone/>
            </a:pPr>
            <a:r>
              <a:rPr lang="en-US" sz="800" dirty="0" smtClean="0">
                <a:solidFill>
                  <a:schemeClr val="tx2"/>
                </a:solidFill>
              </a:rPr>
              <a:t>pin[8:0] MGTAVTT = {AC2,AE2,AG2,C2,E2,L2,N2,R2,U2};</a:t>
            </a:r>
          </a:p>
          <a:p>
            <a:pPr lvl="1">
              <a:buNone/>
            </a:pPr>
            <a:r>
              <a:rPr lang="en-US" sz="800" dirty="0" smtClean="0"/>
              <a:t>…</a:t>
            </a:r>
            <a:endParaRPr lang="en-US" dirty="0" smtClean="0"/>
          </a:p>
          <a:p>
            <a:pPr lvl="1">
              <a:buNone/>
            </a:pPr>
            <a:r>
              <a:rPr lang="en-US" sz="800" dirty="0" smtClean="0"/>
              <a:t>pin  VN_0 = {R13};</a:t>
            </a:r>
          </a:p>
          <a:p>
            <a:pPr lvl="1">
              <a:buNone/>
            </a:pPr>
            <a:r>
              <a:rPr lang="en-US" sz="800" dirty="0" smtClean="0"/>
              <a:t>pin  VP_0 = {P14};</a:t>
            </a:r>
          </a:p>
          <a:p>
            <a:pPr>
              <a:buNone/>
            </a:pPr>
            <a:r>
              <a:rPr lang="en-US" sz="800" dirty="0" smtClean="0"/>
              <a:t>End device;</a:t>
            </a:r>
            <a:endParaRPr lang="en-US" sz="8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505200" y="274638"/>
            <a:ext cx="5181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Component Declaration</a:t>
            </a:r>
            <a:br>
              <a:rPr lang="en-US" sz="3200" dirty="0" smtClean="0"/>
            </a:br>
            <a:r>
              <a:rPr lang="en-US" sz="2000" dirty="0" smtClean="0"/>
              <a:t>(auto-generated)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4648200" y="3810000"/>
            <a:ext cx="35679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Powers and grounds are handled as </a:t>
            </a:r>
          </a:p>
          <a:p>
            <a:r>
              <a:rPr lang="en-US" dirty="0" smtClean="0"/>
              <a:t>Single pins with associated pin </a:t>
            </a:r>
          </a:p>
          <a:p>
            <a:r>
              <a:rPr lang="en-US" dirty="0" smtClean="0"/>
              <a:t>Number lists.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1752600" y="2133600"/>
            <a:ext cx="2895600" cy="1752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1752600" y="3733800"/>
            <a:ext cx="28194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Power Connection</a:t>
            </a:r>
            <a:br>
              <a:rPr lang="en-US" dirty="0" smtClean="0"/>
            </a:br>
            <a:r>
              <a:rPr lang="en-US" sz="2200" dirty="0" smtClean="0"/>
              <a:t>(at component instantiation)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" y="1600200"/>
            <a:ext cx="3581400" cy="4525963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1000" dirty="0" smtClean="0"/>
          </a:p>
          <a:p>
            <a:pPr>
              <a:buNone/>
            </a:pPr>
            <a:r>
              <a:rPr lang="en-US" sz="1000" dirty="0" smtClean="0"/>
              <a:t>Design </a:t>
            </a:r>
            <a:r>
              <a:rPr lang="en-US" sz="1000" dirty="0" err="1" smtClean="0"/>
              <a:t>big_design</a:t>
            </a:r>
            <a:r>
              <a:rPr lang="en-US" sz="1000" dirty="0" smtClean="0"/>
              <a:t> is</a:t>
            </a:r>
          </a:p>
          <a:p>
            <a:pPr>
              <a:buNone/>
            </a:pPr>
            <a:r>
              <a:rPr lang="en-US" sz="1000" dirty="0" smtClean="0"/>
              <a:t>	net GND, +2V5, MGTAVCC, MGTAVTT;</a:t>
            </a:r>
          </a:p>
          <a:p>
            <a:pPr>
              <a:buNone/>
            </a:pPr>
            <a:r>
              <a:rPr lang="en-US" sz="1000" dirty="0" smtClean="0"/>
              <a:t>	…</a:t>
            </a:r>
          </a:p>
          <a:p>
            <a:pPr>
              <a:buNone/>
            </a:pPr>
            <a:r>
              <a:rPr lang="en-US" sz="1000" dirty="0" smtClean="0"/>
              <a:t>Begin</a:t>
            </a:r>
          </a:p>
          <a:p>
            <a:pPr>
              <a:buNone/>
            </a:pPr>
            <a:endParaRPr lang="en-US" sz="1000" dirty="0" smtClean="0"/>
          </a:p>
          <a:p>
            <a:pPr>
              <a:buNone/>
            </a:pPr>
            <a:r>
              <a:rPr lang="en-US" sz="1000" dirty="0" smtClean="0"/>
              <a:t>Inst </a:t>
            </a:r>
            <a:r>
              <a:rPr lang="en-US" sz="1000" dirty="0" err="1" smtClean="0"/>
              <a:t>big_fpga</a:t>
            </a:r>
            <a:r>
              <a:rPr lang="en-US" sz="1000" dirty="0" smtClean="0"/>
              <a:t> of </a:t>
            </a:r>
            <a:r>
              <a:rPr lang="en-US" sz="1000" dirty="0" err="1" smtClean="0"/>
              <a:t>fmcw_fpga</a:t>
            </a:r>
            <a:r>
              <a:rPr lang="en-US" sz="1000" dirty="0" smtClean="0"/>
              <a:t> is </a:t>
            </a:r>
            <a:r>
              <a:rPr lang="en-US" sz="1000" dirty="0" err="1" smtClean="0"/>
              <a:t>refDes</a:t>
            </a:r>
            <a:r>
              <a:rPr lang="en-US" sz="1000" dirty="0" smtClean="0"/>
              <a:t>=“U1”;</a:t>
            </a:r>
          </a:p>
          <a:p>
            <a:pPr>
              <a:buNone/>
            </a:pPr>
            <a:r>
              <a:rPr lang="en-US" sz="1000" dirty="0" smtClean="0"/>
              <a:t>	…</a:t>
            </a:r>
          </a:p>
          <a:p>
            <a:pPr>
              <a:buNone/>
            </a:pPr>
            <a:r>
              <a:rPr lang="en-US" sz="1000" dirty="0" smtClean="0"/>
              <a:t>	…</a:t>
            </a:r>
          </a:p>
          <a:p>
            <a:pPr>
              <a:buNone/>
            </a:pPr>
            <a:r>
              <a:rPr lang="en-US" sz="1000" dirty="0" smtClean="0"/>
              <a:t>	GND = &lt;GND&gt;;</a:t>
            </a:r>
          </a:p>
          <a:p>
            <a:pPr>
              <a:buNone/>
            </a:pPr>
            <a:r>
              <a:rPr lang="en-US" sz="1000" dirty="0" smtClean="0"/>
              <a:t>	HSWAPEN_0 = +2V5;</a:t>
            </a:r>
          </a:p>
          <a:p>
            <a:pPr>
              <a:buNone/>
            </a:pPr>
            <a:r>
              <a:rPr lang="en-US" sz="1000" dirty="0" smtClean="0"/>
              <a:t>	INIT_B_0 = INIT_B_0;</a:t>
            </a:r>
          </a:p>
          <a:p>
            <a:pPr>
              <a:buNone/>
            </a:pPr>
            <a:r>
              <a:rPr lang="en-US" sz="1000" dirty="0" smtClean="0"/>
              <a:t>	M0_0 = GND;</a:t>
            </a:r>
          </a:p>
          <a:p>
            <a:pPr>
              <a:buNone/>
            </a:pPr>
            <a:r>
              <a:rPr lang="en-US" sz="1000" dirty="0" smtClean="0"/>
              <a:t>	M1_0 = +2V5;</a:t>
            </a:r>
          </a:p>
          <a:p>
            <a:pPr>
              <a:buNone/>
            </a:pPr>
            <a:r>
              <a:rPr lang="en-US" sz="1000" dirty="0" smtClean="0"/>
              <a:t>	M2_0 = GND;</a:t>
            </a:r>
          </a:p>
          <a:p>
            <a:pPr>
              <a:buNone/>
            </a:pPr>
            <a:r>
              <a:rPr lang="en-US" sz="1000" dirty="0" smtClean="0"/>
              <a:t>	MGTAVCC = &lt;MGTAVCC&gt;;</a:t>
            </a:r>
          </a:p>
          <a:p>
            <a:pPr>
              <a:buNone/>
            </a:pPr>
            <a:r>
              <a:rPr lang="en-US" sz="1000" dirty="0" smtClean="0"/>
              <a:t>	MGTAVTT = &lt;MGTAVTT&gt;;</a:t>
            </a:r>
          </a:p>
          <a:p>
            <a:pPr>
              <a:buNone/>
            </a:pPr>
            <a:r>
              <a:rPr lang="en-US" sz="1000" dirty="0" smtClean="0"/>
              <a:t>	…</a:t>
            </a:r>
          </a:p>
          <a:p>
            <a:pPr>
              <a:buNone/>
            </a:pPr>
            <a:r>
              <a:rPr lang="en-US" sz="1000" dirty="0" smtClean="0"/>
              <a:t>	…</a:t>
            </a:r>
          </a:p>
          <a:p>
            <a:pPr>
              <a:buNone/>
            </a:pPr>
            <a:r>
              <a:rPr lang="en-US" sz="1000" dirty="0" smtClean="0"/>
              <a:t>End inst;</a:t>
            </a:r>
          </a:p>
          <a:p>
            <a:pPr>
              <a:buNone/>
            </a:pPr>
            <a:r>
              <a:rPr lang="en-US" sz="1000" dirty="0" smtClean="0"/>
              <a:t>…</a:t>
            </a:r>
          </a:p>
          <a:p>
            <a:pPr>
              <a:buNone/>
            </a:pPr>
            <a:r>
              <a:rPr lang="en-US" sz="1000" dirty="0" smtClean="0"/>
              <a:t>…</a:t>
            </a:r>
          </a:p>
          <a:p>
            <a:pPr>
              <a:buNone/>
            </a:pPr>
            <a:r>
              <a:rPr lang="en-US" sz="1000" dirty="0" smtClean="0"/>
              <a:t>End design;</a:t>
            </a:r>
            <a:endParaRPr lang="en-US" sz="1000" dirty="0"/>
          </a:p>
        </p:txBody>
      </p:sp>
      <p:sp>
        <p:nvSpPr>
          <p:cNvPr id="4" name="TextBox 3"/>
          <p:cNvSpPr txBox="1"/>
          <p:nvPr/>
        </p:nvSpPr>
        <p:spPr>
          <a:xfrm>
            <a:off x="5334000" y="3657600"/>
            <a:ext cx="303692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 line  power and ground </a:t>
            </a:r>
          </a:p>
          <a:p>
            <a:r>
              <a:rPr lang="en-US" sz="1600" dirty="0" smtClean="0"/>
              <a:t>Connections are nearly impossible</a:t>
            </a:r>
          </a:p>
          <a:p>
            <a:r>
              <a:rPr lang="en-US" sz="1600" dirty="0" smtClean="0"/>
              <a:t>To mess up.</a:t>
            </a:r>
            <a:endParaRPr lang="en-US" sz="1600" dirty="0"/>
          </a:p>
        </p:txBody>
      </p:sp>
      <p:cxnSp>
        <p:nvCxnSpPr>
          <p:cNvPr id="5" name="Straight Arrow Connector 4"/>
          <p:cNvCxnSpPr>
            <a:stCxn id="4" idx="1"/>
          </p:cNvCxnSpPr>
          <p:nvPr/>
        </p:nvCxnSpPr>
        <p:spPr>
          <a:xfrm flipH="1" flipV="1">
            <a:off x="3276600" y="3429000"/>
            <a:ext cx="2057400" cy="6594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4" idx="1"/>
          </p:cNvCxnSpPr>
          <p:nvPr/>
        </p:nvCxnSpPr>
        <p:spPr>
          <a:xfrm flipH="1">
            <a:off x="3962400" y="4088487"/>
            <a:ext cx="1371600" cy="4073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PHDL in Version Control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371600"/>
            <a:ext cx="7048500" cy="4805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Design</a:t>
            </a:r>
            <a:endParaRPr lang="en-US" dirty="0"/>
          </a:p>
        </p:txBody>
      </p:sp>
      <p:pic>
        <p:nvPicPr>
          <p:cNvPr id="4" name="Content Placeholder 3" descr="New Picture (4).bmp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38200" y="1447800"/>
            <a:ext cx="3900102" cy="4525963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953000" y="1600200"/>
            <a:ext cx="3733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2.5Gs/s</a:t>
            </a:r>
            <a:r>
              <a:rPr kumimoji="0" lang="en-US" sz="1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DAC Board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aseline="0" dirty="0" smtClean="0"/>
              <a:t>FMC</a:t>
            </a:r>
            <a:r>
              <a:rPr lang="en-US" sz="1200" dirty="0" smtClean="0"/>
              <a:t> format  (for ML605 carrier only)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dirty="0" smtClean="0"/>
              <a:t>Captured in PHDL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dirty="0" smtClean="0"/>
              <a:t>Physical layout in Mentor PADS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533400"/>
            <a:ext cx="7696200" cy="5802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// Analog Devices high speed DAC</a:t>
            </a:r>
          </a:p>
          <a:p>
            <a:r>
              <a:rPr lang="en-US" sz="800" dirty="0" smtClean="0"/>
              <a:t>device ad9739 is</a:t>
            </a:r>
          </a:p>
          <a:p>
            <a:r>
              <a:rPr lang="en-US" sz="800" dirty="0" smtClean="0"/>
              <a:t>    </a:t>
            </a:r>
            <a:r>
              <a:rPr lang="en-US" sz="800" dirty="0" err="1" smtClean="0"/>
              <a:t>attr</a:t>
            </a:r>
            <a:r>
              <a:rPr lang="en-US" sz="800" dirty="0" smtClean="0"/>
              <a:t> </a:t>
            </a:r>
            <a:r>
              <a:rPr lang="en-US" sz="800" dirty="0" err="1" smtClean="0"/>
              <a:t>refPrefix</a:t>
            </a:r>
            <a:r>
              <a:rPr lang="en-US" sz="800" dirty="0" smtClean="0"/>
              <a:t> = "U";</a:t>
            </a:r>
          </a:p>
          <a:p>
            <a:r>
              <a:rPr lang="en-US" sz="800" dirty="0" smtClean="0"/>
              <a:t>    </a:t>
            </a:r>
            <a:r>
              <a:rPr lang="en-US" sz="800" dirty="0" err="1" smtClean="0"/>
              <a:t>attr</a:t>
            </a:r>
            <a:r>
              <a:rPr lang="en-US" sz="800" dirty="0" smtClean="0"/>
              <a:t> </a:t>
            </a:r>
            <a:r>
              <a:rPr lang="en-US" sz="800" dirty="0" err="1" smtClean="0"/>
              <a:t>refDes</a:t>
            </a:r>
            <a:r>
              <a:rPr lang="en-US" sz="800" dirty="0" smtClean="0"/>
              <a:t> = "";</a:t>
            </a:r>
          </a:p>
          <a:p>
            <a:r>
              <a:rPr lang="en-US" sz="800" dirty="0" smtClean="0"/>
              <a:t>    </a:t>
            </a:r>
            <a:r>
              <a:rPr lang="en-US" sz="800" dirty="0" err="1" smtClean="0"/>
              <a:t>attr</a:t>
            </a:r>
            <a:r>
              <a:rPr lang="en-US" sz="800" dirty="0" smtClean="0"/>
              <a:t> name = "";</a:t>
            </a:r>
          </a:p>
          <a:p>
            <a:r>
              <a:rPr lang="en-US" sz="800" dirty="0" smtClean="0"/>
              <a:t>    </a:t>
            </a:r>
            <a:r>
              <a:rPr lang="en-US" sz="800" dirty="0" err="1" smtClean="0"/>
              <a:t>attr</a:t>
            </a:r>
            <a:r>
              <a:rPr lang="en-US" sz="800" dirty="0" smtClean="0"/>
              <a:t> value = "";</a:t>
            </a:r>
          </a:p>
          <a:p>
            <a:r>
              <a:rPr lang="en-US" sz="800" dirty="0" smtClean="0"/>
              <a:t>    </a:t>
            </a:r>
            <a:r>
              <a:rPr lang="en-US" sz="800" dirty="0" err="1" smtClean="0"/>
              <a:t>attr</a:t>
            </a:r>
            <a:r>
              <a:rPr lang="en-US" sz="800" dirty="0" smtClean="0"/>
              <a:t> </a:t>
            </a:r>
            <a:r>
              <a:rPr lang="en-US" sz="800" dirty="0" err="1" smtClean="0"/>
              <a:t>pkg_type</a:t>
            </a:r>
            <a:r>
              <a:rPr lang="en-US" sz="800" dirty="0" smtClean="0"/>
              <a:t> = "ANALOG_DEVICES_BC-160-1";</a:t>
            </a:r>
          </a:p>
          <a:p>
            <a:r>
              <a:rPr lang="en-US" sz="800" dirty="0" smtClean="0"/>
              <a:t>    </a:t>
            </a:r>
            <a:r>
              <a:rPr lang="en-US" sz="800" dirty="0" err="1" smtClean="0"/>
              <a:t>attr</a:t>
            </a:r>
            <a:r>
              <a:rPr lang="en-US" sz="800" dirty="0" smtClean="0"/>
              <a:t> </a:t>
            </a:r>
            <a:r>
              <a:rPr lang="en-US" sz="800" dirty="0" err="1" smtClean="0"/>
              <a:t>mfgr</a:t>
            </a:r>
            <a:r>
              <a:rPr lang="en-US" sz="800" dirty="0" smtClean="0"/>
              <a:t> =  "Analog Devices";</a:t>
            </a:r>
          </a:p>
          <a:p>
            <a:r>
              <a:rPr lang="en-US" sz="800" dirty="0" smtClean="0"/>
              <a:t>    </a:t>
            </a:r>
            <a:r>
              <a:rPr lang="en-US" sz="800" dirty="0" err="1" smtClean="0"/>
              <a:t>attr</a:t>
            </a:r>
            <a:r>
              <a:rPr lang="en-US" sz="800" dirty="0" smtClean="0"/>
              <a:t> </a:t>
            </a:r>
            <a:r>
              <a:rPr lang="en-US" sz="800" dirty="0" err="1" smtClean="0"/>
              <a:t>PartNumber</a:t>
            </a:r>
            <a:r>
              <a:rPr lang="en-US" sz="800" dirty="0" smtClean="0"/>
              <a:t> = "AD9739BBCZ";</a:t>
            </a:r>
          </a:p>
          <a:p>
            <a:r>
              <a:rPr lang="en-US" sz="800" dirty="0" smtClean="0"/>
              <a:t>    </a:t>
            </a:r>
            <a:r>
              <a:rPr lang="en-US" sz="800" dirty="0" err="1" smtClean="0"/>
              <a:t>attr</a:t>
            </a:r>
            <a:r>
              <a:rPr lang="en-US" sz="800" dirty="0" smtClean="0"/>
              <a:t> cost = "70.00";</a:t>
            </a:r>
          </a:p>
          <a:p>
            <a:endParaRPr lang="en-US" sz="800" dirty="0" smtClean="0"/>
          </a:p>
          <a:p>
            <a:r>
              <a:rPr lang="en-US" sz="800" dirty="0" smtClean="0"/>
              <a:t>    pin[1:8]  VDDC = {C1, C2, D1, D2, E1, E2, E3, E4};</a:t>
            </a:r>
          </a:p>
          <a:p>
            <a:r>
              <a:rPr lang="en-US" sz="800" dirty="0" smtClean="0"/>
              <a:t>    pin[1:14] VSSC = {A1, A2, A3, A4, A5, B1, B2, B3, B4, B5, C4, C5, D4, D5};</a:t>
            </a:r>
          </a:p>
          <a:p>
            <a:r>
              <a:rPr lang="en-US" sz="800" dirty="0" smtClean="0"/>
              <a:t>    pin[1:8]  VDDA = {A10, A11, B10, B11, C10, C11, D10, D11};</a:t>
            </a:r>
          </a:p>
          <a:p>
            <a:r>
              <a:rPr lang="en-US" sz="800" dirty="0" smtClean="0"/>
              <a:t>    pin[1:8]  VSSA = {A12, A13, B12, B13, C12, C13, D12, D13};</a:t>
            </a:r>
          </a:p>
          <a:p>
            <a:r>
              <a:rPr lang="en-US" sz="800" dirty="0" smtClean="0"/>
              <a:t>    pin[1:18] VSSA_SHIELD = {A6, A9, B6, B9, C6, C9, D6, D9, F1, F2, F3, F4, E11, E12, E13, E14, F11, F12};</a:t>
            </a:r>
          </a:p>
          <a:p>
            <a:r>
              <a:rPr lang="en-US" sz="800" dirty="0" smtClean="0"/>
              <a:t>    pin NC = {A14};</a:t>
            </a:r>
          </a:p>
          <a:p>
            <a:r>
              <a:rPr lang="en-US" sz="800" dirty="0" smtClean="0"/>
              <a:t>    pin[1:4] IOUTN = {A7, B7, C7, D7};</a:t>
            </a:r>
          </a:p>
          <a:p>
            <a:r>
              <a:rPr lang="en-US" sz="800" dirty="0" smtClean="0"/>
              <a:t>    pin[1:4] IOUTP = {A8, B8, C8, D8};</a:t>
            </a:r>
          </a:p>
          <a:p>
            <a:r>
              <a:rPr lang="en-US" sz="800" dirty="0" smtClean="0"/>
              <a:t>    pin I120 = {B14};</a:t>
            </a:r>
          </a:p>
          <a:p>
            <a:r>
              <a:rPr lang="en-US" sz="800" dirty="0" smtClean="0"/>
              <a:t>    pin  VREF = {C14};</a:t>
            </a:r>
          </a:p>
          <a:p>
            <a:r>
              <a:rPr lang="en-US" sz="800" dirty="0" smtClean="0"/>
              <a:t>    pin IPTAT = {D14};</a:t>
            </a:r>
          </a:p>
          <a:p>
            <a:r>
              <a:rPr lang="en-US" sz="800" dirty="0" smtClean="0"/>
              <a:t>    pin  DACCLK_N = {C3};</a:t>
            </a:r>
          </a:p>
          <a:p>
            <a:r>
              <a:rPr lang="en-US" sz="800" dirty="0" smtClean="0"/>
              <a:t>    pin  DACCLK_P = {D3};</a:t>
            </a:r>
          </a:p>
          <a:p>
            <a:r>
              <a:rPr lang="en-US" sz="800" dirty="0" smtClean="0"/>
              <a:t>    pin IRQ = {F13};</a:t>
            </a:r>
          </a:p>
          <a:p>
            <a:r>
              <a:rPr lang="en-US" sz="800" dirty="0" smtClean="0"/>
              <a:t>    pin RESET = {F14};</a:t>
            </a:r>
          </a:p>
          <a:p>
            <a:r>
              <a:rPr lang="en-US" sz="800" dirty="0" smtClean="0"/>
              <a:t>    pin CS = {G13};</a:t>
            </a:r>
          </a:p>
          <a:p>
            <a:r>
              <a:rPr lang="en-US" sz="800" dirty="0" smtClean="0"/>
              <a:t>    pin SDIO = {G14};</a:t>
            </a:r>
          </a:p>
          <a:p>
            <a:r>
              <a:rPr lang="en-US" sz="800" dirty="0" smtClean="0"/>
              <a:t>    pin SCLK = {H13};</a:t>
            </a:r>
          </a:p>
          <a:p>
            <a:r>
              <a:rPr lang="en-US" sz="800" dirty="0" smtClean="0"/>
              <a:t>    pin SDO  = {H14};</a:t>
            </a:r>
          </a:p>
          <a:p>
            <a:r>
              <a:rPr lang="en-US" sz="800" dirty="0" smtClean="0"/>
              <a:t>    pin[1:4] VDD33 = {J3,J4,J11,J12};</a:t>
            </a:r>
          </a:p>
          <a:p>
            <a:r>
              <a:rPr lang="en-US" sz="800" dirty="0" smtClean="0"/>
              <a:t>    pin[1:6] VDD = {G1, G2, G3, G4, G11, G12};</a:t>
            </a:r>
          </a:p>
          <a:p>
            <a:r>
              <a:rPr lang="en-US" sz="800" dirty="0" smtClean="0"/>
              <a:t>    pin[1:10] VSS = {H1, H2, H3, H4, H11, H12, K3, K4, K11, K12};</a:t>
            </a:r>
          </a:p>
          <a:p>
            <a:r>
              <a:rPr lang="en-US" sz="800" dirty="0" smtClean="0"/>
              <a:t>    pin SYNC_OUT_P = {J1};</a:t>
            </a:r>
          </a:p>
          <a:p>
            <a:r>
              <a:rPr lang="en-US" sz="800" dirty="0" smtClean="0"/>
              <a:t>    pin SYNC_OUT_N = {J2};</a:t>
            </a:r>
          </a:p>
          <a:p>
            <a:r>
              <a:rPr lang="en-US" sz="800" dirty="0" smtClean="0"/>
              <a:t>    pin SYNC_IN_P = {K1};</a:t>
            </a:r>
          </a:p>
          <a:p>
            <a:r>
              <a:rPr lang="en-US" sz="800" dirty="0" smtClean="0"/>
              <a:t>    pin SYNC_IN_N = {K2};</a:t>
            </a:r>
          </a:p>
          <a:p>
            <a:r>
              <a:rPr lang="en-US" sz="800" dirty="0" smtClean="0"/>
              <a:t>    pin DCO_P = {J13};</a:t>
            </a:r>
          </a:p>
          <a:p>
            <a:r>
              <a:rPr lang="en-US" sz="800" dirty="0" smtClean="0"/>
              <a:t>    pin DCO_N = {J14};</a:t>
            </a:r>
          </a:p>
          <a:p>
            <a:r>
              <a:rPr lang="en-US" sz="800" dirty="0" smtClean="0"/>
              <a:t>    pin DCI_P = {K13};</a:t>
            </a:r>
          </a:p>
          <a:p>
            <a:r>
              <a:rPr lang="en-US" sz="800" dirty="0" smtClean="0"/>
              <a:t>    pin DCI_N = {K14};</a:t>
            </a:r>
          </a:p>
          <a:p>
            <a:r>
              <a:rPr lang="en-US" sz="800" dirty="0" smtClean="0"/>
              <a:t>    pin[13:0] DB1_P = {L14,L13,L12,L11,L10,L9,L8,L7,L6,L5,L4,L3,L2,L1};</a:t>
            </a:r>
          </a:p>
          <a:p>
            <a:r>
              <a:rPr lang="en-US" sz="800" dirty="0" smtClean="0"/>
              <a:t>    pin[13:0] DB1_N = {M14,M13,M12,M11,M10,M9,M8,M7,M6,M5,M4,M3,M2,M1};</a:t>
            </a:r>
          </a:p>
          <a:p>
            <a:r>
              <a:rPr lang="en-US" sz="800" dirty="0" smtClean="0"/>
              <a:t>    pin[13:0] DB0_P = {N14,N13,N12,N11,N10,N9,N8,N7,N6,N5,N4,N3,N2,N1};</a:t>
            </a:r>
          </a:p>
          <a:p>
            <a:r>
              <a:rPr lang="en-US" sz="800" dirty="0" smtClean="0"/>
              <a:t>    pin[13:0] DB0_N = {P14,P13,P12,P11,P10,P9,P8,P7,P6,P5,P4,P3,P2,P1};</a:t>
            </a:r>
          </a:p>
          <a:p>
            <a:r>
              <a:rPr lang="en-US" sz="800" dirty="0" smtClean="0"/>
              <a:t>end device;</a:t>
            </a:r>
            <a:endParaRPr lang="en-US" sz="8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581400" y="274638"/>
            <a:ext cx="51054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Device Declaration</a:t>
            </a:r>
            <a:endParaRPr lang="en-US" sz="32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762000"/>
            <a:ext cx="769620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    // This the fast DAC itself. Note how concisely the busses are connected.</a:t>
            </a:r>
          </a:p>
          <a:p>
            <a:r>
              <a:rPr lang="en-US" sz="800" dirty="0" smtClean="0"/>
              <a:t>    inst </a:t>
            </a:r>
            <a:r>
              <a:rPr lang="en-US" sz="800" dirty="0" err="1" smtClean="0"/>
              <a:t>fast_dac</a:t>
            </a:r>
            <a:r>
              <a:rPr lang="en-US" sz="800" dirty="0" smtClean="0"/>
              <a:t> of ad9739 is </a:t>
            </a:r>
            <a:r>
              <a:rPr lang="en-US" sz="800" dirty="0" err="1" smtClean="0"/>
              <a:t>refDes</a:t>
            </a:r>
            <a:r>
              <a:rPr lang="en-US" sz="800" dirty="0" smtClean="0"/>
              <a:t> = "U1";</a:t>
            </a:r>
          </a:p>
          <a:p>
            <a:r>
              <a:rPr lang="en-US" sz="800" dirty="0" smtClean="0"/>
              <a:t>        VDDC = &lt;+1V8&gt;;</a:t>
            </a:r>
          </a:p>
          <a:p>
            <a:r>
              <a:rPr lang="en-US" sz="800" dirty="0" smtClean="0"/>
              <a:t>        VSSC = &lt;</a:t>
            </a:r>
            <a:r>
              <a:rPr lang="en-US" sz="800" dirty="0" err="1" smtClean="0"/>
              <a:t>gnd</a:t>
            </a:r>
            <a:r>
              <a:rPr lang="en-US" sz="800" dirty="0" smtClean="0"/>
              <a:t>&gt;;</a:t>
            </a:r>
          </a:p>
          <a:p>
            <a:r>
              <a:rPr lang="en-US" sz="800" dirty="0" smtClean="0"/>
              <a:t>        VDDA = &lt;+3V3&gt;;</a:t>
            </a:r>
          </a:p>
          <a:p>
            <a:r>
              <a:rPr lang="en-US" sz="800" dirty="0" smtClean="0"/>
              <a:t>        VSSA = &lt;</a:t>
            </a:r>
            <a:r>
              <a:rPr lang="en-US" sz="800" dirty="0" err="1" smtClean="0"/>
              <a:t>gnd</a:t>
            </a:r>
            <a:r>
              <a:rPr lang="en-US" sz="800" dirty="0" smtClean="0"/>
              <a:t>&gt;;</a:t>
            </a:r>
          </a:p>
          <a:p>
            <a:r>
              <a:rPr lang="en-US" sz="800" dirty="0" smtClean="0"/>
              <a:t>        VSSA_SHIELD = &lt;</a:t>
            </a:r>
            <a:r>
              <a:rPr lang="en-US" sz="800" dirty="0" err="1" smtClean="0"/>
              <a:t>gnd</a:t>
            </a:r>
            <a:r>
              <a:rPr lang="en-US" sz="800" dirty="0" smtClean="0"/>
              <a:t>&gt;;</a:t>
            </a:r>
          </a:p>
          <a:p>
            <a:r>
              <a:rPr lang="en-US" sz="800" dirty="0" smtClean="0"/>
              <a:t>        NC = open;</a:t>
            </a:r>
          </a:p>
          <a:p>
            <a:r>
              <a:rPr lang="en-US" sz="800" dirty="0" smtClean="0"/>
              <a:t>        IOUTN = &lt;IOUTN&gt;;</a:t>
            </a:r>
          </a:p>
          <a:p>
            <a:r>
              <a:rPr lang="en-US" sz="800" dirty="0" smtClean="0"/>
              <a:t>        IOUTP = &lt;IOUTP&gt;;</a:t>
            </a:r>
          </a:p>
          <a:p>
            <a:r>
              <a:rPr lang="en-US" sz="800" dirty="0" smtClean="0"/>
              <a:t>        I120  = I120;</a:t>
            </a:r>
          </a:p>
          <a:p>
            <a:r>
              <a:rPr lang="en-US" sz="800" dirty="0" smtClean="0"/>
              <a:t>        VREF  = DAC_VREF;</a:t>
            </a:r>
          </a:p>
          <a:p>
            <a:r>
              <a:rPr lang="en-US" sz="800" dirty="0" smtClean="0"/>
              <a:t>        IPTAT = IPTAT;</a:t>
            </a:r>
          </a:p>
          <a:p>
            <a:r>
              <a:rPr lang="en-US" sz="800" dirty="0" smtClean="0"/>
              <a:t>        DACCLK_N = DACCLK_P; // clock polarity reversed for better routing.</a:t>
            </a:r>
          </a:p>
          <a:p>
            <a:r>
              <a:rPr lang="en-US" sz="800" dirty="0" smtClean="0"/>
              <a:t>        DACCLK_P = DACCLK_N;</a:t>
            </a:r>
          </a:p>
          <a:p>
            <a:r>
              <a:rPr lang="en-US" sz="800" dirty="0" smtClean="0"/>
              <a:t>        IRQ   = IRQ;</a:t>
            </a:r>
          </a:p>
          <a:p>
            <a:r>
              <a:rPr lang="en-US" sz="800" dirty="0" smtClean="0"/>
              <a:t>        RESET = RESET;</a:t>
            </a:r>
          </a:p>
          <a:p>
            <a:r>
              <a:rPr lang="en-US" sz="800" dirty="0" smtClean="0"/>
              <a:t>        CS = SPI_CS;</a:t>
            </a:r>
          </a:p>
          <a:p>
            <a:r>
              <a:rPr lang="en-US" sz="800" dirty="0" smtClean="0"/>
              <a:t>        SDIO = SPI_SDI;</a:t>
            </a:r>
          </a:p>
          <a:p>
            <a:r>
              <a:rPr lang="en-US" sz="800" dirty="0" smtClean="0"/>
              <a:t>        SCLK = SPI_SCLK;</a:t>
            </a:r>
          </a:p>
          <a:p>
            <a:r>
              <a:rPr lang="en-US" sz="800" dirty="0" smtClean="0"/>
              <a:t>        SDO  = SPI_SDO;</a:t>
            </a:r>
          </a:p>
          <a:p>
            <a:r>
              <a:rPr lang="en-US" sz="800" dirty="0" smtClean="0"/>
              <a:t>        VDD33 = &lt;+3V3&gt;;</a:t>
            </a:r>
          </a:p>
          <a:p>
            <a:r>
              <a:rPr lang="en-US" sz="800" dirty="0" smtClean="0"/>
              <a:t>        VDD = &lt;+1V8&gt;;</a:t>
            </a:r>
          </a:p>
          <a:p>
            <a:r>
              <a:rPr lang="en-US" sz="800" dirty="0" smtClean="0"/>
              <a:t>        VSS = &lt;</a:t>
            </a:r>
            <a:r>
              <a:rPr lang="en-US" sz="800" dirty="0" err="1" smtClean="0"/>
              <a:t>gnd</a:t>
            </a:r>
            <a:r>
              <a:rPr lang="en-US" sz="800" dirty="0" smtClean="0"/>
              <a:t>&gt;;</a:t>
            </a:r>
          </a:p>
          <a:p>
            <a:r>
              <a:rPr lang="en-US" sz="800" dirty="0" smtClean="0"/>
              <a:t>        SYNC_OUT_P = SYNC_OUT_P;</a:t>
            </a:r>
          </a:p>
          <a:p>
            <a:r>
              <a:rPr lang="en-US" sz="800" dirty="0" smtClean="0"/>
              <a:t>        SYNC_OUT_N = SYNC_OUT_N;</a:t>
            </a:r>
          </a:p>
          <a:p>
            <a:r>
              <a:rPr lang="en-US" sz="800" dirty="0" smtClean="0"/>
              <a:t>        SYNC_IN_P = SYNC_IN_P;</a:t>
            </a:r>
          </a:p>
          <a:p>
            <a:r>
              <a:rPr lang="en-US" sz="800" dirty="0" smtClean="0"/>
              <a:t>        SYNC_IN_N = SYNC_IN_N;</a:t>
            </a:r>
          </a:p>
          <a:p>
            <a:r>
              <a:rPr lang="en-US" sz="800" dirty="0" smtClean="0"/>
              <a:t>        DCO_P = DCO_P;</a:t>
            </a:r>
          </a:p>
          <a:p>
            <a:r>
              <a:rPr lang="en-US" sz="800" dirty="0" smtClean="0"/>
              <a:t>        DCO_N = DCO_N;</a:t>
            </a:r>
          </a:p>
          <a:p>
            <a:r>
              <a:rPr lang="en-US" sz="800" dirty="0" smtClean="0"/>
              <a:t>        DCI_P = DCI_P;</a:t>
            </a:r>
          </a:p>
          <a:p>
            <a:r>
              <a:rPr lang="en-US" sz="800" dirty="0" smtClean="0"/>
              <a:t>        DCI_N = DCI_N;</a:t>
            </a:r>
          </a:p>
          <a:p>
            <a:r>
              <a:rPr lang="en-US" sz="800" dirty="0" smtClean="0"/>
              <a:t>        DB1_P = DB1_P;</a:t>
            </a:r>
          </a:p>
          <a:p>
            <a:r>
              <a:rPr lang="en-US" sz="800" dirty="0" smtClean="0"/>
              <a:t>        DB1_N = DB1_N;</a:t>
            </a:r>
          </a:p>
          <a:p>
            <a:r>
              <a:rPr lang="en-US" sz="800" dirty="0" smtClean="0"/>
              <a:t>        DB0_P = DB0_P;</a:t>
            </a:r>
          </a:p>
          <a:p>
            <a:r>
              <a:rPr lang="en-US" sz="800" dirty="0" smtClean="0"/>
              <a:t>        DB0_N = DB0_N;</a:t>
            </a:r>
          </a:p>
          <a:p>
            <a:r>
              <a:rPr lang="en-US" sz="800" dirty="0" smtClean="0"/>
              <a:t>    end inst</a:t>
            </a:r>
            <a:endParaRPr lang="en-US" sz="8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581400" y="274638"/>
            <a:ext cx="51054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Device Instantiation</a:t>
            </a:r>
            <a:endParaRPr lang="en-US" sz="32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762000"/>
            <a:ext cx="7696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// This board design </a:t>
            </a:r>
            <a:r>
              <a:rPr lang="en-US" sz="800" dirty="0" err="1" smtClean="0"/>
              <a:t>implments</a:t>
            </a:r>
            <a:r>
              <a:rPr lang="en-US" sz="800" dirty="0" smtClean="0"/>
              <a:t> an FMC card that contains a wide-band</a:t>
            </a:r>
          </a:p>
          <a:p>
            <a:r>
              <a:rPr lang="en-US" sz="800" dirty="0" smtClean="0"/>
              <a:t>// DAC for the synthesis of radar waveforms.  The FMC card is intended to</a:t>
            </a:r>
          </a:p>
          <a:p>
            <a:r>
              <a:rPr lang="en-US" sz="800" dirty="0" smtClean="0"/>
              <a:t>// be installed on a Xilinx ML605 evaluation board.</a:t>
            </a:r>
          </a:p>
          <a:p>
            <a:r>
              <a:rPr lang="en-US" sz="800" dirty="0" smtClean="0"/>
              <a:t>design </a:t>
            </a:r>
            <a:r>
              <a:rPr lang="en-US" sz="800" dirty="0" err="1" smtClean="0"/>
              <a:t>fmc_dac</a:t>
            </a:r>
            <a:r>
              <a:rPr lang="en-US" sz="800" dirty="0" smtClean="0"/>
              <a:t> is</a:t>
            </a:r>
          </a:p>
          <a:p>
            <a:endParaRPr lang="en-US" sz="800" dirty="0" smtClean="0"/>
          </a:p>
          <a:p>
            <a:r>
              <a:rPr lang="en-US" sz="800" dirty="0" smtClean="0"/>
              <a:t>    // device definitions</a:t>
            </a:r>
          </a:p>
          <a:p>
            <a:r>
              <a:rPr lang="en-US" sz="800" dirty="0" smtClean="0"/>
              <a:t>    include "</a:t>
            </a:r>
            <a:r>
              <a:rPr lang="en-US" sz="800" dirty="0" err="1" smtClean="0"/>
              <a:t>devices.phdl</a:t>
            </a:r>
            <a:r>
              <a:rPr lang="en-US" sz="800" dirty="0" smtClean="0"/>
              <a:t>";</a:t>
            </a:r>
          </a:p>
          <a:p>
            <a:endParaRPr lang="en-US" sz="800" dirty="0" smtClean="0"/>
          </a:p>
          <a:p>
            <a:r>
              <a:rPr lang="en-US" sz="800" dirty="0" smtClean="0"/>
              <a:t>    // Power and ground nets.</a:t>
            </a:r>
          </a:p>
          <a:p>
            <a:r>
              <a:rPr lang="en-US" sz="800" dirty="0" smtClean="0"/>
              <a:t>    net +3V3, +2V5, +1V8, 1V8_sense, </a:t>
            </a:r>
            <a:r>
              <a:rPr lang="en-US" sz="800" dirty="0" err="1" smtClean="0"/>
              <a:t>gnd</a:t>
            </a:r>
            <a:r>
              <a:rPr lang="en-US" sz="800" dirty="0" smtClean="0"/>
              <a:t>;</a:t>
            </a:r>
          </a:p>
          <a:p>
            <a:r>
              <a:rPr lang="en-US" sz="800" dirty="0" smtClean="0"/>
              <a:t>    // net VDDC, VDDA;</a:t>
            </a:r>
          </a:p>
          <a:p>
            <a:endParaRPr lang="en-US" sz="800" dirty="0" smtClean="0"/>
          </a:p>
          <a:p>
            <a:r>
              <a:rPr lang="en-US" sz="800" dirty="0" smtClean="0"/>
              <a:t>    // DAC Signals.</a:t>
            </a:r>
          </a:p>
          <a:p>
            <a:r>
              <a:rPr lang="en-US" sz="800" dirty="0" smtClean="0"/>
              <a:t>    net IOUTP, IOUTN;</a:t>
            </a:r>
          </a:p>
          <a:p>
            <a:r>
              <a:rPr lang="en-US" sz="800" dirty="0" smtClean="0"/>
              <a:t>    net[13:0] DB1_P, DB1_N, DB0_P, DB0_N;</a:t>
            </a:r>
          </a:p>
          <a:p>
            <a:r>
              <a:rPr lang="en-US" sz="800" dirty="0" smtClean="0"/>
              <a:t>    net DACCLK_P, DACCLK_N, DCI_P, DCI_N, DCO_P, DCO_N, SYNC_IN_P, SYNC_IN_N, SYNC_OUT_P, SYNC_OUT_N;</a:t>
            </a:r>
          </a:p>
          <a:p>
            <a:r>
              <a:rPr lang="en-US" sz="800" dirty="0" smtClean="0"/>
              <a:t>    net IRQ, RESET, SPI_CS, SPI_SCLK, SPI_SDO, SPI_SDI;</a:t>
            </a:r>
          </a:p>
          <a:p>
            <a:r>
              <a:rPr lang="en-US" sz="800" dirty="0" smtClean="0"/>
              <a:t>    net IRQ_2V5, RESET_2V5, SPI_CS_2V5, SPI_SCLK_2V5, SPI_SDO_2V5, SPI_SDI_2V5;</a:t>
            </a:r>
          </a:p>
          <a:p>
            <a:r>
              <a:rPr lang="en-US" sz="800" dirty="0" smtClean="0"/>
              <a:t>    net DAC_VREF, IPTAT, I120;</a:t>
            </a:r>
          </a:p>
          <a:p>
            <a:r>
              <a:rPr lang="en-US" sz="800" dirty="0" smtClean="0"/>
              <a:t>    net </a:t>
            </a:r>
            <a:r>
              <a:rPr lang="en-US" sz="800" dirty="0" err="1" smtClean="0"/>
              <a:t>analog_out</a:t>
            </a:r>
            <a:r>
              <a:rPr lang="en-US" sz="800" dirty="0" smtClean="0"/>
              <a:t>;</a:t>
            </a:r>
          </a:p>
          <a:p>
            <a:endParaRPr lang="en-US" sz="800" dirty="0" smtClean="0"/>
          </a:p>
          <a:p>
            <a:r>
              <a:rPr lang="en-US" sz="800" dirty="0" smtClean="0"/>
              <a:t>    // Clock signals.</a:t>
            </a:r>
          </a:p>
          <a:p>
            <a:r>
              <a:rPr lang="en-US" sz="800" dirty="0" smtClean="0"/>
              <a:t>    net </a:t>
            </a:r>
            <a:r>
              <a:rPr lang="en-US" sz="800" dirty="0" err="1" smtClean="0"/>
              <a:t>samp_clk_in</a:t>
            </a:r>
            <a:r>
              <a:rPr lang="en-US" sz="800" dirty="0" smtClean="0"/>
              <a:t>, </a:t>
            </a:r>
            <a:r>
              <a:rPr lang="en-US" sz="800" dirty="0" err="1" smtClean="0"/>
              <a:t>bal_clock_p</a:t>
            </a:r>
            <a:r>
              <a:rPr lang="en-US" sz="800" dirty="0" smtClean="0"/>
              <a:t>, </a:t>
            </a:r>
            <a:r>
              <a:rPr lang="en-US" sz="800" dirty="0" err="1" smtClean="0"/>
              <a:t>bal_clock_n</a:t>
            </a:r>
            <a:r>
              <a:rPr lang="en-US" sz="800" dirty="0" smtClean="0"/>
              <a:t>, </a:t>
            </a:r>
            <a:r>
              <a:rPr lang="en-US" sz="800" dirty="0" err="1" smtClean="0"/>
              <a:t>coup_clock_p</a:t>
            </a:r>
            <a:r>
              <a:rPr lang="en-US" sz="800" dirty="0" smtClean="0"/>
              <a:t>, </a:t>
            </a:r>
            <a:r>
              <a:rPr lang="en-US" sz="800" dirty="0" err="1" smtClean="0"/>
              <a:t>coup_clock_n</a:t>
            </a:r>
            <a:r>
              <a:rPr lang="en-US" sz="800" dirty="0" smtClean="0"/>
              <a:t>;</a:t>
            </a:r>
          </a:p>
          <a:p>
            <a:r>
              <a:rPr lang="en-US" sz="800" dirty="0" smtClean="0"/>
              <a:t>    net </a:t>
            </a:r>
            <a:r>
              <a:rPr lang="en-US" sz="800" dirty="0" err="1" smtClean="0"/>
              <a:t>clock_buf_p</a:t>
            </a:r>
            <a:r>
              <a:rPr lang="en-US" sz="800" dirty="0" smtClean="0"/>
              <a:t>, </a:t>
            </a:r>
            <a:r>
              <a:rPr lang="en-US" sz="800" dirty="0" err="1" smtClean="0"/>
              <a:t>clock_buf_n</a:t>
            </a:r>
            <a:r>
              <a:rPr lang="en-US" sz="800" dirty="0" smtClean="0"/>
              <a:t>;</a:t>
            </a:r>
          </a:p>
          <a:p>
            <a:r>
              <a:rPr lang="en-US" sz="800" dirty="0" smtClean="0"/>
              <a:t>    net ADCLK914_Vref;</a:t>
            </a:r>
          </a:p>
          <a:p>
            <a:r>
              <a:rPr lang="en-US" sz="800" dirty="0" smtClean="0"/>
              <a:t>    net </a:t>
            </a:r>
            <a:r>
              <a:rPr lang="en-US" sz="800" dirty="0" err="1" smtClean="0"/>
              <a:t>out_coup_clock_p</a:t>
            </a:r>
            <a:r>
              <a:rPr lang="en-US" sz="800" dirty="0" smtClean="0"/>
              <a:t>, </a:t>
            </a:r>
            <a:r>
              <a:rPr lang="en-US" sz="800" dirty="0" err="1" smtClean="0"/>
              <a:t>out_coup_clock_n</a:t>
            </a:r>
            <a:r>
              <a:rPr lang="en-US" sz="800" dirty="0" smtClean="0"/>
              <a:t>;</a:t>
            </a:r>
          </a:p>
          <a:p>
            <a:endParaRPr lang="en-US" sz="800" dirty="0" smtClean="0"/>
          </a:p>
          <a:p>
            <a:r>
              <a:rPr lang="en-US" sz="800" dirty="0" smtClean="0"/>
              <a:t>    // Test signals.</a:t>
            </a:r>
          </a:p>
          <a:p>
            <a:r>
              <a:rPr lang="en-US" sz="800" dirty="0" smtClean="0"/>
              <a:t>    net </a:t>
            </a:r>
            <a:r>
              <a:rPr lang="en-US" sz="800" dirty="0" err="1" smtClean="0"/>
              <a:t>test_trace_bottom</a:t>
            </a:r>
            <a:r>
              <a:rPr lang="en-US" sz="800" dirty="0" smtClean="0"/>
              <a:t>, </a:t>
            </a:r>
            <a:r>
              <a:rPr lang="en-US" sz="800" dirty="0" err="1" smtClean="0"/>
              <a:t>test_trace_top</a:t>
            </a:r>
            <a:r>
              <a:rPr lang="en-US" sz="800" dirty="0" smtClean="0"/>
              <a:t>;</a:t>
            </a:r>
          </a:p>
          <a:p>
            <a:endParaRPr lang="en-US" sz="800" dirty="0" smtClean="0"/>
          </a:p>
          <a:p>
            <a:r>
              <a:rPr lang="en-US" sz="800" dirty="0" smtClean="0"/>
              <a:t>begin</a:t>
            </a:r>
          </a:p>
          <a:p>
            <a:endParaRPr lang="en-US" sz="800" dirty="0" smtClean="0"/>
          </a:p>
          <a:p>
            <a:r>
              <a:rPr lang="en-US" sz="800" dirty="0" smtClean="0"/>
              <a:t>    // This the fast DAC itself. Note how concisely the busses are connected.</a:t>
            </a:r>
          </a:p>
          <a:p>
            <a:r>
              <a:rPr lang="en-US" sz="800" dirty="0" smtClean="0"/>
              <a:t>    inst </a:t>
            </a:r>
            <a:r>
              <a:rPr lang="en-US" sz="800" dirty="0" err="1" smtClean="0"/>
              <a:t>fast_dac</a:t>
            </a:r>
            <a:r>
              <a:rPr lang="en-US" sz="800" dirty="0" smtClean="0"/>
              <a:t> of ad9739 is </a:t>
            </a:r>
            <a:r>
              <a:rPr lang="en-US" sz="800" dirty="0" err="1" smtClean="0"/>
              <a:t>refDes</a:t>
            </a:r>
            <a:r>
              <a:rPr lang="en-US" sz="800" dirty="0" smtClean="0"/>
              <a:t> = "U1";</a:t>
            </a:r>
          </a:p>
          <a:p>
            <a:r>
              <a:rPr lang="en-US" sz="800" dirty="0" smtClean="0"/>
              <a:t>        VDDC = &lt;+1V8&gt;</a:t>
            </a:r>
            <a:endParaRPr lang="en-US" sz="8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581400" y="1066800"/>
            <a:ext cx="51054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Include Statement and</a:t>
            </a:r>
            <a:br>
              <a:rPr lang="en-US" sz="3200" dirty="0" smtClean="0"/>
            </a:br>
            <a:r>
              <a:rPr lang="en-US" sz="3200" dirty="0" smtClean="0"/>
              <a:t>Signal Declaration</a:t>
            </a:r>
            <a:endParaRPr lang="en-US" sz="32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Dichotomy of Importance and Complexity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2895600" y="1905000"/>
            <a:ext cx="3581400" cy="2895600"/>
          </a:xfrm>
          <a:prstGeom prst="rect">
            <a:avLst/>
          </a:prstGeom>
          <a:gradFill flip="none" rotWithShape="1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590800" y="1905000"/>
            <a:ext cx="0" cy="2895600"/>
          </a:xfrm>
          <a:prstGeom prst="straightConnector1">
            <a:avLst/>
          </a:prstGeom>
          <a:ln w="123825"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  <a:tileRect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819400" y="5105400"/>
            <a:ext cx="3657600" cy="0"/>
          </a:xfrm>
          <a:prstGeom prst="straightConnector1">
            <a:avLst/>
          </a:prstGeom>
          <a:ln w="123825"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0" scaled="1"/>
              <a:tileRect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" idx="1"/>
            <a:endCxn id="4" idx="3"/>
          </p:cNvCxnSpPr>
          <p:nvPr/>
        </p:nvCxnSpPr>
        <p:spPr>
          <a:xfrm>
            <a:off x="2895600" y="3352800"/>
            <a:ext cx="358140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4" idx="2"/>
            <a:endCxn id="4" idx="0"/>
          </p:cNvCxnSpPr>
          <p:nvPr/>
        </p:nvCxnSpPr>
        <p:spPr>
          <a:xfrm flipV="1">
            <a:off x="4686300" y="1905000"/>
            <a:ext cx="0" cy="289560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105400" y="2438400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 PHDL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200400" y="3733800"/>
            <a:ext cx="13591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 Schematics</a:t>
            </a:r>
          </a:p>
          <a:p>
            <a:r>
              <a:rPr lang="en-US" dirty="0" smtClean="0"/>
              <a:t>- PHDL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200400" y="2438400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 PHDL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105400" y="3810000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 PHDL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191000" y="5181600"/>
            <a:ext cx="1234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Complexity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1606924" y="3193676"/>
            <a:ext cx="1270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Importance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the word out.</a:t>
            </a:r>
          </a:p>
          <a:p>
            <a:pPr lvl="1"/>
            <a:r>
              <a:rPr lang="en-US" dirty="0" smtClean="0"/>
              <a:t>Sandia Presentation October 25</a:t>
            </a:r>
            <a:r>
              <a:rPr lang="en-US" baseline="30000" dirty="0" smtClean="0"/>
              <a:t>th</a:t>
            </a:r>
            <a:endParaRPr lang="en-US" dirty="0" smtClean="0"/>
          </a:p>
          <a:p>
            <a:pPr lvl="1"/>
            <a:r>
              <a:rPr lang="en-US" dirty="0" smtClean="0"/>
              <a:t>Road Show – Santa Clara, Kuala Lumpur.</a:t>
            </a:r>
          </a:p>
          <a:p>
            <a:r>
              <a:rPr lang="en-US" dirty="0" smtClean="0"/>
              <a:t>Hierarchical syntax (in progress).</a:t>
            </a:r>
          </a:p>
          <a:p>
            <a:r>
              <a:rPr lang="en-US" dirty="0" smtClean="0"/>
              <a:t>Simplified looping syntax.</a:t>
            </a:r>
          </a:p>
          <a:p>
            <a:r>
              <a:rPr lang="en-US" dirty="0" smtClean="0"/>
              <a:t>More output </a:t>
            </a:r>
            <a:r>
              <a:rPr lang="en-US" dirty="0" err="1" smtClean="0"/>
              <a:t>netlist</a:t>
            </a:r>
            <a:r>
              <a:rPr lang="en-US" dirty="0" smtClean="0"/>
              <a:t> formats including VHDL.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Thanks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600200"/>
            <a:ext cx="7620000" cy="4525963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Steve Becker - sponsorship</a:t>
            </a:r>
          </a:p>
          <a:p>
            <a:r>
              <a:rPr lang="en-US" sz="2800" dirty="0" smtClean="0"/>
              <a:t>Brett Remund - sponsorship</a:t>
            </a:r>
          </a:p>
          <a:p>
            <a:r>
              <a:rPr lang="en-US" sz="2800" dirty="0" smtClean="0"/>
              <a:t>Mike Knoll – sponsorship</a:t>
            </a:r>
          </a:p>
          <a:p>
            <a:r>
              <a:rPr lang="en-US" sz="2800" dirty="0" smtClean="0"/>
              <a:t>Wes Landaker – tech consulting</a:t>
            </a:r>
          </a:p>
          <a:p>
            <a:r>
              <a:rPr lang="en-US" sz="2800" dirty="0" smtClean="0"/>
              <a:t>Mike Gardner- tech consulting</a:t>
            </a:r>
          </a:p>
          <a:p>
            <a:r>
              <a:rPr lang="en-US" sz="2800" dirty="0" smtClean="0"/>
              <a:t>Dr. Brent Nelson – technical leadership</a:t>
            </a:r>
          </a:p>
          <a:p>
            <a:r>
              <a:rPr lang="en-US" sz="2800" dirty="0" smtClean="0"/>
              <a:t>Brad Riching – compiler design</a:t>
            </a:r>
          </a:p>
          <a:p>
            <a:r>
              <a:rPr lang="en-US" sz="2800" dirty="0" smtClean="0"/>
              <a:t>Richard Black – compiler design</a:t>
            </a:r>
          </a:p>
          <a:p>
            <a:r>
              <a:rPr lang="en-US" sz="2800" dirty="0" smtClean="0"/>
              <a:t>Many others – technical ideas</a:t>
            </a:r>
            <a:endParaRPr lang="en-US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>
                <a:solidFill>
                  <a:srgbClr val="00B050"/>
                </a:solidFill>
              </a:rPr>
              <a:t>Software</a:t>
            </a:r>
            <a:r>
              <a:rPr lang="en-US" sz="3600" dirty="0" smtClean="0"/>
              <a:t> </a:t>
            </a:r>
            <a:br>
              <a:rPr lang="en-US" sz="3600" dirty="0" smtClean="0"/>
            </a:br>
            <a:r>
              <a:rPr lang="en-US" sz="3600" dirty="0" smtClean="0"/>
              <a:t>Quality and Productivity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r>
              <a:rPr lang="en-US" sz="2400" dirty="0" smtClean="0"/>
              <a:t>Increased Abstraction</a:t>
            </a:r>
          </a:p>
          <a:p>
            <a:pPr lvl="1"/>
            <a:r>
              <a:rPr lang="en-US" sz="1400" dirty="0" smtClean="0"/>
              <a:t>High level language compilers</a:t>
            </a:r>
          </a:p>
          <a:p>
            <a:pPr lvl="1"/>
            <a:r>
              <a:rPr lang="en-US" sz="1400" dirty="0" smtClean="0"/>
              <a:t>Structured design</a:t>
            </a:r>
          </a:p>
          <a:p>
            <a:pPr lvl="1"/>
            <a:r>
              <a:rPr lang="en-US" sz="1400" dirty="0" smtClean="0"/>
              <a:t>OO Programming</a:t>
            </a:r>
          </a:p>
          <a:p>
            <a:pPr lvl="1"/>
            <a:r>
              <a:rPr lang="en-US" sz="1400" dirty="0" smtClean="0"/>
              <a:t>UML, etc</a:t>
            </a:r>
          </a:p>
          <a:p>
            <a:r>
              <a:rPr lang="en-US" sz="2400" dirty="0" smtClean="0"/>
              <a:t>Code Re-Use/Portability</a:t>
            </a:r>
          </a:p>
          <a:p>
            <a:pPr lvl="1"/>
            <a:r>
              <a:rPr lang="en-US" sz="1400" dirty="0" smtClean="0"/>
              <a:t>Structured Design</a:t>
            </a:r>
          </a:p>
          <a:p>
            <a:pPr lvl="1"/>
            <a:r>
              <a:rPr lang="en-US" sz="1400" dirty="0" smtClean="0"/>
              <a:t>OO</a:t>
            </a:r>
          </a:p>
          <a:p>
            <a:pPr lvl="1"/>
            <a:r>
              <a:rPr lang="en-US" sz="1400" dirty="0" smtClean="0"/>
              <a:t>Open Source, Gnu, Linux, </a:t>
            </a:r>
            <a:r>
              <a:rPr lang="en-US" sz="1400" dirty="0" err="1" smtClean="0"/>
              <a:t>Posix</a:t>
            </a:r>
            <a:r>
              <a:rPr lang="en-US" sz="1400" dirty="0" smtClean="0"/>
              <a:t>, …</a:t>
            </a:r>
          </a:p>
          <a:p>
            <a:r>
              <a:rPr lang="en-US" sz="2400" dirty="0" smtClean="0"/>
              <a:t>Revision Management</a:t>
            </a:r>
          </a:p>
          <a:p>
            <a:pPr lvl="1"/>
            <a:r>
              <a:rPr lang="en-US" sz="1400" dirty="0" smtClean="0"/>
              <a:t>Subversion SVN</a:t>
            </a:r>
          </a:p>
          <a:p>
            <a:pPr lvl="1"/>
            <a:r>
              <a:rPr lang="en-US" sz="1400" dirty="0" smtClean="0"/>
              <a:t>GIT</a:t>
            </a:r>
          </a:p>
          <a:p>
            <a:pPr lvl="1"/>
            <a:r>
              <a:rPr lang="en-US" sz="1400" dirty="0" smtClean="0"/>
              <a:t>SourceForge.net, RepositoryHosting.com, Amazon EC2, The Cloud</a:t>
            </a:r>
            <a:endParaRPr lang="en-US" sz="1800" dirty="0" smtClean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Electronics design is very important.</a:t>
            </a:r>
          </a:p>
          <a:p>
            <a:r>
              <a:rPr lang="en-US" sz="2800" dirty="0" smtClean="0"/>
              <a:t>The way we do it now is very inefficient.</a:t>
            </a:r>
          </a:p>
          <a:p>
            <a:r>
              <a:rPr lang="en-US" sz="2800" dirty="0" smtClean="0"/>
              <a:t>It is time to treat hardware design as IP.</a:t>
            </a:r>
          </a:p>
          <a:p>
            <a:r>
              <a:rPr lang="en-US" sz="2800" dirty="0" smtClean="0"/>
              <a:t>PHDL provides an excellent alternative.</a:t>
            </a:r>
          </a:p>
          <a:p>
            <a:r>
              <a:rPr lang="en-US" sz="2800" dirty="0" smtClean="0"/>
              <a:t>PHDL leverages quality and productivity techniques developed by the software industry.</a:t>
            </a:r>
          </a:p>
          <a:p>
            <a:r>
              <a:rPr lang="en-US" sz="2800" dirty="0" smtClean="0"/>
              <a:t>PHDL is free and available today.</a:t>
            </a:r>
          </a:p>
          <a:p>
            <a:r>
              <a:rPr lang="en-US" sz="2800" dirty="0" smtClean="0"/>
              <a:t>Get involved!</a:t>
            </a:r>
          </a:p>
          <a:p>
            <a:pPr lvl="1"/>
            <a:r>
              <a:rPr lang="en-US" sz="2400" dirty="0" smtClean="0">
                <a:hlinkClick r:id="rId2"/>
              </a:rPr>
              <a:t>http://phdl.sourceforge.net/</a:t>
            </a:r>
            <a:endParaRPr lang="en-US" sz="2400" dirty="0" smtClean="0"/>
          </a:p>
          <a:p>
            <a:pPr lvl="1"/>
            <a:r>
              <a:rPr lang="en-US" sz="2400" dirty="0" smtClean="0"/>
              <a:t>For more info: pete@HDLGuy.com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0B050"/>
                </a:solidFill>
              </a:rPr>
              <a:t>Programmable Logic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Quality and Productivity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Increased Abstraction</a:t>
            </a:r>
          </a:p>
          <a:p>
            <a:pPr lvl="1"/>
            <a:r>
              <a:rPr lang="en-US" sz="1400" dirty="0" smtClean="0"/>
              <a:t>High level languages – VHDL, </a:t>
            </a:r>
            <a:r>
              <a:rPr lang="en-US" sz="1400" dirty="0" err="1" smtClean="0"/>
              <a:t>Verilog</a:t>
            </a:r>
            <a:r>
              <a:rPr lang="en-US" sz="1400" dirty="0" smtClean="0"/>
              <a:t>, System </a:t>
            </a:r>
            <a:r>
              <a:rPr lang="en-US" sz="1400" dirty="0" err="1" smtClean="0"/>
              <a:t>Verilog</a:t>
            </a:r>
            <a:r>
              <a:rPr lang="en-US" sz="1400" dirty="0" smtClean="0"/>
              <a:t>, System-C, JHDL, …</a:t>
            </a:r>
          </a:p>
          <a:p>
            <a:pPr lvl="1"/>
            <a:r>
              <a:rPr lang="en-US" sz="1400" dirty="0" smtClean="0"/>
              <a:t>Structured design</a:t>
            </a:r>
          </a:p>
          <a:p>
            <a:r>
              <a:rPr lang="en-US" sz="2400" dirty="0" smtClean="0"/>
              <a:t>Code Re-Use/Portability</a:t>
            </a:r>
          </a:p>
          <a:p>
            <a:pPr lvl="1"/>
            <a:r>
              <a:rPr lang="en-US" sz="1400" dirty="0" smtClean="0"/>
              <a:t>Structured Design</a:t>
            </a:r>
          </a:p>
          <a:p>
            <a:pPr lvl="1"/>
            <a:r>
              <a:rPr lang="en-US" sz="1400" dirty="0" err="1" smtClean="0"/>
              <a:t>OpenCores.Org</a:t>
            </a:r>
            <a:r>
              <a:rPr lang="en-US" sz="1400" dirty="0" smtClean="0"/>
              <a:t>, </a:t>
            </a:r>
            <a:r>
              <a:rPr lang="en-US" sz="1400" dirty="0" err="1" smtClean="0"/>
              <a:t>Amba</a:t>
            </a:r>
            <a:r>
              <a:rPr lang="en-US" sz="1400" dirty="0" smtClean="0"/>
              <a:t>, Wishbone, …</a:t>
            </a:r>
          </a:p>
          <a:p>
            <a:r>
              <a:rPr lang="en-US" sz="2400" dirty="0" smtClean="0"/>
              <a:t>Revision Management</a:t>
            </a:r>
          </a:p>
          <a:p>
            <a:pPr lvl="1"/>
            <a:r>
              <a:rPr lang="en-US" sz="1400" dirty="0" smtClean="0"/>
              <a:t>Subversion SVN</a:t>
            </a:r>
          </a:p>
          <a:p>
            <a:pPr lvl="1"/>
            <a:r>
              <a:rPr lang="en-US" sz="1400" dirty="0" smtClean="0"/>
              <a:t>GIT</a:t>
            </a:r>
          </a:p>
          <a:p>
            <a:pPr lvl="1"/>
            <a:r>
              <a:rPr lang="en-US" sz="1400" dirty="0" smtClean="0"/>
              <a:t>SourceForge.net, RepositoryHosting.com, Amazon EC2, The Cloud</a:t>
            </a:r>
            <a:endParaRPr lang="en-US" sz="1800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Printed Circuit Design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Quality and Productivity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Increased Abstraction – </a:t>
            </a:r>
            <a:r>
              <a:rPr lang="en-US" sz="2400" dirty="0" smtClean="0">
                <a:solidFill>
                  <a:srgbClr val="C00000"/>
                </a:solidFill>
              </a:rPr>
              <a:t>Blocked!</a:t>
            </a:r>
          </a:p>
          <a:p>
            <a:pPr lvl="1"/>
            <a:r>
              <a:rPr lang="en-US" sz="1400" dirty="0" smtClean="0"/>
              <a:t>schematic methodology – very low level</a:t>
            </a:r>
          </a:p>
          <a:p>
            <a:pPr lvl="1"/>
            <a:r>
              <a:rPr lang="en-US" sz="1400" dirty="0" smtClean="0"/>
              <a:t>Each pin on each chip must be handled separately.</a:t>
            </a:r>
          </a:p>
          <a:p>
            <a:r>
              <a:rPr lang="en-US" sz="2400" dirty="0" smtClean="0"/>
              <a:t>Code Re-Use/Portability – </a:t>
            </a:r>
            <a:r>
              <a:rPr lang="en-US" sz="2400" dirty="0" smtClean="0">
                <a:solidFill>
                  <a:srgbClr val="C00000"/>
                </a:solidFill>
              </a:rPr>
              <a:t>Blocked!</a:t>
            </a:r>
          </a:p>
          <a:p>
            <a:pPr lvl="1"/>
            <a:r>
              <a:rPr lang="en-US" sz="1400" dirty="0" smtClean="0"/>
              <a:t>proprietary file formats</a:t>
            </a:r>
          </a:p>
          <a:p>
            <a:pPr lvl="1"/>
            <a:r>
              <a:rPr lang="en-US" sz="1400" dirty="0" smtClean="0"/>
              <a:t>No standards</a:t>
            </a:r>
          </a:p>
          <a:p>
            <a:pPr lvl="1"/>
            <a:r>
              <a:rPr lang="en-US" sz="1400" dirty="0" smtClean="0"/>
              <a:t>You cannot even read my source without special software</a:t>
            </a:r>
          </a:p>
          <a:p>
            <a:pPr lvl="1"/>
            <a:r>
              <a:rPr lang="en-US" sz="1400" dirty="0" smtClean="0"/>
              <a:t>Designs not portable even between versions of the same tools</a:t>
            </a:r>
          </a:p>
          <a:p>
            <a:pPr lvl="1"/>
            <a:r>
              <a:rPr lang="en-US" sz="1400" dirty="0" smtClean="0"/>
              <a:t>In truth, graphical schematics are re-entered manually, over and over</a:t>
            </a:r>
          </a:p>
          <a:p>
            <a:r>
              <a:rPr lang="en-US" sz="2400" dirty="0" smtClean="0"/>
              <a:t>Revision Management – </a:t>
            </a:r>
            <a:r>
              <a:rPr lang="en-US" sz="2400" dirty="0" smtClean="0">
                <a:solidFill>
                  <a:srgbClr val="C00000"/>
                </a:solidFill>
              </a:rPr>
              <a:t>Blocked!</a:t>
            </a:r>
          </a:p>
          <a:p>
            <a:pPr lvl="1"/>
            <a:r>
              <a:rPr lang="en-US" sz="1400" dirty="0" smtClean="0"/>
              <a:t>Binary file formats</a:t>
            </a:r>
          </a:p>
          <a:p>
            <a:pPr lvl="1"/>
            <a:r>
              <a:rPr lang="en-US" sz="1400" dirty="0" smtClean="0"/>
              <a:t>You never know what happened, just “File Changed”!</a:t>
            </a:r>
            <a:endParaRPr lang="en-US" sz="1800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0" y="2819400"/>
            <a:ext cx="914400" cy="914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Step 1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86200" y="2819400"/>
            <a:ext cx="914400" cy="914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Step 2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486400" y="2819400"/>
            <a:ext cx="914400" cy="914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Step 3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400800" y="3276600"/>
            <a:ext cx="685800" cy="0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1524000" y="2209800"/>
            <a:ext cx="5638800" cy="0"/>
          </a:xfrm>
          <a:prstGeom prst="straightConnector1">
            <a:avLst/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800600" y="3276600"/>
            <a:ext cx="685800" cy="0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200400" y="3276600"/>
            <a:ext cx="685800" cy="0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1600200" y="3276600"/>
            <a:ext cx="685800" cy="0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6553200" y="2209800"/>
            <a:ext cx="0" cy="1066800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4953000" y="2209800"/>
            <a:ext cx="0" cy="1066800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3352800" y="2209800"/>
            <a:ext cx="0" cy="1066800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3581400" y="2209800"/>
            <a:ext cx="0" cy="1066800"/>
          </a:xfrm>
          <a:prstGeom prst="straightConnector1">
            <a:avLst/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1981200" y="2209800"/>
            <a:ext cx="0" cy="1066800"/>
          </a:xfrm>
          <a:prstGeom prst="straightConnector1">
            <a:avLst/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5181600" y="2209800"/>
            <a:ext cx="0" cy="1066800"/>
          </a:xfrm>
          <a:prstGeom prst="straightConnector1">
            <a:avLst/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6781800" y="2209800"/>
            <a:ext cx="0" cy="1066800"/>
          </a:xfrm>
          <a:prstGeom prst="straightConnector1">
            <a:avLst/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295400" y="1828800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Refactor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629400" y="3352800"/>
            <a:ext cx="985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Advance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2590800" y="2209800"/>
            <a:ext cx="4495800" cy="0"/>
          </a:xfrm>
          <a:prstGeom prst="straightConnector1">
            <a:avLst/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4191000" y="2209800"/>
            <a:ext cx="2590800" cy="0"/>
          </a:xfrm>
          <a:prstGeom prst="straightConnector1">
            <a:avLst/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5791200" y="2209800"/>
            <a:ext cx="1143000" cy="0"/>
          </a:xfrm>
          <a:prstGeom prst="straightConnector1">
            <a:avLst/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PCB Software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That Which Was Difficult is Now Easy</a:t>
            </a:r>
            <a:br>
              <a:rPr lang="en-US" sz="1800" dirty="0" smtClean="0"/>
            </a:br>
            <a:r>
              <a:rPr lang="en-US" sz="1800" dirty="0" smtClean="0"/>
              <a:t>That Which Was Easy is now Difficult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400" y="1600200"/>
            <a:ext cx="51054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Physical Layout software has improved dramatically</a:t>
            </a:r>
          </a:p>
          <a:p>
            <a:r>
              <a:rPr lang="en-US" sz="2400" dirty="0" smtClean="0"/>
              <a:t>Schematic software has worsened dramatically</a:t>
            </a:r>
          </a:p>
          <a:p>
            <a:r>
              <a:rPr lang="en-US" sz="2400" dirty="0" smtClean="0"/>
              <a:t>Why? </a:t>
            </a:r>
          </a:p>
          <a:p>
            <a:pPr lvl="1"/>
            <a:r>
              <a:rPr lang="en-US" sz="2000" dirty="0" smtClean="0"/>
              <a:t>Vendor Lock-In</a:t>
            </a:r>
          </a:p>
          <a:p>
            <a:pPr lvl="1"/>
            <a:r>
              <a:rPr lang="en-US" sz="2000" dirty="0" smtClean="0"/>
              <a:t>Total Customer Dependency</a:t>
            </a:r>
          </a:p>
          <a:p>
            <a:r>
              <a:rPr lang="en-US" sz="2400" dirty="0" smtClean="0"/>
              <a:t>Mentor controls us.</a:t>
            </a:r>
          </a:p>
          <a:p>
            <a:r>
              <a:rPr lang="en-US" sz="2400" dirty="0" smtClean="0"/>
              <a:t>Mentor owns our IP.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1143000" y="1905000"/>
            <a:ext cx="1752600" cy="990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Define</a:t>
            </a:r>
          </a:p>
          <a:p>
            <a:pPr algn="ctr"/>
            <a:r>
              <a:rPr lang="en-US" dirty="0" smtClean="0"/>
              <a:t>Connectivity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43000" y="3581400"/>
            <a:ext cx="1752600" cy="990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Physical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Layout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4" idx="2"/>
            <a:endCxn id="5" idx="0"/>
          </p:cNvCxnSpPr>
          <p:nvPr/>
        </p:nvCxnSpPr>
        <p:spPr>
          <a:xfrm>
            <a:off x="2019300" y="2895600"/>
            <a:ext cx="0" cy="685800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133600" y="3048000"/>
            <a:ext cx="794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Netlist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Problems with Schematic Entry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371600"/>
            <a:ext cx="7086600" cy="4754563"/>
          </a:xfrm>
        </p:spPr>
        <p:txBody>
          <a:bodyPr>
            <a:normAutofit fontScale="92500" lnSpcReduction="20000"/>
          </a:bodyPr>
          <a:lstStyle/>
          <a:p>
            <a:r>
              <a:rPr lang="en-US" sz="1600" dirty="0" smtClean="0"/>
              <a:t>Difficult to learn and relearn</a:t>
            </a:r>
          </a:p>
          <a:p>
            <a:r>
              <a:rPr lang="en-US" sz="1600" dirty="0" smtClean="0"/>
              <a:t>High ratio of non-productive to productive activities.</a:t>
            </a:r>
          </a:p>
          <a:p>
            <a:pPr lvl="1"/>
            <a:r>
              <a:rPr lang="en-US" sz="1200" dirty="0" smtClean="0"/>
              <a:t>Installation</a:t>
            </a:r>
          </a:p>
          <a:p>
            <a:pPr lvl="1"/>
            <a:r>
              <a:rPr lang="en-US" sz="1200" dirty="0" smtClean="0"/>
              <a:t>Training</a:t>
            </a:r>
          </a:p>
          <a:p>
            <a:pPr lvl="1"/>
            <a:r>
              <a:rPr lang="en-US" sz="1200" dirty="0" smtClean="0"/>
              <a:t>Retraining</a:t>
            </a:r>
          </a:p>
          <a:p>
            <a:pPr lvl="1"/>
            <a:r>
              <a:rPr lang="en-US" sz="1200" dirty="0" smtClean="0"/>
              <a:t>Bug reporting</a:t>
            </a:r>
          </a:p>
          <a:p>
            <a:pPr lvl="1"/>
            <a:r>
              <a:rPr lang="en-US" sz="1200" dirty="0" smtClean="0"/>
              <a:t>Tech support interaction</a:t>
            </a:r>
          </a:p>
          <a:p>
            <a:r>
              <a:rPr lang="en-US" sz="1600" dirty="0" smtClean="0"/>
              <a:t>Incompatible with version control</a:t>
            </a:r>
          </a:p>
          <a:p>
            <a:pPr lvl="1"/>
            <a:r>
              <a:rPr lang="en-US" sz="1400" dirty="0" smtClean="0"/>
              <a:t>Not suitable for important designs.</a:t>
            </a:r>
          </a:p>
          <a:p>
            <a:r>
              <a:rPr lang="en-US" sz="1600" dirty="0" smtClean="0"/>
              <a:t>Graphical Tool for non-graphical problem</a:t>
            </a:r>
          </a:p>
          <a:p>
            <a:r>
              <a:rPr lang="en-US" sz="1600" dirty="0" smtClean="0"/>
              <a:t>Maximizes number of manual tasks and opportunities for error.</a:t>
            </a:r>
          </a:p>
          <a:p>
            <a:r>
              <a:rPr lang="en-US" sz="1600" dirty="0" smtClean="0"/>
              <a:t>Not abstract</a:t>
            </a:r>
          </a:p>
          <a:p>
            <a:pPr lvl="1"/>
            <a:r>
              <a:rPr lang="en-US" sz="1400" dirty="0" smtClean="0"/>
              <a:t>Each pin must be handled individually</a:t>
            </a:r>
          </a:p>
          <a:p>
            <a:pPr lvl="1"/>
            <a:r>
              <a:rPr lang="en-US" sz="1400" dirty="0" smtClean="0"/>
              <a:t>Don’t scale well to complex designs</a:t>
            </a:r>
          </a:p>
          <a:p>
            <a:r>
              <a:rPr lang="en-US" sz="1600" dirty="0" smtClean="0"/>
              <a:t>Not under our control – Mentor Corporation owns us.</a:t>
            </a:r>
          </a:p>
          <a:p>
            <a:r>
              <a:rPr lang="en-US" sz="1600" dirty="0" smtClean="0"/>
              <a:t>Buggy software</a:t>
            </a:r>
          </a:p>
          <a:p>
            <a:r>
              <a:rPr lang="en-US" sz="1600" dirty="0" smtClean="0"/>
              <a:t>Not portable</a:t>
            </a:r>
          </a:p>
          <a:p>
            <a:r>
              <a:rPr lang="en-US" sz="1600" dirty="0" smtClean="0"/>
              <a:t>Very Expensive</a:t>
            </a:r>
          </a:p>
          <a:p>
            <a:r>
              <a:rPr lang="en-US" sz="1600" dirty="0" smtClean="0"/>
              <a:t>Very Slow</a:t>
            </a:r>
          </a:p>
          <a:p>
            <a:r>
              <a:rPr lang="en-US" sz="1600" dirty="0" smtClean="0"/>
              <a:t>Very Error Prone</a:t>
            </a:r>
          </a:p>
          <a:p>
            <a:r>
              <a:rPr lang="en-US" sz="1600" dirty="0" smtClean="0"/>
              <a:t>Inhumane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Schematic Capture</a:t>
            </a:r>
            <a:br>
              <a:rPr lang="en-US" dirty="0" smtClean="0"/>
            </a:br>
            <a:r>
              <a:rPr lang="en-US" dirty="0" smtClean="0"/>
              <a:t>productive vs. non-productive work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1234</TotalTime>
  <Words>1937</Words>
  <Application>Microsoft Office PowerPoint</Application>
  <PresentationFormat>On-screen Show (4:3)</PresentationFormat>
  <Paragraphs>362</Paragraphs>
  <Slides>30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PHDL</vt:lpstr>
      <vt:lpstr>Electronic SubSystem Development</vt:lpstr>
      <vt:lpstr>Software  Quality and Productivity</vt:lpstr>
      <vt:lpstr>Programmable Logic Quality and Productivity</vt:lpstr>
      <vt:lpstr>Printed Circuit Design Quality and Productivity</vt:lpstr>
      <vt:lpstr>Design</vt:lpstr>
      <vt:lpstr>PCB Software That Which Was Difficult is Now Easy That Which Was Easy is now Difficult</vt:lpstr>
      <vt:lpstr>Problems with Schematic Entry</vt:lpstr>
      <vt:lpstr>Schematic Capture productive vs. non-productive work</vt:lpstr>
      <vt:lpstr>Schematics</vt:lpstr>
      <vt:lpstr>Schematics Don’t Scale Well</vt:lpstr>
      <vt:lpstr>Schematics Don’t Scale Well</vt:lpstr>
      <vt:lpstr>Typical Schematic Error</vt:lpstr>
      <vt:lpstr>What is PHDL?</vt:lpstr>
      <vt:lpstr>PHDL Advantages (over schematic entry)</vt:lpstr>
      <vt:lpstr>Slide 16</vt:lpstr>
      <vt:lpstr>Connectivity Definition (two steps)</vt:lpstr>
      <vt:lpstr>Automated FPGA Component Declaration</vt:lpstr>
      <vt:lpstr>Component Declaration (auto-generated)</vt:lpstr>
      <vt:lpstr>Component Declaration (auto-generated)</vt:lpstr>
      <vt:lpstr>Power Connection (at component instantiation)</vt:lpstr>
      <vt:lpstr>PHDL in Version Control</vt:lpstr>
      <vt:lpstr>Example Design</vt:lpstr>
      <vt:lpstr>Device Declaration</vt:lpstr>
      <vt:lpstr>Device Instantiation</vt:lpstr>
      <vt:lpstr>Include Statement and Signal Declaration</vt:lpstr>
      <vt:lpstr>Dichotomy of Importance and Complexity</vt:lpstr>
      <vt:lpstr>To Do</vt:lpstr>
      <vt:lpstr>Special Thanks</vt:lpstr>
      <vt:lpstr>Conclusion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PHDL</dc:title>
  <dc:creator>pedro</dc:creator>
  <cp:lastModifiedBy>padudle</cp:lastModifiedBy>
  <cp:revision>206</cp:revision>
  <dcterms:created xsi:type="dcterms:W3CDTF">2006-08-16T00:00:00Z</dcterms:created>
  <dcterms:modified xsi:type="dcterms:W3CDTF">2011-10-17T20:10:23Z</dcterms:modified>
</cp:coreProperties>
</file>