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261" r:id="rId2"/>
    <p:sldId id="356" r:id="rId3"/>
    <p:sldId id="388" r:id="rId4"/>
    <p:sldId id="361" r:id="rId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FFF"/>
    <a:srgbClr val="DDE8FF"/>
    <a:srgbClr val="E7F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5" autoAdjust="0"/>
  </p:normalViewPr>
  <p:slideViewPr>
    <p:cSldViewPr>
      <p:cViewPr>
        <p:scale>
          <a:sx n="100" d="100"/>
          <a:sy n="100" d="100"/>
        </p:scale>
        <p:origin x="-2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DFC16-010B-4EC3-9533-0C2FE278B652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6FB6-EA6C-4296-92B6-5C1E8044D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C8D68-B52B-4FBC-AABC-F3FA2BAC43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FFD0-1DA8-4A20-84FC-69C40B9497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6046787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11413" y="2598738"/>
            <a:ext cx="6046787" cy="1190625"/>
          </a:xfrm>
        </p:spPr>
        <p:txBody>
          <a:bodyPr anchor="b">
            <a:spAutoFit/>
          </a:bodyPr>
          <a:lstStyle>
            <a:lvl1pPr>
              <a:defRPr sz="3600" b="1">
                <a:solidFill>
                  <a:srgbClr val="00009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492875"/>
            <a:ext cx="7859712" cy="268288"/>
          </a:xfrm>
        </p:spPr>
        <p:txBody>
          <a:bodyPr/>
          <a:lstStyle>
            <a:lvl1pPr>
              <a:defRPr smtClean="0"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15074" y="6359151"/>
            <a:ext cx="2510476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/>
          <a:lstStyle/>
          <a:p>
            <a:r>
              <a:rPr lang="fi-FI" dirty="0" err="1" smtClean="0"/>
              <a:t>Arria</a:t>
            </a:r>
            <a:r>
              <a:rPr lang="fi-FI" dirty="0" smtClean="0"/>
              <a:t> II GX demo</a:t>
            </a:r>
            <a:endParaRPr lang="en-US" sz="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Funbase</a:t>
            </a:r>
            <a:r>
              <a:rPr lang="en-US" dirty="0" smtClean="0"/>
              <a:t> first 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1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r>
              <a:rPr lang="en-US" sz="800" i="1" kern="120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(c) Tampere University of Technology 20.5.2010</a:t>
            </a:r>
            <a:endParaRPr lang="en-US" sz="800" i="1" kern="12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6776" y="6072206"/>
            <a:ext cx="571504" cy="3571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sz="1200" dirty="0" smtClean="0">
                <a:latin typeface="Calibri" pitchFamily="34" charset="0"/>
              </a:rPr>
              <a:t>v5</a:t>
            </a:r>
            <a:endParaRPr lang="en-US" sz="12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971600" y="1988840"/>
            <a:ext cx="7200800" cy="3797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14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755577" y="116905"/>
            <a:ext cx="4608512" cy="575791"/>
          </a:xfrm>
        </p:spPr>
        <p:txBody>
          <a:bodyPr/>
          <a:lstStyle/>
          <a:p>
            <a:r>
              <a:rPr lang="fi-FI" sz="2800" dirty="0" err="1" smtClean="0"/>
              <a:t>Arria</a:t>
            </a:r>
            <a:r>
              <a:rPr lang="fi-FI" sz="2800" dirty="0" smtClean="0"/>
              <a:t> II GX demo </a:t>
            </a:r>
            <a:r>
              <a:rPr lang="fi-FI" sz="2800" dirty="0" err="1" smtClean="0"/>
              <a:t>architecture</a:t>
            </a:r>
            <a:endParaRPr lang="fi-FI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(c) Tampere University of Technology 20.5.2010</a:t>
            </a:r>
            <a:endParaRPr lang="en-GB"/>
          </a:p>
        </p:txBody>
      </p:sp>
      <p:sp>
        <p:nvSpPr>
          <p:cNvPr id="174" name="Rectangle 173"/>
          <p:cNvSpPr/>
          <p:nvPr/>
        </p:nvSpPr>
        <p:spPr bwMode="auto">
          <a:xfrm>
            <a:off x="1115616" y="2780928"/>
            <a:ext cx="6912768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14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5172D0-ACC6-46ED-8EC5-D75C2F1AA35A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9030610" y="6064288"/>
            <a:ext cx="64294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1" name="Straight Arrow Connector 70"/>
          <p:cNvCxnSpPr>
            <a:stCxn id="46" idx="2"/>
          </p:cNvCxnSpPr>
          <p:nvPr/>
        </p:nvCxnSpPr>
        <p:spPr bwMode="auto">
          <a:xfrm>
            <a:off x="7011408" y="4941168"/>
            <a:ext cx="0" cy="2694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3347864" y="2132912"/>
            <a:ext cx="1278414" cy="5040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DDR2 </a:t>
            </a:r>
            <a:r>
              <a:rPr lang="fi-FI" sz="14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dimm</a:t>
            </a:r>
            <a:r>
              <a:rPr lang="fi-FI" sz="14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lang="fi-FI" sz="14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memory</a:t>
            </a:r>
            <a:endParaRPr lang="en-US" sz="14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9" idx="1"/>
            <a:endCxn id="142" idx="2"/>
          </p:cNvCxnSpPr>
          <p:nvPr/>
        </p:nvCxnSpPr>
        <p:spPr bwMode="auto">
          <a:xfrm rot="10800000">
            <a:off x="2258880" y="5157193"/>
            <a:ext cx="1136996" cy="20605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837459" y="4499248"/>
            <a:ext cx="1152128" cy="307777"/>
          </a:xfrm>
          <a:prstGeom prst="rect">
            <a:avLst/>
          </a:prstGeom>
        </p:spPr>
        <p:txBody>
          <a:bodyPr wrap="none" lIns="36000" rIns="36000">
            <a:noAutofit/>
          </a:bodyPr>
          <a:lstStyle/>
          <a:p>
            <a:r>
              <a:rPr lang="fi-FI" sz="14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PCIe</a:t>
            </a:r>
            <a:r>
              <a:rPr lang="fi-FI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to </a:t>
            </a:r>
            <a:r>
              <a:rPr lang="fi-FI" sz="14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</a:t>
            </a:r>
            <a:r>
              <a:rPr lang="fi-FI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4x</a:t>
            </a:r>
            <a:endParaRPr lang="fi-FI" sz="1400" dirty="0"/>
          </a:p>
        </p:txBody>
      </p:sp>
      <p:sp>
        <p:nvSpPr>
          <p:cNvPr id="70" name="Rectangle 69"/>
          <p:cNvSpPr/>
          <p:nvPr/>
        </p:nvSpPr>
        <p:spPr>
          <a:xfrm rot="5400000">
            <a:off x="4293841" y="3203103"/>
            <a:ext cx="1008112" cy="307777"/>
          </a:xfrm>
          <a:prstGeom prst="rect">
            <a:avLst/>
          </a:prstGeom>
        </p:spPr>
        <p:txBody>
          <a:bodyPr wrap="none" lIns="36000" rIns="36000">
            <a:noAutofit/>
          </a:bodyPr>
          <a:lstStyle/>
          <a:p>
            <a:r>
              <a:rPr lang="fi-FI" sz="14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MegaWizard</a:t>
            </a:r>
            <a:endParaRPr lang="fi-FI" sz="1400" dirty="0"/>
          </a:p>
        </p:txBody>
      </p:sp>
      <p:sp>
        <p:nvSpPr>
          <p:cNvPr id="42" name="Rectangle 41"/>
          <p:cNvSpPr/>
          <p:nvPr/>
        </p:nvSpPr>
        <p:spPr>
          <a:xfrm>
            <a:off x="6711101" y="2041103"/>
            <a:ext cx="138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Arria</a:t>
            </a:r>
            <a:r>
              <a:rPr lang="fi-FI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II GX </a:t>
            </a:r>
            <a:r>
              <a:rPr lang="fi-FI" sz="14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board</a:t>
            </a:r>
            <a:endParaRPr lang="fi-FI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520507" y="4725144"/>
            <a:ext cx="981801" cy="216024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1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</a:t>
            </a:r>
            <a:r>
              <a:rPr lang="fi-FI" sz="11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wrapper</a:t>
            </a:r>
            <a:endParaRPr lang="en-US" sz="11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372200" y="4221088"/>
            <a:ext cx="1278414" cy="50405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Video </a:t>
            </a:r>
            <a:r>
              <a:rPr lang="fi-FI" sz="14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generator</a:t>
            </a:r>
            <a:endParaRPr lang="en-US" sz="14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259633" y="3068960"/>
            <a:ext cx="1800200" cy="22322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100" idx="0"/>
            <a:endCxn id="23" idx="2"/>
          </p:cNvCxnSpPr>
          <p:nvPr/>
        </p:nvCxnSpPr>
        <p:spPr bwMode="auto">
          <a:xfrm flipV="1">
            <a:off x="3987071" y="2636912"/>
            <a:ext cx="0" cy="360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stCxn id="17" idx="2"/>
            <a:endCxn id="139" idx="0"/>
          </p:cNvCxnSpPr>
          <p:nvPr/>
        </p:nvCxnSpPr>
        <p:spPr bwMode="auto">
          <a:xfrm>
            <a:off x="2258879" y="2708920"/>
            <a:ext cx="0" cy="5760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3201588" y="2852936"/>
            <a:ext cx="1802460" cy="99102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95876" y="5209257"/>
            <a:ext cx="4504886" cy="307975"/>
          </a:xfrm>
          <a:prstGeom prst="rect">
            <a:avLst/>
          </a:prstGeom>
          <a:ln>
            <a:prstDash val="sysDash"/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network</a:t>
            </a:r>
            <a:endParaRPr lang="en-US" sz="14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3" name="Straight Arrow Connector 92"/>
          <p:cNvCxnSpPr>
            <a:stCxn id="95" idx="2"/>
          </p:cNvCxnSpPr>
          <p:nvPr/>
        </p:nvCxnSpPr>
        <p:spPr bwMode="auto">
          <a:xfrm>
            <a:off x="5571248" y="4941168"/>
            <a:ext cx="0" cy="2694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 bwMode="auto">
          <a:xfrm>
            <a:off x="5080347" y="4725144"/>
            <a:ext cx="981801" cy="216024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1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</a:t>
            </a:r>
            <a:r>
              <a:rPr lang="fi-FI" sz="11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wrapper</a:t>
            </a:r>
            <a:endParaRPr lang="en-US" sz="11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932040" y="4221088"/>
            <a:ext cx="1278414" cy="50405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Picture </a:t>
            </a:r>
            <a:r>
              <a:rPr lang="fi-FI" sz="14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Manipulator</a:t>
            </a:r>
            <a:endParaRPr lang="en-US" sz="14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97" name="Straight Arrow Connector 96"/>
          <p:cNvCxnSpPr>
            <a:stCxn id="99" idx="2"/>
            <a:endCxn id="131" idx="0"/>
          </p:cNvCxnSpPr>
          <p:nvPr/>
        </p:nvCxnSpPr>
        <p:spPr bwMode="auto">
          <a:xfrm flipH="1">
            <a:off x="3982781" y="3717032"/>
            <a:ext cx="4291" cy="2880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9" name="Rectangle 98"/>
          <p:cNvSpPr/>
          <p:nvPr/>
        </p:nvSpPr>
        <p:spPr bwMode="auto">
          <a:xfrm>
            <a:off x="3496171" y="3494630"/>
            <a:ext cx="981801" cy="22240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1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Avalon</a:t>
            </a:r>
            <a:r>
              <a:rPr lang="fi-FI" sz="11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S</a:t>
            </a:r>
            <a:endParaRPr lang="en-US" sz="11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347864" y="2996952"/>
            <a:ext cx="1278414" cy="50405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DDR2 </a:t>
            </a:r>
            <a:r>
              <a:rPr lang="fi-FI" sz="14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HiPerf</a:t>
            </a:r>
            <a:r>
              <a:rPr lang="fi-FI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ctrl II (</a:t>
            </a:r>
            <a:r>
              <a:rPr lang="fi-FI" sz="14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Altera</a:t>
            </a:r>
            <a:r>
              <a:rPr lang="fi-FI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)</a:t>
            </a:r>
            <a:endParaRPr lang="en-US" sz="14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28" name="Straight Arrow Connector 127"/>
          <p:cNvCxnSpPr>
            <a:stCxn id="129" idx="2"/>
          </p:cNvCxnSpPr>
          <p:nvPr/>
        </p:nvCxnSpPr>
        <p:spPr bwMode="auto">
          <a:xfrm>
            <a:off x="3987072" y="4941168"/>
            <a:ext cx="0" cy="2694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3496171" y="4725144"/>
            <a:ext cx="981801" cy="216024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1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</a:t>
            </a:r>
            <a:r>
              <a:rPr lang="fi-FI" sz="11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wrapper</a:t>
            </a:r>
            <a:endParaRPr lang="en-US" sz="11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3491880" y="4005064"/>
            <a:ext cx="981801" cy="216024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1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Avalon</a:t>
            </a:r>
            <a:r>
              <a:rPr lang="fi-FI" sz="11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M</a:t>
            </a:r>
            <a:endParaRPr lang="en-US" sz="11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619672" y="3284984"/>
            <a:ext cx="1278414" cy="720080"/>
            <a:chOff x="5868144" y="620688"/>
            <a:chExt cx="1278414" cy="720080"/>
          </a:xfrm>
        </p:grpSpPr>
        <p:sp>
          <p:nvSpPr>
            <p:cNvPr id="138" name="Rectangle 137"/>
            <p:cNvSpPr/>
            <p:nvPr/>
          </p:nvSpPr>
          <p:spPr bwMode="auto">
            <a:xfrm>
              <a:off x="6016451" y="1118366"/>
              <a:ext cx="981801" cy="222402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100" dirty="0" err="1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Avalon</a:t>
              </a:r>
              <a:r>
                <a:rPr lang="fi-FI" sz="1100" dirty="0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 M</a:t>
              </a:r>
              <a:endParaRPr lang="en-US" sz="11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5868144" y="620688"/>
              <a:ext cx="1278414" cy="504055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400" dirty="0" err="1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PCIe</a:t>
              </a:r>
              <a:r>
                <a:rPr lang="fi-FI" sz="1400" dirty="0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 </a:t>
              </a:r>
              <a:r>
                <a:rPr lang="fi-FI" sz="1400" dirty="0" err="1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controller</a:t>
              </a:r>
              <a:r>
                <a:rPr lang="fi-FI" sz="1400" dirty="0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 (</a:t>
              </a:r>
              <a:r>
                <a:rPr lang="fi-FI" sz="1400" dirty="0" err="1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Altera</a:t>
              </a:r>
              <a:r>
                <a:rPr lang="fi-FI" sz="1400" dirty="0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)</a:t>
              </a:r>
              <a:endParaRPr lang="en-US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619672" y="4221088"/>
            <a:ext cx="1278414" cy="936104"/>
            <a:chOff x="7452320" y="404664"/>
            <a:chExt cx="1278414" cy="936104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7600627" y="1124744"/>
              <a:ext cx="981801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100" kern="1200" dirty="0">
                  <a:solidFill>
                    <a:prstClr val="black"/>
                  </a:solidFill>
                  <a:latin typeface="Calibri" pitchFamily="34" charset="0"/>
                  <a:ea typeface="+mn-ea"/>
                  <a:cs typeface="Arial" pitchFamily="34" charset="0"/>
                </a:rPr>
                <a:t>HIBI </a:t>
              </a:r>
              <a:r>
                <a:rPr lang="fi-FI" sz="1100" kern="1200" dirty="0" smtClean="0">
                  <a:solidFill>
                    <a:prstClr val="black"/>
                  </a:solidFill>
                  <a:latin typeface="Calibri" pitchFamily="34" charset="0"/>
                  <a:ea typeface="+mn-ea"/>
                  <a:cs typeface="Arial" pitchFamily="34" charset="0"/>
                </a:rPr>
                <a:t>wrapper</a:t>
              </a:r>
              <a:endParaRPr lang="en-US" sz="11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7452320" y="620688"/>
              <a:ext cx="1278414" cy="504055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36000" tIns="46800" rIns="36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400" dirty="0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Avalon2HIBI</a:t>
              </a:r>
              <a:endParaRPr lang="en-US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7600627" y="404664"/>
              <a:ext cx="981801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100" dirty="0" err="1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Avalon</a:t>
              </a:r>
              <a:r>
                <a:rPr lang="fi-FI" sz="1100" dirty="0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 S</a:t>
              </a:r>
              <a:endParaRPr lang="en-US" sz="11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147" name="Straight Arrow Connector 146"/>
          <p:cNvCxnSpPr>
            <a:stCxn id="138" idx="2"/>
            <a:endCxn id="144" idx="0"/>
          </p:cNvCxnSpPr>
          <p:nvPr/>
        </p:nvCxnSpPr>
        <p:spPr bwMode="auto">
          <a:xfrm>
            <a:off x="2258880" y="4005064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51" name="Group 50"/>
          <p:cNvGrpSpPr/>
          <p:nvPr/>
        </p:nvGrpSpPr>
        <p:grpSpPr>
          <a:xfrm>
            <a:off x="1619672" y="1052736"/>
            <a:ext cx="1278414" cy="1656184"/>
            <a:chOff x="1691680" y="1052736"/>
            <a:chExt cx="1278414" cy="1656184"/>
          </a:xfrm>
        </p:grpSpPr>
        <p:cxnSp>
          <p:nvCxnSpPr>
            <p:cNvPr id="37" name="Straight Arrow Connector 36"/>
            <p:cNvCxnSpPr>
              <a:stCxn id="164" idx="2"/>
              <a:endCxn id="17" idx="0"/>
            </p:cNvCxnSpPr>
            <p:nvPr/>
          </p:nvCxnSpPr>
          <p:spPr bwMode="auto">
            <a:xfrm>
              <a:off x="2330887" y="1556791"/>
              <a:ext cx="0" cy="1440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4" name="Rectangle 163"/>
            <p:cNvSpPr/>
            <p:nvPr/>
          </p:nvSpPr>
          <p:spPr bwMode="auto">
            <a:xfrm>
              <a:off x="1691680" y="1052736"/>
              <a:ext cx="1278414" cy="504055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400" dirty="0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PC / </a:t>
              </a:r>
              <a:r>
                <a:rPr lang="fi-FI" sz="1400" dirty="0" err="1" smtClean="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linux</a:t>
              </a:r>
              <a:endParaRPr lang="en-US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150867" y="1700808"/>
              <a:ext cx="360040" cy="1008112"/>
            </a:xfrm>
            <a:prstGeom prst="rect">
              <a:avLst/>
            </a:prstGeom>
            <a:ln>
              <a:prstDash val="sysDash"/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400" kern="1200" dirty="0" err="1" smtClean="0">
                  <a:solidFill>
                    <a:prstClr val="black"/>
                  </a:solidFill>
                  <a:latin typeface="Calibri" pitchFamily="34" charset="0"/>
                  <a:ea typeface="+mn-ea"/>
                  <a:cs typeface="Arial" pitchFamily="34" charset="0"/>
                </a:rPr>
                <a:t>PCIe</a:t>
              </a:r>
              <a:r>
                <a:rPr lang="fi-FI" sz="1400" kern="1200" dirty="0" smtClean="0">
                  <a:solidFill>
                    <a:prstClr val="black"/>
                  </a:solidFill>
                  <a:latin typeface="Calibri" pitchFamily="34" charset="0"/>
                  <a:ea typeface="+mn-ea"/>
                  <a:cs typeface="Arial" pitchFamily="34" charset="0"/>
                </a:rPr>
                <a:t> </a:t>
              </a:r>
              <a:r>
                <a:rPr lang="fi-FI" sz="1400" kern="1200" dirty="0" err="1" smtClean="0">
                  <a:solidFill>
                    <a:prstClr val="black"/>
                  </a:solidFill>
                  <a:latin typeface="Calibri" pitchFamily="34" charset="0"/>
                  <a:ea typeface="+mn-ea"/>
                  <a:cs typeface="Arial" pitchFamily="34" charset="0"/>
                </a:rPr>
                <a:t>phy</a:t>
              </a:r>
              <a:endParaRPr lang="en-US" sz="1400" kern="1200" dirty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7380312" y="2780928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FPGA</a:t>
            </a:r>
            <a:endParaRPr lang="fi-FI" sz="1400" dirty="0"/>
          </a:p>
        </p:txBody>
      </p:sp>
      <p:sp>
        <p:nvSpPr>
          <p:cNvPr id="130" name="Rectangle 129"/>
          <p:cNvSpPr/>
          <p:nvPr/>
        </p:nvSpPr>
        <p:spPr bwMode="auto">
          <a:xfrm>
            <a:off x="3347864" y="4221088"/>
            <a:ext cx="1278414" cy="50405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MEM DMA</a:t>
            </a:r>
            <a:endParaRPr lang="en-US" sz="14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8" y="116633"/>
            <a:ext cx="6923109" cy="576064"/>
          </a:xfrm>
        </p:spPr>
        <p:txBody>
          <a:bodyPr/>
          <a:lstStyle/>
          <a:p>
            <a:r>
              <a:rPr lang="fi-FI" dirty="0" err="1" smtClean="0"/>
              <a:t>Kactus</a:t>
            </a:r>
            <a:r>
              <a:rPr lang="fi-FI" dirty="0" smtClean="0"/>
              <a:t> 2 </a:t>
            </a:r>
            <a:r>
              <a:rPr lang="fi-FI" dirty="0" err="1" smtClean="0"/>
              <a:t>diagram</a:t>
            </a:r>
            <a:r>
              <a:rPr lang="fi-FI" dirty="0" smtClean="0"/>
              <a:t> of A2GX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(c) Tampere University of Technology 20.5.2010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400600" cy="422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PCIe-to-HIBI</a:t>
            </a:r>
            <a:r>
              <a:rPr lang="fi-FI" dirty="0"/>
              <a:t> </a:t>
            </a:r>
            <a:r>
              <a:rPr lang="fi-FI" dirty="0" smtClean="0"/>
              <a:t>bridge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5570" y="1071547"/>
            <a:ext cx="5445190" cy="2643205"/>
          </a:xfrm>
        </p:spPr>
        <p:txBody>
          <a:bodyPr>
            <a:normAutofit fontScale="55000" lnSpcReduction="20000"/>
          </a:bodyPr>
          <a:lstStyle/>
          <a:p>
            <a:r>
              <a:rPr lang="fi-FI" dirty="0" err="1" smtClean="0"/>
              <a:t>HIBI-based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is </a:t>
            </a:r>
            <a:r>
              <a:rPr lang="fi-FI" dirty="0" err="1" smtClean="0"/>
              <a:t>seen</a:t>
            </a:r>
            <a:r>
              <a:rPr lang="fi-FI" dirty="0" smtClean="0"/>
              <a:t> as</a:t>
            </a:r>
          </a:p>
          <a:p>
            <a:pPr lvl="1"/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mapped</a:t>
            </a:r>
            <a:r>
              <a:rPr lang="fi-FI" dirty="0" smtClean="0"/>
              <a:t> </a:t>
            </a:r>
            <a:r>
              <a:rPr lang="fi-FI" dirty="0" err="1" smtClean="0"/>
              <a:t>peripherals</a:t>
            </a:r>
            <a:r>
              <a:rPr lang="fi-FI" dirty="0" smtClean="0"/>
              <a:t> and</a:t>
            </a:r>
          </a:p>
          <a:p>
            <a:pPr lvl="1"/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Linux</a:t>
            </a:r>
          </a:p>
          <a:p>
            <a:r>
              <a:rPr lang="fi-FI" dirty="0" smtClean="0"/>
              <a:t>Avalon2HIBI</a:t>
            </a:r>
          </a:p>
          <a:p>
            <a:pPr lvl="1"/>
            <a:r>
              <a:rPr lang="fi-FI" dirty="0" err="1" smtClean="0"/>
              <a:t>Translates</a:t>
            </a:r>
            <a:r>
              <a:rPr lang="fi-FI" dirty="0" smtClean="0"/>
              <a:t> </a:t>
            </a:r>
            <a:r>
              <a:rPr lang="fi-FI" dirty="0" err="1" smtClean="0"/>
              <a:t>read/write</a:t>
            </a:r>
            <a:r>
              <a:rPr lang="fi-FI" dirty="0" smtClean="0"/>
              <a:t> </a:t>
            </a:r>
            <a:r>
              <a:rPr lang="fi-FI" dirty="0" err="1" smtClean="0"/>
              <a:t>operations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PCIe</a:t>
            </a:r>
            <a:r>
              <a:rPr lang="fi-FI" dirty="0" smtClean="0"/>
              <a:t> to a </a:t>
            </a:r>
            <a:r>
              <a:rPr lang="fi-FI" dirty="0" err="1" smtClean="0"/>
              <a:t>sequence</a:t>
            </a:r>
            <a:r>
              <a:rPr lang="fi-FI" dirty="0" smtClean="0"/>
              <a:t> of 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transactions</a:t>
            </a:r>
            <a:endParaRPr lang="fi-FI" dirty="0" smtClean="0"/>
          </a:p>
          <a:p>
            <a:pPr lvl="1"/>
            <a:r>
              <a:rPr lang="fi-FI" dirty="0" err="1" smtClean="0"/>
              <a:t>Translates</a:t>
            </a:r>
            <a:r>
              <a:rPr lang="fi-FI" dirty="0" smtClean="0"/>
              <a:t> </a:t>
            </a:r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 to </a:t>
            </a:r>
            <a:r>
              <a:rPr lang="fi-FI" dirty="0" err="1" smtClean="0"/>
              <a:t>HIBI-based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endParaRPr lang="fi-FI" dirty="0" smtClean="0"/>
          </a:p>
          <a:p>
            <a:r>
              <a:rPr lang="fi-FI" dirty="0" err="1" smtClean="0"/>
              <a:t>Implemented</a:t>
            </a:r>
            <a:r>
              <a:rPr lang="fi-FI" dirty="0" smtClean="0"/>
              <a:t> as a </a:t>
            </a:r>
            <a:r>
              <a:rPr lang="fi-FI" dirty="0" err="1" smtClean="0"/>
              <a:t>SoPC</a:t>
            </a:r>
            <a:r>
              <a:rPr lang="fi-FI" dirty="0" smtClean="0"/>
              <a:t> </a:t>
            </a:r>
            <a:r>
              <a:rPr lang="fi-FI" dirty="0" err="1" smtClean="0"/>
              <a:t>subsystem</a:t>
            </a:r>
            <a:endParaRPr lang="fi-FI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  <a:defRPr/>
            </a:pPr>
            <a:r>
              <a:rPr lang="en-US" sz="800" i="1" kern="120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(c) Tampere University of Technology 20.5.2010</a:t>
            </a:r>
            <a:endParaRPr lang="en-US" sz="800" i="1" kern="12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481263" algn="l"/>
              </a:tabLst>
            </a:pPr>
            <a:fld id="{396A2528-BFCE-4DA1-8CA6-E7CCE78C7A79}" type="slidenum">
              <a:rPr lang="fi-FI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481263" algn="l"/>
                </a:tabLst>
              </a:pPr>
              <a:t>4</a:t>
            </a:fld>
            <a:endParaRPr lang="fi-FI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00760" y="1285860"/>
            <a:ext cx="2357454" cy="23574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412562" y="2088372"/>
            <a:ext cx="168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SoPC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subsystem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500826" y="1428736"/>
            <a:ext cx="1785950" cy="64294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PCIe</a:t>
            </a:r>
            <a:r>
              <a:rPr lang="fi-FI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lang="fi-FI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controller</a:t>
            </a:r>
            <a:r>
              <a:rPr lang="fi-FI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(</a:t>
            </a:r>
            <a:r>
              <a:rPr lang="fi-FI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Altera</a:t>
            </a:r>
            <a:r>
              <a:rPr lang="fi-FI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)</a:t>
            </a:r>
            <a:endParaRPr lang="en-US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16" y="2071678"/>
            <a:ext cx="1143008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Avalon</a:t>
            </a:r>
            <a:r>
              <a:rPr lang="fi-FI" sz="14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M</a:t>
            </a:r>
            <a:endParaRPr lang="en-US" sz="14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16" y="2571744"/>
            <a:ext cx="1143008" cy="285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Avalon</a:t>
            </a:r>
            <a:r>
              <a:rPr lang="fi-FI" sz="14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S</a:t>
            </a:r>
            <a:endParaRPr lang="en-US" sz="14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15140" y="2857496"/>
            <a:ext cx="1500198" cy="64294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Avalon2HIBI</a:t>
            </a:r>
            <a:endParaRPr lang="en-US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40" y="4071942"/>
            <a:ext cx="8525540" cy="258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00100" y="371475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: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53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TUT-DCS-2008_powerpoint_theme</vt:lpstr>
      <vt:lpstr>Arria II GX demo</vt:lpstr>
      <vt:lpstr>Arria II GX demo architecture</vt:lpstr>
      <vt:lpstr>Slide 3</vt:lpstr>
      <vt:lpstr>PCIe-to-HIBI bridge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2011-11-03T13:34:19Z</dcterms:modified>
</cp:coreProperties>
</file>