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97" r:id="rId6"/>
    <p:sldId id="292" r:id="rId7"/>
    <p:sldId id="262" r:id="rId8"/>
    <p:sldId id="295" r:id="rId9"/>
    <p:sldId id="296" r:id="rId10"/>
    <p:sldId id="289" r:id="rId11"/>
    <p:sldId id="264" r:id="rId12"/>
    <p:sldId id="298" r:id="rId13"/>
    <p:sldId id="258" r:id="rId14"/>
    <p:sldId id="276" r:id="rId15"/>
    <p:sldId id="299"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355" autoAdjust="0"/>
  </p:normalViewPr>
  <p:slideViewPr>
    <p:cSldViewPr snapToGrid="0">
      <p:cViewPr varScale="1">
        <p:scale>
          <a:sx n="56" d="100"/>
          <a:sy n="56" d="100"/>
        </p:scale>
        <p:origin x="989"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598198046063338E-2"/>
          <c:y val="2.5164345078776913E-2"/>
          <c:w val="0.90217973639681381"/>
          <c:h val="0.87376743971744064"/>
        </c:manualLayout>
      </c:layout>
      <c:barChart>
        <c:barDir val="col"/>
        <c:grouping val="clustered"/>
        <c:varyColors val="0"/>
        <c:ser>
          <c:idx val="0"/>
          <c:order val="0"/>
          <c:tx>
            <c:strRef>
              <c:f>Feuil1!$B$1</c:f>
              <c:strCache>
                <c:ptCount val="1"/>
                <c:pt idx="0">
                  <c:v>EBITDA</c:v>
                </c:pt>
              </c:strCache>
            </c:strRef>
          </c:tx>
          <c:spPr>
            <a:solidFill>
              <a:schemeClr val="accent6">
                <a:lumMod val="75000"/>
              </a:schemeClr>
            </a:solidFill>
            <a:ln>
              <a:noFill/>
            </a:ln>
            <a:effectLst/>
          </c:spPr>
          <c:invertIfNegative val="0"/>
          <c:cat>
            <c:numRef>
              <c:f>Feuil1!$A$2:$A$5</c:f>
              <c:numCache>
                <c:formatCode>General</c:formatCode>
                <c:ptCount val="4"/>
                <c:pt idx="0">
                  <c:v>2025</c:v>
                </c:pt>
                <c:pt idx="1">
                  <c:v>2026</c:v>
                </c:pt>
                <c:pt idx="2">
                  <c:v>2027</c:v>
                </c:pt>
              </c:numCache>
            </c:numRef>
          </c:cat>
          <c:val>
            <c:numRef>
              <c:f>Feuil1!$B$2:$B$5</c:f>
              <c:numCache>
                <c:formatCode>General</c:formatCode>
                <c:ptCount val="4"/>
                <c:pt idx="0">
                  <c:v>-11845</c:v>
                </c:pt>
                <c:pt idx="1">
                  <c:v>-18939</c:v>
                </c:pt>
                <c:pt idx="2">
                  <c:v>108636</c:v>
                </c:pt>
              </c:numCache>
            </c:numRef>
          </c:val>
          <c:extLst>
            <c:ext xmlns:c16="http://schemas.microsoft.com/office/drawing/2014/chart" uri="{C3380CC4-5D6E-409C-BE32-E72D297353CC}">
              <c16:uniqueId val="{00000000-F381-4330-8A2B-09332DF19D54}"/>
            </c:ext>
          </c:extLst>
        </c:ser>
        <c:ser>
          <c:idx val="1"/>
          <c:order val="1"/>
          <c:tx>
            <c:strRef>
              <c:f>Feuil1!$C$1</c:f>
              <c:strCache>
                <c:ptCount val="1"/>
                <c:pt idx="0">
                  <c:v>Investisement</c:v>
                </c:pt>
              </c:strCache>
            </c:strRef>
          </c:tx>
          <c:spPr>
            <a:solidFill>
              <a:srgbClr val="00B0F0"/>
            </a:solidFill>
            <a:ln>
              <a:noFill/>
            </a:ln>
            <a:effectLst/>
          </c:spPr>
          <c:invertIfNegative val="0"/>
          <c:cat>
            <c:numRef>
              <c:f>Feuil1!$A$2:$A$5</c:f>
              <c:numCache>
                <c:formatCode>General</c:formatCode>
                <c:ptCount val="4"/>
                <c:pt idx="0">
                  <c:v>2025</c:v>
                </c:pt>
                <c:pt idx="1">
                  <c:v>2026</c:v>
                </c:pt>
                <c:pt idx="2">
                  <c:v>2027</c:v>
                </c:pt>
              </c:numCache>
            </c:numRef>
          </c:cat>
          <c:val>
            <c:numRef>
              <c:f>Feuil1!$C$2:$C$5</c:f>
              <c:numCache>
                <c:formatCode>General</c:formatCode>
                <c:ptCount val="4"/>
                <c:pt idx="0">
                  <c:v>20000</c:v>
                </c:pt>
                <c:pt idx="1">
                  <c:v>30000</c:v>
                </c:pt>
                <c:pt idx="2">
                  <c:v>0</c:v>
                </c:pt>
              </c:numCache>
            </c:numRef>
          </c:val>
          <c:extLst>
            <c:ext xmlns:c16="http://schemas.microsoft.com/office/drawing/2014/chart" uri="{C3380CC4-5D6E-409C-BE32-E72D297353CC}">
              <c16:uniqueId val="{00000001-F381-4330-8A2B-09332DF19D54}"/>
            </c:ext>
          </c:extLst>
        </c:ser>
        <c:ser>
          <c:idx val="2"/>
          <c:order val="2"/>
          <c:tx>
            <c:strRef>
              <c:f>Feuil1!$D$1</c:f>
              <c:strCache>
                <c:ptCount val="1"/>
                <c:pt idx="0">
                  <c:v>FCF Proxy</c:v>
                </c:pt>
              </c:strCache>
            </c:strRef>
          </c:tx>
          <c:spPr>
            <a:solidFill>
              <a:schemeClr val="accent4">
                <a:lumMod val="75000"/>
              </a:schemeClr>
            </a:solidFill>
            <a:ln>
              <a:noFill/>
            </a:ln>
            <a:effectLst/>
          </c:spPr>
          <c:invertIfNegative val="0"/>
          <c:cat>
            <c:numRef>
              <c:f>Feuil1!$A$2:$A$5</c:f>
              <c:numCache>
                <c:formatCode>General</c:formatCode>
                <c:ptCount val="4"/>
                <c:pt idx="0">
                  <c:v>2025</c:v>
                </c:pt>
                <c:pt idx="1">
                  <c:v>2026</c:v>
                </c:pt>
                <c:pt idx="2">
                  <c:v>2027</c:v>
                </c:pt>
              </c:numCache>
            </c:numRef>
          </c:cat>
          <c:val>
            <c:numRef>
              <c:f>Feuil1!$D$2:$D$5</c:f>
              <c:numCache>
                <c:formatCode>General</c:formatCode>
                <c:ptCount val="4"/>
                <c:pt idx="0">
                  <c:v>8155</c:v>
                </c:pt>
                <c:pt idx="1">
                  <c:v>11061</c:v>
                </c:pt>
                <c:pt idx="2">
                  <c:v>108636</c:v>
                </c:pt>
              </c:numCache>
            </c:numRef>
          </c:val>
          <c:extLst>
            <c:ext xmlns:c16="http://schemas.microsoft.com/office/drawing/2014/chart" uri="{C3380CC4-5D6E-409C-BE32-E72D297353CC}">
              <c16:uniqueId val="{00000002-F381-4330-8A2B-09332DF19D54}"/>
            </c:ext>
          </c:extLst>
        </c:ser>
        <c:dLbls>
          <c:showLegendKey val="0"/>
          <c:showVal val="0"/>
          <c:showCatName val="0"/>
          <c:showSerName val="0"/>
          <c:showPercent val="0"/>
          <c:showBubbleSize val="0"/>
        </c:dLbls>
        <c:gapWidth val="219"/>
        <c:overlap val="-27"/>
        <c:axId val="650939327"/>
        <c:axId val="803942384"/>
      </c:barChart>
      <c:catAx>
        <c:axId val="65093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03942384"/>
        <c:crosses val="autoZero"/>
        <c:auto val="1"/>
        <c:lblAlgn val="ctr"/>
        <c:lblOffset val="100"/>
        <c:noMultiLvlLbl val="0"/>
      </c:catAx>
      <c:valAx>
        <c:axId val="80394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50939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C4ED84-6EAE-4BB9-A239-A4541838CFBF}" type="datetime1">
              <a:rPr lang="fr-FR" smtClean="0"/>
              <a:t>06/02/2024</a:t>
            </a:fld>
            <a:endParaRPr lang="fr-FR"/>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‹N°›</a:t>
            </a:fld>
            <a:endParaRPr lang="fr-F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A49DA-9B4C-4C11-AFC5-1C9CC1D3D925}" type="datetime1">
              <a:rPr lang="fr-FR" smtClean="0"/>
              <a:pPr/>
              <a:t>06/02/2024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‹N°›</a:t>
            </a:fld>
            <a:endParaRPr lang="fr-F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Dylan et David</a:t>
            </a:r>
          </a:p>
          <a:p>
            <a:endParaRPr lang="fr-FR" dirty="0"/>
          </a:p>
          <a:p>
            <a:r>
              <a:rPr lang="fr-FR" dirty="0"/>
              <a:t>Coucou, Bonjour à tous </a:t>
            </a:r>
            <a:r>
              <a:rPr lang="fr-FR" dirty="0" err="1"/>
              <a:t>UwU</a:t>
            </a:r>
            <a:endParaRPr lang="fr-FR"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1871840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Dylan</a:t>
            </a:r>
          </a:p>
          <a:p>
            <a:endParaRPr lang="fr-FR" dirty="0"/>
          </a:p>
          <a:p>
            <a:r>
              <a:rPr lang="fr-FR" dirty="0"/>
              <a:t>Place que c’est le CAPEX si stylé</a:t>
            </a:r>
          </a:p>
          <a:p>
            <a:endParaRPr lang="fr-FR" dirty="0"/>
          </a:p>
          <a:p>
            <a:endParaRPr lang="fr-FR" dirty="0"/>
          </a:p>
          <a:p>
            <a:r>
              <a:rPr lang="fr-FR" dirty="0"/>
              <a:t>On a également fait un plan de trésorerie, si vous êtes intéressé par cela on peut vous le fournir en annexe </a:t>
            </a:r>
          </a:p>
          <a:p>
            <a:endParaRPr lang="fr-FR" dirty="0"/>
          </a:p>
          <a:p>
            <a:r>
              <a:rPr lang="fr-FR" dirty="0"/>
              <a:t>En plus de notre IBAN</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10</a:t>
            </a:fld>
            <a:endParaRPr lang="fr-FR"/>
          </a:p>
        </p:txBody>
      </p:sp>
    </p:spTree>
    <p:extLst>
      <p:ext uri="{BB962C8B-B14F-4D97-AF65-F5344CB8AC3E}">
        <p14:creationId xmlns:p14="http://schemas.microsoft.com/office/powerpoint/2010/main" val="157635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Capex: investissements – bilan (machine de prod, actif servant au développement de l’activité) – charge reconnue par l’amortissement en fin d’année – plutôt financé par des tiers (leasing, emprunt bancaire) – apparaît dans le CFC Proxy comme investissements - montants importants </a:t>
            </a:r>
          </a:p>
          <a:p>
            <a:endParaRPr lang="fr-FR" dirty="0"/>
          </a:p>
          <a:p>
            <a:r>
              <a:rPr lang="fr-FR" dirty="0"/>
              <a:t>Opex: charges d’exploitations – compte de résultat (PP) – charge reconnue entièrement et immédiatement dans l’année – plutôt financé par la rentabilité de l’entreprise (autofinancement) – apparaît dans le budget qui sera validé par la direction – montants variés </a:t>
            </a:r>
          </a:p>
          <a:p>
            <a:endParaRPr lang="fr-FR" dirty="0"/>
          </a:p>
          <a:p>
            <a:r>
              <a:rPr lang="fr-FR" dirty="0"/>
              <a:t>MB: différence entre le chiffre d’affaires et le prix de revient de marchandises / services vendues. Permet de couvrir les frais d’exploitations (Opex). Chaque secteur activité a une MB attendue. </a:t>
            </a:r>
          </a:p>
          <a:p>
            <a:endParaRPr lang="fr-FR" dirty="0"/>
          </a:p>
          <a:p>
            <a:r>
              <a:rPr lang="fr-FR" dirty="0"/>
              <a:t>EBITDA: donne la rentabilité de l’entreprise. Combien de cash elle génère avant intérêts (sur emprunt ou prêt), impôt, revalorisation comptable et amortissement. Ce montant est utilisé pour valoriser les entreprises lors de leurs ventes. </a:t>
            </a:r>
          </a:p>
          <a:p>
            <a:endParaRPr lang="fr-FR" dirty="0"/>
          </a:p>
          <a:p>
            <a:r>
              <a:rPr lang="fr-FR" dirty="0"/>
              <a:t>CFC Proxy: indique le montant de liquidité qu’il faudra sortir pour un investissement parti </a:t>
            </a:r>
            <a:r>
              <a:rPr lang="fr-FR" dirty="0" err="1"/>
              <a:t>uliers</a:t>
            </a:r>
            <a:r>
              <a:rPr lang="fr-FR" dirty="0"/>
              <a:t> en Capex.</a:t>
            </a:r>
          </a:p>
          <a:p>
            <a:endParaRPr lang="fr-FR" dirty="0"/>
          </a:p>
          <a:p>
            <a:r>
              <a:rPr lang="fr-FR" dirty="0"/>
              <a:t>SPM : Soupirs par minute</a:t>
            </a:r>
          </a:p>
          <a:p>
            <a:endParaRPr lang="fr-FR" dirty="0"/>
          </a:p>
          <a:p>
            <a:r>
              <a:rPr lang="fr-FR" dirty="0"/>
              <a:t>BFR: Besoin en fonds de roulement – besoin de cash par mois / dans une période – financé soit par un emprunt demandé à des tiers (actionnaires c’est possible mais pas leur rôle). Par ex: emprunt, ligne de crédit, ATF, «apport capital», etc. → obtenu par les encaissements moins les dépenses </a:t>
            </a:r>
          </a:p>
          <a:p>
            <a:endParaRPr lang="fr-FR" dirty="0"/>
          </a:p>
          <a:p>
            <a:r>
              <a:rPr lang="fr-FR" dirty="0"/>
              <a:t>Trésorerie: tenue des liquidités dans la période. Différence avec un budget, les montants s’entendent TVA comprise et les dates prévues d’encaissements des clients et de paiements des créanciers sont essentiels à sa construction. </a:t>
            </a:r>
          </a:p>
          <a:p>
            <a:endParaRPr lang="fr-FR" dirty="0"/>
          </a:p>
          <a:p>
            <a:r>
              <a:rPr lang="fr-FR" dirty="0"/>
              <a:t>Investissements: montant dépensé dans un actif qui produira un effet positif sur la rentabilité de l’entreprise à long terme. Ex: ligne de production, développement d’un app, flotte de véhicule pour compagnie de taxi, etc.</a:t>
            </a:r>
          </a:p>
          <a:p>
            <a:endParaRPr lang="fr-FR"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11</a:t>
            </a:fld>
            <a:endParaRPr lang="fr-FR"/>
          </a:p>
        </p:txBody>
      </p:sp>
    </p:spTree>
    <p:extLst>
      <p:ext uri="{BB962C8B-B14F-4D97-AF65-F5344CB8AC3E}">
        <p14:creationId xmlns:p14="http://schemas.microsoft.com/office/powerpoint/2010/main" val="220510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David</a:t>
            </a:r>
          </a:p>
          <a:p>
            <a:endParaRPr lang="fr-FR" dirty="0"/>
          </a:p>
          <a:p>
            <a:r>
              <a:rPr lang="fr-FR" dirty="0"/>
              <a:t>Qu’est-ce que vous recherchez quand vous achetez sur internet ?</a:t>
            </a:r>
          </a:p>
          <a:p>
            <a:r>
              <a:rPr lang="fr-FR" dirty="0"/>
              <a:t>Le moins cher en général </a:t>
            </a:r>
          </a:p>
          <a:p>
            <a:r>
              <a:rPr lang="fr-FR" dirty="0"/>
              <a:t>Mais cela prend du temps de recherche</a:t>
            </a:r>
          </a:p>
          <a:p>
            <a:r>
              <a:rPr lang="fr-FR" dirty="0"/>
              <a:t>Notre produit fait les 2 !!!!</a:t>
            </a:r>
          </a:p>
          <a:p>
            <a:endParaRPr lang="fr-FR" dirty="0"/>
          </a:p>
          <a:p>
            <a:endParaRPr lang="fr-FR" dirty="0"/>
          </a:p>
          <a:p>
            <a:endParaRPr lang="fr-CH"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noProof="0" smtClean="0"/>
              <a:t>2</a:t>
            </a:fld>
            <a:endParaRPr lang="fr-FR" noProof="0"/>
          </a:p>
        </p:txBody>
      </p:sp>
    </p:spTree>
    <p:extLst>
      <p:ext uri="{BB962C8B-B14F-4D97-AF65-F5344CB8AC3E}">
        <p14:creationId xmlns:p14="http://schemas.microsoft.com/office/powerpoint/2010/main" val="283719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Dylan</a:t>
            </a:r>
          </a:p>
          <a:p>
            <a:endParaRPr lang="fr-FR" dirty="0"/>
          </a:p>
          <a:p>
            <a:r>
              <a:rPr lang="fr-FR" dirty="0"/>
              <a:t>Augmentation d’utilisateur exponentielle, 100&gt;500&gt;2000</a:t>
            </a: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a:t>
            </a:fld>
            <a:endParaRPr lang="fr-FR"/>
          </a:p>
        </p:txBody>
      </p:sp>
    </p:spTree>
    <p:extLst>
      <p:ext uri="{BB962C8B-B14F-4D97-AF65-F5344CB8AC3E}">
        <p14:creationId xmlns:p14="http://schemas.microsoft.com/office/powerpoint/2010/main" val="125386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Dylan</a:t>
            </a:r>
          </a:p>
          <a:p>
            <a:pPr rtl="0"/>
            <a:endParaRPr lang="fr-FR" dirty="0"/>
          </a:p>
          <a:p>
            <a:pPr rtl="0"/>
            <a:r>
              <a:rPr lang="fr-FR" dirty="0"/>
              <a:t>Etant donné que les produits peuvent varier en prix, nous avons pris une moyenne pour faire nos calculs, entre 80 et 20 CHF</a:t>
            </a:r>
          </a:p>
          <a:p>
            <a:pPr rtl="0"/>
            <a:endParaRPr lang="fr-FR" dirty="0"/>
          </a:p>
          <a:p>
            <a:pPr rtl="0"/>
            <a:r>
              <a:rPr lang="fr-FR" dirty="0"/>
              <a:t>Ce qui nous donne le PRAMV(Prix de revient d’achat) suivant avec donc 100, 500 et 2000 ventes par mois pour les 3 années</a:t>
            </a:r>
          </a:p>
        </p:txBody>
      </p:sp>
      <p:sp>
        <p:nvSpPr>
          <p:cNvPr id="4" name="Espace réservé du numéro de diapositive 3"/>
          <p:cNvSpPr>
            <a:spLocks noGrp="1"/>
          </p:cNvSpPr>
          <p:nvPr>
            <p:ph type="sldNum" sz="quarter" idx="5"/>
          </p:nvPr>
        </p:nvSpPr>
        <p:spPr/>
        <p:txBody>
          <a:bodyPr rtlCol="0"/>
          <a:lstStyle/>
          <a:p>
            <a:pPr rtl="0"/>
            <a:fld id="{D4B9A9E5-4F7F-4A7D-9DE1-899232329269}" type="slidenum">
              <a:rPr lang="fr-FR" smtClean="0"/>
              <a:t>4</a:t>
            </a:fld>
            <a:endParaRPr lang="fr-FR"/>
          </a:p>
        </p:txBody>
      </p:sp>
    </p:spTree>
    <p:extLst>
      <p:ext uri="{BB962C8B-B14F-4D97-AF65-F5344CB8AC3E}">
        <p14:creationId xmlns:p14="http://schemas.microsoft.com/office/powerpoint/2010/main" val="38860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David</a:t>
            </a:r>
          </a:p>
          <a:p>
            <a:endParaRPr lang="fr-CH" dirty="0"/>
          </a:p>
          <a:p>
            <a:r>
              <a:rPr lang="fr-CH" dirty="0"/>
              <a:t>Icones </a:t>
            </a:r>
          </a:p>
          <a:p>
            <a:endParaRPr lang="fr-CH" dirty="0"/>
          </a:p>
          <a:p>
            <a:r>
              <a:rPr lang="fr-CH" dirty="0"/>
              <a:t>Steam/Magasin physique &gt; Réduction &gt; Achat/Prix d’achat &gt; Attente que le prix remonte &gt; Site web </a:t>
            </a:r>
            <a:r>
              <a:rPr lang="fr-CH" dirty="0" err="1"/>
              <a:t>gamerscan</a:t>
            </a:r>
            <a:r>
              <a:rPr lang="fr-CH" dirty="0"/>
              <a:t> avec clés au prix réduit &gt; Prix de revente sur le site web</a:t>
            </a: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noProof="0" smtClean="0"/>
              <a:t>5</a:t>
            </a:fld>
            <a:endParaRPr lang="fr-FR" noProof="0"/>
          </a:p>
        </p:txBody>
      </p:sp>
    </p:spTree>
    <p:extLst>
      <p:ext uri="{BB962C8B-B14F-4D97-AF65-F5344CB8AC3E}">
        <p14:creationId xmlns:p14="http://schemas.microsoft.com/office/powerpoint/2010/main" val="30562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David</a:t>
            </a:r>
          </a:p>
          <a:p>
            <a:endParaRPr lang="fr-FR" dirty="0"/>
          </a:p>
          <a:p>
            <a:endParaRPr lang="fr-CH"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noProof="0" smtClean="0"/>
              <a:t>6</a:t>
            </a:fld>
            <a:endParaRPr lang="fr-FR" noProof="0"/>
          </a:p>
        </p:txBody>
      </p:sp>
    </p:spTree>
    <p:extLst>
      <p:ext uri="{BB962C8B-B14F-4D97-AF65-F5344CB8AC3E}">
        <p14:creationId xmlns:p14="http://schemas.microsoft.com/office/powerpoint/2010/main" val="206402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David</a:t>
            </a:r>
          </a:p>
          <a:p>
            <a:endParaRPr lang="fr-CH" dirty="0"/>
          </a:p>
          <a:p>
            <a:r>
              <a:rPr lang="fr-CH" dirty="0"/>
              <a:t>Place que c’est notre OPEX si besoin de meubler</a:t>
            </a:r>
          </a:p>
          <a:p>
            <a:endParaRPr lang="fr-CH" dirty="0"/>
          </a:p>
          <a:p>
            <a:r>
              <a:rPr lang="fr-CH" dirty="0"/>
              <a:t>Détails et explications</a:t>
            </a:r>
          </a:p>
          <a:p>
            <a:r>
              <a:rPr lang="fr-CH" dirty="0"/>
              <a:t>Rémunérations et indemnités: De 5000 CHF à 48’000 CHF (Site web 5k et 48’000 = 2000 de salaire pour 2 personnes, pas de salaire 1ere année)</a:t>
            </a:r>
          </a:p>
          <a:p>
            <a:r>
              <a:rPr lang="fr-CH" dirty="0"/>
              <a:t>Frais de locaux : Petit local à 1000 CHF de loyer</a:t>
            </a:r>
          </a:p>
          <a:p>
            <a:r>
              <a:rPr lang="fr-CH" dirty="0"/>
              <a:t>Charges administratives : Frais de remboursements ~ 5% des ventes + Service après-vente, 450 par mois </a:t>
            </a:r>
          </a:p>
          <a:p>
            <a:r>
              <a:rPr lang="fr-CH" dirty="0"/>
              <a:t>		            Maintenance du site web, licences et hébergements, 240 par mois</a:t>
            </a:r>
          </a:p>
          <a:p>
            <a:r>
              <a:rPr lang="fr-CH" dirty="0"/>
              <a:t>Publicité et Marketing : 100 par mois de pub google, indicateur COCA dur à définir car inondation par de pub ciblée</a:t>
            </a:r>
          </a:p>
          <a:p>
            <a:r>
              <a:rPr lang="fr-CH" dirty="0"/>
              <a:t>COCA Moyen pour un site de e-commerce : 59$ selon source internet</a:t>
            </a:r>
          </a:p>
          <a:p>
            <a:r>
              <a:rPr lang="fr-CH" dirty="0"/>
              <a:t>Autres charges  : ~ 10% des autres charges</a:t>
            </a:r>
          </a:p>
          <a:p>
            <a:endParaRPr lang="fr-CH" dirty="0"/>
          </a:p>
          <a:p>
            <a:endParaRPr lang="fr-FR"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7</a:t>
            </a:fld>
            <a:endParaRPr lang="fr-FR"/>
          </a:p>
        </p:txBody>
      </p:sp>
    </p:spTree>
    <p:extLst>
      <p:ext uri="{BB962C8B-B14F-4D97-AF65-F5344CB8AC3E}">
        <p14:creationId xmlns:p14="http://schemas.microsoft.com/office/powerpoint/2010/main" val="47281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Dylan et David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Chiffres avec </a:t>
            </a:r>
            <a:r>
              <a:rPr lang="fr-FR" sz="1200" dirty="0"/>
              <a:t>Nombre de vente mensuel</a:t>
            </a:r>
            <a:br>
              <a:rPr lang="fr-FR" sz="1200" dirty="0"/>
            </a:br>
            <a:r>
              <a:rPr lang="fr-FR" sz="1200" dirty="0"/>
              <a:t>2025 - 100</a:t>
            </a:r>
          </a:p>
          <a:p>
            <a:r>
              <a:rPr lang="fr-FR" dirty="0"/>
              <a:t>2026 - 500 </a:t>
            </a:r>
          </a:p>
          <a:p>
            <a:r>
              <a:rPr lang="fr-FR" dirty="0"/>
              <a:t>2027 – 2000</a:t>
            </a:r>
          </a:p>
          <a:p>
            <a:br>
              <a:rPr lang="fr-FR" dirty="0"/>
            </a:br>
            <a:r>
              <a:rPr lang="fr-FR" dirty="0"/>
              <a:t>Avec notre popularité prévue, nous ne sommes pas en positif lors des 2 premières années</a:t>
            </a:r>
          </a:p>
          <a:p>
            <a:r>
              <a:rPr lang="fr-FR" dirty="0"/>
              <a:t>Négatif 1</a:t>
            </a:r>
            <a:r>
              <a:rPr lang="fr-FR" baseline="30000" dirty="0"/>
              <a:t>ère</a:t>
            </a:r>
            <a:r>
              <a:rPr lang="fr-FR" dirty="0"/>
              <a:t> et 2</a:t>
            </a:r>
            <a:r>
              <a:rPr lang="fr-FR" baseline="30000" dirty="0"/>
              <a:t>ème</a:t>
            </a:r>
            <a:r>
              <a:rPr lang="fr-FR" dirty="0"/>
              <a:t> années, 3éme up avec VOTRE investissement</a:t>
            </a:r>
          </a:p>
          <a:p>
            <a:endParaRPr lang="fr-FR"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8</a:t>
            </a:fld>
            <a:endParaRPr lang="fr-FR"/>
          </a:p>
        </p:txBody>
      </p:sp>
    </p:spTree>
    <p:extLst>
      <p:ext uri="{BB962C8B-B14F-4D97-AF65-F5344CB8AC3E}">
        <p14:creationId xmlns:p14="http://schemas.microsoft.com/office/powerpoint/2010/main" val="3864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Dylan</a:t>
            </a:r>
            <a:endParaRPr lang="fr-CH"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noProof="0" smtClean="0"/>
              <a:t>9</a:t>
            </a:fld>
            <a:endParaRPr lang="fr-FR" noProof="0"/>
          </a:p>
        </p:txBody>
      </p:sp>
    </p:spTree>
    <p:extLst>
      <p:ext uri="{BB962C8B-B14F-4D97-AF65-F5344CB8AC3E}">
        <p14:creationId xmlns:p14="http://schemas.microsoft.com/office/powerpoint/2010/main" val="358611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fr-FR" noProof="0"/>
              <a:t>CLIQUEZ POUR MODIFIER LE STYLE DU TITRE DU MASQUE</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7693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5" name="Espace réservé du texte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fr-FR" noProof="0"/>
              <a:t>Modifiez les styles du texte</a:t>
            </a:r>
          </a:p>
        </p:txBody>
      </p:sp>
      <p:sp>
        <p:nvSpPr>
          <p:cNvPr id="7" name="Espace réservé au graphique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fr-FR" noProof="0"/>
              <a:t>Cliquez sur l’icône pour ajouter un graphique</a:t>
            </a:r>
          </a:p>
        </p:txBody>
      </p:sp>
      <p:sp>
        <p:nvSpPr>
          <p:cNvPr id="11" name="Espace réservé du texte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fr-FR" noProof="0"/>
              <a:t>Cliquez ici pour modifier</a:t>
            </a:r>
          </a:p>
        </p:txBody>
      </p:sp>
      <p:sp>
        <p:nvSpPr>
          <p:cNvPr id="13" name="Espace réservé du contenu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fr-FR" noProof="0"/>
              <a:t>Cliquez ici pour ajouter du contenu</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49100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fr-FR" noProof="0"/>
              <a:t>Année</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05632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9084"/>
            <a:ext cx="10515600" cy="3695338"/>
          </a:xfrm>
        </p:spPr>
        <p:txBody>
          <a:bodyPr rtlCol="0"/>
          <a:lstStyle/>
          <a:p>
            <a:pPr rtl="0"/>
            <a:r>
              <a:rPr lang="fr-FR" noProof="0"/>
              <a:t>Cliquez sur l’icône pour ajouter un graphique SmartArt</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cxnSp>
        <p:nvCxnSpPr>
          <p:cNvPr id="10" name="Connecteur droit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lstStyle/>
          <a:p>
            <a:pPr rtl="0"/>
            <a:r>
              <a:rPr lang="fr-FR" noProof="0"/>
              <a:t>Cliquez sur l’icône pour ajouter une image</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lstStyle/>
          <a:p>
            <a:pPr lvl="1" rtl="0"/>
            <a:r>
              <a:rPr lang="fr-FR" noProof="0"/>
              <a:t>Cliquez sur l’icône pour ajouter une image</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lstStyle/>
          <a:p>
            <a:pPr rtl="0"/>
            <a:r>
              <a:rPr lang="fr-FR" noProof="0"/>
              <a:t>Cliquez sur l’icône pour ajouter une image</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fr-FR" noProof="0"/>
              <a:t>Cliquez sur l’icône pour ajouter une image</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fr-FR" noProof="0"/>
              <a:t>Cliquez sur l’icône pour ajouter une image</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‹N°›</a:t>
            </a:fld>
            <a:endParaRPr lang="fr-FR" noProof="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ement">
    <p:bg>
      <p:bgPr>
        <a:solidFill>
          <a:schemeClr val="bg1"/>
        </a:solidFill>
        <a:effectLst/>
      </p:bgPr>
    </p:bg>
    <p:spTree>
      <p:nvGrpSpPr>
        <p:cNvPr id="1" name=""/>
        <p:cNvGrpSpPr/>
        <p:nvPr/>
      </p:nvGrpSpPr>
      <p:grpSpPr>
        <a:xfrm>
          <a:off x="0" y="0"/>
          <a:ext cx="0" cy="0"/>
          <a:chOff x="0" y="0"/>
          <a:chExt cx="0" cy="0"/>
        </a:xfrm>
      </p:grpSpPr>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61631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rdre du jour">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63127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93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fr-FR" noProof="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0528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2 colonnes">
    <p:bg>
      <p:bgPr>
        <a:solidFill>
          <a:schemeClr val="tx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‹N°›</a:t>
            </a:fld>
            <a:endParaRPr lang="fr-FR" noProof="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3 colonnes">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2932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6479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30.svg"/><Relationship Id="rId11" Type="http://schemas.openxmlformats.org/officeDocument/2006/relationships/image" Target="../media/image34.sv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svg"/><Relationship Id="rId9" Type="http://schemas.openxmlformats.org/officeDocument/2006/relationships/image" Target="../media/image3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35.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0.svg"/><Relationship Id="rId4" Type="http://schemas.openxmlformats.org/officeDocument/2006/relationships/image" Target="../media/image36.sv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4922730" y="4935254"/>
            <a:ext cx="6435082" cy="621787"/>
          </a:xfrm>
        </p:spPr>
        <p:txBody>
          <a:bodyPr rtlCol="0"/>
          <a:lstStyle/>
          <a:p>
            <a:pPr rtl="0"/>
            <a:r>
              <a:rPr lang="fr-FR" dirty="0"/>
              <a:t>Présentation du budget</a:t>
            </a:r>
          </a:p>
        </p:txBody>
      </p:sp>
      <p:sp>
        <p:nvSpPr>
          <p:cNvPr id="3" name="Sous-titr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fr-FR" dirty="0"/>
              <a:t>David Varoso Gomes &amp; Dylan Berney</a:t>
            </a:r>
          </a:p>
        </p:txBody>
      </p:sp>
      <p:pic>
        <p:nvPicPr>
          <p:cNvPr id="5" name="Image 4" descr="Une image contenant noir, obscurité&#10;&#10;Description générée automatiquement">
            <a:extLst>
              <a:ext uri="{FF2B5EF4-FFF2-40B4-BE49-F238E27FC236}">
                <a16:creationId xmlns:a16="http://schemas.microsoft.com/office/drawing/2014/main" id="{017E4700-7892-A9EE-1C96-EA7063E28DAC}"/>
              </a:ext>
            </a:extLst>
          </p:cNvPr>
          <p:cNvPicPr>
            <a:picLocks noChangeAspect="1"/>
          </p:cNvPicPr>
          <p:nvPr/>
        </p:nvPicPr>
        <p:blipFill>
          <a:blip r:embed="rId3"/>
          <a:stretch>
            <a:fillRect/>
          </a:stretch>
        </p:blipFill>
        <p:spPr>
          <a:xfrm>
            <a:off x="1530750" y="2279737"/>
            <a:ext cx="9827061" cy="2625668"/>
          </a:xfrm>
          <a:prstGeom prst="rect">
            <a:avLst/>
          </a:prstGeom>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DE7F2-E890-4744-88DD-A75F5E300513}"/>
              </a:ext>
            </a:extLst>
          </p:cNvPr>
          <p:cNvSpPr>
            <a:spLocks noGrp="1"/>
          </p:cNvSpPr>
          <p:nvPr>
            <p:ph type="title"/>
          </p:nvPr>
        </p:nvSpPr>
        <p:spPr>
          <a:xfrm>
            <a:off x="838200" y="0"/>
            <a:ext cx="10515600" cy="1325563"/>
          </a:xfrm>
        </p:spPr>
        <p:txBody>
          <a:bodyPr rtlCol="0" anchor="ctr">
            <a:normAutofit/>
          </a:bodyPr>
          <a:lstStyle/>
          <a:p>
            <a:pPr rtl="0"/>
            <a:r>
              <a:rPr lang="fr-FR" dirty="0"/>
              <a:t>FCF Proxy</a:t>
            </a:r>
          </a:p>
        </p:txBody>
      </p:sp>
      <p:sp>
        <p:nvSpPr>
          <p:cNvPr id="9" name="Date Placeholder 3">
            <a:extLst>
              <a:ext uri="{FF2B5EF4-FFF2-40B4-BE49-F238E27FC236}">
                <a16:creationId xmlns:a16="http://schemas.microsoft.com/office/drawing/2014/main" id="{CBCB79CC-6F33-AE2A-6DE7-236A06093D1A}"/>
              </a:ext>
            </a:extLst>
          </p:cNvPr>
          <p:cNvSpPr>
            <a:spLocks noGrp="1"/>
          </p:cNvSpPr>
          <p:nvPr>
            <p:ph type="dt" sz="half" idx="10"/>
          </p:nvPr>
        </p:nvSpPr>
        <p:spPr>
          <a:xfrm>
            <a:off x="838200" y="6356350"/>
            <a:ext cx="2743200" cy="365125"/>
          </a:xfrm>
        </p:spPr>
        <p:txBody>
          <a:bodyPr/>
          <a:lstStyle/>
          <a:p>
            <a:pPr rtl="0">
              <a:spcAft>
                <a:spcPts val="600"/>
              </a:spcAft>
            </a:pPr>
            <a:r>
              <a:rPr lang="fr-FR" noProof="0" dirty="0"/>
              <a:t>2024</a:t>
            </a:r>
          </a:p>
        </p:txBody>
      </p:sp>
      <p:sp>
        <p:nvSpPr>
          <p:cNvPr id="13" name="Slide Number Placeholder 5">
            <a:extLst>
              <a:ext uri="{FF2B5EF4-FFF2-40B4-BE49-F238E27FC236}">
                <a16:creationId xmlns:a16="http://schemas.microsoft.com/office/drawing/2014/main" id="{DCBE7323-BB62-5CCD-3D26-8C5C20A22987}"/>
              </a:ext>
            </a:extLst>
          </p:cNvPr>
          <p:cNvSpPr>
            <a:spLocks noGrp="1"/>
          </p:cNvSpPr>
          <p:nvPr>
            <p:ph type="sldNum" sz="quarter" idx="12"/>
          </p:nvPr>
        </p:nvSpPr>
        <p:spPr>
          <a:xfrm>
            <a:off x="8610600" y="6356350"/>
            <a:ext cx="2743200" cy="365125"/>
          </a:xfrm>
        </p:spPr>
        <p:txBody>
          <a:bodyPr/>
          <a:lstStyle/>
          <a:p>
            <a:pPr rtl="0">
              <a:spcAft>
                <a:spcPts val="600"/>
              </a:spcAft>
            </a:pPr>
            <a:fld id="{B5CEABB6-07DC-46E8-9B57-56EC44A396E5}" type="slidenum">
              <a:rPr lang="fr-FR" noProof="0" smtClean="0"/>
              <a:pPr rtl="0">
                <a:spcAft>
                  <a:spcPts val="600"/>
                </a:spcAft>
              </a:pPr>
              <a:t>10</a:t>
            </a:fld>
            <a:endParaRPr lang="fr-FR" noProof="0"/>
          </a:p>
        </p:txBody>
      </p:sp>
      <p:pic>
        <p:nvPicPr>
          <p:cNvPr id="4" name="Image 3">
            <a:extLst>
              <a:ext uri="{FF2B5EF4-FFF2-40B4-BE49-F238E27FC236}">
                <a16:creationId xmlns:a16="http://schemas.microsoft.com/office/drawing/2014/main" id="{98726F2D-560B-E3C8-B52E-9F36A80F9E9B}"/>
              </a:ext>
            </a:extLst>
          </p:cNvPr>
          <p:cNvPicPr>
            <a:picLocks noChangeAspect="1"/>
          </p:cNvPicPr>
          <p:nvPr/>
        </p:nvPicPr>
        <p:blipFill rotWithShape="1">
          <a:blip r:embed="rId3"/>
          <a:srcRect t="74465"/>
          <a:stretch/>
        </p:blipFill>
        <p:spPr>
          <a:xfrm>
            <a:off x="1356651" y="1169988"/>
            <a:ext cx="9478698" cy="1228434"/>
          </a:xfrm>
          <a:prstGeom prst="rect">
            <a:avLst/>
          </a:prstGeom>
        </p:spPr>
      </p:pic>
      <p:sp>
        <p:nvSpPr>
          <p:cNvPr id="5" name="Rectangle 4">
            <a:extLst>
              <a:ext uri="{FF2B5EF4-FFF2-40B4-BE49-F238E27FC236}">
                <a16:creationId xmlns:a16="http://schemas.microsoft.com/office/drawing/2014/main" id="{B8372052-7CA8-AF4F-2BFF-249144C35250}"/>
              </a:ext>
            </a:extLst>
          </p:cNvPr>
          <p:cNvSpPr/>
          <p:nvPr/>
        </p:nvSpPr>
        <p:spPr>
          <a:xfrm>
            <a:off x="1226127" y="1655569"/>
            <a:ext cx="9609222" cy="74285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a:p>
        </p:txBody>
      </p:sp>
      <p:graphicFrame>
        <p:nvGraphicFramePr>
          <p:cNvPr id="7" name="Graphique 6">
            <a:extLst>
              <a:ext uri="{FF2B5EF4-FFF2-40B4-BE49-F238E27FC236}">
                <a16:creationId xmlns:a16="http://schemas.microsoft.com/office/drawing/2014/main" id="{B28676D8-FBCD-C4D2-62BE-C38FF49747CF}"/>
              </a:ext>
            </a:extLst>
          </p:cNvPr>
          <p:cNvGraphicFramePr/>
          <p:nvPr>
            <p:extLst>
              <p:ext uri="{D42A27DB-BD31-4B8C-83A1-F6EECF244321}">
                <p14:modId xmlns:p14="http://schemas.microsoft.com/office/powerpoint/2010/main" val="1207893688"/>
              </p:ext>
            </p:extLst>
          </p:nvPr>
        </p:nvGraphicFramePr>
        <p:xfrm>
          <a:off x="2510050" y="2591902"/>
          <a:ext cx="7875895" cy="41295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AEE93-8585-46D4-A7EC-F184E317CB2E}"/>
              </a:ext>
            </a:extLst>
          </p:cNvPr>
          <p:cNvSpPr>
            <a:spLocks noGrp="1"/>
          </p:cNvSpPr>
          <p:nvPr>
            <p:ph type="ctrTitle"/>
          </p:nvPr>
        </p:nvSpPr>
        <p:spPr>
          <a:xfrm>
            <a:off x="4743449" y="485820"/>
            <a:ext cx="6134100" cy="1524735"/>
          </a:xfrm>
        </p:spPr>
        <p:txBody>
          <a:bodyPr rtlCol="0"/>
          <a:lstStyle/>
          <a:p>
            <a:pPr rtl="0"/>
            <a:r>
              <a:rPr lang="fr-FR" dirty="0"/>
              <a:t>MERCI de votre attention</a:t>
            </a:r>
          </a:p>
        </p:txBody>
      </p:sp>
      <p:sp>
        <p:nvSpPr>
          <p:cNvPr id="4" name="Espace réservé de la date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fr-FR" dirty="0"/>
              <a:t>2024</a:t>
            </a:r>
          </a:p>
        </p:txBody>
      </p:sp>
      <p:sp>
        <p:nvSpPr>
          <p:cNvPr id="5" name="Espace réservé du pied de page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fr-FR"/>
              <a:t>Pitch Deck</a:t>
            </a:r>
          </a:p>
        </p:txBody>
      </p:sp>
      <p:sp>
        <p:nvSpPr>
          <p:cNvPr id="6" name="Espace réservé du numéro de diapositive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fr-FR" smtClean="0"/>
              <a:pPr rtl="0"/>
              <a:t>11</a:t>
            </a:fld>
            <a:endParaRPr lang="fr-FR"/>
          </a:p>
        </p:txBody>
      </p:sp>
      <p:sp>
        <p:nvSpPr>
          <p:cNvPr id="9" name="Titre 1">
            <a:extLst>
              <a:ext uri="{FF2B5EF4-FFF2-40B4-BE49-F238E27FC236}">
                <a16:creationId xmlns:a16="http://schemas.microsoft.com/office/drawing/2014/main" id="{6D8E68FF-3F94-B6B3-C8D5-9B20A8B92165}"/>
              </a:ext>
            </a:extLst>
          </p:cNvPr>
          <p:cNvSpPr txBox="1">
            <a:spLocks/>
          </p:cNvSpPr>
          <p:nvPr/>
        </p:nvSpPr>
        <p:spPr>
          <a:xfrm>
            <a:off x="6041571" y="2749759"/>
            <a:ext cx="6134100" cy="15247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150" baseline="0">
                <a:solidFill>
                  <a:schemeClr val="bg1"/>
                </a:solidFill>
                <a:latin typeface="+mj-lt"/>
                <a:ea typeface="+mj-ea"/>
                <a:cs typeface="+mj-cs"/>
              </a:defRPr>
            </a:lvl1pPr>
          </a:lstStyle>
          <a:p>
            <a:r>
              <a:rPr lang="fr-FR" dirty="0"/>
              <a:t>Questions </a:t>
            </a:r>
            <a:r>
              <a:rPr lang="fr-FR" sz="4000" dirty="0"/>
              <a:t>?</a:t>
            </a:r>
            <a:endParaRPr lang="fr-FR"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26CC1F-5241-90E5-7057-04678730BA23}"/>
              </a:ext>
            </a:extLst>
          </p:cNvPr>
          <p:cNvSpPr>
            <a:spLocks noGrp="1"/>
          </p:cNvSpPr>
          <p:nvPr>
            <p:ph type="title"/>
          </p:nvPr>
        </p:nvSpPr>
        <p:spPr>
          <a:xfrm>
            <a:off x="1675973" y="2224088"/>
            <a:ext cx="5111750" cy="1204912"/>
          </a:xfrm>
        </p:spPr>
        <p:txBody>
          <a:bodyPr anchor="b">
            <a:normAutofit/>
          </a:bodyPr>
          <a:lstStyle/>
          <a:p>
            <a:r>
              <a:rPr lang="fr-FR" dirty="0"/>
              <a:t>INFORMATION M.BERNEY</a:t>
            </a:r>
            <a:endParaRPr lang="fr-CH" dirty="0"/>
          </a:p>
        </p:txBody>
      </p:sp>
      <p:sp>
        <p:nvSpPr>
          <p:cNvPr id="4" name="Espace réservé de la date 3">
            <a:extLst>
              <a:ext uri="{FF2B5EF4-FFF2-40B4-BE49-F238E27FC236}">
                <a16:creationId xmlns:a16="http://schemas.microsoft.com/office/drawing/2014/main" id="{8ADCF15C-C3FA-CB9C-8660-013732564733}"/>
              </a:ext>
            </a:extLst>
          </p:cNvPr>
          <p:cNvSpPr>
            <a:spLocks noGrp="1"/>
          </p:cNvSpPr>
          <p:nvPr>
            <p:ph type="dt" sz="half" idx="10"/>
          </p:nvPr>
        </p:nvSpPr>
        <p:spPr>
          <a:xfrm>
            <a:off x="838200" y="6356350"/>
            <a:ext cx="2743200" cy="365125"/>
          </a:xfrm>
        </p:spPr>
        <p:txBody>
          <a:bodyPr anchor="ctr">
            <a:normAutofit/>
          </a:bodyPr>
          <a:lstStyle/>
          <a:p>
            <a:pPr rtl="0">
              <a:spcAft>
                <a:spcPts val="600"/>
              </a:spcAft>
            </a:pPr>
            <a:r>
              <a:rPr lang="fr-FR" noProof="0"/>
              <a:t>20XX</a:t>
            </a:r>
          </a:p>
        </p:txBody>
      </p:sp>
      <p:sp>
        <p:nvSpPr>
          <p:cNvPr id="5" name="Espace réservé du pied de page 4">
            <a:extLst>
              <a:ext uri="{FF2B5EF4-FFF2-40B4-BE49-F238E27FC236}">
                <a16:creationId xmlns:a16="http://schemas.microsoft.com/office/drawing/2014/main" id="{1F57AA68-0CB9-27F5-74E0-61281F6E86BA}"/>
              </a:ext>
            </a:extLst>
          </p:cNvPr>
          <p:cNvSpPr>
            <a:spLocks noGrp="1"/>
          </p:cNvSpPr>
          <p:nvPr>
            <p:ph type="ftr" sz="quarter" idx="11"/>
          </p:nvPr>
        </p:nvSpPr>
        <p:spPr>
          <a:xfrm>
            <a:off x="5224463" y="6356350"/>
            <a:ext cx="1743075" cy="365125"/>
          </a:xfrm>
        </p:spPr>
        <p:txBody>
          <a:bodyPr anchor="ctr">
            <a:normAutofit/>
          </a:bodyPr>
          <a:lstStyle/>
          <a:p>
            <a:pPr rtl="0">
              <a:spcAft>
                <a:spcPts val="600"/>
              </a:spcAft>
            </a:pPr>
            <a:r>
              <a:rPr lang="fr-FR" noProof="0"/>
              <a:t>Pitch Deck</a:t>
            </a:r>
          </a:p>
        </p:txBody>
      </p:sp>
      <p:sp>
        <p:nvSpPr>
          <p:cNvPr id="6" name="Espace réservé du numéro de diapositive 5">
            <a:extLst>
              <a:ext uri="{FF2B5EF4-FFF2-40B4-BE49-F238E27FC236}">
                <a16:creationId xmlns:a16="http://schemas.microsoft.com/office/drawing/2014/main" id="{29FD7C3B-1B87-B7FC-2F62-15FEFCA4748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B5CEABB6-07DC-46E8-9B57-56EC44A396E5}" type="slidenum">
              <a:rPr lang="fr-FR" noProof="0" smtClean="0"/>
              <a:pPr rtl="0">
                <a:spcAft>
                  <a:spcPts val="600"/>
                </a:spcAft>
              </a:pPr>
              <a:t>12</a:t>
            </a:fld>
            <a:endParaRPr lang="fr-FR" noProof="0"/>
          </a:p>
        </p:txBody>
      </p:sp>
      <p:sp>
        <p:nvSpPr>
          <p:cNvPr id="9" name="Titre 1">
            <a:extLst>
              <a:ext uri="{FF2B5EF4-FFF2-40B4-BE49-F238E27FC236}">
                <a16:creationId xmlns:a16="http://schemas.microsoft.com/office/drawing/2014/main" id="{5B8A6FBF-3FE5-024A-B4AB-E7CDAB6F8C0A}"/>
              </a:ext>
            </a:extLst>
          </p:cNvPr>
          <p:cNvSpPr txBox="1">
            <a:spLocks/>
          </p:cNvSpPr>
          <p:nvPr/>
        </p:nvSpPr>
        <p:spPr>
          <a:xfrm>
            <a:off x="1675973" y="3429000"/>
            <a:ext cx="7659095" cy="12049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endParaRPr lang="fr-FR" dirty="0"/>
          </a:p>
          <a:p>
            <a:r>
              <a:rPr lang="fr-FR" dirty="0"/>
              <a:t>IBAN : CH 0900 0000 1467 6583 7</a:t>
            </a:r>
          </a:p>
          <a:p>
            <a:r>
              <a:rPr lang="fr-FR" dirty="0"/>
              <a:t>TWINT : 078 474 18 35</a:t>
            </a:r>
            <a:endParaRPr lang="fr-CH" dirty="0"/>
          </a:p>
        </p:txBody>
      </p:sp>
      <p:pic>
        <p:nvPicPr>
          <p:cNvPr id="13" name="Graphique 12" descr="Carte bancaire avec un remplissage uni">
            <a:extLst>
              <a:ext uri="{FF2B5EF4-FFF2-40B4-BE49-F238E27FC236}">
                <a16:creationId xmlns:a16="http://schemas.microsoft.com/office/drawing/2014/main" id="{E11B88A1-4EF6-E809-6F9A-7567B3F10C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77319" y="688974"/>
            <a:ext cx="2235958" cy="2235958"/>
          </a:xfrm>
          <a:prstGeom prst="rect">
            <a:avLst/>
          </a:prstGeom>
        </p:spPr>
      </p:pic>
    </p:spTree>
    <p:extLst>
      <p:ext uri="{BB962C8B-B14F-4D97-AF65-F5344CB8AC3E}">
        <p14:creationId xmlns:p14="http://schemas.microsoft.com/office/powerpoint/2010/main" val="349725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1">
            <a:extLst>
              <a:ext uri="{FF2B5EF4-FFF2-40B4-BE49-F238E27FC236}">
                <a16:creationId xmlns:a16="http://schemas.microsoft.com/office/drawing/2014/main" id="{7906BADE-AFD2-8A48-4678-0E0CFA936BA7}"/>
              </a:ext>
            </a:extLst>
          </p:cNvPr>
          <p:cNvSpPr>
            <a:spLocks noGrp="1"/>
          </p:cNvSpPr>
          <p:nvPr>
            <p:ph type="title"/>
          </p:nvPr>
        </p:nvSpPr>
        <p:spPr>
          <a:xfrm>
            <a:off x="1900238" y="325871"/>
            <a:ext cx="8421688" cy="1325563"/>
          </a:xfrm>
        </p:spPr>
        <p:txBody>
          <a:bodyPr vert="horz" lIns="91440" tIns="45720" rIns="91440" bIns="45720" rtlCol="0" anchor="ctr">
            <a:normAutofit/>
          </a:bodyPr>
          <a:lstStyle/>
          <a:p>
            <a:r>
              <a:rPr lang="fr-FR" kern="1200" cap="all" spc="150" baseline="0" dirty="0">
                <a:latin typeface="+mj-lt"/>
                <a:ea typeface="+mj-ea"/>
                <a:cs typeface="+mj-cs"/>
              </a:rPr>
              <a:t>C’est QUOI ?</a:t>
            </a:r>
          </a:p>
        </p:txBody>
      </p:sp>
      <p:pic>
        <p:nvPicPr>
          <p:cNvPr id="20" name="Graphique 19" descr="Sablier 60% avec un remplissage uni">
            <a:extLst>
              <a:ext uri="{FF2B5EF4-FFF2-40B4-BE49-F238E27FC236}">
                <a16:creationId xmlns:a16="http://schemas.microsoft.com/office/drawing/2014/main" id="{FE679E8C-9947-CF21-B673-881F6AE439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33947" y="3086196"/>
            <a:ext cx="2087979" cy="2087979"/>
          </a:xfrm>
          <a:prstGeom prst="rect">
            <a:avLst/>
          </a:prstGeom>
        </p:spPr>
      </p:pic>
      <p:pic>
        <p:nvPicPr>
          <p:cNvPr id="14" name="Graphique 13" descr="Recherche avec un remplissage uni">
            <a:extLst>
              <a:ext uri="{FF2B5EF4-FFF2-40B4-BE49-F238E27FC236}">
                <a16:creationId xmlns:a16="http://schemas.microsoft.com/office/drawing/2014/main" id="{27914377-6781-0A51-21FC-59235E7D5B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89266" y="3375401"/>
            <a:ext cx="2087979" cy="2087979"/>
          </a:xfrm>
          <a:prstGeom prst="rect">
            <a:avLst/>
          </a:prstGeom>
        </p:spPr>
      </p:pic>
      <p:sp>
        <p:nvSpPr>
          <p:cNvPr id="17" name="ZoneTexte 16">
            <a:extLst>
              <a:ext uri="{FF2B5EF4-FFF2-40B4-BE49-F238E27FC236}">
                <a16:creationId xmlns:a16="http://schemas.microsoft.com/office/drawing/2014/main" id="{611B79A3-EB9F-4A2B-43A0-04421B227066}"/>
              </a:ext>
            </a:extLst>
          </p:cNvPr>
          <p:cNvSpPr txBox="1"/>
          <p:nvPr/>
        </p:nvSpPr>
        <p:spPr>
          <a:xfrm>
            <a:off x="4924897" y="1660951"/>
            <a:ext cx="2342205" cy="804859"/>
          </a:xfrm>
          <a:prstGeom prst="rect">
            <a:avLst/>
          </a:prstGeom>
        </p:spPr>
        <p:txBody>
          <a:bodyPr vert="horz" lIns="0" tIns="45720" rIns="0" bIns="45720" rtlCol="0" anchor="b">
            <a:normAutofit/>
          </a:bodyPr>
          <a:lstStyle/>
          <a:p>
            <a:pPr algn="ctr">
              <a:lnSpc>
                <a:spcPct val="90000"/>
              </a:lnSpc>
              <a:spcBef>
                <a:spcPts val="1000"/>
              </a:spcBef>
            </a:pPr>
            <a:r>
              <a:rPr lang="fr-FR" sz="3200" b="1" kern="1200" spc="150" baseline="0" dirty="0">
                <a:latin typeface="+mj-lt"/>
                <a:ea typeface="+mj-ea"/>
                <a:cs typeface="+mj-cs"/>
              </a:rPr>
              <a:t>Tout en un</a:t>
            </a:r>
          </a:p>
        </p:txBody>
      </p:sp>
      <p:pic>
        <p:nvPicPr>
          <p:cNvPr id="18" name="Image 17" descr="Une image contenant noir, obscurité&#10;&#10;Description générée automatiquement">
            <a:extLst>
              <a:ext uri="{FF2B5EF4-FFF2-40B4-BE49-F238E27FC236}">
                <a16:creationId xmlns:a16="http://schemas.microsoft.com/office/drawing/2014/main" id="{37A1555B-1F0C-5468-D565-8B3BFC7CCF1A}"/>
              </a:ext>
            </a:extLst>
          </p:cNvPr>
          <p:cNvPicPr>
            <a:picLocks noChangeAspect="1"/>
          </p:cNvPicPr>
          <p:nvPr/>
        </p:nvPicPr>
        <p:blipFill>
          <a:blip r:embed="rId7"/>
          <a:stretch>
            <a:fillRect/>
          </a:stretch>
        </p:blipFill>
        <p:spPr>
          <a:xfrm>
            <a:off x="5126626" y="3358956"/>
            <a:ext cx="1938748" cy="518008"/>
          </a:xfrm>
          <a:prstGeom prst="rect">
            <a:avLst/>
          </a:prstGeom>
          <a:noFill/>
        </p:spPr>
      </p:pic>
      <p:pic>
        <p:nvPicPr>
          <p:cNvPr id="12" name="Graphique 11" descr="Pièces avec un remplissage uni">
            <a:extLst>
              <a:ext uri="{FF2B5EF4-FFF2-40B4-BE49-F238E27FC236}">
                <a16:creationId xmlns:a16="http://schemas.microsoft.com/office/drawing/2014/main" id="{276D1A1B-E6EA-E9A6-7C7C-FDD935F206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08627" y="2970713"/>
            <a:ext cx="2087979" cy="2087979"/>
          </a:xfrm>
          <a:prstGeom prst="rect">
            <a:avLst/>
          </a:prstGeom>
        </p:spPr>
      </p:pic>
      <p:sp>
        <p:nvSpPr>
          <p:cNvPr id="16" name="ZoneTexte 15">
            <a:extLst>
              <a:ext uri="{FF2B5EF4-FFF2-40B4-BE49-F238E27FC236}">
                <a16:creationId xmlns:a16="http://schemas.microsoft.com/office/drawing/2014/main" id="{F19DFAE3-7211-61A9-8C9E-EA8CA64370D1}"/>
              </a:ext>
            </a:extLst>
          </p:cNvPr>
          <p:cNvSpPr txBox="1"/>
          <p:nvPr/>
        </p:nvSpPr>
        <p:spPr>
          <a:xfrm>
            <a:off x="8318377" y="2189885"/>
            <a:ext cx="2743199" cy="1009807"/>
          </a:xfrm>
          <a:prstGeom prst="rect">
            <a:avLst/>
          </a:prstGeom>
        </p:spPr>
        <p:txBody>
          <a:bodyPr vert="horz" lIns="0" tIns="45720" rIns="0" bIns="45720" rtlCol="0" anchor="b">
            <a:normAutofit/>
          </a:bodyPr>
          <a:lstStyle/>
          <a:p>
            <a:pPr algn="ctr">
              <a:lnSpc>
                <a:spcPct val="90000"/>
              </a:lnSpc>
              <a:spcBef>
                <a:spcPts val="1000"/>
              </a:spcBef>
            </a:pPr>
            <a:r>
              <a:rPr lang="fr-FR" sz="2500" b="1" kern="1200" spc="150" baseline="0" dirty="0">
                <a:latin typeface="+mj-lt"/>
                <a:ea typeface="+mj-ea"/>
                <a:cs typeface="+mj-cs"/>
              </a:rPr>
              <a:t>Temps de Recherches</a:t>
            </a:r>
          </a:p>
        </p:txBody>
      </p:sp>
      <p:pic>
        <p:nvPicPr>
          <p:cNvPr id="10" name="Graphique 9" descr="Fenêtre de navigateur avec un remplissage uni">
            <a:extLst>
              <a:ext uri="{FF2B5EF4-FFF2-40B4-BE49-F238E27FC236}">
                <a16:creationId xmlns:a16="http://schemas.microsoft.com/office/drawing/2014/main" id="{9A68CEE8-A050-945C-183D-0DC58397F63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46764" y="2090505"/>
            <a:ext cx="2728637" cy="2728637"/>
          </a:xfrm>
          <a:prstGeom prst="rect">
            <a:avLst/>
          </a:prstGeom>
        </p:spPr>
      </p:pic>
      <p:sp>
        <p:nvSpPr>
          <p:cNvPr id="15" name="ZoneTexte 14">
            <a:extLst>
              <a:ext uri="{FF2B5EF4-FFF2-40B4-BE49-F238E27FC236}">
                <a16:creationId xmlns:a16="http://schemas.microsoft.com/office/drawing/2014/main" id="{125A6812-229B-9799-4712-D694CA20FF6F}"/>
              </a:ext>
            </a:extLst>
          </p:cNvPr>
          <p:cNvSpPr txBox="1"/>
          <p:nvPr/>
        </p:nvSpPr>
        <p:spPr>
          <a:xfrm>
            <a:off x="1285225" y="2281337"/>
            <a:ext cx="2330726" cy="804859"/>
          </a:xfrm>
          <a:prstGeom prst="rect">
            <a:avLst/>
          </a:prstGeom>
        </p:spPr>
        <p:txBody>
          <a:bodyPr vert="horz" lIns="0" tIns="45720" rIns="0" bIns="45720" rtlCol="0" anchor="b">
            <a:normAutofit/>
          </a:bodyPr>
          <a:lstStyle/>
          <a:p>
            <a:pPr algn="ctr">
              <a:lnSpc>
                <a:spcPct val="90000"/>
              </a:lnSpc>
              <a:spcBef>
                <a:spcPts val="1000"/>
              </a:spcBef>
            </a:pPr>
            <a:r>
              <a:rPr lang="fr-FR" sz="2700" b="1" kern="1200" spc="150" baseline="0" dirty="0">
                <a:latin typeface="+mj-lt"/>
                <a:ea typeface="+mj-ea"/>
                <a:cs typeface="+mj-cs"/>
              </a:rPr>
              <a:t>Le moins cher</a:t>
            </a:r>
          </a:p>
        </p:txBody>
      </p:sp>
      <p:sp>
        <p:nvSpPr>
          <p:cNvPr id="42" name="Date Placeholder 18">
            <a:extLst>
              <a:ext uri="{FF2B5EF4-FFF2-40B4-BE49-F238E27FC236}">
                <a16:creationId xmlns:a16="http://schemas.microsoft.com/office/drawing/2014/main" id="{384E786A-5EB0-A0B7-D6D8-329CC2005CD0}"/>
              </a:ext>
            </a:extLst>
          </p:cNvPr>
          <p:cNvSpPr>
            <a:spLocks noGrp="1"/>
          </p:cNvSpPr>
          <p:nvPr>
            <p:ph type="dt" sz="half" idx="10"/>
          </p:nvPr>
        </p:nvSpPr>
        <p:spPr>
          <a:xfrm>
            <a:off x="838200" y="6356350"/>
            <a:ext cx="2743200" cy="365125"/>
          </a:xfrm>
        </p:spPr>
        <p:txBody>
          <a:bodyPr/>
          <a:lstStyle/>
          <a:p>
            <a:pPr rtl="0">
              <a:spcAft>
                <a:spcPts val="600"/>
              </a:spcAft>
            </a:pPr>
            <a:r>
              <a:rPr lang="fr-FR" noProof="0" dirty="0"/>
              <a:t>2024</a:t>
            </a:r>
          </a:p>
        </p:txBody>
      </p:sp>
      <p:sp>
        <p:nvSpPr>
          <p:cNvPr id="44" name="Slide Number Placeholder 20">
            <a:extLst>
              <a:ext uri="{FF2B5EF4-FFF2-40B4-BE49-F238E27FC236}">
                <a16:creationId xmlns:a16="http://schemas.microsoft.com/office/drawing/2014/main" id="{21B0036D-77D5-C6F9-4C3C-B99578BC57F2}"/>
              </a:ext>
            </a:extLst>
          </p:cNvPr>
          <p:cNvSpPr>
            <a:spLocks noGrp="1"/>
          </p:cNvSpPr>
          <p:nvPr>
            <p:ph type="sldNum" sz="quarter" idx="12"/>
          </p:nvPr>
        </p:nvSpPr>
        <p:spPr>
          <a:xfrm>
            <a:off x="8610600" y="6356350"/>
            <a:ext cx="2743200" cy="365125"/>
          </a:xfrm>
        </p:spPr>
        <p:txBody>
          <a:bodyPr/>
          <a:lstStyle/>
          <a:p>
            <a:pPr rtl="0">
              <a:spcAft>
                <a:spcPts val="600"/>
              </a:spcAft>
            </a:pPr>
            <a:fld id="{B5CEABB6-07DC-46E8-9B57-56EC44A396E5}" type="slidenum">
              <a:rPr lang="fr-FR" noProof="0" smtClean="0"/>
              <a:pPr rtl="0">
                <a:spcAft>
                  <a:spcPts val="600"/>
                </a:spcAft>
              </a:pPr>
              <a:t>2</a:t>
            </a:fld>
            <a:endParaRPr lang="fr-FR" noProof="0"/>
          </a:p>
        </p:txBody>
      </p:sp>
      <p:sp>
        <p:nvSpPr>
          <p:cNvPr id="4" name="Espace réservé de la date 3" hidden="1">
            <a:extLst>
              <a:ext uri="{FF2B5EF4-FFF2-40B4-BE49-F238E27FC236}">
                <a16:creationId xmlns:a16="http://schemas.microsoft.com/office/drawing/2014/main" id="{CC2657EA-F37A-7941-388E-814C7FA037EC}"/>
              </a:ext>
            </a:extLst>
          </p:cNvPr>
          <p:cNvSpPr>
            <a:spLocks noGrp="1"/>
          </p:cNvSpPr>
          <p:nvPr>
            <p:ph type="dt" sz="half" idx="10"/>
          </p:nvPr>
        </p:nvSpPr>
        <p:spPr/>
        <p:txBody>
          <a:bodyPr/>
          <a:lstStyle/>
          <a:p>
            <a:pPr rtl="0">
              <a:spcAft>
                <a:spcPts val="600"/>
              </a:spcAft>
            </a:pPr>
            <a:r>
              <a:rPr lang="fr-FR" noProof="0"/>
              <a:t>20XX</a:t>
            </a:r>
          </a:p>
        </p:txBody>
      </p:sp>
      <p:sp>
        <p:nvSpPr>
          <p:cNvPr id="6" name="Espace réservé du numéro de diapositive 5" hidden="1">
            <a:extLst>
              <a:ext uri="{FF2B5EF4-FFF2-40B4-BE49-F238E27FC236}">
                <a16:creationId xmlns:a16="http://schemas.microsoft.com/office/drawing/2014/main" id="{D2321098-02BA-3ED7-A906-7A69C0459EBF}"/>
              </a:ext>
            </a:extLst>
          </p:cNvPr>
          <p:cNvSpPr>
            <a:spLocks noGrp="1"/>
          </p:cNvSpPr>
          <p:nvPr>
            <p:ph type="sldNum" sz="quarter" idx="12"/>
          </p:nvPr>
        </p:nvSpPr>
        <p:spPr/>
        <p:txBody>
          <a:bodyPr/>
          <a:lstStyle/>
          <a:p>
            <a:pPr rtl="0">
              <a:spcAft>
                <a:spcPts val="600"/>
              </a:spcAft>
            </a:pPr>
            <a:fld id="{B5CEABB6-07DC-46E8-9B57-56EC44A396E5}" type="slidenum">
              <a:rPr lang="fr-FR" noProof="0" smtClean="0"/>
              <a:pPr rtl="0">
                <a:spcAft>
                  <a:spcPts val="600"/>
                </a:spcAft>
              </a:pPr>
              <a:t>2</a:t>
            </a:fld>
            <a:endParaRPr lang="fr-FR" noProof="0"/>
          </a:p>
        </p:txBody>
      </p:sp>
    </p:spTree>
    <p:extLst>
      <p:ext uri="{BB962C8B-B14F-4D97-AF65-F5344CB8AC3E}">
        <p14:creationId xmlns:p14="http://schemas.microsoft.com/office/powerpoint/2010/main" val="33222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4BC4F-3D59-464A-857E-6F155B368ED7}"/>
              </a:ext>
            </a:extLst>
          </p:cNvPr>
          <p:cNvSpPr>
            <a:spLocks noGrp="1"/>
          </p:cNvSpPr>
          <p:nvPr>
            <p:ph type="title"/>
          </p:nvPr>
        </p:nvSpPr>
        <p:spPr>
          <a:xfrm>
            <a:off x="511292" y="209866"/>
            <a:ext cx="5116280" cy="1041398"/>
          </a:xfrm>
        </p:spPr>
        <p:txBody>
          <a:bodyPr rtlCol="0">
            <a:normAutofit/>
          </a:bodyPr>
          <a:lstStyle/>
          <a:p>
            <a:pPr algn="l" rtl="0"/>
            <a:r>
              <a:rPr lang="fr-FR" sz="3200" dirty="0"/>
              <a:t>Budget</a:t>
            </a:r>
          </a:p>
        </p:txBody>
      </p:sp>
      <p:sp>
        <p:nvSpPr>
          <p:cNvPr id="9" name="Espace réservé du texte 8">
            <a:extLst>
              <a:ext uri="{FF2B5EF4-FFF2-40B4-BE49-F238E27FC236}">
                <a16:creationId xmlns:a16="http://schemas.microsoft.com/office/drawing/2014/main" id="{8C1455DF-5CEC-44A2-A92D-8E901D15B7CC}"/>
              </a:ext>
            </a:extLst>
          </p:cNvPr>
          <p:cNvSpPr>
            <a:spLocks noGrp="1"/>
          </p:cNvSpPr>
          <p:nvPr>
            <p:ph type="body" idx="1"/>
          </p:nvPr>
        </p:nvSpPr>
        <p:spPr>
          <a:xfrm>
            <a:off x="1796835" y="3115985"/>
            <a:ext cx="1841892" cy="823912"/>
          </a:xfrm>
        </p:spPr>
        <p:txBody>
          <a:bodyPr rtlCol="0"/>
          <a:lstStyle/>
          <a:p>
            <a:pPr rtl="0"/>
            <a:r>
              <a:rPr lang="fr-FR" sz="2800" dirty="0"/>
              <a:t>33’000 CHF</a:t>
            </a:r>
          </a:p>
        </p:txBody>
      </p:sp>
      <p:sp>
        <p:nvSpPr>
          <p:cNvPr id="10" name="Espace réservé du texte 9">
            <a:extLst>
              <a:ext uri="{FF2B5EF4-FFF2-40B4-BE49-F238E27FC236}">
                <a16:creationId xmlns:a16="http://schemas.microsoft.com/office/drawing/2014/main" id="{7C7E7B18-D05F-4C44-8718-8C671160FC98}"/>
              </a:ext>
            </a:extLst>
          </p:cNvPr>
          <p:cNvSpPr>
            <a:spLocks noGrp="1"/>
          </p:cNvSpPr>
          <p:nvPr>
            <p:ph type="body" idx="15"/>
          </p:nvPr>
        </p:nvSpPr>
        <p:spPr>
          <a:xfrm>
            <a:off x="5159544" y="3115985"/>
            <a:ext cx="1841892" cy="823912"/>
          </a:xfrm>
        </p:spPr>
        <p:txBody>
          <a:bodyPr rtlCol="0"/>
          <a:lstStyle/>
          <a:p>
            <a:pPr rtl="0"/>
            <a:r>
              <a:rPr lang="fr-FR" sz="2800" dirty="0"/>
              <a:t>165’000 CHF</a:t>
            </a:r>
          </a:p>
        </p:txBody>
      </p:sp>
      <p:sp>
        <p:nvSpPr>
          <p:cNvPr id="11" name="Espace réservé du texte 10">
            <a:extLst>
              <a:ext uri="{FF2B5EF4-FFF2-40B4-BE49-F238E27FC236}">
                <a16:creationId xmlns:a16="http://schemas.microsoft.com/office/drawing/2014/main" id="{C4EAD5C6-02F0-4D27-8D85-1BD5EA833D6F}"/>
              </a:ext>
            </a:extLst>
          </p:cNvPr>
          <p:cNvSpPr>
            <a:spLocks noGrp="1"/>
          </p:cNvSpPr>
          <p:nvPr>
            <p:ph type="body" idx="16"/>
          </p:nvPr>
        </p:nvSpPr>
        <p:spPr>
          <a:xfrm>
            <a:off x="8590641" y="3115985"/>
            <a:ext cx="1841892" cy="823912"/>
          </a:xfrm>
        </p:spPr>
        <p:txBody>
          <a:bodyPr rtlCol="0"/>
          <a:lstStyle/>
          <a:p>
            <a:pPr rtl="0"/>
            <a:r>
              <a:rPr lang="fr-FR" sz="2800" dirty="0"/>
              <a:t>660’000 CHF</a:t>
            </a:r>
          </a:p>
        </p:txBody>
      </p:sp>
      <p:sp>
        <p:nvSpPr>
          <p:cNvPr id="19" name="Espace réservé du contenu 18">
            <a:extLst>
              <a:ext uri="{FF2B5EF4-FFF2-40B4-BE49-F238E27FC236}">
                <a16:creationId xmlns:a16="http://schemas.microsoft.com/office/drawing/2014/main" id="{791D6145-F7F7-43DE-A16B-BF4F9607D4E8}"/>
              </a:ext>
            </a:extLst>
          </p:cNvPr>
          <p:cNvSpPr>
            <a:spLocks noGrp="1"/>
          </p:cNvSpPr>
          <p:nvPr>
            <p:ph sz="half" idx="2"/>
          </p:nvPr>
        </p:nvSpPr>
        <p:spPr>
          <a:xfrm>
            <a:off x="1129697" y="1854065"/>
            <a:ext cx="3124093" cy="462927"/>
          </a:xfrm>
        </p:spPr>
        <p:txBody>
          <a:bodyPr rtlCol="0"/>
          <a:lstStyle/>
          <a:p>
            <a:pPr rtl="0"/>
            <a:r>
              <a:rPr lang="fr-FR" sz="2400" dirty="0"/>
              <a:t>2025</a:t>
            </a:r>
            <a:endParaRPr lang="fr-FR" dirty="0"/>
          </a:p>
        </p:txBody>
      </p:sp>
      <p:sp>
        <p:nvSpPr>
          <p:cNvPr id="20" name="Espace réservé du contenu 19">
            <a:extLst>
              <a:ext uri="{FF2B5EF4-FFF2-40B4-BE49-F238E27FC236}">
                <a16:creationId xmlns:a16="http://schemas.microsoft.com/office/drawing/2014/main" id="{BC46925A-8382-42EB-891C-DBB4EAAA33F8}"/>
              </a:ext>
            </a:extLst>
          </p:cNvPr>
          <p:cNvSpPr>
            <a:spLocks noGrp="1"/>
          </p:cNvSpPr>
          <p:nvPr>
            <p:ph sz="quarter" idx="4"/>
          </p:nvPr>
        </p:nvSpPr>
        <p:spPr>
          <a:xfrm>
            <a:off x="4510750" y="1854064"/>
            <a:ext cx="3139479" cy="462927"/>
          </a:xfrm>
        </p:spPr>
        <p:txBody>
          <a:bodyPr rtlCol="0"/>
          <a:lstStyle/>
          <a:p>
            <a:pPr rtl="0"/>
            <a:r>
              <a:rPr lang="fr-FR" sz="2400" dirty="0"/>
              <a:t>2026</a:t>
            </a:r>
            <a:endParaRPr lang="fr-FR" dirty="0"/>
          </a:p>
        </p:txBody>
      </p:sp>
      <p:sp>
        <p:nvSpPr>
          <p:cNvPr id="23" name="Espace réservé du contenu 22">
            <a:extLst>
              <a:ext uri="{FF2B5EF4-FFF2-40B4-BE49-F238E27FC236}">
                <a16:creationId xmlns:a16="http://schemas.microsoft.com/office/drawing/2014/main" id="{649BF20C-562E-400E-BEA6-1D5F81F2FE44}"/>
              </a:ext>
            </a:extLst>
          </p:cNvPr>
          <p:cNvSpPr>
            <a:spLocks noGrp="1"/>
          </p:cNvSpPr>
          <p:nvPr>
            <p:ph sz="quarter" idx="18"/>
          </p:nvPr>
        </p:nvSpPr>
        <p:spPr>
          <a:xfrm>
            <a:off x="1055397" y="4971786"/>
            <a:ext cx="3689857" cy="931496"/>
          </a:xfrm>
        </p:spPr>
        <p:txBody>
          <a:bodyPr rtlCol="0">
            <a:normAutofit/>
          </a:bodyPr>
          <a:lstStyle/>
          <a:p>
            <a:pPr rtl="0"/>
            <a:r>
              <a:rPr lang="fr-FR" sz="1800" dirty="0"/>
              <a:t>Nombre de vente mensuel 2025 :</a:t>
            </a:r>
            <a:br>
              <a:rPr lang="fr-FR" sz="1800" dirty="0"/>
            </a:br>
            <a:r>
              <a:rPr lang="fr-FR" sz="1800" dirty="0"/>
              <a:t>100</a:t>
            </a:r>
          </a:p>
        </p:txBody>
      </p:sp>
      <p:sp>
        <p:nvSpPr>
          <p:cNvPr id="21" name="Espace réservé du contenu 20">
            <a:extLst>
              <a:ext uri="{FF2B5EF4-FFF2-40B4-BE49-F238E27FC236}">
                <a16:creationId xmlns:a16="http://schemas.microsoft.com/office/drawing/2014/main" id="{318AFADE-B54F-4988-8000-B9336A395336}"/>
              </a:ext>
            </a:extLst>
          </p:cNvPr>
          <p:cNvSpPr>
            <a:spLocks noGrp="1"/>
          </p:cNvSpPr>
          <p:nvPr>
            <p:ph sz="half" idx="14"/>
          </p:nvPr>
        </p:nvSpPr>
        <p:spPr>
          <a:xfrm>
            <a:off x="7949540" y="1854064"/>
            <a:ext cx="3124093" cy="462927"/>
          </a:xfrm>
        </p:spPr>
        <p:txBody>
          <a:bodyPr rtlCol="0"/>
          <a:lstStyle/>
          <a:p>
            <a:pPr rtl="0"/>
            <a:r>
              <a:rPr lang="fr-FR" sz="2400" dirty="0"/>
              <a:t>2027</a:t>
            </a:r>
            <a:endParaRPr lang="fr-FR" dirty="0"/>
          </a:p>
        </p:txBody>
      </p:sp>
      <p:sp>
        <p:nvSpPr>
          <p:cNvPr id="5" name="Espace réservé de la date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rtlCol="0"/>
          <a:lstStyle/>
          <a:p>
            <a:pPr rtl="0"/>
            <a:r>
              <a:rPr lang="fr-FR" dirty="0"/>
              <a:t>2024</a:t>
            </a:r>
          </a:p>
        </p:txBody>
      </p:sp>
      <p:sp>
        <p:nvSpPr>
          <p:cNvPr id="7" name="Espace réservé du numéro de diapositive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3</a:t>
            </a:fld>
            <a:endParaRPr lang="fr-FR" dirty="0"/>
          </a:p>
        </p:txBody>
      </p:sp>
      <p:sp>
        <p:nvSpPr>
          <p:cNvPr id="3" name="ZoneTexte 2">
            <a:extLst>
              <a:ext uri="{FF2B5EF4-FFF2-40B4-BE49-F238E27FC236}">
                <a16:creationId xmlns:a16="http://schemas.microsoft.com/office/drawing/2014/main" id="{59B121CD-2127-331C-BE8E-7E6DED872A71}"/>
              </a:ext>
            </a:extLst>
          </p:cNvPr>
          <p:cNvSpPr txBox="1"/>
          <p:nvPr/>
        </p:nvSpPr>
        <p:spPr>
          <a:xfrm>
            <a:off x="511292" y="1119557"/>
            <a:ext cx="4108177" cy="584775"/>
          </a:xfrm>
          <a:prstGeom prst="rect">
            <a:avLst/>
          </a:prstGeom>
          <a:noFill/>
        </p:spPr>
        <p:txBody>
          <a:bodyPr wrap="square" rtlCol="0">
            <a:spAutoFit/>
          </a:bodyPr>
          <a:lstStyle/>
          <a:p>
            <a:r>
              <a:rPr lang="fr-CH" sz="3200" dirty="0">
                <a:solidFill>
                  <a:schemeClr val="bg1"/>
                </a:solidFill>
              </a:rPr>
              <a:t>Chiffre d’affaires</a:t>
            </a:r>
            <a:endParaRPr lang="fr-CH" dirty="0">
              <a:solidFill>
                <a:schemeClr val="bg1"/>
              </a:solidFill>
            </a:endParaRPr>
          </a:p>
        </p:txBody>
      </p:sp>
      <p:sp>
        <p:nvSpPr>
          <p:cNvPr id="4" name="Espace réservé du contenu 22">
            <a:extLst>
              <a:ext uri="{FF2B5EF4-FFF2-40B4-BE49-F238E27FC236}">
                <a16:creationId xmlns:a16="http://schemas.microsoft.com/office/drawing/2014/main" id="{59AB9348-7419-345E-1A0F-402CE70CD450}"/>
              </a:ext>
            </a:extLst>
          </p:cNvPr>
          <p:cNvSpPr txBox="1">
            <a:spLocks/>
          </p:cNvSpPr>
          <p:nvPr/>
        </p:nvSpPr>
        <p:spPr>
          <a:xfrm>
            <a:off x="4235560" y="5500693"/>
            <a:ext cx="3689857" cy="93149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none" spc="50" baseline="0">
                <a:solidFill>
                  <a:schemeClr val="bg1"/>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1400" kern="1200" cap="none"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Nombre de vente mensuel 2026 :</a:t>
            </a:r>
            <a:br>
              <a:rPr lang="fr-FR" sz="1800" dirty="0"/>
            </a:br>
            <a:r>
              <a:rPr lang="fr-FR" sz="1800" dirty="0"/>
              <a:t>500</a:t>
            </a:r>
          </a:p>
        </p:txBody>
      </p:sp>
      <p:sp>
        <p:nvSpPr>
          <p:cNvPr id="14" name="Espace réservé du contenu 22">
            <a:extLst>
              <a:ext uri="{FF2B5EF4-FFF2-40B4-BE49-F238E27FC236}">
                <a16:creationId xmlns:a16="http://schemas.microsoft.com/office/drawing/2014/main" id="{FA4552A2-EE7C-C5B8-427D-6984D7A9523A}"/>
              </a:ext>
            </a:extLst>
          </p:cNvPr>
          <p:cNvSpPr txBox="1">
            <a:spLocks/>
          </p:cNvSpPr>
          <p:nvPr/>
        </p:nvSpPr>
        <p:spPr>
          <a:xfrm>
            <a:off x="7446746" y="4967311"/>
            <a:ext cx="3689857" cy="93149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none" spc="50" baseline="0">
                <a:solidFill>
                  <a:schemeClr val="bg1"/>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1400" kern="1200" cap="none"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Nombre de vente mensuel 2027 :</a:t>
            </a:r>
            <a:br>
              <a:rPr lang="fr-FR" sz="1800" dirty="0"/>
            </a:br>
            <a:r>
              <a:rPr lang="fr-FR" sz="1800" dirty="0"/>
              <a:t>2000</a:t>
            </a:r>
          </a:p>
        </p:txBody>
      </p:sp>
    </p:spTree>
    <p:extLst>
      <p:ext uri="{BB962C8B-B14F-4D97-AF65-F5344CB8AC3E}">
        <p14:creationId xmlns:p14="http://schemas.microsoft.com/office/powerpoint/2010/main" val="40485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4"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2818793" y="3636362"/>
            <a:ext cx="6098807" cy="709466"/>
          </a:xfrm>
        </p:spPr>
        <p:txBody>
          <a:bodyPr vert="horz" lIns="91440" tIns="45720" rIns="91440" bIns="45720" rtlCol="0" anchor="t">
            <a:normAutofit/>
          </a:bodyPr>
          <a:lstStyle/>
          <a:p>
            <a:pPr rtl="0"/>
            <a:r>
              <a:rPr lang="fr-FR" dirty="0"/>
              <a:t>Prix moyen final par clé : 20 CHF</a:t>
            </a:r>
          </a:p>
        </p:txBody>
      </p:sp>
      <p:sp>
        <p:nvSpPr>
          <p:cNvPr id="4" name="Espace réservé du texte 3">
            <a:extLst>
              <a:ext uri="{FF2B5EF4-FFF2-40B4-BE49-F238E27FC236}">
                <a16:creationId xmlns:a16="http://schemas.microsoft.com/office/drawing/2014/main" id="{AC1C80FB-53F9-42EE-B1E6-D0F998EC5DFA}"/>
              </a:ext>
            </a:extLst>
          </p:cNvPr>
          <p:cNvSpPr>
            <a:spLocks noGrp="1"/>
          </p:cNvSpPr>
          <p:nvPr>
            <p:ph type="body" sz="quarter" idx="15"/>
          </p:nvPr>
        </p:nvSpPr>
        <p:spPr>
          <a:xfrm>
            <a:off x="1078825" y="1991311"/>
            <a:ext cx="4031030" cy="1057308"/>
          </a:xfrm>
        </p:spPr>
        <p:txBody>
          <a:bodyPr rtlCol="0"/>
          <a:lstStyle/>
          <a:p>
            <a:pPr rtl="0"/>
            <a:r>
              <a:rPr lang="fr-FR" sz="1800" dirty="0"/>
              <a:t>Prix moyen entre 20 CHF et 80 CHF :</a:t>
            </a:r>
          </a:p>
          <a:p>
            <a:pPr rtl="0"/>
            <a:r>
              <a:rPr lang="fr-FR" sz="2800" dirty="0"/>
              <a:t>50 CHF</a:t>
            </a:r>
          </a:p>
        </p:txBody>
      </p:sp>
      <p:sp>
        <p:nvSpPr>
          <p:cNvPr id="80" name="Espace réservé de la date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fr-FR" dirty="0"/>
              <a:t>2024</a:t>
            </a:r>
          </a:p>
        </p:txBody>
      </p:sp>
      <p:sp>
        <p:nvSpPr>
          <p:cNvPr id="82" name="Espace réservé du numéro de diapositive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fr-FR" smtClean="0"/>
              <a:pPr rtl="0"/>
              <a:t>4</a:t>
            </a:fld>
            <a:endParaRPr lang="fr-FR"/>
          </a:p>
        </p:txBody>
      </p:sp>
      <p:sp>
        <p:nvSpPr>
          <p:cNvPr id="13" name="Titre 1">
            <a:extLst>
              <a:ext uri="{FF2B5EF4-FFF2-40B4-BE49-F238E27FC236}">
                <a16:creationId xmlns:a16="http://schemas.microsoft.com/office/drawing/2014/main" id="{4C777D77-7599-893F-F06E-D7D5ACDC1D5A}"/>
              </a:ext>
            </a:extLst>
          </p:cNvPr>
          <p:cNvSpPr>
            <a:spLocks noGrp="1"/>
          </p:cNvSpPr>
          <p:nvPr>
            <p:ph type="title"/>
          </p:nvPr>
        </p:nvSpPr>
        <p:spPr>
          <a:xfrm>
            <a:off x="511292" y="209866"/>
            <a:ext cx="5116280" cy="1041398"/>
          </a:xfrm>
        </p:spPr>
        <p:txBody>
          <a:bodyPr rtlCol="0">
            <a:normAutofit/>
          </a:bodyPr>
          <a:lstStyle/>
          <a:p>
            <a:pPr algn="l" rtl="0"/>
            <a:r>
              <a:rPr lang="fr-FR" sz="3200" dirty="0"/>
              <a:t>Budgets</a:t>
            </a:r>
          </a:p>
        </p:txBody>
      </p:sp>
      <p:sp>
        <p:nvSpPr>
          <p:cNvPr id="14" name="ZoneTexte 13">
            <a:extLst>
              <a:ext uri="{FF2B5EF4-FFF2-40B4-BE49-F238E27FC236}">
                <a16:creationId xmlns:a16="http://schemas.microsoft.com/office/drawing/2014/main" id="{25BD2DC5-7BDD-184A-98D2-D81D7E15ACBA}"/>
              </a:ext>
            </a:extLst>
          </p:cNvPr>
          <p:cNvSpPr txBox="1"/>
          <p:nvPr/>
        </p:nvSpPr>
        <p:spPr>
          <a:xfrm>
            <a:off x="511292" y="1119557"/>
            <a:ext cx="4108177" cy="584775"/>
          </a:xfrm>
          <a:prstGeom prst="rect">
            <a:avLst/>
          </a:prstGeom>
          <a:noFill/>
        </p:spPr>
        <p:txBody>
          <a:bodyPr wrap="square" rtlCol="0">
            <a:spAutoFit/>
          </a:bodyPr>
          <a:lstStyle/>
          <a:p>
            <a:r>
              <a:rPr lang="fr-CH" sz="3200" dirty="0">
                <a:solidFill>
                  <a:schemeClr val="bg1"/>
                </a:solidFill>
              </a:rPr>
              <a:t>PRAMV</a:t>
            </a:r>
            <a:endParaRPr lang="fr-CH" dirty="0">
              <a:solidFill>
                <a:schemeClr val="bg1"/>
              </a:solidFill>
            </a:endParaRPr>
          </a:p>
        </p:txBody>
      </p:sp>
      <p:cxnSp>
        <p:nvCxnSpPr>
          <p:cNvPr id="31" name="Connecteur : en angle 30">
            <a:extLst>
              <a:ext uri="{FF2B5EF4-FFF2-40B4-BE49-F238E27FC236}">
                <a16:creationId xmlns:a16="http://schemas.microsoft.com/office/drawing/2014/main" id="{47DC6F4E-FBF2-41FE-DCF9-8F67359B4C17}"/>
              </a:ext>
            </a:extLst>
          </p:cNvPr>
          <p:cNvCxnSpPr>
            <a:stCxn id="4" idx="3"/>
            <a:endCxn id="3" idx="0"/>
          </p:cNvCxnSpPr>
          <p:nvPr/>
        </p:nvCxnSpPr>
        <p:spPr>
          <a:xfrm>
            <a:off x="5109855" y="2519965"/>
            <a:ext cx="758342" cy="111639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4DC48B7-00DE-BAEC-208F-ED6262ED94C9}"/>
              </a:ext>
            </a:extLst>
          </p:cNvPr>
          <p:cNvSpPr/>
          <p:nvPr/>
        </p:nvSpPr>
        <p:spPr>
          <a:xfrm>
            <a:off x="1478273" y="4822435"/>
            <a:ext cx="1944304" cy="1057308"/>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H" dirty="0"/>
              <a:t>24’000 CHF</a:t>
            </a:r>
          </a:p>
        </p:txBody>
      </p:sp>
      <p:sp>
        <p:nvSpPr>
          <p:cNvPr id="35" name="Rectangle 34">
            <a:extLst>
              <a:ext uri="{FF2B5EF4-FFF2-40B4-BE49-F238E27FC236}">
                <a16:creationId xmlns:a16="http://schemas.microsoft.com/office/drawing/2014/main" id="{CB5A6171-A0B5-5DE1-E0FF-1D64CDF70155}"/>
              </a:ext>
            </a:extLst>
          </p:cNvPr>
          <p:cNvSpPr/>
          <p:nvPr/>
        </p:nvSpPr>
        <p:spPr>
          <a:xfrm>
            <a:off x="8313817" y="4822435"/>
            <a:ext cx="1944304" cy="1057308"/>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H" dirty="0"/>
              <a:t>480’000 CHF</a:t>
            </a:r>
          </a:p>
        </p:txBody>
      </p:sp>
      <p:sp>
        <p:nvSpPr>
          <p:cNvPr id="36" name="Rectangle 35">
            <a:extLst>
              <a:ext uri="{FF2B5EF4-FFF2-40B4-BE49-F238E27FC236}">
                <a16:creationId xmlns:a16="http://schemas.microsoft.com/office/drawing/2014/main" id="{39568041-6A8E-E430-6FEC-E69E0297ED46}"/>
              </a:ext>
            </a:extLst>
          </p:cNvPr>
          <p:cNvSpPr/>
          <p:nvPr/>
        </p:nvSpPr>
        <p:spPr>
          <a:xfrm>
            <a:off x="4896045" y="4822435"/>
            <a:ext cx="1944304" cy="1057308"/>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H" dirty="0"/>
              <a:t>120’000 CHF</a:t>
            </a:r>
          </a:p>
        </p:txBody>
      </p:sp>
      <p:sp>
        <p:nvSpPr>
          <p:cNvPr id="42" name="Espace réservé du texte 3">
            <a:extLst>
              <a:ext uri="{FF2B5EF4-FFF2-40B4-BE49-F238E27FC236}">
                <a16:creationId xmlns:a16="http://schemas.microsoft.com/office/drawing/2014/main" id="{ABD022C6-556D-4DAC-2CFF-952404B40EAE}"/>
              </a:ext>
            </a:extLst>
          </p:cNvPr>
          <p:cNvSpPr txBox="1">
            <a:spLocks/>
          </p:cNvSpPr>
          <p:nvPr/>
        </p:nvSpPr>
        <p:spPr>
          <a:xfrm>
            <a:off x="6658046" y="1992996"/>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Réduction moyenne par achat :</a:t>
            </a:r>
          </a:p>
          <a:p>
            <a:r>
              <a:rPr lang="fr-FR" sz="2800" dirty="0"/>
              <a:t>30 CHF</a:t>
            </a:r>
          </a:p>
        </p:txBody>
      </p:sp>
      <p:cxnSp>
        <p:nvCxnSpPr>
          <p:cNvPr id="45" name="Connecteur : en angle 44">
            <a:extLst>
              <a:ext uri="{FF2B5EF4-FFF2-40B4-BE49-F238E27FC236}">
                <a16:creationId xmlns:a16="http://schemas.microsoft.com/office/drawing/2014/main" id="{5F0708F4-D708-763A-B3CE-B8C9DAAE7CB4}"/>
              </a:ext>
            </a:extLst>
          </p:cNvPr>
          <p:cNvCxnSpPr>
            <a:cxnSpLocks/>
            <a:stCxn id="42" idx="1"/>
            <a:endCxn id="3" idx="0"/>
          </p:cNvCxnSpPr>
          <p:nvPr/>
        </p:nvCxnSpPr>
        <p:spPr>
          <a:xfrm rot="10800000" flipV="1">
            <a:off x="5868198" y="2521650"/>
            <a:ext cx="789849" cy="111471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BC019DA3-CFAA-18E0-8A61-6EAFDDEA24E5}"/>
              </a:ext>
            </a:extLst>
          </p:cNvPr>
          <p:cNvSpPr txBox="1"/>
          <p:nvPr/>
        </p:nvSpPr>
        <p:spPr>
          <a:xfrm>
            <a:off x="1945893" y="4214799"/>
            <a:ext cx="1009064" cy="523220"/>
          </a:xfrm>
          <a:prstGeom prst="rect">
            <a:avLst/>
          </a:prstGeom>
          <a:noFill/>
        </p:spPr>
        <p:txBody>
          <a:bodyPr wrap="square" rtlCol="0">
            <a:spAutoFit/>
          </a:bodyPr>
          <a:lstStyle/>
          <a:p>
            <a:pPr algn="ctr"/>
            <a:r>
              <a:rPr lang="fr-CH" sz="2800" dirty="0">
                <a:solidFill>
                  <a:schemeClr val="bg1"/>
                </a:solidFill>
              </a:rPr>
              <a:t>2025</a:t>
            </a:r>
          </a:p>
        </p:txBody>
      </p:sp>
      <p:sp>
        <p:nvSpPr>
          <p:cNvPr id="53" name="ZoneTexte 52">
            <a:extLst>
              <a:ext uri="{FF2B5EF4-FFF2-40B4-BE49-F238E27FC236}">
                <a16:creationId xmlns:a16="http://schemas.microsoft.com/office/drawing/2014/main" id="{AC5B4C68-EC58-66EC-FB50-B8B1058F0C02}"/>
              </a:ext>
            </a:extLst>
          </p:cNvPr>
          <p:cNvSpPr txBox="1"/>
          <p:nvPr/>
        </p:nvSpPr>
        <p:spPr>
          <a:xfrm>
            <a:off x="8781435" y="4214799"/>
            <a:ext cx="1009064" cy="523220"/>
          </a:xfrm>
          <a:prstGeom prst="rect">
            <a:avLst/>
          </a:prstGeom>
          <a:noFill/>
        </p:spPr>
        <p:txBody>
          <a:bodyPr wrap="square" rtlCol="0">
            <a:spAutoFit/>
          </a:bodyPr>
          <a:lstStyle/>
          <a:p>
            <a:pPr algn="ctr"/>
            <a:r>
              <a:rPr lang="fr-CH" sz="2800" dirty="0">
                <a:solidFill>
                  <a:schemeClr val="bg1"/>
                </a:solidFill>
              </a:rPr>
              <a:t>2027</a:t>
            </a:r>
          </a:p>
        </p:txBody>
      </p:sp>
      <p:sp>
        <p:nvSpPr>
          <p:cNvPr id="54" name="ZoneTexte 53">
            <a:extLst>
              <a:ext uri="{FF2B5EF4-FFF2-40B4-BE49-F238E27FC236}">
                <a16:creationId xmlns:a16="http://schemas.microsoft.com/office/drawing/2014/main" id="{4882F734-C2FF-F7A0-D511-2DDE2CCF79EE}"/>
              </a:ext>
            </a:extLst>
          </p:cNvPr>
          <p:cNvSpPr txBox="1"/>
          <p:nvPr/>
        </p:nvSpPr>
        <p:spPr>
          <a:xfrm>
            <a:off x="5363664" y="4227854"/>
            <a:ext cx="1009064" cy="523220"/>
          </a:xfrm>
          <a:prstGeom prst="rect">
            <a:avLst/>
          </a:prstGeom>
          <a:noFill/>
        </p:spPr>
        <p:txBody>
          <a:bodyPr wrap="square" rtlCol="0">
            <a:spAutoFit/>
          </a:bodyPr>
          <a:lstStyle/>
          <a:p>
            <a:pPr algn="ctr"/>
            <a:r>
              <a:rPr lang="fr-CH" sz="2800" dirty="0">
                <a:solidFill>
                  <a:schemeClr val="bg1"/>
                </a:solidFill>
              </a:rPr>
              <a:t>2026</a:t>
            </a:r>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52"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e la date 11">
            <a:extLst>
              <a:ext uri="{FF2B5EF4-FFF2-40B4-BE49-F238E27FC236}">
                <a16:creationId xmlns:a16="http://schemas.microsoft.com/office/drawing/2014/main" id="{D42D8F39-BE5C-8DF0-12DE-E3DF1D69FEB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fr-FR" kern="1200" dirty="0">
                <a:latin typeface="+mn-lt"/>
                <a:ea typeface="+mn-ea"/>
                <a:cs typeface="+mn-cs"/>
              </a:rPr>
              <a:t>2024</a:t>
            </a:r>
          </a:p>
        </p:txBody>
      </p:sp>
      <p:sp>
        <p:nvSpPr>
          <p:cNvPr id="13" name="Espace réservé du pied de page 12">
            <a:extLst>
              <a:ext uri="{FF2B5EF4-FFF2-40B4-BE49-F238E27FC236}">
                <a16:creationId xmlns:a16="http://schemas.microsoft.com/office/drawing/2014/main" id="{040189C3-652C-26CF-43F6-258684709F9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fr-FR" kern="1200">
                <a:latin typeface="+mn-lt"/>
                <a:ea typeface="+mn-ea"/>
                <a:cs typeface="+mn-cs"/>
              </a:rPr>
              <a:t>Pitch Deck</a:t>
            </a:r>
          </a:p>
        </p:txBody>
      </p:sp>
      <p:sp>
        <p:nvSpPr>
          <p:cNvPr id="14" name="Espace réservé du numéro de diapositive 13">
            <a:extLst>
              <a:ext uri="{FF2B5EF4-FFF2-40B4-BE49-F238E27FC236}">
                <a16:creationId xmlns:a16="http://schemas.microsoft.com/office/drawing/2014/main" id="{093525F4-CACA-0B3F-84A9-D1778AA5E82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fr-FR" smtClean="0"/>
              <a:pPr>
                <a:spcAft>
                  <a:spcPts val="600"/>
                </a:spcAft>
              </a:pPr>
              <a:t>5</a:t>
            </a:fld>
            <a:endParaRPr lang="fr-FR"/>
          </a:p>
        </p:txBody>
      </p:sp>
      <p:sp>
        <p:nvSpPr>
          <p:cNvPr id="20" name="Titre 1">
            <a:extLst>
              <a:ext uri="{FF2B5EF4-FFF2-40B4-BE49-F238E27FC236}">
                <a16:creationId xmlns:a16="http://schemas.microsoft.com/office/drawing/2014/main" id="{18BE8E44-D8CB-B545-6F4F-70AFE9BC7BB2}"/>
              </a:ext>
            </a:extLst>
          </p:cNvPr>
          <p:cNvSpPr>
            <a:spLocks noGrp="1"/>
          </p:cNvSpPr>
          <p:nvPr>
            <p:ph type="title"/>
          </p:nvPr>
        </p:nvSpPr>
        <p:spPr>
          <a:xfrm>
            <a:off x="1683510" y="112185"/>
            <a:ext cx="1897890" cy="1041398"/>
          </a:xfrm>
        </p:spPr>
        <p:txBody>
          <a:bodyPr rtlCol="0">
            <a:normAutofit/>
          </a:bodyPr>
          <a:lstStyle/>
          <a:p>
            <a:pPr algn="l" rtl="0"/>
            <a:r>
              <a:rPr lang="fr-FR" sz="3200" dirty="0"/>
              <a:t>Budget</a:t>
            </a:r>
          </a:p>
        </p:txBody>
      </p:sp>
      <p:sp>
        <p:nvSpPr>
          <p:cNvPr id="21" name="ZoneTexte 20">
            <a:extLst>
              <a:ext uri="{FF2B5EF4-FFF2-40B4-BE49-F238E27FC236}">
                <a16:creationId xmlns:a16="http://schemas.microsoft.com/office/drawing/2014/main" id="{76237800-B184-49F4-93A2-64A4BB9B6FCF}"/>
              </a:ext>
            </a:extLst>
          </p:cNvPr>
          <p:cNvSpPr txBox="1"/>
          <p:nvPr/>
        </p:nvSpPr>
        <p:spPr>
          <a:xfrm>
            <a:off x="4366250" y="514082"/>
            <a:ext cx="4108177" cy="584775"/>
          </a:xfrm>
          <a:prstGeom prst="rect">
            <a:avLst/>
          </a:prstGeom>
          <a:noFill/>
        </p:spPr>
        <p:txBody>
          <a:bodyPr wrap="square" rtlCol="0">
            <a:spAutoFit/>
          </a:bodyPr>
          <a:lstStyle/>
          <a:p>
            <a:r>
              <a:rPr lang="fr-CH" sz="3200" dirty="0"/>
              <a:t>Quelques Chiffres</a:t>
            </a:r>
            <a:endParaRPr lang="fr-CH" dirty="0"/>
          </a:p>
        </p:txBody>
      </p:sp>
      <p:pic>
        <p:nvPicPr>
          <p:cNvPr id="3" name="Graphique 2" descr="Livres avec un remplissage uni">
            <a:extLst>
              <a:ext uri="{FF2B5EF4-FFF2-40B4-BE49-F238E27FC236}">
                <a16:creationId xmlns:a16="http://schemas.microsoft.com/office/drawing/2014/main" id="{02AF7178-2BD4-FD7B-2045-11F6E9E48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0909" y="4393648"/>
            <a:ext cx="914400" cy="914400"/>
          </a:xfrm>
          <a:prstGeom prst="rect">
            <a:avLst/>
          </a:prstGeom>
        </p:spPr>
      </p:pic>
      <p:pic>
        <p:nvPicPr>
          <p:cNvPr id="6" name="Graphique 5" descr="Graphique à barres avec tendance à la baisse avec un remplissage uni">
            <a:extLst>
              <a:ext uri="{FF2B5EF4-FFF2-40B4-BE49-F238E27FC236}">
                <a16:creationId xmlns:a16="http://schemas.microsoft.com/office/drawing/2014/main" id="{C65E7DF8-43C5-937D-311D-6914D65A0D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65245" y="4393648"/>
            <a:ext cx="914400" cy="914400"/>
          </a:xfrm>
          <a:prstGeom prst="rect">
            <a:avLst/>
          </a:prstGeom>
        </p:spPr>
      </p:pic>
      <p:pic>
        <p:nvPicPr>
          <p:cNvPr id="8" name="Graphique 7" descr="Pièces avec un remplissage uni">
            <a:extLst>
              <a:ext uri="{FF2B5EF4-FFF2-40B4-BE49-F238E27FC236}">
                <a16:creationId xmlns:a16="http://schemas.microsoft.com/office/drawing/2014/main" id="{2DFD1598-C9EA-5C24-047C-A7F92A2136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15544" y="4393648"/>
            <a:ext cx="914400" cy="914400"/>
          </a:xfrm>
          <a:prstGeom prst="rect">
            <a:avLst/>
          </a:prstGeom>
        </p:spPr>
      </p:pic>
      <p:sp>
        <p:nvSpPr>
          <p:cNvPr id="16" name="Flèche : droite 15">
            <a:extLst>
              <a:ext uri="{FF2B5EF4-FFF2-40B4-BE49-F238E27FC236}">
                <a16:creationId xmlns:a16="http://schemas.microsoft.com/office/drawing/2014/main" id="{E7E3C66C-0AA3-9351-1570-AEBFDCBCEFD5}"/>
              </a:ext>
            </a:extLst>
          </p:cNvPr>
          <p:cNvSpPr/>
          <p:nvPr/>
        </p:nvSpPr>
        <p:spPr>
          <a:xfrm>
            <a:off x="3101118" y="4720961"/>
            <a:ext cx="464127" cy="25977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CH"/>
          </a:p>
        </p:txBody>
      </p:sp>
      <p:sp>
        <p:nvSpPr>
          <p:cNvPr id="18" name="Flèche : droite 17">
            <a:extLst>
              <a:ext uri="{FF2B5EF4-FFF2-40B4-BE49-F238E27FC236}">
                <a16:creationId xmlns:a16="http://schemas.microsoft.com/office/drawing/2014/main" id="{161C69B4-FE69-9171-7828-1BD37B7D91F2}"/>
              </a:ext>
            </a:extLst>
          </p:cNvPr>
          <p:cNvSpPr/>
          <p:nvPr/>
        </p:nvSpPr>
        <p:spPr>
          <a:xfrm>
            <a:off x="4600690" y="4769238"/>
            <a:ext cx="464127" cy="25977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CH"/>
          </a:p>
        </p:txBody>
      </p:sp>
      <p:pic>
        <p:nvPicPr>
          <p:cNvPr id="22" name="Graphique 21" descr="Conception web avec un remplissage uni">
            <a:extLst>
              <a:ext uri="{FF2B5EF4-FFF2-40B4-BE49-F238E27FC236}">
                <a16:creationId xmlns:a16="http://schemas.microsoft.com/office/drawing/2014/main" id="{E2CAE7D5-3BFD-8CFD-7695-7CEC323754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24193" y="4393647"/>
            <a:ext cx="914400" cy="914400"/>
          </a:xfrm>
          <a:prstGeom prst="rect">
            <a:avLst/>
          </a:prstGeom>
        </p:spPr>
      </p:pic>
      <p:sp>
        <p:nvSpPr>
          <p:cNvPr id="23" name="Flèche : droite 22">
            <a:extLst>
              <a:ext uri="{FF2B5EF4-FFF2-40B4-BE49-F238E27FC236}">
                <a16:creationId xmlns:a16="http://schemas.microsoft.com/office/drawing/2014/main" id="{488428EF-B1DD-5DBD-85A5-3C8C01FC524E}"/>
              </a:ext>
            </a:extLst>
          </p:cNvPr>
          <p:cNvSpPr/>
          <p:nvPr/>
        </p:nvSpPr>
        <p:spPr>
          <a:xfrm>
            <a:off x="6209793" y="4773715"/>
            <a:ext cx="897082" cy="25977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CH"/>
          </a:p>
        </p:txBody>
      </p:sp>
      <p:sp>
        <p:nvSpPr>
          <p:cNvPr id="25" name="Flèche : droite 24">
            <a:extLst>
              <a:ext uri="{FF2B5EF4-FFF2-40B4-BE49-F238E27FC236}">
                <a16:creationId xmlns:a16="http://schemas.microsoft.com/office/drawing/2014/main" id="{D3B25E60-FD67-76DC-E77D-02CEDA790062}"/>
              </a:ext>
            </a:extLst>
          </p:cNvPr>
          <p:cNvSpPr/>
          <p:nvPr/>
        </p:nvSpPr>
        <p:spPr>
          <a:xfrm>
            <a:off x="8101124" y="4721760"/>
            <a:ext cx="897082" cy="25977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CH"/>
          </a:p>
        </p:txBody>
      </p:sp>
      <p:pic>
        <p:nvPicPr>
          <p:cNvPr id="26" name="Graphique 25" descr="Pièces avec un remplissage uni">
            <a:extLst>
              <a:ext uri="{FF2B5EF4-FFF2-40B4-BE49-F238E27FC236}">
                <a16:creationId xmlns:a16="http://schemas.microsoft.com/office/drawing/2014/main" id="{07B0A183-8503-242B-7D6E-DA243CE477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74853" y="4412192"/>
            <a:ext cx="914400" cy="914400"/>
          </a:xfrm>
          <a:prstGeom prst="rect">
            <a:avLst/>
          </a:prstGeom>
        </p:spPr>
      </p:pic>
      <p:sp>
        <p:nvSpPr>
          <p:cNvPr id="10" name="Espace réservé du contenu 2">
            <a:extLst>
              <a:ext uri="{FF2B5EF4-FFF2-40B4-BE49-F238E27FC236}">
                <a16:creationId xmlns:a16="http://schemas.microsoft.com/office/drawing/2014/main" id="{C0E1BD2A-8175-8176-5C05-94A65D0D54B5}"/>
              </a:ext>
            </a:extLst>
          </p:cNvPr>
          <p:cNvSpPr txBox="1">
            <a:spLocks/>
          </p:cNvSpPr>
          <p:nvPr/>
        </p:nvSpPr>
        <p:spPr>
          <a:xfrm>
            <a:off x="3116978" y="3467779"/>
            <a:ext cx="6098807" cy="70946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       Prix moyen final par clé : 20 CHF</a:t>
            </a:r>
          </a:p>
        </p:txBody>
      </p:sp>
      <p:sp>
        <p:nvSpPr>
          <p:cNvPr id="11" name="Espace réservé du texte 3">
            <a:extLst>
              <a:ext uri="{FF2B5EF4-FFF2-40B4-BE49-F238E27FC236}">
                <a16:creationId xmlns:a16="http://schemas.microsoft.com/office/drawing/2014/main" id="{6E533735-F761-FF2D-C36B-9D53C806DD89}"/>
              </a:ext>
            </a:extLst>
          </p:cNvPr>
          <p:cNvSpPr txBox="1">
            <a:spLocks/>
          </p:cNvSpPr>
          <p:nvPr/>
        </p:nvSpPr>
        <p:spPr>
          <a:xfrm>
            <a:off x="1311735" y="1808323"/>
            <a:ext cx="4031030" cy="1057308"/>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a:t>Prix moyen entre 20 CHF et 80 CHF :</a:t>
            </a:r>
          </a:p>
          <a:p>
            <a:pPr marL="0" indent="0">
              <a:buNone/>
            </a:pPr>
            <a:r>
              <a:rPr lang="fr-FR" dirty="0"/>
              <a:t>	    50 CHF</a:t>
            </a:r>
          </a:p>
        </p:txBody>
      </p:sp>
      <p:cxnSp>
        <p:nvCxnSpPr>
          <p:cNvPr id="15" name="Connecteur : en angle 14">
            <a:extLst>
              <a:ext uri="{FF2B5EF4-FFF2-40B4-BE49-F238E27FC236}">
                <a16:creationId xmlns:a16="http://schemas.microsoft.com/office/drawing/2014/main" id="{C977E4FE-2100-FEAA-CEDE-9E7533AD8C6E}"/>
              </a:ext>
            </a:extLst>
          </p:cNvPr>
          <p:cNvCxnSpPr>
            <a:stCxn id="11" idx="3"/>
            <a:endCxn id="10" idx="0"/>
          </p:cNvCxnSpPr>
          <p:nvPr/>
        </p:nvCxnSpPr>
        <p:spPr>
          <a:xfrm>
            <a:off x="5342765" y="2336977"/>
            <a:ext cx="823617" cy="11308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Espace réservé du texte 3">
            <a:extLst>
              <a:ext uri="{FF2B5EF4-FFF2-40B4-BE49-F238E27FC236}">
                <a16:creationId xmlns:a16="http://schemas.microsoft.com/office/drawing/2014/main" id="{9F1E9B27-44C9-EEEF-23EC-2D125137C21E}"/>
              </a:ext>
            </a:extLst>
          </p:cNvPr>
          <p:cNvSpPr txBox="1">
            <a:spLocks/>
          </p:cNvSpPr>
          <p:nvPr/>
        </p:nvSpPr>
        <p:spPr>
          <a:xfrm>
            <a:off x="6890956" y="1808323"/>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tx1"/>
                </a:solidFill>
              </a:rPr>
              <a:t>Réduction moyenne par achat :</a:t>
            </a:r>
          </a:p>
          <a:p>
            <a:r>
              <a:rPr lang="fr-FR" sz="2800" dirty="0">
                <a:solidFill>
                  <a:schemeClr val="tx1"/>
                </a:solidFill>
              </a:rPr>
              <a:t>30%</a:t>
            </a:r>
          </a:p>
        </p:txBody>
      </p:sp>
      <p:cxnSp>
        <p:nvCxnSpPr>
          <p:cNvPr id="24" name="Connecteur : en angle 23">
            <a:extLst>
              <a:ext uri="{FF2B5EF4-FFF2-40B4-BE49-F238E27FC236}">
                <a16:creationId xmlns:a16="http://schemas.microsoft.com/office/drawing/2014/main" id="{B88616F7-B479-0A42-86B8-FB275A2BFD97}"/>
              </a:ext>
            </a:extLst>
          </p:cNvPr>
          <p:cNvCxnSpPr>
            <a:cxnSpLocks/>
            <a:stCxn id="19" idx="1"/>
            <a:endCxn id="10" idx="0"/>
          </p:cNvCxnSpPr>
          <p:nvPr/>
        </p:nvCxnSpPr>
        <p:spPr>
          <a:xfrm rot="10800000" flipV="1">
            <a:off x="6166382" y="2336977"/>
            <a:ext cx="724574" cy="11308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3598463E-AA84-5B8B-57E9-3505E26E96A8}"/>
              </a:ext>
            </a:extLst>
          </p:cNvPr>
          <p:cNvSpPr txBox="1"/>
          <p:nvPr/>
        </p:nvSpPr>
        <p:spPr>
          <a:xfrm>
            <a:off x="2120909" y="5435237"/>
            <a:ext cx="8133922" cy="369332"/>
          </a:xfrm>
          <a:prstGeom prst="rect">
            <a:avLst/>
          </a:prstGeom>
          <a:noFill/>
        </p:spPr>
        <p:txBody>
          <a:bodyPr wrap="square" rtlCol="0">
            <a:spAutoFit/>
          </a:bodyPr>
          <a:lstStyle/>
          <a:p>
            <a:r>
              <a:rPr lang="fr-CH" dirty="0"/>
              <a:t>   50 CHF            30%                   20 CHF       55%        27,5 CHF                  7,5 CHF</a:t>
            </a:r>
          </a:p>
        </p:txBody>
      </p:sp>
    </p:spTree>
    <p:extLst>
      <p:ext uri="{BB962C8B-B14F-4D97-AF65-F5344CB8AC3E}">
        <p14:creationId xmlns:p14="http://schemas.microsoft.com/office/powerpoint/2010/main" val="330424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3" grpId="0" animBg="1"/>
      <p:bldP spid="25"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C94FBC-5203-39B7-CD1F-BE9F89B96A0D}"/>
              </a:ext>
            </a:extLst>
          </p:cNvPr>
          <p:cNvSpPr>
            <a:spLocks noGrp="1"/>
          </p:cNvSpPr>
          <p:nvPr>
            <p:ph type="title"/>
          </p:nvPr>
        </p:nvSpPr>
        <p:spPr>
          <a:xfrm>
            <a:off x="1885156" y="178257"/>
            <a:ext cx="8421688" cy="1325563"/>
          </a:xfrm>
        </p:spPr>
        <p:txBody>
          <a:bodyPr anchor="ctr">
            <a:normAutofit/>
          </a:bodyPr>
          <a:lstStyle/>
          <a:p>
            <a:r>
              <a:rPr lang="fr-FR" dirty="0"/>
              <a:t>Marge Brute</a:t>
            </a:r>
            <a:endParaRPr lang="fr-CH" dirty="0"/>
          </a:p>
        </p:txBody>
      </p:sp>
      <p:sp>
        <p:nvSpPr>
          <p:cNvPr id="7" name="Espace réservé du texte 6">
            <a:extLst>
              <a:ext uri="{FF2B5EF4-FFF2-40B4-BE49-F238E27FC236}">
                <a16:creationId xmlns:a16="http://schemas.microsoft.com/office/drawing/2014/main" id="{E580FFEF-0D7F-1E77-5A52-10A471D9622C}"/>
              </a:ext>
            </a:extLst>
          </p:cNvPr>
          <p:cNvSpPr>
            <a:spLocks noGrp="1"/>
          </p:cNvSpPr>
          <p:nvPr>
            <p:ph type="body" sz="quarter" idx="13"/>
          </p:nvPr>
        </p:nvSpPr>
        <p:spPr>
          <a:xfrm>
            <a:off x="7250601" y="4013511"/>
            <a:ext cx="2880441" cy="681118"/>
          </a:xfrm>
        </p:spPr>
        <p:txBody>
          <a:bodyPr>
            <a:normAutofit fontScale="92500" lnSpcReduction="20000"/>
          </a:bodyPr>
          <a:lstStyle/>
          <a:p>
            <a:r>
              <a:rPr lang="fr-CH" sz="2800" dirty="0"/>
              <a:t>Bénéfice moyen par revente</a:t>
            </a:r>
          </a:p>
        </p:txBody>
      </p:sp>
      <p:sp>
        <p:nvSpPr>
          <p:cNvPr id="18" name="Text Placeholder 2">
            <a:extLst>
              <a:ext uri="{FF2B5EF4-FFF2-40B4-BE49-F238E27FC236}">
                <a16:creationId xmlns:a16="http://schemas.microsoft.com/office/drawing/2014/main" id="{C0CA46F1-AFFF-37F0-D555-AA90254C81C2}"/>
              </a:ext>
            </a:extLst>
          </p:cNvPr>
          <p:cNvSpPr>
            <a:spLocks noGrp="1"/>
          </p:cNvSpPr>
          <p:nvPr>
            <p:ph type="body" sz="quarter" idx="15"/>
          </p:nvPr>
        </p:nvSpPr>
        <p:spPr>
          <a:xfrm>
            <a:off x="7786480" y="4740649"/>
            <a:ext cx="1808681" cy="567965"/>
          </a:xfrm>
        </p:spPr>
        <p:txBody>
          <a:bodyPr>
            <a:normAutofit lnSpcReduction="10000"/>
          </a:bodyPr>
          <a:lstStyle/>
          <a:p>
            <a:r>
              <a:rPr lang="en-US" sz="3200" dirty="0"/>
              <a:t>20 CHF</a:t>
            </a:r>
          </a:p>
        </p:txBody>
      </p:sp>
      <p:sp>
        <p:nvSpPr>
          <p:cNvPr id="11" name="Espace réservé de la date 10">
            <a:extLst>
              <a:ext uri="{FF2B5EF4-FFF2-40B4-BE49-F238E27FC236}">
                <a16:creationId xmlns:a16="http://schemas.microsoft.com/office/drawing/2014/main" id="{08607346-AA35-AE82-8BB0-045EF3731D03}"/>
              </a:ext>
            </a:extLst>
          </p:cNvPr>
          <p:cNvSpPr>
            <a:spLocks noGrp="1"/>
          </p:cNvSpPr>
          <p:nvPr>
            <p:ph type="dt" sz="half" idx="20"/>
          </p:nvPr>
        </p:nvSpPr>
        <p:spPr>
          <a:xfrm>
            <a:off x="838200" y="6356350"/>
            <a:ext cx="2743200" cy="365125"/>
          </a:xfrm>
        </p:spPr>
        <p:txBody>
          <a:bodyPr anchor="ctr">
            <a:normAutofit/>
          </a:bodyPr>
          <a:lstStyle/>
          <a:p>
            <a:pPr rtl="0">
              <a:spcAft>
                <a:spcPts val="600"/>
              </a:spcAft>
            </a:pPr>
            <a:r>
              <a:rPr lang="fr-FR" noProof="0" dirty="0"/>
              <a:t>2024</a:t>
            </a:r>
          </a:p>
        </p:txBody>
      </p:sp>
      <p:sp>
        <p:nvSpPr>
          <p:cNvPr id="12" name="Espace réservé du pied de page 11">
            <a:extLst>
              <a:ext uri="{FF2B5EF4-FFF2-40B4-BE49-F238E27FC236}">
                <a16:creationId xmlns:a16="http://schemas.microsoft.com/office/drawing/2014/main" id="{8BDE12C5-AF7E-7BBE-D96B-BAD02AC2F428}"/>
              </a:ext>
            </a:extLst>
          </p:cNvPr>
          <p:cNvSpPr>
            <a:spLocks noGrp="1"/>
          </p:cNvSpPr>
          <p:nvPr>
            <p:ph type="ftr" sz="quarter" idx="21"/>
          </p:nvPr>
        </p:nvSpPr>
        <p:spPr>
          <a:xfrm>
            <a:off x="4038600" y="6356350"/>
            <a:ext cx="4114800" cy="365125"/>
          </a:xfrm>
        </p:spPr>
        <p:txBody>
          <a:bodyPr anchor="ctr">
            <a:normAutofit/>
          </a:bodyPr>
          <a:lstStyle/>
          <a:p>
            <a:pPr rtl="0">
              <a:spcAft>
                <a:spcPts val="600"/>
              </a:spcAft>
            </a:pPr>
            <a:r>
              <a:rPr lang="fr-FR" noProof="0"/>
              <a:t>Pitch Deck</a:t>
            </a:r>
          </a:p>
        </p:txBody>
      </p:sp>
      <p:sp>
        <p:nvSpPr>
          <p:cNvPr id="13" name="Espace réservé du numéro de diapositive 12">
            <a:extLst>
              <a:ext uri="{FF2B5EF4-FFF2-40B4-BE49-F238E27FC236}">
                <a16:creationId xmlns:a16="http://schemas.microsoft.com/office/drawing/2014/main" id="{8110914B-E530-B308-8FC3-0A634879C272}"/>
              </a:ext>
            </a:extLst>
          </p:cNvPr>
          <p:cNvSpPr>
            <a:spLocks noGrp="1"/>
          </p:cNvSpPr>
          <p:nvPr>
            <p:ph type="sldNum" sz="quarter" idx="22"/>
          </p:nvPr>
        </p:nvSpPr>
        <p:spPr>
          <a:xfrm>
            <a:off x="8610600" y="6356350"/>
            <a:ext cx="2743200" cy="365125"/>
          </a:xfrm>
        </p:spPr>
        <p:txBody>
          <a:bodyPr anchor="ctr">
            <a:normAutofit/>
          </a:bodyPr>
          <a:lstStyle/>
          <a:p>
            <a:pPr rtl="0">
              <a:spcAft>
                <a:spcPts val="600"/>
              </a:spcAft>
            </a:pPr>
            <a:fld id="{B5CEABB6-07DC-46E8-9B57-56EC44A396E5}" type="slidenum">
              <a:rPr lang="fr-FR" noProof="0" smtClean="0"/>
              <a:pPr rtl="0">
                <a:spcAft>
                  <a:spcPts val="600"/>
                </a:spcAft>
              </a:pPr>
              <a:t>6</a:t>
            </a:fld>
            <a:endParaRPr lang="fr-FR" noProof="0"/>
          </a:p>
        </p:txBody>
      </p:sp>
      <p:sp>
        <p:nvSpPr>
          <p:cNvPr id="32" name="Espace réservé du texte 6">
            <a:extLst>
              <a:ext uri="{FF2B5EF4-FFF2-40B4-BE49-F238E27FC236}">
                <a16:creationId xmlns:a16="http://schemas.microsoft.com/office/drawing/2014/main" id="{DA6CDE05-44CD-8FD0-4075-1DA678C9660C}"/>
              </a:ext>
            </a:extLst>
          </p:cNvPr>
          <p:cNvSpPr txBox="1">
            <a:spLocks/>
          </p:cNvSpPr>
          <p:nvPr/>
        </p:nvSpPr>
        <p:spPr>
          <a:xfrm>
            <a:off x="7250601" y="1770555"/>
            <a:ext cx="2880441" cy="68111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2800" dirty="0"/>
              <a:t>Prix de revente moyen</a:t>
            </a:r>
          </a:p>
        </p:txBody>
      </p:sp>
      <p:sp>
        <p:nvSpPr>
          <p:cNvPr id="34" name="Text Placeholder 2">
            <a:extLst>
              <a:ext uri="{FF2B5EF4-FFF2-40B4-BE49-F238E27FC236}">
                <a16:creationId xmlns:a16="http://schemas.microsoft.com/office/drawing/2014/main" id="{71B0A2B4-D0D3-F4DB-6FC1-F93035F648D7}"/>
              </a:ext>
            </a:extLst>
          </p:cNvPr>
          <p:cNvSpPr txBox="1">
            <a:spLocks/>
          </p:cNvSpPr>
          <p:nvPr/>
        </p:nvSpPr>
        <p:spPr>
          <a:xfrm>
            <a:off x="7786480" y="2497693"/>
            <a:ext cx="1808681" cy="567965"/>
          </a:xfrm>
          <a:prstGeom prst="rect">
            <a:avLst/>
          </a:prstGeom>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27,5 CHF</a:t>
            </a:r>
          </a:p>
        </p:txBody>
      </p:sp>
      <p:sp>
        <p:nvSpPr>
          <p:cNvPr id="44" name="Espace réservé du texte 6">
            <a:extLst>
              <a:ext uri="{FF2B5EF4-FFF2-40B4-BE49-F238E27FC236}">
                <a16:creationId xmlns:a16="http://schemas.microsoft.com/office/drawing/2014/main" id="{2262C3DA-1E0D-F60F-3F61-FA906C091498}"/>
              </a:ext>
            </a:extLst>
          </p:cNvPr>
          <p:cNvSpPr txBox="1">
            <a:spLocks/>
          </p:cNvSpPr>
          <p:nvPr/>
        </p:nvSpPr>
        <p:spPr>
          <a:xfrm>
            <a:off x="3581400" y="2876988"/>
            <a:ext cx="2880441" cy="68111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2800" dirty="0"/>
              <a:t>Bénéfices moyens par revente</a:t>
            </a:r>
          </a:p>
        </p:txBody>
      </p:sp>
      <p:sp>
        <p:nvSpPr>
          <p:cNvPr id="46" name="Text Placeholder 2">
            <a:extLst>
              <a:ext uri="{FF2B5EF4-FFF2-40B4-BE49-F238E27FC236}">
                <a16:creationId xmlns:a16="http://schemas.microsoft.com/office/drawing/2014/main" id="{6B18FEA8-7889-D77B-EBD6-8FA354401D4D}"/>
              </a:ext>
            </a:extLst>
          </p:cNvPr>
          <p:cNvSpPr txBox="1">
            <a:spLocks/>
          </p:cNvSpPr>
          <p:nvPr/>
        </p:nvSpPr>
        <p:spPr>
          <a:xfrm>
            <a:off x="4117279" y="3604126"/>
            <a:ext cx="1808681" cy="567965"/>
          </a:xfrm>
          <a:prstGeom prst="rect">
            <a:avLst/>
          </a:prstGeom>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7,5 CHF</a:t>
            </a:r>
          </a:p>
        </p:txBody>
      </p:sp>
      <p:cxnSp>
        <p:nvCxnSpPr>
          <p:cNvPr id="59" name="Connecteur droit 58">
            <a:extLst>
              <a:ext uri="{FF2B5EF4-FFF2-40B4-BE49-F238E27FC236}">
                <a16:creationId xmlns:a16="http://schemas.microsoft.com/office/drawing/2014/main" id="{BE578E33-A284-F415-D5DD-391DB7A2049D}"/>
              </a:ext>
            </a:extLst>
          </p:cNvPr>
          <p:cNvCxnSpPr>
            <a:stCxn id="44" idx="3"/>
            <a:endCxn id="32" idx="1"/>
          </p:cNvCxnSpPr>
          <p:nvPr/>
        </p:nvCxnSpPr>
        <p:spPr>
          <a:xfrm flipV="1">
            <a:off x="6461841" y="2111114"/>
            <a:ext cx="788760" cy="1106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E16C4689-84BE-89AD-79A4-C1346D366F23}"/>
              </a:ext>
            </a:extLst>
          </p:cNvPr>
          <p:cNvCxnSpPr>
            <a:stCxn id="44" idx="3"/>
            <a:endCxn id="7" idx="1"/>
          </p:cNvCxnSpPr>
          <p:nvPr/>
        </p:nvCxnSpPr>
        <p:spPr>
          <a:xfrm>
            <a:off x="6461841" y="3217547"/>
            <a:ext cx="788760" cy="1136523"/>
          </a:xfrm>
          <a:prstGeom prst="line">
            <a:avLst/>
          </a:prstGeom>
        </p:spPr>
        <p:style>
          <a:lnRef idx="1">
            <a:schemeClr val="accent1"/>
          </a:lnRef>
          <a:fillRef idx="0">
            <a:schemeClr val="accent1"/>
          </a:fillRef>
          <a:effectRef idx="0">
            <a:schemeClr val="accent1"/>
          </a:effectRef>
          <a:fontRef idx="minor">
            <a:schemeClr val="tx1"/>
          </a:fontRef>
        </p:style>
      </p:cxnSp>
      <p:sp>
        <p:nvSpPr>
          <p:cNvPr id="74" name="Accolade ouvrante 73">
            <a:extLst>
              <a:ext uri="{FF2B5EF4-FFF2-40B4-BE49-F238E27FC236}">
                <a16:creationId xmlns:a16="http://schemas.microsoft.com/office/drawing/2014/main" id="{AB37ED3A-D7C8-8E94-6B70-AB112226CB16}"/>
              </a:ext>
            </a:extLst>
          </p:cNvPr>
          <p:cNvSpPr/>
          <p:nvPr/>
        </p:nvSpPr>
        <p:spPr>
          <a:xfrm>
            <a:off x="3110169" y="2720245"/>
            <a:ext cx="612730" cy="13255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5" name="ZoneTexte 74">
            <a:extLst>
              <a:ext uri="{FF2B5EF4-FFF2-40B4-BE49-F238E27FC236}">
                <a16:creationId xmlns:a16="http://schemas.microsoft.com/office/drawing/2014/main" id="{919B9455-FA8A-9706-380E-42B1F887D77F}"/>
              </a:ext>
            </a:extLst>
          </p:cNvPr>
          <p:cNvSpPr txBox="1"/>
          <p:nvPr/>
        </p:nvSpPr>
        <p:spPr>
          <a:xfrm>
            <a:off x="1341756" y="3059860"/>
            <a:ext cx="1736088" cy="646331"/>
          </a:xfrm>
          <a:prstGeom prst="rect">
            <a:avLst/>
          </a:prstGeom>
          <a:noFill/>
        </p:spPr>
        <p:txBody>
          <a:bodyPr wrap="square" rtlCol="0">
            <a:spAutoFit/>
          </a:bodyPr>
          <a:lstStyle/>
          <a:p>
            <a:r>
              <a:rPr lang="fr-CH" sz="3600" dirty="0">
                <a:solidFill>
                  <a:schemeClr val="bg1"/>
                </a:solidFill>
              </a:rPr>
              <a:t>27% MB</a:t>
            </a:r>
          </a:p>
        </p:txBody>
      </p:sp>
    </p:spTree>
    <p:extLst>
      <p:ext uri="{BB962C8B-B14F-4D97-AF65-F5344CB8AC3E}">
        <p14:creationId xmlns:p14="http://schemas.microsoft.com/office/powerpoint/2010/main" val="384414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3599180" y="298879"/>
            <a:ext cx="4993640" cy="845313"/>
          </a:xfrm>
        </p:spPr>
        <p:txBody>
          <a:bodyPr rtlCol="0" anchor="b">
            <a:normAutofit/>
          </a:bodyPr>
          <a:lstStyle/>
          <a:p>
            <a:pPr rtl="0"/>
            <a:r>
              <a:rPr lang="fr-FR" dirty="0"/>
              <a:t>Charges d’exploitation</a:t>
            </a:r>
          </a:p>
        </p:txBody>
      </p:sp>
      <p:sp>
        <p:nvSpPr>
          <p:cNvPr id="20" name="Espace réservé de la date 19">
            <a:extLst>
              <a:ext uri="{FF2B5EF4-FFF2-40B4-BE49-F238E27FC236}">
                <a16:creationId xmlns:a16="http://schemas.microsoft.com/office/drawing/2014/main" id="{A74D661B-510C-4CF2-BF77-3EAFB649883D}"/>
              </a:ext>
            </a:extLst>
          </p:cNvPr>
          <p:cNvSpPr>
            <a:spLocks noGrp="1"/>
          </p:cNvSpPr>
          <p:nvPr>
            <p:ph type="dt" sz="half" idx="20"/>
          </p:nvPr>
        </p:nvSpPr>
        <p:spPr>
          <a:xfrm>
            <a:off x="176906" y="6356349"/>
            <a:ext cx="947516" cy="365125"/>
          </a:xfrm>
        </p:spPr>
        <p:txBody>
          <a:bodyPr rtlCol="0" anchor="ctr">
            <a:normAutofit/>
          </a:bodyPr>
          <a:lstStyle/>
          <a:p>
            <a:pPr rtl="0">
              <a:spcAft>
                <a:spcPts val="600"/>
              </a:spcAft>
            </a:pPr>
            <a:r>
              <a:rPr lang="fr-FR" dirty="0"/>
              <a:t>2024</a:t>
            </a:r>
          </a:p>
        </p:txBody>
      </p:sp>
      <p:sp>
        <p:nvSpPr>
          <p:cNvPr id="22" name="Espace réservé du numéro de diapositive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nchor="ctr">
            <a:normAutofit/>
          </a:bodyPr>
          <a:lstStyle/>
          <a:p>
            <a:pPr rtl="0">
              <a:spcAft>
                <a:spcPts val="600"/>
              </a:spcAft>
            </a:pPr>
            <a:fld id="{B5CEABB6-07DC-46E8-9B57-56EC44A396E5}" type="slidenum">
              <a:rPr lang="fr-FR" smtClean="0"/>
              <a:pPr rtl="0">
                <a:spcAft>
                  <a:spcPts val="600"/>
                </a:spcAft>
              </a:pPr>
              <a:t>7</a:t>
            </a:fld>
            <a:endParaRPr lang="fr-FR"/>
          </a:p>
        </p:txBody>
      </p:sp>
      <p:pic>
        <p:nvPicPr>
          <p:cNvPr id="31" name="Image 30">
            <a:extLst>
              <a:ext uri="{FF2B5EF4-FFF2-40B4-BE49-F238E27FC236}">
                <a16:creationId xmlns:a16="http://schemas.microsoft.com/office/drawing/2014/main" id="{82AD9E58-B41E-7847-C44F-F9568E61F0E6}"/>
              </a:ext>
            </a:extLst>
          </p:cNvPr>
          <p:cNvPicPr>
            <a:picLocks noChangeAspect="1"/>
          </p:cNvPicPr>
          <p:nvPr/>
        </p:nvPicPr>
        <p:blipFill>
          <a:blip r:embed="rId3"/>
          <a:stretch>
            <a:fillRect/>
          </a:stretch>
        </p:blipFill>
        <p:spPr>
          <a:xfrm>
            <a:off x="1240114" y="1233240"/>
            <a:ext cx="9711772" cy="1958109"/>
          </a:xfrm>
          <a:prstGeom prst="rect">
            <a:avLst/>
          </a:prstGeom>
        </p:spPr>
      </p:pic>
      <p:sp>
        <p:nvSpPr>
          <p:cNvPr id="32" name="Accolade ouvrante 31">
            <a:extLst>
              <a:ext uri="{FF2B5EF4-FFF2-40B4-BE49-F238E27FC236}">
                <a16:creationId xmlns:a16="http://schemas.microsoft.com/office/drawing/2014/main" id="{77CF0852-0512-01D2-C51D-FDCB9D4CD27A}"/>
              </a:ext>
            </a:extLst>
          </p:cNvPr>
          <p:cNvSpPr/>
          <p:nvPr/>
        </p:nvSpPr>
        <p:spPr>
          <a:xfrm rot="5400000">
            <a:off x="2226213" y="2010499"/>
            <a:ext cx="738909" cy="310061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CH"/>
          </a:p>
        </p:txBody>
      </p:sp>
      <p:sp>
        <p:nvSpPr>
          <p:cNvPr id="33" name="ZoneTexte 32">
            <a:extLst>
              <a:ext uri="{FF2B5EF4-FFF2-40B4-BE49-F238E27FC236}">
                <a16:creationId xmlns:a16="http://schemas.microsoft.com/office/drawing/2014/main" id="{1C67E91E-4BC8-32B7-97EE-0C81557E3BCF}"/>
              </a:ext>
            </a:extLst>
          </p:cNvPr>
          <p:cNvSpPr txBox="1"/>
          <p:nvPr/>
        </p:nvSpPr>
        <p:spPr>
          <a:xfrm>
            <a:off x="1124422" y="3744378"/>
            <a:ext cx="3188027" cy="2308324"/>
          </a:xfrm>
          <a:prstGeom prst="rect">
            <a:avLst/>
          </a:prstGeom>
          <a:noFill/>
        </p:spPr>
        <p:txBody>
          <a:bodyPr wrap="square" rtlCol="0">
            <a:spAutoFit/>
          </a:bodyPr>
          <a:lstStyle/>
          <a:p>
            <a:r>
              <a:rPr lang="fr-CH" u="sng" dirty="0"/>
              <a:t>Détails et explications</a:t>
            </a:r>
          </a:p>
          <a:p>
            <a:r>
              <a:rPr lang="fr-CH" dirty="0"/>
              <a:t>Rémunérations et indemnités</a:t>
            </a:r>
          </a:p>
          <a:p>
            <a:r>
              <a:rPr lang="fr-CH" dirty="0"/>
              <a:t>Frais de locaux</a:t>
            </a:r>
          </a:p>
          <a:p>
            <a:r>
              <a:rPr lang="fr-CH" dirty="0"/>
              <a:t>Charges administratives </a:t>
            </a:r>
          </a:p>
          <a:p>
            <a:r>
              <a:rPr lang="fr-CH" dirty="0"/>
              <a:t>Publicité et Marketing</a:t>
            </a:r>
          </a:p>
          <a:p>
            <a:r>
              <a:rPr lang="fr-CH" dirty="0"/>
              <a:t>Autres charges </a:t>
            </a:r>
          </a:p>
          <a:p>
            <a:endParaRPr lang="fr-CH" dirty="0"/>
          </a:p>
          <a:p>
            <a:endParaRPr lang="fr-CH" dirty="0"/>
          </a:p>
        </p:txBody>
      </p:sp>
      <p:pic>
        <p:nvPicPr>
          <p:cNvPr id="38" name="Image 37">
            <a:extLst>
              <a:ext uri="{FF2B5EF4-FFF2-40B4-BE49-F238E27FC236}">
                <a16:creationId xmlns:a16="http://schemas.microsoft.com/office/drawing/2014/main" id="{FAA1A38C-BB21-145C-DEDD-904EE0024286}"/>
              </a:ext>
            </a:extLst>
          </p:cNvPr>
          <p:cNvPicPr>
            <a:picLocks noChangeAspect="1"/>
          </p:cNvPicPr>
          <p:nvPr/>
        </p:nvPicPr>
        <p:blipFill>
          <a:blip r:embed="rId4"/>
          <a:stretch>
            <a:fillRect/>
          </a:stretch>
        </p:blipFill>
        <p:spPr>
          <a:xfrm>
            <a:off x="4633913" y="3280397"/>
            <a:ext cx="7112423" cy="1473058"/>
          </a:xfrm>
          <a:prstGeom prst="rect">
            <a:avLst/>
          </a:prstGeom>
        </p:spPr>
      </p:pic>
      <p:pic>
        <p:nvPicPr>
          <p:cNvPr id="40" name="Image 39">
            <a:extLst>
              <a:ext uri="{FF2B5EF4-FFF2-40B4-BE49-F238E27FC236}">
                <a16:creationId xmlns:a16="http://schemas.microsoft.com/office/drawing/2014/main" id="{BE046E97-E7C2-0A01-67B3-146FCAFE248D}"/>
              </a:ext>
            </a:extLst>
          </p:cNvPr>
          <p:cNvPicPr>
            <a:picLocks noChangeAspect="1"/>
          </p:cNvPicPr>
          <p:nvPr/>
        </p:nvPicPr>
        <p:blipFill>
          <a:blip r:embed="rId5"/>
          <a:stretch>
            <a:fillRect/>
          </a:stretch>
        </p:blipFill>
        <p:spPr>
          <a:xfrm>
            <a:off x="4598165" y="4374912"/>
            <a:ext cx="7148171" cy="1878971"/>
          </a:xfrm>
          <a:prstGeom prst="rect">
            <a:avLst/>
          </a:prstGeom>
        </p:spPr>
      </p:pic>
      <p:sp>
        <p:nvSpPr>
          <p:cNvPr id="41" name="Rectangle 40">
            <a:extLst>
              <a:ext uri="{FF2B5EF4-FFF2-40B4-BE49-F238E27FC236}">
                <a16:creationId xmlns:a16="http://schemas.microsoft.com/office/drawing/2014/main" id="{73C5D596-AA8B-5A39-12F8-0E0E49DA8BC8}"/>
              </a:ext>
            </a:extLst>
          </p:cNvPr>
          <p:cNvSpPr/>
          <p:nvPr/>
        </p:nvSpPr>
        <p:spPr>
          <a:xfrm>
            <a:off x="4598165" y="5787736"/>
            <a:ext cx="7148171" cy="466147"/>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a:p>
        </p:txBody>
      </p:sp>
    </p:spTree>
    <p:extLst>
      <p:ext uri="{BB962C8B-B14F-4D97-AF65-F5344CB8AC3E}">
        <p14:creationId xmlns:p14="http://schemas.microsoft.com/office/powerpoint/2010/main" val="184494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7E1C88-627C-4655-A4FB-0BB02EDB078A}"/>
              </a:ext>
            </a:extLst>
          </p:cNvPr>
          <p:cNvSpPr>
            <a:spLocks noGrp="1"/>
          </p:cNvSpPr>
          <p:nvPr>
            <p:ph type="title"/>
          </p:nvPr>
        </p:nvSpPr>
        <p:spPr>
          <a:xfrm>
            <a:off x="838200" y="136525"/>
            <a:ext cx="10515600" cy="1325563"/>
          </a:xfrm>
        </p:spPr>
        <p:txBody>
          <a:bodyPr rtlCol="0" anchor="ctr">
            <a:normAutofit/>
          </a:bodyPr>
          <a:lstStyle/>
          <a:p>
            <a:pPr rtl="0"/>
            <a:r>
              <a:rPr lang="fr-FR" dirty="0"/>
              <a:t>EBITDA</a:t>
            </a:r>
          </a:p>
        </p:txBody>
      </p:sp>
      <p:sp>
        <p:nvSpPr>
          <p:cNvPr id="4" name="Espace réservé de la date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rtlCol="0" anchor="ctr">
            <a:normAutofit/>
          </a:bodyPr>
          <a:lstStyle/>
          <a:p>
            <a:pPr rtl="0">
              <a:spcAft>
                <a:spcPts val="600"/>
              </a:spcAft>
            </a:pPr>
            <a:r>
              <a:rPr lang="fr-FR" dirty="0"/>
              <a:t>2024</a:t>
            </a:r>
          </a:p>
        </p:txBody>
      </p:sp>
      <p:sp>
        <p:nvSpPr>
          <p:cNvPr id="5" name="Espace réservé du pied de page 4">
            <a:extLst>
              <a:ext uri="{FF2B5EF4-FFF2-40B4-BE49-F238E27FC236}">
                <a16:creationId xmlns:a16="http://schemas.microsoft.com/office/drawing/2014/main" id="{396A095E-DB05-47EC-A2D5-47398A4A00B4}"/>
              </a:ext>
            </a:extLst>
          </p:cNvPr>
          <p:cNvSpPr>
            <a:spLocks noGrp="1"/>
          </p:cNvSpPr>
          <p:nvPr>
            <p:ph type="ftr" sz="quarter" idx="11"/>
          </p:nvPr>
        </p:nvSpPr>
        <p:spPr>
          <a:xfrm>
            <a:off x="4038600" y="6356350"/>
            <a:ext cx="4114800" cy="365125"/>
          </a:xfrm>
        </p:spPr>
        <p:txBody>
          <a:bodyPr rtlCol="0" anchor="ctr">
            <a:normAutofit/>
          </a:bodyPr>
          <a:lstStyle/>
          <a:p>
            <a:pPr rtl="0">
              <a:spcAft>
                <a:spcPts val="600"/>
              </a:spcAft>
            </a:pPr>
            <a:r>
              <a:rPr lang="fr-FR"/>
              <a:t>Pitch Deck</a:t>
            </a:r>
          </a:p>
        </p:txBody>
      </p:sp>
      <p:sp>
        <p:nvSpPr>
          <p:cNvPr id="6" name="Espace réservé du numéro de diapositive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fr-FR" smtClean="0"/>
              <a:pPr rtl="0">
                <a:spcAft>
                  <a:spcPts val="600"/>
                </a:spcAft>
              </a:pPr>
              <a:t>8</a:t>
            </a:fld>
            <a:endParaRPr lang="fr-FR"/>
          </a:p>
        </p:txBody>
      </p:sp>
      <p:sp>
        <p:nvSpPr>
          <p:cNvPr id="10" name="Espace réservé du contenu 22">
            <a:extLst>
              <a:ext uri="{FF2B5EF4-FFF2-40B4-BE49-F238E27FC236}">
                <a16:creationId xmlns:a16="http://schemas.microsoft.com/office/drawing/2014/main" id="{55720A33-EFAA-1FC5-E24D-DCFA84B70407}"/>
              </a:ext>
            </a:extLst>
          </p:cNvPr>
          <p:cNvSpPr txBox="1">
            <a:spLocks/>
          </p:cNvSpPr>
          <p:nvPr/>
        </p:nvSpPr>
        <p:spPr>
          <a:xfrm>
            <a:off x="1394648" y="5013349"/>
            <a:ext cx="3689857" cy="931496"/>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p>
        </p:txBody>
      </p:sp>
      <p:pic>
        <p:nvPicPr>
          <p:cNvPr id="13" name="Image 12">
            <a:extLst>
              <a:ext uri="{FF2B5EF4-FFF2-40B4-BE49-F238E27FC236}">
                <a16:creationId xmlns:a16="http://schemas.microsoft.com/office/drawing/2014/main" id="{3DFC8040-0D3B-EE5E-F00F-946DC761A9FC}"/>
              </a:ext>
            </a:extLst>
          </p:cNvPr>
          <p:cNvPicPr>
            <a:picLocks noChangeAspect="1"/>
          </p:cNvPicPr>
          <p:nvPr/>
        </p:nvPicPr>
        <p:blipFill>
          <a:blip r:embed="rId3"/>
          <a:stretch>
            <a:fillRect/>
          </a:stretch>
        </p:blipFill>
        <p:spPr>
          <a:xfrm>
            <a:off x="1370939" y="1086953"/>
            <a:ext cx="9450119" cy="4010585"/>
          </a:xfrm>
          <a:prstGeom prst="rect">
            <a:avLst/>
          </a:prstGeom>
        </p:spPr>
      </p:pic>
      <p:sp>
        <p:nvSpPr>
          <p:cNvPr id="11" name="Rectangle 10">
            <a:extLst>
              <a:ext uri="{FF2B5EF4-FFF2-40B4-BE49-F238E27FC236}">
                <a16:creationId xmlns:a16="http://schemas.microsoft.com/office/drawing/2014/main" id="{89272507-9B83-6B00-E58B-1F7DA97EDF9F}"/>
              </a:ext>
            </a:extLst>
          </p:cNvPr>
          <p:cNvSpPr/>
          <p:nvPr/>
        </p:nvSpPr>
        <p:spPr>
          <a:xfrm>
            <a:off x="1370939" y="4707082"/>
            <a:ext cx="9402703" cy="30626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F3F737-7C8B-68D0-7D15-971A6AAD4B87}"/>
              </a:ext>
            </a:extLst>
          </p:cNvPr>
          <p:cNvSpPr>
            <a:spLocks noGrp="1"/>
          </p:cNvSpPr>
          <p:nvPr>
            <p:ph type="title"/>
          </p:nvPr>
        </p:nvSpPr>
        <p:spPr>
          <a:xfrm>
            <a:off x="838200" y="966374"/>
            <a:ext cx="10515600" cy="1325563"/>
          </a:xfrm>
        </p:spPr>
        <p:txBody>
          <a:bodyPr/>
          <a:lstStyle/>
          <a:p>
            <a:r>
              <a:rPr lang="fr-CH" dirty="0"/>
              <a:t>Investissement</a:t>
            </a:r>
          </a:p>
        </p:txBody>
      </p:sp>
      <p:sp>
        <p:nvSpPr>
          <p:cNvPr id="3" name="Espace réservé du graphique SmartArt 2">
            <a:extLst>
              <a:ext uri="{FF2B5EF4-FFF2-40B4-BE49-F238E27FC236}">
                <a16:creationId xmlns:a16="http://schemas.microsoft.com/office/drawing/2014/main" id="{83AEB407-99B2-DC56-7C00-45CBB2E19355}"/>
              </a:ext>
            </a:extLst>
          </p:cNvPr>
          <p:cNvSpPr>
            <a:spLocks noGrp="1"/>
          </p:cNvSpPr>
          <p:nvPr>
            <p:ph type="dgm" sz="quarter" idx="15"/>
          </p:nvPr>
        </p:nvSpPr>
        <p:spPr>
          <a:xfrm>
            <a:off x="1792787" y="2442249"/>
            <a:ext cx="8606425" cy="1891756"/>
          </a:xfrm>
        </p:spPr>
        <p:txBody>
          <a:bodyPr>
            <a:normAutofit lnSpcReduction="10000"/>
          </a:bodyPr>
          <a:lstStyle/>
          <a:p>
            <a:pPr marL="0" indent="0">
              <a:buNone/>
            </a:pPr>
            <a:r>
              <a:rPr lang="fr-CH" sz="13300" dirty="0"/>
              <a:t>50’000 CHF</a:t>
            </a:r>
          </a:p>
        </p:txBody>
      </p:sp>
      <p:sp>
        <p:nvSpPr>
          <p:cNvPr id="4" name="Espace réservé de la date 3">
            <a:extLst>
              <a:ext uri="{FF2B5EF4-FFF2-40B4-BE49-F238E27FC236}">
                <a16:creationId xmlns:a16="http://schemas.microsoft.com/office/drawing/2014/main" id="{FA191919-C338-C405-D542-8B8FF98F91ED}"/>
              </a:ext>
            </a:extLst>
          </p:cNvPr>
          <p:cNvSpPr>
            <a:spLocks noGrp="1"/>
          </p:cNvSpPr>
          <p:nvPr>
            <p:ph type="dt" sz="half" idx="10"/>
          </p:nvPr>
        </p:nvSpPr>
        <p:spPr/>
        <p:txBody>
          <a:bodyPr/>
          <a:lstStyle/>
          <a:p>
            <a:pPr rtl="0"/>
            <a:r>
              <a:rPr lang="fr-FR" noProof="0" dirty="0"/>
              <a:t>2024</a:t>
            </a:r>
          </a:p>
        </p:txBody>
      </p:sp>
      <p:sp>
        <p:nvSpPr>
          <p:cNvPr id="5" name="Espace réservé du pied de page 4">
            <a:extLst>
              <a:ext uri="{FF2B5EF4-FFF2-40B4-BE49-F238E27FC236}">
                <a16:creationId xmlns:a16="http://schemas.microsoft.com/office/drawing/2014/main" id="{CCBB2E50-6797-EE4C-F7F9-3B59A2E4FCCA}"/>
              </a:ext>
            </a:extLst>
          </p:cNvPr>
          <p:cNvSpPr>
            <a:spLocks noGrp="1"/>
          </p:cNvSpPr>
          <p:nvPr>
            <p:ph type="ftr" sz="quarter" idx="11"/>
          </p:nvPr>
        </p:nvSpPr>
        <p:spPr/>
        <p:txBody>
          <a:bodyPr/>
          <a:lstStyle/>
          <a:p>
            <a:pPr rtl="0"/>
            <a:r>
              <a:rPr lang="fr-FR" noProof="0"/>
              <a:t>Pitch Deck</a:t>
            </a:r>
          </a:p>
        </p:txBody>
      </p:sp>
      <p:sp>
        <p:nvSpPr>
          <p:cNvPr id="6" name="Espace réservé du numéro de diapositive 5">
            <a:extLst>
              <a:ext uri="{FF2B5EF4-FFF2-40B4-BE49-F238E27FC236}">
                <a16:creationId xmlns:a16="http://schemas.microsoft.com/office/drawing/2014/main" id="{987A92C3-58A7-CD50-9112-3672508BEEA7}"/>
              </a:ext>
            </a:extLst>
          </p:cNvPr>
          <p:cNvSpPr>
            <a:spLocks noGrp="1"/>
          </p:cNvSpPr>
          <p:nvPr>
            <p:ph type="sldNum" sz="quarter" idx="12"/>
          </p:nvPr>
        </p:nvSpPr>
        <p:spPr/>
        <p:txBody>
          <a:bodyPr/>
          <a:lstStyle/>
          <a:p>
            <a:pPr rtl="0"/>
            <a:fld id="{B5CEABB6-07DC-46E8-9B57-56EC44A396E5}" type="slidenum">
              <a:rPr lang="fr-FR" noProof="0" smtClean="0"/>
              <a:t>9</a:t>
            </a:fld>
            <a:endParaRPr lang="fr-FR" noProof="0"/>
          </a:p>
        </p:txBody>
      </p:sp>
      <p:sp>
        <p:nvSpPr>
          <p:cNvPr id="7" name="ZoneTexte 6">
            <a:extLst>
              <a:ext uri="{FF2B5EF4-FFF2-40B4-BE49-F238E27FC236}">
                <a16:creationId xmlns:a16="http://schemas.microsoft.com/office/drawing/2014/main" id="{EBA07EDC-2B8A-D4A8-2BBB-9BFA21210424}"/>
              </a:ext>
            </a:extLst>
          </p:cNvPr>
          <p:cNvSpPr txBox="1"/>
          <p:nvPr/>
        </p:nvSpPr>
        <p:spPr>
          <a:xfrm>
            <a:off x="4254673" y="4334005"/>
            <a:ext cx="3682652" cy="369332"/>
          </a:xfrm>
          <a:prstGeom prst="rect">
            <a:avLst/>
          </a:prstGeom>
          <a:noFill/>
        </p:spPr>
        <p:txBody>
          <a:bodyPr wrap="square" rtlCol="0">
            <a:spAutoFit/>
          </a:bodyPr>
          <a:lstStyle/>
          <a:p>
            <a:r>
              <a:rPr lang="fr-CH" dirty="0"/>
              <a:t>Marketing, Publicité, Partenariats</a:t>
            </a:r>
          </a:p>
        </p:txBody>
      </p:sp>
      <p:pic>
        <p:nvPicPr>
          <p:cNvPr id="16" name="Graphique 15" descr="Visage souriant aux grands yeux">
            <a:extLst>
              <a:ext uri="{FF2B5EF4-FFF2-40B4-BE49-F238E27FC236}">
                <a16:creationId xmlns:a16="http://schemas.microsoft.com/office/drawing/2014/main" id="{792A8E7F-9B93-CBF9-1DEC-72D1D7DA09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2353" y="136525"/>
            <a:ext cx="1147292" cy="1085276"/>
          </a:xfrm>
          <a:prstGeom prst="rect">
            <a:avLst/>
          </a:prstGeom>
        </p:spPr>
      </p:pic>
    </p:spTree>
    <p:extLst>
      <p:ext uri="{BB962C8B-B14F-4D97-AF65-F5344CB8AC3E}">
        <p14:creationId xmlns:p14="http://schemas.microsoft.com/office/powerpoint/2010/main" val="197433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Monolig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8933_TF22318419_Win32" id="{C062C685-4AD8-43F3-8DE7-22C200D567C4}" vid="{98AFCDAB-92B1-4506-B98A-5C5B2F8D02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épuré</Template>
  <TotalTime>980</TotalTime>
  <Words>941</Words>
  <Application>Microsoft Office PowerPoint</Application>
  <PresentationFormat>Grand écran</PresentationFormat>
  <Paragraphs>176</Paragraphs>
  <Slides>12</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Tenorite</vt:lpstr>
      <vt:lpstr>Monoligne</vt:lpstr>
      <vt:lpstr>Présentation du budget</vt:lpstr>
      <vt:lpstr>C’est QUOI ?</vt:lpstr>
      <vt:lpstr>Budget</vt:lpstr>
      <vt:lpstr>Budgets</vt:lpstr>
      <vt:lpstr>Budget</vt:lpstr>
      <vt:lpstr>Marge Brute</vt:lpstr>
      <vt:lpstr>Charges d’exploitation</vt:lpstr>
      <vt:lpstr>EBITDA</vt:lpstr>
      <vt:lpstr>Investissement</vt:lpstr>
      <vt:lpstr>FCF Proxy</vt:lpstr>
      <vt:lpstr>MERCI de votre attention</vt:lpstr>
      <vt:lpstr>INFORMATION M.BERNEY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GamerScan</dc:title>
  <dc:creator>Dylan Berney</dc:creator>
  <cp:lastModifiedBy>David Gomes</cp:lastModifiedBy>
  <cp:revision>97</cp:revision>
  <dcterms:created xsi:type="dcterms:W3CDTF">2024-01-30T09:49:13Z</dcterms:created>
  <dcterms:modified xsi:type="dcterms:W3CDTF">2024-02-06T10:19:26Z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