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118871"/>
            <a:ext cx="1020572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4877" y="1889382"/>
            <a:ext cx="5077460" cy="3475354"/>
          </a:xfrm>
          <a:custGeom>
            <a:avLst/>
            <a:gdLst/>
            <a:ahLst/>
            <a:cxnLst/>
            <a:rect l="l" t="t" r="r" b="b"/>
            <a:pathLst>
              <a:path w="5077460" h="3475354">
                <a:moveTo>
                  <a:pt x="0" y="0"/>
                </a:moveTo>
                <a:lnTo>
                  <a:pt x="5076890" y="0"/>
                </a:lnTo>
                <a:lnTo>
                  <a:pt x="5076890" y="3475001"/>
                </a:lnTo>
                <a:lnTo>
                  <a:pt x="0" y="3475001"/>
                </a:lnTo>
                <a:lnTo>
                  <a:pt x="0" y="0"/>
                </a:lnTo>
                <a:close/>
              </a:path>
            </a:pathLst>
          </a:custGeom>
          <a:ln w="23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52374" y="1920974"/>
            <a:ext cx="488823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2064" y="3517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936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924"/>
            <a:ext cx="8132445" cy="0"/>
          </a:xfrm>
          <a:custGeom>
            <a:avLst/>
            <a:gdLst/>
            <a:ahLst/>
            <a:cxnLst/>
            <a:rect l="l" t="t" r="r" b="b"/>
            <a:pathLst>
              <a:path w="8132445">
                <a:moveTo>
                  <a:pt x="0" y="0"/>
                </a:moveTo>
                <a:lnTo>
                  <a:pt x="8132064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7796" y="0"/>
            <a:ext cx="781313" cy="1250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118871"/>
            <a:ext cx="1020572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805" y="1957610"/>
            <a:ext cx="5648325" cy="216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60046" y="6428920"/>
            <a:ext cx="12712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9640" y="6449539"/>
            <a:ext cx="22288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578776"/>
            <a:ext cx="8872220" cy="2310765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4000" spc="-10" dirty="0"/>
              <a:t>C</a:t>
            </a:r>
            <a:r>
              <a:rPr sz="4000" dirty="0"/>
              <a:t>S 501 – </a:t>
            </a:r>
            <a:r>
              <a:rPr sz="4000" spc="5" dirty="0"/>
              <a:t>I</a:t>
            </a:r>
            <a:r>
              <a:rPr sz="4000" dirty="0"/>
              <a:t>nt</a:t>
            </a:r>
            <a:r>
              <a:rPr sz="4000" spc="5" dirty="0"/>
              <a:t>r</a:t>
            </a:r>
            <a:r>
              <a:rPr sz="4000" dirty="0"/>
              <a:t>odu</a:t>
            </a:r>
            <a:r>
              <a:rPr sz="4000" spc="-5" dirty="0"/>
              <a:t>c</a:t>
            </a:r>
            <a:r>
              <a:rPr sz="4000" dirty="0"/>
              <a:t>tion to </a:t>
            </a:r>
            <a:r>
              <a:rPr sz="4000" spc="5" dirty="0"/>
              <a:t>J</a:t>
            </a:r>
            <a:r>
              <a:rPr sz="4000" spc="-520" dirty="0"/>
              <a:t>AV</a:t>
            </a:r>
            <a:r>
              <a:rPr sz="4000" dirty="0"/>
              <a:t>A</a:t>
            </a:r>
            <a:r>
              <a:rPr sz="4000" spc="-225" dirty="0"/>
              <a:t> </a:t>
            </a:r>
            <a:r>
              <a:rPr sz="4000" dirty="0"/>
              <a:t>P</a:t>
            </a:r>
            <a:r>
              <a:rPr sz="4000" spc="5" dirty="0"/>
              <a:t>r</a:t>
            </a:r>
            <a:r>
              <a:rPr sz="4000" dirty="0"/>
              <a:t>og</a:t>
            </a:r>
            <a:r>
              <a:rPr sz="4000" spc="5" dirty="0"/>
              <a:t>r</a:t>
            </a:r>
            <a:r>
              <a:rPr sz="4000" spc="-5" dirty="0"/>
              <a:t>a</a:t>
            </a:r>
            <a:r>
              <a:rPr sz="4000" dirty="0"/>
              <a:t>ming</a:t>
            </a:r>
            <a:endParaRPr sz="4000"/>
          </a:p>
          <a:p>
            <a:pPr marL="2995930" marR="3041650" indent="148590" algn="just">
              <a:lnSpc>
                <a:spcPct val="125000"/>
              </a:lnSpc>
              <a:spcBef>
                <a:spcPts val="450"/>
              </a:spcBef>
            </a:pPr>
            <a:r>
              <a:rPr sz="2400" spc="-5" dirty="0"/>
              <a:t>Lecture </a:t>
            </a:r>
            <a:r>
              <a:rPr sz="2400" dirty="0"/>
              <a:t>5 – </a:t>
            </a:r>
            <a:r>
              <a:rPr sz="2400" spc="-5" dirty="0"/>
              <a:t>Methods </a:t>
            </a:r>
            <a:r>
              <a:rPr sz="2400" dirty="0"/>
              <a:t> </a:t>
            </a:r>
            <a:r>
              <a:rPr sz="2400" spc="-5" dirty="0">
                <a:solidFill>
                  <a:srgbClr val="A5A5A5"/>
                </a:solidFill>
              </a:rPr>
              <a:t>Lecture </a:t>
            </a:r>
            <a:r>
              <a:rPr sz="2400" dirty="0">
                <a:solidFill>
                  <a:srgbClr val="A5A5A5"/>
                </a:solidFill>
              </a:rPr>
              <a:t>6 – 1-D </a:t>
            </a:r>
            <a:r>
              <a:rPr sz="2400" spc="-5" dirty="0">
                <a:solidFill>
                  <a:srgbClr val="A5A5A5"/>
                </a:solidFill>
              </a:rPr>
              <a:t>Array </a:t>
            </a:r>
            <a:r>
              <a:rPr sz="2400" dirty="0">
                <a:solidFill>
                  <a:srgbClr val="A5A5A5"/>
                </a:solidFill>
              </a:rPr>
              <a:t> </a:t>
            </a:r>
            <a:r>
              <a:rPr sz="2400" spc="-5" dirty="0">
                <a:solidFill>
                  <a:srgbClr val="A5A5A5"/>
                </a:solidFill>
              </a:rPr>
              <a:t>Lecture</a:t>
            </a:r>
            <a:r>
              <a:rPr sz="2400" spc="-25" dirty="0">
                <a:solidFill>
                  <a:srgbClr val="A5A5A5"/>
                </a:solidFill>
              </a:rPr>
              <a:t> </a:t>
            </a:r>
            <a:r>
              <a:rPr sz="2400" dirty="0">
                <a:solidFill>
                  <a:srgbClr val="A5A5A5"/>
                </a:solidFill>
              </a:rPr>
              <a:t>7</a:t>
            </a:r>
            <a:r>
              <a:rPr sz="2400" spc="-15" dirty="0">
                <a:solidFill>
                  <a:srgbClr val="A5A5A5"/>
                </a:solidFill>
              </a:rPr>
              <a:t> </a:t>
            </a:r>
            <a:r>
              <a:rPr sz="2400" dirty="0">
                <a:solidFill>
                  <a:srgbClr val="A5A5A5"/>
                </a:solidFill>
              </a:rPr>
              <a:t>–</a:t>
            </a:r>
            <a:r>
              <a:rPr sz="2400" spc="-20" dirty="0">
                <a:solidFill>
                  <a:srgbClr val="A5A5A5"/>
                </a:solidFill>
              </a:rPr>
              <a:t> </a:t>
            </a:r>
            <a:r>
              <a:rPr sz="2400" dirty="0">
                <a:solidFill>
                  <a:srgbClr val="A5A5A5"/>
                </a:solidFill>
              </a:rPr>
              <a:t>M-D</a:t>
            </a:r>
            <a:r>
              <a:rPr sz="2400" spc="-140" dirty="0">
                <a:solidFill>
                  <a:srgbClr val="A5A5A5"/>
                </a:solidFill>
              </a:rPr>
              <a:t> </a:t>
            </a:r>
            <a:r>
              <a:rPr sz="2400" spc="-5" dirty="0">
                <a:solidFill>
                  <a:srgbClr val="A5A5A5"/>
                </a:solidFill>
              </a:rPr>
              <a:t>Array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770" y="2046455"/>
            <a:ext cx="7738745" cy="405765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1530"/>
              </a:spcBef>
            </a:pP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max(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num1,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num2)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02690" marR="4512310" indent="-288290">
              <a:lnSpc>
                <a:spcPts val="2130"/>
              </a:lnSpc>
              <a:spcBef>
                <a:spcPts val="5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(num1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&gt;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ts val="201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1202690">
              <a:lnSpc>
                <a:spcPts val="2205"/>
              </a:lnSpc>
            </a:pP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ts val="2205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1900" b="1" spc="-4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 marL="554355">
              <a:lnSpc>
                <a:spcPts val="2205"/>
              </a:lnSpc>
            </a:pPr>
            <a:r>
              <a:rPr sz="1900" spc="-1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6814" y="1597953"/>
            <a:ext cx="14249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imes New Roman"/>
                <a:cs typeface="Times New Roman"/>
              </a:rPr>
              <a:t>Define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311" y="1628008"/>
            <a:ext cx="1436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Invoke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9353" y="2076509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z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max(x,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sz="1650" spc="-5" dirty="0">
                <a:latin typeface="Times New Roman"/>
                <a:cs typeface="Times New Roman"/>
              </a:rPr>
              <a:t>actual parameters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7819" y="2791738"/>
            <a:ext cx="628015" cy="649605"/>
            <a:chOff x="10467819" y="2791738"/>
            <a:chExt cx="628015" cy="649605"/>
          </a:xfrm>
        </p:grpSpPr>
        <p:sp>
          <p:nvSpPr>
            <p:cNvPr id="7" name="object 7"/>
            <p:cNvSpPr/>
            <p:nvPr/>
          </p:nvSpPr>
          <p:spPr>
            <a:xfrm>
              <a:off x="10478973" y="2978175"/>
              <a:ext cx="570230" cy="462915"/>
            </a:xfrm>
            <a:custGeom>
              <a:avLst/>
              <a:gdLst/>
              <a:ahLst/>
              <a:cxnLst/>
              <a:rect l="l" t="t" r="r" b="b"/>
              <a:pathLst>
                <a:path w="570229" h="462914">
                  <a:moveTo>
                    <a:pt x="179959" y="180327"/>
                  </a:moveTo>
                  <a:lnTo>
                    <a:pt x="149961" y="120218"/>
                  </a:lnTo>
                  <a:lnTo>
                    <a:pt x="89979" y="0"/>
                  </a:lnTo>
                  <a:lnTo>
                    <a:pt x="0" y="180327"/>
                  </a:lnTo>
                  <a:lnTo>
                    <a:pt x="74980" y="130238"/>
                  </a:lnTo>
                  <a:lnTo>
                    <a:pt x="74980" y="462851"/>
                  </a:lnTo>
                  <a:lnTo>
                    <a:pt x="104978" y="462851"/>
                  </a:lnTo>
                  <a:lnTo>
                    <a:pt x="104978" y="130238"/>
                  </a:lnTo>
                  <a:lnTo>
                    <a:pt x="179959" y="180327"/>
                  </a:lnTo>
                  <a:close/>
                </a:path>
                <a:path w="570229" h="462914">
                  <a:moveTo>
                    <a:pt x="569899" y="180327"/>
                  </a:moveTo>
                  <a:lnTo>
                    <a:pt x="539902" y="120218"/>
                  </a:lnTo>
                  <a:lnTo>
                    <a:pt x="479907" y="0"/>
                  </a:lnTo>
                  <a:lnTo>
                    <a:pt x="389928" y="180327"/>
                  </a:lnTo>
                  <a:lnTo>
                    <a:pt x="464908" y="130238"/>
                  </a:lnTo>
                  <a:lnTo>
                    <a:pt x="464908" y="441807"/>
                  </a:lnTo>
                  <a:lnTo>
                    <a:pt x="494906" y="441807"/>
                  </a:lnTo>
                  <a:lnTo>
                    <a:pt x="494906" y="130238"/>
                  </a:lnTo>
                  <a:lnTo>
                    <a:pt x="569899" y="180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74169" y="2798088"/>
              <a:ext cx="615315" cy="172720"/>
            </a:xfrm>
            <a:custGeom>
              <a:avLst/>
              <a:gdLst/>
              <a:ahLst/>
              <a:cxnLst/>
              <a:rect l="l" t="t" r="r" b="b"/>
              <a:pathLst>
                <a:path w="615315" h="172719">
                  <a:moveTo>
                    <a:pt x="615311" y="0"/>
                  </a:moveTo>
                  <a:lnTo>
                    <a:pt x="0" y="0"/>
                  </a:lnTo>
                  <a:lnTo>
                    <a:pt x="0" y="172641"/>
                  </a:lnTo>
                  <a:lnTo>
                    <a:pt x="615311" y="172641"/>
                  </a:lnTo>
                  <a:lnTo>
                    <a:pt x="615311" y="0"/>
                  </a:lnTo>
                  <a:close/>
                </a:path>
              </a:pathLst>
            </a:custGeom>
            <a:solidFill>
              <a:srgbClr val="4472C4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4169" y="2798088"/>
              <a:ext cx="615315" cy="172720"/>
            </a:xfrm>
            <a:custGeom>
              <a:avLst/>
              <a:gdLst/>
              <a:ahLst/>
              <a:cxnLst/>
              <a:rect l="l" t="t" r="r" b="b"/>
              <a:pathLst>
                <a:path w="615315" h="172719">
                  <a:moveTo>
                    <a:pt x="0" y="0"/>
                  </a:moveTo>
                  <a:lnTo>
                    <a:pt x="615311" y="0"/>
                  </a:lnTo>
                  <a:lnTo>
                    <a:pt x="615311" y="172641"/>
                  </a:lnTo>
                  <a:lnTo>
                    <a:pt x="0" y="1726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18" y="883411"/>
            <a:ext cx="108667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invoked,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parameter.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i="1" spc="-5" dirty="0">
                <a:latin typeface="Times New Roman"/>
                <a:cs typeface="Times New Roman"/>
              </a:rPr>
              <a:t>actual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parameter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argument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3" name="object 1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4745353"/>
            <a:ext cx="1036319" cy="258445"/>
          </a:xfrm>
          <a:prstGeom prst="rect">
            <a:avLst/>
          </a:prstGeom>
          <a:solidFill>
            <a:srgbClr val="4472C4">
              <a:alpha val="3803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964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70" y="2046455"/>
            <a:ext cx="7738745" cy="405765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1530"/>
              </a:spcBef>
            </a:pP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max(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num1,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num2)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02690" marR="4512310" indent="-288290">
              <a:lnSpc>
                <a:spcPts val="2130"/>
              </a:lnSpc>
              <a:spcBef>
                <a:spcPts val="5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(num1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&gt;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ts val="201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1202690">
              <a:lnSpc>
                <a:spcPts val="2205"/>
              </a:lnSpc>
            </a:pP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1922780">
              <a:lnSpc>
                <a:spcPts val="2205"/>
              </a:lnSpc>
            </a:pP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 marL="554355">
              <a:lnSpc>
                <a:spcPts val="2205"/>
              </a:lnSpc>
            </a:pPr>
            <a:r>
              <a:rPr sz="1900" spc="-1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6814" y="1597953"/>
            <a:ext cx="14249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imes New Roman"/>
                <a:cs typeface="Times New Roman"/>
              </a:rPr>
              <a:t>Define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6311" y="1628008"/>
            <a:ext cx="1436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Invoke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9353" y="2076509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z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max(x,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sz="1650" spc="-5" dirty="0">
                <a:latin typeface="Times New Roman"/>
                <a:cs typeface="Times New Roman"/>
              </a:rPr>
              <a:t>actual parameters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68904" y="2978165"/>
            <a:ext cx="180340" cy="441959"/>
          </a:xfrm>
          <a:custGeom>
            <a:avLst/>
            <a:gdLst/>
            <a:ahLst/>
            <a:cxnLst/>
            <a:rect l="l" t="t" r="r" b="b"/>
            <a:pathLst>
              <a:path w="180340" h="441960">
                <a:moveTo>
                  <a:pt x="89980" y="120220"/>
                </a:moveTo>
                <a:lnTo>
                  <a:pt x="74984" y="130238"/>
                </a:lnTo>
                <a:lnTo>
                  <a:pt x="74985" y="441812"/>
                </a:lnTo>
                <a:lnTo>
                  <a:pt x="104980" y="441812"/>
                </a:lnTo>
                <a:lnTo>
                  <a:pt x="104978" y="130238"/>
                </a:lnTo>
                <a:lnTo>
                  <a:pt x="89980" y="120220"/>
                </a:lnTo>
                <a:close/>
              </a:path>
              <a:path w="180340" h="441960">
                <a:moveTo>
                  <a:pt x="89980" y="0"/>
                </a:moveTo>
                <a:lnTo>
                  <a:pt x="0" y="180331"/>
                </a:lnTo>
                <a:lnTo>
                  <a:pt x="74983" y="130239"/>
                </a:lnTo>
                <a:lnTo>
                  <a:pt x="74983" y="120220"/>
                </a:lnTo>
                <a:lnTo>
                  <a:pt x="149972" y="120220"/>
                </a:lnTo>
                <a:lnTo>
                  <a:pt x="89980" y="0"/>
                </a:lnTo>
                <a:close/>
              </a:path>
              <a:path w="180340" h="441960">
                <a:moveTo>
                  <a:pt x="149972" y="120220"/>
                </a:moveTo>
                <a:lnTo>
                  <a:pt x="104978" y="120220"/>
                </a:lnTo>
                <a:lnTo>
                  <a:pt x="104979" y="130239"/>
                </a:lnTo>
                <a:lnTo>
                  <a:pt x="179967" y="180331"/>
                </a:lnTo>
                <a:lnTo>
                  <a:pt x="149972" y="120220"/>
                </a:lnTo>
                <a:close/>
              </a:path>
              <a:path w="180340" h="441960">
                <a:moveTo>
                  <a:pt x="89980" y="120220"/>
                </a:moveTo>
                <a:lnTo>
                  <a:pt x="74983" y="120220"/>
                </a:lnTo>
                <a:lnTo>
                  <a:pt x="74983" y="130239"/>
                </a:lnTo>
                <a:lnTo>
                  <a:pt x="89980" y="120220"/>
                </a:lnTo>
                <a:close/>
              </a:path>
              <a:path w="180340" h="441960">
                <a:moveTo>
                  <a:pt x="104978" y="120220"/>
                </a:moveTo>
                <a:lnTo>
                  <a:pt x="89980" y="120220"/>
                </a:lnTo>
                <a:lnTo>
                  <a:pt x="104978" y="130238"/>
                </a:lnTo>
                <a:lnTo>
                  <a:pt x="104978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78974" y="2978165"/>
            <a:ext cx="180340" cy="462915"/>
          </a:xfrm>
          <a:custGeom>
            <a:avLst/>
            <a:gdLst/>
            <a:ahLst/>
            <a:cxnLst/>
            <a:rect l="l" t="t" r="r" b="b"/>
            <a:pathLst>
              <a:path w="180340" h="462914">
                <a:moveTo>
                  <a:pt x="89980" y="120220"/>
                </a:moveTo>
                <a:lnTo>
                  <a:pt x="74984" y="130238"/>
                </a:lnTo>
                <a:lnTo>
                  <a:pt x="74985" y="462850"/>
                </a:lnTo>
                <a:lnTo>
                  <a:pt x="104980" y="462850"/>
                </a:lnTo>
                <a:lnTo>
                  <a:pt x="104978" y="130238"/>
                </a:lnTo>
                <a:lnTo>
                  <a:pt x="89980" y="120220"/>
                </a:lnTo>
                <a:close/>
              </a:path>
              <a:path w="180340" h="462914">
                <a:moveTo>
                  <a:pt x="89980" y="0"/>
                </a:moveTo>
                <a:lnTo>
                  <a:pt x="0" y="180331"/>
                </a:lnTo>
                <a:lnTo>
                  <a:pt x="74983" y="130239"/>
                </a:lnTo>
                <a:lnTo>
                  <a:pt x="74983" y="120220"/>
                </a:lnTo>
                <a:lnTo>
                  <a:pt x="149972" y="120220"/>
                </a:lnTo>
                <a:lnTo>
                  <a:pt x="89980" y="0"/>
                </a:lnTo>
                <a:close/>
              </a:path>
              <a:path w="180340" h="462914">
                <a:moveTo>
                  <a:pt x="149972" y="120220"/>
                </a:moveTo>
                <a:lnTo>
                  <a:pt x="104978" y="120220"/>
                </a:lnTo>
                <a:lnTo>
                  <a:pt x="104979" y="130239"/>
                </a:lnTo>
                <a:lnTo>
                  <a:pt x="179967" y="180331"/>
                </a:lnTo>
                <a:lnTo>
                  <a:pt x="149972" y="120220"/>
                </a:lnTo>
                <a:close/>
              </a:path>
              <a:path w="180340" h="462914">
                <a:moveTo>
                  <a:pt x="89980" y="120220"/>
                </a:moveTo>
                <a:lnTo>
                  <a:pt x="74983" y="120220"/>
                </a:lnTo>
                <a:lnTo>
                  <a:pt x="74983" y="130239"/>
                </a:lnTo>
                <a:lnTo>
                  <a:pt x="89980" y="120220"/>
                </a:lnTo>
                <a:close/>
              </a:path>
              <a:path w="180340" h="462914">
                <a:moveTo>
                  <a:pt x="104978" y="120220"/>
                </a:moveTo>
                <a:lnTo>
                  <a:pt x="89980" y="120220"/>
                </a:lnTo>
                <a:lnTo>
                  <a:pt x="104978" y="130238"/>
                </a:lnTo>
                <a:lnTo>
                  <a:pt x="104978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2825" y="779779"/>
            <a:ext cx="1023874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 may return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value. The </a:t>
            </a:r>
            <a:r>
              <a:rPr sz="2400" b="1" i="1" spc="-30" dirty="0">
                <a:latin typeface="Times New Roman"/>
                <a:cs typeface="Times New Roman"/>
              </a:rPr>
              <a:t>returnValueType </a:t>
            </a:r>
            <a:r>
              <a:rPr sz="2400" spc="-5" dirty="0">
                <a:latin typeface="Times New Roman"/>
                <a:cs typeface="Times New Roman"/>
              </a:rPr>
              <a:t>is the data type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value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returns.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spc="-30" dirty="0">
                <a:latin typeface="Times New Roman"/>
                <a:cs typeface="Times New Roman"/>
              </a:rPr>
              <a:t>returnValueType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825" y="1489964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keyword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39704" y="2308904"/>
            <a:ext cx="550545" cy="264160"/>
            <a:chOff x="3439704" y="2308904"/>
            <a:chExt cx="550545" cy="264160"/>
          </a:xfrm>
        </p:grpSpPr>
        <p:sp>
          <p:nvSpPr>
            <p:cNvPr id="12" name="object 12"/>
            <p:cNvSpPr/>
            <p:nvPr/>
          </p:nvSpPr>
          <p:spPr>
            <a:xfrm>
              <a:off x="3446054" y="2315254"/>
              <a:ext cx="537845" cy="251460"/>
            </a:xfrm>
            <a:custGeom>
              <a:avLst/>
              <a:gdLst/>
              <a:ahLst/>
              <a:cxnLst/>
              <a:rect l="l" t="t" r="r" b="b"/>
              <a:pathLst>
                <a:path w="537845" h="251460">
                  <a:moveTo>
                    <a:pt x="537669" y="0"/>
                  </a:moveTo>
                  <a:lnTo>
                    <a:pt x="0" y="0"/>
                  </a:lnTo>
                  <a:lnTo>
                    <a:pt x="0" y="251270"/>
                  </a:lnTo>
                  <a:lnTo>
                    <a:pt x="537669" y="251270"/>
                  </a:lnTo>
                  <a:lnTo>
                    <a:pt x="537669" y="0"/>
                  </a:lnTo>
                  <a:close/>
                </a:path>
              </a:pathLst>
            </a:custGeom>
            <a:solidFill>
              <a:srgbClr val="4472C4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6054" y="2315254"/>
              <a:ext cx="537845" cy="251460"/>
            </a:xfrm>
            <a:custGeom>
              <a:avLst/>
              <a:gdLst/>
              <a:ahLst/>
              <a:cxnLst/>
              <a:rect l="l" t="t" r="r" b="b"/>
              <a:pathLst>
                <a:path w="537845" h="251460">
                  <a:moveTo>
                    <a:pt x="0" y="0"/>
                  </a:moveTo>
                  <a:lnTo>
                    <a:pt x="537670" y="0"/>
                  </a:lnTo>
                  <a:lnTo>
                    <a:pt x="537670" y="251270"/>
                  </a:lnTo>
                  <a:lnTo>
                    <a:pt x="0" y="2512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6" name="object 1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8" y="798068"/>
            <a:ext cx="10838815" cy="111696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8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</a:t>
            </a:r>
            <a:r>
              <a:rPr sz="2400" dirty="0">
                <a:latin typeface="Times New Roman"/>
                <a:cs typeface="Times New Roman"/>
              </a:rPr>
              <a:t>hod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demonstrates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largest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8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687" y="2317252"/>
            <a:ext cx="5502220" cy="31457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49" y="740650"/>
            <a:ext cx="6403774" cy="57323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226" y="648470"/>
            <a:ext cx="11961495" cy="4391025"/>
            <a:chOff x="96226" y="648470"/>
            <a:chExt cx="11961495" cy="4391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94" y="2043956"/>
              <a:ext cx="5701119" cy="2283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2576" y="2037605"/>
              <a:ext cx="5923280" cy="2296795"/>
            </a:xfrm>
            <a:custGeom>
              <a:avLst/>
              <a:gdLst/>
              <a:ahLst/>
              <a:cxnLst/>
              <a:rect l="l" t="t" r="r" b="b"/>
              <a:pathLst>
                <a:path w="5923280" h="2296795">
                  <a:moveTo>
                    <a:pt x="0" y="0"/>
                  </a:moveTo>
                  <a:lnTo>
                    <a:pt x="5922964" y="0"/>
                  </a:lnTo>
                  <a:lnTo>
                    <a:pt x="5922964" y="2296318"/>
                  </a:lnTo>
                  <a:lnTo>
                    <a:pt x="0" y="22963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6373" y="2046419"/>
              <a:ext cx="5577182" cy="29567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28054" y="2040069"/>
              <a:ext cx="5923280" cy="2992755"/>
            </a:xfrm>
            <a:custGeom>
              <a:avLst/>
              <a:gdLst/>
              <a:ahLst/>
              <a:cxnLst/>
              <a:rect l="l" t="t" r="r" b="b"/>
              <a:pathLst>
                <a:path w="5923280" h="2992754">
                  <a:moveTo>
                    <a:pt x="0" y="0"/>
                  </a:moveTo>
                  <a:lnTo>
                    <a:pt x="5922964" y="0"/>
                  </a:lnTo>
                  <a:lnTo>
                    <a:pt x="5922964" y="2992597"/>
                  </a:lnTo>
                  <a:lnTo>
                    <a:pt x="0" y="299259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9495" y="648470"/>
              <a:ext cx="8723307" cy="26725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29094" y="689355"/>
            <a:ext cx="243141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pass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num2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pass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5856" y="2526386"/>
            <a:ext cx="3689985" cy="915035"/>
          </a:xfrm>
          <a:custGeom>
            <a:avLst/>
            <a:gdLst/>
            <a:ahLst/>
            <a:cxnLst/>
            <a:rect l="l" t="t" r="r" b="b"/>
            <a:pathLst>
              <a:path w="3689984" h="915035">
                <a:moveTo>
                  <a:pt x="3612776" y="24700"/>
                </a:moveTo>
                <a:lnTo>
                  <a:pt x="0" y="890262"/>
                </a:lnTo>
                <a:lnTo>
                  <a:pt x="5918" y="914963"/>
                </a:lnTo>
                <a:lnTo>
                  <a:pt x="3618694" y="49402"/>
                </a:lnTo>
                <a:lnTo>
                  <a:pt x="3612776" y="24700"/>
                </a:lnTo>
                <a:close/>
              </a:path>
              <a:path w="3689984" h="915035">
                <a:moveTo>
                  <a:pt x="3686935" y="21737"/>
                </a:moveTo>
                <a:lnTo>
                  <a:pt x="3625146" y="21737"/>
                </a:lnTo>
                <a:lnTo>
                  <a:pt x="3631063" y="46438"/>
                </a:lnTo>
                <a:lnTo>
                  <a:pt x="3618694" y="49402"/>
                </a:lnTo>
                <a:lnTo>
                  <a:pt x="3624613" y="74103"/>
                </a:lnTo>
                <a:lnTo>
                  <a:pt x="3686935" y="21737"/>
                </a:lnTo>
                <a:close/>
              </a:path>
              <a:path w="3689984" h="915035">
                <a:moveTo>
                  <a:pt x="3625146" y="21737"/>
                </a:moveTo>
                <a:lnTo>
                  <a:pt x="3612776" y="24700"/>
                </a:lnTo>
                <a:lnTo>
                  <a:pt x="3618694" y="49402"/>
                </a:lnTo>
                <a:lnTo>
                  <a:pt x="3631063" y="46438"/>
                </a:lnTo>
                <a:lnTo>
                  <a:pt x="3625146" y="21737"/>
                </a:lnTo>
                <a:close/>
              </a:path>
              <a:path w="3689984" h="915035">
                <a:moveTo>
                  <a:pt x="3606858" y="0"/>
                </a:moveTo>
                <a:lnTo>
                  <a:pt x="3612776" y="24700"/>
                </a:lnTo>
                <a:lnTo>
                  <a:pt x="3625146" y="21737"/>
                </a:lnTo>
                <a:lnTo>
                  <a:pt x="3686935" y="21737"/>
                </a:lnTo>
                <a:lnTo>
                  <a:pt x="3689838" y="19297"/>
                </a:lnTo>
                <a:lnTo>
                  <a:pt x="360685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06329" y="3048508"/>
            <a:ext cx="919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max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8904" y="3471491"/>
            <a:ext cx="6801288" cy="22891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96405" y="5645403"/>
            <a:ext cx="1708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k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result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3" y="878332"/>
            <a:ext cx="10677525" cy="970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</a:t>
            </a:r>
            <a:r>
              <a:rPr sz="2200" b="1" spc="-76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required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value-returning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shown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below</a:t>
            </a:r>
            <a:r>
              <a:rPr sz="2200" dirty="0">
                <a:latin typeface="Times New Roman"/>
                <a:cs typeface="Times New Roman"/>
              </a:rPr>
              <a:t> 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(a)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logically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correct,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compilation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error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" dirty="0">
                <a:latin typeface="Times New Roman"/>
                <a:cs typeface="Times New Roman"/>
              </a:rPr>
              <a:t>Java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compiler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thinks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possible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this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return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366" y="2060022"/>
            <a:ext cx="5038725" cy="2407920"/>
          </a:xfrm>
          <a:prstGeom prst="rect">
            <a:avLst/>
          </a:prstGeom>
          <a:ln w="24103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58140" marR="175895" indent="-310515">
              <a:lnSpc>
                <a:spcPts val="2270"/>
              </a:lnSpc>
              <a:spcBef>
                <a:spcPts val="80"/>
              </a:spcBef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public static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int </a:t>
            </a:r>
            <a:r>
              <a:rPr sz="2000" b="1" spc="15" dirty="0">
                <a:latin typeface="Courier New"/>
                <a:cs typeface="Courier New"/>
              </a:rPr>
              <a:t>sign(int n) </a:t>
            </a:r>
            <a:r>
              <a:rPr sz="2000" b="1" spc="20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(n </a:t>
            </a:r>
            <a:r>
              <a:rPr sz="2000" b="1" spc="20" dirty="0">
                <a:latin typeface="Courier New"/>
                <a:cs typeface="Courier New"/>
              </a:rPr>
              <a:t>&gt;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68020">
              <a:lnSpc>
                <a:spcPts val="2165"/>
              </a:lnSpc>
            </a:pP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68020" marR="2190750" indent="-310515">
              <a:lnSpc>
                <a:spcPts val="2270"/>
              </a:lnSpc>
              <a:spcBef>
                <a:spcPts val="120"/>
              </a:spcBef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(n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==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)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68020" marR="2346325" indent="-310515">
              <a:lnSpc>
                <a:spcPts val="2270"/>
              </a:lnSpc>
              <a:spcBef>
                <a:spcPts val="10"/>
              </a:spcBef>
            </a:pP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r>
              <a:rPr sz="20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(n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20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)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–1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8260">
              <a:lnSpc>
                <a:spcPts val="2225"/>
              </a:lnSpc>
            </a:pPr>
            <a:r>
              <a:rPr sz="2000" b="1" spc="2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250" y="4409793"/>
            <a:ext cx="9885045" cy="128905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2282190">
              <a:lnSpc>
                <a:spcPct val="100000"/>
              </a:lnSpc>
              <a:spcBef>
                <a:spcPts val="1360"/>
              </a:spcBef>
            </a:pPr>
            <a:r>
              <a:rPr sz="1750" spc="5" dirty="0">
                <a:latin typeface="Times New Roman"/>
                <a:cs typeface="Times New Roman"/>
              </a:rPr>
              <a:t>(a)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520"/>
              </a:lnSpc>
              <a:spcBef>
                <a:spcPts val="1545"/>
              </a:spcBef>
            </a:pPr>
            <a:r>
              <a:rPr sz="2200" spc="-7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fix this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delete </a:t>
            </a:r>
            <a:r>
              <a:rPr sz="2200" b="1" i="1" dirty="0">
                <a:latin typeface="Courier New"/>
                <a:cs typeface="Courier New"/>
              </a:rPr>
              <a:t>if(n</a:t>
            </a:r>
            <a:r>
              <a:rPr sz="2200" b="1" i="1" spc="10" dirty="0">
                <a:latin typeface="Courier New"/>
                <a:cs typeface="Courier New"/>
              </a:rPr>
              <a:t> </a:t>
            </a:r>
            <a:r>
              <a:rPr sz="2200" b="1" i="1" dirty="0">
                <a:latin typeface="Courier New"/>
                <a:cs typeface="Courier New"/>
              </a:rPr>
              <a:t>&lt;</a:t>
            </a:r>
            <a:r>
              <a:rPr sz="2200" b="1" i="1" spc="5" dirty="0">
                <a:latin typeface="Courier New"/>
                <a:cs typeface="Courier New"/>
              </a:rPr>
              <a:t> </a:t>
            </a:r>
            <a:r>
              <a:rPr sz="2200" b="1" i="1" dirty="0">
                <a:latin typeface="Courier New"/>
                <a:cs typeface="Courier New"/>
              </a:rPr>
              <a:t>0)</a:t>
            </a:r>
            <a:r>
              <a:rPr sz="2200" b="1" i="1" spc="15" dirty="0">
                <a:latin typeface="Courier New"/>
                <a:cs typeface="Courier New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(a),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compiler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see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dirty="0">
                <a:latin typeface="Times New Roman"/>
                <a:cs typeface="Times New Roman"/>
              </a:rPr>
              <a:t> to be</a:t>
            </a:r>
            <a:r>
              <a:rPr sz="2200" spc="-5" dirty="0">
                <a:latin typeface="Times New Roman"/>
                <a:cs typeface="Times New Roman"/>
              </a:rPr>
              <a:t> reached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regardless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how 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if</a:t>
            </a:r>
            <a:r>
              <a:rPr sz="2200" b="1" spc="-7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dirty="0">
                <a:latin typeface="Times New Roman"/>
                <a:cs typeface="Times New Roman"/>
              </a:rPr>
              <a:t>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evaluated.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7270" y="2086982"/>
            <a:ext cx="6098540" cy="276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1590">
              <a:lnSpc>
                <a:spcPts val="2085"/>
              </a:lnSpc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20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2000" b="1" spc="1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20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sign(int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n)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2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911985" marR="2782570" indent="-1912620">
              <a:lnSpc>
                <a:spcPct val="63200"/>
              </a:lnSpc>
              <a:spcBef>
                <a:spcPts val="1515"/>
              </a:spcBef>
              <a:tabLst>
                <a:tab pos="1601470" algn="l"/>
              </a:tabLst>
            </a:pPr>
            <a:r>
              <a:rPr sz="1750" spc="10" dirty="0">
                <a:latin typeface="Times New Roman"/>
                <a:cs typeface="Times New Roman"/>
              </a:rPr>
              <a:t>Should be	</a:t>
            </a:r>
            <a:r>
              <a:rPr sz="3000" b="1" spc="30" baseline="20833" dirty="0">
                <a:solidFill>
                  <a:srgbClr val="000050"/>
                </a:solidFill>
                <a:latin typeface="Courier New"/>
                <a:cs typeface="Courier New"/>
              </a:rPr>
              <a:t>if </a:t>
            </a:r>
            <a:r>
              <a:rPr sz="3000" b="1" spc="22" baseline="20833" dirty="0">
                <a:latin typeface="Courier New"/>
                <a:cs typeface="Courier New"/>
              </a:rPr>
              <a:t>(n </a:t>
            </a:r>
            <a:r>
              <a:rPr sz="3000" b="1" spc="30" baseline="20833" dirty="0">
                <a:latin typeface="Courier New"/>
                <a:cs typeface="Courier New"/>
              </a:rPr>
              <a:t>&gt; </a:t>
            </a:r>
            <a:r>
              <a:rPr sz="3000" b="1" spc="30" baseline="20833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3000" b="1" spc="30" baseline="20833" dirty="0">
                <a:latin typeface="Courier New"/>
                <a:cs typeface="Courier New"/>
              </a:rPr>
              <a:t>) </a:t>
            </a:r>
            <a:r>
              <a:rPr sz="3000" b="1" spc="-1777" baseline="20833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911985" marR="2007235" indent="-310515">
              <a:lnSpc>
                <a:spcPts val="2270"/>
              </a:lnSpc>
              <a:spcBef>
                <a:spcPts val="60"/>
              </a:spcBef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(n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==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)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601470">
              <a:lnSpc>
                <a:spcPts val="2165"/>
              </a:lnSpc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911985">
              <a:lnSpc>
                <a:spcPts val="2275"/>
              </a:lnSpc>
            </a:pP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spc="-4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–1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91590">
              <a:lnSpc>
                <a:spcPts val="2335"/>
              </a:lnSpc>
            </a:pPr>
            <a:r>
              <a:rPr sz="2000" b="1" spc="2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722755" algn="ctr">
              <a:lnSpc>
                <a:spcPct val="100000"/>
              </a:lnSpc>
              <a:spcBef>
                <a:spcPts val="1639"/>
              </a:spcBef>
            </a:pPr>
            <a:r>
              <a:rPr sz="1750" spc="10" dirty="0">
                <a:latin typeface="Times New Roman"/>
                <a:cs typeface="Times New Roman"/>
              </a:rPr>
              <a:t>(b)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9638" y="2766250"/>
            <a:ext cx="1402080" cy="193040"/>
          </a:xfrm>
          <a:custGeom>
            <a:avLst/>
            <a:gdLst/>
            <a:ahLst/>
            <a:cxnLst/>
            <a:rect l="l" t="t" r="r" b="b"/>
            <a:pathLst>
              <a:path w="1402079" h="193039">
                <a:moveTo>
                  <a:pt x="1369377" y="80253"/>
                </a:moveTo>
                <a:lnTo>
                  <a:pt x="1272486" y="80253"/>
                </a:lnTo>
                <a:lnTo>
                  <a:pt x="1272486" y="112355"/>
                </a:lnTo>
                <a:lnTo>
                  <a:pt x="1261719" y="112358"/>
                </a:lnTo>
                <a:lnTo>
                  <a:pt x="1207894" y="192609"/>
                </a:lnTo>
                <a:lnTo>
                  <a:pt x="1401673" y="96304"/>
                </a:lnTo>
                <a:lnTo>
                  <a:pt x="1369377" y="80253"/>
                </a:lnTo>
                <a:close/>
              </a:path>
              <a:path w="1402079" h="193039">
                <a:moveTo>
                  <a:pt x="1261720" y="80253"/>
                </a:moveTo>
                <a:lnTo>
                  <a:pt x="0" y="80256"/>
                </a:lnTo>
                <a:lnTo>
                  <a:pt x="0" y="112358"/>
                </a:lnTo>
                <a:lnTo>
                  <a:pt x="1261721" y="112355"/>
                </a:lnTo>
                <a:lnTo>
                  <a:pt x="1272485" y="96304"/>
                </a:lnTo>
                <a:lnTo>
                  <a:pt x="1261720" y="80253"/>
                </a:lnTo>
                <a:close/>
              </a:path>
              <a:path w="1402079" h="193039">
                <a:moveTo>
                  <a:pt x="1272486" y="96305"/>
                </a:moveTo>
                <a:lnTo>
                  <a:pt x="1261721" y="112355"/>
                </a:lnTo>
                <a:lnTo>
                  <a:pt x="1272486" y="112355"/>
                </a:lnTo>
                <a:lnTo>
                  <a:pt x="1272486" y="96305"/>
                </a:lnTo>
                <a:close/>
              </a:path>
              <a:path w="1402079" h="193039">
                <a:moveTo>
                  <a:pt x="1272486" y="80253"/>
                </a:moveTo>
                <a:lnTo>
                  <a:pt x="1261720" y="80253"/>
                </a:lnTo>
                <a:lnTo>
                  <a:pt x="1272486" y="96305"/>
                </a:lnTo>
                <a:lnTo>
                  <a:pt x="1272486" y="80253"/>
                </a:lnTo>
                <a:close/>
              </a:path>
              <a:path w="1402079" h="193039">
                <a:moveTo>
                  <a:pt x="1207894" y="0"/>
                </a:moveTo>
                <a:lnTo>
                  <a:pt x="1261720" y="80253"/>
                </a:lnTo>
                <a:lnTo>
                  <a:pt x="1369377" y="80253"/>
                </a:lnTo>
                <a:lnTo>
                  <a:pt x="1207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628789" y="1732828"/>
            <a:ext cx="6503670" cy="3239135"/>
            <a:chOff x="5628789" y="1732828"/>
            <a:chExt cx="6503670" cy="3239135"/>
          </a:xfrm>
        </p:grpSpPr>
        <p:sp>
          <p:nvSpPr>
            <p:cNvPr id="9" name="object 9"/>
            <p:cNvSpPr/>
            <p:nvPr/>
          </p:nvSpPr>
          <p:spPr>
            <a:xfrm>
              <a:off x="5635139" y="1739178"/>
              <a:ext cx="6490970" cy="3226435"/>
            </a:xfrm>
            <a:custGeom>
              <a:avLst/>
              <a:gdLst/>
              <a:ahLst/>
              <a:cxnLst/>
              <a:rect l="l" t="t" r="r" b="b"/>
              <a:pathLst>
                <a:path w="6490970" h="3226435">
                  <a:moveTo>
                    <a:pt x="6490444" y="0"/>
                  </a:moveTo>
                  <a:lnTo>
                    <a:pt x="0" y="0"/>
                  </a:lnTo>
                  <a:lnTo>
                    <a:pt x="0" y="3226020"/>
                  </a:lnTo>
                  <a:lnTo>
                    <a:pt x="6490444" y="3226020"/>
                  </a:lnTo>
                  <a:lnTo>
                    <a:pt x="6490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5139" y="1739178"/>
              <a:ext cx="6490970" cy="3226435"/>
            </a:xfrm>
            <a:custGeom>
              <a:avLst/>
              <a:gdLst/>
              <a:ahLst/>
              <a:cxnLst/>
              <a:rect l="l" t="t" r="r" b="b"/>
              <a:pathLst>
                <a:path w="6490970" h="3226435">
                  <a:moveTo>
                    <a:pt x="0" y="0"/>
                  </a:moveTo>
                  <a:lnTo>
                    <a:pt x="6490445" y="0"/>
                  </a:lnTo>
                  <a:lnTo>
                    <a:pt x="6490445" y="3226021"/>
                  </a:lnTo>
                  <a:lnTo>
                    <a:pt x="0" y="32260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24351" y="3539863"/>
            <a:ext cx="1636395" cy="271145"/>
            <a:chOff x="1624351" y="3539863"/>
            <a:chExt cx="1636395" cy="271145"/>
          </a:xfrm>
        </p:grpSpPr>
        <p:sp>
          <p:nvSpPr>
            <p:cNvPr id="12" name="object 12"/>
            <p:cNvSpPr/>
            <p:nvPr/>
          </p:nvSpPr>
          <p:spPr>
            <a:xfrm>
              <a:off x="1630701" y="3546213"/>
              <a:ext cx="1623695" cy="258445"/>
            </a:xfrm>
            <a:custGeom>
              <a:avLst/>
              <a:gdLst/>
              <a:ahLst/>
              <a:cxnLst/>
              <a:rect l="l" t="t" r="r" b="b"/>
              <a:pathLst>
                <a:path w="1623695" h="258445">
                  <a:moveTo>
                    <a:pt x="1623327" y="0"/>
                  </a:moveTo>
                  <a:lnTo>
                    <a:pt x="0" y="0"/>
                  </a:lnTo>
                  <a:lnTo>
                    <a:pt x="0" y="258251"/>
                  </a:lnTo>
                  <a:lnTo>
                    <a:pt x="1623327" y="258251"/>
                  </a:lnTo>
                  <a:lnTo>
                    <a:pt x="1623327" y="0"/>
                  </a:lnTo>
                  <a:close/>
                </a:path>
              </a:pathLst>
            </a:custGeom>
            <a:solidFill>
              <a:srgbClr val="4472C4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0701" y="3546213"/>
              <a:ext cx="1623695" cy="258445"/>
            </a:xfrm>
            <a:custGeom>
              <a:avLst/>
              <a:gdLst/>
              <a:ahLst/>
              <a:cxnLst/>
              <a:rect l="l" t="t" r="r" b="b"/>
              <a:pathLst>
                <a:path w="1623695" h="258445">
                  <a:moveTo>
                    <a:pt x="0" y="0"/>
                  </a:moveTo>
                  <a:lnTo>
                    <a:pt x="1623328" y="0"/>
                  </a:lnTo>
                  <a:lnTo>
                    <a:pt x="1623328" y="258251"/>
                  </a:lnTo>
                  <a:lnTo>
                    <a:pt x="0" y="258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621" y="1158747"/>
            <a:ext cx="10560050" cy="9582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89100"/>
              </a:lnSpc>
              <a:spcBef>
                <a:spcPts val="385"/>
              </a:spcBef>
            </a:pPr>
            <a:r>
              <a:rPr sz="2200" dirty="0">
                <a:latin typeface="Times New Roman"/>
                <a:cs typeface="Times New Roman"/>
              </a:rPr>
              <a:t>NOTE: </a:t>
            </a:r>
            <a:r>
              <a:rPr sz="2200" spc="-5" dirty="0">
                <a:latin typeface="Times New Roman"/>
                <a:cs typeface="Times New Roman"/>
              </a:rPr>
              <a:t>One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benefits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methods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reuse.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max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invoked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5" dirty="0">
                <a:latin typeface="Times New Roman"/>
                <a:cs typeface="Times New Roman"/>
              </a:rPr>
              <a:t>any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 besides 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TestMax</a:t>
            </a:r>
            <a:r>
              <a:rPr sz="2200" spc="-25" dirty="0">
                <a:latin typeface="Times New Roman"/>
                <a:cs typeface="Times New Roman"/>
              </a:rPr>
              <a:t>. </a:t>
            </a:r>
            <a:r>
              <a:rPr sz="2200" dirty="0">
                <a:latin typeface="Times New Roman"/>
                <a:cs typeface="Times New Roman"/>
              </a:rPr>
              <a:t>If you </a:t>
            </a:r>
            <a:r>
              <a:rPr sz="2200" spc="-5" dirty="0">
                <a:latin typeface="Times New Roman"/>
                <a:cs typeface="Times New Roman"/>
              </a:rPr>
              <a:t>create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new class </a:t>
            </a:r>
            <a:r>
              <a:rPr sz="22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</a:t>
            </a:r>
            <a:r>
              <a:rPr sz="2200" spc="-3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invoke the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max</a:t>
            </a:r>
            <a:r>
              <a:rPr sz="2200" spc="-5" dirty="0">
                <a:latin typeface="Times New Roman"/>
                <a:cs typeface="Times New Roman"/>
              </a:rPr>
              <a:t> method using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ClassName.methodName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(e.g.,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TestMax.max</a:t>
            </a:r>
            <a:r>
              <a:rPr sz="2200" spc="-15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5.3.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Calling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Methods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768" y="3825841"/>
            <a:ext cx="8694008" cy="23863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609" y="914907"/>
            <a:ext cx="10740390" cy="2710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i="1" spc="-5" dirty="0">
                <a:latin typeface="Times New Roman"/>
                <a:cs typeface="Times New Roman"/>
              </a:rPr>
              <a:t>call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stack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invoked,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creates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activation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record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parameters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variables </a:t>
            </a:r>
            <a:r>
              <a:rPr sz="2200" dirty="0">
                <a:latin typeface="Times New Roman"/>
                <a:cs typeface="Times New Roman"/>
              </a:rPr>
              <a:t>for the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places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activation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area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i="1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execution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stack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runtime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stack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machine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  <a:p>
            <a:pPr marL="355600" marR="188595" indent="-342900">
              <a:lnSpc>
                <a:spcPts val="2620"/>
              </a:lnSpc>
              <a:spcBef>
                <a:spcPts val="1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calls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another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caller’s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activation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kept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intact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new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activation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</a:t>
            </a:r>
            <a:r>
              <a:rPr sz="2200" dirty="0">
                <a:latin typeface="Times New Roman"/>
                <a:cs typeface="Times New Roman"/>
              </a:rPr>
              <a:t>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created</a:t>
            </a:r>
            <a:r>
              <a:rPr sz="2200" dirty="0">
                <a:latin typeface="Times New Roman"/>
                <a:cs typeface="Times New Roman"/>
              </a:rPr>
              <a:t> for the</a:t>
            </a:r>
            <a:r>
              <a:rPr sz="2200" spc="-5" dirty="0">
                <a:latin typeface="Times New Roman"/>
                <a:cs typeface="Times New Roman"/>
              </a:rPr>
              <a:t> new method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called.</a:t>
            </a:r>
            <a:endParaRPr sz="2200">
              <a:latin typeface="Times New Roman"/>
              <a:cs typeface="Times New Roman"/>
            </a:endParaRPr>
          </a:p>
          <a:p>
            <a:pPr marL="355600" marR="410209" indent="-342900">
              <a:lnSpc>
                <a:spcPts val="2620"/>
              </a:lnSpc>
              <a:spcBef>
                <a:spcPts val="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finishes</a:t>
            </a:r>
            <a:r>
              <a:rPr sz="2200" dirty="0">
                <a:latin typeface="Times New Roman"/>
                <a:cs typeface="Times New Roman"/>
              </a:rPr>
              <a:t> its</a:t>
            </a:r>
            <a:r>
              <a:rPr sz="2200" spc="-5" dirty="0">
                <a:latin typeface="Times New Roman"/>
                <a:cs typeface="Times New Roman"/>
              </a:rPr>
              <a:t> work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returns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 </a:t>
            </a:r>
            <a:r>
              <a:rPr sz="2200" spc="-15" dirty="0">
                <a:latin typeface="Times New Roman"/>
                <a:cs typeface="Times New Roman"/>
              </a:rPr>
              <a:t>caller,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-5" dirty="0">
                <a:latin typeface="Times New Roman"/>
                <a:cs typeface="Times New Roman"/>
              </a:rPr>
              <a:t> activation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removed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call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913" y="5427506"/>
            <a:ext cx="1666875" cy="5816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main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method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invoked.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3636" y="4965799"/>
            <a:ext cx="2199005" cy="0"/>
          </a:xfrm>
          <a:custGeom>
            <a:avLst/>
            <a:gdLst/>
            <a:ahLst/>
            <a:cxnLst/>
            <a:rect l="l" t="t" r="r" b="b"/>
            <a:pathLst>
              <a:path w="2199004">
                <a:moveTo>
                  <a:pt x="0" y="0"/>
                </a:moveTo>
                <a:lnTo>
                  <a:pt x="2198756" y="0"/>
                </a:lnTo>
              </a:path>
            </a:pathLst>
          </a:custGeom>
          <a:ln w="209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07139" y="4545036"/>
            <a:ext cx="330835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i: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708" y="1412523"/>
            <a:ext cx="9985375" cy="3546475"/>
            <a:chOff x="497708" y="1412523"/>
            <a:chExt cx="9985375" cy="3546475"/>
          </a:xfrm>
        </p:grpSpPr>
        <p:sp>
          <p:nvSpPr>
            <p:cNvPr id="6" name="object 6"/>
            <p:cNvSpPr/>
            <p:nvPr/>
          </p:nvSpPr>
          <p:spPr>
            <a:xfrm>
              <a:off x="8273635" y="2088207"/>
              <a:ext cx="2199005" cy="2860675"/>
            </a:xfrm>
            <a:custGeom>
              <a:avLst/>
              <a:gdLst/>
              <a:ahLst/>
              <a:cxnLst/>
              <a:rect l="l" t="t" r="r" b="b"/>
              <a:pathLst>
                <a:path w="2199004" h="2860675">
                  <a:moveTo>
                    <a:pt x="0" y="2860161"/>
                  </a:moveTo>
                  <a:lnTo>
                    <a:pt x="0" y="0"/>
                  </a:lnTo>
                </a:path>
                <a:path w="2199004" h="2860675">
                  <a:moveTo>
                    <a:pt x="2198756" y="2860161"/>
                  </a:moveTo>
                  <a:lnTo>
                    <a:pt x="2198756" y="34957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1043" y="1425858"/>
              <a:ext cx="5381625" cy="2129790"/>
            </a:xfrm>
            <a:custGeom>
              <a:avLst/>
              <a:gdLst/>
              <a:ahLst/>
              <a:cxnLst/>
              <a:rect l="l" t="t" r="r" b="b"/>
              <a:pathLst>
                <a:path w="5381625" h="2129790">
                  <a:moveTo>
                    <a:pt x="0" y="2129285"/>
                  </a:moveTo>
                  <a:lnTo>
                    <a:pt x="5381042" y="2129285"/>
                  </a:lnTo>
                  <a:lnTo>
                    <a:pt x="5381042" y="0"/>
                  </a:lnTo>
                  <a:lnTo>
                    <a:pt x="0" y="0"/>
                  </a:lnTo>
                  <a:lnTo>
                    <a:pt x="0" y="2129285"/>
                  </a:lnTo>
                  <a:close/>
                </a:path>
              </a:pathLst>
            </a:custGeom>
            <a:ln w="2615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7705" y="1662370"/>
            <a:ext cx="1383030" cy="230504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70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692" y="3734040"/>
            <a:ext cx="5694680" cy="2365375"/>
          </a:xfrm>
          <a:custGeom>
            <a:avLst/>
            <a:gdLst/>
            <a:ahLst/>
            <a:cxnLst/>
            <a:rect l="l" t="t" r="r" b="b"/>
            <a:pathLst>
              <a:path w="5694680" h="2365375">
                <a:moveTo>
                  <a:pt x="0" y="2365038"/>
                </a:moveTo>
                <a:lnTo>
                  <a:pt x="5694617" y="2365038"/>
                </a:lnTo>
                <a:lnTo>
                  <a:pt x="5694617" y="0"/>
                </a:lnTo>
                <a:lnTo>
                  <a:pt x="0" y="0"/>
                </a:lnTo>
                <a:lnTo>
                  <a:pt x="0" y="2365038"/>
                </a:lnTo>
                <a:close/>
              </a:path>
            </a:pathLst>
          </a:custGeom>
          <a:ln w="261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1547" y="1823379"/>
            <a:ext cx="5643880" cy="2377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813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8130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  <a:p>
            <a:pPr marL="278130">
              <a:lnSpc>
                <a:spcPts val="1880"/>
              </a:lnSpc>
              <a:spcBef>
                <a:spcPts val="1395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8940" marR="1568450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6510">
              <a:lnSpc>
                <a:spcPts val="1675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ourier New"/>
              <a:cs typeface="Courier New"/>
            </a:endParaRPr>
          </a:p>
          <a:p>
            <a:pPr marL="273685" marR="5080" indent="-261620">
              <a:lnSpc>
                <a:spcPts val="1720"/>
              </a:lnSpc>
            </a:pPr>
            <a:r>
              <a:rPr sz="1700" spc="5" dirty="0">
                <a:latin typeface="Courier New"/>
                <a:cs typeface="Courier New"/>
              </a:rPr>
              <a:t>public 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 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 num2)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882" y="4349745"/>
            <a:ext cx="2116455" cy="9417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0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882" y="5440701"/>
            <a:ext cx="185483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547" y="5654477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86814" y="827675"/>
            <a:ext cx="4723765" cy="948690"/>
            <a:chOff x="2186814" y="827675"/>
            <a:chExt cx="4723765" cy="948690"/>
          </a:xfrm>
        </p:grpSpPr>
        <p:sp>
          <p:nvSpPr>
            <p:cNvPr id="15" name="object 15"/>
            <p:cNvSpPr/>
            <p:nvPr/>
          </p:nvSpPr>
          <p:spPr>
            <a:xfrm>
              <a:off x="2193165" y="834025"/>
              <a:ext cx="4711065" cy="935990"/>
            </a:xfrm>
            <a:custGeom>
              <a:avLst/>
              <a:gdLst/>
              <a:ahLst/>
              <a:cxnLst/>
              <a:rect l="l" t="t" r="r" b="b"/>
              <a:pathLst>
                <a:path w="4711065" h="935989">
                  <a:moveTo>
                    <a:pt x="2744072" y="490538"/>
                  </a:moveTo>
                  <a:lnTo>
                    <a:pt x="1901088" y="490538"/>
                  </a:lnTo>
                  <a:lnTo>
                    <a:pt x="0" y="935840"/>
                  </a:lnTo>
                  <a:lnTo>
                    <a:pt x="2744072" y="490538"/>
                  </a:lnTo>
                  <a:close/>
                </a:path>
                <a:path w="4711065" h="935989">
                  <a:moveTo>
                    <a:pt x="4629278" y="0"/>
                  </a:moveTo>
                  <a:lnTo>
                    <a:pt x="1420855" y="0"/>
                  </a:lnTo>
                  <a:lnTo>
                    <a:pt x="1389031" y="6425"/>
                  </a:lnTo>
                  <a:lnTo>
                    <a:pt x="1363044" y="23946"/>
                  </a:lnTo>
                  <a:lnTo>
                    <a:pt x="1345523" y="49934"/>
                  </a:lnTo>
                  <a:lnTo>
                    <a:pt x="1339098" y="81758"/>
                  </a:lnTo>
                  <a:lnTo>
                    <a:pt x="1339098" y="408783"/>
                  </a:lnTo>
                  <a:lnTo>
                    <a:pt x="1345523" y="440603"/>
                  </a:lnTo>
                  <a:lnTo>
                    <a:pt x="1363044" y="466591"/>
                  </a:lnTo>
                  <a:lnTo>
                    <a:pt x="1389031" y="484113"/>
                  </a:lnTo>
                  <a:lnTo>
                    <a:pt x="1420855" y="490538"/>
                  </a:lnTo>
                  <a:lnTo>
                    <a:pt x="4629278" y="490538"/>
                  </a:lnTo>
                  <a:lnTo>
                    <a:pt x="4687089" y="466591"/>
                  </a:lnTo>
                  <a:lnTo>
                    <a:pt x="4711035" y="408783"/>
                  </a:lnTo>
                  <a:lnTo>
                    <a:pt x="4711035" y="81758"/>
                  </a:lnTo>
                  <a:lnTo>
                    <a:pt x="4704610" y="49934"/>
                  </a:lnTo>
                  <a:lnTo>
                    <a:pt x="4687089" y="23946"/>
                  </a:lnTo>
                  <a:lnTo>
                    <a:pt x="4661102" y="6425"/>
                  </a:lnTo>
                  <a:lnTo>
                    <a:pt x="462927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3164" y="834025"/>
              <a:ext cx="4711065" cy="935990"/>
            </a:xfrm>
            <a:custGeom>
              <a:avLst/>
              <a:gdLst/>
              <a:ahLst/>
              <a:cxnLst/>
              <a:rect l="l" t="t" r="r" b="b"/>
              <a:pathLst>
                <a:path w="4711065" h="935989">
                  <a:moveTo>
                    <a:pt x="1339099" y="81758"/>
                  </a:moveTo>
                  <a:lnTo>
                    <a:pt x="1345523" y="49934"/>
                  </a:lnTo>
                  <a:lnTo>
                    <a:pt x="1363045" y="23946"/>
                  </a:lnTo>
                  <a:lnTo>
                    <a:pt x="1389032" y="6424"/>
                  </a:lnTo>
                  <a:lnTo>
                    <a:pt x="1420856" y="0"/>
                  </a:lnTo>
                  <a:lnTo>
                    <a:pt x="1901088" y="0"/>
                  </a:lnTo>
                  <a:lnTo>
                    <a:pt x="2744073" y="0"/>
                  </a:lnTo>
                  <a:lnTo>
                    <a:pt x="4629279" y="0"/>
                  </a:lnTo>
                  <a:lnTo>
                    <a:pt x="4661103" y="6424"/>
                  </a:lnTo>
                  <a:lnTo>
                    <a:pt x="4687090" y="23946"/>
                  </a:lnTo>
                  <a:lnTo>
                    <a:pt x="4704612" y="49934"/>
                  </a:lnTo>
                  <a:lnTo>
                    <a:pt x="4711037" y="81758"/>
                  </a:lnTo>
                  <a:lnTo>
                    <a:pt x="4711037" y="286148"/>
                  </a:lnTo>
                  <a:lnTo>
                    <a:pt x="4711037" y="408783"/>
                  </a:lnTo>
                  <a:lnTo>
                    <a:pt x="4704612" y="440603"/>
                  </a:lnTo>
                  <a:lnTo>
                    <a:pt x="4687090" y="466591"/>
                  </a:lnTo>
                  <a:lnTo>
                    <a:pt x="4661103" y="484113"/>
                  </a:lnTo>
                  <a:lnTo>
                    <a:pt x="4629279" y="490538"/>
                  </a:lnTo>
                  <a:lnTo>
                    <a:pt x="2744073" y="490538"/>
                  </a:lnTo>
                  <a:lnTo>
                    <a:pt x="0" y="935840"/>
                  </a:lnTo>
                  <a:lnTo>
                    <a:pt x="1901088" y="490538"/>
                  </a:lnTo>
                  <a:lnTo>
                    <a:pt x="1420856" y="490538"/>
                  </a:lnTo>
                  <a:lnTo>
                    <a:pt x="1389032" y="484113"/>
                  </a:lnTo>
                  <a:lnTo>
                    <a:pt x="1363045" y="466591"/>
                  </a:lnTo>
                  <a:lnTo>
                    <a:pt x="1345523" y="440603"/>
                  </a:lnTo>
                  <a:lnTo>
                    <a:pt x="1339099" y="408779"/>
                  </a:lnTo>
                  <a:lnTo>
                    <a:pt x="1339099" y="286148"/>
                  </a:lnTo>
                  <a:lnTo>
                    <a:pt x="1339099" y="817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5892" y="878332"/>
            <a:ext cx="622046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722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declared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initialized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700" spc="5" dirty="0">
                <a:latin typeface="Courier New"/>
                <a:cs typeface="Courier New"/>
              </a:rPr>
              <a:t>public 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 main(String[]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1246" y="1765724"/>
            <a:ext cx="7732395" cy="2974975"/>
          </a:xfrm>
          <a:custGeom>
            <a:avLst/>
            <a:gdLst/>
            <a:ahLst/>
            <a:cxnLst/>
            <a:rect l="l" t="t" r="r" b="b"/>
            <a:pathLst>
              <a:path w="7732395" h="2974975">
                <a:moveTo>
                  <a:pt x="7691940" y="2967280"/>
                </a:moveTo>
                <a:lnTo>
                  <a:pt x="7675539" y="2974602"/>
                </a:lnTo>
                <a:lnTo>
                  <a:pt x="7704155" y="2971784"/>
                </a:lnTo>
                <a:lnTo>
                  <a:pt x="7703710" y="2971784"/>
                </a:lnTo>
                <a:lnTo>
                  <a:pt x="7691940" y="2967280"/>
                </a:lnTo>
                <a:close/>
              </a:path>
              <a:path w="7732395" h="2974975">
                <a:moveTo>
                  <a:pt x="7708215" y="2960014"/>
                </a:moveTo>
                <a:lnTo>
                  <a:pt x="7691940" y="2967280"/>
                </a:lnTo>
                <a:lnTo>
                  <a:pt x="7703710" y="2971784"/>
                </a:lnTo>
                <a:lnTo>
                  <a:pt x="7708215" y="2960014"/>
                </a:lnTo>
                <a:close/>
              </a:path>
              <a:path w="7732395" h="2974975">
                <a:moveTo>
                  <a:pt x="7693695" y="2927158"/>
                </a:moveTo>
                <a:lnTo>
                  <a:pt x="7701017" y="2943557"/>
                </a:lnTo>
                <a:lnTo>
                  <a:pt x="7712788" y="2948062"/>
                </a:lnTo>
                <a:lnTo>
                  <a:pt x="7703710" y="2971784"/>
                </a:lnTo>
                <a:lnTo>
                  <a:pt x="7704155" y="2971784"/>
                </a:lnTo>
                <a:lnTo>
                  <a:pt x="7732062" y="2969036"/>
                </a:lnTo>
                <a:lnTo>
                  <a:pt x="7693695" y="2927158"/>
                </a:lnTo>
                <a:close/>
              </a:path>
              <a:path w="7732395" h="2974975">
                <a:moveTo>
                  <a:pt x="9079" y="0"/>
                </a:moveTo>
                <a:lnTo>
                  <a:pt x="0" y="23722"/>
                </a:lnTo>
                <a:lnTo>
                  <a:pt x="7691940" y="2967280"/>
                </a:lnTo>
                <a:lnTo>
                  <a:pt x="7708215" y="2960014"/>
                </a:lnTo>
                <a:lnTo>
                  <a:pt x="7708284" y="2959833"/>
                </a:lnTo>
                <a:lnTo>
                  <a:pt x="7701017" y="2943557"/>
                </a:lnTo>
                <a:lnTo>
                  <a:pt x="9079" y="0"/>
                </a:lnTo>
                <a:close/>
              </a:path>
              <a:path w="7732395" h="2974975">
                <a:moveTo>
                  <a:pt x="7701017" y="2943557"/>
                </a:moveTo>
                <a:lnTo>
                  <a:pt x="7708284" y="2959833"/>
                </a:lnTo>
                <a:lnTo>
                  <a:pt x="7712788" y="2948062"/>
                </a:lnTo>
                <a:lnTo>
                  <a:pt x="7701017" y="29435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1" name="object 2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9607" y="5594392"/>
            <a:ext cx="1668145" cy="58229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204"/>
              </a:spcBef>
            </a:pPr>
            <a:r>
              <a:rPr sz="1850" spc="-15" dirty="0">
                <a:latin typeface="Times New Roman"/>
                <a:cs typeface="Times New Roman"/>
              </a:rPr>
              <a:t>The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main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method </a:t>
            </a:r>
            <a:r>
              <a:rPr sz="1850" spc="-45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is</a:t>
            </a:r>
            <a:r>
              <a:rPr sz="1850" spc="-10" dirty="0">
                <a:latin typeface="Times New Roman"/>
                <a:cs typeface="Times New Roman"/>
              </a:rPr>
              <a:t> invoked.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7178" y="5132296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560" y="0"/>
                </a:lnTo>
              </a:path>
            </a:pathLst>
          </a:custGeom>
          <a:ln w="20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42196" y="4442449"/>
            <a:ext cx="330835" cy="57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70"/>
              </a:lnSpc>
              <a:spcBef>
                <a:spcPts val="90"/>
              </a:spcBef>
            </a:pPr>
            <a:r>
              <a:rPr sz="1850" dirty="0">
                <a:latin typeface="Times New Roman"/>
                <a:cs typeface="Times New Roman"/>
              </a:rPr>
              <a:t>j: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70"/>
              </a:lnSpc>
            </a:pPr>
            <a:r>
              <a:rPr sz="1850" dirty="0">
                <a:latin typeface="Times New Roman"/>
                <a:cs typeface="Times New Roman"/>
              </a:rPr>
              <a:t>i: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955" y="1328101"/>
            <a:ext cx="9969500" cy="3797300"/>
            <a:chOff x="348955" y="1328101"/>
            <a:chExt cx="9969500" cy="3797300"/>
          </a:xfrm>
        </p:grpSpPr>
        <p:sp>
          <p:nvSpPr>
            <p:cNvPr id="6" name="object 6"/>
            <p:cNvSpPr/>
            <p:nvPr/>
          </p:nvSpPr>
          <p:spPr>
            <a:xfrm>
              <a:off x="8107178" y="2252343"/>
              <a:ext cx="2200910" cy="2862580"/>
            </a:xfrm>
            <a:custGeom>
              <a:avLst/>
              <a:gdLst/>
              <a:ahLst/>
              <a:cxnLst/>
              <a:rect l="l" t="t" r="r" b="b"/>
              <a:pathLst>
                <a:path w="2200909" h="2862579">
                  <a:moveTo>
                    <a:pt x="0" y="2862508"/>
                  </a:moveTo>
                  <a:lnTo>
                    <a:pt x="0" y="0"/>
                  </a:lnTo>
                </a:path>
                <a:path w="2200909" h="2862579">
                  <a:moveTo>
                    <a:pt x="2200560" y="2862508"/>
                  </a:moveTo>
                  <a:lnTo>
                    <a:pt x="2200560" y="34986"/>
                  </a:lnTo>
                </a:path>
              </a:pathLst>
            </a:custGeom>
            <a:ln w="209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290" y="1341436"/>
              <a:ext cx="5386070" cy="2131060"/>
            </a:xfrm>
            <a:custGeom>
              <a:avLst/>
              <a:gdLst/>
              <a:ahLst/>
              <a:cxnLst/>
              <a:rect l="l" t="t" r="r" b="b"/>
              <a:pathLst>
                <a:path w="5386070" h="2131060">
                  <a:moveTo>
                    <a:pt x="0" y="2131053"/>
                  </a:moveTo>
                  <a:lnTo>
                    <a:pt x="5385510" y="2131053"/>
                  </a:lnTo>
                  <a:lnTo>
                    <a:pt x="5385510" y="0"/>
                  </a:lnTo>
                  <a:lnTo>
                    <a:pt x="0" y="0"/>
                  </a:lnTo>
                  <a:lnTo>
                    <a:pt x="0" y="2131053"/>
                  </a:lnTo>
                  <a:close/>
                </a:path>
              </a:pathLst>
            </a:custGeom>
            <a:ln w="261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4085" y="1777583"/>
            <a:ext cx="1421130" cy="269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186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935" y="3651535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int</a:t>
            </a:r>
            <a:r>
              <a:rPr spc="-5" dirty="0"/>
              <a:t> </a:t>
            </a:r>
            <a:r>
              <a:rPr spc="5" dirty="0"/>
              <a:t>k</a:t>
            </a:r>
            <a:r>
              <a:rPr spc="-5" dirty="0"/>
              <a:t> </a:t>
            </a:r>
            <a:r>
              <a:rPr spc="5" dirty="0"/>
              <a:t>=</a:t>
            </a:r>
            <a:r>
              <a:rPr spc="-5" dirty="0"/>
              <a:t> </a:t>
            </a:r>
            <a:r>
              <a:rPr spc="5" dirty="0"/>
              <a:t>max(i,</a:t>
            </a:r>
            <a:r>
              <a:rPr spc="-5" dirty="0"/>
              <a:t> </a:t>
            </a:r>
            <a:r>
              <a:rPr spc="5" dirty="0"/>
              <a:t>j);</a:t>
            </a:r>
          </a:p>
          <a:p>
            <a:pPr marL="278130">
              <a:lnSpc>
                <a:spcPts val="1880"/>
              </a:lnSpc>
              <a:spcBef>
                <a:spcPts val="1400"/>
              </a:spcBef>
            </a:pPr>
            <a:r>
              <a:rPr spc="5" dirty="0"/>
              <a:t>System.out.println(</a:t>
            </a:r>
          </a:p>
          <a:p>
            <a:pPr marL="408940" marR="1569720">
              <a:lnSpc>
                <a:spcPts val="1720"/>
              </a:lnSpc>
              <a:spcBef>
                <a:spcPts val="165"/>
              </a:spcBef>
            </a:pPr>
            <a:r>
              <a:rPr spc="5" dirty="0"/>
              <a:t>"The maximum between " + i + </a:t>
            </a:r>
            <a:r>
              <a:rPr spc="-1010" dirty="0"/>
              <a:t> </a:t>
            </a:r>
            <a:r>
              <a:rPr dirty="0"/>
              <a:t> </a:t>
            </a:r>
            <a:r>
              <a:rPr spc="5" dirty="0"/>
              <a:t>"</a:t>
            </a:r>
            <a:r>
              <a:rPr dirty="0"/>
              <a:t> </a:t>
            </a:r>
            <a:r>
              <a:rPr spc="5" dirty="0"/>
              <a:t>and</a:t>
            </a:r>
            <a:r>
              <a:rPr dirty="0"/>
              <a:t> </a:t>
            </a:r>
            <a:r>
              <a:rPr spc="5" dirty="0"/>
              <a:t>" +</a:t>
            </a:r>
            <a:r>
              <a:rPr dirty="0"/>
              <a:t> </a:t>
            </a:r>
            <a:r>
              <a:rPr spc="5" dirty="0"/>
              <a:t>j +</a:t>
            </a:r>
            <a:r>
              <a:rPr dirty="0"/>
              <a:t> </a:t>
            </a:r>
            <a:r>
              <a:rPr spc="5" dirty="0"/>
              <a:t>" is</a:t>
            </a:r>
            <a:r>
              <a:rPr dirty="0"/>
              <a:t> </a:t>
            </a:r>
            <a:r>
              <a:rPr spc="5" dirty="0"/>
              <a:t>" +</a:t>
            </a:r>
            <a:r>
              <a:rPr dirty="0"/>
              <a:t> </a:t>
            </a:r>
            <a:r>
              <a:rPr spc="5" dirty="0"/>
              <a:t>k);</a:t>
            </a:r>
          </a:p>
          <a:p>
            <a:pPr marL="16510">
              <a:lnSpc>
                <a:spcPts val="1680"/>
              </a:lnSpc>
            </a:pPr>
            <a:r>
              <a:rPr spc="5" dirty="0"/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/>
          </a:p>
          <a:p>
            <a:pPr marL="273685" marR="5080" indent="-261620">
              <a:lnSpc>
                <a:spcPts val="1720"/>
              </a:lnSpc>
            </a:pPr>
            <a:r>
              <a:rPr spc="5" dirty="0"/>
              <a:t>public</a:t>
            </a:r>
            <a:r>
              <a:rPr spc="10" dirty="0"/>
              <a:t> </a:t>
            </a:r>
            <a:r>
              <a:rPr spc="5" dirty="0"/>
              <a:t>static</a:t>
            </a:r>
            <a:r>
              <a:rPr spc="10" dirty="0"/>
              <a:t> </a:t>
            </a:r>
            <a:r>
              <a:rPr spc="5" dirty="0"/>
              <a:t>int</a:t>
            </a:r>
            <a:r>
              <a:rPr spc="15" dirty="0"/>
              <a:t> </a:t>
            </a:r>
            <a:r>
              <a:rPr spc="5" dirty="0"/>
              <a:t>max(int</a:t>
            </a:r>
            <a:r>
              <a:rPr spc="10" dirty="0"/>
              <a:t> </a:t>
            </a:r>
            <a:r>
              <a:rPr spc="5" dirty="0"/>
              <a:t>num1,</a:t>
            </a:r>
            <a:r>
              <a:rPr spc="15" dirty="0"/>
              <a:t> </a:t>
            </a:r>
            <a:r>
              <a:rPr spc="5" dirty="0"/>
              <a:t>int</a:t>
            </a:r>
            <a:r>
              <a:rPr spc="10" dirty="0"/>
              <a:t> </a:t>
            </a:r>
            <a:r>
              <a:rPr spc="5" dirty="0"/>
              <a:t>num2)</a:t>
            </a:r>
            <a:r>
              <a:rPr spc="15" dirty="0"/>
              <a:t> </a:t>
            </a:r>
            <a:r>
              <a:rPr spc="5" dirty="0"/>
              <a:t>{ </a:t>
            </a:r>
            <a:r>
              <a:rPr spc="-1005" dirty="0"/>
              <a:t> </a:t>
            </a:r>
            <a:r>
              <a:rPr spc="5" dirty="0"/>
              <a:t>int</a:t>
            </a:r>
            <a:r>
              <a:rPr dirty="0"/>
              <a:t> </a:t>
            </a:r>
            <a:r>
              <a:rPr spc="5" dirty="0"/>
              <a:t>result;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4358" y="4267761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58" y="5359623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805" y="5573576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39714" y="826678"/>
            <a:ext cx="4871085" cy="1101090"/>
            <a:chOff x="2039714" y="826678"/>
            <a:chExt cx="4871085" cy="1101090"/>
          </a:xfrm>
        </p:grpSpPr>
        <p:sp>
          <p:nvSpPr>
            <p:cNvPr id="15" name="object 15"/>
            <p:cNvSpPr/>
            <p:nvPr/>
          </p:nvSpPr>
          <p:spPr>
            <a:xfrm>
              <a:off x="2046063" y="833028"/>
              <a:ext cx="4858385" cy="1088390"/>
            </a:xfrm>
            <a:custGeom>
              <a:avLst/>
              <a:gdLst/>
              <a:ahLst/>
              <a:cxnLst/>
              <a:rect l="l" t="t" r="r" b="b"/>
              <a:pathLst>
                <a:path w="4858384" h="1088389">
                  <a:moveTo>
                    <a:pt x="2782290" y="490537"/>
                  </a:moveTo>
                  <a:lnTo>
                    <a:pt x="1892693" y="490537"/>
                  </a:lnTo>
                  <a:lnTo>
                    <a:pt x="0" y="1088224"/>
                  </a:lnTo>
                  <a:lnTo>
                    <a:pt x="2782290" y="490537"/>
                  </a:lnTo>
                  <a:close/>
                </a:path>
                <a:path w="4858384" h="1088389">
                  <a:moveTo>
                    <a:pt x="4776261" y="0"/>
                  </a:moveTo>
                  <a:lnTo>
                    <a:pt x="1381385" y="0"/>
                  </a:lnTo>
                  <a:lnTo>
                    <a:pt x="1349562" y="6424"/>
                  </a:lnTo>
                  <a:lnTo>
                    <a:pt x="1323575" y="23946"/>
                  </a:lnTo>
                  <a:lnTo>
                    <a:pt x="1306053" y="49933"/>
                  </a:lnTo>
                  <a:lnTo>
                    <a:pt x="1299629" y="81756"/>
                  </a:lnTo>
                  <a:lnTo>
                    <a:pt x="1299629" y="408779"/>
                  </a:lnTo>
                  <a:lnTo>
                    <a:pt x="1306053" y="440603"/>
                  </a:lnTo>
                  <a:lnTo>
                    <a:pt x="1323575" y="466591"/>
                  </a:lnTo>
                  <a:lnTo>
                    <a:pt x="1349562" y="484112"/>
                  </a:lnTo>
                  <a:lnTo>
                    <a:pt x="1381385" y="490537"/>
                  </a:lnTo>
                  <a:lnTo>
                    <a:pt x="4776261" y="490537"/>
                  </a:lnTo>
                  <a:lnTo>
                    <a:pt x="4808084" y="484112"/>
                  </a:lnTo>
                  <a:lnTo>
                    <a:pt x="4834071" y="466591"/>
                  </a:lnTo>
                  <a:lnTo>
                    <a:pt x="4851593" y="440603"/>
                  </a:lnTo>
                  <a:lnTo>
                    <a:pt x="4858017" y="408779"/>
                  </a:lnTo>
                  <a:lnTo>
                    <a:pt x="4858017" y="81756"/>
                  </a:lnTo>
                  <a:lnTo>
                    <a:pt x="4851593" y="49933"/>
                  </a:lnTo>
                  <a:lnTo>
                    <a:pt x="4834071" y="23946"/>
                  </a:lnTo>
                  <a:lnTo>
                    <a:pt x="4808084" y="6424"/>
                  </a:lnTo>
                  <a:lnTo>
                    <a:pt x="47762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6064" y="833028"/>
              <a:ext cx="4858385" cy="1088390"/>
            </a:xfrm>
            <a:custGeom>
              <a:avLst/>
              <a:gdLst/>
              <a:ahLst/>
              <a:cxnLst/>
              <a:rect l="l" t="t" r="r" b="b"/>
              <a:pathLst>
                <a:path w="4858384" h="1088389">
                  <a:moveTo>
                    <a:pt x="1299629" y="81756"/>
                  </a:moveTo>
                  <a:lnTo>
                    <a:pt x="1306053" y="49933"/>
                  </a:lnTo>
                  <a:lnTo>
                    <a:pt x="1323574" y="23946"/>
                  </a:lnTo>
                  <a:lnTo>
                    <a:pt x="1349562" y="6424"/>
                  </a:lnTo>
                  <a:lnTo>
                    <a:pt x="1381385" y="0"/>
                  </a:lnTo>
                  <a:lnTo>
                    <a:pt x="1892693" y="0"/>
                  </a:lnTo>
                  <a:lnTo>
                    <a:pt x="2782291" y="0"/>
                  </a:lnTo>
                  <a:lnTo>
                    <a:pt x="4776261" y="0"/>
                  </a:lnTo>
                  <a:lnTo>
                    <a:pt x="4808084" y="6424"/>
                  </a:lnTo>
                  <a:lnTo>
                    <a:pt x="4834071" y="23946"/>
                  </a:lnTo>
                  <a:lnTo>
                    <a:pt x="4851593" y="49933"/>
                  </a:lnTo>
                  <a:lnTo>
                    <a:pt x="4858018" y="81756"/>
                  </a:lnTo>
                  <a:lnTo>
                    <a:pt x="4858018" y="286147"/>
                  </a:lnTo>
                  <a:lnTo>
                    <a:pt x="4858018" y="408781"/>
                  </a:lnTo>
                  <a:lnTo>
                    <a:pt x="4851593" y="440604"/>
                  </a:lnTo>
                  <a:lnTo>
                    <a:pt x="4834071" y="466591"/>
                  </a:lnTo>
                  <a:lnTo>
                    <a:pt x="4808084" y="484113"/>
                  </a:lnTo>
                  <a:lnTo>
                    <a:pt x="4776261" y="490538"/>
                  </a:lnTo>
                  <a:lnTo>
                    <a:pt x="2782291" y="490538"/>
                  </a:lnTo>
                  <a:lnTo>
                    <a:pt x="0" y="1088225"/>
                  </a:lnTo>
                  <a:lnTo>
                    <a:pt x="1892693" y="490538"/>
                  </a:lnTo>
                  <a:lnTo>
                    <a:pt x="1381385" y="490538"/>
                  </a:lnTo>
                  <a:lnTo>
                    <a:pt x="1349562" y="484113"/>
                  </a:lnTo>
                  <a:lnTo>
                    <a:pt x="1323574" y="466591"/>
                  </a:lnTo>
                  <a:lnTo>
                    <a:pt x="1306053" y="440604"/>
                  </a:lnTo>
                  <a:lnTo>
                    <a:pt x="1299629" y="408781"/>
                  </a:lnTo>
                  <a:lnTo>
                    <a:pt x="1299629" y="286147"/>
                  </a:lnTo>
                  <a:lnTo>
                    <a:pt x="1299629" y="817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7154" y="764502"/>
            <a:ext cx="6275705" cy="104394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252470">
              <a:lnSpc>
                <a:spcPct val="100000"/>
              </a:lnSpc>
              <a:spcBef>
                <a:spcPts val="994"/>
              </a:spcBef>
            </a:pPr>
            <a:r>
              <a:rPr sz="2200" dirty="0">
                <a:latin typeface="Times New Roman"/>
                <a:cs typeface="Times New Roman"/>
              </a:rPr>
              <a:t>j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declared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initialized</a:t>
            </a:r>
            <a:endParaRPr sz="2200">
              <a:latin typeface="Times New Roman"/>
              <a:cs typeface="Times New Roman"/>
            </a:endParaRPr>
          </a:p>
          <a:p>
            <a:pPr marL="273685" marR="1024255" indent="-261620">
              <a:lnSpc>
                <a:spcPts val="1720"/>
              </a:lnSpc>
              <a:spcBef>
                <a:spcPts val="1045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 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6686" y="1965568"/>
            <a:ext cx="7813040" cy="2700020"/>
          </a:xfrm>
          <a:custGeom>
            <a:avLst/>
            <a:gdLst/>
            <a:ahLst/>
            <a:cxnLst/>
            <a:rect l="l" t="t" r="r" b="b"/>
            <a:pathLst>
              <a:path w="7813040" h="2700020">
                <a:moveTo>
                  <a:pt x="7780915" y="2688062"/>
                </a:moveTo>
                <a:lnTo>
                  <a:pt x="7756704" y="2699881"/>
                </a:lnTo>
                <a:lnTo>
                  <a:pt x="7813003" y="2692383"/>
                </a:lnTo>
                <a:lnTo>
                  <a:pt x="7810837" y="2690176"/>
                </a:lnTo>
                <a:lnTo>
                  <a:pt x="7787060" y="2690176"/>
                </a:lnTo>
                <a:lnTo>
                  <a:pt x="7780915" y="2688062"/>
                </a:lnTo>
                <a:close/>
              </a:path>
              <a:path w="7813040" h="2700020">
                <a:moveTo>
                  <a:pt x="7785045" y="2676053"/>
                </a:moveTo>
                <a:lnTo>
                  <a:pt x="7788984" y="2684123"/>
                </a:lnTo>
                <a:lnTo>
                  <a:pt x="7780915" y="2688062"/>
                </a:lnTo>
                <a:lnTo>
                  <a:pt x="7787060" y="2690176"/>
                </a:lnTo>
                <a:lnTo>
                  <a:pt x="7791190" y="2678167"/>
                </a:lnTo>
                <a:lnTo>
                  <a:pt x="7785045" y="2676053"/>
                </a:lnTo>
                <a:close/>
              </a:path>
              <a:path w="7813040" h="2700020">
                <a:moveTo>
                  <a:pt x="7773225" y="2651843"/>
                </a:moveTo>
                <a:lnTo>
                  <a:pt x="7785045" y="2676053"/>
                </a:lnTo>
                <a:lnTo>
                  <a:pt x="7791190" y="2678167"/>
                </a:lnTo>
                <a:lnTo>
                  <a:pt x="7787060" y="2690176"/>
                </a:lnTo>
                <a:lnTo>
                  <a:pt x="7810837" y="2690176"/>
                </a:lnTo>
                <a:lnTo>
                  <a:pt x="7773225" y="2651843"/>
                </a:lnTo>
                <a:close/>
              </a:path>
              <a:path w="7813040" h="2700020">
                <a:moveTo>
                  <a:pt x="4131" y="0"/>
                </a:moveTo>
                <a:lnTo>
                  <a:pt x="0" y="12009"/>
                </a:lnTo>
                <a:lnTo>
                  <a:pt x="7780915" y="2688062"/>
                </a:lnTo>
                <a:lnTo>
                  <a:pt x="7788984" y="2684123"/>
                </a:lnTo>
                <a:lnTo>
                  <a:pt x="7785045" y="2676053"/>
                </a:lnTo>
                <a:lnTo>
                  <a:pt x="41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1" name="object 2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5.1.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Opening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Problem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5225" y="1626615"/>
            <a:ext cx="87166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imes New Roman"/>
                <a:cs typeface="Times New Roman"/>
              </a:rPr>
              <a:t>Find the sum of integers from 1 to 10, from 20 to 30, and from 35 to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45,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respectively.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3144" y="5345307"/>
            <a:ext cx="1577975" cy="5518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00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main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50824" y="4909139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>
                <a:moveTo>
                  <a:pt x="0" y="0"/>
                </a:moveTo>
                <a:lnTo>
                  <a:pt x="2080394" y="0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1116" y="3497168"/>
            <a:ext cx="201803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45085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889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0957" y="1222856"/>
            <a:ext cx="10210800" cy="3680460"/>
            <a:chOff x="230957" y="1222856"/>
            <a:chExt cx="10210800" cy="3680460"/>
          </a:xfrm>
        </p:grpSpPr>
        <p:sp>
          <p:nvSpPr>
            <p:cNvPr id="6" name="object 6"/>
            <p:cNvSpPr/>
            <p:nvPr/>
          </p:nvSpPr>
          <p:spPr>
            <a:xfrm>
              <a:off x="8350824" y="2186453"/>
              <a:ext cx="2080895" cy="2706370"/>
            </a:xfrm>
            <a:custGeom>
              <a:avLst/>
              <a:gdLst/>
              <a:ahLst/>
              <a:cxnLst/>
              <a:rect l="l" t="t" r="r" b="b"/>
              <a:pathLst>
                <a:path w="2080895" h="2706370">
                  <a:moveTo>
                    <a:pt x="0" y="2706193"/>
                  </a:moveTo>
                  <a:lnTo>
                    <a:pt x="0" y="0"/>
                  </a:lnTo>
                </a:path>
                <a:path w="2080895" h="2706370">
                  <a:moveTo>
                    <a:pt x="2080394" y="2706193"/>
                  </a:moveTo>
                  <a:lnTo>
                    <a:pt x="2080394" y="33076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4292" y="1236191"/>
              <a:ext cx="5386070" cy="2131060"/>
            </a:xfrm>
            <a:custGeom>
              <a:avLst/>
              <a:gdLst/>
              <a:ahLst/>
              <a:cxnLst/>
              <a:rect l="l" t="t" r="r" b="b"/>
              <a:pathLst>
                <a:path w="5386070" h="2131060">
                  <a:moveTo>
                    <a:pt x="0" y="2131053"/>
                  </a:moveTo>
                  <a:lnTo>
                    <a:pt x="5385510" y="2131053"/>
                  </a:lnTo>
                  <a:lnTo>
                    <a:pt x="5385510" y="0"/>
                  </a:lnTo>
                  <a:lnTo>
                    <a:pt x="0" y="0"/>
                  </a:lnTo>
                  <a:lnTo>
                    <a:pt x="0" y="2131053"/>
                  </a:lnTo>
                  <a:close/>
                </a:path>
              </a:pathLst>
            </a:custGeom>
            <a:ln w="261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0463" y="1902023"/>
            <a:ext cx="768985" cy="25971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177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282" y="1852365"/>
            <a:ext cx="159512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156" y="2288988"/>
            <a:ext cx="4079240" cy="9385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3685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4495" marR="5080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937" y="3546290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4807" y="3507400"/>
            <a:ext cx="5648325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360" y="4162516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360" y="5254378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807" y="5468332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81508" y="791891"/>
            <a:ext cx="5320665" cy="1158240"/>
            <a:chOff x="1281508" y="791891"/>
            <a:chExt cx="5320665" cy="1158240"/>
          </a:xfrm>
        </p:grpSpPr>
        <p:sp>
          <p:nvSpPr>
            <p:cNvPr id="17" name="object 17"/>
            <p:cNvSpPr/>
            <p:nvPr/>
          </p:nvSpPr>
          <p:spPr>
            <a:xfrm>
              <a:off x="1287858" y="798241"/>
              <a:ext cx="5307965" cy="1145540"/>
            </a:xfrm>
            <a:custGeom>
              <a:avLst/>
              <a:gdLst/>
              <a:ahLst/>
              <a:cxnLst/>
              <a:rect l="l" t="t" r="r" b="b"/>
              <a:pathLst>
                <a:path w="5307965" h="1145539">
                  <a:moveTo>
                    <a:pt x="3761765" y="490537"/>
                  </a:moveTo>
                  <a:lnTo>
                    <a:pt x="3099183" y="490537"/>
                  </a:lnTo>
                  <a:lnTo>
                    <a:pt x="0" y="1145382"/>
                  </a:lnTo>
                  <a:lnTo>
                    <a:pt x="3761765" y="490537"/>
                  </a:lnTo>
                  <a:close/>
                </a:path>
                <a:path w="5307965" h="1145539">
                  <a:moveTo>
                    <a:pt x="5226033" y="0"/>
                  </a:moveTo>
                  <a:lnTo>
                    <a:pt x="2739219" y="0"/>
                  </a:lnTo>
                  <a:lnTo>
                    <a:pt x="2707395" y="6425"/>
                  </a:lnTo>
                  <a:lnTo>
                    <a:pt x="2681407" y="23946"/>
                  </a:lnTo>
                  <a:lnTo>
                    <a:pt x="2663886" y="49934"/>
                  </a:lnTo>
                  <a:lnTo>
                    <a:pt x="2657461" y="81758"/>
                  </a:lnTo>
                  <a:lnTo>
                    <a:pt x="2657461" y="408781"/>
                  </a:lnTo>
                  <a:lnTo>
                    <a:pt x="2663886" y="440603"/>
                  </a:lnTo>
                  <a:lnTo>
                    <a:pt x="2681407" y="466591"/>
                  </a:lnTo>
                  <a:lnTo>
                    <a:pt x="2707395" y="484112"/>
                  </a:lnTo>
                  <a:lnTo>
                    <a:pt x="2739219" y="490537"/>
                  </a:lnTo>
                  <a:lnTo>
                    <a:pt x="5226033" y="490537"/>
                  </a:lnTo>
                  <a:lnTo>
                    <a:pt x="5283845" y="466591"/>
                  </a:lnTo>
                  <a:lnTo>
                    <a:pt x="5307791" y="408781"/>
                  </a:lnTo>
                  <a:lnTo>
                    <a:pt x="5307792" y="81758"/>
                  </a:lnTo>
                  <a:lnTo>
                    <a:pt x="5301367" y="49934"/>
                  </a:lnTo>
                  <a:lnTo>
                    <a:pt x="5283845" y="23946"/>
                  </a:lnTo>
                  <a:lnTo>
                    <a:pt x="5257857" y="6425"/>
                  </a:lnTo>
                  <a:lnTo>
                    <a:pt x="522603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7858" y="798241"/>
              <a:ext cx="5307965" cy="1145540"/>
            </a:xfrm>
            <a:custGeom>
              <a:avLst/>
              <a:gdLst/>
              <a:ahLst/>
              <a:cxnLst/>
              <a:rect l="l" t="t" r="r" b="b"/>
              <a:pathLst>
                <a:path w="5307965" h="1145539">
                  <a:moveTo>
                    <a:pt x="2657461" y="81759"/>
                  </a:moveTo>
                  <a:lnTo>
                    <a:pt x="2663886" y="49934"/>
                  </a:lnTo>
                  <a:lnTo>
                    <a:pt x="2681407" y="23946"/>
                  </a:lnTo>
                  <a:lnTo>
                    <a:pt x="2707395" y="6425"/>
                  </a:lnTo>
                  <a:lnTo>
                    <a:pt x="2739220" y="0"/>
                  </a:lnTo>
                  <a:lnTo>
                    <a:pt x="3099182" y="0"/>
                  </a:lnTo>
                  <a:lnTo>
                    <a:pt x="3761766" y="0"/>
                  </a:lnTo>
                  <a:lnTo>
                    <a:pt x="5226033" y="0"/>
                  </a:lnTo>
                  <a:lnTo>
                    <a:pt x="5257857" y="6425"/>
                  </a:lnTo>
                  <a:lnTo>
                    <a:pt x="5283845" y="23946"/>
                  </a:lnTo>
                  <a:lnTo>
                    <a:pt x="5301367" y="49934"/>
                  </a:lnTo>
                  <a:lnTo>
                    <a:pt x="5307792" y="81759"/>
                  </a:lnTo>
                  <a:lnTo>
                    <a:pt x="5307792" y="286148"/>
                  </a:lnTo>
                  <a:lnTo>
                    <a:pt x="5307792" y="408781"/>
                  </a:lnTo>
                  <a:lnTo>
                    <a:pt x="5301367" y="440603"/>
                  </a:lnTo>
                  <a:lnTo>
                    <a:pt x="5283845" y="466591"/>
                  </a:lnTo>
                  <a:lnTo>
                    <a:pt x="5257857" y="484112"/>
                  </a:lnTo>
                  <a:lnTo>
                    <a:pt x="5226033" y="490538"/>
                  </a:lnTo>
                  <a:lnTo>
                    <a:pt x="3761766" y="490538"/>
                  </a:lnTo>
                  <a:lnTo>
                    <a:pt x="0" y="1145383"/>
                  </a:lnTo>
                  <a:lnTo>
                    <a:pt x="3099182" y="490538"/>
                  </a:lnTo>
                  <a:lnTo>
                    <a:pt x="2739220" y="490538"/>
                  </a:lnTo>
                  <a:lnTo>
                    <a:pt x="2707395" y="484112"/>
                  </a:lnTo>
                  <a:lnTo>
                    <a:pt x="2681407" y="466591"/>
                  </a:lnTo>
                  <a:lnTo>
                    <a:pt x="2663886" y="440603"/>
                  </a:lnTo>
                  <a:lnTo>
                    <a:pt x="2657461" y="408778"/>
                  </a:lnTo>
                  <a:lnTo>
                    <a:pt x="2657461" y="286148"/>
                  </a:lnTo>
                  <a:lnTo>
                    <a:pt x="2657461" y="817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9156" y="815810"/>
            <a:ext cx="5573395" cy="11061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05"/>
              </a:spcBef>
            </a:pPr>
            <a:r>
              <a:rPr sz="2200" spc="-5" dirty="0">
                <a:latin typeface="Times New Roman"/>
                <a:cs typeface="Times New Roman"/>
              </a:rPr>
              <a:t>Declare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  <a:p>
            <a:pPr marL="273685" marR="321945" indent="-261620">
              <a:lnSpc>
                <a:spcPts val="1720"/>
              </a:lnSpc>
              <a:spcBef>
                <a:spcPts val="50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 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714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7889" y="2149739"/>
            <a:ext cx="8639175" cy="1984375"/>
          </a:xfrm>
          <a:custGeom>
            <a:avLst/>
            <a:gdLst/>
            <a:ahLst/>
            <a:cxnLst/>
            <a:rect l="l" t="t" r="r" b="b"/>
            <a:pathLst>
              <a:path w="8639175" h="1984375">
                <a:moveTo>
                  <a:pt x="8606242" y="1969698"/>
                </a:moveTo>
                <a:lnTo>
                  <a:pt x="8583442" y="1984049"/>
                </a:lnTo>
                <a:lnTo>
                  <a:pt x="8636634" y="1971031"/>
                </a:lnTo>
                <a:lnTo>
                  <a:pt x="8612101" y="1971031"/>
                </a:lnTo>
                <a:lnTo>
                  <a:pt x="8606242" y="1969698"/>
                </a:lnTo>
                <a:close/>
              </a:path>
              <a:path w="8639175" h="1984375">
                <a:moveTo>
                  <a:pt x="8613433" y="1965171"/>
                </a:moveTo>
                <a:lnTo>
                  <a:pt x="8606242" y="1969698"/>
                </a:lnTo>
                <a:lnTo>
                  <a:pt x="8612101" y="1971031"/>
                </a:lnTo>
                <a:lnTo>
                  <a:pt x="8613433" y="1965171"/>
                </a:lnTo>
                <a:close/>
              </a:path>
              <a:path w="8639175" h="1984375">
                <a:moveTo>
                  <a:pt x="8594708" y="1934514"/>
                </a:moveTo>
                <a:lnTo>
                  <a:pt x="8609058" y="1957314"/>
                </a:lnTo>
                <a:lnTo>
                  <a:pt x="8614917" y="1958647"/>
                </a:lnTo>
                <a:lnTo>
                  <a:pt x="8613585" y="1964506"/>
                </a:lnTo>
                <a:lnTo>
                  <a:pt x="8613842" y="1964914"/>
                </a:lnTo>
                <a:lnTo>
                  <a:pt x="8613433" y="1965171"/>
                </a:lnTo>
                <a:lnTo>
                  <a:pt x="8612101" y="1971031"/>
                </a:lnTo>
                <a:lnTo>
                  <a:pt x="8636634" y="1971031"/>
                </a:lnTo>
                <a:lnTo>
                  <a:pt x="8638611" y="1970547"/>
                </a:lnTo>
                <a:lnTo>
                  <a:pt x="8594708" y="1934514"/>
                </a:lnTo>
                <a:close/>
              </a:path>
              <a:path w="8639175" h="1984375">
                <a:moveTo>
                  <a:pt x="2816" y="0"/>
                </a:moveTo>
                <a:lnTo>
                  <a:pt x="0" y="12383"/>
                </a:lnTo>
                <a:lnTo>
                  <a:pt x="8606242" y="1969698"/>
                </a:lnTo>
                <a:lnTo>
                  <a:pt x="8613433" y="1965171"/>
                </a:lnTo>
                <a:lnTo>
                  <a:pt x="8613585" y="1964506"/>
                </a:lnTo>
                <a:lnTo>
                  <a:pt x="8609058" y="1957314"/>
                </a:lnTo>
                <a:lnTo>
                  <a:pt x="2816" y="0"/>
                </a:lnTo>
                <a:close/>
              </a:path>
              <a:path w="8639175" h="1984375">
                <a:moveTo>
                  <a:pt x="8609058" y="1957314"/>
                </a:moveTo>
                <a:lnTo>
                  <a:pt x="8613585" y="1964506"/>
                </a:lnTo>
                <a:lnTo>
                  <a:pt x="8614917" y="1958647"/>
                </a:lnTo>
                <a:lnTo>
                  <a:pt x="8609058" y="19573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2" name="object 2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8419" y="5349780"/>
            <a:ext cx="1577975" cy="5518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00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main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46098" y="4913612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>
                <a:moveTo>
                  <a:pt x="0" y="0"/>
                </a:moveTo>
                <a:lnTo>
                  <a:pt x="2080394" y="0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5993" y="3501641"/>
            <a:ext cx="206121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020" marR="67310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39264">
              <a:lnSpc>
                <a:spcPts val="1889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3672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3672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6098" y="2190926"/>
            <a:ext cx="2080895" cy="2706370"/>
          </a:xfrm>
          <a:custGeom>
            <a:avLst/>
            <a:gdLst/>
            <a:ahLst/>
            <a:cxnLst/>
            <a:rect l="l" t="t" r="r" b="b"/>
            <a:pathLst>
              <a:path w="2080895" h="2706370">
                <a:moveTo>
                  <a:pt x="0" y="2706193"/>
                </a:moveTo>
                <a:lnTo>
                  <a:pt x="0" y="0"/>
                </a:lnTo>
              </a:path>
              <a:path w="2080895" h="2706370">
                <a:moveTo>
                  <a:pt x="2080394" y="2706193"/>
                </a:moveTo>
                <a:lnTo>
                  <a:pt x="2080394" y="33076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400" y="1148623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5268" y="1109740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64" y="1109740"/>
            <a:ext cx="4210050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714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816" y="1764797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1020" y="1834616"/>
            <a:ext cx="1574800" cy="250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610"/>
              </a:lnSpc>
            </a:pP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64" y="2201420"/>
            <a:ext cx="4079240" cy="9385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3685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4495" marR="5080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1045" y="3458722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5915" y="3419832"/>
            <a:ext cx="5648325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7468" y="4074948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468" y="5166810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915" y="5380764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41020" y="743215"/>
            <a:ext cx="5043805" cy="1341755"/>
            <a:chOff x="1641020" y="743215"/>
            <a:chExt cx="5043805" cy="1341755"/>
          </a:xfrm>
        </p:grpSpPr>
        <p:sp>
          <p:nvSpPr>
            <p:cNvPr id="18" name="object 18"/>
            <p:cNvSpPr/>
            <p:nvPr/>
          </p:nvSpPr>
          <p:spPr>
            <a:xfrm>
              <a:off x="1641020" y="1834616"/>
              <a:ext cx="1574800" cy="250825"/>
            </a:xfrm>
            <a:custGeom>
              <a:avLst/>
              <a:gdLst/>
              <a:ahLst/>
              <a:cxnLst/>
              <a:rect l="l" t="t" r="r" b="b"/>
              <a:pathLst>
                <a:path w="1574800" h="250825">
                  <a:moveTo>
                    <a:pt x="1574604" y="0"/>
                  </a:moveTo>
                  <a:lnTo>
                    <a:pt x="0" y="0"/>
                  </a:lnTo>
                  <a:lnTo>
                    <a:pt x="0" y="250207"/>
                  </a:lnTo>
                  <a:lnTo>
                    <a:pt x="1574604" y="250207"/>
                  </a:lnTo>
                  <a:lnTo>
                    <a:pt x="157460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63238" y="749565"/>
              <a:ext cx="3415029" cy="1190625"/>
            </a:xfrm>
            <a:custGeom>
              <a:avLst/>
              <a:gdLst/>
              <a:ahLst/>
              <a:cxnLst/>
              <a:rect l="l" t="t" r="r" b="b"/>
              <a:pathLst>
                <a:path w="3415029" h="1190625">
                  <a:moveTo>
                    <a:pt x="1868737" y="490537"/>
                  </a:moveTo>
                  <a:lnTo>
                    <a:pt x="1206155" y="490537"/>
                  </a:lnTo>
                  <a:lnTo>
                    <a:pt x="0" y="1190623"/>
                  </a:lnTo>
                  <a:lnTo>
                    <a:pt x="1868737" y="490537"/>
                  </a:lnTo>
                  <a:close/>
                </a:path>
                <a:path w="3415029" h="1190625">
                  <a:moveTo>
                    <a:pt x="3333005" y="0"/>
                  </a:moveTo>
                  <a:lnTo>
                    <a:pt x="846192" y="0"/>
                  </a:lnTo>
                  <a:lnTo>
                    <a:pt x="814368" y="6424"/>
                  </a:lnTo>
                  <a:lnTo>
                    <a:pt x="788380" y="23946"/>
                  </a:lnTo>
                  <a:lnTo>
                    <a:pt x="770858" y="49934"/>
                  </a:lnTo>
                  <a:lnTo>
                    <a:pt x="764433" y="81758"/>
                  </a:lnTo>
                  <a:lnTo>
                    <a:pt x="764433" y="408781"/>
                  </a:lnTo>
                  <a:lnTo>
                    <a:pt x="770858" y="440602"/>
                  </a:lnTo>
                  <a:lnTo>
                    <a:pt x="788380" y="466590"/>
                  </a:lnTo>
                  <a:lnTo>
                    <a:pt x="814368" y="484112"/>
                  </a:lnTo>
                  <a:lnTo>
                    <a:pt x="846192" y="490537"/>
                  </a:lnTo>
                  <a:lnTo>
                    <a:pt x="3333005" y="490537"/>
                  </a:lnTo>
                  <a:lnTo>
                    <a:pt x="3390817" y="466590"/>
                  </a:lnTo>
                  <a:lnTo>
                    <a:pt x="3414764" y="408781"/>
                  </a:lnTo>
                  <a:lnTo>
                    <a:pt x="3414764" y="81758"/>
                  </a:lnTo>
                  <a:lnTo>
                    <a:pt x="3408339" y="49934"/>
                  </a:lnTo>
                  <a:lnTo>
                    <a:pt x="3390817" y="23946"/>
                  </a:lnTo>
                  <a:lnTo>
                    <a:pt x="3364829" y="6424"/>
                  </a:lnTo>
                  <a:lnTo>
                    <a:pt x="33330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3237" y="749565"/>
              <a:ext cx="3415029" cy="1190625"/>
            </a:xfrm>
            <a:custGeom>
              <a:avLst/>
              <a:gdLst/>
              <a:ahLst/>
              <a:cxnLst/>
              <a:rect l="l" t="t" r="r" b="b"/>
              <a:pathLst>
                <a:path w="3415029" h="1190625">
                  <a:moveTo>
                    <a:pt x="764433" y="81759"/>
                  </a:moveTo>
                  <a:lnTo>
                    <a:pt x="770858" y="49934"/>
                  </a:lnTo>
                  <a:lnTo>
                    <a:pt x="788380" y="23946"/>
                  </a:lnTo>
                  <a:lnTo>
                    <a:pt x="814368" y="6425"/>
                  </a:lnTo>
                  <a:lnTo>
                    <a:pt x="846192" y="0"/>
                  </a:lnTo>
                  <a:lnTo>
                    <a:pt x="1206155" y="0"/>
                  </a:lnTo>
                  <a:lnTo>
                    <a:pt x="1868738" y="0"/>
                  </a:lnTo>
                  <a:lnTo>
                    <a:pt x="3333005" y="0"/>
                  </a:lnTo>
                  <a:lnTo>
                    <a:pt x="3364830" y="6425"/>
                  </a:lnTo>
                  <a:lnTo>
                    <a:pt x="3390818" y="23946"/>
                  </a:lnTo>
                  <a:lnTo>
                    <a:pt x="3408339" y="49934"/>
                  </a:lnTo>
                  <a:lnTo>
                    <a:pt x="3414764" y="81759"/>
                  </a:lnTo>
                  <a:lnTo>
                    <a:pt x="3414764" y="286148"/>
                  </a:lnTo>
                  <a:lnTo>
                    <a:pt x="3414764" y="408781"/>
                  </a:lnTo>
                  <a:lnTo>
                    <a:pt x="3408339" y="440603"/>
                  </a:lnTo>
                  <a:lnTo>
                    <a:pt x="3390818" y="466591"/>
                  </a:lnTo>
                  <a:lnTo>
                    <a:pt x="3364830" y="484112"/>
                  </a:lnTo>
                  <a:lnTo>
                    <a:pt x="3333005" y="490538"/>
                  </a:lnTo>
                  <a:lnTo>
                    <a:pt x="1868738" y="490538"/>
                  </a:lnTo>
                  <a:lnTo>
                    <a:pt x="0" y="1190625"/>
                  </a:lnTo>
                  <a:lnTo>
                    <a:pt x="1206155" y="490538"/>
                  </a:lnTo>
                  <a:lnTo>
                    <a:pt x="846192" y="490538"/>
                  </a:lnTo>
                  <a:lnTo>
                    <a:pt x="814368" y="484112"/>
                  </a:lnTo>
                  <a:lnTo>
                    <a:pt x="788380" y="466591"/>
                  </a:lnTo>
                  <a:lnTo>
                    <a:pt x="770858" y="440603"/>
                  </a:lnTo>
                  <a:lnTo>
                    <a:pt x="764433" y="408778"/>
                  </a:lnTo>
                  <a:lnTo>
                    <a:pt x="764433" y="286148"/>
                  </a:lnTo>
                  <a:lnTo>
                    <a:pt x="764433" y="817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35262" y="792988"/>
            <a:ext cx="18351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Invoke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max(i,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52102" y="1948988"/>
            <a:ext cx="436880" cy="1557020"/>
          </a:xfrm>
          <a:custGeom>
            <a:avLst/>
            <a:gdLst/>
            <a:ahLst/>
            <a:cxnLst/>
            <a:rect l="l" t="t" r="r" b="b"/>
            <a:pathLst>
              <a:path w="436879" h="1557020">
                <a:moveTo>
                  <a:pt x="0" y="1473525"/>
                </a:moveTo>
                <a:lnTo>
                  <a:pt x="17877" y="1556821"/>
                </a:lnTo>
                <a:lnTo>
                  <a:pt x="45834" y="1524680"/>
                </a:lnTo>
                <a:lnTo>
                  <a:pt x="8939" y="1515172"/>
                </a:lnTo>
                <a:lnTo>
                  <a:pt x="13693" y="1496726"/>
                </a:lnTo>
                <a:lnTo>
                  <a:pt x="0" y="1473525"/>
                </a:lnTo>
                <a:close/>
              </a:path>
              <a:path w="436879" h="1557020">
                <a:moveTo>
                  <a:pt x="50586" y="1506235"/>
                </a:moveTo>
                <a:lnTo>
                  <a:pt x="27387" y="1519926"/>
                </a:lnTo>
                <a:lnTo>
                  <a:pt x="45833" y="1524680"/>
                </a:lnTo>
                <a:lnTo>
                  <a:pt x="50586" y="1506235"/>
                </a:lnTo>
                <a:close/>
              </a:path>
              <a:path w="436879" h="1557020">
                <a:moveTo>
                  <a:pt x="73789" y="1492542"/>
                </a:moveTo>
                <a:lnTo>
                  <a:pt x="50586" y="1506235"/>
                </a:lnTo>
                <a:lnTo>
                  <a:pt x="45833" y="1524680"/>
                </a:lnTo>
                <a:lnTo>
                  <a:pt x="73789" y="1492542"/>
                </a:lnTo>
                <a:close/>
              </a:path>
              <a:path w="436879" h="1557020">
                <a:moveTo>
                  <a:pt x="27387" y="1519926"/>
                </a:moveTo>
                <a:close/>
              </a:path>
              <a:path w="436879" h="1557020">
                <a:moveTo>
                  <a:pt x="399441" y="0"/>
                </a:moveTo>
                <a:lnTo>
                  <a:pt x="13693" y="1496726"/>
                </a:lnTo>
                <a:lnTo>
                  <a:pt x="27387" y="1519926"/>
                </a:lnTo>
                <a:lnTo>
                  <a:pt x="50586" y="1506235"/>
                </a:lnTo>
                <a:lnTo>
                  <a:pt x="436335" y="9508"/>
                </a:lnTo>
                <a:lnTo>
                  <a:pt x="399441" y="0"/>
                </a:lnTo>
                <a:close/>
              </a:path>
              <a:path w="436879" h="1557020">
                <a:moveTo>
                  <a:pt x="13693" y="1496726"/>
                </a:moveTo>
                <a:lnTo>
                  <a:pt x="8939" y="1515172"/>
                </a:lnTo>
                <a:lnTo>
                  <a:pt x="27385" y="1519926"/>
                </a:lnTo>
                <a:lnTo>
                  <a:pt x="13693" y="14967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4" name="object 2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19238" y="1856246"/>
            <a:ext cx="2368550" cy="2809240"/>
            <a:chOff x="8419238" y="1856246"/>
            <a:chExt cx="2368550" cy="2809240"/>
          </a:xfrm>
        </p:grpSpPr>
        <p:sp>
          <p:nvSpPr>
            <p:cNvPr id="3" name="object 3"/>
            <p:cNvSpPr/>
            <p:nvPr/>
          </p:nvSpPr>
          <p:spPr>
            <a:xfrm>
              <a:off x="10765597" y="2831660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65597" y="2831660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29398" y="1866406"/>
              <a:ext cx="2097405" cy="2788920"/>
            </a:xfrm>
            <a:custGeom>
              <a:avLst/>
              <a:gdLst/>
              <a:ahLst/>
              <a:cxnLst/>
              <a:rect l="l" t="t" r="r" b="b"/>
              <a:pathLst>
                <a:path w="2097404" h="2788920">
                  <a:moveTo>
                    <a:pt x="13189" y="2758877"/>
                  </a:moveTo>
                  <a:lnTo>
                    <a:pt x="2093474" y="2758877"/>
                  </a:lnTo>
                </a:path>
                <a:path w="2097404" h="2788920">
                  <a:moveTo>
                    <a:pt x="0" y="2788654"/>
                  </a:moveTo>
                  <a:lnTo>
                    <a:pt x="0" y="16492"/>
                  </a:lnTo>
                </a:path>
                <a:path w="2097404" h="2788920">
                  <a:moveTo>
                    <a:pt x="2080279" y="2788654"/>
                  </a:moveTo>
                  <a:lnTo>
                    <a:pt x="2080279" y="0"/>
                  </a:lnTo>
                </a:path>
                <a:path w="2097404" h="2788920">
                  <a:moveTo>
                    <a:pt x="16488" y="1353005"/>
                  </a:moveTo>
                  <a:lnTo>
                    <a:pt x="2096864" y="1353005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27572" y="2625914"/>
            <a:ext cx="753110" cy="545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90"/>
              </a:spcBef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93185" y="2740953"/>
            <a:ext cx="607695" cy="1696720"/>
            <a:chOff x="10493185" y="2740953"/>
            <a:chExt cx="607695" cy="16967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9679" y="2740953"/>
              <a:ext cx="211295" cy="1683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501432" y="4151772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01432" y="4151772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94835" y="2973585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94834" y="2973585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79288" y="3046151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79288" y="3046151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17925" y="4415740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17925" y="4415740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46382" y="3229896"/>
            <a:ext cx="2018030" cy="24295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900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61290" marR="152400">
              <a:lnSpc>
                <a:spcPts val="2030"/>
              </a:lnSpc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4960" y="1210628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9824" y="1171746"/>
            <a:ext cx="4210050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376" y="2263425"/>
            <a:ext cx="2771775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42875" marR="5080" indent="-13081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System.out.println( 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"The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maximum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between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8075" y="2481918"/>
            <a:ext cx="941069" cy="506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824" y="2914178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07519" y="3502311"/>
          <a:ext cx="5846444" cy="260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L="17145">
                        <a:lnSpc>
                          <a:spcPts val="1855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7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max(i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F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55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nt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num1,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num2)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F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ABFE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85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FF00"/>
                      </a:solidFill>
                      <a:prstDash val="solid"/>
                    </a:lnR>
                    <a:lnT w="28575">
                      <a:solidFill>
                        <a:srgbClr val="00FF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3280">
                <a:tc gridSpan="3">
                  <a:txBody>
                    <a:bodyPr/>
                    <a:lstStyle/>
                    <a:p>
                      <a:pPr marL="278765">
                        <a:lnSpc>
                          <a:spcPts val="1575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result;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40385" marR="3319779" indent="-261620">
                        <a:lnSpc>
                          <a:spcPts val="1720"/>
                        </a:lnSpc>
                        <a:spcBef>
                          <a:spcPts val="5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(num1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num2) </a:t>
                      </a:r>
                      <a:r>
                        <a:rPr sz="1700" spc="-10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num1;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278765">
                        <a:lnSpc>
                          <a:spcPts val="1555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else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40385">
                        <a:lnSpc>
                          <a:spcPts val="1880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num2;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278765">
                        <a:lnSpc>
                          <a:spcPts val="1860"/>
                        </a:lnSpc>
                        <a:spcBef>
                          <a:spcPts val="1400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result;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7145">
                        <a:lnSpc>
                          <a:spcPts val="186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FF00"/>
                      </a:solidFill>
                      <a:prstDash val="solid"/>
                    </a:lnL>
                    <a:lnR w="28575">
                      <a:solidFill>
                        <a:srgbClr val="00FF00"/>
                      </a:solidFill>
                      <a:prstDash val="solid"/>
                    </a:lnR>
                    <a:lnB w="28575">
                      <a:solidFill>
                        <a:srgbClr val="00F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4517269" y="1157695"/>
            <a:ext cx="3442970" cy="2339340"/>
            <a:chOff x="4517269" y="1157695"/>
            <a:chExt cx="3442970" cy="2339340"/>
          </a:xfrm>
        </p:grpSpPr>
        <p:sp>
          <p:nvSpPr>
            <p:cNvPr id="25" name="object 25"/>
            <p:cNvSpPr/>
            <p:nvPr/>
          </p:nvSpPr>
          <p:spPr>
            <a:xfrm>
              <a:off x="4523619" y="1164045"/>
              <a:ext cx="3430270" cy="2326640"/>
            </a:xfrm>
            <a:custGeom>
              <a:avLst/>
              <a:gdLst/>
              <a:ahLst/>
              <a:cxnLst/>
              <a:rect l="l" t="t" r="r" b="b"/>
              <a:pathLst>
                <a:path w="3430270" h="2326640">
                  <a:moveTo>
                    <a:pt x="1429238" y="822130"/>
                  </a:moveTo>
                  <a:lnTo>
                    <a:pt x="571695" y="822130"/>
                  </a:lnTo>
                  <a:lnTo>
                    <a:pt x="82086" y="2326038"/>
                  </a:lnTo>
                  <a:lnTo>
                    <a:pt x="1429238" y="822130"/>
                  </a:lnTo>
                  <a:close/>
                </a:path>
                <a:path w="3430270" h="2326640">
                  <a:moveTo>
                    <a:pt x="3293149" y="0"/>
                  </a:moveTo>
                  <a:lnTo>
                    <a:pt x="137024" y="0"/>
                  </a:lnTo>
                  <a:lnTo>
                    <a:pt x="93713" y="6985"/>
                  </a:lnTo>
                  <a:lnTo>
                    <a:pt x="56099" y="26437"/>
                  </a:lnTo>
                  <a:lnTo>
                    <a:pt x="26437" y="56098"/>
                  </a:lnTo>
                  <a:lnTo>
                    <a:pt x="6985" y="93713"/>
                  </a:lnTo>
                  <a:lnTo>
                    <a:pt x="0" y="137022"/>
                  </a:lnTo>
                  <a:lnTo>
                    <a:pt x="0" y="685107"/>
                  </a:lnTo>
                  <a:lnTo>
                    <a:pt x="6985" y="728417"/>
                  </a:lnTo>
                  <a:lnTo>
                    <a:pt x="26437" y="766031"/>
                  </a:lnTo>
                  <a:lnTo>
                    <a:pt x="56099" y="795693"/>
                  </a:lnTo>
                  <a:lnTo>
                    <a:pt x="93713" y="815145"/>
                  </a:lnTo>
                  <a:lnTo>
                    <a:pt x="137024" y="822130"/>
                  </a:lnTo>
                  <a:lnTo>
                    <a:pt x="3293149" y="822130"/>
                  </a:lnTo>
                  <a:lnTo>
                    <a:pt x="3336459" y="815145"/>
                  </a:lnTo>
                  <a:lnTo>
                    <a:pt x="3374073" y="795693"/>
                  </a:lnTo>
                  <a:lnTo>
                    <a:pt x="3403734" y="766031"/>
                  </a:lnTo>
                  <a:lnTo>
                    <a:pt x="3423186" y="728417"/>
                  </a:lnTo>
                  <a:lnTo>
                    <a:pt x="3430172" y="685107"/>
                  </a:lnTo>
                  <a:lnTo>
                    <a:pt x="3430172" y="137022"/>
                  </a:lnTo>
                  <a:lnTo>
                    <a:pt x="3423186" y="93713"/>
                  </a:lnTo>
                  <a:lnTo>
                    <a:pt x="3403734" y="56098"/>
                  </a:lnTo>
                  <a:lnTo>
                    <a:pt x="3374073" y="26437"/>
                  </a:lnTo>
                  <a:lnTo>
                    <a:pt x="3336459" y="6985"/>
                  </a:lnTo>
                  <a:lnTo>
                    <a:pt x="329314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3619" y="1164045"/>
              <a:ext cx="3430270" cy="2326640"/>
            </a:xfrm>
            <a:custGeom>
              <a:avLst/>
              <a:gdLst/>
              <a:ahLst/>
              <a:cxnLst/>
              <a:rect l="l" t="t" r="r" b="b"/>
              <a:pathLst>
                <a:path w="3430270" h="2326640">
                  <a:moveTo>
                    <a:pt x="0" y="137023"/>
                  </a:moveTo>
                  <a:lnTo>
                    <a:pt x="6985" y="93713"/>
                  </a:lnTo>
                  <a:lnTo>
                    <a:pt x="26437" y="56099"/>
                  </a:lnTo>
                  <a:lnTo>
                    <a:pt x="56099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571695" y="0"/>
                  </a:lnTo>
                  <a:lnTo>
                    <a:pt x="1429238" y="0"/>
                  </a:lnTo>
                  <a:lnTo>
                    <a:pt x="3293149" y="0"/>
                  </a:lnTo>
                  <a:lnTo>
                    <a:pt x="3336459" y="6985"/>
                  </a:lnTo>
                  <a:lnTo>
                    <a:pt x="3374073" y="26437"/>
                  </a:lnTo>
                  <a:lnTo>
                    <a:pt x="3403734" y="56099"/>
                  </a:lnTo>
                  <a:lnTo>
                    <a:pt x="3423186" y="93713"/>
                  </a:lnTo>
                  <a:lnTo>
                    <a:pt x="3430172" y="137023"/>
                  </a:lnTo>
                  <a:lnTo>
                    <a:pt x="3430172" y="479575"/>
                  </a:lnTo>
                  <a:lnTo>
                    <a:pt x="3430172" y="685107"/>
                  </a:lnTo>
                  <a:lnTo>
                    <a:pt x="3423186" y="728417"/>
                  </a:lnTo>
                  <a:lnTo>
                    <a:pt x="3403734" y="766031"/>
                  </a:lnTo>
                  <a:lnTo>
                    <a:pt x="3374073" y="795693"/>
                  </a:lnTo>
                  <a:lnTo>
                    <a:pt x="3336459" y="815145"/>
                  </a:lnTo>
                  <a:lnTo>
                    <a:pt x="3293149" y="822131"/>
                  </a:lnTo>
                  <a:lnTo>
                    <a:pt x="1429238" y="822131"/>
                  </a:lnTo>
                  <a:lnTo>
                    <a:pt x="82085" y="2326039"/>
                  </a:lnTo>
                  <a:lnTo>
                    <a:pt x="571695" y="822131"/>
                  </a:lnTo>
                  <a:lnTo>
                    <a:pt x="137023" y="822131"/>
                  </a:lnTo>
                  <a:lnTo>
                    <a:pt x="93713" y="815145"/>
                  </a:lnTo>
                  <a:lnTo>
                    <a:pt x="56099" y="795693"/>
                  </a:lnTo>
                  <a:lnTo>
                    <a:pt x="26437" y="766031"/>
                  </a:lnTo>
                  <a:lnTo>
                    <a:pt x="6985" y="728417"/>
                  </a:lnTo>
                  <a:lnTo>
                    <a:pt x="0" y="685107"/>
                  </a:lnTo>
                  <a:lnTo>
                    <a:pt x="0" y="479575"/>
                  </a:lnTo>
                  <a:lnTo>
                    <a:pt x="0" y="13702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19428" y="1225803"/>
            <a:ext cx="327406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10895" marR="30480" indent="-773430">
              <a:lnSpc>
                <a:spcPct val="101800"/>
              </a:lnSpc>
              <a:spcBef>
                <a:spcPts val="50"/>
              </a:spcBef>
            </a:pPr>
            <a:r>
              <a:rPr sz="2550" spc="7" baseline="29411" dirty="0">
                <a:latin typeface="Courier New"/>
                <a:cs typeface="Courier New"/>
              </a:rPr>
              <a:t>a</a:t>
            </a:r>
            <a:r>
              <a:rPr sz="2550" spc="-1132" baseline="29411" dirty="0">
                <a:latin typeface="Courier New"/>
                <a:cs typeface="Courier New"/>
              </a:rPr>
              <a:t>r</a:t>
            </a:r>
            <a:r>
              <a:rPr sz="2200" spc="-345" dirty="0">
                <a:latin typeface="Times New Roman"/>
                <a:cs typeface="Times New Roman"/>
              </a:rPr>
              <a:t>p</a:t>
            </a:r>
            <a:r>
              <a:rPr sz="2550" spc="-1027" baseline="29411" dirty="0">
                <a:latin typeface="Courier New"/>
                <a:cs typeface="Courier New"/>
              </a:rPr>
              <a:t>g</a:t>
            </a:r>
            <a:r>
              <a:rPr sz="2200" spc="-290" dirty="0">
                <a:latin typeface="Times New Roman"/>
                <a:cs typeface="Times New Roman"/>
              </a:rPr>
              <a:t>a</a:t>
            </a:r>
            <a:r>
              <a:rPr sz="2550" spc="-1110" baseline="29411" dirty="0">
                <a:latin typeface="Courier New"/>
                <a:cs typeface="Courier New"/>
              </a:rPr>
              <a:t>s</a:t>
            </a:r>
            <a:r>
              <a:rPr sz="2200" spc="-114" dirty="0">
                <a:latin typeface="Times New Roman"/>
                <a:cs typeface="Times New Roman"/>
              </a:rPr>
              <a:t>s</a:t>
            </a:r>
            <a:r>
              <a:rPr sz="2550" spc="-1380" baseline="29411" dirty="0">
                <a:latin typeface="Courier New"/>
                <a:cs typeface="Courier New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t</a:t>
            </a:r>
            <a:r>
              <a:rPr sz="2550" spc="-1447" baseline="29411" dirty="0">
                <a:latin typeface="Courier New"/>
                <a:cs typeface="Courier New"/>
              </a:rPr>
              <a:t>{</a:t>
            </a:r>
            <a:r>
              <a:rPr sz="2200" dirty="0">
                <a:latin typeface="Times New Roman"/>
                <a:cs typeface="Times New Roman"/>
              </a:rPr>
              <a:t>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lu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nd j to  num1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57291" y="2951387"/>
            <a:ext cx="4116070" cy="705485"/>
          </a:xfrm>
          <a:custGeom>
            <a:avLst/>
            <a:gdLst/>
            <a:ahLst/>
            <a:cxnLst/>
            <a:rect l="l" t="t" r="r" b="b"/>
            <a:pathLst>
              <a:path w="4116070" h="705485">
                <a:moveTo>
                  <a:pt x="4083478" y="15679"/>
                </a:moveTo>
                <a:lnTo>
                  <a:pt x="0" y="692444"/>
                </a:lnTo>
                <a:lnTo>
                  <a:pt x="2076" y="704973"/>
                </a:lnTo>
                <a:lnTo>
                  <a:pt x="4085554" y="28208"/>
                </a:lnTo>
                <a:lnTo>
                  <a:pt x="4090734" y="20969"/>
                </a:lnTo>
                <a:lnTo>
                  <a:pt x="4083478" y="15679"/>
                </a:lnTo>
                <a:close/>
              </a:path>
              <a:path w="4116070" h="705485">
                <a:moveTo>
                  <a:pt x="4109029" y="14650"/>
                </a:moveTo>
                <a:lnTo>
                  <a:pt x="4089687" y="14650"/>
                </a:lnTo>
                <a:lnTo>
                  <a:pt x="4091763" y="27179"/>
                </a:lnTo>
                <a:lnTo>
                  <a:pt x="4085554" y="28208"/>
                </a:lnTo>
                <a:lnTo>
                  <a:pt x="4069875" y="50116"/>
                </a:lnTo>
                <a:lnTo>
                  <a:pt x="4115838" y="16752"/>
                </a:lnTo>
                <a:lnTo>
                  <a:pt x="4109029" y="14650"/>
                </a:lnTo>
                <a:close/>
              </a:path>
              <a:path w="4116070" h="705485">
                <a:moveTo>
                  <a:pt x="4090734" y="20969"/>
                </a:moveTo>
                <a:lnTo>
                  <a:pt x="4085554" y="28208"/>
                </a:lnTo>
                <a:lnTo>
                  <a:pt x="4091763" y="27179"/>
                </a:lnTo>
                <a:lnTo>
                  <a:pt x="4090734" y="20969"/>
                </a:lnTo>
                <a:close/>
              </a:path>
              <a:path w="4116070" h="705485">
                <a:moveTo>
                  <a:pt x="4089687" y="14650"/>
                </a:moveTo>
                <a:lnTo>
                  <a:pt x="4083478" y="15679"/>
                </a:lnTo>
                <a:lnTo>
                  <a:pt x="4090716" y="20859"/>
                </a:lnTo>
                <a:lnTo>
                  <a:pt x="4089687" y="14650"/>
                </a:lnTo>
                <a:close/>
              </a:path>
              <a:path w="4116070" h="705485">
                <a:moveTo>
                  <a:pt x="4061569" y="0"/>
                </a:moveTo>
                <a:lnTo>
                  <a:pt x="4083478" y="15679"/>
                </a:lnTo>
                <a:lnTo>
                  <a:pt x="4089687" y="14650"/>
                </a:lnTo>
                <a:lnTo>
                  <a:pt x="4109029" y="14650"/>
                </a:lnTo>
                <a:lnTo>
                  <a:pt x="40615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0" name="object 3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2076" y="2313737"/>
            <a:ext cx="2368550" cy="2809240"/>
            <a:chOff x="8262076" y="2313737"/>
            <a:chExt cx="2368550" cy="2809240"/>
          </a:xfrm>
        </p:grpSpPr>
        <p:sp>
          <p:nvSpPr>
            <p:cNvPr id="3" name="object 3"/>
            <p:cNvSpPr/>
            <p:nvPr/>
          </p:nvSpPr>
          <p:spPr>
            <a:xfrm>
              <a:off x="10608435" y="3289151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08435" y="3289151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2236" y="2323897"/>
              <a:ext cx="2097405" cy="2788920"/>
            </a:xfrm>
            <a:custGeom>
              <a:avLst/>
              <a:gdLst/>
              <a:ahLst/>
              <a:cxnLst/>
              <a:rect l="l" t="t" r="r" b="b"/>
              <a:pathLst>
                <a:path w="2097404" h="2788920">
                  <a:moveTo>
                    <a:pt x="13189" y="2758877"/>
                  </a:moveTo>
                  <a:lnTo>
                    <a:pt x="2093474" y="2758877"/>
                  </a:lnTo>
                </a:path>
                <a:path w="2097404" h="2788920">
                  <a:moveTo>
                    <a:pt x="0" y="2788654"/>
                  </a:moveTo>
                  <a:lnTo>
                    <a:pt x="0" y="16492"/>
                  </a:lnTo>
                </a:path>
                <a:path w="2097404" h="2788920">
                  <a:moveTo>
                    <a:pt x="2080279" y="2788654"/>
                  </a:moveTo>
                  <a:lnTo>
                    <a:pt x="2080279" y="0"/>
                  </a:lnTo>
                </a:path>
                <a:path w="2097404" h="2788920">
                  <a:moveTo>
                    <a:pt x="16488" y="1353005"/>
                  </a:moveTo>
                  <a:lnTo>
                    <a:pt x="2096864" y="1353005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37868" y="5568510"/>
            <a:ext cx="1722120" cy="5486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0409" y="2829333"/>
            <a:ext cx="753110" cy="799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40"/>
              </a:spcBef>
            </a:pPr>
            <a:r>
              <a:rPr sz="1750" spc="-10" dirty="0">
                <a:latin typeface="Times New Roman"/>
                <a:cs typeface="Times New Roman"/>
              </a:rPr>
              <a:t>result: 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9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35766" y="3198444"/>
            <a:ext cx="608330" cy="1696720"/>
            <a:chOff x="10335766" y="3198444"/>
            <a:chExt cx="608330" cy="16967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2515" y="3198444"/>
              <a:ext cx="211295" cy="168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344269" y="4609263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44269" y="4609263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37671" y="3431076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37671" y="3431076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22125" y="3503642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22125" y="3503642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60762" y="4873231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60762" y="4873231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89219" y="3687387"/>
            <a:ext cx="2018030" cy="13011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900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8408" y="1552717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3272" y="1513834"/>
            <a:ext cx="5255895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 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4824" y="1950579"/>
            <a:ext cx="13335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4824" y="2168891"/>
            <a:ext cx="237934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4824" y="2605514"/>
            <a:ext cx="2771775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42875" marR="5080" indent="-13081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System.out.println( 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"The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maximum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between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1523" y="2824007"/>
            <a:ext cx="941069" cy="506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272" y="3256267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4053" y="3862816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59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8923" y="3823926"/>
            <a:ext cx="329437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 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8642" y="3823926"/>
            <a:ext cx="224853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1168" y="4081885"/>
            <a:ext cx="1597025" cy="24066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85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0476" y="4479042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0476" y="5570904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8923" y="5784858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07163" y="1745346"/>
            <a:ext cx="2690495" cy="2393950"/>
            <a:chOff x="2707163" y="1745346"/>
            <a:chExt cx="2690495" cy="2393950"/>
          </a:xfrm>
        </p:grpSpPr>
        <p:sp>
          <p:nvSpPr>
            <p:cNvPr id="34" name="object 34"/>
            <p:cNvSpPr/>
            <p:nvPr/>
          </p:nvSpPr>
          <p:spPr>
            <a:xfrm>
              <a:off x="2713513" y="1751696"/>
              <a:ext cx="2677795" cy="2381250"/>
            </a:xfrm>
            <a:custGeom>
              <a:avLst/>
              <a:gdLst/>
              <a:ahLst/>
              <a:cxnLst/>
              <a:rect l="l" t="t" r="r" b="b"/>
              <a:pathLst>
                <a:path w="2677795" h="2381250">
                  <a:moveTo>
                    <a:pt x="1131656" y="490537"/>
                  </a:moveTo>
                  <a:lnTo>
                    <a:pt x="469074" y="490537"/>
                  </a:lnTo>
                  <a:lnTo>
                    <a:pt x="0" y="2381243"/>
                  </a:lnTo>
                  <a:lnTo>
                    <a:pt x="1131656" y="490537"/>
                  </a:lnTo>
                  <a:close/>
                </a:path>
                <a:path w="2677795" h="2381250">
                  <a:moveTo>
                    <a:pt x="2595924" y="0"/>
                  </a:moveTo>
                  <a:lnTo>
                    <a:pt x="109110" y="0"/>
                  </a:lnTo>
                  <a:lnTo>
                    <a:pt x="77286" y="6425"/>
                  </a:lnTo>
                  <a:lnTo>
                    <a:pt x="51298" y="23946"/>
                  </a:lnTo>
                  <a:lnTo>
                    <a:pt x="33777" y="49934"/>
                  </a:lnTo>
                  <a:lnTo>
                    <a:pt x="27351" y="81758"/>
                  </a:lnTo>
                  <a:lnTo>
                    <a:pt x="27352" y="408781"/>
                  </a:lnTo>
                  <a:lnTo>
                    <a:pt x="33777" y="440603"/>
                  </a:lnTo>
                  <a:lnTo>
                    <a:pt x="51298" y="466591"/>
                  </a:lnTo>
                  <a:lnTo>
                    <a:pt x="77286" y="484112"/>
                  </a:lnTo>
                  <a:lnTo>
                    <a:pt x="109110" y="490537"/>
                  </a:lnTo>
                  <a:lnTo>
                    <a:pt x="2595924" y="490537"/>
                  </a:lnTo>
                  <a:lnTo>
                    <a:pt x="2653736" y="466591"/>
                  </a:lnTo>
                  <a:lnTo>
                    <a:pt x="2677682" y="408781"/>
                  </a:lnTo>
                  <a:lnTo>
                    <a:pt x="2677683" y="81758"/>
                  </a:lnTo>
                  <a:lnTo>
                    <a:pt x="2671258" y="49934"/>
                  </a:lnTo>
                  <a:lnTo>
                    <a:pt x="2653736" y="23946"/>
                  </a:lnTo>
                  <a:lnTo>
                    <a:pt x="2627748" y="6425"/>
                  </a:lnTo>
                  <a:lnTo>
                    <a:pt x="25959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13513" y="1751696"/>
              <a:ext cx="2677795" cy="2381250"/>
            </a:xfrm>
            <a:custGeom>
              <a:avLst/>
              <a:gdLst/>
              <a:ahLst/>
              <a:cxnLst/>
              <a:rect l="l" t="t" r="r" b="b"/>
              <a:pathLst>
                <a:path w="2677795" h="2381250">
                  <a:moveTo>
                    <a:pt x="27352" y="81759"/>
                  </a:moveTo>
                  <a:lnTo>
                    <a:pt x="33777" y="49934"/>
                  </a:lnTo>
                  <a:lnTo>
                    <a:pt x="51299" y="23946"/>
                  </a:lnTo>
                  <a:lnTo>
                    <a:pt x="77287" y="6425"/>
                  </a:lnTo>
                  <a:lnTo>
                    <a:pt x="109111" y="0"/>
                  </a:lnTo>
                  <a:lnTo>
                    <a:pt x="469074" y="0"/>
                  </a:lnTo>
                  <a:lnTo>
                    <a:pt x="1131657" y="0"/>
                  </a:lnTo>
                  <a:lnTo>
                    <a:pt x="2595924" y="0"/>
                  </a:lnTo>
                  <a:lnTo>
                    <a:pt x="2627748" y="6425"/>
                  </a:lnTo>
                  <a:lnTo>
                    <a:pt x="2653736" y="23946"/>
                  </a:lnTo>
                  <a:lnTo>
                    <a:pt x="2671258" y="49934"/>
                  </a:lnTo>
                  <a:lnTo>
                    <a:pt x="2677683" y="81759"/>
                  </a:lnTo>
                  <a:lnTo>
                    <a:pt x="2677683" y="286148"/>
                  </a:lnTo>
                  <a:lnTo>
                    <a:pt x="2677683" y="408781"/>
                  </a:lnTo>
                  <a:lnTo>
                    <a:pt x="2671258" y="440603"/>
                  </a:lnTo>
                  <a:lnTo>
                    <a:pt x="2653736" y="466591"/>
                  </a:lnTo>
                  <a:lnTo>
                    <a:pt x="2627748" y="484112"/>
                  </a:lnTo>
                  <a:lnTo>
                    <a:pt x="2595924" y="490538"/>
                  </a:lnTo>
                  <a:lnTo>
                    <a:pt x="1131657" y="490538"/>
                  </a:lnTo>
                  <a:lnTo>
                    <a:pt x="0" y="2381243"/>
                  </a:lnTo>
                  <a:lnTo>
                    <a:pt x="469074" y="490538"/>
                  </a:lnTo>
                  <a:lnTo>
                    <a:pt x="109111" y="490538"/>
                  </a:lnTo>
                  <a:lnTo>
                    <a:pt x="77287" y="484112"/>
                  </a:lnTo>
                  <a:lnTo>
                    <a:pt x="51299" y="466591"/>
                  </a:lnTo>
                  <a:lnTo>
                    <a:pt x="33777" y="440603"/>
                  </a:lnTo>
                  <a:lnTo>
                    <a:pt x="27352" y="408778"/>
                  </a:lnTo>
                  <a:lnTo>
                    <a:pt x="27352" y="286148"/>
                  </a:lnTo>
                  <a:lnTo>
                    <a:pt x="27352" y="817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73868" y="1795779"/>
            <a:ext cx="15843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Declare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19731" y="3028617"/>
            <a:ext cx="6794500" cy="1202690"/>
          </a:xfrm>
          <a:custGeom>
            <a:avLst/>
            <a:gdLst/>
            <a:ahLst/>
            <a:cxnLst/>
            <a:rect l="l" t="t" r="r" b="b"/>
            <a:pathLst>
              <a:path w="6794500" h="1202689">
                <a:moveTo>
                  <a:pt x="6761944" y="15508"/>
                </a:moveTo>
                <a:lnTo>
                  <a:pt x="0" y="1189972"/>
                </a:lnTo>
                <a:lnTo>
                  <a:pt x="2172" y="1202485"/>
                </a:lnTo>
                <a:lnTo>
                  <a:pt x="6764117" y="28021"/>
                </a:lnTo>
                <a:lnTo>
                  <a:pt x="6769287" y="20678"/>
                </a:lnTo>
                <a:lnTo>
                  <a:pt x="6761944" y="15508"/>
                </a:lnTo>
                <a:close/>
              </a:path>
              <a:path w="6794500" h="1202689">
                <a:moveTo>
                  <a:pt x="6787816" y="14381"/>
                </a:moveTo>
                <a:lnTo>
                  <a:pt x="6768430" y="14381"/>
                </a:lnTo>
                <a:lnTo>
                  <a:pt x="6770603" y="26894"/>
                </a:lnTo>
                <a:lnTo>
                  <a:pt x="6764117" y="28021"/>
                </a:lnTo>
                <a:lnTo>
                  <a:pt x="6748608" y="50049"/>
                </a:lnTo>
                <a:lnTo>
                  <a:pt x="6794313" y="16332"/>
                </a:lnTo>
                <a:lnTo>
                  <a:pt x="6787816" y="14381"/>
                </a:lnTo>
                <a:close/>
              </a:path>
              <a:path w="6794500" h="1202689">
                <a:moveTo>
                  <a:pt x="6768430" y="14381"/>
                </a:moveTo>
                <a:lnTo>
                  <a:pt x="6761944" y="15508"/>
                </a:lnTo>
                <a:lnTo>
                  <a:pt x="6769287" y="20678"/>
                </a:lnTo>
                <a:lnTo>
                  <a:pt x="6764117" y="28021"/>
                </a:lnTo>
                <a:lnTo>
                  <a:pt x="6770603" y="26894"/>
                </a:lnTo>
                <a:lnTo>
                  <a:pt x="6768430" y="14381"/>
                </a:lnTo>
                <a:close/>
              </a:path>
              <a:path w="6794500" h="1202689">
                <a:moveTo>
                  <a:pt x="6739915" y="0"/>
                </a:moveTo>
                <a:lnTo>
                  <a:pt x="6761944" y="15508"/>
                </a:lnTo>
                <a:lnTo>
                  <a:pt x="6768430" y="14381"/>
                </a:lnTo>
                <a:lnTo>
                  <a:pt x="6787816" y="14381"/>
                </a:lnTo>
                <a:lnTo>
                  <a:pt x="67399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9" name="object 3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3185" y="2171804"/>
            <a:ext cx="607695" cy="2788920"/>
            <a:chOff x="10493185" y="2171804"/>
            <a:chExt cx="607695" cy="2788920"/>
          </a:xfrm>
        </p:grpSpPr>
        <p:sp>
          <p:nvSpPr>
            <p:cNvPr id="3" name="object 3"/>
            <p:cNvSpPr/>
            <p:nvPr/>
          </p:nvSpPr>
          <p:spPr>
            <a:xfrm>
              <a:off x="10765597" y="3137058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65597" y="3137058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09678" y="2171804"/>
              <a:ext cx="0" cy="2788920"/>
            </a:xfrm>
            <a:custGeom>
              <a:avLst/>
              <a:gdLst/>
              <a:ahLst/>
              <a:cxnLst/>
              <a:rect l="l" t="t" r="r" b="b"/>
              <a:pathLst>
                <a:path h="2788920">
                  <a:moveTo>
                    <a:pt x="0" y="2788654"/>
                  </a:moveTo>
                  <a:lnTo>
                    <a:pt x="0" y="0"/>
                  </a:lnTo>
                </a:path>
              </a:pathLst>
            </a:custGeom>
            <a:ln w="1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9679" y="3046351"/>
              <a:ext cx="211295" cy="1683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01432" y="4457170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01432" y="4457170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94835" y="3278983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94834" y="3278983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79288" y="3351549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79288" y="3351549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7925" y="4721138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17925" y="4721138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95031" y="5416418"/>
            <a:ext cx="1722120" cy="5486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9398" y="2188296"/>
            <a:ext cx="0" cy="2772410"/>
          </a:xfrm>
          <a:custGeom>
            <a:avLst/>
            <a:gdLst/>
            <a:ahLst/>
            <a:cxnLst/>
            <a:rect l="l" t="t" r="r" b="b"/>
            <a:pathLst>
              <a:path h="2772410">
                <a:moveTo>
                  <a:pt x="0" y="2772162"/>
                </a:moveTo>
                <a:lnTo>
                  <a:pt x="0" y="0"/>
                </a:lnTo>
              </a:path>
            </a:pathLst>
          </a:custGeom>
          <a:ln w="19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727572" y="2677240"/>
            <a:ext cx="753110" cy="799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40"/>
              </a:spcBef>
            </a:pPr>
            <a:r>
              <a:rPr sz="1750" spc="-10" dirty="0">
                <a:latin typeface="Times New Roman"/>
                <a:cs typeface="Times New Roman"/>
              </a:rPr>
              <a:t>result: 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9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9398" y="3524809"/>
            <a:ext cx="2080895" cy="1405890"/>
          </a:xfrm>
          <a:prstGeom prst="rect">
            <a:avLst/>
          </a:prstGeom>
          <a:ln w="19789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9209" marR="90805">
              <a:lnSpc>
                <a:spcPts val="1970"/>
              </a:lnSpc>
              <a:spcBef>
                <a:spcPts val="34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36089">
              <a:lnSpc>
                <a:spcPts val="1900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33550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33550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426" y="1456652"/>
            <a:ext cx="5386070" cy="2131060"/>
          </a:xfrm>
          <a:prstGeom prst="rect">
            <a:avLst/>
          </a:prstGeom>
          <a:ln w="26172">
            <a:solidFill>
              <a:srgbClr val="00FF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78765" marR="129539" indent="-261620">
              <a:lnSpc>
                <a:spcPts val="1720"/>
              </a:lnSpc>
              <a:spcBef>
                <a:spcPts val="135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 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880"/>
              </a:lnSpc>
              <a:spcBef>
                <a:spcPts val="1400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9575" marR="1306195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7145">
              <a:lnSpc>
                <a:spcPts val="1680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5071" y="3766751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9941" y="3727861"/>
            <a:ext cx="3294379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 static int max(int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8921" y="4427529"/>
            <a:ext cx="2150110" cy="269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1810"/>
              </a:lnSpc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1494" y="4601289"/>
            <a:ext cx="2117725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260985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714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1494" y="5474839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9941" y="5688793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75110" y="3743858"/>
            <a:ext cx="4079875" cy="828675"/>
            <a:chOff x="3175110" y="3743858"/>
            <a:chExt cx="4079875" cy="828675"/>
          </a:xfrm>
        </p:grpSpPr>
        <p:sp>
          <p:nvSpPr>
            <p:cNvPr id="27" name="object 27"/>
            <p:cNvSpPr/>
            <p:nvPr/>
          </p:nvSpPr>
          <p:spPr>
            <a:xfrm>
              <a:off x="3181460" y="3750208"/>
              <a:ext cx="4067175" cy="815975"/>
            </a:xfrm>
            <a:custGeom>
              <a:avLst/>
              <a:gdLst/>
              <a:ahLst/>
              <a:cxnLst/>
              <a:rect l="l" t="t" r="r" b="b"/>
              <a:pathLst>
                <a:path w="4067175" h="815975">
                  <a:moveTo>
                    <a:pt x="2274455" y="490537"/>
                  </a:moveTo>
                  <a:lnTo>
                    <a:pt x="1506355" y="490537"/>
                  </a:lnTo>
                  <a:lnTo>
                    <a:pt x="0" y="815865"/>
                  </a:lnTo>
                  <a:lnTo>
                    <a:pt x="2274455" y="490537"/>
                  </a:lnTo>
                  <a:close/>
                </a:path>
                <a:path w="4067175" h="815975">
                  <a:moveTo>
                    <a:pt x="3984933" y="0"/>
                  </a:moveTo>
                  <a:lnTo>
                    <a:pt x="1076045" y="0"/>
                  </a:lnTo>
                  <a:lnTo>
                    <a:pt x="1044222" y="6424"/>
                  </a:lnTo>
                  <a:lnTo>
                    <a:pt x="1018235" y="23945"/>
                  </a:lnTo>
                  <a:lnTo>
                    <a:pt x="1000714" y="49932"/>
                  </a:lnTo>
                  <a:lnTo>
                    <a:pt x="994289" y="81756"/>
                  </a:lnTo>
                  <a:lnTo>
                    <a:pt x="994289" y="408781"/>
                  </a:lnTo>
                  <a:lnTo>
                    <a:pt x="1000714" y="440604"/>
                  </a:lnTo>
                  <a:lnTo>
                    <a:pt x="1018235" y="466591"/>
                  </a:lnTo>
                  <a:lnTo>
                    <a:pt x="1044222" y="484112"/>
                  </a:lnTo>
                  <a:lnTo>
                    <a:pt x="1076045" y="490537"/>
                  </a:lnTo>
                  <a:lnTo>
                    <a:pt x="3984933" y="490537"/>
                  </a:lnTo>
                  <a:lnTo>
                    <a:pt x="4016756" y="484112"/>
                  </a:lnTo>
                  <a:lnTo>
                    <a:pt x="4042743" y="466591"/>
                  </a:lnTo>
                  <a:lnTo>
                    <a:pt x="4060264" y="440604"/>
                  </a:lnTo>
                  <a:lnTo>
                    <a:pt x="4066689" y="408781"/>
                  </a:lnTo>
                  <a:lnTo>
                    <a:pt x="4066689" y="81756"/>
                  </a:lnTo>
                  <a:lnTo>
                    <a:pt x="4060264" y="49932"/>
                  </a:lnTo>
                  <a:lnTo>
                    <a:pt x="4042743" y="23945"/>
                  </a:lnTo>
                  <a:lnTo>
                    <a:pt x="4016756" y="6424"/>
                  </a:lnTo>
                  <a:lnTo>
                    <a:pt x="398493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81460" y="3750208"/>
              <a:ext cx="4067175" cy="815975"/>
            </a:xfrm>
            <a:custGeom>
              <a:avLst/>
              <a:gdLst/>
              <a:ahLst/>
              <a:cxnLst/>
              <a:rect l="l" t="t" r="r" b="b"/>
              <a:pathLst>
                <a:path w="4067175" h="815975">
                  <a:moveTo>
                    <a:pt x="994289" y="81756"/>
                  </a:moveTo>
                  <a:lnTo>
                    <a:pt x="1000714" y="49933"/>
                  </a:lnTo>
                  <a:lnTo>
                    <a:pt x="1018235" y="23945"/>
                  </a:lnTo>
                  <a:lnTo>
                    <a:pt x="1044222" y="6424"/>
                  </a:lnTo>
                  <a:lnTo>
                    <a:pt x="1076045" y="0"/>
                  </a:lnTo>
                  <a:lnTo>
                    <a:pt x="1506356" y="0"/>
                  </a:lnTo>
                  <a:lnTo>
                    <a:pt x="2274456" y="0"/>
                  </a:lnTo>
                  <a:lnTo>
                    <a:pt x="3984933" y="0"/>
                  </a:lnTo>
                  <a:lnTo>
                    <a:pt x="4016757" y="6424"/>
                  </a:lnTo>
                  <a:lnTo>
                    <a:pt x="4042744" y="23945"/>
                  </a:lnTo>
                  <a:lnTo>
                    <a:pt x="4060265" y="49933"/>
                  </a:lnTo>
                  <a:lnTo>
                    <a:pt x="4066689" y="81756"/>
                  </a:lnTo>
                  <a:lnTo>
                    <a:pt x="4066689" y="286147"/>
                  </a:lnTo>
                  <a:lnTo>
                    <a:pt x="4066689" y="408781"/>
                  </a:lnTo>
                  <a:lnTo>
                    <a:pt x="4060265" y="440604"/>
                  </a:lnTo>
                  <a:lnTo>
                    <a:pt x="4042744" y="466592"/>
                  </a:lnTo>
                  <a:lnTo>
                    <a:pt x="4016757" y="484113"/>
                  </a:lnTo>
                  <a:lnTo>
                    <a:pt x="3984933" y="490538"/>
                  </a:lnTo>
                  <a:lnTo>
                    <a:pt x="2274456" y="490538"/>
                  </a:lnTo>
                  <a:lnTo>
                    <a:pt x="0" y="815866"/>
                  </a:lnTo>
                  <a:lnTo>
                    <a:pt x="1506356" y="490538"/>
                  </a:lnTo>
                  <a:lnTo>
                    <a:pt x="1076045" y="490538"/>
                  </a:lnTo>
                  <a:lnTo>
                    <a:pt x="1044222" y="484113"/>
                  </a:lnTo>
                  <a:lnTo>
                    <a:pt x="1018235" y="466592"/>
                  </a:lnTo>
                  <a:lnTo>
                    <a:pt x="1000714" y="440604"/>
                  </a:lnTo>
                  <a:lnTo>
                    <a:pt x="994289" y="408781"/>
                  </a:lnTo>
                  <a:lnTo>
                    <a:pt x="994289" y="286147"/>
                  </a:lnTo>
                  <a:lnTo>
                    <a:pt x="994289" y="817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24260" y="3795267"/>
            <a:ext cx="2884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spc="7" baseline="32679" dirty="0">
                <a:latin typeface="Courier New"/>
                <a:cs typeface="Courier New"/>
              </a:rPr>
              <a:t>nu</a:t>
            </a:r>
            <a:r>
              <a:rPr sz="2550" spc="-1192" baseline="32679" dirty="0">
                <a:latin typeface="Courier New"/>
                <a:cs typeface="Courier New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spc="-1040" dirty="0">
                <a:latin typeface="Times New Roman"/>
                <a:cs typeface="Times New Roman"/>
              </a:rPr>
              <a:t>n</a:t>
            </a:r>
            <a:r>
              <a:rPr sz="2550" spc="7" baseline="32679" dirty="0">
                <a:latin typeface="Courier New"/>
                <a:cs typeface="Courier New"/>
              </a:rPr>
              <a:t>1</a:t>
            </a:r>
            <a:r>
              <a:rPr sz="2550" spc="-1530" baseline="32679" dirty="0">
                <a:latin typeface="Courier New"/>
                <a:cs typeface="Courier New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765" dirty="0">
                <a:latin typeface="Times New Roman"/>
                <a:cs typeface="Times New Roman"/>
              </a:rPr>
              <a:t>m</a:t>
            </a:r>
            <a:r>
              <a:rPr sz="2550" spc="-397" baseline="32679" dirty="0">
                <a:latin typeface="Courier New"/>
                <a:cs typeface="Courier New"/>
              </a:rPr>
              <a:t>i</a:t>
            </a:r>
            <a:r>
              <a:rPr sz="2200" spc="-835" dirty="0">
                <a:latin typeface="Times New Roman"/>
                <a:cs typeface="Times New Roman"/>
              </a:rPr>
              <a:t>1</a:t>
            </a:r>
            <a:r>
              <a:rPr sz="2550" spc="7" baseline="32679" dirty="0">
                <a:latin typeface="Courier New"/>
                <a:cs typeface="Courier New"/>
              </a:rPr>
              <a:t>n</a:t>
            </a:r>
            <a:r>
              <a:rPr sz="2550" spc="-1012" baseline="32679" dirty="0">
                <a:latin typeface="Courier New"/>
                <a:cs typeface="Courier New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&gt;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550" spc="-1417" baseline="32679" dirty="0">
                <a:latin typeface="Courier New"/>
                <a:cs typeface="Courier New"/>
              </a:rPr>
              <a:t>n</a:t>
            </a:r>
            <a:r>
              <a:rPr sz="2200" spc="-155" dirty="0">
                <a:latin typeface="Times New Roman"/>
                <a:cs typeface="Times New Roman"/>
              </a:rPr>
              <a:t>n</a:t>
            </a:r>
            <a:r>
              <a:rPr sz="2550" spc="-1312" baseline="32679" dirty="0">
                <a:latin typeface="Courier New"/>
                <a:cs typeface="Courier New"/>
              </a:rPr>
              <a:t>u</a:t>
            </a:r>
            <a:r>
              <a:rPr sz="2200" spc="-225" dirty="0">
                <a:latin typeface="Times New Roman"/>
                <a:cs typeface="Times New Roman"/>
              </a:rPr>
              <a:t>u</a:t>
            </a:r>
            <a:r>
              <a:rPr sz="2550" spc="-1207" baseline="32679" dirty="0">
                <a:latin typeface="Courier New"/>
                <a:cs typeface="Courier New"/>
              </a:rPr>
              <a:t>m</a:t>
            </a:r>
            <a:r>
              <a:rPr sz="2200" spc="-905" dirty="0">
                <a:latin typeface="Times New Roman"/>
                <a:cs typeface="Times New Roman"/>
              </a:rPr>
              <a:t>m</a:t>
            </a:r>
            <a:r>
              <a:rPr sz="2550" spc="-187" baseline="32679" dirty="0">
                <a:latin typeface="Courier New"/>
                <a:cs typeface="Courier New"/>
              </a:rPr>
              <a:t>2</a:t>
            </a:r>
            <a:r>
              <a:rPr sz="2200" spc="-975" dirty="0">
                <a:latin typeface="Times New Roman"/>
                <a:cs typeface="Times New Roman"/>
              </a:rPr>
              <a:t>2</a:t>
            </a:r>
            <a:r>
              <a:rPr sz="2550" spc="-82" baseline="32679" dirty="0">
                <a:latin typeface="Courier New"/>
                <a:cs typeface="Courier New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550" spc="-1237" baseline="32679" dirty="0">
                <a:latin typeface="Courier New"/>
                <a:cs typeface="Courier New"/>
              </a:rPr>
              <a:t>{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true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1" name="object 3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60237" y="1526563"/>
            <a:ext cx="2368550" cy="2809240"/>
            <a:chOff x="7760237" y="1526563"/>
            <a:chExt cx="2368550" cy="2809240"/>
          </a:xfrm>
        </p:grpSpPr>
        <p:sp>
          <p:nvSpPr>
            <p:cNvPr id="3" name="object 3"/>
            <p:cNvSpPr/>
            <p:nvPr/>
          </p:nvSpPr>
          <p:spPr>
            <a:xfrm>
              <a:off x="10106595" y="2501977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06595" y="2501977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0397" y="1536723"/>
              <a:ext cx="2097405" cy="2788920"/>
            </a:xfrm>
            <a:custGeom>
              <a:avLst/>
              <a:gdLst/>
              <a:ahLst/>
              <a:cxnLst/>
              <a:rect l="l" t="t" r="r" b="b"/>
              <a:pathLst>
                <a:path w="2097404" h="2788920">
                  <a:moveTo>
                    <a:pt x="13189" y="2758877"/>
                  </a:moveTo>
                  <a:lnTo>
                    <a:pt x="2093474" y="2758877"/>
                  </a:lnTo>
                </a:path>
                <a:path w="2097404" h="2788920">
                  <a:moveTo>
                    <a:pt x="0" y="2788654"/>
                  </a:moveTo>
                  <a:lnTo>
                    <a:pt x="0" y="16492"/>
                  </a:lnTo>
                </a:path>
                <a:path w="2097404" h="2788920">
                  <a:moveTo>
                    <a:pt x="2080279" y="2788654"/>
                  </a:moveTo>
                  <a:lnTo>
                    <a:pt x="2080279" y="0"/>
                  </a:lnTo>
                </a:path>
                <a:path w="2097404" h="2788920">
                  <a:moveTo>
                    <a:pt x="16488" y="1353005"/>
                  </a:moveTo>
                  <a:lnTo>
                    <a:pt x="2096864" y="1353005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36029" y="4781337"/>
            <a:ext cx="1722120" cy="5486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3868" y="1537221"/>
            <a:ext cx="201803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45085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1875"/>
              </a:lnSpc>
            </a:pPr>
            <a:r>
              <a:rPr sz="1750" spc="-15" dirty="0">
                <a:latin typeface="Times New Roman"/>
                <a:cs typeface="Times New Roman"/>
              </a:rPr>
              <a:t>r</a:t>
            </a:r>
            <a:r>
              <a:rPr sz="1750" spc="-25" dirty="0">
                <a:latin typeface="Times New Roman"/>
                <a:cs typeface="Times New Roman"/>
              </a:rPr>
              <a:t>e</a:t>
            </a:r>
            <a:r>
              <a:rPr sz="1750" spc="-10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u</a:t>
            </a:r>
            <a:r>
              <a:rPr sz="1750" spc="-25" dirty="0">
                <a:latin typeface="Times New Roman"/>
                <a:cs typeface="Times New Roman"/>
              </a:rPr>
              <a:t>l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0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33927" y="2411270"/>
            <a:ext cx="608330" cy="1696720"/>
            <a:chOff x="9833927" y="2411270"/>
            <a:chExt cx="608330" cy="16967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0676" y="2411270"/>
              <a:ext cx="211295" cy="168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42430" y="3822089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42429" y="3822089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35832" y="2643902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35832" y="2643902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20286" y="2716468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20286" y="2716468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58923" y="4086057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923" y="4086057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87380" y="2900213"/>
            <a:ext cx="2018030" cy="13011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900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2648" y="1083047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12516" y="1044164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12" y="1044164"/>
            <a:ext cx="4210050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9841" y="2354337"/>
            <a:ext cx="3686810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7512" y="2786597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293" y="3393146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3163" y="3354256"/>
            <a:ext cx="5648325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4716" y="4009372"/>
            <a:ext cx="211709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3349" y="4273909"/>
            <a:ext cx="1920875" cy="269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95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4716" y="4446117"/>
            <a:ext cx="2117725" cy="506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4716" y="5101233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163" y="5315187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55321" y="2002755"/>
            <a:ext cx="2903855" cy="2458085"/>
            <a:chOff x="3155321" y="2002755"/>
            <a:chExt cx="2903855" cy="2458085"/>
          </a:xfrm>
        </p:grpSpPr>
        <p:sp>
          <p:nvSpPr>
            <p:cNvPr id="32" name="object 32"/>
            <p:cNvSpPr/>
            <p:nvPr/>
          </p:nvSpPr>
          <p:spPr>
            <a:xfrm>
              <a:off x="3161671" y="2009105"/>
              <a:ext cx="2891155" cy="2445385"/>
            </a:xfrm>
            <a:custGeom>
              <a:avLst/>
              <a:gdLst/>
              <a:ahLst/>
              <a:cxnLst/>
              <a:rect l="l" t="t" r="r" b="b"/>
              <a:pathLst>
                <a:path w="2891154" h="2445385">
                  <a:moveTo>
                    <a:pt x="1303129" y="642170"/>
                  </a:moveTo>
                  <a:lnTo>
                    <a:pt x="622753" y="642170"/>
                  </a:lnTo>
                  <a:lnTo>
                    <a:pt x="0" y="2445369"/>
                  </a:lnTo>
                  <a:lnTo>
                    <a:pt x="1303129" y="642170"/>
                  </a:lnTo>
                  <a:close/>
                </a:path>
                <a:path w="2891154" h="2445385">
                  <a:moveTo>
                    <a:pt x="2783645" y="0"/>
                  </a:moveTo>
                  <a:lnTo>
                    <a:pt x="276198" y="0"/>
                  </a:lnTo>
                  <a:lnTo>
                    <a:pt x="234537" y="8411"/>
                  </a:lnTo>
                  <a:lnTo>
                    <a:pt x="200517" y="31348"/>
                  </a:lnTo>
                  <a:lnTo>
                    <a:pt x="177579" y="65369"/>
                  </a:lnTo>
                  <a:lnTo>
                    <a:pt x="169169" y="107030"/>
                  </a:lnTo>
                  <a:lnTo>
                    <a:pt x="169169" y="535142"/>
                  </a:lnTo>
                  <a:lnTo>
                    <a:pt x="177579" y="576800"/>
                  </a:lnTo>
                  <a:lnTo>
                    <a:pt x="200517" y="610821"/>
                  </a:lnTo>
                  <a:lnTo>
                    <a:pt x="234537" y="633759"/>
                  </a:lnTo>
                  <a:lnTo>
                    <a:pt x="276198" y="642170"/>
                  </a:lnTo>
                  <a:lnTo>
                    <a:pt x="2783645" y="642170"/>
                  </a:lnTo>
                  <a:lnTo>
                    <a:pt x="2825306" y="633759"/>
                  </a:lnTo>
                  <a:lnTo>
                    <a:pt x="2859326" y="610821"/>
                  </a:lnTo>
                  <a:lnTo>
                    <a:pt x="2882264" y="576800"/>
                  </a:lnTo>
                  <a:lnTo>
                    <a:pt x="2890674" y="535142"/>
                  </a:lnTo>
                  <a:lnTo>
                    <a:pt x="2890674" y="107030"/>
                  </a:lnTo>
                  <a:lnTo>
                    <a:pt x="2882264" y="65369"/>
                  </a:lnTo>
                  <a:lnTo>
                    <a:pt x="2859326" y="31348"/>
                  </a:lnTo>
                  <a:lnTo>
                    <a:pt x="2825306" y="8411"/>
                  </a:lnTo>
                  <a:lnTo>
                    <a:pt x="278364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1671" y="2009105"/>
              <a:ext cx="2891155" cy="2445385"/>
            </a:xfrm>
            <a:custGeom>
              <a:avLst/>
              <a:gdLst/>
              <a:ahLst/>
              <a:cxnLst/>
              <a:rect l="l" t="t" r="r" b="b"/>
              <a:pathLst>
                <a:path w="2891154" h="2445385">
                  <a:moveTo>
                    <a:pt x="169168" y="107030"/>
                  </a:moveTo>
                  <a:lnTo>
                    <a:pt x="177579" y="65369"/>
                  </a:lnTo>
                  <a:lnTo>
                    <a:pt x="200516" y="31348"/>
                  </a:lnTo>
                  <a:lnTo>
                    <a:pt x="234537" y="8410"/>
                  </a:lnTo>
                  <a:lnTo>
                    <a:pt x="276198" y="0"/>
                  </a:lnTo>
                  <a:lnTo>
                    <a:pt x="622753" y="0"/>
                  </a:lnTo>
                  <a:lnTo>
                    <a:pt x="1303129" y="0"/>
                  </a:lnTo>
                  <a:lnTo>
                    <a:pt x="2783645" y="0"/>
                  </a:lnTo>
                  <a:lnTo>
                    <a:pt x="2825306" y="8410"/>
                  </a:lnTo>
                  <a:lnTo>
                    <a:pt x="2859327" y="31348"/>
                  </a:lnTo>
                  <a:lnTo>
                    <a:pt x="2882264" y="65369"/>
                  </a:lnTo>
                  <a:lnTo>
                    <a:pt x="2890675" y="107030"/>
                  </a:lnTo>
                  <a:lnTo>
                    <a:pt x="2890675" y="374598"/>
                  </a:lnTo>
                  <a:lnTo>
                    <a:pt x="2890675" y="535142"/>
                  </a:lnTo>
                  <a:lnTo>
                    <a:pt x="2882264" y="576800"/>
                  </a:lnTo>
                  <a:lnTo>
                    <a:pt x="2859327" y="610821"/>
                  </a:lnTo>
                  <a:lnTo>
                    <a:pt x="2825306" y="633759"/>
                  </a:lnTo>
                  <a:lnTo>
                    <a:pt x="2783645" y="642170"/>
                  </a:lnTo>
                  <a:lnTo>
                    <a:pt x="1303129" y="642170"/>
                  </a:lnTo>
                  <a:lnTo>
                    <a:pt x="0" y="2445369"/>
                  </a:lnTo>
                  <a:lnTo>
                    <a:pt x="622753" y="642170"/>
                  </a:lnTo>
                  <a:lnTo>
                    <a:pt x="276198" y="642170"/>
                  </a:lnTo>
                  <a:lnTo>
                    <a:pt x="234537" y="633759"/>
                  </a:lnTo>
                  <a:lnTo>
                    <a:pt x="200516" y="610821"/>
                  </a:lnTo>
                  <a:lnTo>
                    <a:pt x="177579" y="576800"/>
                  </a:lnTo>
                  <a:lnTo>
                    <a:pt x="169168" y="535139"/>
                  </a:lnTo>
                  <a:lnTo>
                    <a:pt x="169168" y="374598"/>
                  </a:lnTo>
                  <a:lnTo>
                    <a:pt x="169168" y="1070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59065" y="2074755"/>
            <a:ext cx="50749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r>
              <a:rPr sz="1700" spc="-190" dirty="0">
                <a:latin typeface="Courier New"/>
                <a:cs typeface="Courier New"/>
              </a:rPr>
              <a:t> </a:t>
            </a:r>
            <a:r>
              <a:rPr sz="3300" spc="-7" baseline="2525" dirty="0">
                <a:latin typeface="Times New Roman"/>
                <a:cs typeface="Times New Roman"/>
              </a:rPr>
              <a:t>Assign</a:t>
            </a:r>
            <a:r>
              <a:rPr sz="3300" baseline="2525" dirty="0">
                <a:latin typeface="Times New Roman"/>
                <a:cs typeface="Times New Roman"/>
              </a:rPr>
              <a:t> num1 to </a:t>
            </a:r>
            <a:r>
              <a:rPr sz="3300" spc="-7" baseline="2525" dirty="0">
                <a:latin typeface="Times New Roman"/>
                <a:cs typeface="Times New Roman"/>
              </a:rPr>
              <a:t>result</a:t>
            </a:r>
            <a:endParaRPr sz="3300" baseline="25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74991" y="2270907"/>
            <a:ext cx="5840095" cy="2200275"/>
          </a:xfrm>
          <a:custGeom>
            <a:avLst/>
            <a:gdLst/>
            <a:ahLst/>
            <a:cxnLst/>
            <a:rect l="l" t="t" r="r" b="b"/>
            <a:pathLst>
              <a:path w="5840095" h="2200275">
                <a:moveTo>
                  <a:pt x="5807829" y="11152"/>
                </a:moveTo>
                <a:lnTo>
                  <a:pt x="0" y="2187848"/>
                </a:lnTo>
                <a:lnTo>
                  <a:pt x="4457" y="2199740"/>
                </a:lnTo>
                <a:lnTo>
                  <a:pt x="5812287" y="23044"/>
                </a:lnTo>
                <a:lnTo>
                  <a:pt x="5816004" y="14870"/>
                </a:lnTo>
                <a:lnTo>
                  <a:pt x="5807829" y="11152"/>
                </a:lnTo>
                <a:close/>
              </a:path>
              <a:path w="5840095" h="2200275">
                <a:moveTo>
                  <a:pt x="5837053" y="8900"/>
                </a:moveTo>
                <a:lnTo>
                  <a:pt x="5813839" y="8900"/>
                </a:lnTo>
                <a:lnTo>
                  <a:pt x="5818295" y="20792"/>
                </a:lnTo>
                <a:lnTo>
                  <a:pt x="5812287" y="23044"/>
                </a:lnTo>
                <a:lnTo>
                  <a:pt x="5801133" y="47569"/>
                </a:lnTo>
                <a:lnTo>
                  <a:pt x="5837053" y="8900"/>
                </a:lnTo>
                <a:close/>
              </a:path>
              <a:path w="5840095" h="2200275">
                <a:moveTo>
                  <a:pt x="5813839" y="8900"/>
                </a:moveTo>
                <a:lnTo>
                  <a:pt x="5807829" y="11152"/>
                </a:lnTo>
                <a:lnTo>
                  <a:pt x="5816004" y="14870"/>
                </a:lnTo>
                <a:lnTo>
                  <a:pt x="5812287" y="23044"/>
                </a:lnTo>
                <a:lnTo>
                  <a:pt x="5818295" y="20792"/>
                </a:lnTo>
                <a:lnTo>
                  <a:pt x="5813839" y="8900"/>
                </a:lnTo>
                <a:close/>
              </a:path>
              <a:path w="5840095" h="2200275">
                <a:moveTo>
                  <a:pt x="5783305" y="0"/>
                </a:moveTo>
                <a:lnTo>
                  <a:pt x="5807829" y="11152"/>
                </a:lnTo>
                <a:lnTo>
                  <a:pt x="5813839" y="8900"/>
                </a:lnTo>
                <a:lnTo>
                  <a:pt x="5837053" y="8900"/>
                </a:lnTo>
                <a:lnTo>
                  <a:pt x="5839788" y="5955"/>
                </a:lnTo>
                <a:lnTo>
                  <a:pt x="57833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7" name="object 3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6865" y="3060498"/>
            <a:ext cx="24130" cy="1344295"/>
            <a:chOff x="10486865" y="3060498"/>
            <a:chExt cx="24130" cy="1344295"/>
          </a:xfrm>
        </p:grpSpPr>
        <p:sp>
          <p:nvSpPr>
            <p:cNvPr id="3" name="object 3"/>
            <p:cNvSpPr/>
            <p:nvPr/>
          </p:nvSpPr>
          <p:spPr>
            <a:xfrm>
              <a:off x="10488770" y="3062403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88770" y="3062403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18204" y="5341763"/>
            <a:ext cx="1722120" cy="5486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52572" y="2097149"/>
            <a:ext cx="2097405" cy="2788920"/>
          </a:xfrm>
          <a:custGeom>
            <a:avLst/>
            <a:gdLst/>
            <a:ahLst/>
            <a:cxnLst/>
            <a:rect l="l" t="t" r="r" b="b"/>
            <a:pathLst>
              <a:path w="2097404" h="2788920">
                <a:moveTo>
                  <a:pt x="13189" y="2758877"/>
                </a:moveTo>
                <a:lnTo>
                  <a:pt x="2093474" y="2758877"/>
                </a:lnTo>
              </a:path>
              <a:path w="2097404" h="2788920">
                <a:moveTo>
                  <a:pt x="0" y="2788654"/>
                </a:moveTo>
                <a:lnTo>
                  <a:pt x="0" y="16492"/>
                </a:lnTo>
              </a:path>
              <a:path w="2097404" h="2788920">
                <a:moveTo>
                  <a:pt x="2080279" y="2788654"/>
                </a:moveTo>
                <a:lnTo>
                  <a:pt x="2080279" y="0"/>
                </a:lnTo>
              </a:path>
              <a:path w="2097404" h="2788920">
                <a:moveTo>
                  <a:pt x="16488" y="1353005"/>
                </a:moveTo>
                <a:lnTo>
                  <a:pt x="2096864" y="1353005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6043" y="2097647"/>
            <a:ext cx="201803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45085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1875"/>
              </a:lnSpc>
            </a:pPr>
            <a:r>
              <a:rPr sz="1750" spc="-15" dirty="0">
                <a:latin typeface="Times New Roman"/>
                <a:cs typeface="Times New Roman"/>
              </a:rPr>
              <a:t>r</a:t>
            </a:r>
            <a:r>
              <a:rPr sz="1750" spc="-25" dirty="0">
                <a:latin typeface="Times New Roman"/>
                <a:cs typeface="Times New Roman"/>
              </a:rPr>
              <a:t>e</a:t>
            </a:r>
            <a:r>
              <a:rPr sz="1750" spc="-10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u</a:t>
            </a:r>
            <a:r>
              <a:rPr sz="1750" spc="-25" dirty="0">
                <a:latin typeface="Times New Roman"/>
                <a:cs typeface="Times New Roman"/>
              </a:rPr>
              <a:t>l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0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66879" y="2786891"/>
            <a:ext cx="657225" cy="1881505"/>
            <a:chOff x="10166879" y="2786891"/>
            <a:chExt cx="657225" cy="1881505"/>
          </a:xfrm>
        </p:grpSpPr>
        <p:sp>
          <p:nvSpPr>
            <p:cNvPr id="9" name="object 9"/>
            <p:cNvSpPr/>
            <p:nvPr/>
          </p:nvSpPr>
          <p:spPr>
            <a:xfrm>
              <a:off x="10224605" y="4382515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24605" y="4382515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6879" y="2786891"/>
              <a:ext cx="657023" cy="188103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169554" y="3460639"/>
            <a:ext cx="2018030" cy="13011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R="7620" algn="r">
              <a:lnSpc>
                <a:spcPts val="1900"/>
              </a:lnSpc>
            </a:pPr>
            <a:r>
              <a:rPr sz="1750" spc="-10" dirty="0">
                <a:latin typeface="Times New Roman"/>
                <a:cs typeface="Times New Roman"/>
              </a:rPr>
              <a:t>k:5</a:t>
            </a:r>
            <a:endParaRPr sz="1750">
              <a:latin typeface="Times New Roman"/>
              <a:cs typeface="Times New Roman"/>
            </a:endParaRPr>
          </a:p>
          <a:p>
            <a:pPr marR="5080" algn="r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R="5080" algn="r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2554" y="1379843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2422" y="1340959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418" y="1340959"/>
            <a:ext cx="4210050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970" y="2432639"/>
            <a:ext cx="2771775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42875" marR="5080" indent="-13081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System.out.println( 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"The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maximum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between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5668" y="2651132"/>
            <a:ext cx="941069" cy="506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418" y="3083392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199" y="3689941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4622" y="3869544"/>
            <a:ext cx="14643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622" y="4306167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085" y="5433554"/>
            <a:ext cx="1997075" cy="30035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069" y="5611983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27371" y="3128605"/>
            <a:ext cx="3171190" cy="2349500"/>
            <a:chOff x="2627371" y="3128605"/>
            <a:chExt cx="3171190" cy="2349500"/>
          </a:xfrm>
        </p:grpSpPr>
        <p:sp>
          <p:nvSpPr>
            <p:cNvPr id="25" name="object 25"/>
            <p:cNvSpPr/>
            <p:nvPr/>
          </p:nvSpPr>
          <p:spPr>
            <a:xfrm>
              <a:off x="2633720" y="3134955"/>
              <a:ext cx="3158490" cy="2336800"/>
            </a:xfrm>
            <a:custGeom>
              <a:avLst/>
              <a:gdLst/>
              <a:ahLst/>
              <a:cxnLst/>
              <a:rect l="l" t="t" r="r" b="b"/>
              <a:pathLst>
                <a:path w="3158490" h="2336800">
                  <a:moveTo>
                    <a:pt x="1438915" y="783421"/>
                  </a:moveTo>
                  <a:lnTo>
                    <a:pt x="702047" y="783421"/>
                  </a:lnTo>
                  <a:lnTo>
                    <a:pt x="0" y="2336379"/>
                  </a:lnTo>
                  <a:lnTo>
                    <a:pt x="1438915" y="783421"/>
                  </a:lnTo>
                  <a:close/>
                </a:path>
                <a:path w="3158490" h="2336800">
                  <a:moveTo>
                    <a:pt x="3027697" y="0"/>
                  </a:moveTo>
                  <a:lnTo>
                    <a:pt x="341375" y="0"/>
                  </a:lnTo>
                  <a:lnTo>
                    <a:pt x="290551" y="10261"/>
                  </a:lnTo>
                  <a:lnTo>
                    <a:pt x="249047" y="38244"/>
                  </a:lnTo>
                  <a:lnTo>
                    <a:pt x="221064" y="79748"/>
                  </a:lnTo>
                  <a:lnTo>
                    <a:pt x="210803" y="130573"/>
                  </a:lnTo>
                  <a:lnTo>
                    <a:pt x="210804" y="652851"/>
                  </a:lnTo>
                  <a:lnTo>
                    <a:pt x="221064" y="703673"/>
                  </a:lnTo>
                  <a:lnTo>
                    <a:pt x="249047" y="745177"/>
                  </a:lnTo>
                  <a:lnTo>
                    <a:pt x="290551" y="773160"/>
                  </a:lnTo>
                  <a:lnTo>
                    <a:pt x="341375" y="783421"/>
                  </a:lnTo>
                  <a:lnTo>
                    <a:pt x="3027697" y="783421"/>
                  </a:lnTo>
                  <a:lnTo>
                    <a:pt x="3078522" y="773160"/>
                  </a:lnTo>
                  <a:lnTo>
                    <a:pt x="3120026" y="745177"/>
                  </a:lnTo>
                  <a:lnTo>
                    <a:pt x="3148009" y="703673"/>
                  </a:lnTo>
                  <a:lnTo>
                    <a:pt x="3158269" y="652851"/>
                  </a:lnTo>
                  <a:lnTo>
                    <a:pt x="3158270" y="130573"/>
                  </a:lnTo>
                  <a:lnTo>
                    <a:pt x="3148009" y="79748"/>
                  </a:lnTo>
                  <a:lnTo>
                    <a:pt x="3120026" y="38244"/>
                  </a:lnTo>
                  <a:lnTo>
                    <a:pt x="3078522" y="10261"/>
                  </a:lnTo>
                  <a:lnTo>
                    <a:pt x="30276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33721" y="3134955"/>
              <a:ext cx="3158490" cy="2336800"/>
            </a:xfrm>
            <a:custGeom>
              <a:avLst/>
              <a:gdLst/>
              <a:ahLst/>
              <a:cxnLst/>
              <a:rect l="l" t="t" r="r" b="b"/>
              <a:pathLst>
                <a:path w="3158490" h="2336800">
                  <a:moveTo>
                    <a:pt x="210803" y="130573"/>
                  </a:moveTo>
                  <a:lnTo>
                    <a:pt x="221064" y="79748"/>
                  </a:lnTo>
                  <a:lnTo>
                    <a:pt x="249047" y="38244"/>
                  </a:lnTo>
                  <a:lnTo>
                    <a:pt x="290551" y="10261"/>
                  </a:lnTo>
                  <a:lnTo>
                    <a:pt x="341376" y="0"/>
                  </a:lnTo>
                  <a:lnTo>
                    <a:pt x="702048" y="0"/>
                  </a:lnTo>
                  <a:lnTo>
                    <a:pt x="1438915" y="0"/>
                  </a:lnTo>
                  <a:lnTo>
                    <a:pt x="3027698" y="0"/>
                  </a:lnTo>
                  <a:lnTo>
                    <a:pt x="3078523" y="10261"/>
                  </a:lnTo>
                  <a:lnTo>
                    <a:pt x="3120027" y="38244"/>
                  </a:lnTo>
                  <a:lnTo>
                    <a:pt x="3148010" y="79748"/>
                  </a:lnTo>
                  <a:lnTo>
                    <a:pt x="3158271" y="130573"/>
                  </a:lnTo>
                  <a:lnTo>
                    <a:pt x="3158271" y="456997"/>
                  </a:lnTo>
                  <a:lnTo>
                    <a:pt x="3158271" y="652850"/>
                  </a:lnTo>
                  <a:lnTo>
                    <a:pt x="3148010" y="703672"/>
                  </a:lnTo>
                  <a:lnTo>
                    <a:pt x="3120027" y="745176"/>
                  </a:lnTo>
                  <a:lnTo>
                    <a:pt x="3078523" y="773159"/>
                  </a:lnTo>
                  <a:lnTo>
                    <a:pt x="3027698" y="783421"/>
                  </a:lnTo>
                  <a:lnTo>
                    <a:pt x="1438915" y="783421"/>
                  </a:lnTo>
                  <a:lnTo>
                    <a:pt x="0" y="2336380"/>
                  </a:lnTo>
                  <a:lnTo>
                    <a:pt x="702048" y="783421"/>
                  </a:lnTo>
                  <a:lnTo>
                    <a:pt x="341376" y="783421"/>
                  </a:lnTo>
                  <a:lnTo>
                    <a:pt x="290551" y="773159"/>
                  </a:lnTo>
                  <a:lnTo>
                    <a:pt x="249047" y="745176"/>
                  </a:lnTo>
                  <a:lnTo>
                    <a:pt x="221064" y="703672"/>
                  </a:lnTo>
                  <a:lnTo>
                    <a:pt x="210803" y="652847"/>
                  </a:lnTo>
                  <a:lnTo>
                    <a:pt x="210803" y="456997"/>
                  </a:lnTo>
                  <a:lnTo>
                    <a:pt x="210803" y="1305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43532" y="3194811"/>
            <a:ext cx="1949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Return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969" y="3589963"/>
            <a:ext cx="5711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260" dirty="0">
                <a:latin typeface="Courier New"/>
                <a:cs typeface="Courier New"/>
              </a:rPr>
              <a:t>max(int</a:t>
            </a:r>
            <a:r>
              <a:rPr sz="3300" spc="-390" baseline="10101" dirty="0">
                <a:latin typeface="Times New Roman"/>
                <a:cs typeface="Times New Roman"/>
              </a:rPr>
              <a:t>as</a:t>
            </a:r>
            <a:r>
              <a:rPr sz="1700" spc="-260" dirty="0">
                <a:latin typeface="Courier New"/>
                <a:cs typeface="Courier New"/>
              </a:rPr>
              <a:t>n</a:t>
            </a:r>
            <a:r>
              <a:rPr sz="3300" spc="-390" baseline="10101" dirty="0">
                <a:latin typeface="Times New Roman"/>
                <a:cs typeface="Times New Roman"/>
              </a:rPr>
              <a:t>s</a:t>
            </a:r>
            <a:r>
              <a:rPr sz="1700" spc="-260" dirty="0">
                <a:latin typeface="Courier New"/>
                <a:cs typeface="Courier New"/>
              </a:rPr>
              <a:t>u</a:t>
            </a:r>
            <a:r>
              <a:rPr sz="3300" spc="-390" baseline="10101" dirty="0">
                <a:latin typeface="Times New Roman"/>
                <a:cs typeface="Times New Roman"/>
              </a:rPr>
              <a:t>ig</a:t>
            </a:r>
            <a:r>
              <a:rPr sz="1700" spc="-260" dirty="0">
                <a:latin typeface="Courier New"/>
                <a:cs typeface="Courier New"/>
              </a:rPr>
              <a:t>m</a:t>
            </a:r>
            <a:r>
              <a:rPr sz="3300" spc="-390" baseline="10101" dirty="0">
                <a:latin typeface="Times New Roman"/>
                <a:cs typeface="Times New Roman"/>
              </a:rPr>
              <a:t>n</a:t>
            </a:r>
            <a:r>
              <a:rPr sz="1700" spc="-260" dirty="0">
                <a:latin typeface="Courier New"/>
                <a:cs typeface="Courier New"/>
              </a:rPr>
              <a:t>1,</a:t>
            </a:r>
            <a:r>
              <a:rPr sz="3300" spc="-390" baseline="10101" dirty="0">
                <a:latin typeface="Times New Roman"/>
                <a:cs typeface="Times New Roman"/>
              </a:rPr>
              <a:t>it</a:t>
            </a:r>
            <a:r>
              <a:rPr sz="3300" baseline="10101" dirty="0">
                <a:latin typeface="Times New Roman"/>
                <a:cs typeface="Times New Roman"/>
              </a:rPr>
              <a:t> </a:t>
            </a:r>
            <a:r>
              <a:rPr sz="1700" spc="-420" dirty="0">
                <a:latin typeface="Courier New"/>
                <a:cs typeface="Courier New"/>
              </a:rPr>
              <a:t>i</a:t>
            </a:r>
            <a:r>
              <a:rPr sz="3300" spc="-630" baseline="10101" dirty="0">
                <a:latin typeface="Times New Roman"/>
                <a:cs typeface="Times New Roman"/>
              </a:rPr>
              <a:t>to</a:t>
            </a:r>
            <a:r>
              <a:rPr sz="1700" spc="-420" dirty="0">
                <a:latin typeface="Courier New"/>
                <a:cs typeface="Courier New"/>
              </a:rPr>
              <a:t>nt</a:t>
            </a:r>
            <a:r>
              <a:rPr sz="3300" spc="-630" baseline="10101" dirty="0">
                <a:latin typeface="Times New Roman"/>
                <a:cs typeface="Times New Roman"/>
              </a:rPr>
              <a:t>k</a:t>
            </a:r>
            <a:r>
              <a:rPr sz="3300" spc="120" baseline="10101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02588" y="2289809"/>
            <a:ext cx="8557260" cy="3281679"/>
          </a:xfrm>
          <a:custGeom>
            <a:avLst/>
            <a:gdLst/>
            <a:ahLst/>
            <a:cxnLst/>
            <a:rect l="l" t="t" r="r" b="b"/>
            <a:pathLst>
              <a:path w="8557260" h="3281679">
                <a:moveTo>
                  <a:pt x="698182" y="3141091"/>
                </a:moveTo>
                <a:lnTo>
                  <a:pt x="34607" y="34607"/>
                </a:lnTo>
                <a:lnTo>
                  <a:pt x="49682" y="44373"/>
                </a:lnTo>
                <a:lnTo>
                  <a:pt x="31953" y="22212"/>
                </a:lnTo>
                <a:lnTo>
                  <a:pt x="14236" y="0"/>
                </a:lnTo>
                <a:lnTo>
                  <a:pt x="7124" y="27495"/>
                </a:lnTo>
                <a:lnTo>
                  <a:pt x="0" y="54991"/>
                </a:lnTo>
                <a:lnTo>
                  <a:pt x="9766" y="39916"/>
                </a:lnTo>
                <a:lnTo>
                  <a:pt x="673341" y="3146399"/>
                </a:lnTo>
                <a:lnTo>
                  <a:pt x="698182" y="3141091"/>
                </a:lnTo>
                <a:close/>
              </a:path>
              <a:path w="8557260" h="3281679">
                <a:moveTo>
                  <a:pt x="8557095" y="1824418"/>
                </a:moveTo>
                <a:lnTo>
                  <a:pt x="8552777" y="1823262"/>
                </a:lnTo>
                <a:lnTo>
                  <a:pt x="8502256" y="1809635"/>
                </a:lnTo>
                <a:lnTo>
                  <a:pt x="8524723" y="1824520"/>
                </a:lnTo>
                <a:lnTo>
                  <a:pt x="1412506" y="3269018"/>
                </a:lnTo>
                <a:lnTo>
                  <a:pt x="1415034" y="3281464"/>
                </a:lnTo>
                <a:lnTo>
                  <a:pt x="8527237" y="1836966"/>
                </a:lnTo>
                <a:lnTo>
                  <a:pt x="8512365" y="1859419"/>
                </a:lnTo>
                <a:lnTo>
                  <a:pt x="8557095" y="18244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1" name="object 3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4528" y="4995482"/>
            <a:ext cx="1577975" cy="5518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00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main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12207" y="4559314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>
                <a:moveTo>
                  <a:pt x="0" y="0"/>
                </a:moveTo>
                <a:lnTo>
                  <a:pt x="2080394" y="0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2102" y="3147343"/>
            <a:ext cx="206121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020" marR="67310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R="30480" algn="r">
              <a:lnSpc>
                <a:spcPts val="1889"/>
              </a:lnSpc>
            </a:pPr>
            <a:r>
              <a:rPr sz="1750" spc="-10" dirty="0">
                <a:latin typeface="Times New Roman"/>
                <a:cs typeface="Times New Roman"/>
              </a:rPr>
              <a:t>k:5</a:t>
            </a:r>
            <a:endParaRPr sz="1750">
              <a:latin typeface="Times New Roman"/>
              <a:cs typeface="Times New Roman"/>
            </a:endParaRPr>
          </a:p>
          <a:p>
            <a:pPr marR="27305" algn="r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R="27305" algn="r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894" y="1343913"/>
            <a:ext cx="9862185" cy="3209290"/>
            <a:chOff x="340894" y="1343913"/>
            <a:chExt cx="9862185" cy="3209290"/>
          </a:xfrm>
        </p:grpSpPr>
        <p:sp>
          <p:nvSpPr>
            <p:cNvPr id="6" name="object 6"/>
            <p:cNvSpPr/>
            <p:nvPr/>
          </p:nvSpPr>
          <p:spPr>
            <a:xfrm>
              <a:off x="8112207" y="1836628"/>
              <a:ext cx="2080895" cy="2706370"/>
            </a:xfrm>
            <a:custGeom>
              <a:avLst/>
              <a:gdLst/>
              <a:ahLst/>
              <a:cxnLst/>
              <a:rect l="l" t="t" r="r" b="b"/>
              <a:pathLst>
                <a:path w="2080895" h="2706370">
                  <a:moveTo>
                    <a:pt x="0" y="2706193"/>
                  </a:moveTo>
                  <a:lnTo>
                    <a:pt x="0" y="0"/>
                  </a:lnTo>
                </a:path>
                <a:path w="2080895" h="2706370">
                  <a:moveTo>
                    <a:pt x="2080394" y="2706193"/>
                  </a:moveTo>
                  <a:lnTo>
                    <a:pt x="2080394" y="33076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229" y="1357248"/>
              <a:ext cx="5386070" cy="2131060"/>
            </a:xfrm>
            <a:custGeom>
              <a:avLst/>
              <a:gdLst/>
              <a:ahLst/>
              <a:cxnLst/>
              <a:rect l="l" t="t" r="r" b="b"/>
              <a:pathLst>
                <a:path w="5386070" h="2131060">
                  <a:moveTo>
                    <a:pt x="0" y="2131053"/>
                  </a:moveTo>
                  <a:lnTo>
                    <a:pt x="5385510" y="2131053"/>
                  </a:lnTo>
                  <a:lnTo>
                    <a:pt x="5385510" y="0"/>
                  </a:lnTo>
                  <a:lnTo>
                    <a:pt x="0" y="0"/>
                  </a:lnTo>
                  <a:lnTo>
                    <a:pt x="0" y="2131053"/>
                  </a:lnTo>
                  <a:close/>
                </a:path>
              </a:pathLst>
            </a:custGeom>
            <a:ln w="261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74097" y="1318365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093" y="1318365"/>
            <a:ext cx="4210050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627" y="2396728"/>
            <a:ext cx="4054475" cy="80200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71120">
              <a:lnSpc>
                <a:spcPts val="1880"/>
              </a:lnSpc>
              <a:spcBef>
                <a:spcPts val="220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201930" marR="182880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093" y="3060798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874" y="3667347"/>
            <a:ext cx="5699760" cy="2367280"/>
          </a:xfrm>
          <a:prstGeom prst="rect">
            <a:avLst/>
          </a:prstGeom>
          <a:ln w="26171">
            <a:solidFill>
              <a:srgbClr val="00FF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78765" marR="51435" indent="-261620">
              <a:lnSpc>
                <a:spcPts val="1720"/>
              </a:lnSpc>
              <a:spcBef>
                <a:spcPts val="135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ourier New"/>
              <a:cs typeface="Courier New"/>
            </a:endParaRPr>
          </a:p>
          <a:p>
            <a:pPr marL="540385" marR="3319779" indent="-261620">
              <a:lnSpc>
                <a:spcPts val="1720"/>
              </a:lnSpc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5403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860"/>
              </a:lnSpc>
              <a:spcBef>
                <a:spcPts val="1400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  <a:p>
            <a:pPr marL="17145">
              <a:lnSpc>
                <a:spcPts val="1860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13382" y="1146705"/>
            <a:ext cx="3430270" cy="1735455"/>
            <a:chOff x="4713382" y="1146705"/>
            <a:chExt cx="3430270" cy="1735455"/>
          </a:xfrm>
        </p:grpSpPr>
        <p:sp>
          <p:nvSpPr>
            <p:cNvPr id="14" name="object 14"/>
            <p:cNvSpPr/>
            <p:nvPr/>
          </p:nvSpPr>
          <p:spPr>
            <a:xfrm>
              <a:off x="4719732" y="1153055"/>
              <a:ext cx="3417570" cy="1722755"/>
            </a:xfrm>
            <a:custGeom>
              <a:avLst/>
              <a:gdLst/>
              <a:ahLst/>
              <a:cxnLst/>
              <a:rect l="l" t="t" r="r" b="b"/>
              <a:pathLst>
                <a:path w="3417570" h="1722755">
                  <a:moveTo>
                    <a:pt x="1871416" y="787457"/>
                  </a:moveTo>
                  <a:lnTo>
                    <a:pt x="1208834" y="787457"/>
                  </a:lnTo>
                  <a:lnTo>
                    <a:pt x="0" y="1722513"/>
                  </a:lnTo>
                  <a:lnTo>
                    <a:pt x="1871416" y="787457"/>
                  </a:lnTo>
                  <a:close/>
                </a:path>
                <a:path w="3417570" h="1722755">
                  <a:moveTo>
                    <a:pt x="3286198" y="0"/>
                  </a:moveTo>
                  <a:lnTo>
                    <a:pt x="898356" y="0"/>
                  </a:lnTo>
                  <a:lnTo>
                    <a:pt x="847269" y="10313"/>
                  </a:lnTo>
                  <a:lnTo>
                    <a:pt x="805552" y="38440"/>
                  </a:lnTo>
                  <a:lnTo>
                    <a:pt x="777425" y="80158"/>
                  </a:lnTo>
                  <a:lnTo>
                    <a:pt x="767111" y="131244"/>
                  </a:lnTo>
                  <a:lnTo>
                    <a:pt x="767112" y="656215"/>
                  </a:lnTo>
                  <a:lnTo>
                    <a:pt x="777425" y="707298"/>
                  </a:lnTo>
                  <a:lnTo>
                    <a:pt x="805552" y="749016"/>
                  </a:lnTo>
                  <a:lnTo>
                    <a:pt x="847269" y="777143"/>
                  </a:lnTo>
                  <a:lnTo>
                    <a:pt x="898356" y="787457"/>
                  </a:lnTo>
                  <a:lnTo>
                    <a:pt x="3286198" y="787457"/>
                  </a:lnTo>
                  <a:lnTo>
                    <a:pt x="3337284" y="777143"/>
                  </a:lnTo>
                  <a:lnTo>
                    <a:pt x="3379002" y="749016"/>
                  </a:lnTo>
                  <a:lnTo>
                    <a:pt x="3407129" y="707298"/>
                  </a:lnTo>
                  <a:lnTo>
                    <a:pt x="3417442" y="656215"/>
                  </a:lnTo>
                  <a:lnTo>
                    <a:pt x="3417442" y="131244"/>
                  </a:lnTo>
                  <a:lnTo>
                    <a:pt x="3407129" y="80158"/>
                  </a:lnTo>
                  <a:lnTo>
                    <a:pt x="3379002" y="38440"/>
                  </a:lnTo>
                  <a:lnTo>
                    <a:pt x="3337284" y="10313"/>
                  </a:lnTo>
                  <a:lnTo>
                    <a:pt x="32861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9732" y="1153055"/>
              <a:ext cx="3417570" cy="1722755"/>
            </a:xfrm>
            <a:custGeom>
              <a:avLst/>
              <a:gdLst/>
              <a:ahLst/>
              <a:cxnLst/>
              <a:rect l="l" t="t" r="r" b="b"/>
              <a:pathLst>
                <a:path w="3417570" h="1722755">
                  <a:moveTo>
                    <a:pt x="767112" y="131244"/>
                  </a:moveTo>
                  <a:lnTo>
                    <a:pt x="777425" y="80158"/>
                  </a:lnTo>
                  <a:lnTo>
                    <a:pt x="805552" y="38440"/>
                  </a:lnTo>
                  <a:lnTo>
                    <a:pt x="847269" y="10313"/>
                  </a:lnTo>
                  <a:lnTo>
                    <a:pt x="898356" y="0"/>
                  </a:lnTo>
                  <a:lnTo>
                    <a:pt x="1208833" y="0"/>
                  </a:lnTo>
                  <a:lnTo>
                    <a:pt x="1871417" y="0"/>
                  </a:lnTo>
                  <a:lnTo>
                    <a:pt x="3286199" y="0"/>
                  </a:lnTo>
                  <a:lnTo>
                    <a:pt x="3337285" y="10313"/>
                  </a:lnTo>
                  <a:lnTo>
                    <a:pt x="3379002" y="38440"/>
                  </a:lnTo>
                  <a:lnTo>
                    <a:pt x="3407129" y="80158"/>
                  </a:lnTo>
                  <a:lnTo>
                    <a:pt x="3417443" y="131244"/>
                  </a:lnTo>
                  <a:lnTo>
                    <a:pt x="3417443" y="459350"/>
                  </a:lnTo>
                  <a:lnTo>
                    <a:pt x="3417443" y="656215"/>
                  </a:lnTo>
                  <a:lnTo>
                    <a:pt x="3407129" y="707298"/>
                  </a:lnTo>
                  <a:lnTo>
                    <a:pt x="3379002" y="749016"/>
                  </a:lnTo>
                  <a:lnTo>
                    <a:pt x="3337285" y="777143"/>
                  </a:lnTo>
                  <a:lnTo>
                    <a:pt x="3286199" y="787457"/>
                  </a:lnTo>
                  <a:lnTo>
                    <a:pt x="1871417" y="787457"/>
                  </a:lnTo>
                  <a:lnTo>
                    <a:pt x="0" y="1722514"/>
                  </a:lnTo>
                  <a:lnTo>
                    <a:pt x="1208833" y="787457"/>
                  </a:lnTo>
                  <a:lnTo>
                    <a:pt x="898356" y="787457"/>
                  </a:lnTo>
                  <a:lnTo>
                    <a:pt x="847269" y="777143"/>
                  </a:lnTo>
                  <a:lnTo>
                    <a:pt x="805552" y="749016"/>
                  </a:lnTo>
                  <a:lnTo>
                    <a:pt x="777425" y="707298"/>
                  </a:lnTo>
                  <a:lnTo>
                    <a:pt x="767112" y="656212"/>
                  </a:lnTo>
                  <a:lnTo>
                    <a:pt x="767112" y="459350"/>
                  </a:lnTo>
                  <a:lnTo>
                    <a:pt x="767112" y="131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50010" y="1210564"/>
            <a:ext cx="1524000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26695" marR="5080" indent="-214629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latin typeface="Times New Roman"/>
                <a:cs typeface="Times New Roman"/>
              </a:rPr>
              <a:t>Execute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print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8" name="object 1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850" y="1074928"/>
            <a:ext cx="9931400" cy="41986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93700" marR="5080" indent="-381000">
              <a:lnSpc>
                <a:spcPts val="2690"/>
              </a:lnSpc>
              <a:spcBef>
                <a:spcPts val="445"/>
              </a:spcBef>
              <a:tabLst>
                <a:tab pos="3441065" algn="l"/>
                <a:tab pos="4774565" algn="l"/>
              </a:tabLst>
            </a:pPr>
            <a:r>
              <a:rPr sz="2500" b="1" spc="-5" dirty="0">
                <a:latin typeface="Courier New"/>
                <a:cs typeface="Courier New"/>
              </a:rPr>
              <a:t>public static void nPrintln(String message, int n)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for (int</a:t>
            </a:r>
            <a:r>
              <a:rPr sz="2500" b="1" dirty="0">
                <a:latin typeface="Courier New"/>
                <a:cs typeface="Courier New"/>
              </a:rPr>
              <a:t> i = </a:t>
            </a:r>
            <a:r>
              <a:rPr sz="2500" b="1" spc="-5" dirty="0">
                <a:latin typeface="Courier New"/>
                <a:cs typeface="Courier New"/>
              </a:rPr>
              <a:t>0;	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&lt;</a:t>
            </a:r>
            <a:r>
              <a:rPr sz="2500" b="1" spc="-5" dirty="0">
                <a:latin typeface="Courier New"/>
                <a:cs typeface="Courier New"/>
              </a:rPr>
              <a:t> n;	i++)</a:t>
            </a:r>
            <a:endParaRPr sz="2500">
              <a:latin typeface="Courier New"/>
              <a:cs typeface="Courier New"/>
            </a:endParaRPr>
          </a:p>
          <a:p>
            <a:pPr marL="774065">
              <a:lnSpc>
                <a:spcPts val="2515"/>
              </a:lnSpc>
            </a:pPr>
            <a:r>
              <a:rPr sz="2500" b="1" spc="-5" dirty="0">
                <a:latin typeface="Courier New"/>
                <a:cs typeface="Courier New"/>
              </a:rPr>
              <a:t>System.out.println(message);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Courier New"/>
              <a:cs typeface="Courier New"/>
            </a:endParaRPr>
          </a:p>
          <a:p>
            <a:pPr marL="870585" marR="4817110" indent="-457200">
              <a:lnSpc>
                <a:spcPct val="100800"/>
              </a:lnSpc>
            </a:pPr>
            <a:r>
              <a:rPr sz="2400" dirty="0">
                <a:latin typeface="Times New Roman"/>
                <a:cs typeface="Times New Roman"/>
              </a:rPr>
              <a:t>Suppose you </a:t>
            </a:r>
            <a:r>
              <a:rPr sz="2400" spc="-5" dirty="0">
                <a:latin typeface="Times New Roman"/>
                <a:cs typeface="Times New Roman"/>
              </a:rPr>
              <a:t>invoke the method using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nPrintln(“Computer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Science”,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15);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870585" marR="4817110" indent="-457200">
              <a:lnSpc>
                <a:spcPct val="100800"/>
              </a:lnSpc>
            </a:pP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invoke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nPrintln(15,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“Computer Science”);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spc="-25" dirty="0"/>
              <a:t> </a:t>
            </a:r>
            <a:r>
              <a:rPr spc="-5" dirty="0"/>
              <a:t>Passing</a:t>
            </a:r>
            <a:r>
              <a:rPr spc="-25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spc="-25" dirty="0"/>
              <a:t> </a:t>
            </a:r>
            <a:r>
              <a:rPr spc="-5" dirty="0"/>
              <a:t>Passing</a:t>
            </a:r>
            <a:r>
              <a:rPr spc="-25" dirty="0"/>
              <a:t> </a:t>
            </a:r>
            <a:r>
              <a:rPr spc="-5" dirty="0"/>
              <a:t>Parameters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80895" y="1815990"/>
            <a:ext cx="9800590" cy="3545204"/>
            <a:chOff x="680895" y="1815990"/>
            <a:chExt cx="9800590" cy="354520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95" y="1815990"/>
              <a:ext cx="7515387" cy="35449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24224" y="2050738"/>
              <a:ext cx="2650490" cy="680720"/>
            </a:xfrm>
            <a:custGeom>
              <a:avLst/>
              <a:gdLst/>
              <a:ahLst/>
              <a:cxnLst/>
              <a:rect l="l" t="t" r="r" b="b"/>
              <a:pathLst>
                <a:path w="2650490" h="680719">
                  <a:moveTo>
                    <a:pt x="1104304" y="461666"/>
                  </a:moveTo>
                  <a:lnTo>
                    <a:pt x="441721" y="461666"/>
                  </a:lnTo>
                  <a:lnTo>
                    <a:pt x="27378" y="680300"/>
                  </a:lnTo>
                  <a:lnTo>
                    <a:pt x="1104304" y="461666"/>
                  </a:lnTo>
                  <a:close/>
                </a:path>
                <a:path w="2650490" h="680719">
                  <a:moveTo>
                    <a:pt x="2573385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9"/>
                  </a:lnTo>
                  <a:lnTo>
                    <a:pt x="76944" y="461666"/>
                  </a:lnTo>
                  <a:lnTo>
                    <a:pt x="2573385" y="461666"/>
                  </a:lnTo>
                  <a:lnTo>
                    <a:pt x="2603336" y="455619"/>
                  </a:lnTo>
                  <a:lnTo>
                    <a:pt x="2627794" y="439129"/>
                  </a:lnTo>
                  <a:lnTo>
                    <a:pt x="2644284" y="414671"/>
                  </a:lnTo>
                  <a:lnTo>
                    <a:pt x="2650331" y="384721"/>
                  </a:lnTo>
                  <a:lnTo>
                    <a:pt x="2650331" y="76945"/>
                  </a:lnTo>
                  <a:lnTo>
                    <a:pt x="2644284" y="46994"/>
                  </a:lnTo>
                  <a:lnTo>
                    <a:pt x="2627794" y="22536"/>
                  </a:lnTo>
                  <a:lnTo>
                    <a:pt x="2603336" y="6046"/>
                  </a:lnTo>
                  <a:lnTo>
                    <a:pt x="257338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24224" y="2050738"/>
              <a:ext cx="2650490" cy="680720"/>
            </a:xfrm>
            <a:custGeom>
              <a:avLst/>
              <a:gdLst/>
              <a:ahLst/>
              <a:cxnLst/>
              <a:rect l="l" t="t" r="r" b="b"/>
              <a:pathLst>
                <a:path w="2650490" h="680719">
                  <a:moveTo>
                    <a:pt x="0" y="76944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441721" y="0"/>
                  </a:lnTo>
                  <a:lnTo>
                    <a:pt x="1104305" y="0"/>
                  </a:lnTo>
                  <a:lnTo>
                    <a:pt x="2573386" y="0"/>
                  </a:lnTo>
                  <a:lnTo>
                    <a:pt x="2603336" y="6046"/>
                  </a:lnTo>
                  <a:lnTo>
                    <a:pt x="2627794" y="22536"/>
                  </a:lnTo>
                  <a:lnTo>
                    <a:pt x="2644284" y="46994"/>
                  </a:lnTo>
                  <a:lnTo>
                    <a:pt x="2650331" y="76944"/>
                  </a:lnTo>
                  <a:lnTo>
                    <a:pt x="2650331" y="269305"/>
                  </a:lnTo>
                  <a:lnTo>
                    <a:pt x="2650331" y="384721"/>
                  </a:lnTo>
                  <a:lnTo>
                    <a:pt x="2644284" y="414671"/>
                  </a:lnTo>
                  <a:lnTo>
                    <a:pt x="2627794" y="439129"/>
                  </a:lnTo>
                  <a:lnTo>
                    <a:pt x="2603336" y="455619"/>
                  </a:lnTo>
                  <a:lnTo>
                    <a:pt x="2573386" y="461666"/>
                  </a:lnTo>
                  <a:lnTo>
                    <a:pt x="1104305" y="461666"/>
                  </a:lnTo>
                  <a:lnTo>
                    <a:pt x="27378" y="680300"/>
                  </a:lnTo>
                  <a:lnTo>
                    <a:pt x="441721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1"/>
                  </a:lnTo>
                  <a:lnTo>
                    <a:pt x="0" y="269305"/>
                  </a:lnTo>
                  <a:lnTo>
                    <a:pt x="0" y="769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2824" y="959611"/>
            <a:ext cx="967422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demonstrates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Before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call,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66520" y="4807582"/>
            <a:ext cx="3487420" cy="813435"/>
            <a:chOff x="7166520" y="4807582"/>
            <a:chExt cx="3487420" cy="813435"/>
          </a:xfrm>
        </p:grpSpPr>
        <p:sp>
          <p:nvSpPr>
            <p:cNvPr id="13" name="object 13"/>
            <p:cNvSpPr/>
            <p:nvPr/>
          </p:nvSpPr>
          <p:spPr>
            <a:xfrm>
              <a:off x="7172869" y="4813932"/>
              <a:ext cx="3474720" cy="800735"/>
            </a:xfrm>
            <a:custGeom>
              <a:avLst/>
              <a:gdLst/>
              <a:ahLst/>
              <a:cxnLst/>
              <a:rect l="l" t="t" r="r" b="b"/>
              <a:pathLst>
                <a:path w="3474720" h="800735">
                  <a:moveTo>
                    <a:pt x="3397370" y="339027"/>
                  </a:moveTo>
                  <a:lnTo>
                    <a:pt x="555668" y="339027"/>
                  </a:lnTo>
                  <a:lnTo>
                    <a:pt x="525718" y="345074"/>
                  </a:lnTo>
                  <a:lnTo>
                    <a:pt x="501261" y="361564"/>
                  </a:lnTo>
                  <a:lnTo>
                    <a:pt x="484771" y="386021"/>
                  </a:lnTo>
                  <a:lnTo>
                    <a:pt x="478725" y="415971"/>
                  </a:lnTo>
                  <a:lnTo>
                    <a:pt x="478725" y="723748"/>
                  </a:lnTo>
                  <a:lnTo>
                    <a:pt x="484771" y="753699"/>
                  </a:lnTo>
                  <a:lnTo>
                    <a:pt x="501261" y="778156"/>
                  </a:lnTo>
                  <a:lnTo>
                    <a:pt x="525718" y="794646"/>
                  </a:lnTo>
                  <a:lnTo>
                    <a:pt x="555668" y="800693"/>
                  </a:lnTo>
                  <a:lnTo>
                    <a:pt x="3397370" y="800693"/>
                  </a:lnTo>
                  <a:lnTo>
                    <a:pt x="3427320" y="794646"/>
                  </a:lnTo>
                  <a:lnTo>
                    <a:pt x="3451778" y="778156"/>
                  </a:lnTo>
                  <a:lnTo>
                    <a:pt x="3468268" y="753699"/>
                  </a:lnTo>
                  <a:lnTo>
                    <a:pt x="3474314" y="723748"/>
                  </a:lnTo>
                  <a:lnTo>
                    <a:pt x="3474314" y="415971"/>
                  </a:lnTo>
                  <a:lnTo>
                    <a:pt x="3468268" y="386021"/>
                  </a:lnTo>
                  <a:lnTo>
                    <a:pt x="3451778" y="361564"/>
                  </a:lnTo>
                  <a:lnTo>
                    <a:pt x="3427320" y="345074"/>
                  </a:lnTo>
                  <a:lnTo>
                    <a:pt x="3397370" y="339027"/>
                  </a:lnTo>
                  <a:close/>
                </a:path>
                <a:path w="3474720" h="800735">
                  <a:moveTo>
                    <a:pt x="0" y="0"/>
                  </a:moveTo>
                  <a:lnTo>
                    <a:pt x="977990" y="339027"/>
                  </a:lnTo>
                  <a:lnTo>
                    <a:pt x="1726887" y="339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2870" y="4813932"/>
              <a:ext cx="3474720" cy="800735"/>
            </a:xfrm>
            <a:custGeom>
              <a:avLst/>
              <a:gdLst/>
              <a:ahLst/>
              <a:cxnLst/>
              <a:rect l="l" t="t" r="r" b="b"/>
              <a:pathLst>
                <a:path w="3474720" h="800735">
                  <a:moveTo>
                    <a:pt x="478724" y="415971"/>
                  </a:moveTo>
                  <a:lnTo>
                    <a:pt x="484771" y="386021"/>
                  </a:lnTo>
                  <a:lnTo>
                    <a:pt x="501260" y="361563"/>
                  </a:lnTo>
                  <a:lnTo>
                    <a:pt x="525718" y="345074"/>
                  </a:lnTo>
                  <a:lnTo>
                    <a:pt x="555668" y="339027"/>
                  </a:lnTo>
                  <a:lnTo>
                    <a:pt x="977989" y="339027"/>
                  </a:lnTo>
                  <a:lnTo>
                    <a:pt x="0" y="0"/>
                  </a:lnTo>
                  <a:lnTo>
                    <a:pt x="1726886" y="339027"/>
                  </a:lnTo>
                  <a:lnTo>
                    <a:pt x="3397370" y="339027"/>
                  </a:lnTo>
                  <a:lnTo>
                    <a:pt x="3427320" y="345074"/>
                  </a:lnTo>
                  <a:lnTo>
                    <a:pt x="3451778" y="361563"/>
                  </a:lnTo>
                  <a:lnTo>
                    <a:pt x="3468267" y="386021"/>
                  </a:lnTo>
                  <a:lnTo>
                    <a:pt x="3474314" y="415971"/>
                  </a:lnTo>
                  <a:lnTo>
                    <a:pt x="3474314" y="531390"/>
                  </a:lnTo>
                  <a:lnTo>
                    <a:pt x="3474314" y="723749"/>
                  </a:lnTo>
                  <a:lnTo>
                    <a:pt x="3468267" y="753699"/>
                  </a:lnTo>
                  <a:lnTo>
                    <a:pt x="3451778" y="778157"/>
                  </a:lnTo>
                  <a:lnTo>
                    <a:pt x="3427320" y="794646"/>
                  </a:lnTo>
                  <a:lnTo>
                    <a:pt x="3397370" y="800693"/>
                  </a:lnTo>
                  <a:lnTo>
                    <a:pt x="1726886" y="800693"/>
                  </a:lnTo>
                  <a:lnTo>
                    <a:pt x="977989" y="800693"/>
                  </a:lnTo>
                  <a:lnTo>
                    <a:pt x="555668" y="800693"/>
                  </a:lnTo>
                  <a:lnTo>
                    <a:pt x="525718" y="794646"/>
                  </a:lnTo>
                  <a:lnTo>
                    <a:pt x="501260" y="778157"/>
                  </a:lnTo>
                  <a:lnTo>
                    <a:pt x="484771" y="753699"/>
                  </a:lnTo>
                  <a:lnTo>
                    <a:pt x="478724" y="723749"/>
                  </a:lnTo>
                  <a:lnTo>
                    <a:pt x="478724" y="531390"/>
                  </a:lnTo>
                  <a:lnTo>
                    <a:pt x="478724" y="4159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06363" y="5194300"/>
            <a:ext cx="26860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inside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50651" y="3347250"/>
            <a:ext cx="2838450" cy="694055"/>
            <a:chOff x="7950651" y="3347250"/>
            <a:chExt cx="2838450" cy="694055"/>
          </a:xfrm>
        </p:grpSpPr>
        <p:sp>
          <p:nvSpPr>
            <p:cNvPr id="17" name="object 17"/>
            <p:cNvSpPr/>
            <p:nvPr/>
          </p:nvSpPr>
          <p:spPr>
            <a:xfrm>
              <a:off x="7957000" y="3353600"/>
              <a:ext cx="2825750" cy="681355"/>
            </a:xfrm>
            <a:custGeom>
              <a:avLst/>
              <a:gdLst/>
              <a:ahLst/>
              <a:cxnLst/>
              <a:rect l="l" t="t" r="r" b="b"/>
              <a:pathLst>
                <a:path w="2825750" h="681354">
                  <a:moveTo>
                    <a:pt x="2748387" y="219108"/>
                  </a:moveTo>
                  <a:lnTo>
                    <a:pt x="251946" y="219108"/>
                  </a:lnTo>
                  <a:lnTo>
                    <a:pt x="221996" y="225154"/>
                  </a:lnTo>
                  <a:lnTo>
                    <a:pt x="197538" y="241644"/>
                  </a:lnTo>
                  <a:lnTo>
                    <a:pt x="181048" y="266101"/>
                  </a:lnTo>
                  <a:lnTo>
                    <a:pt x="175002" y="296052"/>
                  </a:lnTo>
                  <a:lnTo>
                    <a:pt x="175002" y="603829"/>
                  </a:lnTo>
                  <a:lnTo>
                    <a:pt x="181048" y="633779"/>
                  </a:lnTo>
                  <a:lnTo>
                    <a:pt x="197538" y="658237"/>
                  </a:lnTo>
                  <a:lnTo>
                    <a:pt x="221996" y="674726"/>
                  </a:lnTo>
                  <a:lnTo>
                    <a:pt x="251946" y="680773"/>
                  </a:lnTo>
                  <a:lnTo>
                    <a:pt x="2748387" y="680773"/>
                  </a:lnTo>
                  <a:lnTo>
                    <a:pt x="2778338" y="674726"/>
                  </a:lnTo>
                  <a:lnTo>
                    <a:pt x="2802796" y="658237"/>
                  </a:lnTo>
                  <a:lnTo>
                    <a:pt x="2819286" y="633779"/>
                  </a:lnTo>
                  <a:lnTo>
                    <a:pt x="2825333" y="603829"/>
                  </a:lnTo>
                  <a:lnTo>
                    <a:pt x="2825333" y="296052"/>
                  </a:lnTo>
                  <a:lnTo>
                    <a:pt x="2819286" y="266101"/>
                  </a:lnTo>
                  <a:lnTo>
                    <a:pt x="2802796" y="241644"/>
                  </a:lnTo>
                  <a:lnTo>
                    <a:pt x="2778338" y="225154"/>
                  </a:lnTo>
                  <a:lnTo>
                    <a:pt x="2748387" y="219108"/>
                  </a:lnTo>
                  <a:close/>
                </a:path>
                <a:path w="2825750" h="681354">
                  <a:moveTo>
                    <a:pt x="0" y="0"/>
                  </a:moveTo>
                  <a:lnTo>
                    <a:pt x="616723" y="219108"/>
                  </a:lnTo>
                  <a:lnTo>
                    <a:pt x="1279306" y="219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57001" y="3353600"/>
              <a:ext cx="2825750" cy="681355"/>
            </a:xfrm>
            <a:custGeom>
              <a:avLst/>
              <a:gdLst/>
              <a:ahLst/>
              <a:cxnLst/>
              <a:rect l="l" t="t" r="r" b="b"/>
              <a:pathLst>
                <a:path w="2825750" h="681354">
                  <a:moveTo>
                    <a:pt x="175001" y="296052"/>
                  </a:moveTo>
                  <a:lnTo>
                    <a:pt x="181048" y="266101"/>
                  </a:lnTo>
                  <a:lnTo>
                    <a:pt x="197538" y="241644"/>
                  </a:lnTo>
                  <a:lnTo>
                    <a:pt x="221996" y="225154"/>
                  </a:lnTo>
                  <a:lnTo>
                    <a:pt x="251946" y="219107"/>
                  </a:lnTo>
                  <a:lnTo>
                    <a:pt x="616723" y="219107"/>
                  </a:lnTo>
                  <a:lnTo>
                    <a:pt x="0" y="0"/>
                  </a:lnTo>
                  <a:lnTo>
                    <a:pt x="1279306" y="219107"/>
                  </a:lnTo>
                  <a:lnTo>
                    <a:pt x="2748387" y="219107"/>
                  </a:lnTo>
                  <a:lnTo>
                    <a:pt x="2778338" y="225154"/>
                  </a:lnTo>
                  <a:lnTo>
                    <a:pt x="2802796" y="241644"/>
                  </a:lnTo>
                  <a:lnTo>
                    <a:pt x="2819286" y="266101"/>
                  </a:lnTo>
                  <a:lnTo>
                    <a:pt x="2825332" y="296052"/>
                  </a:lnTo>
                  <a:lnTo>
                    <a:pt x="2825332" y="411468"/>
                  </a:lnTo>
                  <a:lnTo>
                    <a:pt x="2825332" y="603828"/>
                  </a:lnTo>
                  <a:lnTo>
                    <a:pt x="2819286" y="633778"/>
                  </a:lnTo>
                  <a:lnTo>
                    <a:pt x="2802796" y="658236"/>
                  </a:lnTo>
                  <a:lnTo>
                    <a:pt x="2778338" y="674726"/>
                  </a:lnTo>
                  <a:lnTo>
                    <a:pt x="2748387" y="680773"/>
                  </a:lnTo>
                  <a:lnTo>
                    <a:pt x="1279306" y="680773"/>
                  </a:lnTo>
                  <a:lnTo>
                    <a:pt x="616723" y="680773"/>
                  </a:lnTo>
                  <a:lnTo>
                    <a:pt x="251946" y="680773"/>
                  </a:lnTo>
                  <a:lnTo>
                    <a:pt x="221996" y="674726"/>
                  </a:lnTo>
                  <a:lnTo>
                    <a:pt x="197538" y="658236"/>
                  </a:lnTo>
                  <a:lnTo>
                    <a:pt x="181048" y="633778"/>
                  </a:lnTo>
                  <a:lnTo>
                    <a:pt x="175001" y="603828"/>
                  </a:lnTo>
                  <a:lnTo>
                    <a:pt x="175001" y="411468"/>
                  </a:lnTo>
                  <a:lnTo>
                    <a:pt x="175001" y="296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34805" y="3615435"/>
            <a:ext cx="22447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After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call,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8890" y="3074158"/>
            <a:ext cx="1007744" cy="960755"/>
          </a:xfrm>
          <a:custGeom>
            <a:avLst/>
            <a:gdLst/>
            <a:ahLst/>
            <a:cxnLst/>
            <a:rect l="l" t="t" r="r" b="b"/>
            <a:pathLst>
              <a:path w="1007745" h="960754">
                <a:moveTo>
                  <a:pt x="943352" y="916859"/>
                </a:moveTo>
                <a:lnTo>
                  <a:pt x="925833" y="935252"/>
                </a:lnTo>
                <a:lnTo>
                  <a:pt x="1007289" y="960215"/>
                </a:lnTo>
                <a:lnTo>
                  <a:pt x="994811" y="925616"/>
                </a:lnTo>
                <a:lnTo>
                  <a:pt x="952546" y="925616"/>
                </a:lnTo>
                <a:lnTo>
                  <a:pt x="943352" y="916859"/>
                </a:lnTo>
                <a:close/>
              </a:path>
              <a:path w="1007745" h="960754">
                <a:moveTo>
                  <a:pt x="960870" y="898466"/>
                </a:moveTo>
                <a:lnTo>
                  <a:pt x="943352" y="916859"/>
                </a:lnTo>
                <a:lnTo>
                  <a:pt x="952546" y="925616"/>
                </a:lnTo>
                <a:lnTo>
                  <a:pt x="970064" y="907223"/>
                </a:lnTo>
                <a:lnTo>
                  <a:pt x="960870" y="898466"/>
                </a:lnTo>
                <a:close/>
              </a:path>
              <a:path w="1007745" h="960754">
                <a:moveTo>
                  <a:pt x="978387" y="880074"/>
                </a:moveTo>
                <a:lnTo>
                  <a:pt x="960870" y="898466"/>
                </a:lnTo>
                <a:lnTo>
                  <a:pt x="970064" y="907223"/>
                </a:lnTo>
                <a:lnTo>
                  <a:pt x="952546" y="925616"/>
                </a:lnTo>
                <a:lnTo>
                  <a:pt x="994811" y="925616"/>
                </a:lnTo>
                <a:lnTo>
                  <a:pt x="978387" y="880074"/>
                </a:lnTo>
                <a:close/>
              </a:path>
              <a:path w="1007745" h="960754">
                <a:moveTo>
                  <a:pt x="17518" y="0"/>
                </a:moveTo>
                <a:lnTo>
                  <a:pt x="0" y="18393"/>
                </a:lnTo>
                <a:lnTo>
                  <a:pt x="943352" y="916859"/>
                </a:lnTo>
                <a:lnTo>
                  <a:pt x="960870" y="898466"/>
                </a:lnTo>
                <a:lnTo>
                  <a:pt x="175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442" y="926083"/>
            <a:ext cx="9153525" cy="515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  <a:p>
            <a:pPr marL="377825" marR="7124065" indent="-365125">
              <a:lnSpc>
                <a:spcPts val="5810"/>
              </a:lnSpc>
              <a:spcBef>
                <a:spcPts val="560"/>
              </a:spcBef>
            </a:pP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  <a:p>
            <a:pPr marL="377825" marR="7124065" indent="-365125">
              <a:lnSpc>
                <a:spcPts val="5810"/>
              </a:lnSpc>
              <a:spcBef>
                <a:spcPts val="560"/>
              </a:spcBef>
            </a:pP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spc="-25" dirty="0"/>
              <a:t> </a:t>
            </a:r>
            <a:r>
              <a:rPr spc="-5" dirty="0"/>
              <a:t>Opening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63030"/>
            <a:chOff x="0" y="0"/>
            <a:chExt cx="12192000" cy="646303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039" y="954354"/>
              <a:ext cx="6157886" cy="14769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104" y="2459352"/>
              <a:ext cx="6359589" cy="40036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56029" y="1652135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19">
                  <a:moveTo>
                    <a:pt x="944123" y="461665"/>
                  </a:moveTo>
                  <a:lnTo>
                    <a:pt x="377649" y="461665"/>
                  </a:lnTo>
                  <a:lnTo>
                    <a:pt x="23407" y="680302"/>
                  </a:lnTo>
                  <a:lnTo>
                    <a:pt x="944123" y="461665"/>
                  </a:lnTo>
                  <a:close/>
                </a:path>
                <a:path w="2266315" h="680719">
                  <a:moveTo>
                    <a:pt x="2188950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2188950" y="461665"/>
                  </a:lnTo>
                  <a:lnTo>
                    <a:pt x="2218900" y="455618"/>
                  </a:lnTo>
                  <a:lnTo>
                    <a:pt x="2243358" y="439129"/>
                  </a:lnTo>
                  <a:lnTo>
                    <a:pt x="2259849" y="414671"/>
                  </a:lnTo>
                  <a:lnTo>
                    <a:pt x="2265895" y="384721"/>
                  </a:lnTo>
                  <a:lnTo>
                    <a:pt x="2265895" y="76944"/>
                  </a:lnTo>
                  <a:lnTo>
                    <a:pt x="2259849" y="46993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56029" y="1652135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1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377649" y="0"/>
                  </a:lnTo>
                  <a:lnTo>
                    <a:pt x="944122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944122" y="461666"/>
                  </a:lnTo>
                  <a:lnTo>
                    <a:pt x="23407" y="680302"/>
                  </a:lnTo>
                  <a:lnTo>
                    <a:pt x="377649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5465" y="2962624"/>
              <a:ext cx="228600" cy="1042669"/>
            </a:xfrm>
            <a:custGeom>
              <a:avLst/>
              <a:gdLst/>
              <a:ahLst/>
              <a:cxnLst/>
              <a:rect l="l" t="t" r="r" b="b"/>
              <a:pathLst>
                <a:path w="228600" h="1042670">
                  <a:moveTo>
                    <a:pt x="24978" y="0"/>
                  </a:moveTo>
                  <a:lnTo>
                    <a:pt x="0" y="4611"/>
                  </a:lnTo>
                  <a:lnTo>
                    <a:pt x="36889" y="204434"/>
                  </a:lnTo>
                  <a:lnTo>
                    <a:pt x="61868" y="199823"/>
                  </a:lnTo>
                  <a:lnTo>
                    <a:pt x="24978" y="0"/>
                  </a:lnTo>
                  <a:close/>
                </a:path>
                <a:path w="228600" h="1042670">
                  <a:moveTo>
                    <a:pt x="75702" y="274756"/>
                  </a:moveTo>
                  <a:lnTo>
                    <a:pt x="50723" y="279368"/>
                  </a:lnTo>
                  <a:lnTo>
                    <a:pt x="87614" y="479191"/>
                  </a:lnTo>
                  <a:lnTo>
                    <a:pt x="112591" y="474579"/>
                  </a:lnTo>
                  <a:lnTo>
                    <a:pt x="75702" y="274756"/>
                  </a:lnTo>
                  <a:close/>
                </a:path>
                <a:path w="228600" h="1042670">
                  <a:moveTo>
                    <a:pt x="126425" y="549513"/>
                  </a:moveTo>
                  <a:lnTo>
                    <a:pt x="101447" y="554125"/>
                  </a:lnTo>
                  <a:lnTo>
                    <a:pt x="138338" y="753948"/>
                  </a:lnTo>
                  <a:lnTo>
                    <a:pt x="163315" y="749336"/>
                  </a:lnTo>
                  <a:lnTo>
                    <a:pt x="126425" y="549513"/>
                  </a:lnTo>
                  <a:close/>
                </a:path>
                <a:path w="228600" h="1042670">
                  <a:moveTo>
                    <a:pt x="178191" y="969822"/>
                  </a:moveTo>
                  <a:lnTo>
                    <a:pt x="153214" y="974434"/>
                  </a:lnTo>
                  <a:lnTo>
                    <a:pt x="204514" y="1042450"/>
                  </a:lnTo>
                  <a:lnTo>
                    <a:pt x="221877" y="982311"/>
                  </a:lnTo>
                  <a:lnTo>
                    <a:pt x="180497" y="982311"/>
                  </a:lnTo>
                  <a:lnTo>
                    <a:pt x="178191" y="969822"/>
                  </a:lnTo>
                  <a:close/>
                </a:path>
                <a:path w="228600" h="1042670">
                  <a:moveTo>
                    <a:pt x="203168" y="965211"/>
                  </a:moveTo>
                  <a:lnTo>
                    <a:pt x="178191" y="969822"/>
                  </a:lnTo>
                  <a:lnTo>
                    <a:pt x="180497" y="982311"/>
                  </a:lnTo>
                  <a:lnTo>
                    <a:pt x="205474" y="977700"/>
                  </a:lnTo>
                  <a:lnTo>
                    <a:pt x="203168" y="965211"/>
                  </a:lnTo>
                  <a:close/>
                </a:path>
                <a:path w="228600" h="1042670">
                  <a:moveTo>
                    <a:pt x="228146" y="960600"/>
                  </a:moveTo>
                  <a:lnTo>
                    <a:pt x="203168" y="965211"/>
                  </a:lnTo>
                  <a:lnTo>
                    <a:pt x="205474" y="977700"/>
                  </a:lnTo>
                  <a:lnTo>
                    <a:pt x="180497" y="982311"/>
                  </a:lnTo>
                  <a:lnTo>
                    <a:pt x="221877" y="982311"/>
                  </a:lnTo>
                  <a:lnTo>
                    <a:pt x="228146" y="960600"/>
                  </a:lnTo>
                  <a:close/>
                </a:path>
                <a:path w="228600" h="1042670">
                  <a:moveTo>
                    <a:pt x="177149" y="824270"/>
                  </a:moveTo>
                  <a:lnTo>
                    <a:pt x="152171" y="828882"/>
                  </a:lnTo>
                  <a:lnTo>
                    <a:pt x="178191" y="969822"/>
                  </a:lnTo>
                  <a:lnTo>
                    <a:pt x="203168" y="965211"/>
                  </a:lnTo>
                  <a:lnTo>
                    <a:pt x="177149" y="8242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2252" y="3624502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944123" y="461666"/>
                  </a:moveTo>
                  <a:lnTo>
                    <a:pt x="377648" y="461666"/>
                  </a:lnTo>
                  <a:lnTo>
                    <a:pt x="23407" y="680302"/>
                  </a:lnTo>
                  <a:lnTo>
                    <a:pt x="944123" y="461666"/>
                  </a:lnTo>
                  <a:close/>
                </a:path>
                <a:path w="2266315" h="680720">
                  <a:moveTo>
                    <a:pt x="2188950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9"/>
                  </a:lnTo>
                  <a:lnTo>
                    <a:pt x="76944" y="461666"/>
                  </a:lnTo>
                  <a:lnTo>
                    <a:pt x="2188950" y="461666"/>
                  </a:lnTo>
                  <a:lnTo>
                    <a:pt x="2218900" y="455619"/>
                  </a:lnTo>
                  <a:lnTo>
                    <a:pt x="2243358" y="439129"/>
                  </a:lnTo>
                  <a:lnTo>
                    <a:pt x="2259848" y="414671"/>
                  </a:lnTo>
                  <a:lnTo>
                    <a:pt x="2265894" y="384721"/>
                  </a:lnTo>
                  <a:lnTo>
                    <a:pt x="2265894" y="76945"/>
                  </a:lnTo>
                  <a:lnTo>
                    <a:pt x="2259848" y="46994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2252" y="3624502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377649" y="0"/>
                  </a:lnTo>
                  <a:lnTo>
                    <a:pt x="944122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944122" y="461666"/>
                  </a:lnTo>
                  <a:lnTo>
                    <a:pt x="23407" y="680302"/>
                  </a:lnTo>
                  <a:lnTo>
                    <a:pt x="377649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2739" y="4744199"/>
              <a:ext cx="2499995" cy="680720"/>
            </a:xfrm>
            <a:custGeom>
              <a:avLst/>
              <a:gdLst/>
              <a:ahLst/>
              <a:cxnLst/>
              <a:rect l="l" t="t" r="r" b="b"/>
              <a:pathLst>
                <a:path w="2499995" h="680720">
                  <a:moveTo>
                    <a:pt x="1041662" y="461665"/>
                  </a:moveTo>
                  <a:lnTo>
                    <a:pt x="416665" y="461665"/>
                  </a:lnTo>
                  <a:lnTo>
                    <a:pt x="25826" y="680300"/>
                  </a:lnTo>
                  <a:lnTo>
                    <a:pt x="1041662" y="461665"/>
                  </a:lnTo>
                  <a:close/>
                </a:path>
                <a:path w="2499995" h="680720">
                  <a:moveTo>
                    <a:pt x="2423043" y="0"/>
                  </a:moveTo>
                  <a:lnTo>
                    <a:pt x="76946" y="0"/>
                  </a:lnTo>
                  <a:lnTo>
                    <a:pt x="46995" y="6046"/>
                  </a:lnTo>
                  <a:lnTo>
                    <a:pt x="22537" y="22537"/>
                  </a:lnTo>
                  <a:lnTo>
                    <a:pt x="6046" y="46995"/>
                  </a:lnTo>
                  <a:lnTo>
                    <a:pt x="0" y="76946"/>
                  </a:lnTo>
                  <a:lnTo>
                    <a:pt x="0" y="384721"/>
                  </a:lnTo>
                  <a:lnTo>
                    <a:pt x="6046" y="414669"/>
                  </a:lnTo>
                  <a:lnTo>
                    <a:pt x="22537" y="439128"/>
                  </a:lnTo>
                  <a:lnTo>
                    <a:pt x="46995" y="455618"/>
                  </a:lnTo>
                  <a:lnTo>
                    <a:pt x="76946" y="461665"/>
                  </a:lnTo>
                  <a:lnTo>
                    <a:pt x="2423043" y="461665"/>
                  </a:lnTo>
                  <a:lnTo>
                    <a:pt x="2477452" y="439128"/>
                  </a:lnTo>
                  <a:lnTo>
                    <a:pt x="2499989" y="384721"/>
                  </a:lnTo>
                  <a:lnTo>
                    <a:pt x="2499989" y="76946"/>
                  </a:lnTo>
                  <a:lnTo>
                    <a:pt x="2493943" y="46995"/>
                  </a:lnTo>
                  <a:lnTo>
                    <a:pt x="2477452" y="22537"/>
                  </a:lnTo>
                  <a:lnTo>
                    <a:pt x="2452994" y="6046"/>
                  </a:lnTo>
                  <a:lnTo>
                    <a:pt x="2423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2739" y="4744199"/>
              <a:ext cx="2499995" cy="680720"/>
            </a:xfrm>
            <a:custGeom>
              <a:avLst/>
              <a:gdLst/>
              <a:ahLst/>
              <a:cxnLst/>
              <a:rect l="l" t="t" r="r" b="b"/>
              <a:pathLst>
                <a:path w="2499995" h="680720">
                  <a:moveTo>
                    <a:pt x="0" y="76946"/>
                  </a:moveTo>
                  <a:lnTo>
                    <a:pt x="6046" y="46995"/>
                  </a:lnTo>
                  <a:lnTo>
                    <a:pt x="22537" y="22537"/>
                  </a:lnTo>
                  <a:lnTo>
                    <a:pt x="46995" y="6046"/>
                  </a:lnTo>
                  <a:lnTo>
                    <a:pt x="76946" y="0"/>
                  </a:lnTo>
                  <a:lnTo>
                    <a:pt x="416664" y="0"/>
                  </a:lnTo>
                  <a:lnTo>
                    <a:pt x="1041662" y="0"/>
                  </a:lnTo>
                  <a:lnTo>
                    <a:pt x="2423043" y="0"/>
                  </a:lnTo>
                  <a:lnTo>
                    <a:pt x="2452993" y="6046"/>
                  </a:lnTo>
                  <a:lnTo>
                    <a:pt x="2477452" y="22537"/>
                  </a:lnTo>
                  <a:lnTo>
                    <a:pt x="2493942" y="46995"/>
                  </a:lnTo>
                  <a:lnTo>
                    <a:pt x="2499989" y="76946"/>
                  </a:lnTo>
                  <a:lnTo>
                    <a:pt x="2499989" y="269304"/>
                  </a:lnTo>
                  <a:lnTo>
                    <a:pt x="2499989" y="384722"/>
                  </a:lnTo>
                  <a:lnTo>
                    <a:pt x="2493942" y="414670"/>
                  </a:lnTo>
                  <a:lnTo>
                    <a:pt x="2477452" y="439128"/>
                  </a:lnTo>
                  <a:lnTo>
                    <a:pt x="2452993" y="455619"/>
                  </a:lnTo>
                  <a:lnTo>
                    <a:pt x="2423043" y="461666"/>
                  </a:lnTo>
                  <a:lnTo>
                    <a:pt x="1041662" y="461666"/>
                  </a:lnTo>
                  <a:lnTo>
                    <a:pt x="25825" y="680301"/>
                  </a:lnTo>
                  <a:lnTo>
                    <a:pt x="416664" y="461666"/>
                  </a:lnTo>
                  <a:lnTo>
                    <a:pt x="76946" y="461666"/>
                  </a:lnTo>
                  <a:lnTo>
                    <a:pt x="46995" y="455619"/>
                  </a:lnTo>
                  <a:lnTo>
                    <a:pt x="22537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269304"/>
                  </a:lnTo>
                  <a:lnTo>
                    <a:pt x="0" y="76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50354" y="5250130"/>
              <a:ext cx="1574800" cy="680720"/>
            </a:xfrm>
            <a:custGeom>
              <a:avLst/>
              <a:gdLst/>
              <a:ahLst/>
              <a:cxnLst/>
              <a:rect l="l" t="t" r="r" b="b"/>
              <a:pathLst>
                <a:path w="1574800" h="680720">
                  <a:moveTo>
                    <a:pt x="656085" y="461666"/>
                  </a:moveTo>
                  <a:lnTo>
                    <a:pt x="262434" y="461666"/>
                  </a:lnTo>
                  <a:lnTo>
                    <a:pt x="16266" y="680301"/>
                  </a:lnTo>
                  <a:lnTo>
                    <a:pt x="656085" y="461666"/>
                  </a:lnTo>
                  <a:close/>
                </a:path>
                <a:path w="1574800" h="680720">
                  <a:moveTo>
                    <a:pt x="1497658" y="0"/>
                  </a:moveTo>
                  <a:lnTo>
                    <a:pt x="76946" y="0"/>
                  </a:lnTo>
                  <a:lnTo>
                    <a:pt x="46995" y="6046"/>
                  </a:lnTo>
                  <a:lnTo>
                    <a:pt x="22537" y="22537"/>
                  </a:lnTo>
                  <a:lnTo>
                    <a:pt x="6046" y="46995"/>
                  </a:lnTo>
                  <a:lnTo>
                    <a:pt x="0" y="76946"/>
                  </a:lnTo>
                  <a:lnTo>
                    <a:pt x="0" y="384721"/>
                  </a:lnTo>
                  <a:lnTo>
                    <a:pt x="6046" y="414670"/>
                  </a:lnTo>
                  <a:lnTo>
                    <a:pt x="22537" y="439129"/>
                  </a:lnTo>
                  <a:lnTo>
                    <a:pt x="46995" y="455619"/>
                  </a:lnTo>
                  <a:lnTo>
                    <a:pt x="76946" y="461666"/>
                  </a:lnTo>
                  <a:lnTo>
                    <a:pt x="1497658" y="461666"/>
                  </a:lnTo>
                  <a:lnTo>
                    <a:pt x="1552068" y="439129"/>
                  </a:lnTo>
                  <a:lnTo>
                    <a:pt x="1574605" y="384721"/>
                  </a:lnTo>
                  <a:lnTo>
                    <a:pt x="1574605" y="76946"/>
                  </a:lnTo>
                  <a:lnTo>
                    <a:pt x="1568558" y="46995"/>
                  </a:lnTo>
                  <a:lnTo>
                    <a:pt x="1552068" y="22537"/>
                  </a:lnTo>
                  <a:lnTo>
                    <a:pt x="1527610" y="6046"/>
                  </a:lnTo>
                  <a:lnTo>
                    <a:pt x="149765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50354" y="5250130"/>
              <a:ext cx="1574800" cy="680720"/>
            </a:xfrm>
            <a:custGeom>
              <a:avLst/>
              <a:gdLst/>
              <a:ahLst/>
              <a:cxnLst/>
              <a:rect l="l" t="t" r="r" b="b"/>
              <a:pathLst>
                <a:path w="1574800" h="680720">
                  <a:moveTo>
                    <a:pt x="0" y="76946"/>
                  </a:moveTo>
                  <a:lnTo>
                    <a:pt x="6046" y="46995"/>
                  </a:lnTo>
                  <a:lnTo>
                    <a:pt x="22537" y="22537"/>
                  </a:lnTo>
                  <a:lnTo>
                    <a:pt x="46995" y="6046"/>
                  </a:lnTo>
                  <a:lnTo>
                    <a:pt x="76946" y="0"/>
                  </a:lnTo>
                  <a:lnTo>
                    <a:pt x="262434" y="0"/>
                  </a:lnTo>
                  <a:lnTo>
                    <a:pt x="656085" y="0"/>
                  </a:lnTo>
                  <a:lnTo>
                    <a:pt x="1497659" y="0"/>
                  </a:lnTo>
                  <a:lnTo>
                    <a:pt x="1527609" y="6046"/>
                  </a:lnTo>
                  <a:lnTo>
                    <a:pt x="1552068" y="22537"/>
                  </a:lnTo>
                  <a:lnTo>
                    <a:pt x="1568558" y="46995"/>
                  </a:lnTo>
                  <a:lnTo>
                    <a:pt x="1574605" y="76946"/>
                  </a:lnTo>
                  <a:lnTo>
                    <a:pt x="1574605" y="269305"/>
                  </a:lnTo>
                  <a:lnTo>
                    <a:pt x="1574605" y="384721"/>
                  </a:lnTo>
                  <a:lnTo>
                    <a:pt x="1568558" y="414670"/>
                  </a:lnTo>
                  <a:lnTo>
                    <a:pt x="1552068" y="439128"/>
                  </a:lnTo>
                  <a:lnTo>
                    <a:pt x="1527609" y="455619"/>
                  </a:lnTo>
                  <a:lnTo>
                    <a:pt x="1497659" y="461666"/>
                  </a:lnTo>
                  <a:lnTo>
                    <a:pt x="656085" y="461666"/>
                  </a:lnTo>
                  <a:lnTo>
                    <a:pt x="16266" y="680301"/>
                  </a:lnTo>
                  <a:lnTo>
                    <a:pt x="262434" y="461666"/>
                  </a:lnTo>
                  <a:lnTo>
                    <a:pt x="76946" y="461666"/>
                  </a:lnTo>
                  <a:lnTo>
                    <a:pt x="46995" y="455619"/>
                  </a:lnTo>
                  <a:lnTo>
                    <a:pt x="22537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269305"/>
                  </a:lnTo>
                  <a:lnTo>
                    <a:pt x="0" y="76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9209" y="2606984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944123" y="461666"/>
                  </a:moveTo>
                  <a:lnTo>
                    <a:pt x="377648" y="461666"/>
                  </a:lnTo>
                  <a:lnTo>
                    <a:pt x="23407" y="680302"/>
                  </a:lnTo>
                  <a:lnTo>
                    <a:pt x="944123" y="461666"/>
                  </a:lnTo>
                  <a:close/>
                </a:path>
                <a:path w="2266315" h="680720">
                  <a:moveTo>
                    <a:pt x="2188950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9"/>
                  </a:lnTo>
                  <a:lnTo>
                    <a:pt x="76944" y="461666"/>
                  </a:lnTo>
                  <a:lnTo>
                    <a:pt x="2188950" y="461666"/>
                  </a:lnTo>
                  <a:lnTo>
                    <a:pt x="2218900" y="455619"/>
                  </a:lnTo>
                  <a:lnTo>
                    <a:pt x="2243358" y="439129"/>
                  </a:lnTo>
                  <a:lnTo>
                    <a:pt x="2259848" y="414671"/>
                  </a:lnTo>
                  <a:lnTo>
                    <a:pt x="2265894" y="384721"/>
                  </a:lnTo>
                  <a:lnTo>
                    <a:pt x="2265894" y="76945"/>
                  </a:lnTo>
                  <a:lnTo>
                    <a:pt x="2259848" y="46994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9209" y="2606984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377649" y="0"/>
                  </a:lnTo>
                  <a:lnTo>
                    <a:pt x="944122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944122" y="461666"/>
                  </a:lnTo>
                  <a:lnTo>
                    <a:pt x="23407" y="680302"/>
                  </a:lnTo>
                  <a:lnTo>
                    <a:pt x="377649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spc="-25" dirty="0"/>
              <a:t> </a:t>
            </a:r>
            <a:r>
              <a:rPr spc="-5" dirty="0"/>
              <a:t>Passing</a:t>
            </a:r>
            <a:r>
              <a:rPr spc="-25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2726090" y="1695196"/>
            <a:ext cx="619252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923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num1=1,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num2=2</a:t>
            </a:r>
            <a:endParaRPr sz="2200">
              <a:latin typeface="Times New Roman"/>
              <a:cs typeface="Times New Roman"/>
            </a:endParaRPr>
          </a:p>
          <a:p>
            <a:pPr marL="2855595" marR="5080" indent="1316355">
              <a:lnSpc>
                <a:spcPts val="8020"/>
              </a:lnSpc>
              <a:spcBef>
                <a:spcPts val="655"/>
              </a:spcBef>
            </a:pPr>
            <a:r>
              <a:rPr sz="2200" spc="-5" dirty="0">
                <a:latin typeface="Times New Roman"/>
                <a:cs typeface="Times New Roman"/>
              </a:rPr>
              <a:t>num1=1,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num2=2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num1=1, num2=2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temp=1,n1=2,n2=1</a:t>
            </a:r>
            <a:endParaRPr sz="2200">
              <a:latin typeface="Times New Roman"/>
              <a:cs typeface="Times New Roman"/>
            </a:endParaRPr>
          </a:p>
          <a:p>
            <a:pPr marL="3199765">
              <a:lnSpc>
                <a:spcPct val="100000"/>
              </a:lnSpc>
              <a:spcBef>
                <a:spcPts val="1345"/>
              </a:spcBef>
            </a:pPr>
            <a:r>
              <a:rPr sz="2200" spc="-5" dirty="0">
                <a:latin typeface="Times New Roman"/>
                <a:cs typeface="Times New Roman"/>
              </a:rPr>
              <a:t>n1=2,n2=1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4CC1DD-4F2E-C78A-6333-07629F5A4B82}"/>
              </a:ext>
            </a:extLst>
          </p:cNvPr>
          <p:cNvSpPr txBox="1"/>
          <p:nvPr/>
        </p:nvSpPr>
        <p:spPr>
          <a:xfrm>
            <a:off x="8699931" y="5904461"/>
            <a:ext cx="298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PassByVlaue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75" y="1492563"/>
            <a:ext cx="11845774" cy="403297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88366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spc="-25" dirty="0"/>
              <a:t> </a:t>
            </a:r>
            <a:r>
              <a:rPr spc="-5" dirty="0"/>
              <a:t>Passing</a:t>
            </a:r>
            <a:r>
              <a:rPr spc="-25" dirty="0"/>
              <a:t> </a:t>
            </a:r>
            <a:r>
              <a:rPr spc="-5" dirty="0"/>
              <a:t>Parameters</a:t>
            </a:r>
            <a:r>
              <a:rPr lang="en-US" spc="-5" dirty="0"/>
              <a:t> – Stack Memory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5457" y="3216050"/>
            <a:ext cx="1907539" cy="426084"/>
          </a:xfrm>
          <a:prstGeom prst="rect">
            <a:avLst/>
          </a:prstGeom>
          <a:solidFill>
            <a:srgbClr val="FFC000"/>
          </a:solidFill>
          <a:ln w="12700">
            <a:solidFill>
              <a:srgbClr val="2F528F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244"/>
              </a:spcBef>
            </a:pPr>
            <a:r>
              <a:rPr sz="2200" dirty="0">
                <a:latin typeface="Times New Roman"/>
                <a:cs typeface="Times New Roman"/>
              </a:rPr>
              <a:t>L5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&amp;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55654" y="5327126"/>
            <a:ext cx="2279015" cy="903605"/>
            <a:chOff x="3055654" y="5327126"/>
            <a:chExt cx="2279015" cy="903605"/>
          </a:xfrm>
        </p:grpSpPr>
        <p:sp>
          <p:nvSpPr>
            <p:cNvPr id="10" name="object 10"/>
            <p:cNvSpPr/>
            <p:nvPr/>
          </p:nvSpPr>
          <p:spPr>
            <a:xfrm>
              <a:off x="3062004" y="5333475"/>
              <a:ext cx="2266315" cy="890905"/>
            </a:xfrm>
            <a:custGeom>
              <a:avLst/>
              <a:gdLst/>
              <a:ahLst/>
              <a:cxnLst/>
              <a:rect l="l" t="t" r="r" b="b"/>
              <a:pathLst>
                <a:path w="2266315" h="890904">
                  <a:moveTo>
                    <a:pt x="2188950" y="428971"/>
                  </a:moveTo>
                  <a:lnTo>
                    <a:pt x="76945" y="428971"/>
                  </a:lnTo>
                  <a:lnTo>
                    <a:pt x="46994" y="435018"/>
                  </a:lnTo>
                  <a:lnTo>
                    <a:pt x="22536" y="451508"/>
                  </a:lnTo>
                  <a:lnTo>
                    <a:pt x="6046" y="475966"/>
                  </a:lnTo>
                  <a:lnTo>
                    <a:pt x="0" y="505916"/>
                  </a:lnTo>
                  <a:lnTo>
                    <a:pt x="0" y="813692"/>
                  </a:lnTo>
                  <a:lnTo>
                    <a:pt x="6046" y="843642"/>
                  </a:lnTo>
                  <a:lnTo>
                    <a:pt x="22536" y="868100"/>
                  </a:lnTo>
                  <a:lnTo>
                    <a:pt x="46994" y="884590"/>
                  </a:lnTo>
                  <a:lnTo>
                    <a:pt x="76945" y="890637"/>
                  </a:lnTo>
                  <a:lnTo>
                    <a:pt x="2188950" y="890637"/>
                  </a:lnTo>
                  <a:lnTo>
                    <a:pt x="2218900" y="884590"/>
                  </a:lnTo>
                  <a:lnTo>
                    <a:pt x="2243358" y="868100"/>
                  </a:lnTo>
                  <a:lnTo>
                    <a:pt x="2259849" y="843642"/>
                  </a:lnTo>
                  <a:lnTo>
                    <a:pt x="2265895" y="813692"/>
                  </a:lnTo>
                  <a:lnTo>
                    <a:pt x="2265895" y="505916"/>
                  </a:lnTo>
                  <a:lnTo>
                    <a:pt x="2259849" y="475966"/>
                  </a:lnTo>
                  <a:lnTo>
                    <a:pt x="2243358" y="451508"/>
                  </a:lnTo>
                  <a:lnTo>
                    <a:pt x="2218900" y="435018"/>
                  </a:lnTo>
                  <a:lnTo>
                    <a:pt x="2188950" y="428971"/>
                  </a:lnTo>
                  <a:close/>
                </a:path>
                <a:path w="2266315" h="890904">
                  <a:moveTo>
                    <a:pt x="1230108" y="0"/>
                  </a:moveTo>
                  <a:lnTo>
                    <a:pt x="1321772" y="428971"/>
                  </a:lnTo>
                  <a:lnTo>
                    <a:pt x="1888246" y="428971"/>
                  </a:lnTo>
                  <a:lnTo>
                    <a:pt x="1230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2004" y="5333476"/>
              <a:ext cx="2266315" cy="890905"/>
            </a:xfrm>
            <a:custGeom>
              <a:avLst/>
              <a:gdLst/>
              <a:ahLst/>
              <a:cxnLst/>
              <a:rect l="l" t="t" r="r" b="b"/>
              <a:pathLst>
                <a:path w="2266315" h="890904">
                  <a:moveTo>
                    <a:pt x="0" y="505916"/>
                  </a:moveTo>
                  <a:lnTo>
                    <a:pt x="6046" y="475965"/>
                  </a:lnTo>
                  <a:lnTo>
                    <a:pt x="22536" y="451507"/>
                  </a:lnTo>
                  <a:lnTo>
                    <a:pt x="46994" y="435017"/>
                  </a:lnTo>
                  <a:lnTo>
                    <a:pt x="76944" y="428970"/>
                  </a:lnTo>
                  <a:lnTo>
                    <a:pt x="1321772" y="428970"/>
                  </a:lnTo>
                  <a:lnTo>
                    <a:pt x="1230108" y="0"/>
                  </a:lnTo>
                  <a:lnTo>
                    <a:pt x="1888246" y="428970"/>
                  </a:lnTo>
                  <a:lnTo>
                    <a:pt x="2188950" y="428970"/>
                  </a:lnTo>
                  <a:lnTo>
                    <a:pt x="2218900" y="435017"/>
                  </a:lnTo>
                  <a:lnTo>
                    <a:pt x="2243358" y="451507"/>
                  </a:lnTo>
                  <a:lnTo>
                    <a:pt x="2259848" y="475965"/>
                  </a:lnTo>
                  <a:lnTo>
                    <a:pt x="2265895" y="505916"/>
                  </a:lnTo>
                  <a:lnTo>
                    <a:pt x="2265895" y="621332"/>
                  </a:lnTo>
                  <a:lnTo>
                    <a:pt x="2265895" y="813691"/>
                  </a:lnTo>
                  <a:lnTo>
                    <a:pt x="2259848" y="843642"/>
                  </a:lnTo>
                  <a:lnTo>
                    <a:pt x="2243358" y="868100"/>
                  </a:lnTo>
                  <a:lnTo>
                    <a:pt x="2218900" y="884590"/>
                  </a:lnTo>
                  <a:lnTo>
                    <a:pt x="2188950" y="890636"/>
                  </a:lnTo>
                  <a:lnTo>
                    <a:pt x="1888246" y="890636"/>
                  </a:lnTo>
                  <a:lnTo>
                    <a:pt x="1321772" y="890636"/>
                  </a:lnTo>
                  <a:lnTo>
                    <a:pt x="76944" y="890636"/>
                  </a:lnTo>
                  <a:lnTo>
                    <a:pt x="46994" y="884590"/>
                  </a:lnTo>
                  <a:lnTo>
                    <a:pt x="22536" y="868100"/>
                  </a:lnTo>
                  <a:lnTo>
                    <a:pt x="6046" y="843642"/>
                  </a:lnTo>
                  <a:lnTo>
                    <a:pt x="0" y="813691"/>
                  </a:lnTo>
                  <a:lnTo>
                    <a:pt x="0" y="621332"/>
                  </a:lnTo>
                  <a:lnTo>
                    <a:pt x="0" y="5059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56827" y="5803900"/>
            <a:ext cx="476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42645" y="1922081"/>
            <a:ext cx="2279015" cy="685800"/>
            <a:chOff x="1442645" y="1922081"/>
            <a:chExt cx="2279015" cy="685800"/>
          </a:xfrm>
        </p:grpSpPr>
        <p:sp>
          <p:nvSpPr>
            <p:cNvPr id="14" name="object 14"/>
            <p:cNvSpPr/>
            <p:nvPr/>
          </p:nvSpPr>
          <p:spPr>
            <a:xfrm>
              <a:off x="1448995" y="1928431"/>
              <a:ext cx="2266315" cy="673100"/>
            </a:xfrm>
            <a:custGeom>
              <a:avLst/>
              <a:gdLst/>
              <a:ahLst/>
              <a:cxnLst/>
              <a:rect l="l" t="t" r="r" b="b"/>
              <a:pathLst>
                <a:path w="2266315" h="673100">
                  <a:moveTo>
                    <a:pt x="1888246" y="461665"/>
                  </a:moveTo>
                  <a:lnTo>
                    <a:pt x="1321771" y="461665"/>
                  </a:lnTo>
                  <a:lnTo>
                    <a:pt x="2129509" y="672802"/>
                  </a:lnTo>
                  <a:lnTo>
                    <a:pt x="1888246" y="461665"/>
                  </a:lnTo>
                  <a:close/>
                </a:path>
                <a:path w="2266315" h="673100">
                  <a:moveTo>
                    <a:pt x="2188950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3" y="455618"/>
                  </a:lnTo>
                  <a:lnTo>
                    <a:pt x="76944" y="461665"/>
                  </a:lnTo>
                  <a:lnTo>
                    <a:pt x="2188950" y="461665"/>
                  </a:lnTo>
                  <a:lnTo>
                    <a:pt x="2218900" y="455618"/>
                  </a:lnTo>
                  <a:lnTo>
                    <a:pt x="2243358" y="439128"/>
                  </a:lnTo>
                  <a:lnTo>
                    <a:pt x="2259848" y="414670"/>
                  </a:lnTo>
                  <a:lnTo>
                    <a:pt x="2265894" y="384719"/>
                  </a:lnTo>
                  <a:lnTo>
                    <a:pt x="2265894" y="76944"/>
                  </a:lnTo>
                  <a:lnTo>
                    <a:pt x="2259848" y="46993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8995" y="1928431"/>
              <a:ext cx="2266315" cy="673100"/>
            </a:xfrm>
            <a:custGeom>
              <a:avLst/>
              <a:gdLst/>
              <a:ahLst/>
              <a:cxnLst/>
              <a:rect l="l" t="t" r="r" b="b"/>
              <a:pathLst>
                <a:path w="2266315" h="67310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1321772" y="0"/>
                  </a:lnTo>
                  <a:lnTo>
                    <a:pt x="1888246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1888246" y="461666"/>
                  </a:lnTo>
                  <a:lnTo>
                    <a:pt x="2129510" y="672803"/>
                  </a:lnTo>
                  <a:lnTo>
                    <a:pt x="1321772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43816" y="1972564"/>
            <a:ext cx="476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19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78309" y="1950253"/>
            <a:ext cx="2279015" cy="678180"/>
            <a:chOff x="5678309" y="1950253"/>
            <a:chExt cx="2279015" cy="678180"/>
          </a:xfrm>
        </p:grpSpPr>
        <p:sp>
          <p:nvSpPr>
            <p:cNvPr id="18" name="object 18"/>
            <p:cNvSpPr/>
            <p:nvPr/>
          </p:nvSpPr>
          <p:spPr>
            <a:xfrm>
              <a:off x="5684659" y="1956603"/>
              <a:ext cx="2266315" cy="665480"/>
            </a:xfrm>
            <a:custGeom>
              <a:avLst/>
              <a:gdLst/>
              <a:ahLst/>
              <a:cxnLst/>
              <a:rect l="l" t="t" r="r" b="b"/>
              <a:pathLst>
                <a:path w="2266315" h="665480">
                  <a:moveTo>
                    <a:pt x="1888246" y="461666"/>
                  </a:moveTo>
                  <a:lnTo>
                    <a:pt x="1321771" y="461666"/>
                  </a:lnTo>
                  <a:lnTo>
                    <a:pt x="1230108" y="665307"/>
                  </a:lnTo>
                  <a:lnTo>
                    <a:pt x="1888246" y="461666"/>
                  </a:lnTo>
                  <a:close/>
                </a:path>
                <a:path w="2266315" h="665480">
                  <a:moveTo>
                    <a:pt x="2188950" y="0"/>
                  </a:moveTo>
                  <a:lnTo>
                    <a:pt x="76944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4" y="455619"/>
                  </a:lnTo>
                  <a:lnTo>
                    <a:pt x="76944" y="461666"/>
                  </a:lnTo>
                  <a:lnTo>
                    <a:pt x="2188950" y="461666"/>
                  </a:lnTo>
                  <a:lnTo>
                    <a:pt x="2218900" y="455619"/>
                  </a:lnTo>
                  <a:lnTo>
                    <a:pt x="2243358" y="439129"/>
                  </a:lnTo>
                  <a:lnTo>
                    <a:pt x="2259848" y="414671"/>
                  </a:lnTo>
                  <a:lnTo>
                    <a:pt x="2265894" y="384721"/>
                  </a:lnTo>
                  <a:lnTo>
                    <a:pt x="2265894" y="76945"/>
                  </a:lnTo>
                  <a:lnTo>
                    <a:pt x="2259848" y="46994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4659" y="1956603"/>
              <a:ext cx="2266315" cy="665480"/>
            </a:xfrm>
            <a:custGeom>
              <a:avLst/>
              <a:gdLst/>
              <a:ahLst/>
              <a:cxnLst/>
              <a:rect l="l" t="t" r="r" b="b"/>
              <a:pathLst>
                <a:path w="2266315" h="6654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1321772" y="0"/>
                  </a:lnTo>
                  <a:lnTo>
                    <a:pt x="1888246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1888246" y="461666"/>
                  </a:lnTo>
                  <a:lnTo>
                    <a:pt x="1230108" y="665307"/>
                  </a:lnTo>
                  <a:lnTo>
                    <a:pt x="1321772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86563" y="1999996"/>
            <a:ext cx="1462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L25,26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&amp;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27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14" y="821943"/>
            <a:ext cx="10399395" cy="7512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430"/>
              </a:spcBef>
            </a:pPr>
            <a:r>
              <a:rPr sz="2500" dirty="0">
                <a:latin typeface="Times New Roman"/>
                <a:cs typeface="Times New Roman"/>
              </a:rPr>
              <a:t>Methods can be used to reduce redundant coding and enable code reuse. Methods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also be used to modularize code and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improve the quality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program.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5.5.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Modularizing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974" y="1912147"/>
            <a:ext cx="5325831" cy="432723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040755"/>
            <a:chOff x="0" y="0"/>
            <a:chExt cx="12192000" cy="6040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11" y="1086295"/>
              <a:ext cx="6090595" cy="49486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1629" y="4542744"/>
              <a:ext cx="5914390" cy="1497965"/>
            </a:xfrm>
            <a:custGeom>
              <a:avLst/>
              <a:gdLst/>
              <a:ahLst/>
              <a:cxnLst/>
              <a:rect l="l" t="t" r="r" b="b"/>
              <a:pathLst>
                <a:path w="5914390" h="1497964">
                  <a:moveTo>
                    <a:pt x="5914370" y="0"/>
                  </a:moveTo>
                  <a:lnTo>
                    <a:pt x="0" y="0"/>
                  </a:lnTo>
                  <a:lnTo>
                    <a:pt x="0" y="1497795"/>
                  </a:lnTo>
                  <a:lnTo>
                    <a:pt x="5914370" y="1497795"/>
                  </a:lnTo>
                  <a:lnTo>
                    <a:pt x="5914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7040" y="2224505"/>
              <a:ext cx="6752338" cy="659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2493" y="2852419"/>
              <a:ext cx="5838163" cy="31881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426845"/>
            <a:chOff x="0" y="0"/>
            <a:chExt cx="12192000" cy="1426845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871" y="865998"/>
              <a:ext cx="6541327" cy="5604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288" y="1541653"/>
            <a:ext cx="4331540" cy="29997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57968" y="3423411"/>
            <a:ext cx="7602855" cy="238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Advantage:</a:t>
            </a:r>
            <a:endParaRPr sz="2200">
              <a:latin typeface="Times New Roman"/>
              <a:cs typeface="Times New Roman"/>
            </a:endParaRPr>
          </a:p>
          <a:p>
            <a:pPr marL="12700" marR="10795">
              <a:lnSpc>
                <a:spcPts val="2590"/>
              </a:lnSpc>
              <a:spcBef>
                <a:spcPts val="200"/>
              </a:spcBef>
              <a:buSzPct val="95454"/>
              <a:buAutoNum type="arabicPeriod"/>
              <a:tabLst>
                <a:tab pos="222885" algn="l"/>
              </a:tabLst>
            </a:pP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b="1" i="1" spc="-5" dirty="0">
                <a:latin typeface="Times New Roman"/>
                <a:cs typeface="Times New Roman"/>
              </a:rPr>
              <a:t>isolates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problem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computing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srgbClr val="00997F"/>
                </a:solidFill>
                <a:latin typeface="Arial"/>
                <a:cs typeface="Arial"/>
              </a:rPr>
              <a:t>gcd </a:t>
            </a:r>
            <a:r>
              <a:rPr sz="2200" dirty="0">
                <a:latin typeface="Times New Roman"/>
                <a:cs typeface="Times New Roman"/>
              </a:rPr>
              <a:t>from the </a:t>
            </a:r>
            <a:r>
              <a:rPr sz="2200" spc="-5" dirty="0">
                <a:latin typeface="Times New Roman"/>
                <a:cs typeface="Times New Roman"/>
              </a:rPr>
              <a:t>rest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in the </a:t>
            </a:r>
            <a:r>
              <a:rPr sz="2200" spc="-5" dirty="0">
                <a:latin typeface="Times New Roman"/>
                <a:cs typeface="Times New Roman"/>
              </a:rPr>
              <a:t>main method. Thus, </a:t>
            </a:r>
            <a:r>
              <a:rPr sz="2200" dirty="0">
                <a:latin typeface="Times New Roman"/>
                <a:cs typeface="Times New Roman"/>
              </a:rPr>
              <a:t>the logic </a:t>
            </a:r>
            <a:r>
              <a:rPr sz="2200" b="1" i="1" spc="-5" dirty="0">
                <a:latin typeface="Times New Roman"/>
                <a:cs typeface="Times New Roman"/>
              </a:rPr>
              <a:t>becomes clear</a:t>
            </a:r>
            <a:r>
              <a:rPr sz="2200" spc="-5" dirty="0">
                <a:latin typeface="Times New Roman"/>
                <a:cs typeface="Times New Roman"/>
              </a:rPr>
              <a:t>, and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easier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to </a:t>
            </a:r>
            <a:r>
              <a:rPr sz="2200" b="1" i="1" spc="-5" dirty="0">
                <a:latin typeface="Times New Roman"/>
                <a:cs typeface="Times New Roman"/>
              </a:rPr>
              <a:t>read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25"/>
              </a:spcBef>
              <a:buSzPct val="95454"/>
              <a:buAutoNum type="arabicPeriod"/>
              <a:tabLst>
                <a:tab pos="22288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errors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computing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gcd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confined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srgbClr val="00997F"/>
                </a:solidFill>
                <a:latin typeface="Arial"/>
                <a:cs typeface="Arial"/>
              </a:rPr>
              <a:t>gcd</a:t>
            </a:r>
            <a:r>
              <a:rPr sz="2200" b="1" spc="10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 </a:t>
            </a:r>
            <a:r>
              <a:rPr sz="2200" b="1" i="1" spc="-5" dirty="0">
                <a:latin typeface="Times New Roman"/>
                <a:cs typeface="Times New Roman"/>
              </a:rPr>
              <a:t>narrows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the</a:t>
            </a:r>
            <a:r>
              <a:rPr sz="2200" b="1" i="1" spc="-5" dirty="0">
                <a:latin typeface="Times New Roman"/>
                <a:cs typeface="Times New Roman"/>
              </a:rPr>
              <a:t> scope </a:t>
            </a:r>
            <a:r>
              <a:rPr sz="2200" b="1" i="1" dirty="0">
                <a:latin typeface="Times New Roman"/>
                <a:cs typeface="Times New Roman"/>
              </a:rPr>
              <a:t>of </a:t>
            </a:r>
            <a:r>
              <a:rPr sz="2200" b="1" i="1" spc="-5" dirty="0">
                <a:latin typeface="Times New Roman"/>
                <a:cs typeface="Times New Roman"/>
              </a:rPr>
              <a:t>debugging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22885" indent="-210185">
              <a:lnSpc>
                <a:spcPts val="2635"/>
              </a:lnSpc>
              <a:buSzPct val="95454"/>
              <a:buAutoNum type="arabicPeriod"/>
              <a:tabLst>
                <a:tab pos="22288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997F"/>
                </a:solidFill>
                <a:latin typeface="Arial"/>
                <a:cs typeface="Arial"/>
              </a:rPr>
              <a:t>gcd</a:t>
            </a:r>
            <a:r>
              <a:rPr sz="22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dirty="0">
                <a:latin typeface="Times New Roman"/>
                <a:cs typeface="Times New Roman"/>
              </a:rPr>
              <a:t> now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can</a:t>
            </a:r>
            <a:r>
              <a:rPr sz="2200" b="1" i="1" dirty="0">
                <a:latin typeface="Times New Roman"/>
                <a:cs typeface="Times New Roman"/>
              </a:rPr>
              <a:t> be</a:t>
            </a:r>
            <a:r>
              <a:rPr sz="2200" b="1" i="1" spc="-5" dirty="0">
                <a:latin typeface="Times New Roman"/>
                <a:cs typeface="Times New Roman"/>
              </a:rPr>
              <a:t> reused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other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676" y="1227835"/>
            <a:ext cx="568515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Ov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844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et</a:t>
            </a:r>
            <a:r>
              <a:rPr sz="2400" dirty="0">
                <a:latin typeface="Times New Roman"/>
                <a:cs typeface="Times New Roman"/>
              </a:rPr>
              <a:t>hod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</a:pPr>
            <a:r>
              <a:rPr sz="24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</a:t>
            </a:r>
            <a:r>
              <a:rPr sz="2400" b="1" spc="-4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F5597"/>
                </a:solidFill>
                <a:latin typeface="Courier New"/>
                <a:cs typeface="Courier New"/>
              </a:rPr>
              <a:t>static</a:t>
            </a:r>
            <a:r>
              <a:rPr sz="2400" b="1" spc="-4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F5597"/>
                </a:solidFill>
                <a:latin typeface="Courier New"/>
                <a:cs typeface="Courier New"/>
              </a:rPr>
              <a:t>double</a:t>
            </a:r>
            <a:r>
              <a:rPr sz="24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max(double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num1,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double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num2)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425"/>
              </a:lnSpc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(num1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num2)</a:t>
            </a:r>
            <a:endParaRPr sz="2400">
              <a:latin typeface="Courier New"/>
              <a:cs typeface="Courier New"/>
            </a:endParaRPr>
          </a:p>
          <a:p>
            <a:pPr marL="377825" marR="2743200" indent="365125">
              <a:lnSpc>
                <a:spcPts val="2590"/>
              </a:lnSpc>
              <a:spcBef>
                <a:spcPts val="20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ts val="2315"/>
              </a:lnSpc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num2;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825" y="993140"/>
            <a:ext cx="10478770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i="1" spc="-5" dirty="0">
                <a:latin typeface="Times New Roman"/>
                <a:cs typeface="Times New Roman"/>
              </a:rPr>
              <a:t>ambiguous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invocation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Sometimes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invocation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the compiler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cannot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 match.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-5" dirty="0">
                <a:latin typeface="Times New Roman"/>
                <a:cs typeface="Times New Roman"/>
              </a:rPr>
              <a:t>Ambiguous invocation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could cause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compile </a:t>
            </a:r>
            <a:r>
              <a:rPr sz="2400" spc="-25" dirty="0">
                <a:latin typeface="Times New Roman"/>
                <a:cs typeface="Times New Roman"/>
              </a:rPr>
              <a:t>error.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7206B-B205-9574-61FE-240260435EBA}"/>
              </a:ext>
            </a:extLst>
          </p:cNvPr>
          <p:cNvSpPr txBox="1"/>
          <p:nvPr/>
        </p:nvSpPr>
        <p:spPr>
          <a:xfrm>
            <a:off x="9220200" y="5943600"/>
            <a:ext cx="26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overload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369" y="1016508"/>
            <a:ext cx="779780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</a:t>
            </a:r>
            <a:r>
              <a:rPr sz="20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class</a:t>
            </a:r>
            <a:r>
              <a:rPr sz="2000" b="1" spc="-2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AmbiguousOverloading</a:t>
            </a:r>
            <a:r>
              <a:rPr sz="20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1376045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void </a:t>
            </a:r>
            <a:r>
              <a:rPr sz="2000" b="1" spc="-5" dirty="0">
                <a:latin typeface="Courier New"/>
                <a:cs typeface="Courier New"/>
              </a:rPr>
              <a:t>main(String[] args)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System.out.println(max(1,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2));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sz="2000" b="1" spc="-5" dirty="0">
                <a:latin typeface="Courier New"/>
                <a:cs typeface="Courier New"/>
              </a:rPr>
              <a:t>(int num1, double num2)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(num1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num1;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sz="2000" b="1" spc="-5" dirty="0">
                <a:latin typeface="Courier New"/>
                <a:cs typeface="Courier New"/>
              </a:rPr>
              <a:t>(double num1, int num2)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(num1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num1;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/>
          <p:nvPr/>
        </p:nvSpPr>
        <p:spPr>
          <a:xfrm>
            <a:off x="3981450" y="1931205"/>
            <a:ext cx="114300" cy="384175"/>
          </a:xfrm>
          <a:custGeom>
            <a:avLst/>
            <a:gdLst/>
            <a:ahLst/>
            <a:cxnLst/>
            <a:rect l="l" t="t" r="r" b="b"/>
            <a:pathLst>
              <a:path w="114300" h="384175">
                <a:moveTo>
                  <a:pt x="38101" y="269749"/>
                </a:moveTo>
                <a:lnTo>
                  <a:pt x="0" y="269749"/>
                </a:lnTo>
                <a:lnTo>
                  <a:pt x="57151" y="384049"/>
                </a:lnTo>
                <a:lnTo>
                  <a:pt x="104775" y="288799"/>
                </a:lnTo>
                <a:lnTo>
                  <a:pt x="38101" y="288799"/>
                </a:lnTo>
                <a:lnTo>
                  <a:pt x="38101" y="269749"/>
                </a:lnTo>
                <a:close/>
              </a:path>
              <a:path w="114300" h="384175">
                <a:moveTo>
                  <a:pt x="76200" y="0"/>
                </a:moveTo>
                <a:lnTo>
                  <a:pt x="38100" y="0"/>
                </a:lnTo>
                <a:lnTo>
                  <a:pt x="38101" y="288799"/>
                </a:lnTo>
                <a:lnTo>
                  <a:pt x="76201" y="288799"/>
                </a:lnTo>
                <a:lnTo>
                  <a:pt x="76200" y="0"/>
                </a:lnTo>
                <a:close/>
              </a:path>
              <a:path w="114300" h="384175">
                <a:moveTo>
                  <a:pt x="114300" y="269749"/>
                </a:moveTo>
                <a:lnTo>
                  <a:pt x="76201" y="269749"/>
                </a:lnTo>
                <a:lnTo>
                  <a:pt x="76201" y="288799"/>
                </a:lnTo>
                <a:lnTo>
                  <a:pt x="104775" y="288799"/>
                </a:lnTo>
                <a:lnTo>
                  <a:pt x="114300" y="269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369" y="1016508"/>
            <a:ext cx="779780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</a:t>
            </a:r>
            <a:r>
              <a:rPr sz="20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class</a:t>
            </a:r>
            <a:r>
              <a:rPr sz="2000" b="1" spc="-2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AmbiguousOverloading</a:t>
            </a:r>
            <a:r>
              <a:rPr sz="20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1376045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void </a:t>
            </a:r>
            <a:r>
              <a:rPr sz="2000" b="1" spc="-5" dirty="0">
                <a:latin typeface="Courier New"/>
                <a:cs typeface="Courier New"/>
              </a:rPr>
              <a:t>main(String[] args)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System.out.println(max(1.5,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2.3));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sz="2000" b="1" spc="-5" dirty="0">
                <a:latin typeface="Courier New"/>
                <a:cs typeface="Courier New"/>
              </a:rPr>
              <a:t>(int num1, double num2)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(num1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num1;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sz="2000" b="1" spc="-5" dirty="0">
                <a:latin typeface="Courier New"/>
                <a:cs typeface="Courier New"/>
              </a:rPr>
              <a:t>(double num1, int num2)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(num1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num1;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/>
          <p:nvPr/>
        </p:nvSpPr>
        <p:spPr>
          <a:xfrm>
            <a:off x="3981451" y="1931205"/>
            <a:ext cx="114300" cy="2189480"/>
          </a:xfrm>
          <a:custGeom>
            <a:avLst/>
            <a:gdLst/>
            <a:ahLst/>
            <a:cxnLst/>
            <a:rect l="l" t="t" r="r" b="b"/>
            <a:pathLst>
              <a:path w="114300" h="2189479">
                <a:moveTo>
                  <a:pt x="38099" y="2074785"/>
                </a:moveTo>
                <a:lnTo>
                  <a:pt x="0" y="2074785"/>
                </a:lnTo>
                <a:lnTo>
                  <a:pt x="57150" y="2189085"/>
                </a:lnTo>
                <a:lnTo>
                  <a:pt x="104775" y="2093833"/>
                </a:lnTo>
                <a:lnTo>
                  <a:pt x="38100" y="2093833"/>
                </a:lnTo>
                <a:lnTo>
                  <a:pt x="38099" y="2074785"/>
                </a:lnTo>
                <a:close/>
              </a:path>
              <a:path w="114300" h="2189479">
                <a:moveTo>
                  <a:pt x="76198" y="0"/>
                </a:moveTo>
                <a:lnTo>
                  <a:pt x="38098" y="0"/>
                </a:lnTo>
                <a:lnTo>
                  <a:pt x="38100" y="2093833"/>
                </a:lnTo>
                <a:lnTo>
                  <a:pt x="76200" y="2093833"/>
                </a:lnTo>
                <a:lnTo>
                  <a:pt x="76198" y="0"/>
                </a:lnTo>
                <a:close/>
              </a:path>
              <a:path w="114300" h="2189479">
                <a:moveTo>
                  <a:pt x="114300" y="2074785"/>
                </a:moveTo>
                <a:lnTo>
                  <a:pt x="76199" y="2074785"/>
                </a:lnTo>
                <a:lnTo>
                  <a:pt x="76200" y="2093833"/>
                </a:lnTo>
                <a:lnTo>
                  <a:pt x="104775" y="2093833"/>
                </a:lnTo>
                <a:lnTo>
                  <a:pt x="114300" y="20747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49" y="907795"/>
            <a:ext cx="11216640" cy="25126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local variable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inside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Scope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referenced.</a:t>
            </a:r>
            <a:endParaRPr sz="2400">
              <a:latin typeface="Times New Roman"/>
              <a:cs typeface="Times New Roman"/>
            </a:endParaRPr>
          </a:p>
          <a:p>
            <a:pPr marL="241300" marR="294005" indent="-228600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scope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local 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continues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variable.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 be </a:t>
            </a:r>
            <a:r>
              <a:rPr sz="2400" spc="-5" dirty="0">
                <a:latin typeface="Times New Roman"/>
                <a:cs typeface="Times New Roman"/>
              </a:rPr>
              <a:t>declared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declare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local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 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same name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 times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dirty="0">
                <a:latin typeface="Times New Roman"/>
                <a:cs typeface="Times New Roman"/>
              </a:rPr>
              <a:t> non-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nesting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 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declare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local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twice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nested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2482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5.6.</a:t>
            </a:r>
            <a:r>
              <a:rPr spc="-10" dirty="0"/>
              <a:t> </a:t>
            </a:r>
            <a:r>
              <a:rPr spc="-5" dirty="0"/>
              <a:t>Scope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Local</a:t>
            </a:r>
            <a:r>
              <a:rPr spc="-7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30446" y="989831"/>
          <a:ext cx="5570218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7366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17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365">
                <a:tc gridSpan="2">
                  <a:txBody>
                    <a:bodyPr/>
                    <a:lstStyle/>
                    <a:p>
                      <a:pPr algn="r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R="317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79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79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&lt;=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97939" y="2032508"/>
            <a:ext cx="8971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8892" y="2796966"/>
          <a:ext cx="5580378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8825">
                <a:tc>
                  <a:txBody>
                    <a:bodyPr/>
                    <a:lstStyle/>
                    <a:p>
                      <a:pPr marL="64769" marR="3175">
                        <a:lnSpc>
                          <a:spcPts val="265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4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 marR="317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&lt;=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30;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429895" marR="3175">
                        <a:lnSpc>
                          <a:spcPts val="233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33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97939" y="3861307"/>
            <a:ext cx="91535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77190" marR="3655695" indent="-365125">
              <a:lnSpc>
                <a:spcPct val="10080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&lt;=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45;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8892" y="4654909"/>
            <a:ext cx="5554980" cy="790575"/>
            <a:chOff x="1238892" y="4654909"/>
            <a:chExt cx="5554980" cy="790575"/>
          </a:xfrm>
        </p:grpSpPr>
        <p:sp>
          <p:nvSpPr>
            <p:cNvPr id="7" name="object 7"/>
            <p:cNvSpPr/>
            <p:nvPr/>
          </p:nvSpPr>
          <p:spPr>
            <a:xfrm>
              <a:off x="1245242" y="4661259"/>
              <a:ext cx="5542280" cy="777875"/>
            </a:xfrm>
            <a:custGeom>
              <a:avLst/>
              <a:gdLst/>
              <a:ahLst/>
              <a:cxnLst/>
              <a:rect l="l" t="t" r="r" b="b"/>
              <a:pathLst>
                <a:path w="5542280" h="777875">
                  <a:moveTo>
                    <a:pt x="5542048" y="0"/>
                  </a:moveTo>
                  <a:lnTo>
                    <a:pt x="0" y="0"/>
                  </a:lnTo>
                  <a:lnTo>
                    <a:pt x="0" y="777478"/>
                  </a:lnTo>
                  <a:lnTo>
                    <a:pt x="5542048" y="777478"/>
                  </a:lnTo>
                  <a:lnTo>
                    <a:pt x="5542048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242" y="4661259"/>
              <a:ext cx="5542280" cy="777875"/>
            </a:xfrm>
            <a:custGeom>
              <a:avLst/>
              <a:gdLst/>
              <a:ahLst/>
              <a:cxnLst/>
              <a:rect l="l" t="t" r="r" b="b"/>
              <a:pathLst>
                <a:path w="5542280" h="777875">
                  <a:moveTo>
                    <a:pt x="0" y="0"/>
                  </a:moveTo>
                  <a:lnTo>
                    <a:pt x="5542048" y="0"/>
                  </a:lnTo>
                  <a:lnTo>
                    <a:pt x="5542048" y="777478"/>
                  </a:lnTo>
                  <a:lnTo>
                    <a:pt x="0" y="7774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spc="-25" dirty="0"/>
              <a:t> </a:t>
            </a:r>
            <a:r>
              <a:rPr spc="-5" dirty="0"/>
              <a:t>Opening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08" y="880363"/>
            <a:ext cx="10433050" cy="1506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953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variable declared in the initial action part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 header has its scope in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entire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But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variable declared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inside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dirty="0">
                <a:latin typeface="Times New Roman"/>
                <a:cs typeface="Times New Roman"/>
              </a:rPr>
              <a:t> body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dirty="0">
                <a:latin typeface="Times New Roman"/>
                <a:cs typeface="Times New Roman"/>
              </a:rPr>
              <a:t> body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end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block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contains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variable.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6804" y="3047874"/>
            <a:ext cx="3820795" cy="757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35"/>
              </a:lnSpc>
              <a:spcBef>
                <a:spcPts val="114"/>
              </a:spcBef>
            </a:pPr>
            <a:r>
              <a:rPr sz="1650" dirty="0">
                <a:latin typeface="Courier New"/>
                <a:cs typeface="Courier New"/>
              </a:rPr>
              <a:t>public</a:t>
            </a:r>
            <a:r>
              <a:rPr sz="1650" spc="-10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static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void</a:t>
            </a:r>
            <a:r>
              <a:rPr sz="1650" spc="-10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method1()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925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790" y="3765628"/>
            <a:ext cx="3820160" cy="1711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14"/>
              </a:spcBef>
            </a:pPr>
            <a:r>
              <a:rPr sz="1650" dirty="0">
                <a:latin typeface="Courier New"/>
                <a:cs typeface="Courier New"/>
              </a:rPr>
              <a:t>for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(</a:t>
            </a:r>
            <a:r>
              <a:rPr sz="1650" dirty="0">
                <a:solidFill>
                  <a:srgbClr val="00FFFF"/>
                </a:solidFill>
                <a:latin typeface="Courier New"/>
                <a:cs typeface="Courier New"/>
              </a:rPr>
              <a:t>int</a:t>
            </a:r>
            <a:r>
              <a:rPr sz="1650" spc="-5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00FFFF"/>
                </a:solidFill>
                <a:latin typeface="Courier New"/>
                <a:cs typeface="Courier New"/>
              </a:rPr>
              <a:t>i</a:t>
            </a:r>
            <a:r>
              <a:rPr sz="1650" spc="-10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=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5" dirty="0">
                <a:latin typeface="Courier New"/>
                <a:cs typeface="Courier New"/>
              </a:rPr>
              <a:t>1;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i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&lt;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10;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i++) </a:t>
            </a:r>
            <a:r>
              <a:rPr sz="1650" spc="10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dirty="0">
                <a:solidFill>
                  <a:srgbClr val="00FFFF"/>
                </a:solidFill>
                <a:latin typeface="Courier New"/>
                <a:cs typeface="Courier New"/>
              </a:rPr>
              <a:t>int</a:t>
            </a:r>
            <a:r>
              <a:rPr sz="1650" spc="-55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1650" spc="5" dirty="0">
                <a:solidFill>
                  <a:srgbClr val="00FFFF"/>
                </a:solidFill>
                <a:latin typeface="Courier New"/>
                <a:cs typeface="Courier New"/>
              </a:rPr>
              <a:t>j</a:t>
            </a:r>
            <a:r>
              <a:rPr sz="1650" spc="5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935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272" y="5438133"/>
            <a:ext cx="453390" cy="5168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14"/>
              </a:spcBef>
            </a:pPr>
            <a:r>
              <a:rPr sz="1650" strike="sngStrike" spc="10" dirty="0">
                <a:latin typeface="Courier New"/>
                <a:cs typeface="Courier New"/>
              </a:rPr>
              <a:t> </a:t>
            </a:r>
            <a:r>
              <a:rPr sz="1650" strike="sngStrike" spc="370" dirty="0">
                <a:latin typeface="Courier New"/>
                <a:cs typeface="Courier New"/>
              </a:rPr>
              <a:t> </a:t>
            </a:r>
            <a:r>
              <a:rPr sz="1650" strike="sngStrike" spc="10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9690">
              <a:lnSpc>
                <a:spcPts val="1925"/>
              </a:lnSpc>
            </a:pPr>
            <a:r>
              <a:rPr sz="1650" spc="10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14030" y="3885854"/>
            <a:ext cx="1106805" cy="1732914"/>
            <a:chOff x="4414030" y="3885854"/>
            <a:chExt cx="1106805" cy="1732914"/>
          </a:xfrm>
        </p:grpSpPr>
        <p:sp>
          <p:nvSpPr>
            <p:cNvPr id="7" name="object 7"/>
            <p:cNvSpPr/>
            <p:nvPr/>
          </p:nvSpPr>
          <p:spPr>
            <a:xfrm>
              <a:off x="4414030" y="3895331"/>
              <a:ext cx="901065" cy="1723389"/>
            </a:xfrm>
            <a:custGeom>
              <a:avLst/>
              <a:gdLst/>
              <a:ahLst/>
              <a:cxnLst/>
              <a:rect l="l" t="t" r="r" b="b"/>
              <a:pathLst>
                <a:path w="901064" h="1723389">
                  <a:moveTo>
                    <a:pt x="632141" y="15796"/>
                  </a:moveTo>
                  <a:lnTo>
                    <a:pt x="632141" y="1723143"/>
                  </a:lnTo>
                </a:path>
                <a:path w="901064" h="1723389">
                  <a:moveTo>
                    <a:pt x="632141" y="0"/>
                  </a:moveTo>
                  <a:lnTo>
                    <a:pt x="900833" y="0"/>
                  </a:lnTo>
                </a:path>
                <a:path w="901064" h="1723389">
                  <a:moveTo>
                    <a:pt x="436130" y="584927"/>
                  </a:moveTo>
                  <a:lnTo>
                    <a:pt x="0" y="584927"/>
                  </a:lnTo>
                </a:path>
              </a:pathLst>
            </a:custGeom>
            <a:ln w="1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9083" y="4413823"/>
              <a:ext cx="300355" cy="136525"/>
            </a:xfrm>
            <a:custGeom>
              <a:avLst/>
              <a:gdLst/>
              <a:ahLst/>
              <a:cxnLst/>
              <a:rect l="l" t="t" r="r" b="b"/>
              <a:pathLst>
                <a:path w="300354" h="136525">
                  <a:moveTo>
                    <a:pt x="0" y="0"/>
                  </a:moveTo>
                  <a:lnTo>
                    <a:pt x="94758" y="66434"/>
                  </a:lnTo>
                  <a:lnTo>
                    <a:pt x="0" y="135940"/>
                  </a:lnTo>
                  <a:lnTo>
                    <a:pt x="300248" y="66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9831" y="4654113"/>
              <a:ext cx="1090930" cy="932815"/>
            </a:xfrm>
            <a:custGeom>
              <a:avLst/>
              <a:gdLst/>
              <a:ahLst/>
              <a:cxnLst/>
              <a:rect l="l" t="t" r="r" b="b"/>
              <a:pathLst>
                <a:path w="1090929" h="932814">
                  <a:moveTo>
                    <a:pt x="673221" y="490101"/>
                  </a:moveTo>
                  <a:lnTo>
                    <a:pt x="0" y="490101"/>
                  </a:lnTo>
                </a:path>
                <a:path w="1090929" h="932814">
                  <a:moveTo>
                    <a:pt x="853432" y="0"/>
                  </a:moveTo>
                  <a:lnTo>
                    <a:pt x="853432" y="932811"/>
                  </a:lnTo>
                </a:path>
                <a:path w="1090929" h="932814">
                  <a:moveTo>
                    <a:pt x="869232" y="15796"/>
                  </a:moveTo>
                  <a:lnTo>
                    <a:pt x="1090523" y="15796"/>
                  </a:lnTo>
                </a:path>
              </a:pathLst>
            </a:custGeom>
            <a:ln w="1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1931" y="5077867"/>
              <a:ext cx="300355" cy="136525"/>
            </a:xfrm>
            <a:custGeom>
              <a:avLst/>
              <a:gdLst/>
              <a:ahLst/>
              <a:cxnLst/>
              <a:rect l="l" t="t" r="r" b="b"/>
              <a:pathLst>
                <a:path w="300354" h="136525">
                  <a:moveTo>
                    <a:pt x="0" y="0"/>
                  </a:moveTo>
                  <a:lnTo>
                    <a:pt x="94801" y="66347"/>
                  </a:lnTo>
                  <a:lnTo>
                    <a:pt x="0" y="135940"/>
                  </a:lnTo>
                  <a:lnTo>
                    <a:pt x="300292" y="66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047" y="4960801"/>
            <a:ext cx="179705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latin typeface="Courier New"/>
                <a:cs typeface="Courier New"/>
              </a:rPr>
              <a:t>The</a:t>
            </a:r>
            <a:r>
              <a:rPr sz="1650" spc="-2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scope</a:t>
            </a:r>
            <a:r>
              <a:rPr sz="1650" spc="-20" dirty="0">
                <a:latin typeface="Courier New"/>
                <a:cs typeface="Courier New"/>
              </a:rPr>
              <a:t> </a:t>
            </a:r>
            <a:r>
              <a:rPr sz="1650" spc="5" dirty="0">
                <a:latin typeface="Courier New"/>
                <a:cs typeface="Courier New"/>
              </a:rPr>
              <a:t>of</a:t>
            </a:r>
            <a:r>
              <a:rPr sz="1650" spc="-20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j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9047" y="4280961"/>
            <a:ext cx="179705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latin typeface="Courier New"/>
                <a:cs typeface="Courier New"/>
              </a:rPr>
              <a:t>The</a:t>
            </a:r>
            <a:r>
              <a:rPr sz="1650" spc="-2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scope</a:t>
            </a:r>
            <a:r>
              <a:rPr sz="1650" spc="-20" dirty="0">
                <a:latin typeface="Courier New"/>
                <a:cs typeface="Courier New"/>
              </a:rPr>
              <a:t> </a:t>
            </a:r>
            <a:r>
              <a:rPr sz="1650" spc="5" dirty="0">
                <a:latin typeface="Courier New"/>
                <a:cs typeface="Courier New"/>
              </a:rPr>
              <a:t>of</a:t>
            </a:r>
            <a:r>
              <a:rPr sz="1650" spc="-20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i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4" name="object 1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2482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5.6.</a:t>
            </a:r>
            <a:r>
              <a:rPr spc="-10" dirty="0"/>
              <a:t> </a:t>
            </a:r>
            <a:r>
              <a:rPr spc="-5" dirty="0"/>
              <a:t>Scope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Local</a:t>
            </a:r>
            <a:r>
              <a:rPr spc="-7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110" y="1829296"/>
            <a:ext cx="4857115" cy="3393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02260" marR="307975" indent="-302895">
              <a:lnSpc>
                <a:spcPts val="2240"/>
              </a:lnSpc>
              <a:spcBef>
                <a:spcPts val="295"/>
              </a:spcBef>
            </a:pPr>
            <a:r>
              <a:rPr sz="1950" spc="15" dirty="0">
                <a:latin typeface="Courier New"/>
                <a:cs typeface="Courier New"/>
              </a:rPr>
              <a:t>public static void method1() </a:t>
            </a:r>
            <a:r>
              <a:rPr sz="1950" spc="20" dirty="0">
                <a:latin typeface="Courier New"/>
                <a:cs typeface="Courier New"/>
              </a:rPr>
              <a:t>{ </a:t>
            </a:r>
            <a:r>
              <a:rPr sz="1950" spc="-116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int </a:t>
            </a:r>
            <a:r>
              <a:rPr sz="1950" spc="20" dirty="0">
                <a:latin typeface="Courier New"/>
                <a:cs typeface="Courier New"/>
              </a:rPr>
              <a:t>x</a:t>
            </a:r>
            <a:r>
              <a:rPr sz="1950" spc="1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=</a:t>
            </a:r>
            <a:r>
              <a:rPr sz="1950" spc="1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1;</a:t>
            </a:r>
            <a:endParaRPr sz="1950">
              <a:latin typeface="Courier New"/>
              <a:cs typeface="Courier New"/>
            </a:endParaRPr>
          </a:p>
          <a:p>
            <a:pPr marL="302260">
              <a:lnSpc>
                <a:spcPts val="1930"/>
              </a:lnSpc>
            </a:pPr>
            <a:r>
              <a:rPr sz="1950" spc="15" dirty="0">
                <a:latin typeface="Courier New"/>
                <a:cs typeface="Courier New"/>
              </a:rPr>
              <a:t>int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y</a:t>
            </a:r>
            <a:r>
              <a:rPr sz="1950" spc="-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=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1;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605155" marR="5080" indent="-302895">
              <a:lnSpc>
                <a:spcPts val="2240"/>
              </a:lnSpc>
            </a:pPr>
            <a:r>
              <a:rPr sz="1950" spc="15" dirty="0">
                <a:latin typeface="Courier New"/>
                <a:cs typeface="Courier New"/>
              </a:rPr>
              <a:t>for (</a:t>
            </a:r>
            <a:r>
              <a:rPr sz="1950" spc="15" dirty="0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sz="1950" spc="20" dirty="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sz="1950" spc="20" dirty="0">
                <a:latin typeface="Courier New"/>
                <a:cs typeface="Courier New"/>
              </a:rPr>
              <a:t>= </a:t>
            </a:r>
            <a:r>
              <a:rPr sz="1950" spc="15" dirty="0">
                <a:latin typeface="Courier New"/>
                <a:cs typeface="Courier New"/>
              </a:rPr>
              <a:t>1; </a:t>
            </a:r>
            <a:r>
              <a:rPr sz="1950" spc="20" dirty="0">
                <a:latin typeface="Courier New"/>
                <a:cs typeface="Courier New"/>
              </a:rPr>
              <a:t>i &lt; </a:t>
            </a:r>
            <a:r>
              <a:rPr sz="1950" spc="15" dirty="0">
                <a:latin typeface="Courier New"/>
                <a:cs typeface="Courier New"/>
              </a:rPr>
              <a:t>10; i++) </a:t>
            </a:r>
            <a:r>
              <a:rPr sz="1950" spc="20" dirty="0">
                <a:latin typeface="Courier New"/>
                <a:cs typeface="Courier New"/>
              </a:rPr>
              <a:t>{ </a:t>
            </a:r>
            <a:r>
              <a:rPr sz="1950" spc="-1160" dirty="0"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x</a:t>
            </a:r>
            <a:r>
              <a:rPr sz="1950" spc="15" dirty="0">
                <a:latin typeface="Courier New"/>
                <a:cs typeface="Courier New"/>
              </a:rPr>
              <a:t> += </a:t>
            </a:r>
            <a:r>
              <a:rPr sz="1950" spc="20" dirty="0">
                <a:latin typeface="Courier New"/>
                <a:cs typeface="Courier New"/>
              </a:rPr>
              <a:t>i;</a:t>
            </a:r>
            <a:endParaRPr sz="1950">
              <a:latin typeface="Courier New"/>
              <a:cs typeface="Courier New"/>
            </a:endParaRPr>
          </a:p>
          <a:p>
            <a:pPr marL="302260">
              <a:lnSpc>
                <a:spcPts val="2180"/>
              </a:lnSpc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ourier New"/>
              <a:cs typeface="Courier New"/>
            </a:endParaRPr>
          </a:p>
          <a:p>
            <a:pPr marL="605155" marR="5080" indent="-302895">
              <a:lnSpc>
                <a:spcPts val="2240"/>
              </a:lnSpc>
            </a:pPr>
            <a:r>
              <a:rPr sz="1950" spc="15" dirty="0">
                <a:latin typeface="Courier New"/>
                <a:cs typeface="Courier New"/>
              </a:rPr>
              <a:t>for (</a:t>
            </a:r>
            <a:r>
              <a:rPr sz="1950" spc="15" dirty="0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sz="1950" spc="20" dirty="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sz="1950" spc="20" dirty="0">
                <a:latin typeface="Courier New"/>
                <a:cs typeface="Courier New"/>
              </a:rPr>
              <a:t>= </a:t>
            </a:r>
            <a:r>
              <a:rPr sz="1950" spc="15" dirty="0">
                <a:latin typeface="Courier New"/>
                <a:cs typeface="Courier New"/>
              </a:rPr>
              <a:t>1; </a:t>
            </a:r>
            <a:r>
              <a:rPr sz="1950" spc="20" dirty="0">
                <a:latin typeface="Courier New"/>
                <a:cs typeface="Courier New"/>
              </a:rPr>
              <a:t>i &lt; </a:t>
            </a:r>
            <a:r>
              <a:rPr sz="1950" spc="15" dirty="0">
                <a:latin typeface="Courier New"/>
                <a:cs typeface="Courier New"/>
              </a:rPr>
              <a:t>10; i++) </a:t>
            </a:r>
            <a:r>
              <a:rPr sz="1950" spc="20" dirty="0">
                <a:latin typeface="Courier New"/>
                <a:cs typeface="Courier New"/>
              </a:rPr>
              <a:t>{ </a:t>
            </a:r>
            <a:r>
              <a:rPr sz="1950" spc="-1160" dirty="0"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y</a:t>
            </a:r>
            <a:r>
              <a:rPr sz="1950" spc="15" dirty="0">
                <a:latin typeface="Courier New"/>
                <a:cs typeface="Courier New"/>
              </a:rPr>
              <a:t> += </a:t>
            </a:r>
            <a:r>
              <a:rPr sz="1950" spc="20" dirty="0">
                <a:latin typeface="Courier New"/>
                <a:cs typeface="Courier New"/>
              </a:rPr>
              <a:t>i;</a:t>
            </a:r>
            <a:endParaRPr sz="1950">
              <a:latin typeface="Courier New"/>
              <a:cs typeface="Courier New"/>
            </a:endParaRPr>
          </a:p>
          <a:p>
            <a:pPr marL="302260">
              <a:lnSpc>
                <a:spcPts val="2130"/>
              </a:lnSpc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ts val="2290"/>
              </a:lnSpc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652" y="2900292"/>
            <a:ext cx="188595" cy="1781175"/>
            <a:chOff x="917652" y="2900292"/>
            <a:chExt cx="188595" cy="1781175"/>
          </a:xfrm>
        </p:grpSpPr>
        <p:sp>
          <p:nvSpPr>
            <p:cNvPr id="4" name="object 4"/>
            <p:cNvSpPr/>
            <p:nvPr/>
          </p:nvSpPr>
          <p:spPr>
            <a:xfrm>
              <a:off x="961011" y="4037565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2" y="62550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9477" y="2900292"/>
              <a:ext cx="0" cy="777240"/>
            </a:xfrm>
            <a:custGeom>
              <a:avLst/>
              <a:gdLst/>
              <a:ahLst/>
              <a:cxnLst/>
              <a:rect l="l" t="t" r="r" b="b"/>
              <a:pathLst>
                <a:path h="777239">
                  <a:moveTo>
                    <a:pt x="0" y="0"/>
                  </a:moveTo>
                  <a:lnTo>
                    <a:pt x="2" y="777136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2544" y="2931883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9477" y="3690065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544" y="4069156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544" y="4669383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52374" y="1920974"/>
            <a:ext cx="4888230" cy="3443604"/>
          </a:xfrm>
          <a:prstGeom prst="rect">
            <a:avLst/>
          </a:prstGeom>
          <a:ln w="2367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ts val="2005"/>
              </a:lnSpc>
            </a:pPr>
            <a:r>
              <a:rPr sz="1950" spc="15" dirty="0">
                <a:latin typeface="Courier New"/>
                <a:cs typeface="Courier New"/>
              </a:rPr>
              <a:t>public</a:t>
            </a:r>
            <a:r>
              <a:rPr sz="1950" spc="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static void</a:t>
            </a:r>
            <a:r>
              <a:rPr sz="1950" spc="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method2() </a:t>
            </a:r>
            <a:r>
              <a:rPr sz="1950" spc="20" dirty="0"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589280" marR="2473325">
              <a:lnSpc>
                <a:spcPts val="1989"/>
              </a:lnSpc>
            </a:pPr>
            <a:r>
              <a:rPr sz="1950" spc="15" dirty="0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sz="1950" spc="20" dirty="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sz="1950" spc="20" dirty="0">
                <a:latin typeface="Courier New"/>
                <a:cs typeface="Courier New"/>
              </a:rPr>
              <a:t>= 1; </a:t>
            </a:r>
            <a:r>
              <a:rPr sz="1950" spc="2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int</a:t>
            </a:r>
            <a:r>
              <a:rPr sz="1950" spc="-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sum</a:t>
            </a:r>
            <a:r>
              <a:rPr sz="1950" spc="-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=</a:t>
            </a:r>
            <a:r>
              <a:rPr sz="1950" spc="-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0;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Courier New"/>
              <a:cs typeface="Courier New"/>
            </a:endParaRPr>
          </a:p>
          <a:p>
            <a:pPr marL="892175" marR="51435" indent="-302895">
              <a:lnSpc>
                <a:spcPts val="2240"/>
              </a:lnSpc>
            </a:pPr>
            <a:r>
              <a:rPr sz="1950" spc="15" dirty="0">
                <a:latin typeface="Courier New"/>
                <a:cs typeface="Courier New"/>
              </a:rPr>
              <a:t>for (</a:t>
            </a:r>
            <a:r>
              <a:rPr sz="1950" spc="15" dirty="0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sz="1950" spc="20" dirty="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sz="1950" spc="20" dirty="0">
                <a:latin typeface="Courier New"/>
                <a:cs typeface="Courier New"/>
              </a:rPr>
              <a:t>= </a:t>
            </a:r>
            <a:r>
              <a:rPr sz="1950" spc="15" dirty="0">
                <a:latin typeface="Courier New"/>
                <a:cs typeface="Courier New"/>
              </a:rPr>
              <a:t>1; </a:t>
            </a:r>
            <a:r>
              <a:rPr sz="1950" spc="20" dirty="0">
                <a:latin typeface="Courier New"/>
                <a:cs typeface="Courier New"/>
              </a:rPr>
              <a:t>i &lt; </a:t>
            </a:r>
            <a:r>
              <a:rPr sz="1950" spc="15" dirty="0">
                <a:latin typeface="Courier New"/>
                <a:cs typeface="Courier New"/>
              </a:rPr>
              <a:t>10; i++) </a:t>
            </a:r>
            <a:r>
              <a:rPr sz="1950" spc="-116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sum += </a:t>
            </a:r>
            <a:r>
              <a:rPr sz="1950" spc="20" dirty="0">
                <a:latin typeface="Courier New"/>
                <a:cs typeface="Courier New"/>
              </a:rPr>
              <a:t>i;</a:t>
            </a:r>
            <a:endParaRPr sz="1950">
              <a:latin typeface="Courier New"/>
              <a:cs typeface="Courier New"/>
            </a:endParaRPr>
          </a:p>
          <a:p>
            <a:pPr marL="589280">
              <a:lnSpc>
                <a:spcPts val="2180"/>
              </a:lnSpc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18950" y="3425490"/>
            <a:ext cx="188595" cy="789305"/>
            <a:chOff x="7318950" y="3425490"/>
            <a:chExt cx="188595" cy="789305"/>
          </a:xfrm>
        </p:grpSpPr>
        <p:sp>
          <p:nvSpPr>
            <p:cNvPr id="12" name="object 12"/>
            <p:cNvSpPr/>
            <p:nvPr/>
          </p:nvSpPr>
          <p:spPr>
            <a:xfrm>
              <a:off x="7330775" y="3437337"/>
              <a:ext cx="113664" cy="777240"/>
            </a:xfrm>
            <a:custGeom>
              <a:avLst/>
              <a:gdLst/>
              <a:ahLst/>
              <a:cxnLst/>
              <a:rect l="l" t="t" r="r" b="b"/>
              <a:pathLst>
                <a:path w="113665" h="777239">
                  <a:moveTo>
                    <a:pt x="0" y="0"/>
                  </a:moveTo>
                  <a:lnTo>
                    <a:pt x="2" y="777136"/>
                  </a:lnTo>
                </a:path>
                <a:path w="113665" h="777239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3842" y="4195519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035148" y="2477763"/>
            <a:ext cx="157480" cy="1919605"/>
            <a:chOff x="7035148" y="2477763"/>
            <a:chExt cx="157480" cy="1919605"/>
          </a:xfrm>
        </p:grpSpPr>
        <p:sp>
          <p:nvSpPr>
            <p:cNvPr id="15" name="object 15"/>
            <p:cNvSpPr/>
            <p:nvPr/>
          </p:nvSpPr>
          <p:spPr>
            <a:xfrm>
              <a:off x="7046973" y="2489610"/>
              <a:ext cx="0" cy="1877060"/>
            </a:xfrm>
            <a:custGeom>
              <a:avLst/>
              <a:gdLst/>
              <a:ahLst/>
              <a:cxnLst/>
              <a:rect l="l" t="t" r="r" b="b"/>
              <a:pathLst>
                <a:path h="1877060">
                  <a:moveTo>
                    <a:pt x="0" y="0"/>
                  </a:moveTo>
                  <a:lnTo>
                    <a:pt x="2" y="187650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78507" y="248961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6973" y="4385066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9" name="object 1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2482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5.6.</a:t>
            </a:r>
            <a:r>
              <a:rPr spc="-10" dirty="0"/>
              <a:t> </a:t>
            </a:r>
            <a:r>
              <a:rPr spc="-5" dirty="0"/>
              <a:t>Scope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Local</a:t>
            </a:r>
            <a:r>
              <a:rPr spc="-7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4" y="750315"/>
            <a:ext cx="11205210" cy="2320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key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software</a:t>
            </a:r>
            <a:r>
              <a:rPr sz="2200" dirty="0">
                <a:latin typeface="Times New Roman"/>
                <a:cs typeface="Times New Roman"/>
              </a:rPr>
              <a:t>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concept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abstraction.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Separate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use </a:t>
            </a:r>
            <a:r>
              <a:rPr sz="2200" dirty="0">
                <a:latin typeface="Times New Roman"/>
                <a:cs typeface="Times New Roman"/>
              </a:rPr>
              <a:t>of a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dirty="0">
                <a:latin typeface="Times New Roman"/>
                <a:cs typeface="Times New Roman"/>
              </a:rPr>
              <a:t> from its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 marL="241300" marR="247015" indent="-228600">
              <a:lnSpc>
                <a:spcPts val="2400"/>
              </a:lnSpc>
              <a:spcBef>
                <a:spcPts val="10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concept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abstraction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programs.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writing</a:t>
            </a:r>
            <a:r>
              <a:rPr sz="2200" dirty="0">
                <a:latin typeface="Times New Roman"/>
                <a:cs typeface="Times New Roman"/>
              </a:rPr>
              <a:t> 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-5" dirty="0">
                <a:latin typeface="Times New Roman"/>
                <a:cs typeface="Times New Roman"/>
              </a:rPr>
              <a:t> program,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divide-and-conquer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strategy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300"/>
              </a:lnSpc>
              <a:spcBef>
                <a:spcPts val="10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think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body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black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box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detailed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r>
              <a:rPr sz="2200" dirty="0">
                <a:latin typeface="Times New Roman"/>
                <a:cs typeface="Times New Roman"/>
              </a:rPr>
              <a:t> 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6134" y="4167206"/>
            <a:ext cx="3769995" cy="456565"/>
          </a:xfrm>
          <a:prstGeom prst="rect">
            <a:avLst/>
          </a:prstGeom>
          <a:ln w="2277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7255">
              <a:lnSpc>
                <a:spcPts val="2885"/>
              </a:lnSpc>
            </a:pPr>
            <a:r>
              <a:rPr sz="2450" spc="10" dirty="0">
                <a:latin typeface="Times New Roman"/>
                <a:cs typeface="Times New Roman"/>
              </a:rPr>
              <a:t>Method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Header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6830" y="4611900"/>
            <a:ext cx="3868420" cy="1353185"/>
            <a:chOff x="3796830" y="4611900"/>
            <a:chExt cx="3868420" cy="1353185"/>
          </a:xfrm>
        </p:grpSpPr>
        <p:sp>
          <p:nvSpPr>
            <p:cNvPr id="5" name="object 5"/>
            <p:cNvSpPr/>
            <p:nvPr/>
          </p:nvSpPr>
          <p:spPr>
            <a:xfrm>
              <a:off x="3808260" y="4623330"/>
              <a:ext cx="3845560" cy="1330325"/>
            </a:xfrm>
            <a:custGeom>
              <a:avLst/>
              <a:gdLst/>
              <a:ahLst/>
              <a:cxnLst/>
              <a:rect l="l" t="t" r="r" b="b"/>
              <a:pathLst>
                <a:path w="3845559" h="1330325">
                  <a:moveTo>
                    <a:pt x="3845382" y="0"/>
                  </a:moveTo>
                  <a:lnTo>
                    <a:pt x="0" y="0"/>
                  </a:lnTo>
                  <a:lnTo>
                    <a:pt x="0" y="1330199"/>
                  </a:lnTo>
                  <a:lnTo>
                    <a:pt x="3845382" y="1330199"/>
                  </a:lnTo>
                  <a:lnTo>
                    <a:pt x="384538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8260" y="4623330"/>
              <a:ext cx="3845560" cy="1330325"/>
            </a:xfrm>
            <a:custGeom>
              <a:avLst/>
              <a:gdLst/>
              <a:ahLst/>
              <a:cxnLst/>
              <a:rect l="l" t="t" r="r" b="b"/>
              <a:pathLst>
                <a:path w="3845559" h="1330325">
                  <a:moveTo>
                    <a:pt x="0" y="1330199"/>
                  </a:moveTo>
                  <a:lnTo>
                    <a:pt x="3845382" y="1330199"/>
                  </a:lnTo>
                  <a:lnTo>
                    <a:pt x="3845382" y="0"/>
                  </a:lnTo>
                  <a:lnTo>
                    <a:pt x="0" y="0"/>
                  </a:lnTo>
                  <a:lnTo>
                    <a:pt x="0" y="1330199"/>
                  </a:lnTo>
                  <a:close/>
                </a:path>
              </a:pathLst>
            </a:custGeom>
            <a:ln w="22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08260" y="4623330"/>
            <a:ext cx="3845560" cy="133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075690">
              <a:lnSpc>
                <a:spcPct val="100000"/>
              </a:lnSpc>
            </a:pPr>
            <a:r>
              <a:rPr sz="2450" spc="10" dirty="0">
                <a:latin typeface="Times New Roman"/>
                <a:cs typeface="Times New Roman"/>
              </a:rPr>
              <a:t>Method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Times New Roman"/>
                <a:cs typeface="Times New Roman"/>
              </a:rPr>
              <a:t>body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6395" y="4796787"/>
            <a:ext cx="83121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5" dirty="0">
                <a:latin typeface="Times New Roman"/>
                <a:cs typeface="Times New Roman"/>
              </a:rPr>
              <a:t>Black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Box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668664" y="3483219"/>
            <a:ext cx="193675" cy="703580"/>
            <a:chOff x="6668664" y="3483219"/>
            <a:chExt cx="193675" cy="703580"/>
          </a:xfrm>
        </p:grpSpPr>
        <p:sp>
          <p:nvSpPr>
            <p:cNvPr id="10" name="object 10"/>
            <p:cNvSpPr/>
            <p:nvPr/>
          </p:nvSpPr>
          <p:spPr>
            <a:xfrm>
              <a:off x="6670560" y="3485114"/>
              <a:ext cx="189865" cy="699770"/>
            </a:xfrm>
            <a:custGeom>
              <a:avLst/>
              <a:gdLst/>
              <a:ahLst/>
              <a:cxnLst/>
              <a:rect l="l" t="t" r="r" b="b"/>
              <a:pathLst>
                <a:path w="189865" h="699770">
                  <a:moveTo>
                    <a:pt x="98418" y="695369"/>
                  </a:moveTo>
                  <a:lnTo>
                    <a:pt x="87056" y="695369"/>
                  </a:lnTo>
                  <a:lnTo>
                    <a:pt x="94631" y="699166"/>
                  </a:lnTo>
                  <a:lnTo>
                    <a:pt x="98418" y="695369"/>
                  </a:lnTo>
                  <a:close/>
                </a:path>
                <a:path w="189865" h="699770">
                  <a:moveTo>
                    <a:pt x="94631" y="125404"/>
                  </a:moveTo>
                  <a:lnTo>
                    <a:pt x="75694" y="138321"/>
                  </a:lnTo>
                  <a:lnTo>
                    <a:pt x="75694" y="683978"/>
                  </a:lnTo>
                  <a:lnTo>
                    <a:pt x="79482" y="687775"/>
                  </a:lnTo>
                  <a:lnTo>
                    <a:pt x="83269" y="695369"/>
                  </a:lnTo>
                  <a:lnTo>
                    <a:pt x="105993" y="695369"/>
                  </a:lnTo>
                  <a:lnTo>
                    <a:pt x="105993" y="687775"/>
                  </a:lnTo>
                  <a:lnTo>
                    <a:pt x="109780" y="683978"/>
                  </a:lnTo>
                  <a:lnTo>
                    <a:pt x="109780" y="135715"/>
                  </a:lnTo>
                  <a:lnTo>
                    <a:pt x="94631" y="125404"/>
                  </a:lnTo>
                  <a:close/>
                </a:path>
                <a:path w="189865" h="699770">
                  <a:moveTo>
                    <a:pt x="94631" y="0"/>
                  </a:moveTo>
                  <a:lnTo>
                    <a:pt x="0" y="189953"/>
                  </a:lnTo>
                  <a:lnTo>
                    <a:pt x="75694" y="138321"/>
                  </a:lnTo>
                  <a:lnTo>
                    <a:pt x="75694" y="125404"/>
                  </a:lnTo>
                  <a:lnTo>
                    <a:pt x="79482" y="117811"/>
                  </a:lnTo>
                  <a:lnTo>
                    <a:pt x="87056" y="110217"/>
                  </a:lnTo>
                  <a:lnTo>
                    <a:pt x="149661" y="110217"/>
                  </a:lnTo>
                  <a:lnTo>
                    <a:pt x="94631" y="0"/>
                  </a:lnTo>
                  <a:close/>
                </a:path>
                <a:path w="189865" h="699770">
                  <a:moveTo>
                    <a:pt x="149661" y="110217"/>
                  </a:moveTo>
                  <a:lnTo>
                    <a:pt x="98418" y="110217"/>
                  </a:lnTo>
                  <a:lnTo>
                    <a:pt x="105993" y="114014"/>
                  </a:lnTo>
                  <a:lnTo>
                    <a:pt x="105993" y="117811"/>
                  </a:lnTo>
                  <a:lnTo>
                    <a:pt x="109780" y="125404"/>
                  </a:lnTo>
                  <a:lnTo>
                    <a:pt x="109780" y="135715"/>
                  </a:lnTo>
                  <a:lnTo>
                    <a:pt x="189473" y="189953"/>
                  </a:lnTo>
                  <a:lnTo>
                    <a:pt x="149661" y="110217"/>
                  </a:lnTo>
                  <a:close/>
                </a:path>
                <a:path w="189865" h="699770">
                  <a:moveTo>
                    <a:pt x="98418" y="110217"/>
                  </a:moveTo>
                  <a:lnTo>
                    <a:pt x="87056" y="110217"/>
                  </a:lnTo>
                  <a:lnTo>
                    <a:pt x="79482" y="117811"/>
                  </a:lnTo>
                  <a:lnTo>
                    <a:pt x="75694" y="125404"/>
                  </a:lnTo>
                  <a:lnTo>
                    <a:pt x="75694" y="138321"/>
                  </a:lnTo>
                  <a:lnTo>
                    <a:pt x="94631" y="125404"/>
                  </a:lnTo>
                  <a:lnTo>
                    <a:pt x="109780" y="125404"/>
                  </a:lnTo>
                  <a:lnTo>
                    <a:pt x="105993" y="117811"/>
                  </a:lnTo>
                  <a:lnTo>
                    <a:pt x="105993" y="114014"/>
                  </a:lnTo>
                  <a:lnTo>
                    <a:pt x="98418" y="110217"/>
                  </a:lnTo>
                  <a:close/>
                </a:path>
                <a:path w="189865" h="699770">
                  <a:moveTo>
                    <a:pt x="109780" y="125404"/>
                  </a:moveTo>
                  <a:lnTo>
                    <a:pt x="94631" y="125404"/>
                  </a:lnTo>
                  <a:lnTo>
                    <a:pt x="109780" y="135715"/>
                  </a:lnTo>
                  <a:lnTo>
                    <a:pt x="109780" y="12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70560" y="3485115"/>
              <a:ext cx="189865" cy="699770"/>
            </a:xfrm>
            <a:custGeom>
              <a:avLst/>
              <a:gdLst/>
              <a:ahLst/>
              <a:cxnLst/>
              <a:rect l="l" t="t" r="r" b="b"/>
              <a:pathLst>
                <a:path w="189865" h="699770">
                  <a:moveTo>
                    <a:pt x="109780" y="125404"/>
                  </a:moveTo>
                  <a:lnTo>
                    <a:pt x="109780" y="683978"/>
                  </a:lnTo>
                  <a:lnTo>
                    <a:pt x="105993" y="687775"/>
                  </a:lnTo>
                  <a:lnTo>
                    <a:pt x="105993" y="695369"/>
                  </a:lnTo>
                  <a:lnTo>
                    <a:pt x="98418" y="695369"/>
                  </a:lnTo>
                  <a:lnTo>
                    <a:pt x="94631" y="699166"/>
                  </a:lnTo>
                  <a:lnTo>
                    <a:pt x="87056" y="695369"/>
                  </a:lnTo>
                  <a:lnTo>
                    <a:pt x="83269" y="695369"/>
                  </a:lnTo>
                  <a:lnTo>
                    <a:pt x="79482" y="687775"/>
                  </a:lnTo>
                  <a:lnTo>
                    <a:pt x="75694" y="683978"/>
                  </a:lnTo>
                  <a:lnTo>
                    <a:pt x="75694" y="125404"/>
                  </a:lnTo>
                  <a:lnTo>
                    <a:pt x="79482" y="117811"/>
                  </a:lnTo>
                  <a:lnTo>
                    <a:pt x="83269" y="114014"/>
                  </a:lnTo>
                  <a:lnTo>
                    <a:pt x="87056" y="110217"/>
                  </a:lnTo>
                  <a:lnTo>
                    <a:pt x="94631" y="110217"/>
                  </a:lnTo>
                  <a:lnTo>
                    <a:pt x="98418" y="110217"/>
                  </a:lnTo>
                  <a:lnTo>
                    <a:pt x="105993" y="114014"/>
                  </a:lnTo>
                  <a:lnTo>
                    <a:pt x="105993" y="117811"/>
                  </a:lnTo>
                  <a:lnTo>
                    <a:pt x="109780" y="125404"/>
                  </a:lnTo>
                  <a:close/>
                </a:path>
                <a:path w="189865" h="699770">
                  <a:moveTo>
                    <a:pt x="94631" y="125404"/>
                  </a:moveTo>
                  <a:lnTo>
                    <a:pt x="0" y="189953"/>
                  </a:lnTo>
                  <a:lnTo>
                    <a:pt x="94631" y="0"/>
                  </a:lnTo>
                  <a:lnTo>
                    <a:pt x="189473" y="189953"/>
                  </a:lnTo>
                  <a:lnTo>
                    <a:pt x="94631" y="125404"/>
                  </a:lnTo>
                  <a:close/>
                </a:path>
              </a:pathLst>
            </a:custGeom>
            <a:ln w="3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68303" y="2968712"/>
            <a:ext cx="1522095" cy="4781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25450" marR="5080" indent="-413384">
              <a:lnSpc>
                <a:spcPts val="1770"/>
              </a:lnSpc>
              <a:spcBef>
                <a:spcPts val="180"/>
              </a:spcBef>
            </a:pPr>
            <a:r>
              <a:rPr sz="1500" spc="-10" dirty="0">
                <a:latin typeface="Times New Roman"/>
                <a:cs typeface="Times New Roman"/>
              </a:rPr>
              <a:t>Optional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arguments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for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Input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6825" y="2987697"/>
            <a:ext cx="1187450" cy="4743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7350" marR="5080" indent="-375285">
              <a:lnSpc>
                <a:spcPts val="1739"/>
              </a:lnSpc>
              <a:spcBef>
                <a:spcPts val="204"/>
              </a:spcBef>
            </a:pPr>
            <a:r>
              <a:rPr sz="1500" spc="-15" dirty="0">
                <a:latin typeface="Times New Roman"/>
                <a:cs typeface="Times New Roman"/>
              </a:rPr>
              <a:t>Op</a:t>
            </a:r>
            <a:r>
              <a:rPr sz="1500" spc="25" dirty="0">
                <a:latin typeface="Times New Roman"/>
                <a:cs typeface="Times New Roman"/>
              </a:rPr>
              <a:t>t</a:t>
            </a:r>
            <a:r>
              <a:rPr sz="1500" spc="-65" dirty="0">
                <a:latin typeface="Times New Roman"/>
                <a:cs typeface="Times New Roman"/>
              </a:rPr>
              <a:t>i</a:t>
            </a:r>
            <a:r>
              <a:rPr sz="1500" spc="20" dirty="0">
                <a:latin typeface="Times New Roman"/>
                <a:cs typeface="Times New Roman"/>
              </a:rPr>
              <a:t>o</a:t>
            </a:r>
            <a:r>
              <a:rPr sz="1500" spc="-40" dirty="0">
                <a:latin typeface="Times New Roman"/>
                <a:cs typeface="Times New Roman"/>
              </a:rPr>
              <a:t>n</a:t>
            </a:r>
            <a:r>
              <a:rPr sz="1500" spc="1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l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5" dirty="0">
                <a:latin typeface="Times New Roman"/>
                <a:cs typeface="Times New Roman"/>
              </a:rPr>
              <a:t>e</a:t>
            </a:r>
            <a:r>
              <a:rPr sz="1500" spc="25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5" dirty="0">
                <a:latin typeface="Times New Roman"/>
                <a:cs typeface="Times New Roman"/>
              </a:rPr>
              <a:t>n  </a:t>
            </a:r>
            <a:r>
              <a:rPr sz="1500" spc="-15" dirty="0">
                <a:latin typeface="Times New Roman"/>
                <a:cs typeface="Times New Roman"/>
              </a:rPr>
              <a:t>value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17488" y="3483221"/>
            <a:ext cx="193675" cy="707390"/>
            <a:chOff x="4717488" y="3483221"/>
            <a:chExt cx="193675" cy="707390"/>
          </a:xfrm>
        </p:grpSpPr>
        <p:sp>
          <p:nvSpPr>
            <p:cNvPr id="15" name="object 15"/>
            <p:cNvSpPr/>
            <p:nvPr/>
          </p:nvSpPr>
          <p:spPr>
            <a:xfrm>
              <a:off x="4719384" y="3485114"/>
              <a:ext cx="189865" cy="703580"/>
            </a:xfrm>
            <a:custGeom>
              <a:avLst/>
              <a:gdLst/>
              <a:ahLst/>
              <a:cxnLst/>
              <a:rect l="l" t="t" r="r" b="b"/>
              <a:pathLst>
                <a:path w="189864" h="703579">
                  <a:moveTo>
                    <a:pt x="0" y="513010"/>
                  </a:moveTo>
                  <a:lnTo>
                    <a:pt x="94789" y="703121"/>
                  </a:lnTo>
                  <a:lnTo>
                    <a:pt x="151573" y="589107"/>
                  </a:lnTo>
                  <a:lnTo>
                    <a:pt x="87214" y="589107"/>
                  </a:lnTo>
                  <a:lnTo>
                    <a:pt x="83427" y="585310"/>
                  </a:lnTo>
                  <a:lnTo>
                    <a:pt x="79639" y="581355"/>
                  </a:lnTo>
                  <a:lnTo>
                    <a:pt x="75852" y="573761"/>
                  </a:lnTo>
                  <a:lnTo>
                    <a:pt x="75852" y="561625"/>
                  </a:lnTo>
                  <a:lnTo>
                    <a:pt x="0" y="513010"/>
                  </a:lnTo>
                  <a:close/>
                </a:path>
                <a:path w="189864" h="703579">
                  <a:moveTo>
                    <a:pt x="75852" y="561625"/>
                  </a:moveTo>
                  <a:lnTo>
                    <a:pt x="75852" y="573761"/>
                  </a:lnTo>
                  <a:lnTo>
                    <a:pt x="79639" y="581355"/>
                  </a:lnTo>
                  <a:lnTo>
                    <a:pt x="83427" y="585310"/>
                  </a:lnTo>
                  <a:lnTo>
                    <a:pt x="87214" y="589107"/>
                  </a:lnTo>
                  <a:lnTo>
                    <a:pt x="98576" y="589107"/>
                  </a:lnTo>
                  <a:lnTo>
                    <a:pt x="106151" y="585310"/>
                  </a:lnTo>
                  <a:lnTo>
                    <a:pt x="106151" y="581355"/>
                  </a:lnTo>
                  <a:lnTo>
                    <a:pt x="109938" y="573761"/>
                  </a:lnTo>
                  <a:lnTo>
                    <a:pt x="94789" y="573761"/>
                  </a:lnTo>
                  <a:lnTo>
                    <a:pt x="75852" y="561625"/>
                  </a:lnTo>
                  <a:close/>
                </a:path>
                <a:path w="189864" h="703579">
                  <a:moveTo>
                    <a:pt x="189473" y="513010"/>
                  </a:moveTo>
                  <a:lnTo>
                    <a:pt x="109938" y="564041"/>
                  </a:lnTo>
                  <a:lnTo>
                    <a:pt x="109938" y="573761"/>
                  </a:lnTo>
                  <a:lnTo>
                    <a:pt x="106151" y="581355"/>
                  </a:lnTo>
                  <a:lnTo>
                    <a:pt x="106151" y="585310"/>
                  </a:lnTo>
                  <a:lnTo>
                    <a:pt x="98576" y="589107"/>
                  </a:lnTo>
                  <a:lnTo>
                    <a:pt x="151573" y="589107"/>
                  </a:lnTo>
                  <a:lnTo>
                    <a:pt x="189473" y="513010"/>
                  </a:lnTo>
                  <a:close/>
                </a:path>
                <a:path w="189864" h="703579">
                  <a:moveTo>
                    <a:pt x="94789" y="0"/>
                  </a:moveTo>
                  <a:lnTo>
                    <a:pt x="87214" y="3796"/>
                  </a:lnTo>
                  <a:lnTo>
                    <a:pt x="79639" y="11390"/>
                  </a:lnTo>
                  <a:lnTo>
                    <a:pt x="75852" y="18984"/>
                  </a:lnTo>
                  <a:lnTo>
                    <a:pt x="75852" y="561625"/>
                  </a:lnTo>
                  <a:lnTo>
                    <a:pt x="94789" y="573761"/>
                  </a:lnTo>
                  <a:lnTo>
                    <a:pt x="109938" y="564041"/>
                  </a:lnTo>
                  <a:lnTo>
                    <a:pt x="109938" y="18984"/>
                  </a:lnTo>
                  <a:lnTo>
                    <a:pt x="106151" y="11390"/>
                  </a:lnTo>
                  <a:lnTo>
                    <a:pt x="106151" y="7593"/>
                  </a:lnTo>
                  <a:lnTo>
                    <a:pt x="98576" y="3796"/>
                  </a:lnTo>
                  <a:lnTo>
                    <a:pt x="94789" y="0"/>
                  </a:lnTo>
                  <a:close/>
                </a:path>
                <a:path w="189864" h="703579">
                  <a:moveTo>
                    <a:pt x="109938" y="564041"/>
                  </a:moveTo>
                  <a:lnTo>
                    <a:pt x="94789" y="573761"/>
                  </a:lnTo>
                  <a:lnTo>
                    <a:pt x="109938" y="573761"/>
                  </a:lnTo>
                  <a:lnTo>
                    <a:pt x="109938" y="56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9384" y="3485114"/>
              <a:ext cx="189865" cy="703580"/>
            </a:xfrm>
            <a:custGeom>
              <a:avLst/>
              <a:gdLst/>
              <a:ahLst/>
              <a:cxnLst/>
              <a:rect l="l" t="t" r="r" b="b"/>
              <a:pathLst>
                <a:path w="189864" h="703579">
                  <a:moveTo>
                    <a:pt x="75852" y="573761"/>
                  </a:moveTo>
                  <a:lnTo>
                    <a:pt x="75852" y="18984"/>
                  </a:lnTo>
                  <a:lnTo>
                    <a:pt x="79639" y="11390"/>
                  </a:lnTo>
                  <a:lnTo>
                    <a:pt x="83427" y="7593"/>
                  </a:lnTo>
                  <a:lnTo>
                    <a:pt x="87214" y="3796"/>
                  </a:lnTo>
                  <a:lnTo>
                    <a:pt x="94789" y="0"/>
                  </a:lnTo>
                  <a:lnTo>
                    <a:pt x="98576" y="3796"/>
                  </a:lnTo>
                  <a:lnTo>
                    <a:pt x="106151" y="7593"/>
                  </a:lnTo>
                  <a:lnTo>
                    <a:pt x="106151" y="11390"/>
                  </a:lnTo>
                  <a:lnTo>
                    <a:pt x="109938" y="18984"/>
                  </a:lnTo>
                  <a:lnTo>
                    <a:pt x="109938" y="573761"/>
                  </a:lnTo>
                  <a:lnTo>
                    <a:pt x="106151" y="581355"/>
                  </a:lnTo>
                  <a:lnTo>
                    <a:pt x="106151" y="585310"/>
                  </a:lnTo>
                  <a:lnTo>
                    <a:pt x="98576" y="589107"/>
                  </a:lnTo>
                  <a:lnTo>
                    <a:pt x="94789" y="589107"/>
                  </a:lnTo>
                  <a:lnTo>
                    <a:pt x="87214" y="589107"/>
                  </a:lnTo>
                  <a:lnTo>
                    <a:pt x="83427" y="585310"/>
                  </a:lnTo>
                  <a:lnTo>
                    <a:pt x="79639" y="581355"/>
                  </a:lnTo>
                  <a:lnTo>
                    <a:pt x="75852" y="573761"/>
                  </a:lnTo>
                  <a:close/>
                </a:path>
                <a:path w="189864" h="703579">
                  <a:moveTo>
                    <a:pt x="94789" y="573761"/>
                  </a:moveTo>
                  <a:lnTo>
                    <a:pt x="189473" y="513010"/>
                  </a:lnTo>
                  <a:lnTo>
                    <a:pt x="94789" y="703121"/>
                  </a:lnTo>
                  <a:lnTo>
                    <a:pt x="0" y="513010"/>
                  </a:lnTo>
                  <a:lnTo>
                    <a:pt x="94789" y="573761"/>
                  </a:lnTo>
                  <a:close/>
                </a:path>
              </a:pathLst>
            </a:custGeom>
            <a:ln w="3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672578" y="4870372"/>
            <a:ext cx="1174750" cy="194310"/>
            <a:chOff x="7672578" y="4870372"/>
            <a:chExt cx="1174750" cy="194310"/>
          </a:xfrm>
        </p:grpSpPr>
        <p:sp>
          <p:nvSpPr>
            <p:cNvPr id="18" name="object 18"/>
            <p:cNvSpPr/>
            <p:nvPr/>
          </p:nvSpPr>
          <p:spPr>
            <a:xfrm>
              <a:off x="7674474" y="4872268"/>
              <a:ext cx="1170940" cy="190500"/>
            </a:xfrm>
            <a:custGeom>
              <a:avLst/>
              <a:gdLst/>
              <a:ahLst/>
              <a:cxnLst/>
              <a:rect l="l" t="t" r="r" b="b"/>
              <a:pathLst>
                <a:path w="1170940" h="190500">
                  <a:moveTo>
                    <a:pt x="189473" y="0"/>
                  </a:moveTo>
                  <a:lnTo>
                    <a:pt x="0" y="95029"/>
                  </a:lnTo>
                  <a:lnTo>
                    <a:pt x="189473" y="190058"/>
                  </a:lnTo>
                  <a:lnTo>
                    <a:pt x="135378" y="110217"/>
                  </a:lnTo>
                  <a:lnTo>
                    <a:pt x="125088" y="110217"/>
                  </a:lnTo>
                  <a:lnTo>
                    <a:pt x="117513" y="106420"/>
                  </a:lnTo>
                  <a:lnTo>
                    <a:pt x="113726" y="106420"/>
                  </a:lnTo>
                  <a:lnTo>
                    <a:pt x="109938" y="98826"/>
                  </a:lnTo>
                  <a:lnTo>
                    <a:pt x="109938" y="87435"/>
                  </a:lnTo>
                  <a:lnTo>
                    <a:pt x="117513" y="79841"/>
                  </a:lnTo>
                  <a:lnTo>
                    <a:pt x="125088" y="76044"/>
                  </a:lnTo>
                  <a:lnTo>
                    <a:pt x="137950" y="76044"/>
                  </a:lnTo>
                  <a:lnTo>
                    <a:pt x="189473" y="0"/>
                  </a:lnTo>
                  <a:close/>
                </a:path>
                <a:path w="1170940" h="190500">
                  <a:moveTo>
                    <a:pt x="137950" y="76044"/>
                  </a:moveTo>
                  <a:lnTo>
                    <a:pt x="125088" y="76044"/>
                  </a:lnTo>
                  <a:lnTo>
                    <a:pt x="117513" y="79841"/>
                  </a:lnTo>
                  <a:lnTo>
                    <a:pt x="109938" y="87435"/>
                  </a:lnTo>
                  <a:lnTo>
                    <a:pt x="109938" y="98826"/>
                  </a:lnTo>
                  <a:lnTo>
                    <a:pt x="113726" y="106420"/>
                  </a:lnTo>
                  <a:lnTo>
                    <a:pt x="117513" y="106420"/>
                  </a:lnTo>
                  <a:lnTo>
                    <a:pt x="125088" y="110217"/>
                  </a:lnTo>
                  <a:lnTo>
                    <a:pt x="135378" y="110217"/>
                  </a:lnTo>
                  <a:lnTo>
                    <a:pt x="125088" y="95029"/>
                  </a:lnTo>
                  <a:lnTo>
                    <a:pt x="137950" y="76044"/>
                  </a:lnTo>
                  <a:close/>
                </a:path>
                <a:path w="1170940" h="190500">
                  <a:moveTo>
                    <a:pt x="1155513" y="76044"/>
                  </a:moveTo>
                  <a:lnTo>
                    <a:pt x="137950" y="76044"/>
                  </a:lnTo>
                  <a:lnTo>
                    <a:pt x="125088" y="95029"/>
                  </a:lnTo>
                  <a:lnTo>
                    <a:pt x="135378" y="110217"/>
                  </a:lnTo>
                  <a:lnTo>
                    <a:pt x="1155513" y="110217"/>
                  </a:lnTo>
                  <a:lnTo>
                    <a:pt x="1159301" y="106420"/>
                  </a:lnTo>
                  <a:lnTo>
                    <a:pt x="1166875" y="106420"/>
                  </a:lnTo>
                  <a:lnTo>
                    <a:pt x="1166875" y="98826"/>
                  </a:lnTo>
                  <a:lnTo>
                    <a:pt x="1170663" y="95029"/>
                  </a:lnTo>
                  <a:lnTo>
                    <a:pt x="1166875" y="87435"/>
                  </a:lnTo>
                  <a:lnTo>
                    <a:pt x="1166875" y="83638"/>
                  </a:lnTo>
                  <a:lnTo>
                    <a:pt x="1159301" y="79841"/>
                  </a:lnTo>
                  <a:lnTo>
                    <a:pt x="1155513" y="76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74474" y="4872268"/>
              <a:ext cx="1170940" cy="190500"/>
            </a:xfrm>
            <a:custGeom>
              <a:avLst/>
              <a:gdLst/>
              <a:ahLst/>
              <a:cxnLst/>
              <a:rect l="l" t="t" r="r" b="b"/>
              <a:pathLst>
                <a:path w="1170940" h="190500">
                  <a:moveTo>
                    <a:pt x="125088" y="76044"/>
                  </a:moveTo>
                  <a:lnTo>
                    <a:pt x="1155513" y="76044"/>
                  </a:lnTo>
                  <a:lnTo>
                    <a:pt x="1159301" y="79841"/>
                  </a:lnTo>
                  <a:lnTo>
                    <a:pt x="1166875" y="83638"/>
                  </a:lnTo>
                  <a:lnTo>
                    <a:pt x="1166875" y="87435"/>
                  </a:lnTo>
                  <a:lnTo>
                    <a:pt x="1170663" y="95029"/>
                  </a:lnTo>
                  <a:lnTo>
                    <a:pt x="1166875" y="98826"/>
                  </a:lnTo>
                  <a:lnTo>
                    <a:pt x="1166875" y="106420"/>
                  </a:lnTo>
                  <a:lnTo>
                    <a:pt x="1159301" y="106420"/>
                  </a:lnTo>
                  <a:lnTo>
                    <a:pt x="1155513" y="110217"/>
                  </a:lnTo>
                  <a:lnTo>
                    <a:pt x="125088" y="110217"/>
                  </a:lnTo>
                  <a:lnTo>
                    <a:pt x="117513" y="106420"/>
                  </a:lnTo>
                  <a:lnTo>
                    <a:pt x="113726" y="106420"/>
                  </a:lnTo>
                  <a:lnTo>
                    <a:pt x="109938" y="98826"/>
                  </a:lnTo>
                  <a:lnTo>
                    <a:pt x="109938" y="95029"/>
                  </a:lnTo>
                  <a:lnTo>
                    <a:pt x="109938" y="87435"/>
                  </a:lnTo>
                  <a:lnTo>
                    <a:pt x="113726" y="83638"/>
                  </a:lnTo>
                  <a:lnTo>
                    <a:pt x="117513" y="79841"/>
                  </a:lnTo>
                  <a:lnTo>
                    <a:pt x="125088" y="76044"/>
                  </a:lnTo>
                  <a:close/>
                </a:path>
                <a:path w="1170940" h="190500">
                  <a:moveTo>
                    <a:pt x="125088" y="95029"/>
                  </a:moveTo>
                  <a:lnTo>
                    <a:pt x="189473" y="190058"/>
                  </a:lnTo>
                  <a:lnTo>
                    <a:pt x="0" y="95029"/>
                  </a:lnTo>
                  <a:lnTo>
                    <a:pt x="189473" y="0"/>
                  </a:lnTo>
                  <a:lnTo>
                    <a:pt x="125088" y="95029"/>
                  </a:lnTo>
                  <a:close/>
                </a:path>
              </a:pathLst>
            </a:custGeom>
            <a:ln w="3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1" name="object 2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3465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5.7.</a:t>
            </a:r>
            <a:r>
              <a:rPr spc="-25" dirty="0"/>
              <a:t> </a:t>
            </a:r>
            <a:r>
              <a:rPr spc="-5" dirty="0"/>
              <a:t>Method</a:t>
            </a:r>
            <a:r>
              <a:rPr spc="-210" dirty="0"/>
              <a:t> </a:t>
            </a:r>
            <a:r>
              <a:rPr spc="-5" dirty="0"/>
              <a:t>Abstraction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090" y="976884"/>
            <a:ext cx="4583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Benefits</a:t>
            </a:r>
            <a:r>
              <a:rPr sz="4400" b="0" spc="-3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of</a:t>
            </a:r>
            <a:r>
              <a:rPr sz="4400" b="0" spc="-3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Methods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4339" y="1727708"/>
            <a:ext cx="5967095" cy="203136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1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25" dirty="0">
                <a:latin typeface="Times New Roman"/>
                <a:cs typeface="Times New Roman"/>
              </a:rPr>
              <a:t>Write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once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reuse it anywhere.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800"/>
              </a:lnSpc>
              <a:spcBef>
                <a:spcPts val="139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hiding.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Hide the implementation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Reduce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complexity.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75" y="1099820"/>
            <a:ext cx="958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Let</a:t>
            </a:r>
            <a:r>
              <a:rPr sz="2400" dirty="0">
                <a:latin typeface="Times New Roman"/>
                <a:cs typeface="Times New Roman"/>
              </a:rPr>
              <a:t> 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PrintCalendar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demonstrate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stepwise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refinement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approach.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916" y="1626604"/>
            <a:ext cx="7225748" cy="45483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93138" y="118871"/>
            <a:ext cx="66268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5.8.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Case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Study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5" dirty="0" err="1">
                <a:latin typeface="Times New Roman"/>
                <a:cs typeface="Times New Roman"/>
              </a:rPr>
              <a:t>PrintCalen</a:t>
            </a:r>
            <a:r>
              <a:rPr lang="en-US" sz="3500" spc="-5" dirty="0" err="1">
                <a:latin typeface="Times New Roman"/>
                <a:cs typeface="Times New Roman"/>
              </a:rPr>
              <a:t>da</a:t>
            </a:r>
            <a:r>
              <a:rPr sz="3500" spc="-5" dirty="0" err="1">
                <a:latin typeface="Times New Roman"/>
                <a:cs typeface="Times New Roman"/>
              </a:rPr>
              <a:t>r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8326" y="994909"/>
            <a:ext cx="1942464" cy="582930"/>
          </a:xfrm>
          <a:prstGeom prst="rect">
            <a:avLst/>
          </a:prstGeom>
          <a:ln w="1941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r>
              <a:rPr sz="1700" dirty="0">
                <a:latin typeface="Times New Roman"/>
                <a:cs typeface="Times New Roman"/>
              </a:rPr>
              <a:t>printCalendar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ts val="2025"/>
              </a:lnSpc>
            </a:pPr>
            <a:r>
              <a:rPr sz="1700" spc="5" dirty="0">
                <a:latin typeface="Times New Roman"/>
                <a:cs typeface="Times New Roman"/>
              </a:rPr>
              <a:t>(main)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486" y="2225412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2755">
              <a:lnSpc>
                <a:spcPts val="2460"/>
              </a:lnSpc>
            </a:pPr>
            <a:r>
              <a:rPr sz="2100" spc="5" dirty="0">
                <a:latin typeface="Times New Roman"/>
                <a:cs typeface="Times New Roman"/>
              </a:rPr>
              <a:t>readInput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2297" y="2225412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2440">
              <a:lnSpc>
                <a:spcPts val="1995"/>
              </a:lnSpc>
            </a:pPr>
            <a:r>
              <a:rPr sz="1700" spc="5" dirty="0">
                <a:latin typeface="Times New Roman"/>
                <a:cs typeface="Times New Roman"/>
              </a:rPr>
              <a:t>printMonth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82073" y="1577791"/>
            <a:ext cx="3318510" cy="647700"/>
            <a:chOff x="3382073" y="1577791"/>
            <a:chExt cx="3318510" cy="647700"/>
          </a:xfrm>
        </p:grpSpPr>
        <p:sp>
          <p:nvSpPr>
            <p:cNvPr id="6" name="object 6"/>
            <p:cNvSpPr/>
            <p:nvPr/>
          </p:nvSpPr>
          <p:spPr>
            <a:xfrm>
              <a:off x="3485637" y="1577791"/>
              <a:ext cx="3108325" cy="511809"/>
            </a:xfrm>
            <a:custGeom>
              <a:avLst/>
              <a:gdLst/>
              <a:ahLst/>
              <a:cxnLst/>
              <a:rect l="l" t="t" r="r" b="b"/>
              <a:pathLst>
                <a:path w="3108325" h="511810">
                  <a:moveTo>
                    <a:pt x="1553925" y="0"/>
                  </a:moveTo>
                  <a:lnTo>
                    <a:pt x="1553925" y="372404"/>
                  </a:lnTo>
                </a:path>
                <a:path w="3108325" h="511810">
                  <a:moveTo>
                    <a:pt x="0" y="372404"/>
                  </a:moveTo>
                  <a:lnTo>
                    <a:pt x="3107761" y="372404"/>
                  </a:lnTo>
                </a:path>
                <a:path w="3108325" h="511810">
                  <a:moveTo>
                    <a:pt x="0" y="511673"/>
                  </a:moveTo>
                  <a:lnTo>
                    <a:pt x="0" y="372404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82073" y="2014931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455" y="0"/>
                  </a:moveTo>
                  <a:lnTo>
                    <a:pt x="106800" y="68060"/>
                  </a:lnTo>
                  <a:lnTo>
                    <a:pt x="0" y="0"/>
                  </a:lnTo>
                  <a:lnTo>
                    <a:pt x="106800" y="210477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93399" y="19501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269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89880" y="2014931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455" y="0"/>
                  </a:moveTo>
                  <a:lnTo>
                    <a:pt x="106756" y="68060"/>
                  </a:lnTo>
                  <a:lnTo>
                    <a:pt x="0" y="0"/>
                  </a:lnTo>
                  <a:lnTo>
                    <a:pt x="106756" y="210477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3988" y="3715029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5930">
              <a:lnSpc>
                <a:spcPts val="1995"/>
              </a:lnSpc>
            </a:pPr>
            <a:r>
              <a:rPr sz="1700" spc="-5" dirty="0">
                <a:latin typeface="Times New Roman"/>
                <a:cs typeface="Times New Roman"/>
              </a:rPr>
              <a:t>getStartDay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8326" y="3083596"/>
            <a:ext cx="1942464" cy="25648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8605">
              <a:lnSpc>
                <a:spcPts val="1995"/>
              </a:lnSpc>
            </a:pPr>
            <a:r>
              <a:rPr lang="en-US" sz="1700" dirty="0" err="1">
                <a:latin typeface="Times New Roman"/>
                <a:cs typeface="Times New Roman"/>
              </a:rPr>
              <a:t>getMonthName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9951" y="3083596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9395">
              <a:lnSpc>
                <a:spcPts val="1995"/>
              </a:lnSpc>
            </a:pPr>
            <a:r>
              <a:rPr sz="1700" spc="5" dirty="0">
                <a:latin typeface="Times New Roman"/>
                <a:cs typeface="Times New Roman"/>
              </a:rPr>
              <a:t>printMonthBody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3988" y="4362601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000"/>
              </a:lnSpc>
            </a:pPr>
            <a:r>
              <a:rPr sz="1700" spc="-5" dirty="0">
                <a:latin typeface="Times New Roman"/>
                <a:cs typeface="Times New Roman"/>
              </a:rPr>
              <a:t>getTotalNumOfDays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7824" y="5075042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720"/>
              </a:lnSpc>
            </a:pPr>
            <a:r>
              <a:rPr sz="1450" dirty="0">
                <a:latin typeface="Times New Roman"/>
                <a:cs typeface="Times New Roman"/>
              </a:rPr>
              <a:t>getNumOfDaysInMonth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35909" y="2613996"/>
            <a:ext cx="3302635" cy="485775"/>
            <a:chOff x="4935909" y="2613996"/>
            <a:chExt cx="3302635" cy="485775"/>
          </a:xfrm>
        </p:grpSpPr>
        <p:sp>
          <p:nvSpPr>
            <p:cNvPr id="16" name="object 16"/>
            <p:cNvSpPr/>
            <p:nvPr/>
          </p:nvSpPr>
          <p:spPr>
            <a:xfrm>
              <a:off x="5039563" y="2613996"/>
              <a:ext cx="3075940" cy="334010"/>
            </a:xfrm>
            <a:custGeom>
              <a:avLst/>
              <a:gdLst/>
              <a:ahLst/>
              <a:cxnLst/>
              <a:rect l="l" t="t" r="r" b="b"/>
              <a:pathLst>
                <a:path w="3075940" h="334010">
                  <a:moveTo>
                    <a:pt x="1553836" y="259118"/>
                  </a:moveTo>
                  <a:lnTo>
                    <a:pt x="1553836" y="0"/>
                  </a:lnTo>
                </a:path>
                <a:path w="3075940" h="334010">
                  <a:moveTo>
                    <a:pt x="0" y="242934"/>
                  </a:moveTo>
                  <a:lnTo>
                    <a:pt x="3075442" y="242934"/>
                  </a:lnTo>
                </a:path>
                <a:path w="3075940" h="334010">
                  <a:moveTo>
                    <a:pt x="0" y="333563"/>
                  </a:moveTo>
                  <a:lnTo>
                    <a:pt x="0" y="242934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35909" y="2873114"/>
              <a:ext cx="210820" cy="213995"/>
            </a:xfrm>
            <a:custGeom>
              <a:avLst/>
              <a:gdLst/>
              <a:ahLst/>
              <a:cxnLst/>
              <a:rect l="l" t="t" r="r" b="b"/>
              <a:pathLst>
                <a:path w="210820" h="213994">
                  <a:moveTo>
                    <a:pt x="210455" y="0"/>
                  </a:moveTo>
                  <a:lnTo>
                    <a:pt x="106890" y="67971"/>
                  </a:lnTo>
                  <a:lnTo>
                    <a:pt x="0" y="0"/>
                  </a:lnTo>
                  <a:lnTo>
                    <a:pt x="106890" y="213714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31188" y="2856930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106812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27534" y="2889298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456" y="0"/>
                  </a:moveTo>
                  <a:lnTo>
                    <a:pt x="103654" y="67971"/>
                  </a:lnTo>
                  <a:lnTo>
                    <a:pt x="0" y="0"/>
                  </a:lnTo>
                  <a:lnTo>
                    <a:pt x="103654" y="210478"/>
                  </a:lnTo>
                  <a:lnTo>
                    <a:pt x="210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75439" y="5884581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5615">
              <a:lnSpc>
                <a:spcPts val="1995"/>
              </a:lnSpc>
            </a:pPr>
            <a:r>
              <a:rPr sz="1700" spc="-5" dirty="0">
                <a:latin typeface="Times New Roman"/>
                <a:cs typeface="Times New Roman"/>
              </a:rPr>
              <a:t>isLeapYear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25383" y="4751185"/>
            <a:ext cx="1169035" cy="356235"/>
            <a:chOff x="7425383" y="4751185"/>
            <a:chExt cx="1169035" cy="356235"/>
          </a:xfrm>
        </p:grpSpPr>
        <p:sp>
          <p:nvSpPr>
            <p:cNvPr id="23" name="object 23"/>
            <p:cNvSpPr/>
            <p:nvPr/>
          </p:nvSpPr>
          <p:spPr>
            <a:xfrm>
              <a:off x="7435091" y="4848377"/>
              <a:ext cx="1052195" cy="123189"/>
            </a:xfrm>
            <a:custGeom>
              <a:avLst/>
              <a:gdLst/>
              <a:ahLst/>
              <a:cxnLst/>
              <a:rect l="l" t="t" r="r" b="b"/>
              <a:pathLst>
                <a:path w="1052195" h="123189">
                  <a:moveTo>
                    <a:pt x="0" y="0"/>
                  </a:moveTo>
                  <a:lnTo>
                    <a:pt x="1052147" y="0"/>
                  </a:lnTo>
                </a:path>
                <a:path w="1052195" h="123189">
                  <a:moveTo>
                    <a:pt x="1052147" y="123130"/>
                  </a:moveTo>
                  <a:lnTo>
                    <a:pt x="1052147" y="16183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3718" y="4896928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22" y="0"/>
                  </a:moveTo>
                  <a:lnTo>
                    <a:pt x="103520" y="68106"/>
                  </a:lnTo>
                  <a:lnTo>
                    <a:pt x="0" y="0"/>
                  </a:lnTo>
                  <a:lnTo>
                    <a:pt x="103520" y="210477"/>
                  </a:lnTo>
                  <a:lnTo>
                    <a:pt x="2103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35091" y="4751185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375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331571" y="4071246"/>
            <a:ext cx="210820" cy="278765"/>
            <a:chOff x="7331571" y="4071246"/>
            <a:chExt cx="210820" cy="278765"/>
          </a:xfrm>
        </p:grpSpPr>
        <p:sp>
          <p:nvSpPr>
            <p:cNvPr id="27" name="object 27"/>
            <p:cNvSpPr/>
            <p:nvPr/>
          </p:nvSpPr>
          <p:spPr>
            <a:xfrm>
              <a:off x="7435091" y="407124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269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31571" y="4135981"/>
              <a:ext cx="210820" cy="213995"/>
            </a:xfrm>
            <a:custGeom>
              <a:avLst/>
              <a:gdLst/>
              <a:ahLst/>
              <a:cxnLst/>
              <a:rect l="l" t="t" r="r" b="b"/>
              <a:pathLst>
                <a:path w="210820" h="213995">
                  <a:moveTo>
                    <a:pt x="210455" y="0"/>
                  </a:moveTo>
                  <a:lnTo>
                    <a:pt x="106756" y="68060"/>
                  </a:lnTo>
                  <a:lnTo>
                    <a:pt x="0" y="0"/>
                  </a:lnTo>
                  <a:lnTo>
                    <a:pt x="106756" y="213668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347752" y="5463626"/>
            <a:ext cx="1489710" cy="421005"/>
            <a:chOff x="7347752" y="5463626"/>
            <a:chExt cx="1489710" cy="421005"/>
          </a:xfrm>
        </p:grpSpPr>
        <p:sp>
          <p:nvSpPr>
            <p:cNvPr id="30" name="object 30"/>
            <p:cNvSpPr/>
            <p:nvPr/>
          </p:nvSpPr>
          <p:spPr>
            <a:xfrm>
              <a:off x="7435090" y="5463626"/>
              <a:ext cx="1392555" cy="285115"/>
            </a:xfrm>
            <a:custGeom>
              <a:avLst/>
              <a:gdLst/>
              <a:ahLst/>
              <a:cxnLst/>
              <a:rect l="l" t="t" r="r" b="b"/>
              <a:pathLst>
                <a:path w="1392554" h="285114">
                  <a:moveTo>
                    <a:pt x="0" y="178110"/>
                  </a:moveTo>
                  <a:lnTo>
                    <a:pt x="1375878" y="178110"/>
                  </a:lnTo>
                </a:path>
                <a:path w="1392554" h="285114">
                  <a:moveTo>
                    <a:pt x="1392060" y="0"/>
                  </a:moveTo>
                  <a:lnTo>
                    <a:pt x="1392060" y="178110"/>
                  </a:lnTo>
                </a:path>
                <a:path w="1392554" h="285114">
                  <a:moveTo>
                    <a:pt x="16182" y="285012"/>
                  </a:moveTo>
                  <a:lnTo>
                    <a:pt x="16182" y="178110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47752" y="567410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456" y="0"/>
                  </a:moveTo>
                  <a:lnTo>
                    <a:pt x="103520" y="68061"/>
                  </a:lnTo>
                  <a:lnTo>
                    <a:pt x="0" y="0"/>
                  </a:lnTo>
                  <a:lnTo>
                    <a:pt x="103520" y="210477"/>
                  </a:lnTo>
                  <a:lnTo>
                    <a:pt x="210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331571" y="3455996"/>
            <a:ext cx="210820" cy="259079"/>
            <a:chOff x="7331571" y="3455996"/>
            <a:chExt cx="210820" cy="259079"/>
          </a:xfrm>
        </p:grpSpPr>
        <p:sp>
          <p:nvSpPr>
            <p:cNvPr id="35" name="object 35"/>
            <p:cNvSpPr/>
            <p:nvPr/>
          </p:nvSpPr>
          <p:spPr>
            <a:xfrm>
              <a:off x="7435091" y="3455996"/>
              <a:ext cx="0" cy="123189"/>
            </a:xfrm>
            <a:custGeom>
              <a:avLst/>
              <a:gdLst/>
              <a:ahLst/>
              <a:cxnLst/>
              <a:rect l="l" t="t" r="r" b="b"/>
              <a:pathLst>
                <a:path h="123189">
                  <a:moveTo>
                    <a:pt x="0" y="122995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31571" y="350454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455" y="0"/>
                  </a:moveTo>
                  <a:lnTo>
                    <a:pt x="106756" y="67971"/>
                  </a:lnTo>
                  <a:lnTo>
                    <a:pt x="0" y="0"/>
                  </a:lnTo>
                  <a:lnTo>
                    <a:pt x="106756" y="210478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755950" y="3488364"/>
            <a:ext cx="210820" cy="1586865"/>
            <a:chOff x="8755950" y="3488364"/>
            <a:chExt cx="210820" cy="1586865"/>
          </a:xfrm>
        </p:grpSpPr>
        <p:sp>
          <p:nvSpPr>
            <p:cNvPr id="38" name="object 38"/>
            <p:cNvSpPr/>
            <p:nvPr/>
          </p:nvSpPr>
          <p:spPr>
            <a:xfrm>
              <a:off x="8859515" y="3488364"/>
              <a:ext cx="0" cy="1450975"/>
            </a:xfrm>
            <a:custGeom>
              <a:avLst/>
              <a:gdLst/>
              <a:ahLst/>
              <a:cxnLst/>
              <a:rect l="l" t="t" r="r" b="b"/>
              <a:pathLst>
                <a:path h="1450975">
                  <a:moveTo>
                    <a:pt x="0" y="1450641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55950" y="4864561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456" y="0"/>
                  </a:moveTo>
                  <a:lnTo>
                    <a:pt x="106801" y="67971"/>
                  </a:lnTo>
                  <a:lnTo>
                    <a:pt x="0" y="0"/>
                  </a:lnTo>
                  <a:lnTo>
                    <a:pt x="106801" y="210477"/>
                  </a:lnTo>
                  <a:lnTo>
                    <a:pt x="210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797384" y="4767503"/>
            <a:ext cx="210820" cy="1104265"/>
            <a:chOff x="6797384" y="4767503"/>
            <a:chExt cx="210820" cy="1104265"/>
          </a:xfrm>
        </p:grpSpPr>
        <p:sp>
          <p:nvSpPr>
            <p:cNvPr id="41" name="object 41"/>
            <p:cNvSpPr/>
            <p:nvPr/>
          </p:nvSpPr>
          <p:spPr>
            <a:xfrm>
              <a:off x="6900948" y="4767503"/>
              <a:ext cx="0" cy="965200"/>
            </a:xfrm>
            <a:custGeom>
              <a:avLst/>
              <a:gdLst/>
              <a:ahLst/>
              <a:cxnLst/>
              <a:rect l="l" t="t" r="r" b="b"/>
              <a:pathLst>
                <a:path h="965200">
                  <a:moveTo>
                    <a:pt x="0" y="964951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97384" y="5657920"/>
              <a:ext cx="210820" cy="213995"/>
            </a:xfrm>
            <a:custGeom>
              <a:avLst/>
              <a:gdLst/>
              <a:ahLst/>
              <a:cxnLst/>
              <a:rect l="l" t="t" r="r" b="b"/>
              <a:pathLst>
                <a:path w="210820" h="213995">
                  <a:moveTo>
                    <a:pt x="210455" y="0"/>
                  </a:moveTo>
                  <a:lnTo>
                    <a:pt x="103564" y="68061"/>
                  </a:lnTo>
                  <a:lnTo>
                    <a:pt x="0" y="0"/>
                  </a:lnTo>
                  <a:lnTo>
                    <a:pt x="103564" y="213714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4" name="object 4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656543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88327" y="964183"/>
            <a:ext cx="10600690" cy="44297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0480" marR="5080">
              <a:lnSpc>
                <a:spcPts val="2500"/>
              </a:lnSpc>
              <a:spcBef>
                <a:spcPts val="200"/>
              </a:spcBef>
            </a:pPr>
            <a:r>
              <a:rPr sz="2100" b="1" spc="-30" dirty="0">
                <a:latin typeface="Times New Roman"/>
                <a:cs typeface="Times New Roman"/>
              </a:rPr>
              <a:t>Top-down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approach 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implement one method 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structure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chart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at 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time from the top to the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bottom.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495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spc="-5" dirty="0">
                <a:latin typeface="Times New Roman"/>
                <a:cs typeface="Times New Roman"/>
              </a:rPr>
              <a:t>Stubs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 used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 methods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waiting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 implemented.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495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stub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simple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but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incomplete version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510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use</a:t>
            </a:r>
            <a:r>
              <a:rPr sz="2100" dirty="0">
                <a:latin typeface="Times New Roman"/>
                <a:cs typeface="Times New Roman"/>
              </a:rPr>
              <a:t> of</a:t>
            </a:r>
            <a:r>
              <a:rPr sz="2100" spc="-5" dirty="0">
                <a:latin typeface="Times New Roman"/>
                <a:cs typeface="Times New Roman"/>
              </a:rPr>
              <a:t> stubs </a:t>
            </a:r>
            <a:r>
              <a:rPr sz="2100" dirty="0">
                <a:latin typeface="Times New Roman"/>
                <a:cs typeface="Times New Roman"/>
              </a:rPr>
              <a:t>enables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you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test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invoking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15" dirty="0">
                <a:latin typeface="Times New Roman"/>
                <a:cs typeface="Times New Roman"/>
              </a:rPr>
              <a:t>caller.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510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dirty="0">
                <a:latin typeface="Times New Roman"/>
                <a:cs typeface="Times New Roman"/>
              </a:rPr>
              <a:t>Implement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 </a:t>
            </a:r>
            <a:r>
              <a:rPr sz="2100" spc="-5" dirty="0">
                <a:latin typeface="Times New Roman"/>
                <a:cs typeface="Times New Roman"/>
              </a:rPr>
              <a:t>first</a:t>
            </a:r>
            <a:r>
              <a:rPr sz="2100" dirty="0">
                <a:latin typeface="Times New Roman"/>
                <a:cs typeface="Times New Roman"/>
              </a:rPr>
              <a:t> 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then </a:t>
            </a:r>
            <a:r>
              <a:rPr sz="2100" spc="-5" dirty="0">
                <a:latin typeface="Times New Roman"/>
                <a:cs typeface="Times New Roman"/>
              </a:rPr>
              <a:t>use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stub</a:t>
            </a:r>
            <a:r>
              <a:rPr sz="2100" dirty="0">
                <a:latin typeface="Times New Roman"/>
                <a:cs typeface="Times New Roman"/>
              </a:rPr>
              <a:t> for the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printMonth</a:t>
            </a:r>
            <a:r>
              <a:rPr sz="2100" dirty="0">
                <a:latin typeface="Times New Roman"/>
                <a:cs typeface="Times New Roman"/>
              </a:rPr>
              <a:t> method.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510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dirty="0">
                <a:latin typeface="Times New Roman"/>
                <a:cs typeface="Times New Roman"/>
              </a:rPr>
              <a:t> example, let </a:t>
            </a:r>
            <a:r>
              <a:rPr sz="2100" spc="-5" dirty="0">
                <a:latin typeface="Times New Roman"/>
                <a:cs typeface="Times New Roman"/>
              </a:rPr>
              <a:t>printMonth</a:t>
            </a:r>
            <a:r>
              <a:rPr sz="2100" dirty="0">
                <a:latin typeface="Times New Roman"/>
                <a:cs typeface="Times New Roman"/>
              </a:rPr>
              <a:t> display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year and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month in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stub.</a:t>
            </a:r>
            <a:endParaRPr sz="2100">
              <a:latin typeface="Times New Roman"/>
              <a:cs typeface="Times New Roman"/>
            </a:endParaRPr>
          </a:p>
          <a:p>
            <a:pPr marL="12700" marR="190500">
              <a:lnSpc>
                <a:spcPts val="2500"/>
              </a:lnSpc>
              <a:spcBef>
                <a:spcPts val="2045"/>
              </a:spcBef>
            </a:pPr>
            <a:r>
              <a:rPr sz="2100" b="1" spc="-5" dirty="0">
                <a:latin typeface="Times New Roman"/>
                <a:cs typeface="Times New Roman"/>
              </a:rPr>
              <a:t>Bottom-up </a:t>
            </a:r>
            <a:r>
              <a:rPr sz="2100" dirty="0">
                <a:latin typeface="Times New Roman"/>
                <a:cs typeface="Times New Roman"/>
              </a:rPr>
              <a:t>approach is to implement one method in the structure chart at a time from the bottom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top.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510"/>
              </a:lnSpc>
              <a:spcBef>
                <a:spcPts val="10"/>
              </a:spcBef>
              <a:buFont typeface="Wingdings"/>
              <a:buChar char=""/>
              <a:tabLst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For </a:t>
            </a:r>
            <a:r>
              <a:rPr sz="2100" dirty="0">
                <a:latin typeface="Times New Roman"/>
                <a:cs typeface="Times New Roman"/>
              </a:rPr>
              <a:t>each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 implemented,</a:t>
            </a:r>
            <a:r>
              <a:rPr sz="2100" spc="-5" dirty="0">
                <a:latin typeface="Times New Roman"/>
                <a:cs typeface="Times New Roman"/>
              </a:rPr>
              <a:t> write</a:t>
            </a:r>
            <a:r>
              <a:rPr sz="2100" dirty="0">
                <a:latin typeface="Times New Roman"/>
                <a:cs typeface="Times New Roman"/>
              </a:rPr>
              <a:t> 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test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program 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test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it.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495"/>
              </a:lnSpc>
              <a:buFont typeface="Wingdings"/>
              <a:buChar char=""/>
              <a:tabLst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Both top-down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bottom-up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fine.</a:t>
            </a:r>
            <a:endParaRPr sz="2100">
              <a:latin typeface="Times New Roman"/>
              <a:cs typeface="Times New Roman"/>
            </a:endParaRPr>
          </a:p>
          <a:p>
            <a:pPr marL="354965" marR="105410" indent="-342900">
              <a:lnSpc>
                <a:spcPts val="2500"/>
              </a:lnSpc>
              <a:spcBef>
                <a:spcPts val="90"/>
              </a:spcBef>
              <a:buFont typeface="Wingdings"/>
              <a:buChar char=""/>
              <a:tabLst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Both </a:t>
            </a:r>
            <a:r>
              <a:rPr sz="2100" dirty="0">
                <a:latin typeface="Times New Roman"/>
                <a:cs typeface="Times New Roman"/>
              </a:rPr>
              <a:t>approaches implement the methods incrementally and help to isolate programming errors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makes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debugging </a:t>
            </a:r>
            <a:r>
              <a:rPr sz="2100" spc="-30" dirty="0">
                <a:latin typeface="Times New Roman"/>
                <a:cs typeface="Times New Roman"/>
              </a:rPr>
              <a:t>easy.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47">
            <a:extLst>
              <a:ext uri="{FF2B5EF4-FFF2-40B4-BE49-F238E27FC236}">
                <a16:creationId xmlns:a16="http://schemas.microsoft.com/office/drawing/2014/main" id="{A79DD7FE-4008-3E5A-B838-A0CEBCCC69D0}"/>
              </a:ext>
            </a:extLst>
          </p:cNvPr>
          <p:cNvSpPr txBox="1">
            <a:spLocks/>
          </p:cNvSpPr>
          <p:nvPr/>
        </p:nvSpPr>
        <p:spPr>
          <a:xfrm>
            <a:off x="914400" y="224337"/>
            <a:ext cx="657519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dirty="0"/>
              <a:t>5.8.</a:t>
            </a:r>
            <a:r>
              <a:rPr lang="en-US" kern="0" spc="-15" dirty="0"/>
              <a:t> </a:t>
            </a:r>
            <a:r>
              <a:rPr lang="en-US" kern="0" spc="-5" dirty="0"/>
              <a:t>Case</a:t>
            </a:r>
            <a:r>
              <a:rPr lang="en-US" kern="0" spc="-15" dirty="0"/>
              <a:t> </a:t>
            </a:r>
            <a:r>
              <a:rPr lang="en-US" kern="0" dirty="0"/>
              <a:t>Study</a:t>
            </a:r>
            <a:r>
              <a:rPr lang="en-US" kern="0" spc="-15" dirty="0"/>
              <a:t> </a:t>
            </a:r>
            <a:r>
              <a:rPr lang="en-US" kern="0" dirty="0"/>
              <a:t>-</a:t>
            </a:r>
            <a:r>
              <a:rPr lang="en-US" kern="0" spc="-15" dirty="0"/>
              <a:t> </a:t>
            </a:r>
            <a:r>
              <a:rPr lang="en-US" kern="0" spc="-5" dirty="0" err="1"/>
              <a:t>PrintCalendar</a:t>
            </a:r>
            <a:endParaRPr lang="en-US" kern="0"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5309" y="781883"/>
            <a:ext cx="2054225" cy="61658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dirty="0">
                <a:latin typeface="Times New Roman"/>
                <a:cs typeface="Times New Roman"/>
              </a:rPr>
              <a:t>printCalendar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145"/>
              </a:lnSpc>
            </a:pPr>
            <a:r>
              <a:rPr sz="1800" dirty="0">
                <a:latin typeface="Times New Roman"/>
                <a:cs typeface="Times New Roman"/>
              </a:rPr>
              <a:t>(main)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473" y="2082863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8790">
              <a:lnSpc>
                <a:spcPts val="2595"/>
              </a:lnSpc>
            </a:pPr>
            <a:r>
              <a:rPr sz="2200" spc="15" dirty="0">
                <a:latin typeface="Times New Roman"/>
                <a:cs typeface="Times New Roman"/>
              </a:rPr>
              <a:t>readInput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8282" y="2082863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9109">
              <a:lnSpc>
                <a:spcPts val="2110"/>
              </a:lnSpc>
            </a:pPr>
            <a:r>
              <a:rPr sz="1800" spc="5" dirty="0">
                <a:latin typeface="Times New Roman"/>
                <a:cs typeface="Times New Roman"/>
              </a:rPr>
              <a:t>printMonth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751" y="1398150"/>
            <a:ext cx="3508375" cy="685165"/>
            <a:chOff x="3169751" y="1398150"/>
            <a:chExt cx="3508375" cy="685165"/>
          </a:xfrm>
        </p:grpSpPr>
        <p:sp>
          <p:nvSpPr>
            <p:cNvPr id="6" name="object 6"/>
            <p:cNvSpPr/>
            <p:nvPr/>
          </p:nvSpPr>
          <p:spPr>
            <a:xfrm>
              <a:off x="3279247" y="1398150"/>
              <a:ext cx="3286125" cy="541020"/>
            </a:xfrm>
            <a:custGeom>
              <a:avLst/>
              <a:gdLst/>
              <a:ahLst/>
              <a:cxnLst/>
              <a:rect l="l" t="t" r="r" b="b"/>
              <a:pathLst>
                <a:path w="3286125" h="541019">
                  <a:moveTo>
                    <a:pt x="1642926" y="0"/>
                  </a:moveTo>
                  <a:lnTo>
                    <a:pt x="1642926" y="393733"/>
                  </a:lnTo>
                </a:path>
                <a:path w="3286125" h="541019">
                  <a:moveTo>
                    <a:pt x="0" y="393733"/>
                  </a:moveTo>
                  <a:lnTo>
                    <a:pt x="3285757" y="393733"/>
                  </a:lnTo>
                </a:path>
                <a:path w="3286125" h="541019">
                  <a:moveTo>
                    <a:pt x="0" y="540979"/>
                  </a:moveTo>
                  <a:lnTo>
                    <a:pt x="0" y="393733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9751" y="1860325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5" h="222885">
                  <a:moveTo>
                    <a:pt x="222510" y="0"/>
                  </a:moveTo>
                  <a:lnTo>
                    <a:pt x="112918" y="71959"/>
                  </a:lnTo>
                  <a:lnTo>
                    <a:pt x="0" y="0"/>
                  </a:lnTo>
                  <a:lnTo>
                    <a:pt x="112918" y="222533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65005" y="1791883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7246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55555" y="1860325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12869" y="71959"/>
                  </a:lnTo>
                  <a:lnTo>
                    <a:pt x="0" y="0"/>
                  </a:lnTo>
                  <a:lnTo>
                    <a:pt x="112869" y="222533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28181" y="3657797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1965">
              <a:lnSpc>
                <a:spcPts val="2110"/>
              </a:lnSpc>
            </a:pPr>
            <a:r>
              <a:rPr sz="1800" spc="-5" dirty="0">
                <a:latin typeface="Times New Roman"/>
                <a:cs typeface="Times New Roman"/>
              </a:rPr>
              <a:t>getStartDay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5309" y="2990199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3845">
              <a:lnSpc>
                <a:spcPts val="2110"/>
              </a:lnSpc>
            </a:pPr>
            <a:r>
              <a:rPr sz="1800" dirty="0">
                <a:latin typeface="Times New Roman"/>
                <a:cs typeface="Times New Roman"/>
              </a:rPr>
              <a:t>printMonthTitle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4005" y="2990199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2729">
              <a:lnSpc>
                <a:spcPts val="2110"/>
              </a:lnSpc>
            </a:pPr>
            <a:r>
              <a:rPr sz="1800" spc="5" dirty="0">
                <a:latin typeface="Times New Roman"/>
                <a:cs typeface="Times New Roman"/>
              </a:rPr>
              <a:t>printMonthBody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8181" y="4342458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2115"/>
              </a:lnSpc>
            </a:pPr>
            <a:r>
              <a:rPr sz="1800" spc="-10" dirty="0">
                <a:latin typeface="Times New Roman"/>
                <a:cs typeface="Times New Roman"/>
              </a:rPr>
              <a:t>getTotalNumOfDays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1012" y="5095704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820"/>
              </a:lnSpc>
            </a:pPr>
            <a:r>
              <a:rPr sz="1550" spc="-10" dirty="0">
                <a:latin typeface="Times New Roman"/>
                <a:cs typeface="Times New Roman"/>
              </a:rPr>
              <a:t>getNumOfDaysInMonth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12582" y="2493702"/>
            <a:ext cx="3491229" cy="513715"/>
            <a:chOff x="4812582" y="2493702"/>
            <a:chExt cx="3491229" cy="513715"/>
          </a:xfrm>
        </p:grpSpPr>
        <p:sp>
          <p:nvSpPr>
            <p:cNvPr id="16" name="object 16"/>
            <p:cNvSpPr/>
            <p:nvPr/>
          </p:nvSpPr>
          <p:spPr>
            <a:xfrm>
              <a:off x="4922173" y="2493702"/>
              <a:ext cx="3251835" cy="353060"/>
            </a:xfrm>
            <a:custGeom>
              <a:avLst/>
              <a:gdLst/>
              <a:ahLst/>
              <a:cxnLst/>
              <a:rect l="l" t="t" r="r" b="b"/>
              <a:pathLst>
                <a:path w="3251834" h="353060">
                  <a:moveTo>
                    <a:pt x="1642831" y="273959"/>
                  </a:moveTo>
                  <a:lnTo>
                    <a:pt x="1642831" y="0"/>
                  </a:lnTo>
                </a:path>
                <a:path w="3251834" h="353060">
                  <a:moveTo>
                    <a:pt x="0" y="256848"/>
                  </a:moveTo>
                  <a:lnTo>
                    <a:pt x="3251587" y="256848"/>
                  </a:lnTo>
                </a:path>
                <a:path w="3251834" h="353060">
                  <a:moveTo>
                    <a:pt x="0" y="352668"/>
                  </a:moveTo>
                  <a:lnTo>
                    <a:pt x="0" y="256848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12582" y="2767661"/>
              <a:ext cx="222885" cy="226060"/>
            </a:xfrm>
            <a:custGeom>
              <a:avLst/>
              <a:gdLst/>
              <a:ahLst/>
              <a:cxnLst/>
              <a:rect l="l" t="t" r="r" b="b"/>
              <a:pathLst>
                <a:path w="222885" h="226060">
                  <a:moveTo>
                    <a:pt x="222510" y="0"/>
                  </a:moveTo>
                  <a:lnTo>
                    <a:pt x="113013" y="71864"/>
                  </a:lnTo>
                  <a:lnTo>
                    <a:pt x="0" y="0"/>
                  </a:lnTo>
                  <a:lnTo>
                    <a:pt x="113013" y="225954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0869" y="2750551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30">
                  <a:moveTo>
                    <a:pt x="0" y="112929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81278" y="2784772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09592" y="71864"/>
                  </a:lnTo>
                  <a:lnTo>
                    <a:pt x="0" y="0"/>
                  </a:lnTo>
                  <a:lnTo>
                    <a:pt x="109592" y="222533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95309" y="3674907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975">
              <a:lnSpc>
                <a:spcPts val="2110"/>
              </a:lnSpc>
            </a:pPr>
            <a:r>
              <a:rPr sz="1800" dirty="0">
                <a:latin typeface="Times New Roman"/>
                <a:cs typeface="Times New Roman"/>
              </a:rPr>
              <a:t>getMonthName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7378" y="5951608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2920">
              <a:lnSpc>
                <a:spcPts val="2110"/>
              </a:lnSpc>
            </a:pPr>
            <a:r>
              <a:rPr sz="1800" spc="-10" dirty="0">
                <a:latin typeface="Times New Roman"/>
                <a:cs typeface="Times New Roman"/>
              </a:rPr>
              <a:t>isLeapYear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44639" y="4753297"/>
            <a:ext cx="1235710" cy="377190"/>
            <a:chOff x="7444639" y="4753297"/>
            <a:chExt cx="1235710" cy="377190"/>
          </a:xfrm>
        </p:grpSpPr>
        <p:sp>
          <p:nvSpPr>
            <p:cNvPr id="23" name="object 23"/>
            <p:cNvSpPr/>
            <p:nvPr/>
          </p:nvSpPr>
          <p:spPr>
            <a:xfrm>
              <a:off x="7454903" y="4856056"/>
              <a:ext cx="1112520" cy="130810"/>
            </a:xfrm>
            <a:custGeom>
              <a:avLst/>
              <a:gdLst/>
              <a:ahLst/>
              <a:cxnLst/>
              <a:rect l="l" t="t" r="r" b="b"/>
              <a:pathLst>
                <a:path w="1112520" h="130810">
                  <a:moveTo>
                    <a:pt x="0" y="0"/>
                  </a:moveTo>
                  <a:lnTo>
                    <a:pt x="1112408" y="0"/>
                  </a:lnTo>
                </a:path>
                <a:path w="1112520" h="130810">
                  <a:moveTo>
                    <a:pt x="1112408" y="130183"/>
                  </a:moveTo>
                  <a:lnTo>
                    <a:pt x="1112408" y="17110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57863" y="4907387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366" y="0"/>
                  </a:moveTo>
                  <a:lnTo>
                    <a:pt x="109448" y="72006"/>
                  </a:lnTo>
                  <a:lnTo>
                    <a:pt x="0" y="0"/>
                  </a:lnTo>
                  <a:lnTo>
                    <a:pt x="109448" y="222531"/>
                  </a:lnTo>
                  <a:lnTo>
                    <a:pt x="2223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54903" y="4753297"/>
              <a:ext cx="0" cy="120014"/>
            </a:xfrm>
            <a:custGeom>
              <a:avLst/>
              <a:gdLst/>
              <a:ahLst/>
              <a:cxnLst/>
              <a:rect l="l" t="t" r="r" b="b"/>
              <a:pathLst>
                <a:path h="120014">
                  <a:moveTo>
                    <a:pt x="0" y="0"/>
                  </a:moveTo>
                  <a:lnTo>
                    <a:pt x="0" y="119869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345453" y="4034415"/>
            <a:ext cx="222885" cy="294640"/>
            <a:chOff x="7345453" y="4034415"/>
            <a:chExt cx="222885" cy="294640"/>
          </a:xfrm>
        </p:grpSpPr>
        <p:sp>
          <p:nvSpPr>
            <p:cNvPr id="27" name="object 27"/>
            <p:cNvSpPr/>
            <p:nvPr/>
          </p:nvSpPr>
          <p:spPr>
            <a:xfrm>
              <a:off x="7454903" y="4034415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20">
                  <a:moveTo>
                    <a:pt x="0" y="147246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45453" y="4102856"/>
              <a:ext cx="222885" cy="226060"/>
            </a:xfrm>
            <a:custGeom>
              <a:avLst/>
              <a:gdLst/>
              <a:ahLst/>
              <a:cxnLst/>
              <a:rect l="l" t="t" r="r" b="b"/>
              <a:pathLst>
                <a:path w="222884" h="226060">
                  <a:moveTo>
                    <a:pt x="222510" y="0"/>
                  </a:moveTo>
                  <a:lnTo>
                    <a:pt x="112871" y="71959"/>
                  </a:lnTo>
                  <a:lnTo>
                    <a:pt x="0" y="0"/>
                  </a:lnTo>
                  <a:lnTo>
                    <a:pt x="112871" y="225907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362563" y="5506543"/>
            <a:ext cx="1574800" cy="445134"/>
            <a:chOff x="7362563" y="5506543"/>
            <a:chExt cx="1574800" cy="445134"/>
          </a:xfrm>
        </p:grpSpPr>
        <p:sp>
          <p:nvSpPr>
            <p:cNvPr id="30" name="object 30"/>
            <p:cNvSpPr/>
            <p:nvPr/>
          </p:nvSpPr>
          <p:spPr>
            <a:xfrm>
              <a:off x="7454903" y="5506543"/>
              <a:ext cx="1471930" cy="301625"/>
            </a:xfrm>
            <a:custGeom>
              <a:avLst/>
              <a:gdLst/>
              <a:ahLst/>
              <a:cxnLst/>
              <a:rect l="l" t="t" r="r" b="b"/>
              <a:pathLst>
                <a:path w="1471929" h="301625">
                  <a:moveTo>
                    <a:pt x="0" y="188311"/>
                  </a:moveTo>
                  <a:lnTo>
                    <a:pt x="1454681" y="188311"/>
                  </a:lnTo>
                </a:path>
                <a:path w="1471929" h="301625">
                  <a:moveTo>
                    <a:pt x="1471789" y="0"/>
                  </a:moveTo>
                  <a:lnTo>
                    <a:pt x="1471789" y="188311"/>
                  </a:lnTo>
                </a:path>
                <a:path w="1471929" h="301625">
                  <a:moveTo>
                    <a:pt x="17108" y="301336"/>
                  </a:moveTo>
                  <a:lnTo>
                    <a:pt x="17108" y="188311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62563" y="5729075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09448" y="71959"/>
                  </a:lnTo>
                  <a:lnTo>
                    <a:pt x="0" y="0"/>
                  </a:lnTo>
                  <a:lnTo>
                    <a:pt x="109448" y="222532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922173" y="3383928"/>
            <a:ext cx="0" cy="147320"/>
          </a:xfrm>
          <a:custGeom>
            <a:avLst/>
            <a:gdLst/>
            <a:ahLst/>
            <a:cxnLst/>
            <a:rect l="l" t="t" r="r" b="b"/>
            <a:pathLst>
              <a:path h="147320">
                <a:moveTo>
                  <a:pt x="0" y="147151"/>
                </a:moveTo>
                <a:lnTo>
                  <a:pt x="0" y="0"/>
                </a:lnTo>
              </a:path>
            </a:pathLst>
          </a:custGeom>
          <a:ln w="2052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12582" y="3452370"/>
            <a:ext cx="222885" cy="226060"/>
          </a:xfrm>
          <a:custGeom>
            <a:avLst/>
            <a:gdLst/>
            <a:ahLst/>
            <a:cxnLst/>
            <a:rect l="l" t="t" r="r" b="b"/>
            <a:pathLst>
              <a:path w="222885" h="226060">
                <a:moveTo>
                  <a:pt x="222510" y="0"/>
                </a:moveTo>
                <a:lnTo>
                  <a:pt x="113013" y="71864"/>
                </a:lnTo>
                <a:lnTo>
                  <a:pt x="0" y="0"/>
                </a:lnTo>
                <a:lnTo>
                  <a:pt x="113013" y="225954"/>
                </a:lnTo>
                <a:lnTo>
                  <a:pt x="222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345453" y="3383928"/>
            <a:ext cx="222885" cy="274320"/>
            <a:chOff x="7345453" y="3383928"/>
            <a:chExt cx="222885" cy="274320"/>
          </a:xfrm>
        </p:grpSpPr>
        <p:sp>
          <p:nvSpPr>
            <p:cNvPr id="35" name="object 35"/>
            <p:cNvSpPr/>
            <p:nvPr/>
          </p:nvSpPr>
          <p:spPr>
            <a:xfrm>
              <a:off x="7454903" y="3383928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45453" y="3435260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12871" y="71864"/>
                  </a:lnTo>
                  <a:lnTo>
                    <a:pt x="0" y="0"/>
                  </a:lnTo>
                  <a:lnTo>
                    <a:pt x="112871" y="222531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851414" y="3418149"/>
            <a:ext cx="222885" cy="1677670"/>
            <a:chOff x="8851414" y="3418149"/>
            <a:chExt cx="222885" cy="1677670"/>
          </a:xfrm>
        </p:grpSpPr>
        <p:sp>
          <p:nvSpPr>
            <p:cNvPr id="38" name="object 38"/>
            <p:cNvSpPr/>
            <p:nvPr/>
          </p:nvSpPr>
          <p:spPr>
            <a:xfrm>
              <a:off x="8960911" y="3418149"/>
              <a:ext cx="0" cy="1534160"/>
            </a:xfrm>
            <a:custGeom>
              <a:avLst/>
              <a:gdLst/>
              <a:ahLst/>
              <a:cxnLst/>
              <a:rect l="l" t="t" r="r" b="b"/>
              <a:pathLst>
                <a:path h="1534160">
                  <a:moveTo>
                    <a:pt x="0" y="1533726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51414" y="4873166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12918" y="71864"/>
                  </a:lnTo>
                  <a:lnTo>
                    <a:pt x="0" y="0"/>
                  </a:lnTo>
                  <a:lnTo>
                    <a:pt x="112918" y="222531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780670" y="4770550"/>
            <a:ext cx="222885" cy="1167765"/>
            <a:chOff x="6780670" y="4770550"/>
            <a:chExt cx="222885" cy="1167765"/>
          </a:xfrm>
        </p:grpSpPr>
        <p:sp>
          <p:nvSpPr>
            <p:cNvPr id="41" name="object 41"/>
            <p:cNvSpPr/>
            <p:nvPr/>
          </p:nvSpPr>
          <p:spPr>
            <a:xfrm>
              <a:off x="6890168" y="4770550"/>
              <a:ext cx="0" cy="1020444"/>
            </a:xfrm>
            <a:custGeom>
              <a:avLst/>
              <a:gdLst/>
              <a:ahLst/>
              <a:cxnLst/>
              <a:rect l="l" t="t" r="r" b="b"/>
              <a:pathLst>
                <a:path h="1020445">
                  <a:moveTo>
                    <a:pt x="0" y="1020218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80670" y="5711965"/>
              <a:ext cx="222885" cy="226060"/>
            </a:xfrm>
            <a:custGeom>
              <a:avLst/>
              <a:gdLst/>
              <a:ahLst/>
              <a:cxnLst/>
              <a:rect l="l" t="t" r="r" b="b"/>
              <a:pathLst>
                <a:path w="222884" h="226060">
                  <a:moveTo>
                    <a:pt x="222510" y="0"/>
                  </a:moveTo>
                  <a:lnTo>
                    <a:pt x="109496" y="71959"/>
                  </a:lnTo>
                  <a:lnTo>
                    <a:pt x="0" y="0"/>
                  </a:lnTo>
                  <a:lnTo>
                    <a:pt x="109496" y="225954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4" name="object 4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657519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5.8.</a:t>
            </a:r>
            <a:r>
              <a:rPr lang="en-US" spc="-15" dirty="0"/>
              <a:t> </a:t>
            </a:r>
            <a:r>
              <a:rPr lang="en-US" spc="-5" dirty="0"/>
              <a:t>Case</a:t>
            </a:r>
            <a:r>
              <a:rPr lang="en-US" spc="-15" dirty="0"/>
              <a:t> </a:t>
            </a:r>
            <a:r>
              <a:rPr lang="en-US" dirty="0"/>
              <a:t>Study</a:t>
            </a:r>
            <a:r>
              <a:rPr lang="en-US" spc="-15" dirty="0"/>
              <a:t> </a:t>
            </a:r>
            <a:r>
              <a:rPr lang="en-US" dirty="0"/>
              <a:t>-</a:t>
            </a:r>
            <a:r>
              <a:rPr lang="en-US" spc="-15" dirty="0"/>
              <a:t> </a:t>
            </a:r>
            <a:r>
              <a:rPr lang="en-US" spc="-5" dirty="0" err="1"/>
              <a:t>PrintCalendar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660340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2508" y="679093"/>
            <a:ext cx="11760200" cy="4984750"/>
            <a:chOff x="122508" y="679093"/>
            <a:chExt cx="11760200" cy="4984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08" y="1160076"/>
              <a:ext cx="8261762" cy="45035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968" y="679093"/>
              <a:ext cx="6298418" cy="2013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2005" y="1137814"/>
              <a:ext cx="4534535" cy="509905"/>
            </a:xfrm>
            <a:custGeom>
              <a:avLst/>
              <a:gdLst/>
              <a:ahLst/>
              <a:cxnLst/>
              <a:rect l="l" t="t" r="r" b="b"/>
              <a:pathLst>
                <a:path w="4534534" h="509905">
                  <a:moveTo>
                    <a:pt x="4529432" y="0"/>
                  </a:moveTo>
                  <a:lnTo>
                    <a:pt x="4124786" y="37721"/>
                  </a:lnTo>
                  <a:lnTo>
                    <a:pt x="4129501" y="88301"/>
                  </a:lnTo>
                  <a:lnTo>
                    <a:pt x="4534146" y="50580"/>
                  </a:lnTo>
                  <a:lnTo>
                    <a:pt x="4529432" y="0"/>
                  </a:lnTo>
                  <a:close/>
                </a:path>
                <a:path w="4534534" h="509905">
                  <a:moveTo>
                    <a:pt x="3973043" y="51866"/>
                  </a:moveTo>
                  <a:lnTo>
                    <a:pt x="3568399" y="89588"/>
                  </a:lnTo>
                  <a:lnTo>
                    <a:pt x="3573113" y="140168"/>
                  </a:lnTo>
                  <a:lnTo>
                    <a:pt x="3977759" y="102447"/>
                  </a:lnTo>
                  <a:lnTo>
                    <a:pt x="3973043" y="51866"/>
                  </a:lnTo>
                  <a:close/>
                </a:path>
                <a:path w="4534534" h="509905">
                  <a:moveTo>
                    <a:pt x="3416656" y="103733"/>
                  </a:moveTo>
                  <a:lnTo>
                    <a:pt x="3012010" y="141455"/>
                  </a:lnTo>
                  <a:lnTo>
                    <a:pt x="3016726" y="192035"/>
                  </a:lnTo>
                  <a:lnTo>
                    <a:pt x="3421371" y="154313"/>
                  </a:lnTo>
                  <a:lnTo>
                    <a:pt x="3416656" y="103733"/>
                  </a:lnTo>
                  <a:close/>
                </a:path>
                <a:path w="4534534" h="509905">
                  <a:moveTo>
                    <a:pt x="2860268" y="155600"/>
                  </a:moveTo>
                  <a:lnTo>
                    <a:pt x="2455622" y="193320"/>
                  </a:lnTo>
                  <a:lnTo>
                    <a:pt x="2460337" y="243902"/>
                  </a:lnTo>
                  <a:lnTo>
                    <a:pt x="2864984" y="206180"/>
                  </a:lnTo>
                  <a:lnTo>
                    <a:pt x="2860268" y="155600"/>
                  </a:lnTo>
                  <a:close/>
                </a:path>
                <a:path w="4534534" h="509905">
                  <a:moveTo>
                    <a:pt x="2303881" y="207467"/>
                  </a:moveTo>
                  <a:lnTo>
                    <a:pt x="1899235" y="245187"/>
                  </a:lnTo>
                  <a:lnTo>
                    <a:pt x="1903950" y="295769"/>
                  </a:lnTo>
                  <a:lnTo>
                    <a:pt x="2308595" y="258047"/>
                  </a:lnTo>
                  <a:lnTo>
                    <a:pt x="2303881" y="207467"/>
                  </a:lnTo>
                  <a:close/>
                </a:path>
                <a:path w="4534534" h="509905">
                  <a:moveTo>
                    <a:pt x="1747493" y="259332"/>
                  </a:moveTo>
                  <a:lnTo>
                    <a:pt x="1342848" y="297054"/>
                  </a:lnTo>
                  <a:lnTo>
                    <a:pt x="1347562" y="347634"/>
                  </a:lnTo>
                  <a:lnTo>
                    <a:pt x="1752208" y="309914"/>
                  </a:lnTo>
                  <a:lnTo>
                    <a:pt x="1747493" y="259332"/>
                  </a:lnTo>
                  <a:close/>
                </a:path>
                <a:path w="4534534" h="509905">
                  <a:moveTo>
                    <a:pt x="1191106" y="311199"/>
                  </a:moveTo>
                  <a:lnTo>
                    <a:pt x="786460" y="348921"/>
                  </a:lnTo>
                  <a:lnTo>
                    <a:pt x="791175" y="399501"/>
                  </a:lnTo>
                  <a:lnTo>
                    <a:pt x="1195820" y="361781"/>
                  </a:lnTo>
                  <a:lnTo>
                    <a:pt x="1191106" y="311199"/>
                  </a:lnTo>
                  <a:close/>
                </a:path>
                <a:path w="4534534" h="509905">
                  <a:moveTo>
                    <a:pt x="634718" y="363066"/>
                  </a:moveTo>
                  <a:lnTo>
                    <a:pt x="230071" y="400787"/>
                  </a:lnTo>
                  <a:lnTo>
                    <a:pt x="234787" y="451368"/>
                  </a:lnTo>
                  <a:lnTo>
                    <a:pt x="639433" y="413646"/>
                  </a:lnTo>
                  <a:lnTo>
                    <a:pt x="634718" y="363066"/>
                  </a:lnTo>
                  <a:close/>
                </a:path>
                <a:path w="4534534" h="509905">
                  <a:moveTo>
                    <a:pt x="144669" y="357728"/>
                  </a:moveTo>
                  <a:lnTo>
                    <a:pt x="0" y="447744"/>
                  </a:lnTo>
                  <a:lnTo>
                    <a:pt x="158814" y="509470"/>
                  </a:lnTo>
                  <a:lnTo>
                    <a:pt x="144669" y="3577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274" y="1623965"/>
              <a:ext cx="5057140" cy="730250"/>
            </a:xfrm>
            <a:custGeom>
              <a:avLst/>
              <a:gdLst/>
              <a:ahLst/>
              <a:cxnLst/>
              <a:rect l="l" t="t" r="r" b="b"/>
              <a:pathLst>
                <a:path w="5057140" h="730250">
                  <a:moveTo>
                    <a:pt x="5056694" y="0"/>
                  </a:moveTo>
                  <a:lnTo>
                    <a:pt x="0" y="0"/>
                  </a:lnTo>
                  <a:lnTo>
                    <a:pt x="0" y="729695"/>
                  </a:lnTo>
                  <a:lnTo>
                    <a:pt x="5056694" y="729695"/>
                  </a:lnTo>
                  <a:lnTo>
                    <a:pt x="5056694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274" y="1623965"/>
              <a:ext cx="5057140" cy="730250"/>
            </a:xfrm>
            <a:custGeom>
              <a:avLst/>
              <a:gdLst/>
              <a:ahLst/>
              <a:cxnLst/>
              <a:rect l="l" t="t" r="r" b="b"/>
              <a:pathLst>
                <a:path w="5057140" h="730250">
                  <a:moveTo>
                    <a:pt x="0" y="0"/>
                  </a:moveTo>
                  <a:lnTo>
                    <a:pt x="5056694" y="0"/>
                  </a:lnTo>
                  <a:lnTo>
                    <a:pt x="5056694" y="729695"/>
                  </a:lnTo>
                  <a:lnTo>
                    <a:pt x="0" y="72969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154" y="2773398"/>
              <a:ext cx="7771765" cy="1884680"/>
            </a:xfrm>
            <a:custGeom>
              <a:avLst/>
              <a:gdLst/>
              <a:ahLst/>
              <a:cxnLst/>
              <a:rect l="l" t="t" r="r" b="b"/>
              <a:pathLst>
                <a:path w="7771765" h="1884679">
                  <a:moveTo>
                    <a:pt x="7771549" y="0"/>
                  </a:moveTo>
                  <a:lnTo>
                    <a:pt x="0" y="0"/>
                  </a:lnTo>
                  <a:lnTo>
                    <a:pt x="0" y="1884561"/>
                  </a:lnTo>
                  <a:lnTo>
                    <a:pt x="7771549" y="1884561"/>
                  </a:lnTo>
                  <a:lnTo>
                    <a:pt x="7771549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154" y="2773398"/>
              <a:ext cx="7771765" cy="1884680"/>
            </a:xfrm>
            <a:custGeom>
              <a:avLst/>
              <a:gdLst/>
              <a:ahLst/>
              <a:cxnLst/>
              <a:rect l="l" t="t" r="r" b="b"/>
              <a:pathLst>
                <a:path w="7771765" h="1884679">
                  <a:moveTo>
                    <a:pt x="0" y="0"/>
                  </a:moveTo>
                  <a:lnTo>
                    <a:pt x="7771550" y="0"/>
                  </a:lnTo>
                  <a:lnTo>
                    <a:pt x="7771550" y="1884562"/>
                  </a:lnTo>
                  <a:lnTo>
                    <a:pt x="0" y="18845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1090" y="2482547"/>
              <a:ext cx="1811020" cy="487045"/>
            </a:xfrm>
            <a:custGeom>
              <a:avLst/>
              <a:gdLst/>
              <a:ahLst/>
              <a:cxnLst/>
              <a:rect l="l" t="t" r="r" b="b"/>
              <a:pathLst>
                <a:path w="1811020" h="487044">
                  <a:moveTo>
                    <a:pt x="1799245" y="0"/>
                  </a:moveTo>
                  <a:lnTo>
                    <a:pt x="1403539" y="92613"/>
                  </a:lnTo>
                  <a:lnTo>
                    <a:pt x="1415115" y="142076"/>
                  </a:lnTo>
                  <a:lnTo>
                    <a:pt x="1810823" y="49463"/>
                  </a:lnTo>
                  <a:lnTo>
                    <a:pt x="1799245" y="0"/>
                  </a:lnTo>
                  <a:close/>
                </a:path>
                <a:path w="1811020" h="487044">
                  <a:moveTo>
                    <a:pt x="1255149" y="127342"/>
                  </a:moveTo>
                  <a:lnTo>
                    <a:pt x="859442" y="219955"/>
                  </a:lnTo>
                  <a:lnTo>
                    <a:pt x="871019" y="269417"/>
                  </a:lnTo>
                  <a:lnTo>
                    <a:pt x="1266725" y="176805"/>
                  </a:lnTo>
                  <a:lnTo>
                    <a:pt x="1255149" y="127342"/>
                  </a:lnTo>
                  <a:close/>
                </a:path>
                <a:path w="1811020" h="487044">
                  <a:moveTo>
                    <a:pt x="711052" y="254684"/>
                  </a:moveTo>
                  <a:lnTo>
                    <a:pt x="315344" y="347296"/>
                  </a:lnTo>
                  <a:lnTo>
                    <a:pt x="326922" y="396759"/>
                  </a:lnTo>
                  <a:lnTo>
                    <a:pt x="722628" y="304147"/>
                  </a:lnTo>
                  <a:lnTo>
                    <a:pt x="711052" y="254684"/>
                  </a:lnTo>
                  <a:close/>
                </a:path>
                <a:path w="1811020" h="487044">
                  <a:moveTo>
                    <a:pt x="131024" y="338263"/>
                  </a:moveTo>
                  <a:lnTo>
                    <a:pt x="0" y="447187"/>
                  </a:lnTo>
                  <a:lnTo>
                    <a:pt x="165754" y="486652"/>
                  </a:lnTo>
                  <a:lnTo>
                    <a:pt x="155532" y="442977"/>
                  </a:lnTo>
                  <a:lnTo>
                    <a:pt x="129446" y="442977"/>
                  </a:lnTo>
                  <a:lnTo>
                    <a:pt x="117869" y="393514"/>
                  </a:lnTo>
                  <a:lnTo>
                    <a:pt x="142601" y="387726"/>
                  </a:lnTo>
                  <a:lnTo>
                    <a:pt x="131024" y="338263"/>
                  </a:lnTo>
                  <a:close/>
                </a:path>
                <a:path w="1811020" h="487044">
                  <a:moveTo>
                    <a:pt x="142601" y="387726"/>
                  </a:moveTo>
                  <a:lnTo>
                    <a:pt x="117869" y="393514"/>
                  </a:lnTo>
                  <a:lnTo>
                    <a:pt x="129446" y="442977"/>
                  </a:lnTo>
                  <a:lnTo>
                    <a:pt x="154177" y="437189"/>
                  </a:lnTo>
                  <a:lnTo>
                    <a:pt x="142601" y="387726"/>
                  </a:lnTo>
                  <a:close/>
                </a:path>
                <a:path w="1811020" h="487044">
                  <a:moveTo>
                    <a:pt x="154177" y="437189"/>
                  </a:moveTo>
                  <a:lnTo>
                    <a:pt x="129446" y="442977"/>
                  </a:lnTo>
                  <a:lnTo>
                    <a:pt x="155532" y="442977"/>
                  </a:lnTo>
                  <a:lnTo>
                    <a:pt x="154177" y="437189"/>
                  </a:lnTo>
                  <a:close/>
                </a:path>
                <a:path w="1811020" h="487044">
                  <a:moveTo>
                    <a:pt x="166955" y="382026"/>
                  </a:moveTo>
                  <a:lnTo>
                    <a:pt x="142601" y="387726"/>
                  </a:lnTo>
                  <a:lnTo>
                    <a:pt x="154177" y="437189"/>
                  </a:lnTo>
                  <a:lnTo>
                    <a:pt x="178531" y="431490"/>
                  </a:lnTo>
                  <a:lnTo>
                    <a:pt x="166955" y="3820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8205" y="4731205"/>
              <a:ext cx="6206490" cy="555625"/>
            </a:xfrm>
            <a:custGeom>
              <a:avLst/>
              <a:gdLst/>
              <a:ahLst/>
              <a:cxnLst/>
              <a:rect l="l" t="t" r="r" b="b"/>
              <a:pathLst>
                <a:path w="6206490" h="555625">
                  <a:moveTo>
                    <a:pt x="6205893" y="0"/>
                  </a:moveTo>
                  <a:lnTo>
                    <a:pt x="0" y="0"/>
                  </a:lnTo>
                  <a:lnTo>
                    <a:pt x="0" y="555417"/>
                  </a:lnTo>
                  <a:lnTo>
                    <a:pt x="6205893" y="555417"/>
                  </a:lnTo>
                  <a:lnTo>
                    <a:pt x="6205893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205" y="4731205"/>
              <a:ext cx="6206490" cy="555625"/>
            </a:xfrm>
            <a:custGeom>
              <a:avLst/>
              <a:gdLst/>
              <a:ahLst/>
              <a:cxnLst/>
              <a:rect l="l" t="t" r="r" b="b"/>
              <a:pathLst>
                <a:path w="6206490" h="555625">
                  <a:moveTo>
                    <a:pt x="0" y="0"/>
                  </a:moveTo>
                  <a:lnTo>
                    <a:pt x="6205894" y="0"/>
                  </a:lnTo>
                  <a:lnTo>
                    <a:pt x="6205894" y="555418"/>
                  </a:lnTo>
                  <a:lnTo>
                    <a:pt x="0" y="5554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6312" y="2665206"/>
              <a:ext cx="5926455" cy="2486025"/>
            </a:xfrm>
            <a:custGeom>
              <a:avLst/>
              <a:gdLst/>
              <a:ahLst/>
              <a:cxnLst/>
              <a:rect l="l" t="t" r="r" b="b"/>
              <a:pathLst>
                <a:path w="5926455" h="2486025">
                  <a:moveTo>
                    <a:pt x="375474" y="2283270"/>
                  </a:moveTo>
                  <a:lnTo>
                    <a:pt x="0" y="2438770"/>
                  </a:lnTo>
                  <a:lnTo>
                    <a:pt x="19438" y="2485704"/>
                  </a:lnTo>
                  <a:lnTo>
                    <a:pt x="394911" y="2330204"/>
                  </a:lnTo>
                  <a:lnTo>
                    <a:pt x="375474" y="2283270"/>
                  </a:lnTo>
                  <a:close/>
                </a:path>
                <a:path w="5926455" h="2486025">
                  <a:moveTo>
                    <a:pt x="563210" y="2205520"/>
                  </a:moveTo>
                  <a:lnTo>
                    <a:pt x="516276" y="2224957"/>
                  </a:lnTo>
                  <a:lnTo>
                    <a:pt x="535713" y="2271892"/>
                  </a:lnTo>
                  <a:lnTo>
                    <a:pt x="582648" y="2252454"/>
                  </a:lnTo>
                  <a:lnTo>
                    <a:pt x="563210" y="2205520"/>
                  </a:lnTo>
                  <a:close/>
                </a:path>
                <a:path w="5926455" h="2486025">
                  <a:moveTo>
                    <a:pt x="1079487" y="1991706"/>
                  </a:moveTo>
                  <a:lnTo>
                    <a:pt x="704013" y="2147208"/>
                  </a:lnTo>
                  <a:lnTo>
                    <a:pt x="723451" y="2194142"/>
                  </a:lnTo>
                  <a:lnTo>
                    <a:pt x="1098924" y="2038642"/>
                  </a:lnTo>
                  <a:lnTo>
                    <a:pt x="1079487" y="1991706"/>
                  </a:lnTo>
                  <a:close/>
                </a:path>
                <a:path w="5926455" h="2486025">
                  <a:moveTo>
                    <a:pt x="1267223" y="1913957"/>
                  </a:moveTo>
                  <a:lnTo>
                    <a:pt x="1220289" y="1933394"/>
                  </a:lnTo>
                  <a:lnTo>
                    <a:pt x="1239727" y="1980328"/>
                  </a:lnTo>
                  <a:lnTo>
                    <a:pt x="1286662" y="1960891"/>
                  </a:lnTo>
                  <a:lnTo>
                    <a:pt x="1267223" y="1913957"/>
                  </a:lnTo>
                  <a:close/>
                </a:path>
                <a:path w="5926455" h="2486025">
                  <a:moveTo>
                    <a:pt x="1783500" y="1700143"/>
                  </a:moveTo>
                  <a:lnTo>
                    <a:pt x="1408027" y="1855643"/>
                  </a:lnTo>
                  <a:lnTo>
                    <a:pt x="1427464" y="1902578"/>
                  </a:lnTo>
                  <a:lnTo>
                    <a:pt x="1802937" y="1747078"/>
                  </a:lnTo>
                  <a:lnTo>
                    <a:pt x="1783500" y="1700143"/>
                  </a:lnTo>
                  <a:close/>
                </a:path>
                <a:path w="5926455" h="2486025">
                  <a:moveTo>
                    <a:pt x="1971238" y="1622393"/>
                  </a:moveTo>
                  <a:lnTo>
                    <a:pt x="1924302" y="1641830"/>
                  </a:lnTo>
                  <a:lnTo>
                    <a:pt x="1943741" y="1688765"/>
                  </a:lnTo>
                  <a:lnTo>
                    <a:pt x="1990675" y="1669327"/>
                  </a:lnTo>
                  <a:lnTo>
                    <a:pt x="1971238" y="1622393"/>
                  </a:lnTo>
                  <a:close/>
                </a:path>
                <a:path w="5926455" h="2486025">
                  <a:moveTo>
                    <a:pt x="2487513" y="1408579"/>
                  </a:moveTo>
                  <a:lnTo>
                    <a:pt x="2112040" y="1564081"/>
                  </a:lnTo>
                  <a:lnTo>
                    <a:pt x="2131477" y="1611015"/>
                  </a:lnTo>
                  <a:lnTo>
                    <a:pt x="2506950" y="1455515"/>
                  </a:lnTo>
                  <a:lnTo>
                    <a:pt x="2487513" y="1408579"/>
                  </a:lnTo>
                  <a:close/>
                </a:path>
                <a:path w="5926455" h="2486025">
                  <a:moveTo>
                    <a:pt x="2675251" y="1330830"/>
                  </a:moveTo>
                  <a:lnTo>
                    <a:pt x="2628317" y="1350267"/>
                  </a:lnTo>
                  <a:lnTo>
                    <a:pt x="2647754" y="1397201"/>
                  </a:lnTo>
                  <a:lnTo>
                    <a:pt x="2694688" y="1377764"/>
                  </a:lnTo>
                  <a:lnTo>
                    <a:pt x="2675251" y="1330830"/>
                  </a:lnTo>
                  <a:close/>
                </a:path>
                <a:path w="5926455" h="2486025">
                  <a:moveTo>
                    <a:pt x="3191527" y="1117017"/>
                  </a:moveTo>
                  <a:lnTo>
                    <a:pt x="2816053" y="1272517"/>
                  </a:lnTo>
                  <a:lnTo>
                    <a:pt x="2835490" y="1319451"/>
                  </a:lnTo>
                  <a:lnTo>
                    <a:pt x="3210965" y="1163951"/>
                  </a:lnTo>
                  <a:lnTo>
                    <a:pt x="3191527" y="1117017"/>
                  </a:lnTo>
                  <a:close/>
                </a:path>
                <a:path w="5926455" h="2486025">
                  <a:moveTo>
                    <a:pt x="3379264" y="1039266"/>
                  </a:moveTo>
                  <a:lnTo>
                    <a:pt x="3332330" y="1058703"/>
                  </a:lnTo>
                  <a:lnTo>
                    <a:pt x="3351767" y="1105637"/>
                  </a:lnTo>
                  <a:lnTo>
                    <a:pt x="3398701" y="1086200"/>
                  </a:lnTo>
                  <a:lnTo>
                    <a:pt x="3379264" y="1039266"/>
                  </a:lnTo>
                  <a:close/>
                </a:path>
                <a:path w="5926455" h="2486025">
                  <a:moveTo>
                    <a:pt x="3895540" y="825453"/>
                  </a:moveTo>
                  <a:lnTo>
                    <a:pt x="3520066" y="980954"/>
                  </a:lnTo>
                  <a:lnTo>
                    <a:pt x="3539505" y="1027888"/>
                  </a:lnTo>
                  <a:lnTo>
                    <a:pt x="3914978" y="872387"/>
                  </a:lnTo>
                  <a:lnTo>
                    <a:pt x="3895540" y="825453"/>
                  </a:lnTo>
                  <a:close/>
                </a:path>
                <a:path w="5926455" h="2486025">
                  <a:moveTo>
                    <a:pt x="4083277" y="747703"/>
                  </a:moveTo>
                  <a:lnTo>
                    <a:pt x="4036343" y="767140"/>
                  </a:lnTo>
                  <a:lnTo>
                    <a:pt x="4055780" y="814075"/>
                  </a:lnTo>
                  <a:lnTo>
                    <a:pt x="4102715" y="794637"/>
                  </a:lnTo>
                  <a:lnTo>
                    <a:pt x="4083277" y="747703"/>
                  </a:lnTo>
                  <a:close/>
                </a:path>
                <a:path w="5926455" h="2486025">
                  <a:moveTo>
                    <a:pt x="4599553" y="533890"/>
                  </a:moveTo>
                  <a:lnTo>
                    <a:pt x="4224079" y="689390"/>
                  </a:lnTo>
                  <a:lnTo>
                    <a:pt x="4243518" y="736324"/>
                  </a:lnTo>
                  <a:lnTo>
                    <a:pt x="4618991" y="580824"/>
                  </a:lnTo>
                  <a:lnTo>
                    <a:pt x="4599553" y="533890"/>
                  </a:lnTo>
                  <a:close/>
                </a:path>
                <a:path w="5926455" h="2486025">
                  <a:moveTo>
                    <a:pt x="4787290" y="456139"/>
                  </a:moveTo>
                  <a:lnTo>
                    <a:pt x="4740356" y="475576"/>
                  </a:lnTo>
                  <a:lnTo>
                    <a:pt x="4759793" y="522511"/>
                  </a:lnTo>
                  <a:lnTo>
                    <a:pt x="4806727" y="503073"/>
                  </a:lnTo>
                  <a:lnTo>
                    <a:pt x="4787290" y="456139"/>
                  </a:lnTo>
                  <a:close/>
                </a:path>
                <a:path w="5926455" h="2486025">
                  <a:moveTo>
                    <a:pt x="5303566" y="242326"/>
                  </a:moveTo>
                  <a:lnTo>
                    <a:pt x="4928092" y="397827"/>
                  </a:lnTo>
                  <a:lnTo>
                    <a:pt x="4947530" y="444761"/>
                  </a:lnTo>
                  <a:lnTo>
                    <a:pt x="5323004" y="289260"/>
                  </a:lnTo>
                  <a:lnTo>
                    <a:pt x="5303566" y="242326"/>
                  </a:lnTo>
                  <a:close/>
                </a:path>
                <a:path w="5926455" h="2486025">
                  <a:moveTo>
                    <a:pt x="5491303" y="164576"/>
                  </a:moveTo>
                  <a:lnTo>
                    <a:pt x="5444369" y="184014"/>
                  </a:lnTo>
                  <a:lnTo>
                    <a:pt x="5463807" y="230948"/>
                  </a:lnTo>
                  <a:lnTo>
                    <a:pt x="5510742" y="211510"/>
                  </a:lnTo>
                  <a:lnTo>
                    <a:pt x="5491303" y="164576"/>
                  </a:lnTo>
                  <a:close/>
                </a:path>
                <a:path w="5926455" h="2486025">
                  <a:moveTo>
                    <a:pt x="5775365" y="46933"/>
                  </a:moveTo>
                  <a:lnTo>
                    <a:pt x="5632107" y="106263"/>
                  </a:lnTo>
                  <a:lnTo>
                    <a:pt x="5651544" y="153197"/>
                  </a:lnTo>
                  <a:lnTo>
                    <a:pt x="5794803" y="93868"/>
                  </a:lnTo>
                  <a:lnTo>
                    <a:pt x="5775365" y="46933"/>
                  </a:lnTo>
                  <a:close/>
                </a:path>
                <a:path w="5926455" h="2486025">
                  <a:moveTo>
                    <a:pt x="5904093" y="37213"/>
                  </a:moveTo>
                  <a:lnTo>
                    <a:pt x="5798836" y="37213"/>
                  </a:lnTo>
                  <a:lnTo>
                    <a:pt x="5818275" y="84147"/>
                  </a:lnTo>
                  <a:lnTo>
                    <a:pt x="5794803" y="93868"/>
                  </a:lnTo>
                  <a:lnTo>
                    <a:pt x="5814240" y="140802"/>
                  </a:lnTo>
                  <a:lnTo>
                    <a:pt x="5904093" y="37213"/>
                  </a:lnTo>
                  <a:close/>
                </a:path>
                <a:path w="5926455" h="2486025">
                  <a:moveTo>
                    <a:pt x="5798836" y="37213"/>
                  </a:moveTo>
                  <a:lnTo>
                    <a:pt x="5775365" y="46933"/>
                  </a:lnTo>
                  <a:lnTo>
                    <a:pt x="5794803" y="93868"/>
                  </a:lnTo>
                  <a:lnTo>
                    <a:pt x="5818275" y="84147"/>
                  </a:lnTo>
                  <a:lnTo>
                    <a:pt x="5798836" y="37213"/>
                  </a:lnTo>
                  <a:close/>
                </a:path>
                <a:path w="5926455" h="2486025">
                  <a:moveTo>
                    <a:pt x="5755928" y="0"/>
                  </a:moveTo>
                  <a:lnTo>
                    <a:pt x="5775365" y="46933"/>
                  </a:lnTo>
                  <a:lnTo>
                    <a:pt x="5798836" y="37213"/>
                  </a:lnTo>
                  <a:lnTo>
                    <a:pt x="5904093" y="37213"/>
                  </a:lnTo>
                  <a:lnTo>
                    <a:pt x="5925887" y="12087"/>
                  </a:lnTo>
                  <a:lnTo>
                    <a:pt x="57559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9222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713354" y="1331274"/>
            <a:ext cx="10798175" cy="4851400"/>
            <a:chOff x="713354" y="1331274"/>
            <a:chExt cx="10798175" cy="4851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354" y="1365543"/>
              <a:ext cx="7634197" cy="24258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8993" y="1337624"/>
              <a:ext cx="7162165" cy="650240"/>
            </a:xfrm>
            <a:custGeom>
              <a:avLst/>
              <a:gdLst/>
              <a:ahLst/>
              <a:cxnLst/>
              <a:rect l="l" t="t" r="r" b="b"/>
              <a:pathLst>
                <a:path w="7162165" h="650239">
                  <a:moveTo>
                    <a:pt x="7161604" y="0"/>
                  </a:moveTo>
                  <a:lnTo>
                    <a:pt x="0" y="0"/>
                  </a:lnTo>
                  <a:lnTo>
                    <a:pt x="0" y="650030"/>
                  </a:lnTo>
                  <a:lnTo>
                    <a:pt x="7161604" y="650030"/>
                  </a:lnTo>
                  <a:lnTo>
                    <a:pt x="7161604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8993" y="1337624"/>
              <a:ext cx="7162165" cy="650240"/>
            </a:xfrm>
            <a:custGeom>
              <a:avLst/>
              <a:gdLst/>
              <a:ahLst/>
              <a:cxnLst/>
              <a:rect l="l" t="t" r="r" b="b"/>
              <a:pathLst>
                <a:path w="7162165" h="650239">
                  <a:moveTo>
                    <a:pt x="0" y="0"/>
                  </a:moveTo>
                  <a:lnTo>
                    <a:pt x="7161605" y="0"/>
                  </a:lnTo>
                  <a:lnTo>
                    <a:pt x="7161605" y="650030"/>
                  </a:lnTo>
                  <a:lnTo>
                    <a:pt x="0" y="6500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5281" y="3867492"/>
              <a:ext cx="5045657" cy="23149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01360" y="1892807"/>
              <a:ext cx="3861435" cy="3196590"/>
            </a:xfrm>
            <a:custGeom>
              <a:avLst/>
              <a:gdLst/>
              <a:ahLst/>
              <a:cxnLst/>
              <a:rect l="l" t="t" r="r" b="b"/>
              <a:pathLst>
                <a:path w="3861434" h="3196590">
                  <a:moveTo>
                    <a:pt x="385711" y="1413992"/>
                  </a:moveTo>
                  <a:lnTo>
                    <a:pt x="22885" y="1230909"/>
                  </a:lnTo>
                  <a:lnTo>
                    <a:pt x="0" y="1276261"/>
                  </a:lnTo>
                  <a:lnTo>
                    <a:pt x="362826" y="1459344"/>
                  </a:lnTo>
                  <a:lnTo>
                    <a:pt x="385711" y="1413992"/>
                  </a:lnTo>
                  <a:close/>
                </a:path>
                <a:path w="3861434" h="3196590">
                  <a:moveTo>
                    <a:pt x="412369" y="889444"/>
                  </a:moveTo>
                  <a:lnTo>
                    <a:pt x="248602" y="517499"/>
                  </a:lnTo>
                  <a:lnTo>
                    <a:pt x="202107" y="537972"/>
                  </a:lnTo>
                  <a:lnTo>
                    <a:pt x="365874" y="909916"/>
                  </a:lnTo>
                  <a:lnTo>
                    <a:pt x="412369" y="889444"/>
                  </a:lnTo>
                  <a:close/>
                </a:path>
                <a:path w="3861434" h="3196590">
                  <a:moveTo>
                    <a:pt x="637565" y="1400860"/>
                  </a:moveTo>
                  <a:lnTo>
                    <a:pt x="473786" y="1028915"/>
                  </a:lnTo>
                  <a:lnTo>
                    <a:pt x="427291" y="1049388"/>
                  </a:lnTo>
                  <a:lnTo>
                    <a:pt x="591070" y="1421333"/>
                  </a:lnTo>
                  <a:lnTo>
                    <a:pt x="637565" y="1400860"/>
                  </a:lnTo>
                  <a:close/>
                </a:path>
                <a:path w="3861434" h="3196590">
                  <a:moveTo>
                    <a:pt x="884593" y="1665719"/>
                  </a:moveTo>
                  <a:lnTo>
                    <a:pt x="716940" y="1581137"/>
                  </a:lnTo>
                  <a:lnTo>
                    <a:pt x="698982" y="1540332"/>
                  </a:lnTo>
                  <a:lnTo>
                    <a:pt x="665391" y="1555127"/>
                  </a:lnTo>
                  <a:lnTo>
                    <a:pt x="521766" y="1482648"/>
                  </a:lnTo>
                  <a:lnTo>
                    <a:pt x="498881" y="1528000"/>
                  </a:lnTo>
                  <a:lnTo>
                    <a:pt x="677786" y="1618284"/>
                  </a:lnTo>
                  <a:lnTo>
                    <a:pt x="816254" y="1932749"/>
                  </a:lnTo>
                  <a:lnTo>
                    <a:pt x="862749" y="1912277"/>
                  </a:lnTo>
                  <a:lnTo>
                    <a:pt x="749147" y="1654289"/>
                  </a:lnTo>
                  <a:lnTo>
                    <a:pt x="861707" y="1711071"/>
                  </a:lnTo>
                  <a:lnTo>
                    <a:pt x="884593" y="1665719"/>
                  </a:lnTo>
                  <a:close/>
                </a:path>
                <a:path w="3861434" h="3196590">
                  <a:moveTo>
                    <a:pt x="1087932" y="2423693"/>
                  </a:moveTo>
                  <a:lnTo>
                    <a:pt x="924166" y="2051761"/>
                  </a:lnTo>
                  <a:lnTo>
                    <a:pt x="877671" y="2072233"/>
                  </a:lnTo>
                  <a:lnTo>
                    <a:pt x="1041450" y="2444165"/>
                  </a:lnTo>
                  <a:lnTo>
                    <a:pt x="1087932" y="2423693"/>
                  </a:lnTo>
                  <a:close/>
                </a:path>
                <a:path w="3861434" h="3196590">
                  <a:moveTo>
                    <a:pt x="1313129" y="2935109"/>
                  </a:moveTo>
                  <a:lnTo>
                    <a:pt x="1149350" y="2563177"/>
                  </a:lnTo>
                  <a:lnTo>
                    <a:pt x="1102855" y="2583650"/>
                  </a:lnTo>
                  <a:lnTo>
                    <a:pt x="1266634" y="2955582"/>
                  </a:lnTo>
                  <a:lnTo>
                    <a:pt x="1313129" y="2935109"/>
                  </a:lnTo>
                  <a:close/>
                </a:path>
                <a:path w="3861434" h="3196590">
                  <a:moveTo>
                    <a:pt x="1371053" y="2940621"/>
                  </a:moveTo>
                  <a:lnTo>
                    <a:pt x="1231582" y="3002038"/>
                  </a:lnTo>
                  <a:lnTo>
                    <a:pt x="1362735" y="3110801"/>
                  </a:lnTo>
                  <a:lnTo>
                    <a:pt x="1371053" y="2940621"/>
                  </a:lnTo>
                  <a:close/>
                </a:path>
                <a:path w="3861434" h="3196590">
                  <a:moveTo>
                    <a:pt x="1383487" y="1917458"/>
                  </a:moveTo>
                  <a:lnTo>
                    <a:pt x="1020660" y="1734375"/>
                  </a:lnTo>
                  <a:lnTo>
                    <a:pt x="997775" y="1779727"/>
                  </a:lnTo>
                  <a:lnTo>
                    <a:pt x="1360601" y="1962810"/>
                  </a:lnTo>
                  <a:lnTo>
                    <a:pt x="1383487" y="1917458"/>
                  </a:lnTo>
                  <a:close/>
                </a:path>
                <a:path w="3861434" h="3196590">
                  <a:moveTo>
                    <a:pt x="1882368" y="2169198"/>
                  </a:moveTo>
                  <a:lnTo>
                    <a:pt x="1519542" y="1986114"/>
                  </a:lnTo>
                  <a:lnTo>
                    <a:pt x="1496656" y="2031466"/>
                  </a:lnTo>
                  <a:lnTo>
                    <a:pt x="1859483" y="2214549"/>
                  </a:lnTo>
                  <a:lnTo>
                    <a:pt x="1882368" y="2169198"/>
                  </a:lnTo>
                  <a:close/>
                </a:path>
                <a:path w="3861434" h="3196590">
                  <a:moveTo>
                    <a:pt x="2381250" y="2420924"/>
                  </a:moveTo>
                  <a:lnTo>
                    <a:pt x="2018423" y="2237854"/>
                  </a:lnTo>
                  <a:lnTo>
                    <a:pt x="1995538" y="2283206"/>
                  </a:lnTo>
                  <a:lnTo>
                    <a:pt x="2358364" y="2466276"/>
                  </a:lnTo>
                  <a:lnTo>
                    <a:pt x="2381250" y="2420924"/>
                  </a:lnTo>
                  <a:close/>
                </a:path>
                <a:path w="3861434" h="3196590">
                  <a:moveTo>
                    <a:pt x="2766987" y="102260"/>
                  </a:moveTo>
                  <a:lnTo>
                    <a:pt x="2710192" y="59651"/>
                  </a:lnTo>
                  <a:lnTo>
                    <a:pt x="2710192" y="102247"/>
                  </a:lnTo>
                  <a:lnTo>
                    <a:pt x="2664752" y="124968"/>
                  </a:lnTo>
                  <a:lnTo>
                    <a:pt x="2710192" y="102247"/>
                  </a:lnTo>
                  <a:lnTo>
                    <a:pt x="2710192" y="59651"/>
                  </a:lnTo>
                  <a:lnTo>
                    <a:pt x="2630703" y="0"/>
                  </a:lnTo>
                  <a:lnTo>
                    <a:pt x="2630665" y="170383"/>
                  </a:lnTo>
                  <a:lnTo>
                    <a:pt x="2676106" y="147675"/>
                  </a:lnTo>
                  <a:lnTo>
                    <a:pt x="2721533" y="124955"/>
                  </a:lnTo>
                  <a:lnTo>
                    <a:pt x="2766987" y="102260"/>
                  </a:lnTo>
                  <a:close/>
                </a:path>
                <a:path w="3861434" h="3196590">
                  <a:moveTo>
                    <a:pt x="2805773" y="293509"/>
                  </a:moveTo>
                  <a:lnTo>
                    <a:pt x="2721546" y="124968"/>
                  </a:lnTo>
                  <a:lnTo>
                    <a:pt x="2676106" y="147675"/>
                  </a:lnTo>
                  <a:lnTo>
                    <a:pt x="2760332" y="316217"/>
                  </a:lnTo>
                  <a:lnTo>
                    <a:pt x="2805773" y="293509"/>
                  </a:lnTo>
                  <a:close/>
                </a:path>
                <a:path w="3861434" h="3196590">
                  <a:moveTo>
                    <a:pt x="2880144" y="2672664"/>
                  </a:moveTo>
                  <a:lnTo>
                    <a:pt x="2517317" y="2489581"/>
                  </a:lnTo>
                  <a:lnTo>
                    <a:pt x="2494432" y="2534932"/>
                  </a:lnTo>
                  <a:lnTo>
                    <a:pt x="2857258" y="2718016"/>
                  </a:lnTo>
                  <a:lnTo>
                    <a:pt x="2880144" y="2672664"/>
                  </a:lnTo>
                  <a:close/>
                </a:path>
                <a:path w="3861434" h="3196590">
                  <a:moveTo>
                    <a:pt x="3055569" y="793369"/>
                  </a:moveTo>
                  <a:lnTo>
                    <a:pt x="2873895" y="429831"/>
                  </a:lnTo>
                  <a:lnTo>
                    <a:pt x="2828455" y="452551"/>
                  </a:lnTo>
                  <a:lnTo>
                    <a:pt x="3010128" y="816076"/>
                  </a:lnTo>
                  <a:lnTo>
                    <a:pt x="3055569" y="793369"/>
                  </a:lnTo>
                  <a:close/>
                </a:path>
                <a:path w="3861434" h="3196590">
                  <a:moveTo>
                    <a:pt x="3305365" y="1293228"/>
                  </a:moveTo>
                  <a:lnTo>
                    <a:pt x="3123704" y="929690"/>
                  </a:lnTo>
                  <a:lnTo>
                    <a:pt x="3078251" y="952398"/>
                  </a:lnTo>
                  <a:lnTo>
                    <a:pt x="3259925" y="1315935"/>
                  </a:lnTo>
                  <a:lnTo>
                    <a:pt x="3305365" y="1293228"/>
                  </a:lnTo>
                  <a:close/>
                </a:path>
                <a:path w="3861434" h="3196590">
                  <a:moveTo>
                    <a:pt x="3379025" y="2924403"/>
                  </a:moveTo>
                  <a:lnTo>
                    <a:pt x="3016199" y="2741320"/>
                  </a:lnTo>
                  <a:lnTo>
                    <a:pt x="2993313" y="2786672"/>
                  </a:lnTo>
                  <a:lnTo>
                    <a:pt x="3356140" y="2969755"/>
                  </a:lnTo>
                  <a:lnTo>
                    <a:pt x="3379025" y="2924403"/>
                  </a:lnTo>
                  <a:close/>
                </a:path>
                <a:path w="3861434" h="3196590">
                  <a:moveTo>
                    <a:pt x="3555174" y="1793087"/>
                  </a:moveTo>
                  <a:lnTo>
                    <a:pt x="3373501" y="1429550"/>
                  </a:lnTo>
                  <a:lnTo>
                    <a:pt x="3328060" y="1452257"/>
                  </a:lnTo>
                  <a:lnTo>
                    <a:pt x="3509734" y="1815795"/>
                  </a:lnTo>
                  <a:lnTo>
                    <a:pt x="3555174" y="1793087"/>
                  </a:lnTo>
                  <a:close/>
                </a:path>
                <a:path w="3861434" h="3196590">
                  <a:moveTo>
                    <a:pt x="3804970" y="2292947"/>
                  </a:moveTo>
                  <a:lnTo>
                    <a:pt x="3623297" y="1929409"/>
                  </a:lnTo>
                  <a:lnTo>
                    <a:pt x="3577856" y="1952117"/>
                  </a:lnTo>
                  <a:lnTo>
                    <a:pt x="3759530" y="2315654"/>
                  </a:lnTo>
                  <a:lnTo>
                    <a:pt x="3804970" y="2292947"/>
                  </a:lnTo>
                  <a:close/>
                </a:path>
                <a:path w="3861434" h="3196590">
                  <a:moveTo>
                    <a:pt x="3861219" y="3196158"/>
                  </a:moveTo>
                  <a:lnTo>
                    <a:pt x="3835514" y="3161627"/>
                  </a:lnTo>
                  <a:lnTo>
                    <a:pt x="3759492" y="3059480"/>
                  </a:lnTo>
                  <a:lnTo>
                    <a:pt x="3736606" y="3104832"/>
                  </a:lnTo>
                  <a:lnTo>
                    <a:pt x="3515080" y="2993047"/>
                  </a:lnTo>
                  <a:lnTo>
                    <a:pt x="3492195" y="3038411"/>
                  </a:lnTo>
                  <a:lnTo>
                    <a:pt x="3713721" y="3150184"/>
                  </a:lnTo>
                  <a:lnTo>
                    <a:pt x="3690836" y="3195536"/>
                  </a:lnTo>
                  <a:lnTo>
                    <a:pt x="3861219" y="31961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9130" y="1977798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5394968" y="0"/>
                  </a:moveTo>
                  <a:lnTo>
                    <a:pt x="0" y="0"/>
                  </a:lnTo>
                  <a:lnTo>
                    <a:pt x="0" y="650030"/>
                  </a:lnTo>
                  <a:lnTo>
                    <a:pt x="5394968" y="650030"/>
                  </a:lnTo>
                  <a:lnTo>
                    <a:pt x="5394968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9130" y="1977798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0" y="0"/>
                  </a:moveTo>
                  <a:lnTo>
                    <a:pt x="5394969" y="0"/>
                  </a:lnTo>
                  <a:lnTo>
                    <a:pt x="5394969" y="650030"/>
                  </a:lnTo>
                  <a:lnTo>
                    <a:pt x="0" y="6500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9130" y="2708314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5394968" y="0"/>
                  </a:moveTo>
                  <a:lnTo>
                    <a:pt x="0" y="0"/>
                  </a:lnTo>
                  <a:lnTo>
                    <a:pt x="0" y="650029"/>
                  </a:lnTo>
                  <a:lnTo>
                    <a:pt x="5394968" y="650029"/>
                  </a:lnTo>
                  <a:lnTo>
                    <a:pt x="5394968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9130" y="2708314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0" y="0"/>
                  </a:moveTo>
                  <a:lnTo>
                    <a:pt x="5394969" y="0"/>
                  </a:lnTo>
                  <a:lnTo>
                    <a:pt x="5394969" y="650030"/>
                  </a:lnTo>
                  <a:lnTo>
                    <a:pt x="0" y="6500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815" y="3800347"/>
            <a:ext cx="10979150" cy="1851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7825" marR="5080" indent="-365125">
              <a:lnSpc>
                <a:spcPct val="99400"/>
              </a:lnSpc>
              <a:spcBef>
                <a:spcPts val="114"/>
              </a:spcBef>
            </a:pPr>
            <a:r>
              <a:rPr sz="2400" b="1" spc="-5" dirty="0">
                <a:latin typeface="Courier New"/>
                <a:cs typeface="Courier New"/>
              </a:rPr>
              <a:t>public static void 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 from </a:t>
            </a:r>
            <a:r>
              <a:rPr sz="2400" b="1" dirty="0">
                <a:latin typeface="Courier New"/>
                <a:cs typeface="Courier New"/>
              </a:rPr>
              <a:t>1 </a:t>
            </a:r>
            <a:r>
              <a:rPr sz="2400" b="1" spc="-5" dirty="0">
                <a:latin typeface="Courier New"/>
                <a:cs typeface="Courier New"/>
              </a:rPr>
              <a:t>to 10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sum(1, 10));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 from 20 to 30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sum(20, 30));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sum(35,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spc="-25" dirty="0"/>
              <a:t> </a:t>
            </a:r>
            <a:r>
              <a:rPr spc="-5" dirty="0"/>
              <a:t>Opening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5494" y="879879"/>
            <a:ext cx="10559415" cy="5836920"/>
            <a:chOff x="1315494" y="879879"/>
            <a:chExt cx="10559415" cy="5836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5494" y="879879"/>
              <a:ext cx="6144180" cy="5836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968" y="2403547"/>
              <a:ext cx="5052824" cy="231498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2364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5898515"/>
            <a:chOff x="0" y="0"/>
            <a:chExt cx="12192000" cy="5898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00" y="1145130"/>
              <a:ext cx="7342079" cy="47528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5820" y="1434736"/>
              <a:ext cx="3953962" cy="34524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2364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00" y="1250731"/>
            <a:ext cx="3953962" cy="3452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4650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354" y="1632388"/>
            <a:ext cx="7323182" cy="22998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64744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4692" y="1470345"/>
            <a:ext cx="3953962" cy="3452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56" y="1441987"/>
            <a:ext cx="7472335" cy="39886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77" y="1168992"/>
            <a:ext cx="7381244" cy="21441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38124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321" y="3485961"/>
            <a:ext cx="4523746" cy="7876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4819" y="1470345"/>
            <a:ext cx="11713845" cy="4232910"/>
            <a:chOff x="104819" y="1470345"/>
            <a:chExt cx="11713845" cy="42329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4692" y="1470345"/>
              <a:ext cx="3953962" cy="3452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19" y="4516025"/>
              <a:ext cx="7772399" cy="11868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776" y="963676"/>
            <a:ext cx="1115123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Times New Roman"/>
                <a:cs typeface="Times New Roman"/>
              </a:rPr>
              <a:t>Simpler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Program: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spcBef>
                <a:spcPts val="70"/>
              </a:spcBef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stepwise refinement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breaks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 </a:t>
            </a:r>
            <a:r>
              <a:rPr sz="2200" spc="-5" dirty="0">
                <a:latin typeface="Times New Roman"/>
                <a:cs typeface="Times New Roman"/>
              </a:rPr>
              <a:t>smaller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5" dirty="0">
                <a:latin typeface="Times New Roman"/>
                <a:cs typeface="Times New Roman"/>
              </a:rPr>
              <a:t> simplifies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makes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whole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easier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understand.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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</a:pPr>
            <a:r>
              <a:rPr sz="2200" b="1" spc="-5" dirty="0">
                <a:latin typeface="Times New Roman"/>
                <a:cs typeface="Times New Roman"/>
              </a:rPr>
              <a:t>Reusing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Methods: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Stepwise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refinement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promotes code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reuse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spcBef>
                <a:spcPts val="70"/>
              </a:spcBef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b="1" spc="-15" dirty="0">
                <a:solidFill>
                  <a:srgbClr val="00997F"/>
                </a:solidFill>
                <a:latin typeface="Arial"/>
                <a:cs typeface="Arial"/>
              </a:rPr>
              <a:t>isLeapYear</a:t>
            </a:r>
            <a:r>
              <a:rPr sz="2200" b="1" spc="10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defined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invoked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997F"/>
                </a:solidFill>
                <a:latin typeface="Arial"/>
                <a:cs typeface="Arial"/>
              </a:rPr>
              <a:t>getTotalNumberOfDays</a:t>
            </a:r>
            <a:r>
              <a:rPr sz="22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605"/>
              </a:lnSpc>
            </a:pPr>
            <a:r>
              <a:rPr sz="2200" b="1" dirty="0">
                <a:solidFill>
                  <a:srgbClr val="00997F"/>
                </a:solidFill>
                <a:latin typeface="Arial"/>
                <a:cs typeface="Arial"/>
              </a:rPr>
              <a:t>getNumberOfDaysInMonth</a:t>
            </a:r>
            <a:r>
              <a:rPr sz="2200" b="1" spc="-2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30"/>
              </a:lnSpc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reduces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redundant code.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5412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776" y="890524"/>
            <a:ext cx="11071225" cy="39268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200" b="1" spc="-5" dirty="0">
                <a:latin typeface="Times New Roman"/>
                <a:cs typeface="Times New Roman"/>
              </a:rPr>
              <a:t>Easier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Developing,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Debugging,</a:t>
            </a:r>
            <a:r>
              <a:rPr sz="2200" b="1" dirty="0">
                <a:latin typeface="Times New Roman"/>
                <a:cs typeface="Times New Roman"/>
              </a:rPr>
              <a:t> and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Times New Roman"/>
                <a:cs typeface="Times New Roman"/>
              </a:rPr>
              <a:t>Testing: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70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Since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subproblem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solved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developed,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debugged,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tested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individually.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This </a:t>
            </a:r>
            <a:r>
              <a:rPr sz="2200" spc="-5" dirty="0">
                <a:latin typeface="Times New Roman"/>
                <a:cs typeface="Times New Roman"/>
              </a:rPr>
              <a:t>isolates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errors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developing,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debugging,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testing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easier.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top-down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and/or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bottom-up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approach.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Do</a:t>
            </a:r>
            <a:r>
              <a:rPr sz="2200" dirty="0">
                <a:latin typeface="Times New Roman"/>
                <a:cs typeface="Times New Roman"/>
              </a:rPr>
              <a:t> not </a:t>
            </a:r>
            <a:r>
              <a:rPr sz="2200" spc="-5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entire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once.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b="1" spc="-5" dirty="0">
                <a:latin typeface="Times New Roman"/>
                <a:cs typeface="Times New Roman"/>
              </a:rPr>
              <a:t>Better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Facilitating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Teamwork:</a:t>
            </a:r>
            <a:endParaRPr sz="2200">
              <a:latin typeface="Times New Roman"/>
              <a:cs typeface="Times New Roman"/>
            </a:endParaRPr>
          </a:p>
          <a:p>
            <a:pPr marL="355600" marR="337185" indent="-342900">
              <a:lnSpc>
                <a:spcPts val="2590"/>
              </a:lnSpc>
              <a:spcBef>
                <a:spcPts val="70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divided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subprograms,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subproblems 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assigned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different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programmers.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easier</a:t>
            </a:r>
            <a:r>
              <a:rPr sz="2200" dirty="0">
                <a:latin typeface="Times New Roman"/>
                <a:cs typeface="Times New Roman"/>
              </a:rPr>
              <a:t> for </a:t>
            </a:r>
            <a:r>
              <a:rPr sz="2200" spc="-5" dirty="0">
                <a:latin typeface="Times New Roman"/>
                <a:cs typeface="Times New Roman"/>
              </a:rPr>
              <a:t>programmers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work</a:t>
            </a:r>
            <a:r>
              <a:rPr sz="2200" dirty="0">
                <a:latin typeface="Times New Roman"/>
                <a:cs typeface="Times New Roman"/>
              </a:rPr>
              <a:t> in </a:t>
            </a:r>
            <a:r>
              <a:rPr sz="2200" spc="-5" dirty="0">
                <a:latin typeface="Times New Roman"/>
                <a:cs typeface="Times New Roman"/>
              </a:rPr>
              <a:t>teams.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8132444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5765" y="1297680"/>
          <a:ext cx="7183754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static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96875">
                        <a:lnSpc>
                          <a:spcPts val="25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4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4815" y="1971547"/>
            <a:ext cx="10979150" cy="3680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42315" marR="5116195" indent="-365125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&lt;=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i2;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785"/>
              </a:lnSpc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377825" marR="5080" indent="-365125">
              <a:lnSpc>
                <a:spcPct val="99400"/>
              </a:lnSpc>
            </a:pPr>
            <a:r>
              <a:rPr sz="2400" b="1" spc="-5" dirty="0">
                <a:latin typeface="Courier New"/>
                <a:cs typeface="Courier New"/>
              </a:rPr>
              <a:t>public static void 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 from </a:t>
            </a:r>
            <a:r>
              <a:rPr sz="2400" b="1" dirty="0">
                <a:latin typeface="Courier New"/>
                <a:cs typeface="Courier New"/>
              </a:rPr>
              <a:t>1 </a:t>
            </a:r>
            <a:r>
              <a:rPr sz="2400" b="1" spc="-5" dirty="0">
                <a:latin typeface="Courier New"/>
                <a:cs typeface="Courier New"/>
              </a:rPr>
              <a:t>to 10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sum(1, 10));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 from 20 to 30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sum(20, 30));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sum(35,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329" y="1195160"/>
            <a:ext cx="7574280" cy="2376805"/>
            <a:chOff x="564329" y="1195160"/>
            <a:chExt cx="7574280" cy="2376805"/>
          </a:xfrm>
        </p:grpSpPr>
        <p:sp>
          <p:nvSpPr>
            <p:cNvPr id="5" name="object 5"/>
            <p:cNvSpPr/>
            <p:nvPr/>
          </p:nvSpPr>
          <p:spPr>
            <a:xfrm>
              <a:off x="570679" y="1201510"/>
              <a:ext cx="7561580" cy="2364105"/>
            </a:xfrm>
            <a:custGeom>
              <a:avLst/>
              <a:gdLst/>
              <a:ahLst/>
              <a:cxnLst/>
              <a:rect l="l" t="t" r="r" b="b"/>
              <a:pathLst>
                <a:path w="7561580" h="2364104">
                  <a:moveTo>
                    <a:pt x="7561384" y="0"/>
                  </a:moveTo>
                  <a:lnTo>
                    <a:pt x="0" y="0"/>
                  </a:lnTo>
                  <a:lnTo>
                    <a:pt x="0" y="2363847"/>
                  </a:lnTo>
                  <a:lnTo>
                    <a:pt x="7561384" y="2363847"/>
                  </a:lnTo>
                  <a:lnTo>
                    <a:pt x="7561384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679" y="1201510"/>
              <a:ext cx="7561580" cy="2364105"/>
            </a:xfrm>
            <a:custGeom>
              <a:avLst/>
              <a:gdLst/>
              <a:ahLst/>
              <a:cxnLst/>
              <a:rect l="l" t="t" r="r" b="b"/>
              <a:pathLst>
                <a:path w="7561580" h="2364104">
                  <a:moveTo>
                    <a:pt x="0" y="0"/>
                  </a:moveTo>
                  <a:lnTo>
                    <a:pt x="7561384" y="0"/>
                  </a:lnTo>
                  <a:lnTo>
                    <a:pt x="7561384" y="2363848"/>
                  </a:lnTo>
                  <a:lnTo>
                    <a:pt x="0" y="23638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017885" y="4229154"/>
            <a:ext cx="1808480" cy="300990"/>
            <a:chOff x="9017885" y="4229154"/>
            <a:chExt cx="1808480" cy="300990"/>
          </a:xfrm>
        </p:grpSpPr>
        <p:sp>
          <p:nvSpPr>
            <p:cNvPr id="8" name="object 8"/>
            <p:cNvSpPr/>
            <p:nvPr/>
          </p:nvSpPr>
          <p:spPr>
            <a:xfrm>
              <a:off x="9024235" y="4235504"/>
              <a:ext cx="1795780" cy="288290"/>
            </a:xfrm>
            <a:custGeom>
              <a:avLst/>
              <a:gdLst/>
              <a:ahLst/>
              <a:cxnLst/>
              <a:rect l="l" t="t" r="r" b="b"/>
              <a:pathLst>
                <a:path w="1795779" h="288289">
                  <a:moveTo>
                    <a:pt x="1795579" y="0"/>
                  </a:moveTo>
                  <a:lnTo>
                    <a:pt x="0" y="0"/>
                  </a:lnTo>
                  <a:lnTo>
                    <a:pt x="0" y="288131"/>
                  </a:lnTo>
                  <a:lnTo>
                    <a:pt x="1795579" y="288131"/>
                  </a:lnTo>
                  <a:lnTo>
                    <a:pt x="1795579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24235" y="4235504"/>
              <a:ext cx="1795780" cy="288290"/>
            </a:xfrm>
            <a:custGeom>
              <a:avLst/>
              <a:gdLst/>
              <a:ahLst/>
              <a:cxnLst/>
              <a:rect l="l" t="t" r="r" b="b"/>
              <a:pathLst>
                <a:path w="1795779" h="288289">
                  <a:moveTo>
                    <a:pt x="0" y="0"/>
                  </a:moveTo>
                  <a:lnTo>
                    <a:pt x="1795580" y="0"/>
                  </a:lnTo>
                  <a:lnTo>
                    <a:pt x="1795580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162050" y="4593908"/>
            <a:ext cx="2086610" cy="300990"/>
            <a:chOff x="9162050" y="4593908"/>
            <a:chExt cx="2086610" cy="300990"/>
          </a:xfrm>
        </p:grpSpPr>
        <p:sp>
          <p:nvSpPr>
            <p:cNvPr id="11" name="object 11"/>
            <p:cNvSpPr/>
            <p:nvPr/>
          </p:nvSpPr>
          <p:spPr>
            <a:xfrm>
              <a:off x="9168400" y="4600258"/>
              <a:ext cx="2073910" cy="288290"/>
            </a:xfrm>
            <a:custGeom>
              <a:avLst/>
              <a:gdLst/>
              <a:ahLst/>
              <a:cxnLst/>
              <a:rect l="l" t="t" r="r" b="b"/>
              <a:pathLst>
                <a:path w="2073909" h="288289">
                  <a:moveTo>
                    <a:pt x="2073869" y="0"/>
                  </a:moveTo>
                  <a:lnTo>
                    <a:pt x="0" y="0"/>
                  </a:lnTo>
                  <a:lnTo>
                    <a:pt x="0" y="288131"/>
                  </a:lnTo>
                  <a:lnTo>
                    <a:pt x="2073869" y="288131"/>
                  </a:lnTo>
                  <a:lnTo>
                    <a:pt x="2073869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68400" y="4600258"/>
              <a:ext cx="2073910" cy="288290"/>
            </a:xfrm>
            <a:custGeom>
              <a:avLst/>
              <a:gdLst/>
              <a:ahLst/>
              <a:cxnLst/>
              <a:rect l="l" t="t" r="r" b="b"/>
              <a:pathLst>
                <a:path w="2073909" h="288289">
                  <a:moveTo>
                    <a:pt x="0" y="0"/>
                  </a:moveTo>
                  <a:lnTo>
                    <a:pt x="2073870" y="0"/>
                  </a:lnTo>
                  <a:lnTo>
                    <a:pt x="2073870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238860" y="4958849"/>
            <a:ext cx="2009775" cy="300990"/>
            <a:chOff x="9238860" y="4958849"/>
            <a:chExt cx="2009775" cy="300990"/>
          </a:xfrm>
        </p:grpSpPr>
        <p:sp>
          <p:nvSpPr>
            <p:cNvPr id="14" name="object 14"/>
            <p:cNvSpPr/>
            <p:nvPr/>
          </p:nvSpPr>
          <p:spPr>
            <a:xfrm>
              <a:off x="9245210" y="4965199"/>
              <a:ext cx="1997075" cy="288290"/>
            </a:xfrm>
            <a:custGeom>
              <a:avLst/>
              <a:gdLst/>
              <a:ahLst/>
              <a:cxnLst/>
              <a:rect l="l" t="t" r="r" b="b"/>
              <a:pathLst>
                <a:path w="1997075" h="288289">
                  <a:moveTo>
                    <a:pt x="1997059" y="0"/>
                  </a:moveTo>
                  <a:lnTo>
                    <a:pt x="0" y="0"/>
                  </a:lnTo>
                  <a:lnTo>
                    <a:pt x="0" y="288131"/>
                  </a:lnTo>
                  <a:lnTo>
                    <a:pt x="1997059" y="288131"/>
                  </a:lnTo>
                  <a:lnTo>
                    <a:pt x="1997059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45210" y="4965199"/>
              <a:ext cx="1997075" cy="288290"/>
            </a:xfrm>
            <a:custGeom>
              <a:avLst/>
              <a:gdLst/>
              <a:ahLst/>
              <a:cxnLst/>
              <a:rect l="l" t="t" r="r" b="b"/>
              <a:pathLst>
                <a:path w="1997075" h="288289">
                  <a:moveTo>
                    <a:pt x="0" y="0"/>
                  </a:moveTo>
                  <a:lnTo>
                    <a:pt x="1997060" y="0"/>
                  </a:lnTo>
                  <a:lnTo>
                    <a:pt x="1997060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spc="-25" dirty="0"/>
              <a:t> </a:t>
            </a:r>
            <a:r>
              <a:rPr spc="-5" dirty="0"/>
              <a:t>Opening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8" name="object 1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824" y="977900"/>
            <a:ext cx="9604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method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statements that are grouped together to perform 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062" y="2206046"/>
            <a:ext cx="6643370" cy="3482975"/>
          </a:xfrm>
          <a:prstGeom prst="rect">
            <a:avLst/>
          </a:prstGeom>
          <a:ln w="19312">
            <a:solidFill>
              <a:srgbClr val="000000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345"/>
              </a:spcBef>
            </a:pPr>
            <a:r>
              <a:rPr sz="1600" b="1" spc="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600" b="1" spc="1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max(</a:t>
            </a: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1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num1,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1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num2)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urier New"/>
              <a:cs typeface="Courier New"/>
            </a:endParaRPr>
          </a:p>
          <a:p>
            <a:pPr marL="784860">
              <a:lnSpc>
                <a:spcPct val="100000"/>
              </a:lnSpc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-3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ourier New"/>
              <a:cs typeface="Courier New"/>
            </a:endParaRPr>
          </a:p>
          <a:p>
            <a:pPr marL="1031875" marR="3872229" indent="-247650">
              <a:lnSpc>
                <a:spcPts val="1830"/>
              </a:lnSpc>
              <a:spcBef>
                <a:spcPts val="5"/>
              </a:spcBef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600" b="1" spc="-1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(num1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&gt;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num2)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result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num1;</a:t>
            </a:r>
            <a:endParaRPr sz="1600">
              <a:latin typeface="Courier New"/>
              <a:cs typeface="Courier New"/>
            </a:endParaRPr>
          </a:p>
          <a:p>
            <a:pPr marL="784860">
              <a:lnSpc>
                <a:spcPts val="1735"/>
              </a:lnSpc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031875">
              <a:lnSpc>
                <a:spcPts val="1875"/>
              </a:lnSpc>
            </a:pPr>
            <a:r>
              <a:rPr sz="1600" spc="5" dirty="0">
                <a:latin typeface="Courier New"/>
                <a:cs typeface="Courier New"/>
              </a:rPr>
              <a:t>result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num2;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urier New"/>
              <a:cs typeface="Courier New"/>
            </a:endParaRPr>
          </a:p>
          <a:p>
            <a:pPr marL="784860">
              <a:lnSpc>
                <a:spcPts val="1875"/>
              </a:lnSpc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16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 marL="476250">
              <a:lnSpc>
                <a:spcPts val="1875"/>
              </a:lnSpc>
            </a:pPr>
            <a:r>
              <a:rPr sz="1600" spc="1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5466" y="1819257"/>
            <a:ext cx="122682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latin typeface="Times New Roman"/>
                <a:cs typeface="Times New Roman"/>
              </a:rPr>
              <a:t>Define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4244" y="1845056"/>
            <a:ext cx="123698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latin typeface="Times New Roman"/>
                <a:cs typeface="Times New Roman"/>
              </a:rPr>
              <a:t>Invoke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8581" y="2231845"/>
            <a:ext cx="2961005" cy="2889885"/>
          </a:xfrm>
          <a:prstGeom prst="rect">
            <a:avLst/>
          </a:prstGeom>
          <a:ln w="193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5"/>
              </a:spcBef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z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max(x,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y);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637030" marR="247650" indent="-19812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actual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parameters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(arguments)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91349" y="3005821"/>
            <a:ext cx="154940" cy="379730"/>
          </a:xfrm>
          <a:custGeom>
            <a:avLst/>
            <a:gdLst/>
            <a:ahLst/>
            <a:cxnLst/>
            <a:rect l="l" t="t" r="r" b="b"/>
            <a:pathLst>
              <a:path w="154940" h="379729">
                <a:moveTo>
                  <a:pt x="77240" y="103196"/>
                </a:moveTo>
                <a:lnTo>
                  <a:pt x="64367" y="111795"/>
                </a:lnTo>
                <a:lnTo>
                  <a:pt x="64368" y="379248"/>
                </a:lnTo>
                <a:lnTo>
                  <a:pt x="90115" y="379248"/>
                </a:lnTo>
                <a:lnTo>
                  <a:pt x="90112" y="111795"/>
                </a:lnTo>
                <a:lnTo>
                  <a:pt x="77240" y="103196"/>
                </a:lnTo>
                <a:close/>
              </a:path>
              <a:path w="154940" h="379729">
                <a:moveTo>
                  <a:pt x="77240" y="0"/>
                </a:moveTo>
                <a:lnTo>
                  <a:pt x="0" y="154795"/>
                </a:lnTo>
                <a:lnTo>
                  <a:pt x="64366" y="111796"/>
                </a:lnTo>
                <a:lnTo>
                  <a:pt x="64366" y="103196"/>
                </a:lnTo>
                <a:lnTo>
                  <a:pt x="128735" y="103196"/>
                </a:lnTo>
                <a:lnTo>
                  <a:pt x="77240" y="0"/>
                </a:lnTo>
                <a:close/>
              </a:path>
              <a:path w="154940" h="379729">
                <a:moveTo>
                  <a:pt x="128735" y="103196"/>
                </a:moveTo>
                <a:lnTo>
                  <a:pt x="90112" y="103196"/>
                </a:lnTo>
                <a:lnTo>
                  <a:pt x="90114" y="111796"/>
                </a:lnTo>
                <a:lnTo>
                  <a:pt x="154484" y="154795"/>
                </a:lnTo>
                <a:lnTo>
                  <a:pt x="128735" y="103196"/>
                </a:lnTo>
                <a:close/>
              </a:path>
              <a:path w="154940" h="379729">
                <a:moveTo>
                  <a:pt x="77240" y="103196"/>
                </a:moveTo>
                <a:lnTo>
                  <a:pt x="64366" y="103196"/>
                </a:lnTo>
                <a:lnTo>
                  <a:pt x="64366" y="111796"/>
                </a:lnTo>
                <a:lnTo>
                  <a:pt x="77240" y="103196"/>
                </a:lnTo>
                <a:close/>
              </a:path>
              <a:path w="154940" h="379729">
                <a:moveTo>
                  <a:pt x="90112" y="103196"/>
                </a:moveTo>
                <a:lnTo>
                  <a:pt x="77240" y="103196"/>
                </a:lnTo>
                <a:lnTo>
                  <a:pt x="90112" y="111795"/>
                </a:lnTo>
                <a:lnTo>
                  <a:pt x="90112" y="103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6635" y="3005821"/>
            <a:ext cx="154940" cy="397510"/>
          </a:xfrm>
          <a:custGeom>
            <a:avLst/>
            <a:gdLst/>
            <a:ahLst/>
            <a:cxnLst/>
            <a:rect l="l" t="t" r="r" b="b"/>
            <a:pathLst>
              <a:path w="154940" h="397510">
                <a:moveTo>
                  <a:pt x="77238" y="103196"/>
                </a:moveTo>
                <a:lnTo>
                  <a:pt x="64365" y="111796"/>
                </a:lnTo>
                <a:lnTo>
                  <a:pt x="64367" y="397308"/>
                </a:lnTo>
                <a:lnTo>
                  <a:pt x="90115" y="397308"/>
                </a:lnTo>
                <a:lnTo>
                  <a:pt x="90112" y="111796"/>
                </a:lnTo>
                <a:lnTo>
                  <a:pt x="77238" y="103196"/>
                </a:lnTo>
                <a:close/>
              </a:path>
              <a:path w="154940" h="397510">
                <a:moveTo>
                  <a:pt x="77238" y="0"/>
                </a:moveTo>
                <a:lnTo>
                  <a:pt x="0" y="154795"/>
                </a:lnTo>
                <a:lnTo>
                  <a:pt x="64364" y="111796"/>
                </a:lnTo>
                <a:lnTo>
                  <a:pt x="64364" y="103196"/>
                </a:lnTo>
                <a:lnTo>
                  <a:pt x="128734" y="103196"/>
                </a:lnTo>
                <a:lnTo>
                  <a:pt x="77238" y="0"/>
                </a:lnTo>
                <a:close/>
              </a:path>
              <a:path w="154940" h="397510">
                <a:moveTo>
                  <a:pt x="128734" y="103196"/>
                </a:moveTo>
                <a:lnTo>
                  <a:pt x="90112" y="103196"/>
                </a:lnTo>
                <a:lnTo>
                  <a:pt x="90113" y="111796"/>
                </a:lnTo>
                <a:lnTo>
                  <a:pt x="154482" y="154795"/>
                </a:lnTo>
                <a:lnTo>
                  <a:pt x="128734" y="103196"/>
                </a:lnTo>
                <a:close/>
              </a:path>
              <a:path w="154940" h="397510">
                <a:moveTo>
                  <a:pt x="77238" y="103196"/>
                </a:moveTo>
                <a:lnTo>
                  <a:pt x="64364" y="103196"/>
                </a:lnTo>
                <a:lnTo>
                  <a:pt x="64364" y="111796"/>
                </a:lnTo>
                <a:lnTo>
                  <a:pt x="77238" y="103196"/>
                </a:lnTo>
                <a:close/>
              </a:path>
              <a:path w="154940" h="397510">
                <a:moveTo>
                  <a:pt x="90112" y="103196"/>
                </a:moveTo>
                <a:lnTo>
                  <a:pt x="77238" y="103196"/>
                </a:lnTo>
                <a:lnTo>
                  <a:pt x="90112" y="111796"/>
                </a:lnTo>
                <a:lnTo>
                  <a:pt x="90112" y="103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444" y="949959"/>
            <a:ext cx="102196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dirty="0">
                <a:latin typeface="Times New Roman"/>
                <a:cs typeface="Times New Roman"/>
              </a:rPr>
              <a:t>Method </a:t>
            </a:r>
            <a:r>
              <a:rPr sz="2500" i="1" spc="-10" dirty="0">
                <a:latin typeface="Times New Roman"/>
                <a:cs typeface="Times New Roman"/>
              </a:rPr>
              <a:t>signature</a:t>
            </a:r>
            <a:r>
              <a:rPr sz="2500" i="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the combination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method name and the parameter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list.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911" y="1948541"/>
            <a:ext cx="246062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900" b="1" spc="-2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054" y="1980103"/>
            <a:ext cx="3380104" cy="288290"/>
          </a:xfrm>
          <a:prstGeom prst="rect">
            <a:avLst/>
          </a:prstGeom>
          <a:solidFill>
            <a:srgbClr val="FF6600">
              <a:alpha val="36079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2125"/>
              </a:lnSpc>
            </a:pPr>
            <a:r>
              <a:rPr sz="1900" spc="-10" dirty="0">
                <a:latin typeface="Courier New"/>
                <a:cs typeface="Courier New"/>
              </a:rPr>
              <a:t>max(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num1,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num2)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7709" y="1948541"/>
            <a:ext cx="15684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spc="-1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9847" y="2489535"/>
            <a:ext cx="159702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7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9847" y="3060584"/>
            <a:ext cx="2317115" cy="11258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87655" marR="5080" indent="-288290">
              <a:lnSpc>
                <a:spcPts val="2130"/>
              </a:lnSpc>
              <a:spcBef>
                <a:spcPts val="290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(num1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&gt;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ts val="201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287655">
              <a:lnSpc>
                <a:spcPts val="2205"/>
              </a:lnSpc>
            </a:pP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9847" y="4413069"/>
            <a:ext cx="202882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1900" b="1" spc="-6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911" y="4683566"/>
            <a:ext cx="15684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spc="-1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3759" y="1754610"/>
            <a:ext cx="7767955" cy="4080510"/>
            <a:chOff x="343759" y="1754610"/>
            <a:chExt cx="7767955" cy="4080510"/>
          </a:xfrm>
        </p:grpSpPr>
        <p:sp>
          <p:nvSpPr>
            <p:cNvPr id="12" name="object 12"/>
            <p:cNvSpPr/>
            <p:nvPr/>
          </p:nvSpPr>
          <p:spPr>
            <a:xfrm>
              <a:off x="385004" y="1765881"/>
              <a:ext cx="7726680" cy="0"/>
            </a:xfrm>
            <a:custGeom>
              <a:avLst/>
              <a:gdLst/>
              <a:ahLst/>
              <a:cxnLst/>
              <a:rect l="l" t="t" r="r" b="b"/>
              <a:pathLst>
                <a:path w="7726680">
                  <a:moveTo>
                    <a:pt x="0" y="0"/>
                  </a:moveTo>
                  <a:lnTo>
                    <a:pt x="7726629" y="2"/>
                  </a:lnTo>
                </a:path>
              </a:pathLst>
            </a:custGeom>
            <a:ln w="22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007" y="1795936"/>
              <a:ext cx="0" cy="4018915"/>
            </a:xfrm>
            <a:custGeom>
              <a:avLst/>
              <a:gdLst/>
              <a:ahLst/>
              <a:cxnLst/>
              <a:rect l="l" t="t" r="r" b="b"/>
              <a:pathLst>
                <a:path h="4018915">
                  <a:moveTo>
                    <a:pt x="2" y="0"/>
                  </a:moveTo>
                  <a:lnTo>
                    <a:pt x="0" y="4018384"/>
                  </a:lnTo>
                </a:path>
              </a:pathLst>
            </a:custGeom>
            <a:ln w="22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004" y="5823337"/>
              <a:ext cx="7726680" cy="0"/>
            </a:xfrm>
            <a:custGeom>
              <a:avLst/>
              <a:gdLst/>
              <a:ahLst/>
              <a:cxnLst/>
              <a:rect l="l" t="t" r="r" b="b"/>
              <a:pathLst>
                <a:path w="7726680">
                  <a:moveTo>
                    <a:pt x="0" y="0"/>
                  </a:moveTo>
                  <a:lnTo>
                    <a:pt x="7726629" y="2"/>
                  </a:lnTo>
                </a:path>
              </a:pathLst>
            </a:custGeom>
            <a:ln w="22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3637" y="1795936"/>
              <a:ext cx="0" cy="3997960"/>
            </a:xfrm>
            <a:custGeom>
              <a:avLst/>
              <a:gdLst/>
              <a:ahLst/>
              <a:cxnLst/>
              <a:rect l="l" t="t" r="r" b="b"/>
              <a:pathLst>
                <a:path h="3997960">
                  <a:moveTo>
                    <a:pt x="0" y="0"/>
                  </a:moveTo>
                  <a:lnTo>
                    <a:pt x="2" y="3997345"/>
                  </a:lnTo>
                </a:path>
              </a:pathLst>
            </a:custGeom>
            <a:ln w="22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41052" y="1317381"/>
            <a:ext cx="14249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imes New Roman"/>
                <a:cs typeface="Times New Roman"/>
              </a:rPr>
              <a:t>Define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60548" y="1347436"/>
            <a:ext cx="1436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Invoke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3591" y="1795937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z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max(x,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sz="1650" spc="-5" dirty="0">
                <a:latin typeface="Times New Roman"/>
                <a:cs typeface="Times New Roman"/>
              </a:rPr>
              <a:t>actual parameters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83143" y="2697593"/>
            <a:ext cx="180340" cy="441959"/>
          </a:xfrm>
          <a:custGeom>
            <a:avLst/>
            <a:gdLst/>
            <a:ahLst/>
            <a:cxnLst/>
            <a:rect l="l" t="t" r="r" b="b"/>
            <a:pathLst>
              <a:path w="180340" h="441960">
                <a:moveTo>
                  <a:pt x="89980" y="120222"/>
                </a:moveTo>
                <a:lnTo>
                  <a:pt x="74984" y="130240"/>
                </a:lnTo>
                <a:lnTo>
                  <a:pt x="74985" y="441812"/>
                </a:lnTo>
                <a:lnTo>
                  <a:pt x="104980" y="441812"/>
                </a:lnTo>
                <a:lnTo>
                  <a:pt x="104978" y="130240"/>
                </a:lnTo>
                <a:lnTo>
                  <a:pt x="89980" y="120222"/>
                </a:lnTo>
                <a:close/>
              </a:path>
              <a:path w="180340" h="441960">
                <a:moveTo>
                  <a:pt x="89980" y="0"/>
                </a:moveTo>
                <a:lnTo>
                  <a:pt x="0" y="180332"/>
                </a:lnTo>
                <a:lnTo>
                  <a:pt x="74983" y="130240"/>
                </a:lnTo>
                <a:lnTo>
                  <a:pt x="74983" y="120222"/>
                </a:lnTo>
                <a:lnTo>
                  <a:pt x="149972" y="120222"/>
                </a:lnTo>
                <a:lnTo>
                  <a:pt x="89980" y="0"/>
                </a:lnTo>
                <a:close/>
              </a:path>
              <a:path w="180340" h="441960">
                <a:moveTo>
                  <a:pt x="149972" y="120222"/>
                </a:moveTo>
                <a:lnTo>
                  <a:pt x="104978" y="120222"/>
                </a:lnTo>
                <a:lnTo>
                  <a:pt x="104979" y="130240"/>
                </a:lnTo>
                <a:lnTo>
                  <a:pt x="179967" y="180332"/>
                </a:lnTo>
                <a:lnTo>
                  <a:pt x="149972" y="120222"/>
                </a:lnTo>
                <a:close/>
              </a:path>
              <a:path w="180340" h="441960">
                <a:moveTo>
                  <a:pt x="89980" y="120222"/>
                </a:moveTo>
                <a:lnTo>
                  <a:pt x="74983" y="120222"/>
                </a:lnTo>
                <a:lnTo>
                  <a:pt x="74983" y="130240"/>
                </a:lnTo>
                <a:lnTo>
                  <a:pt x="89980" y="120222"/>
                </a:lnTo>
                <a:close/>
              </a:path>
              <a:path w="180340" h="441960">
                <a:moveTo>
                  <a:pt x="104978" y="120222"/>
                </a:moveTo>
                <a:lnTo>
                  <a:pt x="89980" y="120222"/>
                </a:lnTo>
                <a:lnTo>
                  <a:pt x="104978" y="130240"/>
                </a:lnTo>
                <a:lnTo>
                  <a:pt x="104978" y="120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93212" y="2697593"/>
            <a:ext cx="180340" cy="462915"/>
          </a:xfrm>
          <a:custGeom>
            <a:avLst/>
            <a:gdLst/>
            <a:ahLst/>
            <a:cxnLst/>
            <a:rect l="l" t="t" r="r" b="b"/>
            <a:pathLst>
              <a:path w="180340" h="462914">
                <a:moveTo>
                  <a:pt x="89980" y="120222"/>
                </a:moveTo>
                <a:lnTo>
                  <a:pt x="74984" y="130240"/>
                </a:lnTo>
                <a:lnTo>
                  <a:pt x="74985" y="462851"/>
                </a:lnTo>
                <a:lnTo>
                  <a:pt x="104980" y="462851"/>
                </a:lnTo>
                <a:lnTo>
                  <a:pt x="104978" y="130240"/>
                </a:lnTo>
                <a:lnTo>
                  <a:pt x="89980" y="120222"/>
                </a:lnTo>
                <a:close/>
              </a:path>
              <a:path w="180340" h="462914">
                <a:moveTo>
                  <a:pt x="89980" y="0"/>
                </a:moveTo>
                <a:lnTo>
                  <a:pt x="0" y="180332"/>
                </a:lnTo>
                <a:lnTo>
                  <a:pt x="74983" y="130240"/>
                </a:lnTo>
                <a:lnTo>
                  <a:pt x="74983" y="120222"/>
                </a:lnTo>
                <a:lnTo>
                  <a:pt x="149972" y="120222"/>
                </a:lnTo>
                <a:lnTo>
                  <a:pt x="89980" y="0"/>
                </a:lnTo>
                <a:close/>
              </a:path>
              <a:path w="180340" h="462914">
                <a:moveTo>
                  <a:pt x="149972" y="120222"/>
                </a:moveTo>
                <a:lnTo>
                  <a:pt x="104978" y="120222"/>
                </a:lnTo>
                <a:lnTo>
                  <a:pt x="104979" y="130240"/>
                </a:lnTo>
                <a:lnTo>
                  <a:pt x="179967" y="180332"/>
                </a:lnTo>
                <a:lnTo>
                  <a:pt x="149972" y="120222"/>
                </a:lnTo>
                <a:close/>
              </a:path>
              <a:path w="180340" h="462914">
                <a:moveTo>
                  <a:pt x="89980" y="120222"/>
                </a:moveTo>
                <a:lnTo>
                  <a:pt x="74983" y="120222"/>
                </a:lnTo>
                <a:lnTo>
                  <a:pt x="74983" y="130240"/>
                </a:lnTo>
                <a:lnTo>
                  <a:pt x="89980" y="120222"/>
                </a:lnTo>
                <a:close/>
              </a:path>
              <a:path w="180340" h="462914">
                <a:moveTo>
                  <a:pt x="104978" y="120222"/>
                </a:moveTo>
                <a:lnTo>
                  <a:pt x="89980" y="120222"/>
                </a:lnTo>
                <a:lnTo>
                  <a:pt x="104978" y="130240"/>
                </a:lnTo>
                <a:lnTo>
                  <a:pt x="104978" y="120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2" name="object 2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841" y="2046455"/>
            <a:ext cx="7738745" cy="405765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1530"/>
              </a:spcBef>
            </a:pP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max(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num1,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num2)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02690" marR="4512310" indent="-288290">
              <a:lnSpc>
                <a:spcPts val="2130"/>
              </a:lnSpc>
              <a:spcBef>
                <a:spcPts val="5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(num1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&gt;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ts val="201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1202690">
              <a:lnSpc>
                <a:spcPts val="2205"/>
              </a:lnSpc>
            </a:pP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ts val="2205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1900" b="1" spc="-4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 marL="554355">
              <a:lnSpc>
                <a:spcPts val="2205"/>
              </a:lnSpc>
            </a:pPr>
            <a:r>
              <a:rPr sz="1900" spc="-1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885" y="1597953"/>
            <a:ext cx="14249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imes New Roman"/>
                <a:cs typeface="Times New Roman"/>
              </a:rPr>
              <a:t>Define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0381" y="1628008"/>
            <a:ext cx="1436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Invoke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3423" y="2076509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z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max(x,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sz="1650" spc="-5" dirty="0">
                <a:latin typeface="Times New Roman"/>
                <a:cs typeface="Times New Roman"/>
              </a:rPr>
              <a:t>actual parameters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02974" y="2978165"/>
            <a:ext cx="180340" cy="441959"/>
          </a:xfrm>
          <a:custGeom>
            <a:avLst/>
            <a:gdLst/>
            <a:ahLst/>
            <a:cxnLst/>
            <a:rect l="l" t="t" r="r" b="b"/>
            <a:pathLst>
              <a:path w="180340" h="441960">
                <a:moveTo>
                  <a:pt x="89982" y="120220"/>
                </a:moveTo>
                <a:lnTo>
                  <a:pt x="74985" y="130238"/>
                </a:lnTo>
                <a:lnTo>
                  <a:pt x="74987" y="441812"/>
                </a:lnTo>
                <a:lnTo>
                  <a:pt x="104982" y="441812"/>
                </a:lnTo>
                <a:lnTo>
                  <a:pt x="104979" y="130238"/>
                </a:lnTo>
                <a:lnTo>
                  <a:pt x="89982" y="120220"/>
                </a:lnTo>
                <a:close/>
              </a:path>
              <a:path w="180340" h="441960">
                <a:moveTo>
                  <a:pt x="89982" y="0"/>
                </a:moveTo>
                <a:lnTo>
                  <a:pt x="0" y="180331"/>
                </a:lnTo>
                <a:lnTo>
                  <a:pt x="74984" y="130239"/>
                </a:lnTo>
                <a:lnTo>
                  <a:pt x="74984" y="120220"/>
                </a:lnTo>
                <a:lnTo>
                  <a:pt x="149973" y="120220"/>
                </a:lnTo>
                <a:lnTo>
                  <a:pt x="89982" y="0"/>
                </a:lnTo>
                <a:close/>
              </a:path>
              <a:path w="180340" h="441960">
                <a:moveTo>
                  <a:pt x="149973" y="120220"/>
                </a:moveTo>
                <a:lnTo>
                  <a:pt x="104979" y="120220"/>
                </a:lnTo>
                <a:lnTo>
                  <a:pt x="104980" y="130239"/>
                </a:lnTo>
                <a:lnTo>
                  <a:pt x="179969" y="180331"/>
                </a:lnTo>
                <a:lnTo>
                  <a:pt x="149973" y="120220"/>
                </a:lnTo>
                <a:close/>
              </a:path>
              <a:path w="180340" h="441960">
                <a:moveTo>
                  <a:pt x="89982" y="120220"/>
                </a:moveTo>
                <a:lnTo>
                  <a:pt x="74984" y="120220"/>
                </a:lnTo>
                <a:lnTo>
                  <a:pt x="74984" y="130239"/>
                </a:lnTo>
                <a:lnTo>
                  <a:pt x="89982" y="120220"/>
                </a:lnTo>
                <a:close/>
              </a:path>
              <a:path w="180340" h="441960">
                <a:moveTo>
                  <a:pt x="104979" y="120220"/>
                </a:moveTo>
                <a:lnTo>
                  <a:pt x="89982" y="120220"/>
                </a:lnTo>
                <a:lnTo>
                  <a:pt x="104979" y="130238"/>
                </a:lnTo>
                <a:lnTo>
                  <a:pt x="104979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3044" y="2978165"/>
            <a:ext cx="180340" cy="462915"/>
          </a:xfrm>
          <a:custGeom>
            <a:avLst/>
            <a:gdLst/>
            <a:ahLst/>
            <a:cxnLst/>
            <a:rect l="l" t="t" r="r" b="b"/>
            <a:pathLst>
              <a:path w="180340" h="462914">
                <a:moveTo>
                  <a:pt x="89982" y="120220"/>
                </a:moveTo>
                <a:lnTo>
                  <a:pt x="74986" y="130238"/>
                </a:lnTo>
                <a:lnTo>
                  <a:pt x="74987" y="462850"/>
                </a:lnTo>
                <a:lnTo>
                  <a:pt x="104982" y="462850"/>
                </a:lnTo>
                <a:lnTo>
                  <a:pt x="104978" y="130238"/>
                </a:lnTo>
                <a:lnTo>
                  <a:pt x="89982" y="120220"/>
                </a:lnTo>
                <a:close/>
              </a:path>
              <a:path w="180340" h="462914">
                <a:moveTo>
                  <a:pt x="89982" y="0"/>
                </a:moveTo>
                <a:lnTo>
                  <a:pt x="0" y="180331"/>
                </a:lnTo>
                <a:lnTo>
                  <a:pt x="74984" y="130239"/>
                </a:lnTo>
                <a:lnTo>
                  <a:pt x="74984" y="120220"/>
                </a:lnTo>
                <a:lnTo>
                  <a:pt x="149972" y="120220"/>
                </a:lnTo>
                <a:lnTo>
                  <a:pt x="89982" y="0"/>
                </a:lnTo>
                <a:close/>
              </a:path>
              <a:path w="180340" h="462914">
                <a:moveTo>
                  <a:pt x="149972" y="120220"/>
                </a:moveTo>
                <a:lnTo>
                  <a:pt x="104978" y="120220"/>
                </a:lnTo>
                <a:lnTo>
                  <a:pt x="104980" y="130239"/>
                </a:lnTo>
                <a:lnTo>
                  <a:pt x="179967" y="180331"/>
                </a:lnTo>
                <a:lnTo>
                  <a:pt x="149972" y="120220"/>
                </a:lnTo>
                <a:close/>
              </a:path>
              <a:path w="180340" h="462914">
                <a:moveTo>
                  <a:pt x="89982" y="120220"/>
                </a:moveTo>
                <a:lnTo>
                  <a:pt x="74984" y="120220"/>
                </a:lnTo>
                <a:lnTo>
                  <a:pt x="74984" y="130239"/>
                </a:lnTo>
                <a:lnTo>
                  <a:pt x="89982" y="120220"/>
                </a:lnTo>
                <a:close/>
              </a:path>
              <a:path w="180340" h="462914">
                <a:moveTo>
                  <a:pt x="104978" y="120220"/>
                </a:moveTo>
                <a:lnTo>
                  <a:pt x="89982" y="120220"/>
                </a:lnTo>
                <a:lnTo>
                  <a:pt x="104978" y="130238"/>
                </a:lnTo>
                <a:lnTo>
                  <a:pt x="104978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938" y="947419"/>
            <a:ext cx="946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known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formal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parameters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84629" y="2290348"/>
            <a:ext cx="594995" cy="242570"/>
            <a:chOff x="6184629" y="2290348"/>
            <a:chExt cx="594995" cy="242570"/>
          </a:xfrm>
        </p:grpSpPr>
        <p:sp>
          <p:nvSpPr>
            <p:cNvPr id="10" name="object 10"/>
            <p:cNvSpPr/>
            <p:nvPr/>
          </p:nvSpPr>
          <p:spPr>
            <a:xfrm>
              <a:off x="6190979" y="2296698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582067" y="0"/>
                  </a:moveTo>
                  <a:lnTo>
                    <a:pt x="0" y="0"/>
                  </a:lnTo>
                  <a:lnTo>
                    <a:pt x="0" y="229789"/>
                  </a:lnTo>
                  <a:lnTo>
                    <a:pt x="582067" y="229789"/>
                  </a:lnTo>
                  <a:lnTo>
                    <a:pt x="582067" y="0"/>
                  </a:lnTo>
                  <a:close/>
                </a:path>
              </a:pathLst>
            </a:custGeom>
            <a:solidFill>
              <a:srgbClr val="4472C4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90979" y="2296698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0" y="0"/>
                  </a:moveTo>
                  <a:lnTo>
                    <a:pt x="582068" y="0"/>
                  </a:lnTo>
                  <a:lnTo>
                    <a:pt x="582068" y="229790"/>
                  </a:lnTo>
                  <a:lnTo>
                    <a:pt x="0" y="2297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739480" y="2283244"/>
            <a:ext cx="594995" cy="242570"/>
            <a:chOff x="4739480" y="2283244"/>
            <a:chExt cx="594995" cy="242570"/>
          </a:xfrm>
        </p:grpSpPr>
        <p:sp>
          <p:nvSpPr>
            <p:cNvPr id="13" name="object 13"/>
            <p:cNvSpPr/>
            <p:nvPr/>
          </p:nvSpPr>
          <p:spPr>
            <a:xfrm>
              <a:off x="4745830" y="2289594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582068" y="0"/>
                  </a:moveTo>
                  <a:lnTo>
                    <a:pt x="0" y="0"/>
                  </a:lnTo>
                  <a:lnTo>
                    <a:pt x="0" y="229789"/>
                  </a:lnTo>
                  <a:lnTo>
                    <a:pt x="582068" y="229789"/>
                  </a:lnTo>
                  <a:lnTo>
                    <a:pt x="582068" y="0"/>
                  </a:lnTo>
                  <a:close/>
                </a:path>
              </a:pathLst>
            </a:custGeom>
            <a:solidFill>
              <a:srgbClr val="4472C4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45830" y="2289594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0" y="0"/>
                  </a:moveTo>
                  <a:lnTo>
                    <a:pt x="582069" y="0"/>
                  </a:lnTo>
                  <a:lnTo>
                    <a:pt x="582069" y="229790"/>
                  </a:lnTo>
                  <a:lnTo>
                    <a:pt x="0" y="2297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7" name="object 1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4048</Words>
  <Application>Microsoft Office PowerPoint</Application>
  <PresentationFormat>Widescreen</PresentationFormat>
  <Paragraphs>727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 501 – Introduction to JAVA Programing Lecture 5 – Methods  Lecture 6 – 1-D Array  Lecture 7 – M-D Array</vt:lpstr>
      <vt:lpstr>PowerPoint Presentation</vt:lpstr>
      <vt:lpstr>5.1. Opening Problem</vt:lpstr>
      <vt:lpstr>5.1. Opening Problem</vt:lpstr>
      <vt:lpstr>5.1. Opening Problem</vt:lpstr>
      <vt:lpstr>5.1. Opening Problem</vt:lpstr>
      <vt:lpstr>5.2. Defining Methods</vt:lpstr>
      <vt:lpstr>5.2. Defining Methods</vt:lpstr>
      <vt:lpstr>5.2. Defining Methods</vt:lpstr>
      <vt:lpstr>5.2. Defining Methods</vt:lpstr>
      <vt:lpstr>5.2. Defining Methods</vt:lpstr>
      <vt:lpstr>5.3. Calling Methods</vt:lpstr>
      <vt:lpstr>5.3. Calling Methods</vt:lpstr>
      <vt:lpstr>5.3. Calling Methods</vt:lpstr>
      <vt:lpstr>5.3. Calling Methods</vt:lpstr>
      <vt:lpstr>PowerPoint Presentation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5.4. Passing Parameters</vt:lpstr>
      <vt:lpstr>5.4. Passing Parameters</vt:lpstr>
      <vt:lpstr>5.4. Passing Parameters</vt:lpstr>
      <vt:lpstr>5.4. Passing Parameters – Stack Memory</vt:lpstr>
      <vt:lpstr>PowerPoint Presentation</vt:lpstr>
      <vt:lpstr>5.5. Modularizing Code</vt:lpstr>
      <vt:lpstr>5.5. Modularizing Code</vt:lpstr>
      <vt:lpstr>5.5. Modularizing Code</vt:lpstr>
      <vt:lpstr>5.5. Modularizing Code</vt:lpstr>
      <vt:lpstr>5.5. Modularizing Code</vt:lpstr>
      <vt:lpstr>5.5. Modularizing Code</vt:lpstr>
      <vt:lpstr>5.6. Scope of Local Variables</vt:lpstr>
      <vt:lpstr>5.6. Scope of Local Variables</vt:lpstr>
      <vt:lpstr>5.6. Scope of Local Variables</vt:lpstr>
      <vt:lpstr>5.7. Method Abstraction</vt:lpstr>
      <vt:lpstr>Benefits of Methods</vt:lpstr>
      <vt:lpstr>PowerPoint Presentation</vt:lpstr>
      <vt:lpstr>5.8. Case Study - PrintCalendar</vt:lpstr>
      <vt:lpstr>PowerPoint Presentation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3</cp:revision>
  <dcterms:created xsi:type="dcterms:W3CDTF">2025-02-01T16:10:18Z</dcterms:created>
  <dcterms:modified xsi:type="dcterms:W3CDTF">2025-02-08T19:43:49Z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LastSaved">
    <vt:filetime>2025-02-01T00:00:00Z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2025-02-07T21:52:39Z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0366e1e7-183a-46c8-ba97-b888effeba2c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