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6" r:id="rId8"/>
    <p:sldId id="31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11" r:id="rId18"/>
    <p:sldId id="312" r:id="rId19"/>
    <p:sldId id="313" r:id="rId20"/>
    <p:sldId id="314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4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285" r:id="rId56"/>
    <p:sldId id="283" r:id="rId57"/>
    <p:sldId id="307" r:id="rId58"/>
    <p:sldId id="308" r:id="rId59"/>
    <p:sldId id="309" r:id="rId60"/>
    <p:sldId id="310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3180" y="2826003"/>
            <a:ext cx="892563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5175" y="1063244"/>
            <a:ext cx="5097780" cy="419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82952" y="1202944"/>
            <a:ext cx="3293109" cy="352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2064" y="3517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936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5924"/>
            <a:ext cx="8132445" cy="0"/>
          </a:xfrm>
          <a:custGeom>
            <a:avLst/>
            <a:gdLst/>
            <a:ahLst/>
            <a:cxnLst/>
            <a:rect l="l" t="t" r="r" b="b"/>
            <a:pathLst>
              <a:path w="8132445">
                <a:moveTo>
                  <a:pt x="0" y="0"/>
                </a:moveTo>
                <a:lnTo>
                  <a:pt x="8132064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97796" y="0"/>
            <a:ext cx="781313" cy="1250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518" y="206755"/>
            <a:ext cx="1169696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0376" y="1310479"/>
            <a:ext cx="8737600" cy="4223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S 501 – </a:t>
            </a:r>
            <a:r>
              <a:rPr spc="5" dirty="0"/>
              <a:t>I</a:t>
            </a:r>
            <a:r>
              <a:rPr dirty="0"/>
              <a:t>nt</a:t>
            </a:r>
            <a:r>
              <a:rPr spc="5" dirty="0"/>
              <a:t>r</a:t>
            </a:r>
            <a:r>
              <a:rPr dirty="0"/>
              <a:t>odu</a:t>
            </a:r>
            <a:r>
              <a:rPr spc="-5" dirty="0"/>
              <a:t>c</a:t>
            </a:r>
            <a:r>
              <a:rPr dirty="0"/>
              <a:t>tion to </a:t>
            </a:r>
            <a:r>
              <a:rPr spc="5" dirty="0"/>
              <a:t>J</a:t>
            </a:r>
            <a:r>
              <a:rPr spc="-520" dirty="0"/>
              <a:t>AV</a:t>
            </a:r>
            <a:r>
              <a:rPr dirty="0"/>
              <a:t>A</a:t>
            </a:r>
            <a:r>
              <a:rPr spc="-225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og</a:t>
            </a:r>
            <a:r>
              <a:rPr spc="5" dirty="0"/>
              <a:t>r</a:t>
            </a:r>
            <a:r>
              <a:rPr spc="-5" dirty="0"/>
              <a:t>a</a:t>
            </a:r>
            <a:r>
              <a:rPr dirty="0"/>
              <a:t>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4193" y="3583940"/>
            <a:ext cx="6043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Lecture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–</a:t>
            </a:r>
            <a:r>
              <a:rPr sz="2400" spc="-5" dirty="0">
                <a:latin typeface="Times New Roman"/>
                <a:cs typeface="Times New Roman"/>
              </a:rPr>
              <a:t> Elementary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Selections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99" y="858795"/>
            <a:ext cx="10375898" cy="5486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66776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Reading</a:t>
            </a:r>
            <a:r>
              <a:rPr spc="-10" dirty="0"/>
              <a:t> </a:t>
            </a:r>
            <a:r>
              <a:rPr dirty="0"/>
              <a:t>Input</a:t>
            </a:r>
            <a:r>
              <a:rPr spc="-10" dirty="0"/>
              <a:t> </a:t>
            </a:r>
            <a:r>
              <a:rPr dirty="0"/>
              <a:t>from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Console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670" y="5278695"/>
            <a:ext cx="4885851" cy="310983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Times New Roman"/>
                <a:cs typeface="Times New Roman"/>
              </a:rPr>
              <a:t>Create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Scanner object</a:t>
            </a:r>
            <a:r>
              <a:rPr lang="en-US" sz="1800" spc="-5" dirty="0">
                <a:latin typeface="Times New Roman"/>
                <a:cs typeface="Times New Roman"/>
              </a:rPr>
              <a:t>, note the use of </a:t>
            </a:r>
            <a:r>
              <a:rPr lang="en-US" sz="1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new</a:t>
            </a:r>
            <a:endParaRPr sz="1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3824" y="2730842"/>
            <a:ext cx="824230" cy="2552065"/>
          </a:xfrm>
          <a:custGeom>
            <a:avLst/>
            <a:gdLst/>
            <a:ahLst/>
            <a:cxnLst/>
            <a:rect l="l" t="t" r="r" b="b"/>
            <a:pathLst>
              <a:path w="824229" h="2552065">
                <a:moveTo>
                  <a:pt x="48476" y="68919"/>
                </a:moveTo>
                <a:lnTo>
                  <a:pt x="24238" y="76512"/>
                </a:lnTo>
                <a:lnTo>
                  <a:pt x="799527" y="2551648"/>
                </a:lnTo>
                <a:lnTo>
                  <a:pt x="823766" y="2544056"/>
                </a:lnTo>
                <a:lnTo>
                  <a:pt x="48476" y="68919"/>
                </a:lnTo>
                <a:close/>
              </a:path>
              <a:path w="824229" h="2552065">
                <a:moveTo>
                  <a:pt x="13580" y="0"/>
                </a:moveTo>
                <a:lnTo>
                  <a:pt x="0" y="84104"/>
                </a:lnTo>
                <a:lnTo>
                  <a:pt x="24238" y="76512"/>
                </a:lnTo>
                <a:lnTo>
                  <a:pt x="20445" y="64404"/>
                </a:lnTo>
                <a:lnTo>
                  <a:pt x="44683" y="56810"/>
                </a:lnTo>
                <a:lnTo>
                  <a:pt x="68360" y="56810"/>
                </a:lnTo>
                <a:lnTo>
                  <a:pt x="13580" y="0"/>
                </a:lnTo>
                <a:close/>
              </a:path>
              <a:path w="824229" h="2552065">
                <a:moveTo>
                  <a:pt x="44683" y="56810"/>
                </a:moveTo>
                <a:lnTo>
                  <a:pt x="20445" y="64404"/>
                </a:lnTo>
                <a:lnTo>
                  <a:pt x="24238" y="76512"/>
                </a:lnTo>
                <a:lnTo>
                  <a:pt x="48476" y="68919"/>
                </a:lnTo>
                <a:lnTo>
                  <a:pt x="44683" y="56810"/>
                </a:lnTo>
                <a:close/>
              </a:path>
              <a:path w="824229" h="2552065">
                <a:moveTo>
                  <a:pt x="68360" y="56810"/>
                </a:moveTo>
                <a:lnTo>
                  <a:pt x="44683" y="56810"/>
                </a:lnTo>
                <a:lnTo>
                  <a:pt x="48476" y="68919"/>
                </a:lnTo>
                <a:lnTo>
                  <a:pt x="72715" y="61327"/>
                </a:lnTo>
                <a:lnTo>
                  <a:pt x="68360" y="568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323" y="957586"/>
            <a:ext cx="10375898" cy="5486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66776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Reading</a:t>
            </a:r>
            <a:r>
              <a:rPr spc="-10" dirty="0"/>
              <a:t> </a:t>
            </a:r>
            <a:r>
              <a:rPr dirty="0"/>
              <a:t>Input</a:t>
            </a:r>
            <a:r>
              <a:rPr spc="-10" dirty="0"/>
              <a:t> </a:t>
            </a:r>
            <a:r>
              <a:rPr dirty="0"/>
              <a:t>from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Console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4431" y="5278695"/>
            <a:ext cx="36576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612140">
              <a:lnSpc>
                <a:spcPct val="101099"/>
              </a:lnSpc>
              <a:spcBef>
                <a:spcPts val="240"/>
              </a:spcBef>
            </a:pPr>
            <a:r>
              <a:rPr sz="1800" spc="-5" dirty="0">
                <a:latin typeface="Times New Roman"/>
                <a:cs typeface="Times New Roman"/>
              </a:rPr>
              <a:t>Use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nextDouble()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obtain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double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5200" y="3336324"/>
            <a:ext cx="1118235" cy="1948814"/>
          </a:xfrm>
          <a:custGeom>
            <a:avLst/>
            <a:gdLst/>
            <a:ahLst/>
            <a:cxnLst/>
            <a:rect l="l" t="t" r="r" b="b"/>
            <a:pathLst>
              <a:path w="1118234" h="1948814">
                <a:moveTo>
                  <a:pt x="48763" y="59914"/>
                </a:moveTo>
                <a:lnTo>
                  <a:pt x="26695" y="72491"/>
                </a:lnTo>
                <a:lnTo>
                  <a:pt x="1095951" y="1948660"/>
                </a:lnTo>
                <a:lnTo>
                  <a:pt x="1118019" y="1936083"/>
                </a:lnTo>
                <a:lnTo>
                  <a:pt x="48763" y="59914"/>
                </a:lnTo>
                <a:close/>
              </a:path>
              <a:path w="1118234" h="1948814">
                <a:moveTo>
                  <a:pt x="0" y="0"/>
                </a:moveTo>
                <a:lnTo>
                  <a:pt x="4627" y="85068"/>
                </a:lnTo>
                <a:lnTo>
                  <a:pt x="26695" y="72491"/>
                </a:lnTo>
                <a:lnTo>
                  <a:pt x="20407" y="61457"/>
                </a:lnTo>
                <a:lnTo>
                  <a:pt x="42475" y="48881"/>
                </a:lnTo>
                <a:lnTo>
                  <a:pt x="68124" y="48881"/>
                </a:lnTo>
                <a:lnTo>
                  <a:pt x="70831" y="47337"/>
                </a:lnTo>
                <a:lnTo>
                  <a:pt x="0" y="0"/>
                </a:lnTo>
                <a:close/>
              </a:path>
              <a:path w="1118234" h="1948814">
                <a:moveTo>
                  <a:pt x="42475" y="48881"/>
                </a:moveTo>
                <a:lnTo>
                  <a:pt x="20407" y="61457"/>
                </a:lnTo>
                <a:lnTo>
                  <a:pt x="26695" y="72491"/>
                </a:lnTo>
                <a:lnTo>
                  <a:pt x="48763" y="59914"/>
                </a:lnTo>
                <a:lnTo>
                  <a:pt x="42475" y="48881"/>
                </a:lnTo>
                <a:close/>
              </a:path>
              <a:path w="1118234" h="1948814">
                <a:moveTo>
                  <a:pt x="68124" y="48881"/>
                </a:moveTo>
                <a:lnTo>
                  <a:pt x="42475" y="48881"/>
                </a:lnTo>
                <a:lnTo>
                  <a:pt x="48763" y="59914"/>
                </a:lnTo>
                <a:lnTo>
                  <a:pt x="68124" y="488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B5DCA-4836-E519-61FF-428DBA1D53A1}"/>
              </a:ext>
            </a:extLst>
          </p:cNvPr>
          <p:cNvSpPr txBox="1"/>
          <p:nvPr/>
        </p:nvSpPr>
        <p:spPr>
          <a:xfrm>
            <a:off x="7287126" y="6439044"/>
            <a:ext cx="481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ComputeAreaWithConsoleInput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031073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</a:t>
            </a:r>
            <a:r>
              <a:rPr spc="5" dirty="0"/>
              <a:t>e</a:t>
            </a:r>
            <a:r>
              <a:rPr dirty="0"/>
              <a:t>ntifi</a:t>
            </a:r>
            <a:r>
              <a:rPr spc="5" dirty="0"/>
              <a:t>e</a:t>
            </a:r>
            <a:r>
              <a:rPr dirty="0"/>
              <a:t>rs</a:t>
            </a:r>
            <a:r>
              <a:rPr lang="en-US" dirty="0"/>
              <a:t> – Variable/Class Names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351" y="1130300"/>
            <a:ext cx="10045700" cy="4490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Identifiers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classes,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sequence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letters,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digits,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underscores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(_),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dollar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($).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identifier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start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letter,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underscore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(_), 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dollar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($).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cannot </a:t>
            </a:r>
            <a:r>
              <a:rPr sz="1800" spc="-5" dirty="0">
                <a:latin typeface="Times New Roman"/>
                <a:cs typeface="Times New Roman"/>
              </a:rPr>
              <a:t>start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digit.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reserved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(See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Appendix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“Java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Keywords,”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reserved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words).</a:t>
            </a:r>
            <a:endParaRPr lang="en-US" sz="1800" spc="-5" dirty="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Common reserved words: </a:t>
            </a:r>
            <a:r>
              <a:rPr lang="en-US" spc="-5" dirty="0">
                <a:solidFill>
                  <a:srgbClr val="C00000"/>
                </a:solidFill>
                <a:latin typeface="Times New Roman"/>
                <a:cs typeface="Times New Roman"/>
              </a:rPr>
              <a:t>assert, case, catch, char, continue, do, double, else, final, for, if, import, int, package, private, public, return, static, switch, this, void, while</a:t>
            </a:r>
            <a:endParaRPr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identifier </a:t>
            </a: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true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false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null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5" dirty="0">
                <a:latin typeface="Times New Roman"/>
                <a:cs typeface="Times New Roman"/>
              </a:rPr>
              <a:t> length.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ts val="212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Examples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illegal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identifiers:</a:t>
            </a:r>
            <a:endParaRPr sz="18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ts val="2125"/>
              </a:lnSpc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2A,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d+4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445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351" y="1044955"/>
            <a:ext cx="103060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25" dirty="0">
                <a:latin typeface="Times New Roman"/>
                <a:cs typeface="Times New Roman"/>
              </a:rPr>
              <a:t>Variables</a:t>
            </a:r>
            <a:r>
              <a:rPr sz="1800" dirty="0">
                <a:latin typeface="Times New Roman"/>
                <a:cs typeface="Times New Roman"/>
              </a:rPr>
              <a:t> 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changed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e.g.,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radius,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209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30" dirty="0">
                <a:latin typeface="Times New Roman"/>
                <a:cs typeface="Times New Roman"/>
              </a:rPr>
              <a:t>Variable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declaration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tells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allocate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appropriate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space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syntax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declaration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datatype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56" y="2919609"/>
            <a:ext cx="5540375" cy="3361054"/>
          </a:xfrm>
          <a:custGeom>
            <a:avLst/>
            <a:gdLst/>
            <a:ahLst/>
            <a:cxnLst/>
            <a:rect l="l" t="t" r="r" b="b"/>
            <a:pathLst>
              <a:path w="5540375" h="3361054">
                <a:moveTo>
                  <a:pt x="0" y="0"/>
                </a:moveTo>
                <a:lnTo>
                  <a:pt x="5540235" y="0"/>
                </a:lnTo>
                <a:lnTo>
                  <a:pt x="5540235" y="3360920"/>
                </a:lnTo>
                <a:lnTo>
                  <a:pt x="0" y="33609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4597" y="2901188"/>
            <a:ext cx="83185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2284" y="2901188"/>
            <a:ext cx="287972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9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Declare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to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955"/>
              </a:lnSpc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integer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variable;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30"/>
              </a:lnSpc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Assign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to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597" y="4031995"/>
            <a:ext cx="53384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3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double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radius;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Declare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radius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to</a:t>
            </a:r>
            <a:endParaRPr sz="1800">
              <a:latin typeface="Courier New"/>
              <a:cs typeface="Courier New"/>
            </a:endParaRPr>
          </a:p>
          <a:p>
            <a:pPr marR="5080" indent="2047875">
              <a:lnSpc>
                <a:spcPts val="2020"/>
              </a:lnSpc>
              <a:spcBef>
                <a:spcPts val="50"/>
              </a:spcBef>
              <a:tabLst>
                <a:tab pos="2047239" algn="l"/>
              </a:tabLst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double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variable;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radius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" dirty="0">
                <a:latin typeface="Courier New"/>
                <a:cs typeface="Courier New"/>
              </a:rPr>
              <a:t> 1.0;	</a:t>
            </a: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Assign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1.0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to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radius;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597" y="5150611"/>
            <a:ext cx="110490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char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'A';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2261" y="5150611"/>
            <a:ext cx="301752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75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Declare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to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945"/>
              </a:lnSpc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character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variable;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30"/>
              </a:lnSpc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Assign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'A'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to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6029" y="2942066"/>
            <a:ext cx="6054090" cy="168443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ts val="2125"/>
              </a:lnSpc>
              <a:spcBef>
                <a:spcPts val="160"/>
              </a:spcBef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ts val="2125"/>
              </a:lnSpc>
            </a:pPr>
            <a:r>
              <a:rPr lang="en-US" b="1" spc="-10" dirty="0">
                <a:latin typeface="Courier New"/>
                <a:cs typeface="Courier New"/>
              </a:rPr>
              <a:t>i</a:t>
            </a:r>
            <a:r>
              <a:rPr sz="1800" b="1" spc="-10" dirty="0">
                <a:latin typeface="Courier New"/>
                <a:cs typeface="Courier New"/>
              </a:rPr>
              <a:t>nt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5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2;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Assign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the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value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for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the</a:t>
            </a:r>
            <a:endParaRPr sz="1800" dirty="0">
              <a:latin typeface="Courier New"/>
              <a:cs typeface="Courier New"/>
            </a:endParaRPr>
          </a:p>
          <a:p>
            <a:pPr marL="2098040">
              <a:lnSpc>
                <a:spcPct val="100000"/>
              </a:lnSpc>
              <a:spcBef>
                <a:spcPts val="50"/>
              </a:spcBef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expression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to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endParaRPr sz="1800" dirty="0">
              <a:latin typeface="Courier New"/>
              <a:cs typeface="Courier New"/>
            </a:endParaRPr>
          </a:p>
          <a:p>
            <a:pPr marL="90805" marR="3223260">
              <a:lnSpc>
                <a:spcPts val="3310"/>
              </a:lnSpc>
              <a:spcBef>
                <a:spcPts val="185"/>
              </a:spcBef>
            </a:pPr>
            <a:r>
              <a:rPr sz="1800" b="1" spc="-10" dirty="0">
                <a:latin typeface="Courier New"/>
                <a:cs typeface="Courier New"/>
              </a:rPr>
              <a:t>double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radius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1.4;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char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‘A’;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26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Named</a:t>
            </a:r>
            <a:r>
              <a:rPr spc="-50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132914"/>
            <a:ext cx="11460462" cy="2736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constant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permanent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named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constant declaration</a:t>
            </a:r>
            <a:r>
              <a:rPr sz="1800" dirty="0">
                <a:latin typeface="Times New Roman"/>
                <a:cs typeface="Times New Roman"/>
              </a:rPr>
              <a:t> can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done as</a:t>
            </a:r>
          </a:p>
          <a:p>
            <a:pPr marL="671830" marR="908050">
              <a:spcBef>
                <a:spcPts val="355"/>
              </a:spcBef>
            </a:pPr>
            <a:endParaRPr lang="en-US" sz="2800" b="1" spc="-10" dirty="0">
              <a:latin typeface="Courier New"/>
              <a:cs typeface="Courier New"/>
            </a:endParaRPr>
          </a:p>
          <a:p>
            <a:pPr marL="671830" marR="908050">
              <a:spcBef>
                <a:spcPts val="355"/>
              </a:spcBef>
            </a:pPr>
            <a:r>
              <a:rPr sz="2800" b="1" spc="-10" dirty="0">
                <a:latin typeface="Courier New"/>
                <a:cs typeface="Courier New"/>
              </a:rPr>
              <a:t>final datatype CONSTANTNAME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10" dirty="0">
                <a:latin typeface="Courier New"/>
                <a:cs typeface="Courier New"/>
              </a:rPr>
              <a:t>VALUE;</a:t>
            </a:r>
            <a:endParaRPr lang="en-US" sz="2800" b="1" spc="-10" dirty="0">
              <a:latin typeface="Courier New"/>
              <a:cs typeface="Courier New"/>
            </a:endParaRPr>
          </a:p>
          <a:p>
            <a:pPr marL="671830" marR="908050">
              <a:spcBef>
                <a:spcPts val="355"/>
              </a:spcBef>
            </a:pPr>
            <a:r>
              <a:rPr sz="2800" b="1" spc="-10" dirty="0">
                <a:latin typeface="Courier New"/>
                <a:cs typeface="Courier New"/>
              </a:rPr>
              <a:t>final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double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PI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3.14159;</a:t>
            </a:r>
            <a:endParaRPr lang="en-US" sz="2800" b="1" spc="-10" dirty="0">
              <a:latin typeface="Courier New"/>
              <a:cs typeface="Courier New"/>
            </a:endParaRPr>
          </a:p>
          <a:p>
            <a:pPr marL="671830"/>
            <a:r>
              <a:rPr sz="2800" b="1" spc="-10" dirty="0">
                <a:latin typeface="Courier New"/>
                <a:cs typeface="Courier New"/>
              </a:rPr>
              <a:t>final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int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SIZE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3;</a:t>
            </a:r>
            <a:endParaRPr sz="28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rcRect b="57562"/>
          <a:stretch/>
        </p:blipFill>
        <p:spPr>
          <a:xfrm>
            <a:off x="1409700" y="4191000"/>
            <a:ext cx="9372600" cy="23392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277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Naming</a:t>
            </a:r>
            <a:r>
              <a:rPr spc="-90" dirty="0"/>
              <a:t> </a:t>
            </a:r>
            <a:r>
              <a:rPr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58" y="938276"/>
            <a:ext cx="11292441" cy="4893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Choose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meaningful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descriptive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names.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8450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25" dirty="0">
                <a:latin typeface="Times New Roman"/>
                <a:cs typeface="Times New Roman"/>
              </a:rPr>
              <a:t>Variables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names: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6385">
              <a:buFont typeface="Courier New"/>
              <a:buChar char="o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lowercase.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consists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several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concatenate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lowercase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word,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capitalize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letter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subsequent</a:t>
            </a:r>
            <a:r>
              <a:rPr sz="2400" dirty="0">
                <a:latin typeface="Times New Roman"/>
                <a:cs typeface="Times New Roman"/>
              </a:rPr>
              <a:t> word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variables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radius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area</a:t>
            </a:r>
            <a:r>
              <a:rPr sz="2400" dirty="0">
                <a:latin typeface="Times New Roman"/>
                <a:cs typeface="Times New Roman"/>
              </a:rPr>
              <a:t>, and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computeArea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298450" indent="-285750">
              <a:spcBef>
                <a:spcPts val="167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names: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6385">
              <a:buFont typeface="Courier New"/>
              <a:buChar char="o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Capitalize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letter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name.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ComputeArea.</a:t>
            </a:r>
            <a:endParaRPr sz="2400" dirty="0">
              <a:latin typeface="Times New Roman"/>
              <a:cs typeface="Times New Roman"/>
            </a:endParaRPr>
          </a:p>
          <a:p>
            <a:pPr marL="298450" indent="-285750">
              <a:spcBef>
                <a:spcPts val="17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Constants:</a:t>
            </a:r>
            <a:endParaRPr sz="2400" dirty="0">
              <a:latin typeface="Times New Roman"/>
              <a:cs typeface="Times New Roman"/>
            </a:endParaRPr>
          </a:p>
          <a:p>
            <a:pPr marL="755015" marR="5080" lvl="1" indent="-285750">
              <a:spcBef>
                <a:spcPts val="130"/>
              </a:spcBef>
              <a:buFont typeface="Courier New"/>
              <a:buChar char="o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Capitalize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letters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underscores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words.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 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PI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30" dirty="0">
                <a:latin typeface="Times New Roman"/>
                <a:cs typeface="Times New Roman"/>
              </a:rPr>
              <a:t>MAX_VALUE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861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Numerical</a:t>
            </a:r>
            <a:r>
              <a:rPr spc="-20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spc="-40" dirty="0"/>
              <a:t>Types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5123" y="1079756"/>
            <a:ext cx="10996930" cy="449580"/>
          </a:xfrm>
          <a:custGeom>
            <a:avLst/>
            <a:gdLst/>
            <a:ahLst/>
            <a:cxnLst/>
            <a:rect l="l" t="t" r="r" b="b"/>
            <a:pathLst>
              <a:path w="10996930" h="449580">
                <a:moveTo>
                  <a:pt x="0" y="449309"/>
                </a:moveTo>
                <a:lnTo>
                  <a:pt x="10996819" y="449309"/>
                </a:lnTo>
                <a:lnTo>
                  <a:pt x="10996819" y="0"/>
                </a:lnTo>
                <a:lnTo>
                  <a:pt x="0" y="0"/>
                </a:lnTo>
                <a:lnTo>
                  <a:pt x="0" y="449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8048" y="1102936"/>
          <a:ext cx="11103610" cy="2990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111760">
                        <a:lnSpc>
                          <a:spcPts val="1710"/>
                        </a:lnSpc>
                      </a:pPr>
                      <a:r>
                        <a:rPr sz="1550" b="1" spc="7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6940">
                        <a:lnSpc>
                          <a:spcPts val="1710"/>
                        </a:lnSpc>
                      </a:pPr>
                      <a:r>
                        <a:rPr sz="1550" b="1" spc="65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810">
                        <a:lnSpc>
                          <a:spcPts val="1710"/>
                        </a:lnSpc>
                      </a:pPr>
                      <a:r>
                        <a:rPr sz="1550" b="1" spc="60" dirty="0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b="1" spc="4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550" b="1" spc="7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byte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1550" spc="65" dirty="0">
                          <a:latin typeface="Times New Roman"/>
                          <a:cs typeface="Times New Roman"/>
                        </a:rPr>
                        <a:t>–2</a:t>
                      </a:r>
                      <a:r>
                        <a:rPr sz="2325" spc="97" baseline="25089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325" spc="30" baseline="2508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325" spc="89" baseline="25089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325" spc="37" baseline="2508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5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45" dirty="0">
                          <a:latin typeface="Times New Roman"/>
                          <a:cs typeface="Times New Roman"/>
                        </a:rPr>
                        <a:t>(-128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127)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98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778510">
                        <a:lnSpc>
                          <a:spcPct val="100000"/>
                        </a:lnSpc>
                      </a:pPr>
                      <a:r>
                        <a:rPr sz="1550" spc="45" dirty="0">
                          <a:latin typeface="Times New Roman"/>
                          <a:cs typeface="Times New Roman"/>
                        </a:rPr>
                        <a:t>8-bit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0" dirty="0">
                          <a:latin typeface="Times New Roman"/>
                          <a:cs typeface="Times New Roman"/>
                        </a:rPr>
                        <a:t>signed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09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550" b="1" spc="7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short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550" spc="65" dirty="0">
                          <a:latin typeface="Times New Roman"/>
                          <a:cs typeface="Times New Roman"/>
                        </a:rPr>
                        <a:t>–2</a:t>
                      </a:r>
                      <a:r>
                        <a:rPr sz="2325" spc="97" baseline="25089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2325" spc="37" baseline="2508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325" spc="89" baseline="25089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2325" spc="37" baseline="2508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5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0" dirty="0">
                          <a:latin typeface="Times New Roman"/>
                          <a:cs typeface="Times New Roman"/>
                        </a:rPr>
                        <a:t>(-32768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32767)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550" spc="50" dirty="0">
                          <a:latin typeface="Times New Roman"/>
                          <a:cs typeface="Times New Roman"/>
                        </a:rPr>
                        <a:t>16-bit</a:t>
                      </a:r>
                      <a:r>
                        <a:rPr sz="15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0" dirty="0">
                          <a:latin typeface="Times New Roman"/>
                          <a:cs typeface="Times New Roman"/>
                        </a:rPr>
                        <a:t>signed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550" b="1" spc="7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550" spc="65" dirty="0">
                          <a:latin typeface="Times New Roman"/>
                          <a:cs typeface="Times New Roman"/>
                        </a:rPr>
                        <a:t>–2</a:t>
                      </a:r>
                      <a:r>
                        <a:rPr sz="2325" spc="97" baseline="25089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2325" spc="44" baseline="2508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325" spc="89" baseline="25089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2325" spc="44" baseline="2508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5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5" dirty="0">
                          <a:latin typeface="Times New Roman"/>
                          <a:cs typeface="Times New Roman"/>
                        </a:rPr>
                        <a:t>(-2147483648</a:t>
                      </a:r>
                      <a:r>
                        <a:rPr sz="15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5" dirty="0">
                          <a:latin typeface="Times New Roman"/>
                          <a:cs typeface="Times New Roman"/>
                        </a:rPr>
                        <a:t>2147483647)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550" spc="50" dirty="0">
                          <a:latin typeface="Times New Roman"/>
                          <a:cs typeface="Times New Roman"/>
                        </a:rPr>
                        <a:t>32-bit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0" dirty="0">
                          <a:latin typeface="Times New Roman"/>
                          <a:cs typeface="Times New Roman"/>
                        </a:rPr>
                        <a:t>signed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95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550" b="1" spc="7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ts val="1830"/>
                        </a:lnSpc>
                        <a:spcBef>
                          <a:spcPts val="1165"/>
                        </a:spcBef>
                      </a:pPr>
                      <a:r>
                        <a:rPr sz="1550" spc="65" dirty="0">
                          <a:latin typeface="Times New Roman"/>
                          <a:cs typeface="Times New Roman"/>
                        </a:rPr>
                        <a:t>–2</a:t>
                      </a:r>
                      <a:r>
                        <a:rPr sz="2325" spc="97" baseline="25089" dirty="0">
                          <a:latin typeface="Times New Roman"/>
                          <a:cs typeface="Times New Roman"/>
                        </a:rPr>
                        <a:t>63</a:t>
                      </a:r>
                      <a:r>
                        <a:rPr sz="2325" spc="15" baseline="2508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325" spc="89" baseline="25089" dirty="0">
                          <a:latin typeface="Times New Roman"/>
                          <a:cs typeface="Times New Roman"/>
                        </a:rPr>
                        <a:t>63</a:t>
                      </a:r>
                      <a:r>
                        <a:rPr sz="2325" spc="22" baseline="2508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5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878840">
                        <a:lnSpc>
                          <a:spcPts val="1830"/>
                        </a:lnSpc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(i.e.,</a:t>
                      </a:r>
                      <a:r>
                        <a:rPr sz="15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-9223372036854775808</a:t>
                      </a:r>
                      <a:r>
                        <a:rPr sz="15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0" dirty="0">
                          <a:latin typeface="Times New Roman"/>
                          <a:cs typeface="Times New Roman"/>
                        </a:rPr>
                        <a:t>9223372036854775807)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550" spc="50" dirty="0">
                          <a:latin typeface="Times New Roman"/>
                          <a:cs typeface="Times New Roman"/>
                        </a:rPr>
                        <a:t>64-bit</a:t>
                      </a:r>
                      <a:r>
                        <a:rPr sz="15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0" dirty="0">
                          <a:latin typeface="Times New Roman"/>
                          <a:cs typeface="Times New Roman"/>
                        </a:rPr>
                        <a:t>signed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111760">
                        <a:lnSpc>
                          <a:spcPts val="1835"/>
                        </a:lnSpc>
                        <a:spcBef>
                          <a:spcPts val="1170"/>
                        </a:spcBef>
                      </a:pPr>
                      <a:r>
                        <a:rPr sz="1550" b="1" spc="7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ts val="1835"/>
                        </a:lnSpc>
                        <a:spcBef>
                          <a:spcPts val="1170"/>
                        </a:spcBef>
                      </a:pPr>
                      <a:r>
                        <a:rPr sz="1550" spc="50" dirty="0">
                          <a:latin typeface="Times New Roman"/>
                          <a:cs typeface="Times New Roman"/>
                        </a:rPr>
                        <a:t>Negative</a:t>
                      </a:r>
                      <a:r>
                        <a:rPr sz="15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0" dirty="0">
                          <a:latin typeface="Times New Roman"/>
                          <a:cs typeface="Times New Roman"/>
                        </a:rPr>
                        <a:t>range: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L="778510">
                        <a:lnSpc>
                          <a:spcPts val="1835"/>
                        </a:lnSpc>
                        <a:spcBef>
                          <a:spcPts val="1170"/>
                        </a:spcBef>
                      </a:pPr>
                      <a:r>
                        <a:rPr sz="1550" spc="50" dirty="0">
                          <a:latin typeface="Times New Roman"/>
                          <a:cs typeface="Times New Roman"/>
                        </a:rPr>
                        <a:t>32-bit</a:t>
                      </a:r>
                      <a:r>
                        <a:rPr sz="15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5" dirty="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sz="15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65" dirty="0">
                          <a:latin typeface="Times New Roman"/>
                          <a:cs typeface="Times New Roman"/>
                        </a:rPr>
                        <a:t>754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85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84816" y="4063807"/>
            <a:ext cx="3768725" cy="12890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8110">
              <a:lnSpc>
                <a:spcPts val="1839"/>
              </a:lnSpc>
              <a:spcBef>
                <a:spcPts val="114"/>
              </a:spcBef>
            </a:pPr>
            <a:r>
              <a:rPr sz="1550" spc="60" dirty="0">
                <a:latin typeface="Times New Roman"/>
                <a:cs typeface="Times New Roman"/>
              </a:rPr>
              <a:t>-3.4028235E+38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5" dirty="0">
                <a:latin typeface="Times New Roman"/>
                <a:cs typeface="Times New Roman"/>
              </a:rPr>
              <a:t>-1.4E-45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10"/>
              </a:lnSpc>
            </a:pPr>
            <a:r>
              <a:rPr sz="1550" spc="45" dirty="0">
                <a:latin typeface="Times New Roman"/>
                <a:cs typeface="Times New Roman"/>
              </a:rPr>
              <a:t>Positive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range:</a:t>
            </a:r>
            <a:endParaRPr sz="1550">
              <a:latin typeface="Times New Roman"/>
              <a:cs typeface="Times New Roman"/>
            </a:endParaRPr>
          </a:p>
          <a:p>
            <a:pPr marL="118110">
              <a:lnSpc>
                <a:spcPts val="1830"/>
              </a:lnSpc>
            </a:pPr>
            <a:r>
              <a:rPr sz="1550" spc="55" dirty="0">
                <a:latin typeface="Times New Roman"/>
                <a:cs typeface="Times New Roman"/>
              </a:rPr>
              <a:t>1.4E-45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60" dirty="0">
                <a:latin typeface="Times New Roman"/>
                <a:cs typeface="Times New Roman"/>
              </a:rPr>
              <a:t>3.4028235E+38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  <a:spcBef>
                <a:spcPts val="770"/>
              </a:spcBef>
            </a:pPr>
            <a:r>
              <a:rPr sz="1550" spc="50" dirty="0">
                <a:latin typeface="Times New Roman"/>
                <a:cs typeface="Times New Roman"/>
              </a:rPr>
              <a:t>Negative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range:</a:t>
            </a:r>
            <a:endParaRPr sz="1550">
              <a:latin typeface="Times New Roman"/>
              <a:cs typeface="Times New Roman"/>
            </a:endParaRPr>
          </a:p>
          <a:p>
            <a:pPr marL="118110">
              <a:lnSpc>
                <a:spcPts val="1839"/>
              </a:lnSpc>
            </a:pPr>
            <a:r>
              <a:rPr sz="1550" spc="60" dirty="0">
                <a:latin typeface="Times New Roman"/>
                <a:cs typeface="Times New Roman"/>
              </a:rPr>
              <a:t>-1.7976931348623157E+308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to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55" dirty="0">
                <a:latin typeface="Times New Roman"/>
                <a:cs typeface="Times New Roman"/>
              </a:rPr>
              <a:t>-4.9E-324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218" y="4857505"/>
            <a:ext cx="79248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spc="70" dirty="0">
                <a:solidFill>
                  <a:srgbClr val="3366FF"/>
                </a:solidFill>
                <a:latin typeface="Courier New"/>
                <a:cs typeface="Courier New"/>
              </a:rPr>
              <a:t>double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9426" y="4857505"/>
            <a:ext cx="1423035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50" dirty="0">
                <a:latin typeface="Times New Roman"/>
                <a:cs typeface="Times New Roman"/>
              </a:rPr>
              <a:t>64-bit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65" dirty="0">
                <a:latin typeface="Times New Roman"/>
                <a:cs typeface="Times New Roman"/>
              </a:rPr>
              <a:t>IEEE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65" dirty="0">
                <a:latin typeface="Times New Roman"/>
                <a:cs typeface="Times New Roman"/>
              </a:rPr>
              <a:t>754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4816" y="5546411"/>
            <a:ext cx="3677920" cy="495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114"/>
              </a:spcBef>
            </a:pPr>
            <a:r>
              <a:rPr sz="1550" spc="45" dirty="0">
                <a:latin typeface="Times New Roman"/>
                <a:cs typeface="Times New Roman"/>
              </a:rPr>
              <a:t>Positive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range:</a:t>
            </a:r>
            <a:endParaRPr sz="1550">
              <a:latin typeface="Times New Roman"/>
              <a:cs typeface="Times New Roman"/>
            </a:endParaRPr>
          </a:p>
          <a:p>
            <a:pPr marL="170815">
              <a:lnSpc>
                <a:spcPts val="1839"/>
              </a:lnSpc>
            </a:pPr>
            <a:r>
              <a:rPr sz="1550" spc="55" dirty="0">
                <a:latin typeface="Times New Roman"/>
                <a:cs typeface="Times New Roman"/>
              </a:rPr>
              <a:t>4.9E-324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to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60" dirty="0">
                <a:latin typeface="Times New Roman"/>
                <a:cs typeface="Times New Roman"/>
              </a:rPr>
              <a:t>1.7976931348623157E+308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C7649-87BB-D015-B602-008F3736E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57C5815-D16D-8121-AA48-F7840D2CE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861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Quick Lesson on Binary!</a:t>
            </a:r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6973926-9B83-F8FE-615C-90546FE588CF}"/>
              </a:ext>
            </a:extLst>
          </p:cNvPr>
          <p:cNvSpPr/>
          <p:nvPr/>
        </p:nvSpPr>
        <p:spPr>
          <a:xfrm>
            <a:off x="595123" y="1079756"/>
            <a:ext cx="10996930" cy="449580"/>
          </a:xfrm>
          <a:custGeom>
            <a:avLst/>
            <a:gdLst/>
            <a:ahLst/>
            <a:cxnLst/>
            <a:rect l="l" t="t" r="r" b="b"/>
            <a:pathLst>
              <a:path w="10996930" h="449580">
                <a:moveTo>
                  <a:pt x="0" y="449309"/>
                </a:moveTo>
                <a:lnTo>
                  <a:pt x="10996819" y="449309"/>
                </a:lnTo>
                <a:lnTo>
                  <a:pt x="10996819" y="0"/>
                </a:lnTo>
                <a:lnTo>
                  <a:pt x="0" y="0"/>
                </a:lnTo>
                <a:lnTo>
                  <a:pt x="0" y="449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Decimal - Wikipedia">
            <a:extLst>
              <a:ext uri="{FF2B5EF4-FFF2-40B4-BE49-F238E27FC236}">
                <a16:creationId xmlns:a16="http://schemas.microsoft.com/office/drawing/2014/main" id="{8EA772DD-67A8-251F-A8C7-C56DB5C9B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80200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A44619-D75B-4C4D-8B42-E96ED14F7B12}"/>
              </a:ext>
            </a:extLst>
          </p:cNvPr>
          <p:cNvSpPr txBox="1"/>
          <p:nvPr/>
        </p:nvSpPr>
        <p:spPr>
          <a:xfrm>
            <a:off x="8418723" y="6400800"/>
            <a:ext cx="37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https://en.wikipedia.org/wiki/Decimal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8E49D-DE4D-3741-2384-8B8312089739}"/>
              </a:ext>
            </a:extLst>
          </p:cNvPr>
          <p:cNvSpPr txBox="1"/>
          <p:nvPr/>
        </p:nvSpPr>
        <p:spPr>
          <a:xfrm>
            <a:off x="304800" y="1205783"/>
            <a:ext cx="6477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same thing as decimal, but with a base of 2.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we only need two characters: 0 and 1.</a:t>
            </a:r>
          </a:p>
        </p:txBody>
      </p:sp>
    </p:spTree>
    <p:extLst>
      <p:ext uri="{BB962C8B-B14F-4D97-AF65-F5344CB8AC3E}">
        <p14:creationId xmlns:p14="http://schemas.microsoft.com/office/powerpoint/2010/main" val="141515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BA562-2A5D-885E-41CE-9FFE5D7A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C70CE7-0575-E01F-771A-48FFDC4B9A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061553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How do we represent negative numbers? Two’s Complement</a:t>
            </a:r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620C0E7-E95C-C22C-21E7-6EE495C2988D}"/>
              </a:ext>
            </a:extLst>
          </p:cNvPr>
          <p:cNvSpPr/>
          <p:nvPr/>
        </p:nvSpPr>
        <p:spPr>
          <a:xfrm>
            <a:off x="595123" y="1079756"/>
            <a:ext cx="10996930" cy="449580"/>
          </a:xfrm>
          <a:custGeom>
            <a:avLst/>
            <a:gdLst/>
            <a:ahLst/>
            <a:cxnLst/>
            <a:rect l="l" t="t" r="r" b="b"/>
            <a:pathLst>
              <a:path w="10996930" h="449580">
                <a:moveTo>
                  <a:pt x="0" y="449309"/>
                </a:moveTo>
                <a:lnTo>
                  <a:pt x="10996819" y="449309"/>
                </a:lnTo>
                <a:lnTo>
                  <a:pt x="10996819" y="0"/>
                </a:lnTo>
                <a:lnTo>
                  <a:pt x="0" y="0"/>
                </a:lnTo>
                <a:lnTo>
                  <a:pt x="0" y="449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5BA22-DA60-4F03-0E7D-52BCD4C5EB48}"/>
              </a:ext>
            </a:extLst>
          </p:cNvPr>
          <p:cNvSpPr txBox="1"/>
          <p:nvPr/>
        </p:nvSpPr>
        <p:spPr>
          <a:xfrm>
            <a:off x="9677400" y="6536061"/>
            <a:ext cx="274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https://en.wikipedia.org/wiki/Two%27s_complement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2D192-E147-0A27-CEF0-60E84778CF1C}"/>
              </a:ext>
            </a:extLst>
          </p:cNvPr>
          <p:cNvSpPr txBox="1"/>
          <p:nvPr/>
        </p:nvSpPr>
        <p:spPr>
          <a:xfrm>
            <a:off x="304800" y="1205783"/>
            <a:ext cx="1173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first bit (most significant bit) negative!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why for n bits we see ranges that have exponents of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of the bits are still positive. -6 can be represented as 1010.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25FE0-A105-9011-E5BD-AAC869AA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352800"/>
            <a:ext cx="8030960" cy="27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C5E84-324B-974D-8E4B-B4332FFAF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B3AEAB-4D75-26D9-22C8-CCB5F53E3F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061553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Going from Positive to Negative – Two’s Complement</a:t>
            </a:r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18BF858-2E99-3DF2-5FB0-6C3784A71AB2}"/>
              </a:ext>
            </a:extLst>
          </p:cNvPr>
          <p:cNvSpPr/>
          <p:nvPr/>
        </p:nvSpPr>
        <p:spPr>
          <a:xfrm>
            <a:off x="595123" y="1079756"/>
            <a:ext cx="10996930" cy="449580"/>
          </a:xfrm>
          <a:custGeom>
            <a:avLst/>
            <a:gdLst/>
            <a:ahLst/>
            <a:cxnLst/>
            <a:rect l="l" t="t" r="r" b="b"/>
            <a:pathLst>
              <a:path w="10996930" h="449580">
                <a:moveTo>
                  <a:pt x="0" y="449309"/>
                </a:moveTo>
                <a:lnTo>
                  <a:pt x="10996819" y="449309"/>
                </a:lnTo>
                <a:lnTo>
                  <a:pt x="10996819" y="0"/>
                </a:lnTo>
                <a:lnTo>
                  <a:pt x="0" y="0"/>
                </a:lnTo>
                <a:lnTo>
                  <a:pt x="0" y="449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4FEC5-4323-E5DB-2FFE-1A5420BD1DED}"/>
              </a:ext>
            </a:extLst>
          </p:cNvPr>
          <p:cNvSpPr txBox="1"/>
          <p:nvPr/>
        </p:nvSpPr>
        <p:spPr>
          <a:xfrm>
            <a:off x="9677400" y="6536061"/>
            <a:ext cx="274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https://en.wikipedia.org/wiki/Two%27s_complement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826AE-5176-0817-CB6E-D2AED2317E2E}"/>
              </a:ext>
            </a:extLst>
          </p:cNvPr>
          <p:cNvSpPr txBox="1"/>
          <p:nvPr/>
        </p:nvSpPr>
        <p:spPr>
          <a:xfrm>
            <a:off x="304800" y="1205783"/>
            <a:ext cx="1173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 the positive number’s bits and add one (ignore overflow) to get the negative equivalent.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0110 -&gt; 1001 + 1 = 1010	0000 -&gt; 1111 + 1 = 0000	0111 -&gt; 1000 + 1 = 1001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6           -7               -6             0           -1                0              7          -8                 -7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1010 -&gt; 0101 + 1 = 0110	0001 -&gt; 1110 + 1 = 1111	1001 -&gt; 0110 + 1 = 0111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-6           5                 6              1          -2               -1             -7           6                 7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C2AB5-DFF8-0164-F92F-8BAD0823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041551"/>
            <a:ext cx="8030960" cy="27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6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1" y="307339"/>
            <a:ext cx="3978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Elementary</a:t>
            </a:r>
            <a:r>
              <a:rPr spc="-3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350" y="1115059"/>
            <a:ext cx="1011555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learn</a:t>
            </a:r>
            <a:endParaRPr sz="18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1800" dirty="0">
                <a:latin typeface="Times New Roman"/>
                <a:cs typeface="Times New Roman"/>
              </a:rPr>
              <a:t>how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solve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practical problems </a:t>
            </a:r>
            <a:r>
              <a:rPr sz="1800" spc="-10" dirty="0">
                <a:latin typeface="Times New Roman"/>
                <a:cs typeface="Times New Roman"/>
              </a:rPr>
              <a:t>programmatically.</a:t>
            </a:r>
            <a:endParaRPr sz="1800">
              <a:latin typeface="Times New Roman"/>
              <a:cs typeface="Times New Roman"/>
            </a:endParaRPr>
          </a:p>
          <a:p>
            <a:pPr marL="527050" marR="5080" indent="-514350">
              <a:lnSpc>
                <a:spcPts val="2110"/>
              </a:lnSpc>
              <a:spcBef>
                <a:spcPts val="1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learn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Java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primitive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related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subjects,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constants,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expressions,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output.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0E870-EB18-79BE-6C38-955B014D1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089A75-62D3-A642-1E27-D9798B27D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061553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How do we store fractions? - Simplified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C7F66-22FB-722B-B884-220ECE9930F3}"/>
              </a:ext>
            </a:extLst>
          </p:cNvPr>
          <p:cNvSpPr txBox="1"/>
          <p:nvPr/>
        </p:nvSpPr>
        <p:spPr>
          <a:xfrm>
            <a:off x="3810000" y="642172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details: IEEE 754, Example: https://www.youtube.com/watch?v=8afbTaA-gOQ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96063-4EFF-8146-0CDF-24E95175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352800"/>
            <a:ext cx="8030960" cy="2709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6E6B8-7FA1-4D27-3201-C86CEA0373D8}"/>
              </a:ext>
            </a:extLst>
          </p:cNvPr>
          <p:cNvSpPr txBox="1"/>
          <p:nvPr/>
        </p:nvSpPr>
        <p:spPr>
          <a:xfrm>
            <a:off x="533400" y="1307068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in decimal: 12.5 -&gt; 1100.1		5.8 -&gt; 101.1100110011…</a:t>
            </a:r>
          </a:p>
        </p:txBody>
      </p:sp>
    </p:spTree>
    <p:extLst>
      <p:ext uri="{BB962C8B-B14F-4D97-AF65-F5344CB8AC3E}">
        <p14:creationId xmlns:p14="http://schemas.microsoft.com/office/powerpoint/2010/main" val="261140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861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Numerical</a:t>
            </a:r>
            <a:r>
              <a:rPr spc="-20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spc="-40" dirty="0"/>
              <a:t>Types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992" y="977900"/>
            <a:ext cx="5349875" cy="12065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05"/>
              </a:spcBef>
            </a:pPr>
            <a:r>
              <a:rPr sz="1800" b="1" spc="-10" dirty="0">
                <a:latin typeface="Courier New"/>
                <a:cs typeface="Courier New"/>
              </a:rPr>
              <a:t>Scanner input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new Scanner(System.in);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value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input.nextInt();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351790" algn="ctr">
              <a:lnSpc>
                <a:spcPct val="100000"/>
              </a:lnSpc>
              <a:tabLst>
                <a:tab pos="2359660" algn="l"/>
              </a:tabLst>
            </a:pPr>
            <a:r>
              <a:rPr sz="1800" b="1" spc="20" dirty="0">
                <a:latin typeface="Times New Roman"/>
                <a:cs typeface="Times New Roman"/>
              </a:rPr>
              <a:t>Method	</a:t>
            </a:r>
            <a:r>
              <a:rPr sz="1800" b="1" spc="15" dirty="0"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1473" y="2229582"/>
            <a:ext cx="7228205" cy="22225"/>
          </a:xfrm>
          <a:custGeom>
            <a:avLst/>
            <a:gdLst/>
            <a:ahLst/>
            <a:cxnLst/>
            <a:rect l="l" t="t" r="r" b="b"/>
            <a:pathLst>
              <a:path w="7228205" h="22225">
                <a:moveTo>
                  <a:pt x="0" y="21921"/>
                </a:moveTo>
                <a:lnTo>
                  <a:pt x="7227939" y="21921"/>
                </a:lnTo>
                <a:lnTo>
                  <a:pt x="7227939" y="0"/>
                </a:lnTo>
                <a:lnTo>
                  <a:pt x="0" y="0"/>
                </a:lnTo>
                <a:lnTo>
                  <a:pt x="0" y="21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64042" y="2265255"/>
            <a:ext cx="1922780" cy="28924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85"/>
              </a:spcBef>
            </a:pP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nextByte() 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nextShort() 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nextInt() 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nextLong() 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nextFloat() 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nextDouble()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6280" y="2265255"/>
            <a:ext cx="3960495" cy="28924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4769">
              <a:lnSpc>
                <a:spcPct val="153000"/>
              </a:lnSpc>
              <a:spcBef>
                <a:spcPts val="85"/>
              </a:spcBef>
            </a:pPr>
            <a:r>
              <a:rPr sz="2050" spc="5" dirty="0">
                <a:latin typeface="Times New Roman"/>
                <a:cs typeface="Times New Roman"/>
              </a:rPr>
              <a:t>re</a:t>
            </a:r>
            <a:r>
              <a:rPr sz="2050" spc="20" dirty="0">
                <a:latin typeface="Times New Roman"/>
                <a:cs typeface="Times New Roman"/>
              </a:rPr>
              <a:t>a</a:t>
            </a:r>
            <a:r>
              <a:rPr sz="2050" spc="10" dirty="0">
                <a:latin typeface="Times New Roman"/>
                <a:cs typeface="Times New Roman"/>
              </a:rPr>
              <a:t>ds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an</a:t>
            </a:r>
            <a:r>
              <a:rPr sz="2050" spc="5" dirty="0">
                <a:latin typeface="Times New Roman"/>
                <a:cs typeface="Times New Roman"/>
              </a:rPr>
              <a:t> in</a:t>
            </a:r>
            <a:r>
              <a:rPr sz="2050" spc="-5" dirty="0">
                <a:latin typeface="Times New Roman"/>
                <a:cs typeface="Times New Roman"/>
              </a:rPr>
              <a:t>t</a:t>
            </a:r>
            <a:r>
              <a:rPr sz="2050" spc="10" dirty="0">
                <a:latin typeface="Times New Roman"/>
                <a:cs typeface="Times New Roman"/>
              </a:rPr>
              <a:t>e</a:t>
            </a:r>
            <a:r>
              <a:rPr sz="2050" dirty="0">
                <a:latin typeface="Times New Roman"/>
                <a:cs typeface="Times New Roman"/>
              </a:rPr>
              <a:t>g</a:t>
            </a:r>
            <a:r>
              <a:rPr sz="2050" spc="5" dirty="0">
                <a:latin typeface="Times New Roman"/>
                <a:cs typeface="Times New Roman"/>
              </a:rPr>
              <a:t>er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of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the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byt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sz="2050" b="1" spc="-7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t</a:t>
            </a:r>
            <a:r>
              <a:rPr sz="2050" spc="20" dirty="0">
                <a:latin typeface="Times New Roman"/>
                <a:cs typeface="Times New Roman"/>
              </a:rPr>
              <a:t>y</a:t>
            </a:r>
            <a:r>
              <a:rPr sz="2050" spc="10" dirty="0">
                <a:latin typeface="Times New Roman"/>
                <a:cs typeface="Times New Roman"/>
              </a:rPr>
              <a:t>p</a:t>
            </a:r>
            <a:r>
              <a:rPr sz="2050" dirty="0">
                <a:latin typeface="Times New Roman"/>
                <a:cs typeface="Times New Roman"/>
              </a:rPr>
              <a:t>e</a:t>
            </a:r>
            <a:r>
              <a:rPr sz="2050" spc="5" dirty="0">
                <a:latin typeface="Times New Roman"/>
                <a:cs typeface="Times New Roman"/>
              </a:rPr>
              <a:t>.  re</a:t>
            </a:r>
            <a:r>
              <a:rPr sz="2050" spc="20" dirty="0">
                <a:latin typeface="Times New Roman"/>
                <a:cs typeface="Times New Roman"/>
              </a:rPr>
              <a:t>a</a:t>
            </a:r>
            <a:r>
              <a:rPr sz="2050" spc="10" dirty="0">
                <a:latin typeface="Times New Roman"/>
                <a:cs typeface="Times New Roman"/>
              </a:rPr>
              <a:t>ds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an</a:t>
            </a:r>
            <a:r>
              <a:rPr sz="2050" spc="5" dirty="0">
                <a:latin typeface="Times New Roman"/>
                <a:cs typeface="Times New Roman"/>
              </a:rPr>
              <a:t> in</a:t>
            </a:r>
            <a:r>
              <a:rPr sz="2050" spc="-5" dirty="0">
                <a:latin typeface="Times New Roman"/>
                <a:cs typeface="Times New Roman"/>
              </a:rPr>
              <a:t>t</a:t>
            </a:r>
            <a:r>
              <a:rPr sz="2050" spc="10" dirty="0">
                <a:latin typeface="Times New Roman"/>
                <a:cs typeface="Times New Roman"/>
              </a:rPr>
              <a:t>e</a:t>
            </a:r>
            <a:r>
              <a:rPr sz="2050" dirty="0">
                <a:latin typeface="Times New Roman"/>
                <a:cs typeface="Times New Roman"/>
              </a:rPr>
              <a:t>g</a:t>
            </a:r>
            <a:r>
              <a:rPr sz="2050" spc="5" dirty="0">
                <a:latin typeface="Times New Roman"/>
                <a:cs typeface="Times New Roman"/>
              </a:rPr>
              <a:t>er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of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the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shor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sz="2050" b="1" spc="-7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t</a:t>
            </a:r>
            <a:r>
              <a:rPr sz="2050" spc="20" dirty="0">
                <a:latin typeface="Times New Roman"/>
                <a:cs typeface="Times New Roman"/>
              </a:rPr>
              <a:t>y</a:t>
            </a:r>
            <a:r>
              <a:rPr sz="2050" spc="10" dirty="0">
                <a:latin typeface="Times New Roman"/>
                <a:cs typeface="Times New Roman"/>
              </a:rPr>
              <a:t>p</a:t>
            </a:r>
            <a:r>
              <a:rPr sz="2050" dirty="0">
                <a:latin typeface="Times New Roman"/>
                <a:cs typeface="Times New Roman"/>
              </a:rPr>
              <a:t>e</a:t>
            </a:r>
            <a:r>
              <a:rPr sz="2050" spc="5" dirty="0">
                <a:latin typeface="Times New Roman"/>
                <a:cs typeface="Times New Roman"/>
              </a:rPr>
              <a:t>.  re</a:t>
            </a:r>
            <a:r>
              <a:rPr sz="2050" spc="20" dirty="0">
                <a:latin typeface="Times New Roman"/>
                <a:cs typeface="Times New Roman"/>
              </a:rPr>
              <a:t>a</a:t>
            </a:r>
            <a:r>
              <a:rPr sz="2050" spc="10" dirty="0">
                <a:latin typeface="Times New Roman"/>
                <a:cs typeface="Times New Roman"/>
              </a:rPr>
              <a:t>ds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an</a:t>
            </a:r>
            <a:r>
              <a:rPr sz="2050" spc="5" dirty="0">
                <a:latin typeface="Times New Roman"/>
                <a:cs typeface="Times New Roman"/>
              </a:rPr>
              <a:t> in</a:t>
            </a:r>
            <a:r>
              <a:rPr sz="2050" spc="-5" dirty="0">
                <a:latin typeface="Times New Roman"/>
                <a:cs typeface="Times New Roman"/>
              </a:rPr>
              <a:t>t</a:t>
            </a:r>
            <a:r>
              <a:rPr sz="2050" spc="10" dirty="0">
                <a:latin typeface="Times New Roman"/>
                <a:cs typeface="Times New Roman"/>
              </a:rPr>
              <a:t>e</a:t>
            </a:r>
            <a:r>
              <a:rPr sz="2050" dirty="0">
                <a:latin typeface="Times New Roman"/>
                <a:cs typeface="Times New Roman"/>
              </a:rPr>
              <a:t>g</a:t>
            </a:r>
            <a:r>
              <a:rPr sz="2050" spc="5" dirty="0">
                <a:latin typeface="Times New Roman"/>
                <a:cs typeface="Times New Roman"/>
              </a:rPr>
              <a:t>er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of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the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sz="2050" b="1" spc="-7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t</a:t>
            </a:r>
            <a:r>
              <a:rPr sz="2050" spc="5" dirty="0">
                <a:latin typeface="Times New Roman"/>
                <a:cs typeface="Times New Roman"/>
              </a:rPr>
              <a:t>ype.  r</a:t>
            </a:r>
            <a:r>
              <a:rPr sz="2050" dirty="0">
                <a:latin typeface="Times New Roman"/>
                <a:cs typeface="Times New Roman"/>
              </a:rPr>
              <a:t>e</a:t>
            </a:r>
            <a:r>
              <a:rPr sz="2050" spc="10" dirty="0">
                <a:latin typeface="Times New Roman"/>
                <a:cs typeface="Times New Roman"/>
              </a:rPr>
              <a:t>ads an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i</a:t>
            </a:r>
            <a:r>
              <a:rPr sz="2050" dirty="0">
                <a:latin typeface="Times New Roman"/>
                <a:cs typeface="Times New Roman"/>
              </a:rPr>
              <a:t>n</a:t>
            </a:r>
            <a:r>
              <a:rPr sz="2050" spc="5" dirty="0">
                <a:latin typeface="Times New Roman"/>
                <a:cs typeface="Times New Roman"/>
              </a:rPr>
              <a:t>t</a:t>
            </a:r>
            <a:r>
              <a:rPr sz="2050" spc="15" dirty="0">
                <a:latin typeface="Times New Roman"/>
                <a:cs typeface="Times New Roman"/>
              </a:rPr>
              <a:t>e</a:t>
            </a:r>
            <a:r>
              <a:rPr sz="2050" spc="-5" dirty="0">
                <a:latin typeface="Times New Roman"/>
                <a:cs typeface="Times New Roman"/>
              </a:rPr>
              <a:t>g</a:t>
            </a:r>
            <a:r>
              <a:rPr sz="2050" spc="5" dirty="0">
                <a:latin typeface="Times New Roman"/>
                <a:cs typeface="Times New Roman"/>
              </a:rPr>
              <a:t>er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of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the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lon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sz="2050" b="1" spc="-7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t</a:t>
            </a:r>
            <a:r>
              <a:rPr sz="2050" spc="20" dirty="0">
                <a:latin typeface="Times New Roman"/>
                <a:cs typeface="Times New Roman"/>
              </a:rPr>
              <a:t>y</a:t>
            </a:r>
            <a:r>
              <a:rPr sz="2050" spc="10" dirty="0">
                <a:latin typeface="Times New Roman"/>
                <a:cs typeface="Times New Roman"/>
              </a:rPr>
              <a:t>p</a:t>
            </a:r>
            <a:r>
              <a:rPr sz="2050" dirty="0">
                <a:latin typeface="Times New Roman"/>
                <a:cs typeface="Times New Roman"/>
              </a:rPr>
              <a:t>e</a:t>
            </a:r>
            <a:r>
              <a:rPr sz="2050" spc="5" dirty="0">
                <a:latin typeface="Times New Roman"/>
                <a:cs typeface="Times New Roman"/>
              </a:rPr>
              <a:t>.  re</a:t>
            </a:r>
            <a:r>
              <a:rPr sz="2050" spc="20" dirty="0">
                <a:latin typeface="Times New Roman"/>
                <a:cs typeface="Times New Roman"/>
              </a:rPr>
              <a:t>a</a:t>
            </a:r>
            <a:r>
              <a:rPr sz="2050" spc="10" dirty="0">
                <a:latin typeface="Times New Roman"/>
                <a:cs typeface="Times New Roman"/>
              </a:rPr>
              <a:t>ds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a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nu</a:t>
            </a:r>
            <a:r>
              <a:rPr sz="2050" dirty="0">
                <a:latin typeface="Times New Roman"/>
                <a:cs typeface="Times New Roman"/>
              </a:rPr>
              <a:t>mb</a:t>
            </a:r>
            <a:r>
              <a:rPr sz="2050" spc="5" dirty="0">
                <a:latin typeface="Times New Roman"/>
                <a:cs typeface="Times New Roman"/>
              </a:rPr>
              <a:t>er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of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the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floa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sz="2050" b="1" spc="-7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t</a:t>
            </a:r>
            <a:r>
              <a:rPr sz="2050" spc="20" dirty="0">
                <a:latin typeface="Times New Roman"/>
                <a:cs typeface="Times New Roman"/>
              </a:rPr>
              <a:t>y</a:t>
            </a:r>
            <a:r>
              <a:rPr sz="2050" spc="10" dirty="0">
                <a:latin typeface="Times New Roman"/>
                <a:cs typeface="Times New Roman"/>
              </a:rPr>
              <a:t>p</a:t>
            </a:r>
            <a:r>
              <a:rPr sz="2050" dirty="0">
                <a:latin typeface="Times New Roman"/>
                <a:cs typeface="Times New Roman"/>
              </a:rPr>
              <a:t>e</a:t>
            </a:r>
            <a:r>
              <a:rPr sz="2050" spc="5" dirty="0">
                <a:latin typeface="Times New Roman"/>
                <a:cs typeface="Times New Roman"/>
              </a:rPr>
              <a:t>.  re</a:t>
            </a:r>
            <a:r>
              <a:rPr sz="2050" spc="20" dirty="0">
                <a:latin typeface="Times New Roman"/>
                <a:cs typeface="Times New Roman"/>
              </a:rPr>
              <a:t>a</a:t>
            </a:r>
            <a:r>
              <a:rPr sz="2050" spc="10" dirty="0">
                <a:latin typeface="Times New Roman"/>
                <a:cs typeface="Times New Roman"/>
              </a:rPr>
              <a:t>ds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a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nu</a:t>
            </a:r>
            <a:r>
              <a:rPr sz="2050" dirty="0">
                <a:latin typeface="Times New Roman"/>
                <a:cs typeface="Times New Roman"/>
              </a:rPr>
              <a:t>mb</a:t>
            </a:r>
            <a:r>
              <a:rPr sz="2050" spc="5" dirty="0">
                <a:latin typeface="Times New Roman"/>
                <a:cs typeface="Times New Roman"/>
              </a:rPr>
              <a:t>er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of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the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b="1" spc="5" dirty="0">
                <a:solidFill>
                  <a:srgbClr val="3366FF"/>
                </a:solidFill>
                <a:latin typeface="Courier New"/>
                <a:cs typeface="Courier New"/>
              </a:rPr>
              <a:t>doub</a:t>
            </a:r>
            <a:r>
              <a:rPr sz="2050" b="1" spc="-5" dirty="0">
                <a:solidFill>
                  <a:srgbClr val="3366FF"/>
                </a:solidFill>
                <a:latin typeface="Courier New"/>
                <a:cs typeface="Courier New"/>
              </a:rPr>
              <a:t>l</a:t>
            </a:r>
            <a:r>
              <a:rPr sz="2050" b="1" spc="10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sz="2050" b="1" spc="-7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t</a:t>
            </a:r>
            <a:r>
              <a:rPr sz="2050" spc="20" dirty="0">
                <a:latin typeface="Times New Roman"/>
                <a:cs typeface="Times New Roman"/>
              </a:rPr>
              <a:t>y</a:t>
            </a:r>
            <a:r>
              <a:rPr sz="2050" spc="10" dirty="0">
                <a:latin typeface="Times New Roman"/>
                <a:cs typeface="Times New Roman"/>
              </a:rPr>
              <a:t>p</a:t>
            </a:r>
            <a:r>
              <a:rPr sz="2050" dirty="0">
                <a:latin typeface="Times New Roman"/>
                <a:cs typeface="Times New Roman"/>
              </a:rPr>
              <a:t>e</a:t>
            </a:r>
            <a:r>
              <a:rPr sz="2050" spc="5" dirty="0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861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Numerical</a:t>
            </a:r>
            <a:r>
              <a:rPr spc="-20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spc="-40" dirty="0"/>
              <a:t>Types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82" y="1228173"/>
            <a:ext cx="62801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latin typeface="Courier New"/>
                <a:cs typeface="Courier New"/>
              </a:rPr>
              <a:t>Name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8170" y="1228173"/>
            <a:ext cx="108013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latin typeface="Courier New"/>
                <a:cs typeface="Courier New"/>
              </a:rPr>
              <a:t>Meaning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8200" y="1228173"/>
            <a:ext cx="108013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latin typeface="Courier New"/>
                <a:cs typeface="Courier New"/>
              </a:rPr>
              <a:t>Example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6377" y="1228173"/>
            <a:ext cx="92964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latin typeface="Courier New"/>
                <a:cs typeface="Courier New"/>
              </a:rPr>
              <a:t>Result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118" y="1644447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>
                <a:moveTo>
                  <a:pt x="0" y="0"/>
                </a:moveTo>
                <a:lnTo>
                  <a:pt x="7999623" y="0"/>
                </a:lnTo>
              </a:path>
            </a:pathLst>
          </a:custGeom>
          <a:ln w="22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2882" y="1831723"/>
            <a:ext cx="17716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20" dirty="0">
                <a:latin typeface="Courier New"/>
                <a:cs typeface="Courier New"/>
              </a:rPr>
              <a:t>+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8170" y="1831723"/>
            <a:ext cx="123063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0" dirty="0">
                <a:latin typeface="Courier New"/>
                <a:cs typeface="Courier New"/>
              </a:rPr>
              <a:t>Addition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8200" y="1831723"/>
            <a:ext cx="93027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Courier New"/>
                <a:cs typeface="Courier New"/>
              </a:rPr>
              <a:t>34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+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5710" y="1831723"/>
            <a:ext cx="32702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0" dirty="0">
                <a:latin typeface="Courier New"/>
                <a:cs typeface="Courier New"/>
              </a:rPr>
              <a:t>35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882" y="2401199"/>
            <a:ext cx="17716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20" dirty="0">
                <a:latin typeface="Courier New"/>
                <a:cs typeface="Courier New"/>
              </a:rPr>
              <a:t>-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8665" y="2401199"/>
            <a:ext cx="168275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0" dirty="0">
                <a:latin typeface="Courier New"/>
                <a:cs typeface="Courier New"/>
              </a:rPr>
              <a:t>Subtraction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9313" y="2401199"/>
            <a:ext cx="153035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0" dirty="0">
                <a:latin typeface="Courier New"/>
                <a:cs typeface="Courier New"/>
              </a:rPr>
              <a:t>34.0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–</a:t>
            </a:r>
            <a:r>
              <a:rPr sz="1950" spc="-30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0.1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5972" y="2401199"/>
            <a:ext cx="62801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0" dirty="0">
                <a:latin typeface="Courier New"/>
                <a:cs typeface="Courier New"/>
              </a:rPr>
              <a:t>33.9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882" y="2970727"/>
            <a:ext cx="17716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20" dirty="0">
                <a:latin typeface="Courier New"/>
                <a:cs typeface="Courier New"/>
              </a:rPr>
              <a:t>*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8639" y="2970727"/>
            <a:ext cx="213423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0" dirty="0">
                <a:latin typeface="Courier New"/>
                <a:cs typeface="Courier New"/>
              </a:rPr>
              <a:t>Multiplication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9213" y="2970727"/>
            <a:ext cx="123063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Courier New"/>
                <a:cs typeface="Courier New"/>
              </a:rPr>
              <a:t>300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*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30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7415" y="2970727"/>
            <a:ext cx="62801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0" dirty="0">
                <a:latin typeface="Courier New"/>
                <a:cs typeface="Courier New"/>
              </a:rPr>
              <a:t>9000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2882" y="3540360"/>
            <a:ext cx="17716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20" dirty="0">
                <a:latin typeface="Courier New"/>
                <a:cs typeface="Courier New"/>
              </a:rPr>
              <a:t>/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8639" y="3540360"/>
            <a:ext cx="123063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0" dirty="0">
                <a:latin typeface="Courier New"/>
                <a:cs typeface="Courier New"/>
              </a:rPr>
              <a:t>Division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9361" y="3540360"/>
            <a:ext cx="138112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Courier New"/>
                <a:cs typeface="Courier New"/>
              </a:rPr>
              <a:t>1.0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/</a:t>
            </a:r>
            <a:r>
              <a:rPr sz="1950" spc="-35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2.0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7538" y="3540360"/>
            <a:ext cx="47752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0" dirty="0">
                <a:latin typeface="Courier New"/>
                <a:cs typeface="Courier New"/>
              </a:rPr>
              <a:t>0.5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2882" y="4113625"/>
            <a:ext cx="17716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20" dirty="0">
                <a:latin typeface="Courier New"/>
                <a:cs typeface="Courier New"/>
              </a:rPr>
              <a:t>%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8170" y="4113625"/>
            <a:ext cx="138176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0" dirty="0">
                <a:latin typeface="Courier New"/>
                <a:cs typeface="Courier New"/>
              </a:rPr>
              <a:t>Remainder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8480" y="4113625"/>
            <a:ext cx="93027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Courier New"/>
                <a:cs typeface="Courier New"/>
              </a:rPr>
              <a:t>20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%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3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65549" y="4113625"/>
            <a:ext cx="17716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20" dirty="0">
                <a:latin typeface="Courier New"/>
                <a:cs typeface="Courier New"/>
              </a:rPr>
              <a:t>2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20890" y="3573265"/>
            <a:ext cx="4478020" cy="36957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b="1" spc="-5" dirty="0">
                <a:latin typeface="Times New Roman"/>
                <a:cs typeface="Times New Roman"/>
              </a:rPr>
              <a:t>If both variables </a:t>
            </a:r>
            <a:r>
              <a:rPr sz="1800" b="1" spc="-15" dirty="0">
                <a:latin typeface="Times New Roman"/>
                <a:cs typeface="Times New Roman"/>
              </a:rPr>
              <a:t>are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integer,</a:t>
            </a:r>
            <a:r>
              <a:rPr sz="1800" b="1" dirty="0">
                <a:latin typeface="Times New Roman"/>
                <a:cs typeface="Times New Roman"/>
              </a:rPr>
              <a:t> 1 /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 =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71" y="917465"/>
            <a:ext cx="11442698" cy="553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352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40" dirty="0"/>
              <a:t> </a:t>
            </a:r>
            <a:r>
              <a:rPr dirty="0"/>
              <a:t>%</a:t>
            </a:r>
            <a:r>
              <a:rPr spc="-35" dirty="0"/>
              <a:t> </a:t>
            </a:r>
            <a:r>
              <a:rPr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01441" y="2375730"/>
            <a:ext cx="1864995" cy="36957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scanner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71" y="917465"/>
            <a:ext cx="11442698" cy="553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352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40" dirty="0"/>
              <a:t> </a:t>
            </a:r>
            <a:r>
              <a:rPr dirty="0"/>
              <a:t>%</a:t>
            </a:r>
            <a:r>
              <a:rPr spc="-35" dirty="0"/>
              <a:t> </a:t>
            </a:r>
            <a:r>
              <a:rPr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34866" y="3529533"/>
            <a:ext cx="2837815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ts val="2125"/>
              </a:lnSpc>
              <a:spcBef>
                <a:spcPts val="265"/>
              </a:spcBef>
            </a:pPr>
            <a:r>
              <a:rPr sz="1800" spc="-10" dirty="0">
                <a:latin typeface="Calibri"/>
                <a:cs typeface="Calibri"/>
              </a:rPr>
              <a:t>Read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seconds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25"/>
              </a:lnSpc>
            </a:pPr>
            <a:r>
              <a:rPr sz="1800" spc="-5" dirty="0">
                <a:latin typeface="Calibri"/>
                <a:cs typeface="Calibri"/>
              </a:rPr>
              <a:t>If input 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500, </a:t>
            </a:r>
            <a:r>
              <a:rPr sz="1800" spc="-5" dirty="0">
                <a:latin typeface="Calibri"/>
                <a:cs typeface="Calibri"/>
              </a:rPr>
              <a:t>seconds=500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71" y="917465"/>
            <a:ext cx="11442698" cy="553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352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40" dirty="0"/>
              <a:t> </a:t>
            </a:r>
            <a:r>
              <a:rPr dirty="0"/>
              <a:t>%</a:t>
            </a:r>
            <a:r>
              <a:rPr spc="-35" dirty="0"/>
              <a:t> </a:t>
            </a:r>
            <a:r>
              <a:rPr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9009" y="4042280"/>
            <a:ext cx="2837815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ts val="2135"/>
              </a:lnSpc>
              <a:spcBef>
                <a:spcPts val="259"/>
              </a:spcBef>
            </a:pPr>
            <a:r>
              <a:rPr sz="1800" dirty="0">
                <a:latin typeface="Calibri"/>
                <a:cs typeface="Calibri"/>
              </a:rPr>
              <a:t>500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500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654E5-98A7-D1D9-E916-30B2D59D3CE3}"/>
              </a:ext>
            </a:extLst>
          </p:cNvPr>
          <p:cNvSpPr txBox="1"/>
          <p:nvPr/>
        </p:nvSpPr>
        <p:spPr>
          <a:xfrm>
            <a:off x="9029526" y="6436339"/>
            <a:ext cx="29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DisplayTime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352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40" dirty="0"/>
              <a:t> </a:t>
            </a:r>
            <a:r>
              <a:rPr dirty="0"/>
              <a:t>%</a:t>
            </a:r>
            <a:r>
              <a:rPr spc="-35" dirty="0"/>
              <a:t> </a:t>
            </a:r>
            <a:r>
              <a:rPr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651" y="944371"/>
            <a:ext cx="9761855" cy="241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Suppose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today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Saturday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friends</a:t>
            </a:r>
            <a:r>
              <a:rPr sz="1800" dirty="0">
                <a:latin typeface="Times New Roman"/>
                <a:cs typeface="Times New Roman"/>
              </a:rPr>
              <a:t> 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going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meet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days.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What day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days?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45160">
              <a:lnSpc>
                <a:spcPct val="100000"/>
              </a:lnSpc>
              <a:spcBef>
                <a:spcPts val="1739"/>
              </a:spcBef>
              <a:tabLst>
                <a:tab pos="3133090" algn="l"/>
              </a:tabLst>
            </a:pPr>
            <a:r>
              <a:rPr sz="1650" spc="20" dirty="0">
                <a:latin typeface="Courier New"/>
                <a:cs typeface="Courier New"/>
              </a:rPr>
              <a:t>Saturday</a:t>
            </a:r>
            <a:r>
              <a:rPr sz="1650" spc="3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is</a:t>
            </a:r>
            <a:r>
              <a:rPr sz="1650" spc="3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the</a:t>
            </a:r>
            <a:r>
              <a:rPr sz="1650" spc="35" dirty="0">
                <a:latin typeface="Courier New"/>
                <a:cs typeface="Courier New"/>
              </a:rPr>
              <a:t> </a:t>
            </a:r>
            <a:r>
              <a:rPr sz="1650" spc="5" dirty="0">
                <a:latin typeface="Courier New"/>
                <a:cs typeface="Courier New"/>
              </a:rPr>
              <a:t>6</a:t>
            </a:r>
            <a:r>
              <a:rPr sz="1650" spc="7" baseline="32828" dirty="0">
                <a:latin typeface="Courier New"/>
                <a:cs typeface="Courier New"/>
              </a:rPr>
              <a:t>th	</a:t>
            </a:r>
            <a:r>
              <a:rPr sz="1650" spc="25" dirty="0">
                <a:latin typeface="Courier New"/>
                <a:cs typeface="Courier New"/>
              </a:rPr>
              <a:t>day</a:t>
            </a:r>
            <a:r>
              <a:rPr sz="1650" spc="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in</a:t>
            </a:r>
            <a:r>
              <a:rPr sz="1650" spc="1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a</a:t>
            </a:r>
            <a:r>
              <a:rPr sz="1650" spc="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week</a:t>
            </a:r>
            <a:endParaRPr sz="1650">
              <a:latin typeface="Courier New"/>
              <a:cs typeface="Courier New"/>
            </a:endParaRPr>
          </a:p>
          <a:p>
            <a:pPr marL="196215" algn="ctr">
              <a:lnSpc>
                <a:spcPct val="100000"/>
              </a:lnSpc>
              <a:spcBef>
                <a:spcPts val="1105"/>
              </a:spcBef>
            </a:pPr>
            <a:r>
              <a:rPr sz="1650" spc="20" dirty="0">
                <a:latin typeface="Courier New"/>
                <a:cs typeface="Courier New"/>
              </a:rPr>
              <a:t>A</a:t>
            </a:r>
            <a:r>
              <a:rPr sz="1650" spc="1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week</a:t>
            </a:r>
            <a:r>
              <a:rPr sz="1650" spc="1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has</a:t>
            </a:r>
            <a:r>
              <a:rPr sz="1650" spc="1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7</a:t>
            </a:r>
            <a:r>
              <a:rPr sz="1650" spc="1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days</a:t>
            </a:r>
            <a:endParaRPr sz="1650">
              <a:latin typeface="Courier New"/>
              <a:cs typeface="Courier New"/>
            </a:endParaRPr>
          </a:p>
          <a:p>
            <a:pPr marR="4643755" algn="ctr">
              <a:lnSpc>
                <a:spcPts val="1864"/>
              </a:lnSpc>
              <a:spcBef>
                <a:spcPts val="745"/>
              </a:spcBef>
            </a:pPr>
            <a:r>
              <a:rPr sz="1650" spc="20" dirty="0">
                <a:solidFill>
                  <a:srgbClr val="FF0000"/>
                </a:solidFill>
                <a:latin typeface="Courier New"/>
                <a:cs typeface="Courier New"/>
              </a:rPr>
              <a:t>(6</a:t>
            </a:r>
            <a:r>
              <a:rPr sz="165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5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FF0000"/>
                </a:solidFill>
                <a:latin typeface="Courier New"/>
                <a:cs typeface="Courier New"/>
              </a:rPr>
              <a:t>10)</a:t>
            </a:r>
            <a:r>
              <a:rPr sz="165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65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65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165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 sz="1650">
              <a:latin typeface="Courier New"/>
              <a:cs typeface="Courier New"/>
            </a:endParaRPr>
          </a:p>
          <a:p>
            <a:pPr marL="2764790" algn="ctr">
              <a:lnSpc>
                <a:spcPts val="1864"/>
              </a:lnSpc>
              <a:tabLst>
                <a:tab pos="3703954" algn="l"/>
              </a:tabLst>
            </a:pPr>
            <a:r>
              <a:rPr sz="1650" spc="20" dirty="0">
                <a:latin typeface="Courier New"/>
                <a:cs typeface="Courier New"/>
              </a:rPr>
              <a:t>The</a:t>
            </a:r>
            <a:r>
              <a:rPr sz="1650" spc="3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2</a:t>
            </a:r>
            <a:r>
              <a:rPr sz="1650" baseline="32828" dirty="0">
                <a:latin typeface="Courier New"/>
                <a:cs typeface="Courier New"/>
              </a:rPr>
              <a:t>nd	</a:t>
            </a:r>
            <a:r>
              <a:rPr sz="1650" spc="20" dirty="0">
                <a:latin typeface="Courier New"/>
                <a:cs typeface="Courier New"/>
              </a:rPr>
              <a:t>day</a:t>
            </a:r>
            <a:r>
              <a:rPr sz="1650" spc="1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in a</a:t>
            </a:r>
            <a:r>
              <a:rPr sz="1650" spc="1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week</a:t>
            </a:r>
            <a:r>
              <a:rPr sz="1650" spc="4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is Tuesday</a:t>
            </a:r>
            <a:endParaRPr sz="165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1125"/>
              </a:spcBef>
            </a:pPr>
            <a:r>
              <a:rPr sz="1650" spc="20" dirty="0">
                <a:latin typeface="Courier New"/>
                <a:cs typeface="Courier New"/>
              </a:rPr>
              <a:t>After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10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days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1038" y="2052016"/>
            <a:ext cx="132080" cy="448945"/>
            <a:chOff x="1971038" y="2052016"/>
            <a:chExt cx="132080" cy="448945"/>
          </a:xfrm>
        </p:grpSpPr>
        <p:sp>
          <p:nvSpPr>
            <p:cNvPr id="5" name="object 5"/>
            <p:cNvSpPr/>
            <p:nvPr/>
          </p:nvSpPr>
          <p:spPr>
            <a:xfrm>
              <a:off x="1972327" y="2053306"/>
              <a:ext cx="129539" cy="446405"/>
            </a:xfrm>
            <a:custGeom>
              <a:avLst/>
              <a:gdLst/>
              <a:ahLst/>
              <a:cxnLst/>
              <a:rect l="l" t="t" r="r" b="b"/>
              <a:pathLst>
                <a:path w="129539" h="446405">
                  <a:moveTo>
                    <a:pt x="0" y="317322"/>
                  </a:moveTo>
                  <a:lnTo>
                    <a:pt x="64524" y="446334"/>
                  </a:lnTo>
                  <a:lnTo>
                    <a:pt x="101973" y="371540"/>
                  </a:lnTo>
                  <a:lnTo>
                    <a:pt x="59362" y="371540"/>
                  </a:lnTo>
                  <a:lnTo>
                    <a:pt x="56781" y="368963"/>
                  </a:lnTo>
                  <a:lnTo>
                    <a:pt x="54200" y="363810"/>
                  </a:lnTo>
                  <a:lnTo>
                    <a:pt x="54200" y="354207"/>
                  </a:lnTo>
                  <a:lnTo>
                    <a:pt x="0" y="317322"/>
                  </a:lnTo>
                  <a:close/>
                </a:path>
                <a:path w="129539" h="446405">
                  <a:moveTo>
                    <a:pt x="54200" y="354207"/>
                  </a:moveTo>
                  <a:lnTo>
                    <a:pt x="54200" y="363810"/>
                  </a:lnTo>
                  <a:lnTo>
                    <a:pt x="56781" y="368963"/>
                  </a:lnTo>
                  <a:lnTo>
                    <a:pt x="59362" y="371540"/>
                  </a:lnTo>
                  <a:lnTo>
                    <a:pt x="69685" y="371540"/>
                  </a:lnTo>
                  <a:lnTo>
                    <a:pt x="72266" y="368963"/>
                  </a:lnTo>
                  <a:lnTo>
                    <a:pt x="74847" y="363810"/>
                  </a:lnTo>
                  <a:lnTo>
                    <a:pt x="74847" y="361233"/>
                  </a:lnTo>
                  <a:lnTo>
                    <a:pt x="64524" y="361233"/>
                  </a:lnTo>
                  <a:lnTo>
                    <a:pt x="54200" y="354207"/>
                  </a:lnTo>
                  <a:close/>
                </a:path>
                <a:path w="129539" h="446405">
                  <a:moveTo>
                    <a:pt x="129119" y="317322"/>
                  </a:moveTo>
                  <a:lnTo>
                    <a:pt x="74859" y="354207"/>
                  </a:lnTo>
                  <a:lnTo>
                    <a:pt x="74847" y="363810"/>
                  </a:lnTo>
                  <a:lnTo>
                    <a:pt x="72266" y="368963"/>
                  </a:lnTo>
                  <a:lnTo>
                    <a:pt x="69685" y="371540"/>
                  </a:lnTo>
                  <a:lnTo>
                    <a:pt x="101973" y="371540"/>
                  </a:lnTo>
                  <a:lnTo>
                    <a:pt x="129119" y="317322"/>
                  </a:lnTo>
                  <a:close/>
                </a:path>
                <a:path w="129539" h="446405">
                  <a:moveTo>
                    <a:pt x="69685" y="0"/>
                  </a:moveTo>
                  <a:lnTo>
                    <a:pt x="59362" y="0"/>
                  </a:lnTo>
                  <a:lnTo>
                    <a:pt x="54200" y="5153"/>
                  </a:lnTo>
                  <a:lnTo>
                    <a:pt x="54211" y="354215"/>
                  </a:lnTo>
                  <a:lnTo>
                    <a:pt x="64524" y="361233"/>
                  </a:lnTo>
                  <a:lnTo>
                    <a:pt x="74847" y="354215"/>
                  </a:lnTo>
                  <a:lnTo>
                    <a:pt x="74847" y="5153"/>
                  </a:lnTo>
                  <a:lnTo>
                    <a:pt x="69685" y="0"/>
                  </a:lnTo>
                  <a:close/>
                </a:path>
                <a:path w="129539" h="446405">
                  <a:moveTo>
                    <a:pt x="74847" y="354215"/>
                  </a:moveTo>
                  <a:lnTo>
                    <a:pt x="64524" y="361233"/>
                  </a:lnTo>
                  <a:lnTo>
                    <a:pt x="74847" y="361233"/>
                  </a:lnTo>
                  <a:lnTo>
                    <a:pt x="74847" y="354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2327" y="2053306"/>
              <a:ext cx="129539" cy="446405"/>
            </a:xfrm>
            <a:custGeom>
              <a:avLst/>
              <a:gdLst/>
              <a:ahLst/>
              <a:cxnLst/>
              <a:rect l="l" t="t" r="r" b="b"/>
              <a:pathLst>
                <a:path w="129539" h="446405">
                  <a:moveTo>
                    <a:pt x="54200" y="361233"/>
                  </a:moveTo>
                  <a:lnTo>
                    <a:pt x="54200" y="10378"/>
                  </a:lnTo>
                  <a:lnTo>
                    <a:pt x="54200" y="5153"/>
                  </a:lnTo>
                  <a:lnTo>
                    <a:pt x="56781" y="2576"/>
                  </a:lnTo>
                  <a:lnTo>
                    <a:pt x="59362" y="0"/>
                  </a:lnTo>
                  <a:lnTo>
                    <a:pt x="64524" y="0"/>
                  </a:lnTo>
                  <a:lnTo>
                    <a:pt x="69685" y="0"/>
                  </a:lnTo>
                  <a:lnTo>
                    <a:pt x="72266" y="2576"/>
                  </a:lnTo>
                  <a:lnTo>
                    <a:pt x="74847" y="5153"/>
                  </a:lnTo>
                  <a:lnTo>
                    <a:pt x="74847" y="10378"/>
                  </a:lnTo>
                  <a:lnTo>
                    <a:pt x="74847" y="361233"/>
                  </a:lnTo>
                  <a:lnTo>
                    <a:pt x="74847" y="363810"/>
                  </a:lnTo>
                  <a:lnTo>
                    <a:pt x="72266" y="368963"/>
                  </a:lnTo>
                  <a:lnTo>
                    <a:pt x="69685" y="371540"/>
                  </a:lnTo>
                  <a:lnTo>
                    <a:pt x="64524" y="371540"/>
                  </a:lnTo>
                  <a:lnTo>
                    <a:pt x="59362" y="371540"/>
                  </a:lnTo>
                  <a:lnTo>
                    <a:pt x="56781" y="368963"/>
                  </a:lnTo>
                  <a:lnTo>
                    <a:pt x="54200" y="363810"/>
                  </a:lnTo>
                  <a:lnTo>
                    <a:pt x="54200" y="361233"/>
                  </a:lnTo>
                  <a:close/>
                </a:path>
                <a:path w="129539" h="446405">
                  <a:moveTo>
                    <a:pt x="64524" y="361233"/>
                  </a:moveTo>
                  <a:lnTo>
                    <a:pt x="129119" y="317322"/>
                  </a:lnTo>
                  <a:lnTo>
                    <a:pt x="64524" y="446334"/>
                  </a:lnTo>
                  <a:lnTo>
                    <a:pt x="0" y="317322"/>
                  </a:lnTo>
                  <a:lnTo>
                    <a:pt x="64524" y="36123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28633" y="2709960"/>
            <a:ext cx="132080" cy="418465"/>
            <a:chOff x="2528633" y="2709960"/>
            <a:chExt cx="132080" cy="418465"/>
          </a:xfrm>
        </p:grpSpPr>
        <p:sp>
          <p:nvSpPr>
            <p:cNvPr id="8" name="object 8"/>
            <p:cNvSpPr/>
            <p:nvPr/>
          </p:nvSpPr>
          <p:spPr>
            <a:xfrm>
              <a:off x="2529922" y="2711250"/>
              <a:ext cx="129539" cy="415925"/>
            </a:xfrm>
            <a:custGeom>
              <a:avLst/>
              <a:gdLst/>
              <a:ahLst/>
              <a:cxnLst/>
              <a:rect l="l" t="t" r="r" b="b"/>
              <a:pathLst>
                <a:path w="129539" h="415925">
                  <a:moveTo>
                    <a:pt x="64524" y="85101"/>
                  </a:moveTo>
                  <a:lnTo>
                    <a:pt x="54211" y="92113"/>
                  </a:lnTo>
                  <a:lnTo>
                    <a:pt x="54200" y="410154"/>
                  </a:lnTo>
                  <a:lnTo>
                    <a:pt x="59362" y="415307"/>
                  </a:lnTo>
                  <a:lnTo>
                    <a:pt x="69685" y="415307"/>
                  </a:lnTo>
                  <a:lnTo>
                    <a:pt x="74847" y="410154"/>
                  </a:lnTo>
                  <a:lnTo>
                    <a:pt x="74847" y="92113"/>
                  </a:lnTo>
                  <a:lnTo>
                    <a:pt x="64524" y="85101"/>
                  </a:lnTo>
                  <a:close/>
                </a:path>
                <a:path w="129539" h="415925">
                  <a:moveTo>
                    <a:pt x="64524" y="0"/>
                  </a:moveTo>
                  <a:lnTo>
                    <a:pt x="0" y="128976"/>
                  </a:lnTo>
                  <a:lnTo>
                    <a:pt x="54200" y="92121"/>
                  </a:lnTo>
                  <a:lnTo>
                    <a:pt x="54200" y="79948"/>
                  </a:lnTo>
                  <a:lnTo>
                    <a:pt x="59362" y="74794"/>
                  </a:lnTo>
                  <a:lnTo>
                    <a:pt x="101983" y="74794"/>
                  </a:lnTo>
                  <a:lnTo>
                    <a:pt x="64524" y="0"/>
                  </a:lnTo>
                  <a:close/>
                </a:path>
                <a:path w="129539" h="415925">
                  <a:moveTo>
                    <a:pt x="101983" y="74794"/>
                  </a:moveTo>
                  <a:lnTo>
                    <a:pt x="69685" y="74794"/>
                  </a:lnTo>
                  <a:lnTo>
                    <a:pt x="74847" y="79948"/>
                  </a:lnTo>
                  <a:lnTo>
                    <a:pt x="74859" y="92121"/>
                  </a:lnTo>
                  <a:lnTo>
                    <a:pt x="129119" y="128976"/>
                  </a:lnTo>
                  <a:lnTo>
                    <a:pt x="101983" y="74794"/>
                  </a:lnTo>
                  <a:close/>
                </a:path>
                <a:path w="129539" h="415925">
                  <a:moveTo>
                    <a:pt x="69685" y="74794"/>
                  </a:moveTo>
                  <a:lnTo>
                    <a:pt x="59362" y="74794"/>
                  </a:lnTo>
                  <a:lnTo>
                    <a:pt x="54200" y="79948"/>
                  </a:lnTo>
                  <a:lnTo>
                    <a:pt x="54200" y="92121"/>
                  </a:lnTo>
                  <a:lnTo>
                    <a:pt x="64524" y="85101"/>
                  </a:lnTo>
                  <a:lnTo>
                    <a:pt x="74847" y="85101"/>
                  </a:lnTo>
                  <a:lnTo>
                    <a:pt x="74847" y="79948"/>
                  </a:lnTo>
                  <a:lnTo>
                    <a:pt x="69685" y="74794"/>
                  </a:lnTo>
                  <a:close/>
                </a:path>
                <a:path w="129539" h="415925">
                  <a:moveTo>
                    <a:pt x="74847" y="85101"/>
                  </a:moveTo>
                  <a:lnTo>
                    <a:pt x="64524" y="85101"/>
                  </a:lnTo>
                  <a:lnTo>
                    <a:pt x="74847" y="92113"/>
                  </a:lnTo>
                  <a:lnTo>
                    <a:pt x="74847" y="85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9922" y="2711250"/>
              <a:ext cx="129539" cy="415925"/>
            </a:xfrm>
            <a:custGeom>
              <a:avLst/>
              <a:gdLst/>
              <a:ahLst/>
              <a:cxnLst/>
              <a:rect l="l" t="t" r="r" b="b"/>
              <a:pathLst>
                <a:path w="129539" h="415925">
                  <a:moveTo>
                    <a:pt x="74847" y="85101"/>
                  </a:moveTo>
                  <a:lnTo>
                    <a:pt x="74847" y="405001"/>
                  </a:lnTo>
                  <a:lnTo>
                    <a:pt x="74847" y="410154"/>
                  </a:lnTo>
                  <a:lnTo>
                    <a:pt x="72266" y="412731"/>
                  </a:lnTo>
                  <a:lnTo>
                    <a:pt x="69685" y="415307"/>
                  </a:lnTo>
                  <a:lnTo>
                    <a:pt x="64524" y="415307"/>
                  </a:lnTo>
                  <a:lnTo>
                    <a:pt x="59362" y="415307"/>
                  </a:lnTo>
                  <a:lnTo>
                    <a:pt x="56781" y="412731"/>
                  </a:lnTo>
                  <a:lnTo>
                    <a:pt x="54200" y="410154"/>
                  </a:lnTo>
                  <a:lnTo>
                    <a:pt x="54200" y="405001"/>
                  </a:lnTo>
                  <a:lnTo>
                    <a:pt x="54200" y="85101"/>
                  </a:lnTo>
                  <a:lnTo>
                    <a:pt x="54200" y="79948"/>
                  </a:lnTo>
                  <a:lnTo>
                    <a:pt x="56781" y="77371"/>
                  </a:lnTo>
                  <a:lnTo>
                    <a:pt x="59362" y="74794"/>
                  </a:lnTo>
                  <a:lnTo>
                    <a:pt x="64524" y="74794"/>
                  </a:lnTo>
                  <a:lnTo>
                    <a:pt x="69685" y="74794"/>
                  </a:lnTo>
                  <a:lnTo>
                    <a:pt x="72266" y="77371"/>
                  </a:lnTo>
                  <a:lnTo>
                    <a:pt x="74847" y="79948"/>
                  </a:lnTo>
                  <a:lnTo>
                    <a:pt x="74847" y="85101"/>
                  </a:lnTo>
                  <a:close/>
                </a:path>
                <a:path w="129539" h="415925">
                  <a:moveTo>
                    <a:pt x="64524" y="85101"/>
                  </a:moveTo>
                  <a:lnTo>
                    <a:pt x="0" y="128976"/>
                  </a:lnTo>
                  <a:lnTo>
                    <a:pt x="64524" y="0"/>
                  </a:lnTo>
                  <a:lnTo>
                    <a:pt x="129119" y="128976"/>
                  </a:lnTo>
                  <a:lnTo>
                    <a:pt x="64524" y="851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054232" y="2694393"/>
            <a:ext cx="524510" cy="224790"/>
            <a:chOff x="4054232" y="2694393"/>
            <a:chExt cx="524510" cy="224790"/>
          </a:xfrm>
        </p:grpSpPr>
        <p:sp>
          <p:nvSpPr>
            <p:cNvPr id="11" name="object 11"/>
            <p:cNvSpPr/>
            <p:nvPr/>
          </p:nvSpPr>
          <p:spPr>
            <a:xfrm>
              <a:off x="4055521" y="2695682"/>
              <a:ext cx="521970" cy="222250"/>
            </a:xfrm>
            <a:custGeom>
              <a:avLst/>
              <a:gdLst/>
              <a:ahLst/>
              <a:cxnLst/>
              <a:rect l="l" t="t" r="r" b="b"/>
              <a:pathLst>
                <a:path w="521970" h="222250">
                  <a:moveTo>
                    <a:pt x="90060" y="38998"/>
                  </a:moveTo>
                  <a:lnTo>
                    <a:pt x="80081" y="46487"/>
                  </a:lnTo>
                  <a:lnTo>
                    <a:pt x="83333" y="59948"/>
                  </a:lnTo>
                  <a:lnTo>
                    <a:pt x="508556" y="219374"/>
                  </a:lnTo>
                  <a:lnTo>
                    <a:pt x="511137" y="221950"/>
                  </a:lnTo>
                  <a:lnTo>
                    <a:pt x="516299" y="219374"/>
                  </a:lnTo>
                  <a:lnTo>
                    <a:pt x="521461" y="214220"/>
                  </a:lnTo>
                  <a:lnTo>
                    <a:pt x="521461" y="206490"/>
                  </a:lnTo>
                  <a:lnTo>
                    <a:pt x="516299" y="201337"/>
                  </a:lnTo>
                  <a:lnTo>
                    <a:pt x="90060" y="38998"/>
                  </a:lnTo>
                  <a:close/>
                </a:path>
                <a:path w="521970" h="222250">
                  <a:moveTo>
                    <a:pt x="142024" y="0"/>
                  </a:moveTo>
                  <a:lnTo>
                    <a:pt x="0" y="15567"/>
                  </a:lnTo>
                  <a:lnTo>
                    <a:pt x="98148" y="121282"/>
                  </a:lnTo>
                  <a:lnTo>
                    <a:pt x="83333" y="59948"/>
                  </a:lnTo>
                  <a:lnTo>
                    <a:pt x="74919" y="56793"/>
                  </a:lnTo>
                  <a:lnTo>
                    <a:pt x="72338" y="54217"/>
                  </a:lnTo>
                  <a:lnTo>
                    <a:pt x="69757" y="49063"/>
                  </a:lnTo>
                  <a:lnTo>
                    <a:pt x="69757" y="41333"/>
                  </a:lnTo>
                  <a:lnTo>
                    <a:pt x="74919" y="36180"/>
                  </a:lnTo>
                  <a:lnTo>
                    <a:pt x="80081" y="33603"/>
                  </a:lnTo>
                  <a:lnTo>
                    <a:pt x="97248" y="33603"/>
                  </a:lnTo>
                  <a:lnTo>
                    <a:pt x="142024" y="0"/>
                  </a:lnTo>
                  <a:close/>
                </a:path>
                <a:path w="521970" h="222250">
                  <a:moveTo>
                    <a:pt x="80081" y="33603"/>
                  </a:moveTo>
                  <a:lnTo>
                    <a:pt x="74919" y="36180"/>
                  </a:lnTo>
                  <a:lnTo>
                    <a:pt x="69757" y="41333"/>
                  </a:lnTo>
                  <a:lnTo>
                    <a:pt x="69757" y="49063"/>
                  </a:lnTo>
                  <a:lnTo>
                    <a:pt x="72338" y="54217"/>
                  </a:lnTo>
                  <a:lnTo>
                    <a:pt x="74919" y="56793"/>
                  </a:lnTo>
                  <a:lnTo>
                    <a:pt x="83333" y="59948"/>
                  </a:lnTo>
                  <a:lnTo>
                    <a:pt x="80081" y="46487"/>
                  </a:lnTo>
                  <a:lnTo>
                    <a:pt x="90060" y="38998"/>
                  </a:lnTo>
                  <a:lnTo>
                    <a:pt x="82662" y="36180"/>
                  </a:lnTo>
                  <a:lnTo>
                    <a:pt x="80081" y="33603"/>
                  </a:lnTo>
                  <a:close/>
                </a:path>
                <a:path w="521970" h="222250">
                  <a:moveTo>
                    <a:pt x="97248" y="33603"/>
                  </a:moveTo>
                  <a:lnTo>
                    <a:pt x="80081" y="33603"/>
                  </a:lnTo>
                  <a:lnTo>
                    <a:pt x="82662" y="36180"/>
                  </a:lnTo>
                  <a:lnTo>
                    <a:pt x="90060" y="38998"/>
                  </a:lnTo>
                  <a:lnTo>
                    <a:pt x="97248" y="33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5521" y="2695682"/>
              <a:ext cx="521970" cy="222250"/>
            </a:xfrm>
            <a:custGeom>
              <a:avLst/>
              <a:gdLst/>
              <a:ahLst/>
              <a:cxnLst/>
              <a:rect l="l" t="t" r="r" b="b"/>
              <a:pathLst>
                <a:path w="521970" h="222250">
                  <a:moveTo>
                    <a:pt x="82662" y="36180"/>
                  </a:moveTo>
                  <a:lnTo>
                    <a:pt x="516299" y="201337"/>
                  </a:lnTo>
                  <a:lnTo>
                    <a:pt x="518880" y="203914"/>
                  </a:lnTo>
                  <a:lnTo>
                    <a:pt x="521461" y="206490"/>
                  </a:lnTo>
                  <a:lnTo>
                    <a:pt x="521461" y="209067"/>
                  </a:lnTo>
                  <a:lnTo>
                    <a:pt x="521461" y="214220"/>
                  </a:lnTo>
                  <a:lnTo>
                    <a:pt x="518880" y="216797"/>
                  </a:lnTo>
                  <a:lnTo>
                    <a:pt x="516299" y="219374"/>
                  </a:lnTo>
                  <a:lnTo>
                    <a:pt x="511137" y="221950"/>
                  </a:lnTo>
                  <a:lnTo>
                    <a:pt x="508557" y="219374"/>
                  </a:lnTo>
                  <a:lnTo>
                    <a:pt x="74919" y="56793"/>
                  </a:lnTo>
                  <a:lnTo>
                    <a:pt x="72338" y="54217"/>
                  </a:lnTo>
                  <a:lnTo>
                    <a:pt x="69757" y="49063"/>
                  </a:lnTo>
                  <a:lnTo>
                    <a:pt x="69757" y="46487"/>
                  </a:lnTo>
                  <a:lnTo>
                    <a:pt x="69757" y="41333"/>
                  </a:lnTo>
                  <a:lnTo>
                    <a:pt x="72338" y="38757"/>
                  </a:lnTo>
                  <a:lnTo>
                    <a:pt x="74919" y="36180"/>
                  </a:lnTo>
                  <a:lnTo>
                    <a:pt x="80081" y="33603"/>
                  </a:lnTo>
                  <a:lnTo>
                    <a:pt x="82662" y="36180"/>
                  </a:lnTo>
                  <a:close/>
                </a:path>
                <a:path w="521970" h="222250">
                  <a:moveTo>
                    <a:pt x="80081" y="46487"/>
                  </a:moveTo>
                  <a:lnTo>
                    <a:pt x="98148" y="121282"/>
                  </a:lnTo>
                  <a:lnTo>
                    <a:pt x="0" y="15567"/>
                  </a:lnTo>
                  <a:lnTo>
                    <a:pt x="142024" y="0"/>
                  </a:lnTo>
                  <a:lnTo>
                    <a:pt x="80081" y="464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375332" y="2322961"/>
            <a:ext cx="873125" cy="229870"/>
            <a:chOff x="3375332" y="2322961"/>
            <a:chExt cx="873125" cy="229870"/>
          </a:xfrm>
        </p:grpSpPr>
        <p:sp>
          <p:nvSpPr>
            <p:cNvPr id="14" name="object 14"/>
            <p:cNvSpPr/>
            <p:nvPr/>
          </p:nvSpPr>
          <p:spPr>
            <a:xfrm>
              <a:off x="3376621" y="2324249"/>
              <a:ext cx="870585" cy="227329"/>
            </a:xfrm>
            <a:custGeom>
              <a:avLst/>
              <a:gdLst/>
              <a:ahLst/>
              <a:cxnLst/>
              <a:rect l="l" t="t" r="r" b="b"/>
              <a:pathLst>
                <a:path w="870585" h="227330">
                  <a:moveTo>
                    <a:pt x="113562" y="100597"/>
                  </a:moveTo>
                  <a:lnTo>
                    <a:pt x="0" y="190923"/>
                  </a:lnTo>
                  <a:lnTo>
                    <a:pt x="139443" y="226996"/>
                  </a:lnTo>
                  <a:lnTo>
                    <a:pt x="95495" y="183121"/>
                  </a:lnTo>
                  <a:lnTo>
                    <a:pt x="80009" y="183121"/>
                  </a:lnTo>
                  <a:lnTo>
                    <a:pt x="74847" y="177968"/>
                  </a:lnTo>
                  <a:lnTo>
                    <a:pt x="74847" y="167661"/>
                  </a:lnTo>
                  <a:lnTo>
                    <a:pt x="77428" y="165085"/>
                  </a:lnTo>
                  <a:lnTo>
                    <a:pt x="82590" y="162508"/>
                  </a:lnTo>
                  <a:lnTo>
                    <a:pt x="89819" y="160991"/>
                  </a:lnTo>
                  <a:lnTo>
                    <a:pt x="113562" y="100597"/>
                  </a:lnTo>
                  <a:close/>
                </a:path>
                <a:path w="870585" h="227330">
                  <a:moveTo>
                    <a:pt x="89819" y="160991"/>
                  </a:moveTo>
                  <a:lnTo>
                    <a:pt x="82590" y="162508"/>
                  </a:lnTo>
                  <a:lnTo>
                    <a:pt x="77428" y="165085"/>
                  </a:lnTo>
                  <a:lnTo>
                    <a:pt x="74847" y="167661"/>
                  </a:lnTo>
                  <a:lnTo>
                    <a:pt x="74847" y="177968"/>
                  </a:lnTo>
                  <a:lnTo>
                    <a:pt x="80009" y="183121"/>
                  </a:lnTo>
                  <a:lnTo>
                    <a:pt x="87752" y="183121"/>
                  </a:lnTo>
                  <a:lnTo>
                    <a:pt x="94150" y="181779"/>
                  </a:lnTo>
                  <a:lnTo>
                    <a:pt x="85171" y="172815"/>
                  </a:lnTo>
                  <a:lnTo>
                    <a:pt x="89819" y="160991"/>
                  </a:lnTo>
                  <a:close/>
                </a:path>
                <a:path w="870585" h="227330">
                  <a:moveTo>
                    <a:pt x="94150" y="181779"/>
                  </a:moveTo>
                  <a:lnTo>
                    <a:pt x="87752" y="183121"/>
                  </a:lnTo>
                  <a:lnTo>
                    <a:pt x="95495" y="183121"/>
                  </a:lnTo>
                  <a:lnTo>
                    <a:pt x="94150" y="181779"/>
                  </a:lnTo>
                  <a:close/>
                </a:path>
                <a:path w="870585" h="227330">
                  <a:moveTo>
                    <a:pt x="864801" y="0"/>
                  </a:moveTo>
                  <a:lnTo>
                    <a:pt x="857058" y="0"/>
                  </a:lnTo>
                  <a:lnTo>
                    <a:pt x="89819" y="160991"/>
                  </a:lnTo>
                  <a:lnTo>
                    <a:pt x="85171" y="172815"/>
                  </a:lnTo>
                  <a:lnTo>
                    <a:pt x="94150" y="181779"/>
                  </a:lnTo>
                  <a:lnTo>
                    <a:pt x="862220" y="20613"/>
                  </a:lnTo>
                  <a:lnTo>
                    <a:pt x="869963" y="12883"/>
                  </a:lnTo>
                  <a:lnTo>
                    <a:pt x="869963" y="7729"/>
                  </a:lnTo>
                  <a:lnTo>
                    <a:pt x="867382" y="5153"/>
                  </a:lnTo>
                  <a:lnTo>
                    <a:pt x="8648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76621" y="2324249"/>
              <a:ext cx="870585" cy="227329"/>
            </a:xfrm>
            <a:custGeom>
              <a:avLst/>
              <a:gdLst/>
              <a:ahLst/>
              <a:cxnLst/>
              <a:rect l="l" t="t" r="r" b="b"/>
              <a:pathLst>
                <a:path w="870585" h="227330">
                  <a:moveTo>
                    <a:pt x="82590" y="162508"/>
                  </a:moveTo>
                  <a:lnTo>
                    <a:pt x="857058" y="0"/>
                  </a:lnTo>
                  <a:lnTo>
                    <a:pt x="862220" y="0"/>
                  </a:lnTo>
                  <a:lnTo>
                    <a:pt x="864801" y="0"/>
                  </a:lnTo>
                  <a:lnTo>
                    <a:pt x="867382" y="5153"/>
                  </a:lnTo>
                  <a:lnTo>
                    <a:pt x="869963" y="7729"/>
                  </a:lnTo>
                  <a:lnTo>
                    <a:pt x="869963" y="12883"/>
                  </a:lnTo>
                  <a:lnTo>
                    <a:pt x="867382" y="15459"/>
                  </a:lnTo>
                  <a:lnTo>
                    <a:pt x="864801" y="18036"/>
                  </a:lnTo>
                  <a:lnTo>
                    <a:pt x="862220" y="20613"/>
                  </a:lnTo>
                  <a:lnTo>
                    <a:pt x="87752" y="183121"/>
                  </a:lnTo>
                  <a:lnTo>
                    <a:pt x="82590" y="183121"/>
                  </a:lnTo>
                  <a:lnTo>
                    <a:pt x="80009" y="183121"/>
                  </a:lnTo>
                  <a:lnTo>
                    <a:pt x="74847" y="177968"/>
                  </a:lnTo>
                  <a:lnTo>
                    <a:pt x="74847" y="175391"/>
                  </a:lnTo>
                  <a:lnTo>
                    <a:pt x="74847" y="170238"/>
                  </a:lnTo>
                  <a:lnTo>
                    <a:pt x="74847" y="167661"/>
                  </a:lnTo>
                  <a:lnTo>
                    <a:pt x="77428" y="165085"/>
                  </a:lnTo>
                  <a:lnTo>
                    <a:pt x="82590" y="162508"/>
                  </a:lnTo>
                  <a:close/>
                </a:path>
                <a:path w="870585" h="227330">
                  <a:moveTo>
                    <a:pt x="85171" y="172815"/>
                  </a:moveTo>
                  <a:lnTo>
                    <a:pt x="139443" y="226996"/>
                  </a:lnTo>
                  <a:lnTo>
                    <a:pt x="0" y="190923"/>
                  </a:lnTo>
                  <a:lnTo>
                    <a:pt x="113562" y="100597"/>
                  </a:lnTo>
                  <a:lnTo>
                    <a:pt x="85171" y="172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58" y="1068487"/>
            <a:ext cx="11741322" cy="29175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108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Exponent</a:t>
            </a:r>
            <a:r>
              <a:rPr spc="-75" dirty="0"/>
              <a:t> </a:t>
            </a:r>
            <a:r>
              <a:rPr dirty="0"/>
              <a:t>Operation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42903" y="2458892"/>
            <a:ext cx="376047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220345">
              <a:lnSpc>
                <a:spcPct val="101099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Math.pow(a,b) </a:t>
            </a:r>
            <a:r>
              <a:rPr sz="1800" dirty="0">
                <a:latin typeface="Times New Roman"/>
                <a:cs typeface="Times New Roman"/>
              </a:rPr>
              <a:t>were a </a:t>
            </a:r>
            <a:r>
              <a:rPr sz="1800" spc="-5" dirty="0">
                <a:latin typeface="Times New Roman"/>
                <a:cs typeface="Times New Roman"/>
              </a:rPr>
              <a:t>is the base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 is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exponent.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58" y="1068487"/>
            <a:ext cx="11741322" cy="29175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193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4259" y="1354272"/>
            <a:ext cx="515747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 marR="92710">
              <a:lnSpc>
                <a:spcPct val="102200"/>
              </a:lnSpc>
              <a:spcBef>
                <a:spcPts val="204"/>
              </a:spcBef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literal 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constant value that </a:t>
            </a:r>
            <a:r>
              <a:rPr sz="1800" dirty="0">
                <a:latin typeface="Times New Roman"/>
                <a:cs typeface="Times New Roman"/>
              </a:rPr>
              <a:t>appears </a:t>
            </a:r>
            <a:r>
              <a:rPr sz="1800" spc="-5" dirty="0">
                <a:latin typeface="Times New Roman"/>
                <a:cs typeface="Times New Roman"/>
              </a:rPr>
              <a:t>directly in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590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Literals</a:t>
            </a:r>
            <a:r>
              <a:rPr spc="-4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Integer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762" y="865123"/>
            <a:ext cx="10901680" cy="51052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36550" marR="55880" indent="-285750">
              <a:spcBef>
                <a:spcPts val="50"/>
              </a:spcBef>
              <a:buFont typeface="Arial"/>
              <a:buChar char="•"/>
              <a:tabLst>
                <a:tab pos="335915" algn="l"/>
                <a:tab pos="33655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literal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assigned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it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can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fit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into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variable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compilation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error 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would</a:t>
            </a:r>
            <a:r>
              <a:rPr sz="2800" dirty="0">
                <a:latin typeface="Times New Roman"/>
                <a:cs typeface="Times New Roman"/>
              </a:rPr>
              <a:t> occur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literal </a:t>
            </a:r>
            <a:r>
              <a:rPr sz="2800" dirty="0">
                <a:latin typeface="Times New Roman"/>
                <a:cs typeface="Times New Roman"/>
              </a:rPr>
              <a:t>were </a:t>
            </a:r>
            <a:r>
              <a:rPr sz="2800" spc="-5" dirty="0">
                <a:latin typeface="Times New Roman"/>
                <a:cs typeface="Times New Roman"/>
              </a:rPr>
              <a:t>too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large</a:t>
            </a:r>
            <a:r>
              <a:rPr sz="2800" dirty="0">
                <a:latin typeface="Times New Roman"/>
                <a:cs typeface="Times New Roman"/>
              </a:rPr>
              <a:t> for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hold.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5750">
              <a:spcBef>
                <a:spcPts val="555"/>
              </a:spcBef>
              <a:buFont typeface="Courier New"/>
              <a:buChar char="o"/>
              <a:tabLst>
                <a:tab pos="79375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statement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 = 1000</a:t>
            </a:r>
            <a:r>
              <a:rPr lang="en-US" sz="2800" baseline="-25000" dirty="0">
                <a:latin typeface="Times New Roman"/>
                <a:cs typeface="Times New Roman"/>
              </a:rPr>
              <a:t>10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would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cause</a:t>
            </a:r>
            <a:r>
              <a:rPr sz="2800" dirty="0">
                <a:latin typeface="Times New Roman"/>
                <a:cs typeface="Times New Roman"/>
              </a:rPr>
              <a:t> a </a:t>
            </a:r>
            <a:r>
              <a:rPr sz="2800" spc="-5" dirty="0">
                <a:latin typeface="Times New Roman"/>
                <a:cs typeface="Times New Roman"/>
              </a:rPr>
              <a:t>compilation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error,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5750">
              <a:spcBef>
                <a:spcPts val="525"/>
              </a:spcBef>
              <a:buFont typeface="Courier New"/>
              <a:buChar char="o"/>
              <a:tabLst>
                <a:tab pos="793750" algn="l"/>
              </a:tabLst>
            </a:pP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dirty="0">
                <a:latin typeface="Times New Roman"/>
                <a:cs typeface="Times New Roman"/>
              </a:rPr>
              <a:t> 1000 cannot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stored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type.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508000" lvl="1">
              <a:spcBef>
                <a:spcPts val="525"/>
              </a:spcBef>
              <a:tabLst>
                <a:tab pos="79375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336550" marR="55880" indent="-285750">
              <a:spcBef>
                <a:spcPts val="530"/>
              </a:spcBef>
              <a:buFont typeface="Arial"/>
              <a:buChar char="•"/>
              <a:tabLst>
                <a:tab pos="335915" algn="l"/>
                <a:tab pos="33655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literal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assumed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int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type,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whose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-2</a:t>
            </a:r>
            <a:r>
              <a:rPr sz="2800" baseline="23148" dirty="0">
                <a:latin typeface="Times New Roman"/>
                <a:cs typeface="Times New Roman"/>
              </a:rPr>
              <a:t>31</a:t>
            </a:r>
            <a:r>
              <a:rPr sz="2800" spc="75" baseline="2314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(-2147483648)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baseline="23148" dirty="0">
                <a:latin typeface="Times New Roman"/>
                <a:cs typeface="Times New Roman"/>
              </a:rPr>
              <a:t>31</a:t>
            </a:r>
            <a:r>
              <a:rPr sz="2800" dirty="0">
                <a:latin typeface="Times New Roman"/>
                <a:cs typeface="Times New Roman"/>
              </a:rPr>
              <a:t>–1 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(2147483647).</a:t>
            </a:r>
          </a:p>
          <a:p>
            <a:pPr marL="793750" marR="55880" lvl="1" indent="-285750">
              <a:spcBef>
                <a:spcPts val="680"/>
              </a:spcBef>
              <a:buFont typeface="Courier New"/>
              <a:buChar char="o"/>
              <a:tabLst>
                <a:tab pos="793750" algn="l"/>
              </a:tabLst>
            </a:pPr>
            <a:r>
              <a:rPr sz="2800" spc="-6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denote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literal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long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type,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append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letter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</a:t>
            </a:r>
            <a:r>
              <a:rPr sz="2800" b="1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preferred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 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(lowercase</a:t>
            </a:r>
            <a:r>
              <a:rPr sz="2800" dirty="0">
                <a:latin typeface="Times New Roman"/>
                <a:cs typeface="Times New Roman"/>
              </a:rPr>
              <a:t> L) can </a:t>
            </a:r>
            <a:r>
              <a:rPr sz="2800" spc="-5" dirty="0">
                <a:latin typeface="Times New Roman"/>
                <a:cs typeface="Times New Roman"/>
              </a:rPr>
              <a:t>easily</a:t>
            </a:r>
            <a:r>
              <a:rPr sz="2800" dirty="0">
                <a:latin typeface="Times New Roman"/>
                <a:cs typeface="Times New Roman"/>
              </a:rPr>
              <a:t> be </a:t>
            </a:r>
            <a:r>
              <a:rPr sz="2800" spc="-5" dirty="0">
                <a:latin typeface="Times New Roman"/>
                <a:cs typeface="Times New Roman"/>
              </a:rPr>
              <a:t>confused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(the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</a:t>
            </a:r>
            <a:r>
              <a:rPr sz="2800" dirty="0">
                <a:latin typeface="Times New Roman"/>
                <a:cs typeface="Times New Roman"/>
              </a:rPr>
              <a:t> one).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09275"/>
            <a:ext cx="12191999" cy="5302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924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–</a:t>
            </a:r>
            <a:r>
              <a:rPr spc="-185" dirty="0"/>
              <a:t> </a:t>
            </a:r>
            <a:r>
              <a:rPr dirty="0"/>
              <a:t>Area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Circle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776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Literals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Floating-Point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857" y="871219"/>
            <a:ext cx="10368280" cy="23602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Floating-point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literals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written 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decimal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point.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By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default,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floating-point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literal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treated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 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double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value.</a:t>
            </a:r>
            <a:endParaRPr sz="1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5.0 </a:t>
            </a:r>
            <a:r>
              <a:rPr sz="1800" spc="-5" dirty="0">
                <a:latin typeface="Times New Roman"/>
                <a:cs typeface="Times New Roman"/>
              </a:rPr>
              <a:t>is considered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latin typeface="Times New Roman"/>
                <a:cs typeface="Times New Roman"/>
              </a:rPr>
              <a:t>double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value,</a:t>
            </a:r>
            <a:r>
              <a:rPr sz="1800" dirty="0">
                <a:latin typeface="Times New Roman"/>
                <a:cs typeface="Times New Roman"/>
              </a:rPr>
              <a:t> not a </a:t>
            </a:r>
            <a:r>
              <a:rPr sz="1800" spc="-5" dirty="0">
                <a:latin typeface="Times New Roman"/>
                <a:cs typeface="Times New Roman"/>
              </a:rPr>
              <a:t>float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value.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2200"/>
              </a:lnSpc>
              <a:spcBef>
                <a:spcPts val="4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float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appending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letter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double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appending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.</a:t>
            </a:r>
          </a:p>
          <a:p>
            <a:pPr marL="755650" lvl="1" indent="-285750">
              <a:lnSpc>
                <a:spcPct val="100000"/>
              </a:lnSpc>
              <a:spcBef>
                <a:spcPts val="555"/>
              </a:spcBef>
              <a:buFont typeface="Courier New"/>
              <a:buChar char="o"/>
              <a:tabLst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100.2f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100.2F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float number</a:t>
            </a:r>
            <a:endParaRPr sz="1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100.2d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100.2D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double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number.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382" y="3458812"/>
            <a:ext cx="8680450" cy="38481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sz="1800" b="1" spc="-10" dirty="0">
                <a:latin typeface="Courier New"/>
                <a:cs typeface="Courier New"/>
              </a:rPr>
              <a:t>System.out.println("1.0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3.0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is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1.0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3.0);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9780" y="4233496"/>
            <a:ext cx="2002155" cy="203835"/>
          </a:xfrm>
          <a:custGeom>
            <a:avLst/>
            <a:gdLst/>
            <a:ahLst/>
            <a:cxnLst/>
            <a:rect l="l" t="t" r="r" b="b"/>
            <a:pathLst>
              <a:path w="2002154" h="203835">
                <a:moveTo>
                  <a:pt x="0" y="0"/>
                </a:moveTo>
                <a:lnTo>
                  <a:pt x="0" y="22879"/>
                </a:lnTo>
                <a:lnTo>
                  <a:pt x="22150" y="44991"/>
                </a:lnTo>
                <a:lnTo>
                  <a:pt x="22150" y="67871"/>
                </a:lnTo>
                <a:lnTo>
                  <a:pt x="44301" y="67871"/>
                </a:lnTo>
                <a:lnTo>
                  <a:pt x="67190" y="90719"/>
                </a:lnTo>
                <a:lnTo>
                  <a:pt x="111491" y="90719"/>
                </a:lnTo>
                <a:lnTo>
                  <a:pt x="133642" y="113599"/>
                </a:lnTo>
                <a:lnTo>
                  <a:pt x="177943" y="113599"/>
                </a:lnTo>
                <a:lnTo>
                  <a:pt x="823235" y="113599"/>
                </a:lnTo>
                <a:lnTo>
                  <a:pt x="867536" y="113599"/>
                </a:lnTo>
                <a:lnTo>
                  <a:pt x="889687" y="113599"/>
                </a:lnTo>
                <a:lnTo>
                  <a:pt x="933988" y="113599"/>
                </a:lnTo>
                <a:lnTo>
                  <a:pt x="956139" y="135711"/>
                </a:lnTo>
                <a:lnTo>
                  <a:pt x="978290" y="158591"/>
                </a:lnTo>
                <a:lnTo>
                  <a:pt x="1000440" y="181439"/>
                </a:lnTo>
                <a:lnTo>
                  <a:pt x="1000440" y="203551"/>
                </a:lnTo>
                <a:lnTo>
                  <a:pt x="1000440" y="181439"/>
                </a:lnTo>
                <a:lnTo>
                  <a:pt x="1000440" y="158591"/>
                </a:lnTo>
                <a:lnTo>
                  <a:pt x="1023514" y="158591"/>
                </a:lnTo>
                <a:lnTo>
                  <a:pt x="1045665" y="135711"/>
                </a:lnTo>
                <a:lnTo>
                  <a:pt x="1067815" y="113599"/>
                </a:lnTo>
                <a:lnTo>
                  <a:pt x="1089966" y="113599"/>
                </a:lnTo>
                <a:lnTo>
                  <a:pt x="1134267" y="113599"/>
                </a:lnTo>
                <a:lnTo>
                  <a:pt x="1156418" y="113599"/>
                </a:lnTo>
                <a:lnTo>
                  <a:pt x="1823707" y="113599"/>
                </a:lnTo>
                <a:lnTo>
                  <a:pt x="1868008" y="113599"/>
                </a:lnTo>
                <a:lnTo>
                  <a:pt x="1890159" y="90719"/>
                </a:lnTo>
                <a:lnTo>
                  <a:pt x="1912309" y="90719"/>
                </a:lnTo>
                <a:lnTo>
                  <a:pt x="1934460" y="67871"/>
                </a:lnTo>
                <a:lnTo>
                  <a:pt x="1956611" y="67871"/>
                </a:lnTo>
                <a:lnTo>
                  <a:pt x="1979684" y="44991"/>
                </a:lnTo>
                <a:lnTo>
                  <a:pt x="1979684" y="22879"/>
                </a:lnTo>
                <a:lnTo>
                  <a:pt x="2001835" y="0"/>
                </a:lnTo>
              </a:path>
            </a:pathLst>
          </a:custGeom>
          <a:ln w="221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7462" y="3937583"/>
            <a:ext cx="4946650" cy="7867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dirty="0">
                <a:latin typeface="Times New Roman"/>
                <a:cs typeface="Times New Roman"/>
              </a:rPr>
              <a:t>displays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3366FF"/>
                </a:solidFill>
                <a:latin typeface="Courier New"/>
                <a:cs typeface="Courier New"/>
              </a:rPr>
              <a:t>1.0</a:t>
            </a:r>
            <a:r>
              <a:rPr sz="1750" b="1" spc="-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750" b="1" spc="20" dirty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sz="1750" b="1" spc="-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750" b="1" spc="5" dirty="0">
                <a:solidFill>
                  <a:srgbClr val="3366FF"/>
                </a:solidFill>
                <a:latin typeface="Courier New"/>
                <a:cs typeface="Courier New"/>
              </a:rPr>
              <a:t>3.0</a:t>
            </a:r>
            <a:r>
              <a:rPr sz="1750" b="1" spc="-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750" b="1" spc="10" dirty="0">
                <a:solidFill>
                  <a:srgbClr val="3366FF"/>
                </a:solidFill>
                <a:latin typeface="Courier New"/>
                <a:cs typeface="Courier New"/>
              </a:rPr>
              <a:t>is</a:t>
            </a:r>
            <a:r>
              <a:rPr sz="1750" b="1" spc="-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750" b="1" dirty="0">
                <a:solidFill>
                  <a:srgbClr val="3366FF"/>
                </a:solidFill>
                <a:latin typeface="Courier New"/>
                <a:cs typeface="Courier New"/>
              </a:rPr>
              <a:t>0.3333333333333333</a:t>
            </a:r>
            <a:endParaRPr sz="1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ourier New"/>
              <a:cs typeface="Courier New"/>
            </a:endParaRPr>
          </a:p>
          <a:p>
            <a:pPr marR="765810" algn="r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16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digits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906" y="5500777"/>
            <a:ext cx="843280" cy="135255"/>
          </a:xfrm>
          <a:custGeom>
            <a:avLst/>
            <a:gdLst/>
            <a:ahLst/>
            <a:cxnLst/>
            <a:rect l="l" t="t" r="r" b="b"/>
            <a:pathLst>
              <a:path w="843279" h="135254">
                <a:moveTo>
                  <a:pt x="0" y="0"/>
                </a:moveTo>
                <a:lnTo>
                  <a:pt x="0" y="22799"/>
                </a:lnTo>
                <a:lnTo>
                  <a:pt x="22086" y="44833"/>
                </a:lnTo>
                <a:lnTo>
                  <a:pt x="45093" y="67633"/>
                </a:lnTo>
                <a:lnTo>
                  <a:pt x="67180" y="67633"/>
                </a:lnTo>
                <a:lnTo>
                  <a:pt x="354920" y="67633"/>
                </a:lnTo>
                <a:lnTo>
                  <a:pt x="377006" y="90402"/>
                </a:lnTo>
                <a:lnTo>
                  <a:pt x="399093" y="90402"/>
                </a:lnTo>
                <a:lnTo>
                  <a:pt x="422100" y="113201"/>
                </a:lnTo>
                <a:lnTo>
                  <a:pt x="422100" y="135236"/>
                </a:lnTo>
                <a:lnTo>
                  <a:pt x="422100" y="113201"/>
                </a:lnTo>
                <a:lnTo>
                  <a:pt x="444187" y="90402"/>
                </a:lnTo>
                <a:lnTo>
                  <a:pt x="466273" y="90402"/>
                </a:lnTo>
                <a:lnTo>
                  <a:pt x="466273" y="67633"/>
                </a:lnTo>
                <a:lnTo>
                  <a:pt x="488360" y="67633"/>
                </a:lnTo>
                <a:lnTo>
                  <a:pt x="754013" y="67633"/>
                </a:lnTo>
                <a:lnTo>
                  <a:pt x="776100" y="67633"/>
                </a:lnTo>
                <a:lnTo>
                  <a:pt x="799107" y="67633"/>
                </a:lnTo>
                <a:lnTo>
                  <a:pt x="821193" y="44833"/>
                </a:lnTo>
                <a:lnTo>
                  <a:pt x="821193" y="22799"/>
                </a:lnTo>
                <a:lnTo>
                  <a:pt x="843280" y="22799"/>
                </a:lnTo>
                <a:lnTo>
                  <a:pt x="843280" y="0"/>
                </a:lnTo>
              </a:path>
            </a:pathLst>
          </a:custGeom>
          <a:ln w="220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7462" y="5205856"/>
            <a:ext cx="4130675" cy="716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dirty="0">
                <a:latin typeface="Times New Roman"/>
                <a:cs typeface="Times New Roman"/>
              </a:rPr>
              <a:t>displays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3366FF"/>
                </a:solidFill>
                <a:latin typeface="Courier New"/>
                <a:cs typeface="Courier New"/>
              </a:rPr>
              <a:t>1.0F</a:t>
            </a:r>
            <a:r>
              <a:rPr sz="1750" b="1" spc="-3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750" b="1" spc="15" dirty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sz="1750" b="1" spc="-3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750" b="1" spc="-5" dirty="0">
                <a:solidFill>
                  <a:srgbClr val="3366FF"/>
                </a:solidFill>
                <a:latin typeface="Courier New"/>
                <a:cs typeface="Courier New"/>
              </a:rPr>
              <a:t>3.0F</a:t>
            </a:r>
            <a:r>
              <a:rPr sz="1750" b="1" spc="-3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750" b="1" spc="5" dirty="0">
                <a:solidFill>
                  <a:srgbClr val="3366FF"/>
                </a:solidFill>
                <a:latin typeface="Courier New"/>
                <a:cs typeface="Courier New"/>
              </a:rPr>
              <a:t>is</a:t>
            </a:r>
            <a:r>
              <a:rPr sz="1750" b="1" spc="-3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750" b="1" spc="-5" dirty="0">
                <a:solidFill>
                  <a:srgbClr val="3366FF"/>
                </a:solidFill>
                <a:latin typeface="Courier New"/>
                <a:cs typeface="Courier New"/>
              </a:rPr>
              <a:t>0.33333334</a:t>
            </a:r>
            <a:endParaRPr sz="1750">
              <a:latin typeface="Courier New"/>
              <a:cs typeface="Courier New"/>
            </a:endParaRPr>
          </a:p>
          <a:p>
            <a:pPr marR="381000" algn="r">
              <a:lnSpc>
                <a:spcPct val="100000"/>
              </a:lnSpc>
              <a:spcBef>
                <a:spcPts val="1630"/>
              </a:spcBef>
            </a:pPr>
            <a:r>
              <a:rPr sz="1400" spc="10" dirty="0">
                <a:latin typeface="Times New Roman"/>
                <a:cs typeface="Times New Roman"/>
              </a:rPr>
              <a:t>7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digits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238" y="4746633"/>
            <a:ext cx="8680450" cy="38481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b="1" spc="-10" dirty="0">
                <a:latin typeface="Courier New"/>
                <a:cs typeface="Courier New"/>
              </a:rPr>
              <a:t>System.out.println("1.0F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3.0F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is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1.0F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3.0F);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919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Scientific</a:t>
            </a:r>
            <a:r>
              <a:rPr spc="-80" dirty="0"/>
              <a:t> </a:t>
            </a:r>
            <a:r>
              <a:rPr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047211"/>
            <a:ext cx="11685972" cy="334578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3200" spc="-5" dirty="0">
                <a:latin typeface="Times New Roman"/>
                <a:cs typeface="Times New Roman"/>
              </a:rPr>
              <a:t>Floating-point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literals</a:t>
            </a:r>
            <a:r>
              <a:rPr sz="3200" dirty="0">
                <a:latin typeface="Times New Roman"/>
                <a:cs typeface="Times New Roman"/>
              </a:rPr>
              <a:t> can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specified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scientific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notation.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297815" algn="l"/>
                <a:tab pos="298450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represents</a:t>
            </a:r>
            <a:r>
              <a:rPr sz="3200" dirty="0">
                <a:latin typeface="Times New Roman"/>
                <a:cs typeface="Times New Roman"/>
              </a:rPr>
              <a:t> 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exponent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either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lowercase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5" dirty="0">
                <a:latin typeface="Times New Roman"/>
                <a:cs typeface="Times New Roman"/>
              </a:rPr>
              <a:t>uppercase.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3200" dirty="0">
                <a:latin typeface="Courier New"/>
                <a:cs typeface="Courier New"/>
              </a:rPr>
              <a:t>o</a:t>
            </a:r>
            <a:r>
              <a:rPr sz="3200" spc="8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1.23456e+2,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1.23456e2,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equivalent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123.456.</a:t>
            </a: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3200" dirty="0">
                <a:latin typeface="Courier New"/>
                <a:cs typeface="Courier New"/>
              </a:rPr>
              <a:t>o</a:t>
            </a:r>
            <a:r>
              <a:rPr sz="3200" spc="65" dirty="0">
                <a:latin typeface="Courier New"/>
                <a:cs typeface="Courier New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1.23456e-2</a:t>
            </a:r>
            <a:r>
              <a:rPr sz="3200" spc="-5" dirty="0">
                <a:latin typeface="Times New Roman"/>
                <a:cs typeface="Times New Roman"/>
              </a:rPr>
              <a:t> 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equivalent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0.0123456.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716" y="1752600"/>
            <a:ext cx="9500567" cy="38991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299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dirty="0"/>
              <a:t>ugm</a:t>
            </a:r>
            <a:r>
              <a:rPr spc="5" dirty="0"/>
              <a:t>e</a:t>
            </a:r>
            <a:r>
              <a:rPr dirty="0"/>
              <a:t>nt</a:t>
            </a:r>
            <a:r>
              <a:rPr spc="5" dirty="0"/>
              <a:t>e</a:t>
            </a:r>
            <a:r>
              <a:rPr dirty="0"/>
              <a:t>d</a:t>
            </a:r>
            <a:r>
              <a:rPr spc="-170" dirty="0"/>
              <a:t> </a:t>
            </a:r>
            <a:r>
              <a:rPr spc="-5" dirty="0"/>
              <a:t>Ass</a:t>
            </a:r>
            <a:r>
              <a:rPr dirty="0"/>
              <a:t>ignm</a:t>
            </a:r>
            <a:r>
              <a:rPr spc="5" dirty="0"/>
              <a:t>e</a:t>
            </a:r>
            <a:r>
              <a:rPr dirty="0"/>
              <a:t>nt </a:t>
            </a:r>
            <a:r>
              <a:rPr spc="-5" dirty="0"/>
              <a:t>O</a:t>
            </a:r>
            <a:r>
              <a:rPr dirty="0"/>
              <a:t>p</a:t>
            </a:r>
            <a:r>
              <a:rPr spc="5" dirty="0"/>
              <a:t>e</a:t>
            </a:r>
            <a:r>
              <a:rPr dirty="0"/>
              <a:t>r</a:t>
            </a:r>
            <a:r>
              <a:rPr spc="5" dirty="0"/>
              <a:t>a</a:t>
            </a:r>
            <a:r>
              <a:rPr dirty="0"/>
              <a:t>tors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12242800" cy="5292090"/>
            <a:chOff x="-25400" y="0"/>
            <a:chExt cx="12242800" cy="5292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673" y="1198770"/>
              <a:ext cx="9067798" cy="3200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7139" y="4393646"/>
              <a:ext cx="3243580" cy="890905"/>
            </a:xfrm>
            <a:custGeom>
              <a:avLst/>
              <a:gdLst/>
              <a:ahLst/>
              <a:cxnLst/>
              <a:rect l="l" t="t" r="r" b="b"/>
              <a:pathLst>
                <a:path w="3243579" h="890904">
                  <a:moveTo>
                    <a:pt x="0" y="890440"/>
                  </a:moveTo>
                  <a:lnTo>
                    <a:pt x="3243353" y="890440"/>
                  </a:lnTo>
                  <a:lnTo>
                    <a:pt x="3243353" y="0"/>
                  </a:lnTo>
                  <a:lnTo>
                    <a:pt x="0" y="0"/>
                  </a:lnTo>
                  <a:lnTo>
                    <a:pt x="0" y="890440"/>
                  </a:lnTo>
                  <a:close/>
                </a:path>
              </a:pathLst>
            </a:custGeom>
            <a:ln w="15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588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Increment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Decrement</a:t>
            </a:r>
            <a:r>
              <a:rPr spc="-20" dirty="0"/>
              <a:t> </a:t>
            </a:r>
            <a:r>
              <a:rPr dirty="0"/>
              <a:t>Operators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6557" y="4435237"/>
            <a:ext cx="2856865" cy="538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latin typeface="Courier New"/>
                <a:cs typeface="Courier New"/>
              </a:rPr>
              <a:t>int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i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=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10;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50" i="1" spc="20" dirty="0">
                <a:latin typeface="Courier New"/>
                <a:cs typeface="Courier New"/>
              </a:rPr>
              <a:t>int</a:t>
            </a:r>
            <a:r>
              <a:rPr sz="1650" i="1" spc="5" dirty="0">
                <a:latin typeface="Courier New"/>
                <a:cs typeface="Courier New"/>
              </a:rPr>
              <a:t> </a:t>
            </a:r>
            <a:r>
              <a:rPr sz="1650" i="1" spc="20" dirty="0">
                <a:latin typeface="Courier New"/>
                <a:cs typeface="Courier New"/>
              </a:rPr>
              <a:t>newNum</a:t>
            </a:r>
            <a:r>
              <a:rPr sz="1650" i="1" spc="10" dirty="0">
                <a:latin typeface="Courier New"/>
                <a:cs typeface="Courier New"/>
              </a:rPr>
              <a:t> </a:t>
            </a:r>
            <a:r>
              <a:rPr sz="1650" i="1" spc="20" dirty="0">
                <a:latin typeface="Courier New"/>
                <a:cs typeface="Courier New"/>
              </a:rPr>
              <a:t>=</a:t>
            </a:r>
            <a:r>
              <a:rPr sz="1650" i="1" spc="10" dirty="0">
                <a:latin typeface="Courier New"/>
                <a:cs typeface="Courier New"/>
              </a:rPr>
              <a:t> </a:t>
            </a:r>
            <a:r>
              <a:rPr sz="1650" i="1" spc="20" dirty="0">
                <a:latin typeface="Courier New"/>
                <a:cs typeface="Courier New"/>
              </a:rPr>
              <a:t>10</a:t>
            </a:r>
            <a:r>
              <a:rPr sz="1650" i="1" spc="10" dirty="0">
                <a:latin typeface="Courier New"/>
                <a:cs typeface="Courier New"/>
              </a:rPr>
              <a:t> </a:t>
            </a:r>
            <a:r>
              <a:rPr sz="1650" i="1" spc="20" dirty="0">
                <a:latin typeface="Courier New"/>
                <a:cs typeface="Courier New"/>
              </a:rPr>
              <a:t>*</a:t>
            </a:r>
            <a:r>
              <a:rPr sz="1650" i="1" spc="5" dirty="0">
                <a:latin typeface="Courier New"/>
                <a:cs typeface="Courier New"/>
              </a:rPr>
              <a:t> </a:t>
            </a:r>
            <a:r>
              <a:rPr sz="1650" b="1" i="1" spc="20" dirty="0">
                <a:solidFill>
                  <a:srgbClr val="00FFFF"/>
                </a:solidFill>
                <a:latin typeface="Courier New"/>
                <a:cs typeface="Courier New"/>
              </a:rPr>
              <a:t>i++</a:t>
            </a:r>
            <a:r>
              <a:rPr sz="1650" i="1" spc="20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8779" y="4664673"/>
            <a:ext cx="2896235" cy="748665"/>
          </a:xfrm>
          <a:prstGeom prst="rect">
            <a:avLst/>
          </a:prstGeom>
          <a:ln w="15451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61925" marR="151130">
              <a:lnSpc>
                <a:spcPct val="103600"/>
              </a:lnSpc>
              <a:spcBef>
                <a:spcPts val="390"/>
              </a:spcBef>
            </a:pPr>
            <a:r>
              <a:rPr sz="1650" spc="20" dirty="0">
                <a:latin typeface="Courier New"/>
                <a:cs typeface="Courier New"/>
              </a:rPr>
              <a:t>int</a:t>
            </a:r>
            <a:r>
              <a:rPr sz="1650" spc="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newNum</a:t>
            </a:r>
            <a:r>
              <a:rPr sz="1650" spc="1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=</a:t>
            </a:r>
            <a:r>
              <a:rPr sz="1650" spc="1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10</a:t>
            </a:r>
            <a:r>
              <a:rPr sz="1650" spc="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*</a:t>
            </a:r>
            <a:r>
              <a:rPr sz="1650" spc="1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i; </a:t>
            </a:r>
            <a:r>
              <a:rPr sz="1650" spc="-97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i</a:t>
            </a:r>
            <a:r>
              <a:rPr sz="1650" spc="1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= i +</a:t>
            </a:r>
            <a:r>
              <a:rPr sz="1650" spc="15" dirty="0">
                <a:latin typeface="Courier New"/>
                <a:cs typeface="Courier New"/>
              </a:rPr>
              <a:t> </a:t>
            </a:r>
            <a:r>
              <a:rPr sz="1650" spc="20" dirty="0">
                <a:latin typeface="Courier New"/>
                <a:cs typeface="Courier New"/>
              </a:rPr>
              <a:t>1;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98252" y="4463155"/>
            <a:ext cx="1019810" cy="300355"/>
            <a:chOff x="4098252" y="4463155"/>
            <a:chExt cx="1019810" cy="300355"/>
          </a:xfrm>
        </p:grpSpPr>
        <p:sp>
          <p:nvSpPr>
            <p:cNvPr id="9" name="object 9"/>
            <p:cNvSpPr/>
            <p:nvPr/>
          </p:nvSpPr>
          <p:spPr>
            <a:xfrm>
              <a:off x="4106189" y="4471093"/>
              <a:ext cx="1003935" cy="284480"/>
            </a:xfrm>
            <a:custGeom>
              <a:avLst/>
              <a:gdLst/>
              <a:ahLst/>
              <a:cxnLst/>
              <a:rect l="l" t="t" r="r" b="b"/>
              <a:pathLst>
                <a:path w="1003935" h="284479">
                  <a:moveTo>
                    <a:pt x="1003910" y="0"/>
                  </a:moveTo>
                  <a:lnTo>
                    <a:pt x="0" y="0"/>
                  </a:lnTo>
                  <a:lnTo>
                    <a:pt x="0" y="283902"/>
                  </a:lnTo>
                  <a:lnTo>
                    <a:pt x="1003910" y="283902"/>
                  </a:lnTo>
                  <a:lnTo>
                    <a:pt x="1003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6189" y="4471092"/>
              <a:ext cx="1003935" cy="284480"/>
            </a:xfrm>
            <a:custGeom>
              <a:avLst/>
              <a:gdLst/>
              <a:ahLst/>
              <a:cxnLst/>
              <a:rect l="l" t="t" r="r" b="b"/>
              <a:pathLst>
                <a:path w="1003935" h="284479">
                  <a:moveTo>
                    <a:pt x="0" y="283902"/>
                  </a:moveTo>
                  <a:lnTo>
                    <a:pt x="1003910" y="283902"/>
                  </a:lnTo>
                  <a:lnTo>
                    <a:pt x="1003910" y="0"/>
                  </a:lnTo>
                  <a:lnTo>
                    <a:pt x="0" y="0"/>
                  </a:lnTo>
                  <a:lnTo>
                    <a:pt x="0" y="283902"/>
                  </a:lnTo>
                  <a:close/>
                </a:path>
              </a:pathLst>
            </a:custGeom>
            <a:ln w="15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57793" y="4538415"/>
            <a:ext cx="89852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10" dirty="0">
                <a:latin typeface="Times New Roman"/>
                <a:cs typeface="Times New Roman"/>
              </a:rPr>
              <a:t>Same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effect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as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13098" y="4793737"/>
            <a:ext cx="1328420" cy="132080"/>
            <a:chOff x="3913098" y="4793737"/>
            <a:chExt cx="1328420" cy="132080"/>
          </a:xfrm>
        </p:grpSpPr>
        <p:sp>
          <p:nvSpPr>
            <p:cNvPr id="13" name="object 13"/>
            <p:cNvSpPr/>
            <p:nvPr/>
          </p:nvSpPr>
          <p:spPr>
            <a:xfrm>
              <a:off x="3914386" y="4795024"/>
              <a:ext cx="1325880" cy="129539"/>
            </a:xfrm>
            <a:custGeom>
              <a:avLst/>
              <a:gdLst/>
              <a:ahLst/>
              <a:cxnLst/>
              <a:rect l="l" t="t" r="r" b="b"/>
              <a:pathLst>
                <a:path w="1325879" h="129539">
                  <a:moveTo>
                    <a:pt x="1197000" y="0"/>
                  </a:moveTo>
                  <a:lnTo>
                    <a:pt x="1238177" y="64532"/>
                  </a:lnTo>
                  <a:lnTo>
                    <a:pt x="1197000" y="129030"/>
                  </a:lnTo>
                  <a:lnTo>
                    <a:pt x="1305125" y="74835"/>
                  </a:lnTo>
                  <a:lnTo>
                    <a:pt x="1238177" y="74835"/>
                  </a:lnTo>
                  <a:lnTo>
                    <a:pt x="1243324" y="72259"/>
                  </a:lnTo>
                  <a:lnTo>
                    <a:pt x="1245898" y="72259"/>
                  </a:lnTo>
                  <a:lnTo>
                    <a:pt x="1248472" y="67108"/>
                  </a:lnTo>
                  <a:lnTo>
                    <a:pt x="1248472" y="59381"/>
                  </a:lnTo>
                  <a:lnTo>
                    <a:pt x="1245898" y="56734"/>
                  </a:lnTo>
                  <a:lnTo>
                    <a:pt x="1243324" y="54159"/>
                  </a:lnTo>
                  <a:lnTo>
                    <a:pt x="1238177" y="51583"/>
                  </a:lnTo>
                  <a:lnTo>
                    <a:pt x="1299858" y="51583"/>
                  </a:lnTo>
                  <a:lnTo>
                    <a:pt x="1197000" y="0"/>
                  </a:lnTo>
                  <a:close/>
                </a:path>
                <a:path w="1325879" h="129539">
                  <a:moveTo>
                    <a:pt x="1229914" y="51583"/>
                  </a:moveTo>
                  <a:lnTo>
                    <a:pt x="12867" y="51583"/>
                  </a:lnTo>
                  <a:lnTo>
                    <a:pt x="7720" y="54159"/>
                  </a:lnTo>
                  <a:lnTo>
                    <a:pt x="5147" y="56734"/>
                  </a:lnTo>
                  <a:lnTo>
                    <a:pt x="2573" y="59381"/>
                  </a:lnTo>
                  <a:lnTo>
                    <a:pt x="0" y="64532"/>
                  </a:lnTo>
                  <a:lnTo>
                    <a:pt x="2573" y="67108"/>
                  </a:lnTo>
                  <a:lnTo>
                    <a:pt x="5147" y="72259"/>
                  </a:lnTo>
                  <a:lnTo>
                    <a:pt x="7720" y="72259"/>
                  </a:lnTo>
                  <a:lnTo>
                    <a:pt x="12867" y="74835"/>
                  </a:lnTo>
                  <a:lnTo>
                    <a:pt x="1231600" y="74835"/>
                  </a:lnTo>
                  <a:lnTo>
                    <a:pt x="1238177" y="64532"/>
                  </a:lnTo>
                  <a:lnTo>
                    <a:pt x="1229914" y="51583"/>
                  </a:lnTo>
                  <a:close/>
                </a:path>
                <a:path w="1325879" h="129539">
                  <a:moveTo>
                    <a:pt x="1299858" y="51583"/>
                  </a:moveTo>
                  <a:lnTo>
                    <a:pt x="1238177" y="51583"/>
                  </a:lnTo>
                  <a:lnTo>
                    <a:pt x="1243324" y="54159"/>
                  </a:lnTo>
                  <a:lnTo>
                    <a:pt x="1245898" y="56734"/>
                  </a:lnTo>
                  <a:lnTo>
                    <a:pt x="1248472" y="59381"/>
                  </a:lnTo>
                  <a:lnTo>
                    <a:pt x="1248472" y="67108"/>
                  </a:lnTo>
                  <a:lnTo>
                    <a:pt x="1245898" y="72259"/>
                  </a:lnTo>
                  <a:lnTo>
                    <a:pt x="1243324" y="72259"/>
                  </a:lnTo>
                  <a:lnTo>
                    <a:pt x="1238177" y="74835"/>
                  </a:lnTo>
                  <a:lnTo>
                    <a:pt x="1305125" y="74835"/>
                  </a:lnTo>
                  <a:lnTo>
                    <a:pt x="1325679" y="64532"/>
                  </a:lnTo>
                  <a:lnTo>
                    <a:pt x="1299858" y="51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4386" y="4795024"/>
              <a:ext cx="1325880" cy="129539"/>
            </a:xfrm>
            <a:custGeom>
              <a:avLst/>
              <a:gdLst/>
              <a:ahLst/>
              <a:cxnLst/>
              <a:rect l="l" t="t" r="r" b="b"/>
              <a:pathLst>
                <a:path w="1325879" h="129539">
                  <a:moveTo>
                    <a:pt x="12867" y="51583"/>
                  </a:moveTo>
                  <a:lnTo>
                    <a:pt x="1238177" y="51583"/>
                  </a:lnTo>
                  <a:lnTo>
                    <a:pt x="1243324" y="54159"/>
                  </a:lnTo>
                  <a:lnTo>
                    <a:pt x="1245898" y="56734"/>
                  </a:lnTo>
                  <a:lnTo>
                    <a:pt x="1248472" y="59381"/>
                  </a:lnTo>
                  <a:lnTo>
                    <a:pt x="1248472" y="64532"/>
                  </a:lnTo>
                  <a:lnTo>
                    <a:pt x="1248472" y="67108"/>
                  </a:lnTo>
                  <a:lnTo>
                    <a:pt x="1245898" y="72259"/>
                  </a:lnTo>
                  <a:lnTo>
                    <a:pt x="1243324" y="72259"/>
                  </a:lnTo>
                  <a:lnTo>
                    <a:pt x="1238177" y="74835"/>
                  </a:lnTo>
                  <a:lnTo>
                    <a:pt x="12867" y="74835"/>
                  </a:lnTo>
                  <a:lnTo>
                    <a:pt x="7720" y="72259"/>
                  </a:lnTo>
                  <a:lnTo>
                    <a:pt x="5147" y="72259"/>
                  </a:lnTo>
                  <a:lnTo>
                    <a:pt x="2573" y="67108"/>
                  </a:lnTo>
                  <a:lnTo>
                    <a:pt x="0" y="64532"/>
                  </a:lnTo>
                  <a:lnTo>
                    <a:pt x="2573" y="59381"/>
                  </a:lnTo>
                  <a:lnTo>
                    <a:pt x="5147" y="56734"/>
                  </a:lnTo>
                  <a:lnTo>
                    <a:pt x="7720" y="54159"/>
                  </a:lnTo>
                  <a:lnTo>
                    <a:pt x="12867" y="51583"/>
                  </a:lnTo>
                  <a:close/>
                </a:path>
                <a:path w="1325879" h="129539">
                  <a:moveTo>
                    <a:pt x="1238177" y="64532"/>
                  </a:moveTo>
                  <a:lnTo>
                    <a:pt x="1197000" y="0"/>
                  </a:lnTo>
                  <a:lnTo>
                    <a:pt x="1325679" y="64532"/>
                  </a:lnTo>
                  <a:lnTo>
                    <a:pt x="1197000" y="129030"/>
                  </a:lnTo>
                  <a:lnTo>
                    <a:pt x="1238177" y="645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78344" y="5529029"/>
            <a:ext cx="3133725" cy="54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95"/>
              </a:spcBef>
            </a:pPr>
            <a:r>
              <a:rPr sz="1700" spc="-5" dirty="0">
                <a:latin typeface="Courier New"/>
                <a:cs typeface="Courier New"/>
              </a:rPr>
              <a:t>int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10;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</a:pPr>
            <a:r>
              <a:rPr sz="1700" i="1" spc="-5" dirty="0">
                <a:latin typeface="Courier New"/>
                <a:cs typeface="Courier New"/>
              </a:rPr>
              <a:t>int</a:t>
            </a:r>
            <a:r>
              <a:rPr sz="1700" i="1" spc="-10" dirty="0">
                <a:latin typeface="Courier New"/>
                <a:cs typeface="Courier New"/>
              </a:rPr>
              <a:t> </a:t>
            </a:r>
            <a:r>
              <a:rPr sz="1700" i="1" spc="-5" dirty="0">
                <a:latin typeface="Courier New"/>
                <a:cs typeface="Courier New"/>
              </a:rPr>
              <a:t>newNum</a:t>
            </a:r>
            <a:r>
              <a:rPr sz="1700" i="1" spc="-10" dirty="0">
                <a:latin typeface="Courier New"/>
                <a:cs typeface="Courier New"/>
              </a:rPr>
              <a:t> </a:t>
            </a:r>
            <a:r>
              <a:rPr sz="1700" i="1" spc="-5" dirty="0">
                <a:latin typeface="Courier New"/>
                <a:cs typeface="Courier New"/>
              </a:rPr>
              <a:t>=</a:t>
            </a:r>
            <a:r>
              <a:rPr sz="1700" i="1" spc="-10" dirty="0">
                <a:latin typeface="Courier New"/>
                <a:cs typeface="Courier New"/>
              </a:rPr>
              <a:t> </a:t>
            </a:r>
            <a:r>
              <a:rPr sz="1700" i="1" spc="-5" dirty="0">
                <a:latin typeface="Courier New"/>
                <a:cs typeface="Courier New"/>
              </a:rPr>
              <a:t>10</a:t>
            </a:r>
            <a:r>
              <a:rPr sz="1700" i="1" spc="-10" dirty="0">
                <a:latin typeface="Courier New"/>
                <a:cs typeface="Courier New"/>
              </a:rPr>
              <a:t> </a:t>
            </a:r>
            <a:r>
              <a:rPr sz="1700" i="1" spc="-5" dirty="0">
                <a:latin typeface="Courier New"/>
                <a:cs typeface="Courier New"/>
              </a:rPr>
              <a:t>*</a:t>
            </a:r>
            <a:r>
              <a:rPr sz="1700" i="1" spc="-10" dirty="0">
                <a:latin typeface="Courier New"/>
                <a:cs typeface="Courier New"/>
              </a:rPr>
              <a:t> </a:t>
            </a:r>
            <a:r>
              <a:rPr sz="1700" i="1" spc="-5" dirty="0">
                <a:latin typeface="Courier New"/>
                <a:cs typeface="Courier New"/>
              </a:rPr>
              <a:t>(</a:t>
            </a:r>
            <a:r>
              <a:rPr sz="1700" b="1" i="1" spc="-5" dirty="0">
                <a:solidFill>
                  <a:srgbClr val="00FFFF"/>
                </a:solidFill>
                <a:latin typeface="Courier New"/>
                <a:cs typeface="Courier New"/>
              </a:rPr>
              <a:t>++i</a:t>
            </a:r>
            <a:r>
              <a:rPr sz="1700" i="1" spc="-5" dirty="0"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0238" y="5759650"/>
            <a:ext cx="2914015" cy="636270"/>
          </a:xfrm>
          <a:prstGeom prst="rect">
            <a:avLst/>
          </a:prstGeom>
          <a:ln w="15536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63195">
              <a:lnSpc>
                <a:spcPts val="1989"/>
              </a:lnSpc>
              <a:spcBef>
                <a:spcPts val="425"/>
              </a:spcBef>
            </a:pPr>
            <a:r>
              <a:rPr sz="1700" spc="-5" dirty="0">
                <a:latin typeface="Courier New"/>
                <a:cs typeface="Courier New"/>
              </a:rPr>
              <a:t>i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+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1;</a:t>
            </a:r>
            <a:endParaRPr sz="1700">
              <a:latin typeface="Courier New"/>
              <a:cs typeface="Courier New"/>
            </a:endParaRPr>
          </a:p>
          <a:p>
            <a:pPr marL="163195">
              <a:lnSpc>
                <a:spcPts val="1989"/>
              </a:lnSpc>
            </a:pPr>
            <a:r>
              <a:rPr sz="1700" spc="-5" dirty="0">
                <a:latin typeface="Courier New"/>
                <a:cs typeface="Courier New"/>
              </a:rPr>
              <a:t>int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newNum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10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*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</a:t>
            </a:r>
            <a:r>
              <a:rPr sz="1700" i="1" spc="-5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1650" y="5632772"/>
            <a:ext cx="90360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Times New Roman"/>
                <a:cs typeface="Times New Roman"/>
              </a:rPr>
              <a:t>Same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effect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as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68900" y="5889423"/>
            <a:ext cx="1219835" cy="132715"/>
            <a:chOff x="4268900" y="5889423"/>
            <a:chExt cx="1219835" cy="132715"/>
          </a:xfrm>
        </p:grpSpPr>
        <p:sp>
          <p:nvSpPr>
            <p:cNvPr id="19" name="object 19"/>
            <p:cNvSpPr/>
            <p:nvPr/>
          </p:nvSpPr>
          <p:spPr>
            <a:xfrm>
              <a:off x="4270194" y="5890718"/>
              <a:ext cx="1217295" cy="130175"/>
            </a:xfrm>
            <a:custGeom>
              <a:avLst/>
              <a:gdLst/>
              <a:ahLst/>
              <a:cxnLst/>
              <a:rect l="l" t="t" r="r" b="b"/>
              <a:pathLst>
                <a:path w="1217295" h="130175">
                  <a:moveTo>
                    <a:pt x="1087762" y="0"/>
                  </a:moveTo>
                  <a:lnTo>
                    <a:pt x="1129192" y="64886"/>
                  </a:lnTo>
                  <a:lnTo>
                    <a:pt x="1087762" y="129737"/>
                  </a:lnTo>
                  <a:lnTo>
                    <a:pt x="1196551" y="75245"/>
                  </a:lnTo>
                  <a:lnTo>
                    <a:pt x="1129192" y="75245"/>
                  </a:lnTo>
                  <a:lnTo>
                    <a:pt x="1134371" y="72655"/>
                  </a:lnTo>
                  <a:lnTo>
                    <a:pt x="1136961" y="72655"/>
                  </a:lnTo>
                  <a:lnTo>
                    <a:pt x="1139550" y="67476"/>
                  </a:lnTo>
                  <a:lnTo>
                    <a:pt x="1139550" y="59707"/>
                  </a:lnTo>
                  <a:lnTo>
                    <a:pt x="1136961" y="57045"/>
                  </a:lnTo>
                  <a:lnTo>
                    <a:pt x="1134371" y="54455"/>
                  </a:lnTo>
                  <a:lnTo>
                    <a:pt x="1129192" y="51866"/>
                  </a:lnTo>
                  <a:lnTo>
                    <a:pt x="1191252" y="51866"/>
                  </a:lnTo>
                  <a:lnTo>
                    <a:pt x="1087762" y="0"/>
                  </a:lnTo>
                  <a:close/>
                </a:path>
                <a:path w="1217295" h="130175">
                  <a:moveTo>
                    <a:pt x="1120879" y="51866"/>
                  </a:moveTo>
                  <a:lnTo>
                    <a:pt x="12946" y="51866"/>
                  </a:lnTo>
                  <a:lnTo>
                    <a:pt x="7768" y="54455"/>
                  </a:lnTo>
                  <a:lnTo>
                    <a:pt x="5178" y="57045"/>
                  </a:lnTo>
                  <a:lnTo>
                    <a:pt x="2589" y="59707"/>
                  </a:lnTo>
                  <a:lnTo>
                    <a:pt x="0" y="64886"/>
                  </a:lnTo>
                  <a:lnTo>
                    <a:pt x="2589" y="67476"/>
                  </a:lnTo>
                  <a:lnTo>
                    <a:pt x="5178" y="72655"/>
                  </a:lnTo>
                  <a:lnTo>
                    <a:pt x="7768" y="72655"/>
                  </a:lnTo>
                  <a:lnTo>
                    <a:pt x="12946" y="75245"/>
                  </a:lnTo>
                  <a:lnTo>
                    <a:pt x="1122575" y="75245"/>
                  </a:lnTo>
                  <a:lnTo>
                    <a:pt x="1129192" y="64886"/>
                  </a:lnTo>
                  <a:lnTo>
                    <a:pt x="1120879" y="51866"/>
                  </a:lnTo>
                  <a:close/>
                </a:path>
                <a:path w="1217295" h="130175">
                  <a:moveTo>
                    <a:pt x="1191252" y="51866"/>
                  </a:moveTo>
                  <a:lnTo>
                    <a:pt x="1129192" y="51866"/>
                  </a:lnTo>
                  <a:lnTo>
                    <a:pt x="1134371" y="54455"/>
                  </a:lnTo>
                  <a:lnTo>
                    <a:pt x="1136961" y="57045"/>
                  </a:lnTo>
                  <a:lnTo>
                    <a:pt x="1139550" y="59707"/>
                  </a:lnTo>
                  <a:lnTo>
                    <a:pt x="1139550" y="67476"/>
                  </a:lnTo>
                  <a:lnTo>
                    <a:pt x="1136961" y="72655"/>
                  </a:lnTo>
                  <a:lnTo>
                    <a:pt x="1134371" y="72655"/>
                  </a:lnTo>
                  <a:lnTo>
                    <a:pt x="1129192" y="75245"/>
                  </a:lnTo>
                  <a:lnTo>
                    <a:pt x="1196551" y="75245"/>
                  </a:lnTo>
                  <a:lnTo>
                    <a:pt x="1217232" y="64886"/>
                  </a:lnTo>
                  <a:lnTo>
                    <a:pt x="1191252" y="51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70194" y="5890718"/>
              <a:ext cx="1217295" cy="130175"/>
            </a:xfrm>
            <a:custGeom>
              <a:avLst/>
              <a:gdLst/>
              <a:ahLst/>
              <a:cxnLst/>
              <a:rect l="l" t="t" r="r" b="b"/>
              <a:pathLst>
                <a:path w="1217295" h="130175">
                  <a:moveTo>
                    <a:pt x="12946" y="51866"/>
                  </a:moveTo>
                  <a:lnTo>
                    <a:pt x="1129192" y="51866"/>
                  </a:lnTo>
                  <a:lnTo>
                    <a:pt x="1134371" y="54455"/>
                  </a:lnTo>
                  <a:lnTo>
                    <a:pt x="1136961" y="57045"/>
                  </a:lnTo>
                  <a:lnTo>
                    <a:pt x="1139550" y="59707"/>
                  </a:lnTo>
                  <a:lnTo>
                    <a:pt x="1139550" y="64886"/>
                  </a:lnTo>
                  <a:lnTo>
                    <a:pt x="1139550" y="67476"/>
                  </a:lnTo>
                  <a:lnTo>
                    <a:pt x="1136961" y="72655"/>
                  </a:lnTo>
                  <a:lnTo>
                    <a:pt x="1134371" y="72655"/>
                  </a:lnTo>
                  <a:lnTo>
                    <a:pt x="1129192" y="75245"/>
                  </a:lnTo>
                  <a:lnTo>
                    <a:pt x="12946" y="75245"/>
                  </a:lnTo>
                  <a:lnTo>
                    <a:pt x="7768" y="72655"/>
                  </a:lnTo>
                  <a:lnTo>
                    <a:pt x="5178" y="72655"/>
                  </a:lnTo>
                  <a:lnTo>
                    <a:pt x="2589" y="67476"/>
                  </a:lnTo>
                  <a:lnTo>
                    <a:pt x="0" y="64886"/>
                  </a:lnTo>
                  <a:lnTo>
                    <a:pt x="2589" y="59707"/>
                  </a:lnTo>
                  <a:lnTo>
                    <a:pt x="5178" y="57045"/>
                  </a:lnTo>
                  <a:lnTo>
                    <a:pt x="7768" y="54455"/>
                  </a:lnTo>
                  <a:lnTo>
                    <a:pt x="12946" y="51866"/>
                  </a:lnTo>
                  <a:close/>
                </a:path>
                <a:path w="1217295" h="130175">
                  <a:moveTo>
                    <a:pt x="1129192" y="64886"/>
                  </a:moveTo>
                  <a:lnTo>
                    <a:pt x="1087762" y="0"/>
                  </a:lnTo>
                  <a:lnTo>
                    <a:pt x="1217232" y="64886"/>
                  </a:lnTo>
                  <a:lnTo>
                    <a:pt x="1087762" y="129737"/>
                  </a:lnTo>
                  <a:lnTo>
                    <a:pt x="1129192" y="648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867" y="1035049"/>
            <a:ext cx="8070850" cy="4806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4812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10" dirty="0"/>
              <a:t> </a:t>
            </a:r>
            <a:r>
              <a:rPr dirty="0"/>
              <a:t>Development</a:t>
            </a:r>
            <a:r>
              <a:rPr spc="-15" dirty="0"/>
              <a:t> </a:t>
            </a:r>
            <a:r>
              <a:rPr spc="-5" dirty="0"/>
              <a:t>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58A13-0561-2F0A-0272-81332620C7E8}"/>
              </a:ext>
            </a:extLst>
          </p:cNvPr>
          <p:cNvSpPr/>
          <p:nvPr/>
        </p:nvSpPr>
        <p:spPr>
          <a:xfrm>
            <a:off x="4038600" y="2362200"/>
            <a:ext cx="3886200" cy="2133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68364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boolean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spc="-5" dirty="0"/>
              <a:t>Data</a:t>
            </a:r>
            <a:r>
              <a:rPr spc="-55" dirty="0"/>
              <a:t> </a:t>
            </a:r>
            <a:r>
              <a:rPr spc="-40" dirty="0"/>
              <a:t>Type,</a:t>
            </a:r>
            <a:r>
              <a:rPr spc="-60" dirty="0"/>
              <a:t> </a:t>
            </a:r>
            <a:r>
              <a:rPr spc="-50" dirty="0"/>
              <a:t>Values,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168" y="938276"/>
            <a:ext cx="1025525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Often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 you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whether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greater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211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Java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six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comparison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(also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relational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compare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result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comparison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Boolean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true</a:t>
            </a:r>
            <a:r>
              <a:rPr sz="1800" dirty="0">
                <a:latin typeface="Times New Roman"/>
                <a:cs typeface="Times New Roman"/>
              </a:rPr>
              <a:t> 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false.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boolean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(1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2);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68364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boolean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40" dirty="0"/>
              <a:t>Type,</a:t>
            </a:r>
            <a:r>
              <a:rPr spc="-65" dirty="0"/>
              <a:t> </a:t>
            </a:r>
            <a:r>
              <a:rPr spc="-50" dirty="0"/>
              <a:t>Values,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Expressions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9287" y="1241388"/>
          <a:ext cx="8501379" cy="2853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 marL="111760">
                        <a:lnSpc>
                          <a:spcPts val="1805"/>
                        </a:lnSpc>
                      </a:pPr>
                      <a:r>
                        <a:rPr sz="1650" b="1" spc="5" dirty="0">
                          <a:latin typeface="Times New Roman"/>
                          <a:cs typeface="Times New Roman"/>
                        </a:rPr>
                        <a:t>Java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ts val="1964"/>
                        </a:lnSpc>
                      </a:pPr>
                      <a:r>
                        <a:rPr sz="1650" b="1" spc="5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805"/>
                        </a:lnSpc>
                      </a:pPr>
                      <a:r>
                        <a:rPr sz="1650" b="1" spc="5" dirty="0">
                          <a:latin typeface="Times New Roman"/>
                          <a:cs typeface="Times New Roman"/>
                        </a:rPr>
                        <a:t>Mathematics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ts val="1964"/>
                        </a:lnSpc>
                      </a:pPr>
                      <a:r>
                        <a:rPr sz="1650" b="1" spc="-5" dirty="0">
                          <a:latin typeface="Times New Roman"/>
                          <a:cs typeface="Times New Roman"/>
                        </a:rPr>
                        <a:t>Symbol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820"/>
                        </a:lnSpc>
                      </a:pPr>
                      <a:r>
                        <a:rPr sz="1650" b="1" spc="-1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05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06070">
                        <a:lnSpc>
                          <a:spcPts val="1964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(radius</a:t>
                      </a:r>
                      <a:r>
                        <a:rPr sz="16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10" dirty="0">
                          <a:latin typeface="Times New Roman"/>
                          <a:cs typeface="Times New Roman"/>
                        </a:rPr>
                        <a:t>5)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820"/>
                        </a:lnSpc>
                      </a:pPr>
                      <a:r>
                        <a:rPr sz="1650" b="1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09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1352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1352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50" spc="-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6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sz="1650" b="1" spc="-6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650" b="1" spc="-3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1352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1352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≤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spc="-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6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5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6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10" dirty="0">
                          <a:latin typeface="Times New Roman"/>
                          <a:cs typeface="Times New Roman"/>
                        </a:rPr>
                        <a:t>to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sz="1650" b="1" spc="-6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50" b="1" spc="-3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16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sz="1650" b="1" spc="-6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650" b="1" spc="-3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≥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1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6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5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6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10" dirty="0">
                          <a:latin typeface="Times New Roman"/>
                          <a:cs typeface="Times New Roman"/>
                        </a:rPr>
                        <a:t>to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sz="1650" b="1" spc="-6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650" b="1" spc="-3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6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10" dirty="0">
                          <a:latin typeface="Times New Roman"/>
                          <a:cs typeface="Times New Roman"/>
                        </a:rPr>
                        <a:t>to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sz="1650" b="1" spc="-6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650" b="1" spc="-3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≠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10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6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10" dirty="0">
                          <a:latin typeface="Times New Roman"/>
                          <a:cs typeface="Times New Roman"/>
                        </a:rPr>
                        <a:t>to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sz="1650" b="1" spc="-6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1650" b="1" spc="-3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="1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if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683" y="2581395"/>
            <a:ext cx="2286852" cy="32323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2412" y="2649934"/>
            <a:ext cx="4869598" cy="30856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5217" y="1311436"/>
            <a:ext cx="2954020" cy="84074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48005" marR="594995" indent="-457200">
              <a:lnSpc>
                <a:spcPts val="1900"/>
              </a:lnSpc>
              <a:spcBef>
                <a:spcPts val="345"/>
              </a:spcBef>
            </a:pPr>
            <a:r>
              <a:rPr sz="1800" spc="-5" dirty="0">
                <a:latin typeface="Calibri"/>
                <a:cs typeface="Calibri"/>
              </a:rPr>
              <a:t>if (boolean-expression)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statement(s);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197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10982" y="1339966"/>
            <a:ext cx="6442710" cy="1205865"/>
            <a:chOff x="4910982" y="1339966"/>
            <a:chExt cx="6442710" cy="120586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0507" y="1349491"/>
              <a:ext cx="6364186" cy="11862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15744" y="1344729"/>
              <a:ext cx="6433185" cy="1196340"/>
            </a:xfrm>
            <a:custGeom>
              <a:avLst/>
              <a:gdLst/>
              <a:ahLst/>
              <a:cxnLst/>
              <a:rect l="l" t="t" r="r" b="b"/>
              <a:pathLst>
                <a:path w="6433184" h="1196339">
                  <a:moveTo>
                    <a:pt x="0" y="0"/>
                  </a:moveTo>
                  <a:lnTo>
                    <a:pt x="6432639" y="0"/>
                  </a:lnTo>
                  <a:lnTo>
                    <a:pt x="6432639" y="1195783"/>
                  </a:lnTo>
                  <a:lnTo>
                    <a:pt x="0" y="11957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if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3245" y="4423817"/>
            <a:ext cx="9416995" cy="1108637"/>
          </a:xfrm>
          <a:prstGeom prst="rect">
            <a:avLst/>
          </a:prstGeom>
          <a:ln w="2428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40640">
              <a:spcBef>
                <a:spcPts val="5"/>
              </a:spcBef>
            </a:pPr>
            <a:r>
              <a:rPr lang="en-US" sz="2400" b="1" spc="-35" dirty="0">
                <a:solidFill>
                  <a:srgbClr val="000050"/>
                </a:solidFill>
                <a:latin typeface="Courier New"/>
                <a:cs typeface="Courier New"/>
              </a:rPr>
              <a:t>i</a:t>
            </a:r>
            <a:r>
              <a:rPr sz="2400" b="1" spc="-35" dirty="0">
                <a:solidFill>
                  <a:srgbClr val="000050"/>
                </a:solidFill>
                <a:latin typeface="Courier New"/>
                <a:cs typeface="Courier New"/>
              </a:rPr>
              <a:t>f</a:t>
            </a:r>
            <a:r>
              <a:rPr lang="en-US" sz="2400" b="1" spc="-3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400" b="1" spc="90" dirty="0">
                <a:solidFill>
                  <a:srgbClr val="000050"/>
                </a:solidFill>
                <a:highlight>
                  <a:srgbClr val="FF0000"/>
                </a:highlight>
                <a:latin typeface="Courier New"/>
                <a:cs typeface="Courier New"/>
              </a:rPr>
              <a:t> </a:t>
            </a:r>
            <a:r>
              <a:rPr sz="2400" spc="-135" dirty="0">
                <a:latin typeface="Courier New"/>
                <a:cs typeface="Courier New"/>
              </a:rPr>
              <a:t>i</a:t>
            </a:r>
            <a:r>
              <a:rPr sz="2400" spc="95" dirty="0">
                <a:latin typeface="Courier New"/>
                <a:cs typeface="Courier New"/>
              </a:rPr>
              <a:t> </a:t>
            </a:r>
            <a:r>
              <a:rPr sz="2400" spc="-135" dirty="0">
                <a:latin typeface="Courier New"/>
                <a:cs typeface="Courier New"/>
              </a:rPr>
              <a:t>&gt;</a:t>
            </a:r>
            <a:r>
              <a:rPr sz="2400" spc="100" dirty="0">
                <a:latin typeface="Courier New"/>
                <a:cs typeface="Courier New"/>
              </a:rPr>
              <a:t> </a:t>
            </a:r>
            <a:r>
              <a:rPr sz="2400" spc="-135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2400" spc="-135" dirty="0">
                <a:solidFill>
                  <a:srgbClr val="3366FF"/>
                </a:solidFill>
                <a:highlight>
                  <a:srgbClr val="FF0000"/>
                </a:highlight>
                <a:latin typeface="Courier New"/>
                <a:cs typeface="Courier New"/>
              </a:rPr>
              <a:t> </a:t>
            </a:r>
            <a:r>
              <a:rPr sz="2400" spc="17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135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253365"/>
            <a:r>
              <a:rPr sz="2400" spc="-20" dirty="0" err="1">
                <a:latin typeface="Courier New"/>
                <a:cs typeface="Courier New"/>
              </a:rPr>
              <a:t>Syste</a:t>
            </a:r>
            <a:r>
              <a:rPr sz="2400" spc="65" dirty="0" err="1">
                <a:latin typeface="Courier New"/>
                <a:cs typeface="Courier New"/>
              </a:rPr>
              <a:t>m</a:t>
            </a:r>
            <a:r>
              <a:rPr sz="2400" spc="-135" dirty="0" err="1">
                <a:latin typeface="Courier New"/>
                <a:cs typeface="Courier New"/>
              </a:rPr>
              <a:t>.</a:t>
            </a:r>
            <a:r>
              <a:rPr sz="2400" spc="-20" dirty="0" err="1">
                <a:latin typeface="Courier New"/>
                <a:cs typeface="Courier New"/>
              </a:rPr>
              <a:t>out</a:t>
            </a:r>
            <a:r>
              <a:rPr sz="2400" spc="-135" dirty="0" err="1">
                <a:latin typeface="Courier New"/>
                <a:cs typeface="Courier New"/>
              </a:rPr>
              <a:t>.</a:t>
            </a:r>
            <a:r>
              <a:rPr sz="2400" spc="-20" dirty="0" err="1">
                <a:latin typeface="Courier New"/>
                <a:cs typeface="Courier New"/>
              </a:rPr>
              <a:t>p</a:t>
            </a:r>
            <a:r>
              <a:rPr sz="2400" spc="65" dirty="0" err="1">
                <a:latin typeface="Courier New"/>
                <a:cs typeface="Courier New"/>
              </a:rPr>
              <a:t>r</a:t>
            </a:r>
            <a:r>
              <a:rPr sz="2400" spc="-20" dirty="0" err="1">
                <a:latin typeface="Courier New"/>
                <a:cs typeface="Courier New"/>
              </a:rPr>
              <a:t>intln</a:t>
            </a:r>
            <a:r>
              <a:rPr sz="2400" spc="-135" dirty="0">
                <a:latin typeface="Courier New"/>
                <a:cs typeface="Courier New"/>
              </a:rPr>
              <a:t>(</a:t>
            </a:r>
            <a:r>
              <a:rPr sz="2400" spc="-640" dirty="0">
                <a:latin typeface="Courier New"/>
                <a:cs typeface="Courier New"/>
              </a:rPr>
              <a:t> </a:t>
            </a:r>
            <a:r>
              <a:rPr sz="2400" spc="65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sz="2400" spc="-135" dirty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sz="2400" spc="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sz="2400" spc="-135" dirty="0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sz="2400" spc="1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sz="2400" spc="-135" dirty="0">
                <a:solidFill>
                  <a:srgbClr val="3366FF"/>
                </a:solidFill>
                <a:latin typeface="Courier New"/>
                <a:cs typeface="Courier New"/>
              </a:rPr>
              <a:t>o</a:t>
            </a:r>
            <a:r>
              <a:rPr sz="2400" spc="-20" dirty="0">
                <a:solidFill>
                  <a:srgbClr val="3366FF"/>
                </a:solidFill>
                <a:latin typeface="Courier New"/>
                <a:cs typeface="Courier New"/>
              </a:rPr>
              <a:t>sitiv</a:t>
            </a:r>
            <a:r>
              <a:rPr sz="2400" spc="-135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sz="2400" spc="-59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135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sz="2400" spc="-69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)</a:t>
            </a:r>
            <a:r>
              <a:rPr sz="2400" spc="-135" dirty="0">
                <a:latin typeface="Courier New"/>
                <a:cs typeface="Courier New"/>
              </a:rPr>
              <a:t>;</a:t>
            </a:r>
            <a:r>
              <a:rPr sz="2400" spc="-690" dirty="0">
                <a:latin typeface="Courier New"/>
                <a:cs typeface="Courier New"/>
              </a:rPr>
              <a:t> </a:t>
            </a:r>
            <a:endParaRPr sz="2400" dirty="0">
              <a:latin typeface="Courier New"/>
              <a:cs typeface="Courier New"/>
            </a:endParaRPr>
          </a:p>
          <a:p>
            <a:pPr marL="40640"/>
            <a:r>
              <a:rPr sz="2400" spc="-135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246" y="1138419"/>
            <a:ext cx="9416995" cy="1112484"/>
          </a:xfrm>
          <a:prstGeom prst="rect">
            <a:avLst/>
          </a:prstGeom>
          <a:ln w="2211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36195">
              <a:spcBef>
                <a:spcPts val="35"/>
              </a:spcBef>
            </a:pPr>
            <a:r>
              <a:rPr sz="2400" b="1" spc="70" dirty="0">
                <a:solidFill>
                  <a:srgbClr val="000050"/>
                </a:solidFill>
                <a:latin typeface="Courier New"/>
                <a:cs typeface="Courier New"/>
              </a:rPr>
              <a:t>i</a:t>
            </a:r>
            <a:r>
              <a:rPr sz="2400" b="1" spc="-110" dirty="0">
                <a:solidFill>
                  <a:srgbClr val="000050"/>
                </a:solidFill>
                <a:latin typeface="Courier New"/>
                <a:cs typeface="Courier New"/>
              </a:rPr>
              <a:t>f</a:t>
            </a:r>
            <a:r>
              <a:rPr sz="2400" b="1" spc="114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400" spc="-110" dirty="0">
                <a:latin typeface="Courier New"/>
                <a:cs typeface="Courier New"/>
              </a:rPr>
              <a:t>(</a:t>
            </a:r>
            <a:r>
              <a:rPr sz="2400" spc="-615" dirty="0">
                <a:latin typeface="Courier New"/>
                <a:cs typeface="Courier New"/>
              </a:rPr>
              <a:t> </a:t>
            </a:r>
            <a:r>
              <a:rPr sz="2400" spc="-110" dirty="0">
                <a:latin typeface="Courier New"/>
                <a:cs typeface="Courier New"/>
              </a:rPr>
              <a:t>i</a:t>
            </a:r>
            <a:r>
              <a:rPr sz="2400" spc="110" dirty="0">
                <a:latin typeface="Courier New"/>
                <a:cs typeface="Courier New"/>
              </a:rPr>
              <a:t> </a:t>
            </a:r>
            <a:r>
              <a:rPr sz="2400" spc="-110" dirty="0">
                <a:latin typeface="Courier New"/>
                <a:cs typeface="Courier New"/>
              </a:rPr>
              <a:t>&gt;</a:t>
            </a:r>
            <a:r>
              <a:rPr sz="2400" spc="190" dirty="0">
                <a:latin typeface="Courier New"/>
                <a:cs typeface="Courier New"/>
              </a:rPr>
              <a:t> </a:t>
            </a:r>
            <a:r>
              <a:rPr sz="2400" spc="-11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400" spc="-6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110" dirty="0">
                <a:latin typeface="Courier New"/>
                <a:cs typeface="Courier New"/>
              </a:rPr>
              <a:t>)</a:t>
            </a:r>
            <a:r>
              <a:rPr sz="2400" spc="114" dirty="0">
                <a:latin typeface="Courier New"/>
                <a:cs typeface="Courier New"/>
              </a:rPr>
              <a:t> </a:t>
            </a:r>
            <a:r>
              <a:rPr sz="2400" spc="-110" dirty="0">
                <a:highlight>
                  <a:srgbClr val="00FF00"/>
                </a:highlight>
                <a:latin typeface="Courier New"/>
                <a:cs typeface="Courier New"/>
              </a:rPr>
              <a:t>{</a:t>
            </a:r>
            <a:endParaRPr sz="2400" dirty="0">
              <a:highlight>
                <a:srgbClr val="00FF00"/>
              </a:highlight>
              <a:latin typeface="Courier New"/>
              <a:cs typeface="Courier New"/>
            </a:endParaRPr>
          </a:p>
          <a:p>
            <a:pPr marL="229235"/>
            <a:r>
              <a:rPr sz="2400" spc="-110" dirty="0" err="1">
                <a:latin typeface="Courier New"/>
                <a:cs typeface="Courier New"/>
              </a:rPr>
              <a:t>Syste</a:t>
            </a:r>
            <a:r>
              <a:rPr sz="2400" spc="-20" dirty="0" err="1">
                <a:latin typeface="Courier New"/>
                <a:cs typeface="Courier New"/>
              </a:rPr>
              <a:t>m.</a:t>
            </a:r>
            <a:r>
              <a:rPr sz="2400" spc="-110" dirty="0" err="1">
                <a:latin typeface="Courier New"/>
                <a:cs typeface="Courier New"/>
              </a:rPr>
              <a:t>out.p</a:t>
            </a:r>
            <a:r>
              <a:rPr sz="2400" spc="-20" dirty="0" err="1">
                <a:latin typeface="Courier New"/>
                <a:cs typeface="Courier New"/>
              </a:rPr>
              <a:t>ri</a:t>
            </a:r>
            <a:r>
              <a:rPr sz="2400" spc="-110" dirty="0" err="1">
                <a:latin typeface="Courier New"/>
                <a:cs typeface="Courier New"/>
              </a:rPr>
              <a:t>ntln</a:t>
            </a:r>
            <a:r>
              <a:rPr sz="2400" spc="-110" dirty="0">
                <a:latin typeface="Courier New"/>
                <a:cs typeface="Courier New"/>
              </a:rPr>
              <a:t>(</a:t>
            </a:r>
            <a:r>
              <a:rPr sz="2400" spc="-565" dirty="0"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sz="2400" spc="-20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sz="2400" spc="114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110" dirty="0">
                <a:solidFill>
                  <a:srgbClr val="3366FF"/>
                </a:solidFill>
                <a:latin typeface="Courier New"/>
                <a:cs typeface="Courier New"/>
              </a:rPr>
              <a:t>is</a:t>
            </a:r>
            <a:r>
              <a:rPr sz="2400" spc="13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55" dirty="0">
                <a:solidFill>
                  <a:srgbClr val="3366FF"/>
                </a:solidFill>
                <a:latin typeface="Courier New"/>
                <a:cs typeface="Courier New"/>
              </a:rPr>
              <a:t>po</a:t>
            </a:r>
            <a:r>
              <a:rPr sz="2400" spc="-20" dirty="0">
                <a:solidFill>
                  <a:srgbClr val="3366FF"/>
                </a:solidFill>
                <a:latin typeface="Courier New"/>
                <a:cs typeface="Courier New"/>
              </a:rPr>
              <a:t>sitive</a:t>
            </a:r>
            <a:r>
              <a:rPr sz="2400" spc="-60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110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sz="2400" spc="-53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55" dirty="0">
                <a:latin typeface="Courier New"/>
                <a:cs typeface="Courier New"/>
              </a:rPr>
              <a:t>);</a:t>
            </a:r>
            <a:r>
              <a:rPr sz="2400" spc="-615" dirty="0">
                <a:latin typeface="Courier New"/>
                <a:cs typeface="Courier New"/>
              </a:rPr>
              <a:t> </a:t>
            </a:r>
            <a:endParaRPr sz="2400" dirty="0">
              <a:latin typeface="Courier New"/>
              <a:cs typeface="Courier New"/>
            </a:endParaRPr>
          </a:p>
          <a:p>
            <a:pPr marL="36195"/>
            <a:r>
              <a:rPr sz="2400" spc="-110" dirty="0">
                <a:highlight>
                  <a:srgbClr val="00FF00"/>
                </a:highlight>
                <a:latin typeface="Courier New"/>
                <a:cs typeface="Courier New"/>
              </a:rPr>
              <a:t>}</a:t>
            </a:r>
            <a:endParaRPr sz="2400" dirty="0">
              <a:highlight>
                <a:srgbClr val="00FF00"/>
              </a:highlight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3245" y="2971800"/>
            <a:ext cx="9416995" cy="743152"/>
          </a:xfrm>
          <a:prstGeom prst="rect">
            <a:avLst/>
          </a:prstGeom>
          <a:ln w="2211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36195">
              <a:spcBef>
                <a:spcPts val="35"/>
              </a:spcBef>
            </a:pPr>
            <a:r>
              <a:rPr sz="2400" b="1" spc="-5" dirty="0">
                <a:solidFill>
                  <a:srgbClr val="000050"/>
                </a:solidFill>
                <a:latin typeface="Courier New"/>
                <a:cs typeface="Courier New"/>
              </a:rPr>
              <a:t>i</a:t>
            </a:r>
            <a:r>
              <a:rPr sz="2400" b="1" spc="-110" dirty="0">
                <a:solidFill>
                  <a:srgbClr val="000050"/>
                </a:solidFill>
                <a:latin typeface="Courier New"/>
                <a:cs typeface="Courier New"/>
              </a:rPr>
              <a:t>f</a:t>
            </a:r>
            <a:r>
              <a:rPr sz="2400" b="1" spc="114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110" dirty="0" err="1">
                <a:latin typeface="Courier New"/>
                <a:cs typeface="Courier New"/>
              </a:rPr>
              <a:t>i</a:t>
            </a:r>
            <a:r>
              <a:rPr sz="2400" spc="110" dirty="0">
                <a:latin typeface="Courier New"/>
                <a:cs typeface="Courier New"/>
              </a:rPr>
              <a:t> </a:t>
            </a:r>
            <a:r>
              <a:rPr sz="2400" spc="-110" dirty="0">
                <a:latin typeface="Courier New"/>
                <a:cs typeface="Courier New"/>
              </a:rPr>
              <a:t>&gt;</a:t>
            </a:r>
            <a:r>
              <a:rPr sz="2400" spc="195" dirty="0">
                <a:latin typeface="Courier New"/>
                <a:cs typeface="Courier New"/>
              </a:rPr>
              <a:t> </a:t>
            </a:r>
            <a:r>
              <a:rPr sz="2400" spc="-11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400" spc="-6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110" dirty="0">
                <a:latin typeface="Courier New"/>
                <a:cs typeface="Courier New"/>
              </a:rPr>
              <a:t>)</a:t>
            </a:r>
          </a:p>
          <a:p>
            <a:pPr marL="220345"/>
            <a:r>
              <a:rPr sz="2400" spc="-25" dirty="0" err="1">
                <a:latin typeface="Courier New"/>
                <a:cs typeface="Courier New"/>
              </a:rPr>
              <a:t>Syste</a:t>
            </a:r>
            <a:r>
              <a:rPr sz="2400" spc="-20" dirty="0" err="1">
                <a:latin typeface="Courier New"/>
                <a:cs typeface="Courier New"/>
              </a:rPr>
              <a:t>m.out.println</a:t>
            </a:r>
            <a:r>
              <a:rPr sz="2400" spc="-110" dirty="0">
                <a:latin typeface="Courier New"/>
                <a:cs typeface="Courier New"/>
              </a:rPr>
              <a:t>(</a:t>
            </a:r>
            <a:r>
              <a:rPr sz="2400" spc="-565" dirty="0">
                <a:latin typeface="Courier New"/>
                <a:cs typeface="Courier New"/>
              </a:rPr>
              <a:t> </a:t>
            </a:r>
            <a:r>
              <a:rPr sz="2400" spc="-55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sz="2400" spc="-55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sz="2400" spc="114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55" dirty="0">
                <a:solidFill>
                  <a:srgbClr val="3366FF"/>
                </a:solidFill>
                <a:latin typeface="Courier New"/>
                <a:cs typeface="Courier New"/>
              </a:rPr>
              <a:t>is</a:t>
            </a:r>
            <a:r>
              <a:rPr sz="2400" spc="20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3366FF"/>
                </a:solidFill>
                <a:latin typeface="Courier New"/>
                <a:cs typeface="Courier New"/>
              </a:rPr>
              <a:t>positiv</a:t>
            </a:r>
            <a:r>
              <a:rPr sz="2400" spc="-110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sz="2400" spc="-60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110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sz="2400" spc="-6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spc="-55" dirty="0">
                <a:latin typeface="Courier New"/>
                <a:cs typeface="Courier New"/>
              </a:rPr>
              <a:t>);</a:t>
            </a:r>
            <a:r>
              <a:rPr sz="2400" spc="-615" dirty="0">
                <a:latin typeface="Courier New"/>
                <a:cs typeface="Courier New"/>
              </a:rPr>
              <a:t> 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EFB20-0932-ADC2-9AAB-D815B4EE075B}"/>
              </a:ext>
            </a:extLst>
          </p:cNvPr>
          <p:cNvSpPr txBox="1"/>
          <p:nvPr/>
        </p:nvSpPr>
        <p:spPr>
          <a:xfrm>
            <a:off x="4876800" y="2236003"/>
            <a:ext cx="107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583EE9-E983-9A4D-C11A-852978A91FFC}"/>
              </a:ext>
            </a:extLst>
          </p:cNvPr>
          <p:cNvSpPr txBox="1"/>
          <p:nvPr/>
        </p:nvSpPr>
        <p:spPr>
          <a:xfrm>
            <a:off x="1423524" y="3714952"/>
            <a:ext cx="805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– use with caution, only 1 line lies inside the if statement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8EF74-5C6F-5EA3-2674-A2334B7984E8}"/>
              </a:ext>
            </a:extLst>
          </p:cNvPr>
          <p:cNvSpPr txBox="1"/>
          <p:nvPr/>
        </p:nvSpPr>
        <p:spPr>
          <a:xfrm>
            <a:off x="1524000" y="5508869"/>
            <a:ext cx="6854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– we need parentheses () around the condition.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2638425"/>
            <a:chOff x="0" y="0"/>
            <a:chExt cx="12192000" cy="2638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9344" y="850559"/>
              <a:ext cx="6423113" cy="1767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14582" y="845797"/>
              <a:ext cx="6433185" cy="1788160"/>
            </a:xfrm>
            <a:custGeom>
              <a:avLst/>
              <a:gdLst/>
              <a:ahLst/>
              <a:cxnLst/>
              <a:rect l="l" t="t" r="r" b="b"/>
              <a:pathLst>
                <a:path w="6433184" h="1788160">
                  <a:moveTo>
                    <a:pt x="0" y="0"/>
                  </a:moveTo>
                  <a:lnTo>
                    <a:pt x="6432639" y="0"/>
                  </a:lnTo>
                  <a:lnTo>
                    <a:pt x="6432639" y="1787788"/>
                  </a:lnTo>
                  <a:lnTo>
                    <a:pt x="0" y="178778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6123" y="1013846"/>
            <a:ext cx="4933315" cy="159512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3855" marR="328295" indent="-273050">
              <a:lnSpc>
                <a:spcPts val="1989"/>
              </a:lnSpc>
              <a:spcBef>
                <a:spcPts val="165"/>
              </a:spcBef>
            </a:pP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b="1" spc="-10" dirty="0">
                <a:latin typeface="Courier New"/>
                <a:cs typeface="Courier New"/>
              </a:rPr>
              <a:t>(boolean-expression)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statement(s)-for-the-true-case;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ts val="1789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ts val="1955"/>
              </a:lnSpc>
            </a:pPr>
            <a:r>
              <a:rPr sz="1800" b="1" spc="-10" dirty="0">
                <a:latin typeface="Courier New"/>
                <a:cs typeface="Courier New"/>
              </a:rPr>
              <a:t>else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3855">
              <a:lnSpc>
                <a:spcPts val="1945"/>
              </a:lnSpc>
            </a:pPr>
            <a:r>
              <a:rPr sz="1800" b="1" spc="-10" dirty="0">
                <a:latin typeface="Courier New"/>
                <a:cs typeface="Courier New"/>
              </a:rPr>
              <a:t>statement(s)-for-the-false-case;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ts val="207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if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9662" y="2841375"/>
            <a:ext cx="8089900" cy="3340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7466"/>
            <a:ext cx="12192000" cy="5302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924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</a:t>
            </a:r>
            <a:r>
              <a:rPr dirty="0"/>
              <a:t>x</a:t>
            </a:r>
            <a:r>
              <a:rPr spc="5" dirty="0"/>
              <a:t>a</a:t>
            </a:r>
            <a:r>
              <a:rPr dirty="0"/>
              <a:t>mple</a:t>
            </a:r>
            <a:r>
              <a:rPr spc="5" dirty="0"/>
              <a:t>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A</a:t>
            </a:r>
            <a:r>
              <a:rPr dirty="0"/>
              <a:t>r</a:t>
            </a:r>
            <a:r>
              <a:rPr spc="5" dirty="0"/>
              <a:t>e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of </a:t>
            </a:r>
            <a:r>
              <a:rPr spc="-5" dirty="0"/>
              <a:t>C</a:t>
            </a:r>
            <a:r>
              <a:rPr dirty="0"/>
              <a:t>ir</a:t>
            </a:r>
            <a:r>
              <a:rPr spc="5" dirty="0"/>
              <a:t>c</a:t>
            </a:r>
            <a:r>
              <a:rPr dirty="0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32273" y="1809104"/>
            <a:ext cx="36576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Times New Roman"/>
                <a:cs typeface="Times New Roman"/>
              </a:rPr>
              <a:t>Allocate memory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radius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area.</a:t>
            </a:r>
            <a:endParaRPr sz="1800">
              <a:latin typeface="Times New Roman"/>
              <a:cs typeface="Times New Roman"/>
            </a:endParaRPr>
          </a:p>
          <a:p>
            <a:pPr marL="377190" indent="-2857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2950" y="2119571"/>
            <a:ext cx="3989704" cy="80645"/>
          </a:xfrm>
          <a:custGeom>
            <a:avLst/>
            <a:gdLst/>
            <a:ahLst/>
            <a:cxnLst/>
            <a:rect l="l" t="t" r="r" b="b"/>
            <a:pathLst>
              <a:path w="3989704" h="80644">
                <a:moveTo>
                  <a:pt x="75910" y="4185"/>
                </a:moveTo>
                <a:lnTo>
                  <a:pt x="0" y="42859"/>
                </a:lnTo>
                <a:lnTo>
                  <a:pt x="76487" y="80383"/>
                </a:lnTo>
                <a:lnTo>
                  <a:pt x="76295" y="55079"/>
                </a:lnTo>
                <a:lnTo>
                  <a:pt x="63592" y="55079"/>
                </a:lnTo>
                <a:lnTo>
                  <a:pt x="63399" y="29681"/>
                </a:lnTo>
                <a:lnTo>
                  <a:pt x="76102" y="29585"/>
                </a:lnTo>
                <a:lnTo>
                  <a:pt x="75910" y="4185"/>
                </a:lnTo>
                <a:close/>
              </a:path>
              <a:path w="3989704" h="80644">
                <a:moveTo>
                  <a:pt x="76102" y="29585"/>
                </a:moveTo>
                <a:lnTo>
                  <a:pt x="63399" y="29681"/>
                </a:lnTo>
                <a:lnTo>
                  <a:pt x="63592" y="55079"/>
                </a:lnTo>
                <a:lnTo>
                  <a:pt x="76294" y="54983"/>
                </a:lnTo>
                <a:lnTo>
                  <a:pt x="76102" y="29585"/>
                </a:lnTo>
                <a:close/>
              </a:path>
              <a:path w="3989704" h="80644">
                <a:moveTo>
                  <a:pt x="76294" y="54983"/>
                </a:moveTo>
                <a:lnTo>
                  <a:pt x="63592" y="55079"/>
                </a:lnTo>
                <a:lnTo>
                  <a:pt x="76295" y="55079"/>
                </a:lnTo>
                <a:close/>
              </a:path>
              <a:path w="3989704" h="80644">
                <a:moveTo>
                  <a:pt x="3989226" y="0"/>
                </a:moveTo>
                <a:lnTo>
                  <a:pt x="76102" y="29585"/>
                </a:lnTo>
                <a:lnTo>
                  <a:pt x="76294" y="54983"/>
                </a:lnTo>
                <a:lnTo>
                  <a:pt x="3989417" y="25398"/>
                </a:lnTo>
                <a:lnTo>
                  <a:pt x="39892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7125" y="719240"/>
            <a:ext cx="7448550" cy="579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if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68950-915A-A943-BFC8-71F03FC63276}"/>
              </a:ext>
            </a:extLst>
          </p:cNvPr>
          <p:cNvSpPr txBox="1"/>
          <p:nvPr/>
        </p:nvSpPr>
        <p:spPr>
          <a:xfrm>
            <a:off x="6858000" y="1676400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it is strictest condition 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AECBC-86E6-1846-83CB-F55E01F1A94B}"/>
              </a:ext>
            </a:extLst>
          </p:cNvPr>
          <p:cNvSpPr txBox="1"/>
          <p:nvPr/>
        </p:nvSpPr>
        <p:spPr>
          <a:xfrm>
            <a:off x="8915400" y="6325774"/>
            <a:ext cx="27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ClassScore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757" y="1236673"/>
            <a:ext cx="4151629" cy="3139440"/>
          </a:xfrm>
          <a:prstGeom prst="rect">
            <a:avLst/>
          </a:prstGeom>
          <a:ln w="25181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64795" marR="1195070" indent="-227329">
              <a:lnSpc>
                <a:spcPts val="1600"/>
              </a:lnSpc>
              <a:spcBef>
                <a:spcPts val="210"/>
              </a:spcBef>
            </a:pPr>
            <a:r>
              <a:rPr sz="1600" b="1" spc="-85" dirty="0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sz="1600" b="1" spc="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(score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85" dirty="0">
                <a:latin typeface="Courier New"/>
                <a:cs typeface="Courier New"/>
              </a:rPr>
              <a:t>&gt;=</a:t>
            </a:r>
            <a:r>
              <a:rPr sz="1600" spc="85" dirty="0">
                <a:latin typeface="Courier New"/>
                <a:cs typeface="Courier New"/>
              </a:rPr>
              <a:t> </a:t>
            </a:r>
            <a:r>
              <a:rPr sz="1600" b="1" spc="-15" dirty="0">
                <a:solidFill>
                  <a:srgbClr val="3366FF"/>
                </a:solidFill>
                <a:latin typeface="Courier New"/>
                <a:cs typeface="Courier New"/>
              </a:rPr>
              <a:t>90.0</a:t>
            </a:r>
            <a:r>
              <a:rPr sz="1600" spc="-15" dirty="0">
                <a:latin typeface="Courier New"/>
                <a:cs typeface="Courier New"/>
              </a:rPr>
              <a:t>) 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System.out.print(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"A"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7465">
              <a:lnSpc>
                <a:spcPts val="1430"/>
              </a:lnSpc>
            </a:pPr>
            <a:r>
              <a:rPr sz="1600" b="1" spc="-30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516890" marR="941705" indent="-251460">
              <a:lnSpc>
                <a:spcPts val="1600"/>
              </a:lnSpc>
              <a:spcBef>
                <a:spcPts val="160"/>
              </a:spcBef>
            </a:pP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600" spc="-10" dirty="0">
                <a:latin typeface="Courier New"/>
                <a:cs typeface="Courier New"/>
              </a:rPr>
              <a:t>(score </a:t>
            </a:r>
            <a:r>
              <a:rPr sz="1600" spc="15" dirty="0">
                <a:latin typeface="Courier New"/>
                <a:cs typeface="Courier New"/>
              </a:rPr>
              <a:t>&gt;= </a:t>
            </a:r>
            <a:r>
              <a:rPr sz="1600" b="1" spc="-15" dirty="0">
                <a:solidFill>
                  <a:srgbClr val="3366FF"/>
                </a:solidFill>
                <a:latin typeface="Courier New"/>
                <a:cs typeface="Courier New"/>
              </a:rPr>
              <a:t>80.0</a:t>
            </a:r>
            <a:r>
              <a:rPr sz="1600" spc="-15" dirty="0">
                <a:latin typeface="Courier New"/>
                <a:cs typeface="Courier New"/>
              </a:rPr>
              <a:t>) 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System.out.print(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"B"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65430">
              <a:lnSpc>
                <a:spcPts val="1430"/>
              </a:lnSpc>
            </a:pPr>
            <a:r>
              <a:rPr sz="1600" b="1" spc="30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743585" marR="739140" indent="-225425">
              <a:lnSpc>
                <a:spcPts val="1590"/>
              </a:lnSpc>
              <a:spcBef>
                <a:spcPts val="165"/>
              </a:spcBef>
            </a:pP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600" spc="-10" dirty="0">
                <a:latin typeface="Courier New"/>
                <a:cs typeface="Courier New"/>
              </a:rPr>
              <a:t>(score </a:t>
            </a:r>
            <a:r>
              <a:rPr sz="1600" spc="15" dirty="0">
                <a:latin typeface="Courier New"/>
                <a:cs typeface="Courier New"/>
              </a:rPr>
              <a:t>&gt;= </a:t>
            </a:r>
            <a:r>
              <a:rPr sz="1600" b="1" spc="25" dirty="0">
                <a:solidFill>
                  <a:srgbClr val="3366FF"/>
                </a:solidFill>
                <a:latin typeface="Courier New"/>
                <a:cs typeface="Courier New"/>
              </a:rPr>
              <a:t>70.0</a:t>
            </a:r>
            <a:r>
              <a:rPr sz="1600" spc="25" dirty="0">
                <a:latin typeface="Courier New"/>
                <a:cs typeface="Courier New"/>
              </a:rPr>
              <a:t>) </a:t>
            </a:r>
            <a:r>
              <a:rPr sz="1600" spc="30" dirty="0">
                <a:latin typeface="Courier New"/>
                <a:cs typeface="Courier New"/>
              </a:rPr>
              <a:t> Syst</a:t>
            </a:r>
            <a:r>
              <a:rPr sz="1600" spc="-170" dirty="0">
                <a:latin typeface="Courier New"/>
                <a:cs typeface="Courier New"/>
              </a:rPr>
              <a:t>e</a:t>
            </a:r>
            <a:r>
              <a:rPr sz="1600" spc="30" dirty="0">
                <a:latin typeface="Courier New"/>
                <a:cs typeface="Courier New"/>
              </a:rPr>
              <a:t>m.ou</a:t>
            </a:r>
            <a:r>
              <a:rPr sz="1600" spc="-170" dirty="0">
                <a:latin typeface="Courier New"/>
                <a:cs typeface="Courier New"/>
              </a:rPr>
              <a:t>t</a:t>
            </a:r>
            <a:r>
              <a:rPr sz="1600" spc="30" dirty="0">
                <a:latin typeface="Courier New"/>
                <a:cs typeface="Courier New"/>
              </a:rPr>
              <a:t>.prin</a:t>
            </a:r>
            <a:r>
              <a:rPr sz="1600" spc="-170" dirty="0">
                <a:latin typeface="Courier New"/>
                <a:cs typeface="Courier New"/>
              </a:rPr>
              <a:t>t</a:t>
            </a:r>
            <a:r>
              <a:rPr sz="1600" spc="105" dirty="0">
                <a:latin typeface="Courier New"/>
                <a:cs typeface="Courier New"/>
              </a:rPr>
              <a:t>(</a:t>
            </a:r>
            <a:r>
              <a:rPr sz="1600" b="1" spc="30" dirty="0">
                <a:solidFill>
                  <a:srgbClr val="3366FF"/>
                </a:solidFill>
                <a:latin typeface="Courier New"/>
                <a:cs typeface="Courier New"/>
              </a:rPr>
              <a:t>"C</a:t>
            </a:r>
            <a:r>
              <a:rPr sz="1600" b="1" spc="45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sz="1600" spc="-170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18795">
              <a:lnSpc>
                <a:spcPts val="1435"/>
              </a:lnSpc>
            </a:pPr>
            <a:r>
              <a:rPr sz="1600" b="1" spc="-20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995680" marR="461645" indent="-249554">
              <a:lnSpc>
                <a:spcPts val="1600"/>
              </a:lnSpc>
              <a:spcBef>
                <a:spcPts val="155"/>
              </a:spcBef>
            </a:pP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600" spc="-10" dirty="0">
                <a:latin typeface="Courier New"/>
                <a:cs typeface="Courier New"/>
              </a:rPr>
              <a:t>(score </a:t>
            </a:r>
            <a:r>
              <a:rPr sz="1600" spc="15" dirty="0">
                <a:latin typeface="Courier New"/>
                <a:cs typeface="Courier New"/>
              </a:rPr>
              <a:t>&gt;= </a:t>
            </a:r>
            <a:r>
              <a:rPr sz="1600" b="1" spc="-15" dirty="0">
                <a:solidFill>
                  <a:srgbClr val="3366FF"/>
                </a:solidFill>
                <a:latin typeface="Courier New"/>
                <a:cs typeface="Courier New"/>
              </a:rPr>
              <a:t>60.0</a:t>
            </a:r>
            <a:r>
              <a:rPr sz="1600" spc="-15" dirty="0">
                <a:latin typeface="Courier New"/>
                <a:cs typeface="Courier New"/>
              </a:rPr>
              <a:t>) 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System.out.print(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"D"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746760">
              <a:lnSpc>
                <a:spcPts val="1430"/>
              </a:lnSpc>
            </a:pPr>
            <a:r>
              <a:rPr sz="1600" b="1" spc="30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999490">
              <a:lnSpc>
                <a:spcPts val="1755"/>
              </a:lnSpc>
            </a:pPr>
            <a:r>
              <a:rPr sz="1600" spc="-5" dirty="0">
                <a:latin typeface="Courier New"/>
                <a:cs typeface="Courier New"/>
              </a:rPr>
              <a:t>System.out.print(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"F"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7794" y="4427042"/>
            <a:ext cx="2108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Times New Roman"/>
                <a:cs typeface="Times New Roman"/>
              </a:rPr>
              <a:t>(</a:t>
            </a:r>
            <a:r>
              <a:rPr sz="1400" spc="-3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2497" y="1894764"/>
            <a:ext cx="7810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65" dirty="0">
                <a:latin typeface="Times New Roman"/>
                <a:cs typeface="Times New Roman"/>
              </a:rPr>
              <a:t>E</a:t>
            </a:r>
            <a:r>
              <a:rPr sz="1400" spc="90" dirty="0">
                <a:latin typeface="Times New Roman"/>
                <a:cs typeface="Times New Roman"/>
              </a:rPr>
              <a:t>q</a:t>
            </a:r>
            <a:r>
              <a:rPr sz="1400" spc="-1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90" dirty="0">
                <a:latin typeface="Times New Roman"/>
                <a:cs typeface="Times New Roman"/>
              </a:rPr>
              <a:t>v</a:t>
            </a:r>
            <a:r>
              <a:rPr sz="1400" spc="-3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30" dirty="0">
                <a:latin typeface="Times New Roman"/>
                <a:cs typeface="Times New Roman"/>
              </a:rPr>
              <a:t>e</a:t>
            </a:r>
            <a:r>
              <a:rPr sz="1400" spc="-11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25319" y="2198434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90">
                <a:moveTo>
                  <a:pt x="0" y="0"/>
                </a:moveTo>
                <a:lnTo>
                  <a:pt x="1164595" y="0"/>
                </a:lnTo>
              </a:path>
            </a:pathLst>
          </a:custGeom>
          <a:ln w="25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5319" y="2274729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90">
                <a:moveTo>
                  <a:pt x="0" y="0"/>
                </a:moveTo>
                <a:lnTo>
                  <a:pt x="1164595" y="0"/>
                </a:lnTo>
              </a:path>
            </a:pathLst>
          </a:custGeom>
          <a:ln w="25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90879" y="1211521"/>
            <a:ext cx="3062605" cy="3164840"/>
          </a:xfrm>
          <a:prstGeom prst="rect">
            <a:avLst/>
          </a:prstGeom>
          <a:ln w="2519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64795" marR="106680" indent="-227329">
              <a:lnSpc>
                <a:spcPts val="1600"/>
              </a:lnSpc>
              <a:spcBef>
                <a:spcPts val="210"/>
              </a:spcBef>
            </a:pPr>
            <a:r>
              <a:rPr sz="1600" b="1" spc="-85" dirty="0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sz="1600" b="1" spc="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(score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&gt;=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b="1" spc="-15" dirty="0">
                <a:solidFill>
                  <a:srgbClr val="3366FF"/>
                </a:solidFill>
                <a:latin typeface="Courier New"/>
                <a:cs typeface="Courier New"/>
              </a:rPr>
              <a:t>90.0</a:t>
            </a:r>
            <a:r>
              <a:rPr sz="1600" spc="-15" dirty="0">
                <a:latin typeface="Courier New"/>
                <a:cs typeface="Courier New"/>
              </a:rPr>
              <a:t>) 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System.out.print(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"A"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7465">
              <a:lnSpc>
                <a:spcPts val="1430"/>
              </a:lnSpc>
            </a:pPr>
            <a:r>
              <a:rPr sz="1600" b="1" spc="-30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sz="1600" b="1" spc="-114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(score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&gt;=</a:t>
            </a:r>
            <a:r>
              <a:rPr sz="1600" spc="-110" dirty="0">
                <a:latin typeface="Courier New"/>
                <a:cs typeface="Courier New"/>
              </a:rPr>
              <a:t> </a:t>
            </a:r>
            <a:r>
              <a:rPr sz="1600" b="1" spc="-15" dirty="0">
                <a:solidFill>
                  <a:srgbClr val="3366FF"/>
                </a:solidFill>
                <a:latin typeface="Courier New"/>
                <a:cs typeface="Courier New"/>
              </a:rPr>
              <a:t>80.0</a:t>
            </a:r>
            <a:r>
              <a:rPr sz="1600" spc="-1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64795">
              <a:lnSpc>
                <a:spcPts val="1595"/>
              </a:lnSpc>
            </a:pPr>
            <a:r>
              <a:rPr sz="1600" spc="-5" dirty="0">
                <a:latin typeface="Courier New"/>
                <a:cs typeface="Courier New"/>
              </a:rPr>
              <a:t>System.out.print(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"B"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64795" marR="106680" indent="-227329">
              <a:lnSpc>
                <a:spcPts val="1600"/>
              </a:lnSpc>
              <a:spcBef>
                <a:spcPts val="155"/>
              </a:spcBef>
            </a:pPr>
            <a:r>
              <a:rPr sz="1600" b="1" spc="-30" dirty="0">
                <a:solidFill>
                  <a:srgbClr val="000080"/>
                </a:solidFill>
                <a:latin typeface="Courier New"/>
                <a:cs typeface="Courier New"/>
              </a:rPr>
              <a:t>else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600" spc="-10" dirty="0">
                <a:latin typeface="Courier New"/>
                <a:cs typeface="Courier New"/>
              </a:rPr>
              <a:t>(score </a:t>
            </a:r>
            <a:r>
              <a:rPr sz="1600" spc="15" dirty="0">
                <a:latin typeface="Courier New"/>
                <a:cs typeface="Courier New"/>
              </a:rPr>
              <a:t>&gt;= </a:t>
            </a:r>
            <a:r>
              <a:rPr sz="1600" b="1" spc="-15" dirty="0">
                <a:solidFill>
                  <a:srgbClr val="3366FF"/>
                </a:solidFill>
                <a:latin typeface="Courier New"/>
                <a:cs typeface="Courier New"/>
              </a:rPr>
              <a:t>70.0</a:t>
            </a:r>
            <a:r>
              <a:rPr sz="1600" spc="-15" dirty="0">
                <a:latin typeface="Courier New"/>
                <a:cs typeface="Courier New"/>
              </a:rPr>
              <a:t>) 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System.out.print(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"C"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64795" marR="106680" indent="-227329">
              <a:lnSpc>
                <a:spcPts val="1590"/>
              </a:lnSpc>
              <a:spcBef>
                <a:spcPts val="5"/>
              </a:spcBef>
            </a:pPr>
            <a:r>
              <a:rPr sz="1600" b="1" spc="-30" dirty="0">
                <a:solidFill>
                  <a:srgbClr val="000080"/>
                </a:solidFill>
                <a:latin typeface="Courier New"/>
                <a:cs typeface="Courier New"/>
              </a:rPr>
              <a:t>else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600" spc="-10" dirty="0">
                <a:latin typeface="Courier New"/>
                <a:cs typeface="Courier New"/>
              </a:rPr>
              <a:t>(score </a:t>
            </a:r>
            <a:r>
              <a:rPr sz="1600" spc="15" dirty="0">
                <a:latin typeface="Courier New"/>
                <a:cs typeface="Courier New"/>
              </a:rPr>
              <a:t>&gt;= </a:t>
            </a:r>
            <a:r>
              <a:rPr sz="1600" b="1" spc="-15" dirty="0">
                <a:solidFill>
                  <a:srgbClr val="3366FF"/>
                </a:solidFill>
                <a:latin typeface="Courier New"/>
                <a:cs typeface="Courier New"/>
              </a:rPr>
              <a:t>60.0</a:t>
            </a:r>
            <a:r>
              <a:rPr sz="1600" spc="-15" dirty="0">
                <a:latin typeface="Courier New"/>
                <a:cs typeface="Courier New"/>
              </a:rPr>
              <a:t>) 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System.out.print(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"D"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7465">
              <a:lnSpc>
                <a:spcPts val="1435"/>
              </a:lnSpc>
            </a:pPr>
            <a:r>
              <a:rPr sz="1600" b="1" spc="-30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264795">
              <a:lnSpc>
                <a:spcPts val="1755"/>
              </a:lnSpc>
            </a:pPr>
            <a:r>
              <a:rPr sz="1600" spc="-5" dirty="0">
                <a:latin typeface="Courier New"/>
                <a:cs typeface="Courier New"/>
              </a:rPr>
              <a:t>System.out.print(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"F"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8989" y="4427042"/>
            <a:ext cx="2362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Times New Roman"/>
                <a:cs typeface="Times New Roman"/>
              </a:rPr>
              <a:t>(</a:t>
            </a:r>
            <a:r>
              <a:rPr sz="1400" spc="90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5722" y="3312690"/>
            <a:ext cx="94106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65" dirty="0">
                <a:latin typeface="Times New Roman"/>
                <a:cs typeface="Times New Roman"/>
              </a:rPr>
              <a:t>T</a:t>
            </a:r>
            <a:r>
              <a:rPr sz="1400" spc="-1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s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tt</a:t>
            </a:r>
            <a:r>
              <a:rPr sz="1400" spc="-3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22878" y="2515364"/>
            <a:ext cx="480695" cy="885825"/>
            <a:chOff x="6322878" y="2515364"/>
            <a:chExt cx="480695" cy="8858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432" y="2527964"/>
              <a:ext cx="151446" cy="1769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35488" y="2527964"/>
              <a:ext cx="455930" cy="860425"/>
            </a:xfrm>
            <a:custGeom>
              <a:avLst/>
              <a:gdLst/>
              <a:ahLst/>
              <a:cxnLst/>
              <a:rect l="l" t="t" r="r" b="b"/>
              <a:pathLst>
                <a:path w="455929" h="860425">
                  <a:moveTo>
                    <a:pt x="25241" y="835126"/>
                  </a:moveTo>
                  <a:lnTo>
                    <a:pt x="404908" y="101482"/>
                  </a:lnTo>
                  <a:lnTo>
                    <a:pt x="404908" y="75456"/>
                  </a:lnTo>
                  <a:lnTo>
                    <a:pt x="404908" y="101482"/>
                  </a:lnTo>
                  <a:lnTo>
                    <a:pt x="25241" y="835126"/>
                  </a:lnTo>
                  <a:lnTo>
                    <a:pt x="25241" y="860278"/>
                  </a:lnTo>
                  <a:lnTo>
                    <a:pt x="25241" y="835126"/>
                  </a:lnTo>
                  <a:lnTo>
                    <a:pt x="0" y="835126"/>
                  </a:lnTo>
                  <a:lnTo>
                    <a:pt x="25241" y="835126"/>
                  </a:lnTo>
                  <a:close/>
                </a:path>
                <a:path w="455929" h="860425">
                  <a:moveTo>
                    <a:pt x="404908" y="101482"/>
                  </a:moveTo>
                  <a:lnTo>
                    <a:pt x="303944" y="101482"/>
                  </a:lnTo>
                  <a:lnTo>
                    <a:pt x="455391" y="0"/>
                  </a:lnTo>
                  <a:lnTo>
                    <a:pt x="455391" y="176904"/>
                  </a:lnTo>
                  <a:lnTo>
                    <a:pt x="404908" y="101482"/>
                  </a:lnTo>
                  <a:close/>
                </a:path>
              </a:pathLst>
            </a:custGeom>
            <a:ln w="25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if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19882" y="4794430"/>
            <a:ext cx="6454775" cy="3416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else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clause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matches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most</a:t>
            </a:r>
            <a:r>
              <a:rPr sz="1800" dirty="0">
                <a:latin typeface="Times New Roman"/>
                <a:cs typeface="Times New Roman"/>
              </a:rPr>
              <a:t> recent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clause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block.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403" y="1012715"/>
            <a:ext cx="8661399" cy="2038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if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293" y="3221228"/>
            <a:ext cx="747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force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else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clause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clause,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dirty="0">
                <a:latin typeface="Times New Roman"/>
                <a:cs typeface="Times New Roman"/>
              </a:rPr>
              <a:t> add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pair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braces.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350" y="3993005"/>
            <a:ext cx="3432780" cy="2032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7181" y="4574540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4352" y="4827523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91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70" dirty="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3580" y="1116804"/>
          <a:ext cx="8604249" cy="461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2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9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9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9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!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002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not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002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negation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002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&amp;&amp;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conjunction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||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93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93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disjunction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93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06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exclusive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06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exclusion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06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91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70" dirty="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0376" y="1310479"/>
          <a:ext cx="8719819" cy="4223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5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7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!p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 (assume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24,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weight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R="259715" algn="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!(age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is false,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because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(age &gt;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is true.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!(weight ==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150)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==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150)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91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70" dirty="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773" y="1153443"/>
          <a:ext cx="11991340" cy="507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1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8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1709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204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1709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204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1709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50" b="1" spc="232" baseline="-1709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&amp;&amp;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1709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204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(assume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24,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weight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4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7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4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4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4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(age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&lt;=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&amp;&amp;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is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false,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because both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conditions are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false.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4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(age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&amp;&amp;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 false, because (weight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is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false.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(age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&amp;&amp;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&gt;=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is true,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(age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&gt;=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140)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true.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91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70" dirty="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225" y="1387475"/>
          <a:ext cx="11726544" cy="3369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spc="-7" baseline="-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spc="-7" baseline="-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spc="-7" baseline="-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179" baseline="-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||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spc="-7" baseline="-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 (assume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24,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weihgt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90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90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90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(age &gt; 34)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||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&lt;=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140)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(age &gt; 34)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false,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(weight &lt;=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140)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(age &gt;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14) ||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(weight &gt;=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150)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false,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(age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14)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true.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91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70" dirty="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325" y="1309687"/>
          <a:ext cx="11688444" cy="366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spc="-7" baseline="-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spc="-7" baseline="-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baseline="-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baseline="-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(assume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24,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weight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(age &gt; 34) ^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(weight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&gt; 140)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(age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34)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false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(weight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&gt; 140)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(age &gt; 34) ^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&gt;=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(age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34)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but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&gt;=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(age &gt; 14) ^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(weight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&gt; 140)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(age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14)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true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(weight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&gt; 140)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4465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25" dirty="0"/>
              <a:t> </a:t>
            </a:r>
            <a:r>
              <a:rPr dirty="0"/>
              <a:t>Operators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862" y="938276"/>
            <a:ext cx="1066800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dirty="0">
                <a:latin typeface="Times New Roman"/>
                <a:cs typeface="Times New Roman"/>
              </a:rPr>
              <a:t>Here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 program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 checks</a:t>
            </a:r>
            <a:r>
              <a:rPr sz="1800" spc="-5" dirty="0">
                <a:latin typeface="Times New Roman"/>
                <a:cs typeface="Times New Roman"/>
              </a:rPr>
              <a:t> whether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divisible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whether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divisible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, 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whether</a:t>
            </a:r>
            <a:r>
              <a:rPr sz="1800" dirty="0">
                <a:latin typeface="Times New Roman"/>
                <a:cs typeface="Times New Roman"/>
              </a:rPr>
              <a:t> a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divisible</a:t>
            </a:r>
            <a:r>
              <a:rPr sz="1800" dirty="0">
                <a:latin typeface="Times New Roman"/>
                <a:cs typeface="Times New Roman"/>
              </a:rPr>
              <a:t> by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 or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 but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both: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727568"/>
            <a:ext cx="11658600" cy="385426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Times New Roman"/>
                <a:cs typeface="Times New Roman"/>
              </a:rPr>
              <a:t>System.out.println("Is </a:t>
            </a:r>
            <a:r>
              <a:rPr sz="2400" dirty="0">
                <a:latin typeface="Times New Roman"/>
                <a:cs typeface="Times New Roman"/>
              </a:rPr>
              <a:t>" +</a:t>
            </a:r>
            <a:r>
              <a:rPr sz="2400" spc="-5" dirty="0">
                <a:latin typeface="Times New Roman"/>
                <a:cs typeface="Times New Roman"/>
              </a:rPr>
              <a:t> number</a:t>
            </a:r>
            <a:r>
              <a:rPr sz="2400" dirty="0">
                <a:latin typeface="Times New Roman"/>
                <a:cs typeface="Times New Roman"/>
              </a:rPr>
              <a:t> + " </a:t>
            </a:r>
            <a:r>
              <a:rPr sz="2400" spc="-5" dirty="0">
                <a:latin typeface="Times New Roman"/>
                <a:cs typeface="Times New Roman"/>
              </a:rPr>
              <a:t>divisible</a:t>
            </a:r>
            <a:r>
              <a:rPr sz="2400" dirty="0">
                <a:latin typeface="Times New Roman"/>
                <a:cs typeface="Times New Roman"/>
              </a:rPr>
              <a:t> by 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3? " +</a:t>
            </a:r>
          </a:p>
          <a:p>
            <a:pPr marL="205740">
              <a:lnSpc>
                <a:spcPct val="100000"/>
              </a:lnSpc>
              <a:spcBef>
                <a:spcPts val="1125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((number </a:t>
            </a:r>
            <a:r>
              <a:rPr sz="2400" dirty="0">
                <a:latin typeface="Times New Roman"/>
                <a:cs typeface="Times New Roman"/>
              </a:rPr>
              <a:t>% 2</a:t>
            </a:r>
            <a:r>
              <a:rPr sz="2400" spc="-5" dirty="0">
                <a:latin typeface="Times New Roman"/>
                <a:cs typeface="Times New Roman"/>
              </a:rPr>
              <a:t> == </a:t>
            </a:r>
            <a:r>
              <a:rPr sz="2400" dirty="0">
                <a:latin typeface="Times New Roman"/>
                <a:cs typeface="Times New Roman"/>
              </a:rPr>
              <a:t>0) </a:t>
            </a:r>
            <a:r>
              <a:rPr sz="2400" b="1" spc="-5" dirty="0">
                <a:highlight>
                  <a:srgbClr val="00FF00"/>
                </a:highlight>
                <a:latin typeface="Times New Roman"/>
                <a:cs typeface="Times New Roman"/>
              </a:rPr>
              <a:t>&amp;&amp;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(number</a:t>
            </a:r>
            <a:r>
              <a:rPr sz="2400" dirty="0">
                <a:latin typeface="Times New Roman"/>
                <a:cs typeface="Times New Roman"/>
              </a:rPr>
              <a:t> % 3</a:t>
            </a:r>
            <a:r>
              <a:rPr sz="2400" spc="-5" dirty="0">
                <a:latin typeface="Times New Roman"/>
                <a:cs typeface="Times New Roman"/>
              </a:rPr>
              <a:t> == </a:t>
            </a:r>
            <a:r>
              <a:rPr sz="2400" dirty="0">
                <a:latin typeface="Times New Roman"/>
                <a:cs typeface="Times New Roman"/>
              </a:rPr>
              <a:t>0)));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05740" marR="640080" indent="-114300">
              <a:lnSpc>
                <a:spcPct val="147800"/>
              </a:lnSpc>
            </a:pPr>
            <a:r>
              <a:rPr sz="2400" spc="-5" dirty="0">
                <a:latin typeface="Times New Roman"/>
                <a:cs typeface="Times New Roman"/>
              </a:rPr>
              <a:t>System.out.println("Is </a:t>
            </a:r>
            <a:r>
              <a:rPr sz="2400" dirty="0">
                <a:latin typeface="Times New Roman"/>
                <a:cs typeface="Times New Roman"/>
              </a:rPr>
              <a:t>" +</a:t>
            </a:r>
            <a:r>
              <a:rPr sz="2400" spc="-5" dirty="0">
                <a:latin typeface="Times New Roman"/>
                <a:cs typeface="Times New Roman"/>
              </a:rPr>
              <a:t> number</a:t>
            </a:r>
            <a:r>
              <a:rPr sz="2400" dirty="0">
                <a:latin typeface="Times New Roman"/>
                <a:cs typeface="Times New Roman"/>
              </a:rPr>
              <a:t> + " </a:t>
            </a:r>
            <a:r>
              <a:rPr sz="2400" spc="-5" dirty="0">
                <a:latin typeface="Times New Roman"/>
                <a:cs typeface="Times New Roman"/>
              </a:rPr>
              <a:t>divisible</a:t>
            </a:r>
            <a:r>
              <a:rPr sz="2400" dirty="0">
                <a:latin typeface="Times New Roman"/>
                <a:cs typeface="Times New Roman"/>
              </a:rPr>
              <a:t> by 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3? " +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((number </a:t>
            </a:r>
            <a:r>
              <a:rPr sz="2400" dirty="0">
                <a:latin typeface="Times New Roman"/>
                <a:cs typeface="Times New Roman"/>
              </a:rPr>
              <a:t>% 2 </a:t>
            </a:r>
            <a:r>
              <a:rPr sz="2400" spc="-5" dirty="0">
                <a:latin typeface="Times New Roman"/>
                <a:cs typeface="Times New Roman"/>
              </a:rPr>
              <a:t>== </a:t>
            </a:r>
            <a:r>
              <a:rPr sz="2400" dirty="0">
                <a:latin typeface="Times New Roman"/>
                <a:cs typeface="Times New Roman"/>
              </a:rPr>
              <a:t>0) </a:t>
            </a:r>
            <a:r>
              <a:rPr sz="2400" b="1" dirty="0">
                <a:highlight>
                  <a:srgbClr val="00FF00"/>
                </a:highlight>
                <a:latin typeface="Times New Roman"/>
                <a:cs typeface="Times New Roman"/>
              </a:rPr>
              <a:t>||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(number</a:t>
            </a:r>
            <a:r>
              <a:rPr sz="2400" dirty="0">
                <a:latin typeface="Times New Roman"/>
                <a:cs typeface="Times New Roman"/>
              </a:rPr>
              <a:t> %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== </a:t>
            </a:r>
            <a:r>
              <a:rPr sz="2400" dirty="0">
                <a:latin typeface="Times New Roman"/>
                <a:cs typeface="Times New Roman"/>
              </a:rPr>
              <a:t>0)));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System.out.println("Is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 +</a:t>
            </a:r>
            <a:r>
              <a:rPr sz="2400" spc="-5" dirty="0">
                <a:latin typeface="Times New Roman"/>
                <a:cs typeface="Times New Roman"/>
              </a:rPr>
              <a:t> number</a:t>
            </a:r>
            <a:r>
              <a:rPr sz="2400" dirty="0">
                <a:latin typeface="Times New Roman"/>
                <a:cs typeface="Times New Roman"/>
              </a:rPr>
              <a:t> +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 </a:t>
            </a:r>
            <a:r>
              <a:rPr sz="2400" spc="-5" dirty="0">
                <a:latin typeface="Times New Roman"/>
                <a:cs typeface="Times New Roman"/>
              </a:rPr>
              <a:t>divisible </a:t>
            </a:r>
            <a:r>
              <a:rPr sz="2400" dirty="0">
                <a:latin typeface="Times New Roman"/>
                <a:cs typeface="Times New Roman"/>
              </a:rPr>
              <a:t>by 2 </a:t>
            </a:r>
            <a:r>
              <a:rPr sz="2400" b="1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3, </a:t>
            </a:r>
            <a:r>
              <a:rPr sz="2400" b="1" dirty="0">
                <a:latin typeface="Times New Roman"/>
                <a:cs typeface="Times New Roman"/>
              </a:rPr>
              <a:t>but not </a:t>
            </a:r>
            <a:r>
              <a:rPr sz="2400" b="1" spc="-5" dirty="0">
                <a:latin typeface="Times New Roman"/>
                <a:cs typeface="Times New Roman"/>
              </a:rPr>
              <a:t>both</a:t>
            </a:r>
            <a:r>
              <a:rPr sz="2400" spc="-5" dirty="0">
                <a:latin typeface="Times New Roman"/>
                <a:cs typeface="Times New Roman"/>
              </a:rPr>
              <a:t>? </a:t>
            </a:r>
            <a:r>
              <a:rPr sz="2400" dirty="0">
                <a:latin typeface="Times New Roman"/>
                <a:cs typeface="Times New Roman"/>
              </a:rPr>
              <a:t>" +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br>
              <a:rPr lang="en-US" sz="2400" spc="5" dirty="0">
                <a:latin typeface="Times New Roman"/>
                <a:cs typeface="Times New Roman"/>
              </a:rPr>
            </a:br>
            <a:r>
              <a:rPr lang="en-US" sz="2400" spc="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((number </a:t>
            </a:r>
            <a:r>
              <a:rPr sz="2400" dirty="0">
                <a:latin typeface="Times New Roman"/>
                <a:cs typeface="Times New Roman"/>
              </a:rPr>
              <a:t>% 2</a:t>
            </a:r>
            <a:r>
              <a:rPr sz="2400" spc="-5" dirty="0">
                <a:latin typeface="Times New Roman"/>
                <a:cs typeface="Times New Roman"/>
              </a:rPr>
              <a:t> == </a:t>
            </a:r>
            <a:r>
              <a:rPr sz="2400" dirty="0">
                <a:latin typeface="Times New Roman"/>
                <a:cs typeface="Times New Roman"/>
              </a:rPr>
              <a:t>0)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highlight>
                  <a:srgbClr val="00FF00"/>
                </a:highlight>
                <a:latin typeface="Times New Roman"/>
                <a:cs typeface="Times New Roman"/>
              </a:rPr>
              <a:t>^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(number </a:t>
            </a:r>
            <a:r>
              <a:rPr sz="2400" dirty="0">
                <a:latin typeface="Times New Roman"/>
                <a:cs typeface="Times New Roman"/>
              </a:rPr>
              <a:t>% 3</a:t>
            </a:r>
            <a:r>
              <a:rPr sz="2400" spc="-5" dirty="0">
                <a:latin typeface="Times New Roman"/>
                <a:cs typeface="Times New Roman"/>
              </a:rPr>
              <a:t> == </a:t>
            </a:r>
            <a:r>
              <a:rPr sz="2400" dirty="0">
                <a:latin typeface="Times New Roman"/>
                <a:cs typeface="Times New Roman"/>
              </a:rPr>
              <a:t>0)));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19545"/>
            <a:chOff x="0" y="0"/>
            <a:chExt cx="12192000" cy="6519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2822" y="753695"/>
              <a:ext cx="5614587" cy="57563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88059" y="748933"/>
              <a:ext cx="5624195" cy="5766435"/>
            </a:xfrm>
            <a:custGeom>
              <a:avLst/>
              <a:gdLst/>
              <a:ahLst/>
              <a:cxnLst/>
              <a:rect l="l" t="t" r="r" b="b"/>
              <a:pathLst>
                <a:path w="5624195" h="5766434">
                  <a:moveTo>
                    <a:pt x="0" y="0"/>
                  </a:moveTo>
                  <a:lnTo>
                    <a:pt x="5624113" y="0"/>
                  </a:lnTo>
                  <a:lnTo>
                    <a:pt x="5624113" y="5765850"/>
                  </a:lnTo>
                  <a:lnTo>
                    <a:pt x="0" y="57658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832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switch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2D0F0-6B9F-6861-91E4-CFE745905694}"/>
              </a:ext>
            </a:extLst>
          </p:cNvPr>
          <p:cNvSpPr txBox="1"/>
          <p:nvPr/>
        </p:nvSpPr>
        <p:spPr>
          <a:xfrm>
            <a:off x="9220200" y="6325353"/>
            <a:ext cx="270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WeekDay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7466"/>
            <a:ext cx="12192000" cy="5302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924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</a:t>
            </a:r>
            <a:r>
              <a:rPr dirty="0"/>
              <a:t>x</a:t>
            </a:r>
            <a:r>
              <a:rPr spc="5" dirty="0"/>
              <a:t>a</a:t>
            </a:r>
            <a:r>
              <a:rPr dirty="0"/>
              <a:t>mple</a:t>
            </a:r>
            <a:r>
              <a:rPr spc="5" dirty="0"/>
              <a:t>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A</a:t>
            </a:r>
            <a:r>
              <a:rPr dirty="0"/>
              <a:t>r</a:t>
            </a:r>
            <a:r>
              <a:rPr spc="5" dirty="0"/>
              <a:t>e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of </a:t>
            </a:r>
            <a:r>
              <a:rPr spc="-5" dirty="0"/>
              <a:t>C</a:t>
            </a:r>
            <a:r>
              <a:rPr dirty="0"/>
              <a:t>ir</a:t>
            </a:r>
            <a:r>
              <a:rPr spc="5" dirty="0"/>
              <a:t>c</a:t>
            </a:r>
            <a:r>
              <a:rPr dirty="0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32064" y="2765618"/>
            <a:ext cx="36576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Times New Roman"/>
                <a:cs typeface="Times New Roman"/>
              </a:rPr>
              <a:t>Assign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radius:</a:t>
            </a:r>
            <a:endParaRPr sz="1800">
              <a:latin typeface="Times New Roman"/>
              <a:cs typeface="Times New Roman"/>
            </a:endParaRPr>
          </a:p>
          <a:p>
            <a:pPr marL="377190" indent="-2863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1800" dirty="0">
                <a:latin typeface="Times New Roman"/>
                <a:cs typeface="Times New Roman"/>
              </a:rPr>
              <a:t>Area: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1339" y="3142548"/>
            <a:ext cx="3989704" cy="80645"/>
          </a:xfrm>
          <a:custGeom>
            <a:avLst/>
            <a:gdLst/>
            <a:ahLst/>
            <a:cxnLst/>
            <a:rect l="l" t="t" r="r" b="b"/>
            <a:pathLst>
              <a:path w="3989704" h="80644">
                <a:moveTo>
                  <a:pt x="75909" y="4185"/>
                </a:moveTo>
                <a:lnTo>
                  <a:pt x="0" y="42861"/>
                </a:lnTo>
                <a:lnTo>
                  <a:pt x="76485" y="80383"/>
                </a:lnTo>
                <a:lnTo>
                  <a:pt x="76294" y="55079"/>
                </a:lnTo>
                <a:lnTo>
                  <a:pt x="63591" y="55079"/>
                </a:lnTo>
                <a:lnTo>
                  <a:pt x="63398" y="29681"/>
                </a:lnTo>
                <a:lnTo>
                  <a:pt x="76101" y="29585"/>
                </a:lnTo>
                <a:lnTo>
                  <a:pt x="75909" y="4185"/>
                </a:lnTo>
                <a:close/>
              </a:path>
              <a:path w="3989704" h="80644">
                <a:moveTo>
                  <a:pt x="76101" y="29585"/>
                </a:moveTo>
                <a:lnTo>
                  <a:pt x="63398" y="29681"/>
                </a:lnTo>
                <a:lnTo>
                  <a:pt x="63591" y="55079"/>
                </a:lnTo>
                <a:lnTo>
                  <a:pt x="76293" y="54983"/>
                </a:lnTo>
                <a:lnTo>
                  <a:pt x="76101" y="29585"/>
                </a:lnTo>
                <a:close/>
              </a:path>
              <a:path w="3989704" h="80644">
                <a:moveTo>
                  <a:pt x="76293" y="54983"/>
                </a:moveTo>
                <a:lnTo>
                  <a:pt x="63591" y="55079"/>
                </a:lnTo>
                <a:lnTo>
                  <a:pt x="76294" y="55079"/>
                </a:lnTo>
                <a:close/>
              </a:path>
              <a:path w="3989704" h="80644">
                <a:moveTo>
                  <a:pt x="3989224" y="0"/>
                </a:moveTo>
                <a:lnTo>
                  <a:pt x="76101" y="29585"/>
                </a:lnTo>
                <a:lnTo>
                  <a:pt x="76293" y="54983"/>
                </a:lnTo>
                <a:lnTo>
                  <a:pt x="3989416" y="25400"/>
                </a:lnTo>
                <a:lnTo>
                  <a:pt x="39892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3577" y="1250731"/>
            <a:ext cx="3657600" cy="3810000"/>
          </a:xfrm>
          <a:custGeom>
            <a:avLst/>
            <a:gdLst/>
            <a:ahLst/>
            <a:cxnLst/>
            <a:rect l="l" t="t" r="r" b="b"/>
            <a:pathLst>
              <a:path w="3657600" h="3810000">
                <a:moveTo>
                  <a:pt x="0" y="0"/>
                </a:moveTo>
                <a:lnTo>
                  <a:pt x="3657600" y="0"/>
                </a:lnTo>
                <a:lnTo>
                  <a:pt x="36576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485775" indent="-120650">
              <a:lnSpc>
                <a:spcPct val="123200"/>
              </a:lnSpc>
              <a:spcBef>
                <a:spcPts val="100"/>
              </a:spcBef>
            </a:pPr>
            <a:r>
              <a:rPr spc="-5" dirty="0"/>
              <a:t>switch (switch-expression) </a:t>
            </a:r>
            <a:r>
              <a:rPr dirty="0"/>
              <a:t>{ </a:t>
            </a:r>
            <a:r>
              <a:rPr spc="-459" dirty="0"/>
              <a:t> </a:t>
            </a:r>
            <a:r>
              <a:rPr spc="-10" dirty="0"/>
              <a:t>case</a:t>
            </a:r>
            <a:r>
              <a:rPr spc="-35" dirty="0"/>
              <a:t> </a:t>
            </a:r>
            <a:r>
              <a:rPr spc="-5" dirty="0"/>
              <a:t>value1:</a:t>
            </a:r>
            <a:r>
              <a:rPr spc="430" dirty="0"/>
              <a:t> </a:t>
            </a:r>
            <a:r>
              <a:rPr spc="-5" dirty="0"/>
              <a:t>statement(s)1;</a:t>
            </a:r>
          </a:p>
          <a:p>
            <a:pPr marL="676275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break;</a:t>
            </a:r>
          </a:p>
          <a:p>
            <a:pPr marL="676275" marR="546100" indent="-542925">
              <a:lnSpc>
                <a:spcPts val="2810"/>
              </a:lnSpc>
              <a:spcBef>
                <a:spcPts val="60"/>
              </a:spcBef>
            </a:pPr>
            <a:r>
              <a:rPr spc="-10" dirty="0"/>
              <a:t>case </a:t>
            </a:r>
            <a:r>
              <a:rPr spc="-5" dirty="0"/>
              <a:t>value2: statement(s)2; </a:t>
            </a:r>
            <a:r>
              <a:rPr spc="-465" dirty="0"/>
              <a:t> </a:t>
            </a:r>
            <a:r>
              <a:rPr spc="-5" dirty="0"/>
              <a:t>break;</a:t>
            </a:r>
          </a:p>
          <a:p>
            <a:pPr marL="133350">
              <a:lnSpc>
                <a:spcPct val="100000"/>
              </a:lnSpc>
              <a:spcBef>
                <a:spcPts val="225"/>
              </a:spcBef>
            </a:pPr>
            <a:r>
              <a:rPr dirty="0"/>
              <a:t>…</a:t>
            </a:r>
          </a:p>
          <a:p>
            <a:pPr marL="676275" marR="438150" indent="-542925">
              <a:lnSpc>
                <a:spcPct val="117900"/>
              </a:lnSpc>
              <a:spcBef>
                <a:spcPts val="120"/>
              </a:spcBef>
            </a:pPr>
            <a:r>
              <a:rPr spc="-10" dirty="0"/>
              <a:t>case </a:t>
            </a:r>
            <a:r>
              <a:rPr spc="-5" dirty="0"/>
              <a:t>valueN: statement(s)N; </a:t>
            </a:r>
            <a:r>
              <a:rPr spc="-459" dirty="0"/>
              <a:t> </a:t>
            </a:r>
            <a:r>
              <a:rPr spc="-5" dirty="0"/>
              <a:t>break;</a:t>
            </a:r>
          </a:p>
          <a:p>
            <a:pPr marL="13335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default:</a:t>
            </a:r>
            <a:r>
              <a:rPr spc="-70" dirty="0"/>
              <a:t> </a:t>
            </a:r>
            <a:r>
              <a:rPr spc="-5" dirty="0"/>
              <a:t>statement(s)-for-default;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/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289318" y="1433513"/>
            <a:ext cx="2665730" cy="75565"/>
          </a:xfrm>
          <a:custGeom>
            <a:avLst/>
            <a:gdLst/>
            <a:ahLst/>
            <a:cxnLst/>
            <a:rect l="l" t="t" r="r" b="b"/>
            <a:pathLst>
              <a:path w="2665729" h="75565">
                <a:moveTo>
                  <a:pt x="2615149" y="24555"/>
                </a:moveTo>
                <a:lnTo>
                  <a:pt x="2633880" y="43921"/>
                </a:lnTo>
                <a:lnTo>
                  <a:pt x="2640234" y="44027"/>
                </a:lnTo>
                <a:lnTo>
                  <a:pt x="2640022" y="56724"/>
                </a:lnTo>
                <a:lnTo>
                  <a:pt x="2633558" y="56724"/>
                </a:lnTo>
                <a:lnTo>
                  <a:pt x="2614302" y="75349"/>
                </a:lnTo>
                <a:lnTo>
                  <a:pt x="2653156" y="56724"/>
                </a:lnTo>
                <a:lnTo>
                  <a:pt x="2640022" y="56724"/>
                </a:lnTo>
                <a:lnTo>
                  <a:pt x="2633668" y="56618"/>
                </a:lnTo>
                <a:lnTo>
                  <a:pt x="2653377" y="56618"/>
                </a:lnTo>
                <a:lnTo>
                  <a:pt x="2665519" y="50798"/>
                </a:lnTo>
                <a:lnTo>
                  <a:pt x="2615149" y="24555"/>
                </a:lnTo>
                <a:close/>
              </a:path>
              <a:path w="2665729" h="75565">
                <a:moveTo>
                  <a:pt x="2633880" y="43921"/>
                </a:moveTo>
                <a:lnTo>
                  <a:pt x="2640122" y="50375"/>
                </a:lnTo>
                <a:lnTo>
                  <a:pt x="2633668" y="56618"/>
                </a:lnTo>
                <a:lnTo>
                  <a:pt x="2640022" y="56724"/>
                </a:lnTo>
                <a:lnTo>
                  <a:pt x="2640234" y="44027"/>
                </a:lnTo>
                <a:lnTo>
                  <a:pt x="2633880" y="43921"/>
                </a:lnTo>
                <a:close/>
              </a:path>
              <a:path w="2665729" h="75565">
                <a:moveTo>
                  <a:pt x="212" y="0"/>
                </a:moveTo>
                <a:lnTo>
                  <a:pt x="0" y="12698"/>
                </a:lnTo>
                <a:lnTo>
                  <a:pt x="2633668" y="56618"/>
                </a:lnTo>
                <a:lnTo>
                  <a:pt x="2640122" y="50375"/>
                </a:lnTo>
                <a:lnTo>
                  <a:pt x="2633880" y="43921"/>
                </a:lnTo>
                <a:lnTo>
                  <a:pt x="2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4780" marR="1626870" indent="-55880">
              <a:lnSpc>
                <a:spcPct val="90700"/>
              </a:lnSpc>
              <a:spcBef>
                <a:spcPts val="300"/>
              </a:spcBef>
              <a:buClr>
                <a:srgbClr val="44546A"/>
              </a:buClr>
              <a:buSzPct val="72222"/>
              <a:buFont typeface="Arial"/>
              <a:buChar char="•"/>
              <a:tabLst>
                <a:tab pos="152400" algn="l"/>
              </a:tabLst>
            </a:pPr>
            <a:r>
              <a:rPr dirty="0"/>
              <a:t>The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switch-expression</a:t>
            </a:r>
            <a:r>
              <a:rPr spc="-5" dirty="0"/>
              <a:t> must yield </a:t>
            </a:r>
            <a:r>
              <a:rPr dirty="0"/>
              <a:t>a </a:t>
            </a:r>
            <a:r>
              <a:rPr spc="5" dirty="0"/>
              <a:t> </a:t>
            </a:r>
            <a:r>
              <a:rPr spc="-5" dirty="0"/>
              <a:t>value </a:t>
            </a:r>
            <a:r>
              <a:rPr dirty="0"/>
              <a:t>of </a:t>
            </a:r>
            <a:r>
              <a:rPr u="sng" spc="-15" dirty="0">
                <a:uFill>
                  <a:solidFill>
                    <a:srgbClr val="000000"/>
                  </a:solidFill>
                </a:uFill>
              </a:rPr>
              <a:t>char</a:t>
            </a:r>
            <a:r>
              <a:rPr spc="-15" dirty="0"/>
              <a:t>,</a:t>
            </a:r>
            <a:r>
              <a:rPr spc="-5" dirty="0"/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byte</a:t>
            </a:r>
            <a:r>
              <a:rPr spc="-5" dirty="0"/>
              <a:t>,</a:t>
            </a:r>
            <a:r>
              <a:rPr dirty="0"/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short</a:t>
            </a:r>
            <a:r>
              <a:rPr spc="-5" dirty="0"/>
              <a:t>, </a:t>
            </a:r>
            <a:r>
              <a:rPr dirty="0"/>
              <a:t>or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int</a:t>
            </a:r>
            <a:r>
              <a:rPr spc="-5" dirty="0"/>
              <a:t> type </a:t>
            </a:r>
            <a:r>
              <a:rPr spc="-434" dirty="0"/>
              <a:t> </a:t>
            </a:r>
            <a:r>
              <a:rPr dirty="0"/>
              <a:t>and </a:t>
            </a:r>
            <a:r>
              <a:rPr spc="-5" dirty="0"/>
              <a:t>must always </a:t>
            </a:r>
            <a:r>
              <a:rPr dirty="0"/>
              <a:t>be </a:t>
            </a:r>
            <a:r>
              <a:rPr spc="-5" dirty="0"/>
              <a:t>enclosed in </a:t>
            </a:r>
            <a:r>
              <a:rPr dirty="0"/>
              <a:t> </a:t>
            </a:r>
            <a:r>
              <a:rPr spc="-5" dirty="0"/>
              <a:t>parentheses.</a:t>
            </a:r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/>
          </a:p>
          <a:p>
            <a:pPr marL="68580" marR="254635" indent="-55880">
              <a:lnSpc>
                <a:spcPct val="102200"/>
              </a:lnSpc>
              <a:buClr>
                <a:srgbClr val="44546A"/>
              </a:buClr>
              <a:buSzPct val="72222"/>
              <a:buFont typeface="Arial"/>
              <a:buChar char="•"/>
              <a:tabLst>
                <a:tab pos="76200" algn="l"/>
              </a:tabLst>
            </a:pPr>
            <a:r>
              <a:rPr dirty="0"/>
              <a:t>The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value1</a:t>
            </a:r>
            <a:r>
              <a:rPr spc="-5" dirty="0"/>
              <a:t>,</a:t>
            </a:r>
            <a:r>
              <a:rPr dirty="0"/>
              <a:t> ..., and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valueN</a:t>
            </a:r>
            <a:r>
              <a:rPr dirty="0"/>
              <a:t> </a:t>
            </a:r>
            <a:r>
              <a:rPr spc="-5" dirty="0"/>
              <a:t>must </a:t>
            </a:r>
            <a:r>
              <a:rPr dirty="0"/>
              <a:t>have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same</a:t>
            </a:r>
            <a:r>
              <a:rPr dirty="0"/>
              <a:t> </a:t>
            </a:r>
            <a:r>
              <a:rPr spc="-5" dirty="0"/>
              <a:t>data </a:t>
            </a:r>
            <a:r>
              <a:rPr spc="-434" dirty="0"/>
              <a:t> </a:t>
            </a:r>
            <a:r>
              <a:rPr spc="-5" dirty="0"/>
              <a:t>type</a:t>
            </a:r>
            <a:r>
              <a:rPr dirty="0"/>
              <a:t> as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value</a:t>
            </a:r>
            <a:r>
              <a:rPr dirty="0"/>
              <a:t> of </a:t>
            </a:r>
            <a:r>
              <a:rPr spc="-5" dirty="0"/>
              <a:t>the</a:t>
            </a:r>
            <a:r>
              <a:rPr dirty="0"/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switch-expression</a:t>
            </a:r>
            <a:r>
              <a:rPr spc="-5" dirty="0"/>
              <a:t>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546A"/>
              </a:buClr>
              <a:buFont typeface="Arial"/>
              <a:buChar char="•"/>
            </a:pPr>
            <a:endParaRPr sz="1850"/>
          </a:p>
          <a:p>
            <a:pPr marL="68580" marR="5080" indent="-55880">
              <a:lnSpc>
                <a:spcPct val="99400"/>
              </a:lnSpc>
              <a:buClr>
                <a:srgbClr val="44546A"/>
              </a:buClr>
              <a:buSzPct val="72222"/>
              <a:buFont typeface="Arial"/>
              <a:buChar char="•"/>
              <a:tabLst>
                <a:tab pos="126364" algn="l"/>
              </a:tabLst>
            </a:pPr>
            <a:r>
              <a:rPr dirty="0"/>
              <a:t>The </a:t>
            </a:r>
            <a:r>
              <a:rPr spc="-5" dirty="0"/>
              <a:t>resulting</a:t>
            </a:r>
            <a:r>
              <a:rPr dirty="0"/>
              <a:t> </a:t>
            </a:r>
            <a:r>
              <a:rPr spc="-5" dirty="0"/>
              <a:t>statements in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case</a:t>
            </a:r>
            <a:r>
              <a:rPr dirty="0"/>
              <a:t> </a:t>
            </a:r>
            <a:r>
              <a:rPr spc="-5" dirty="0"/>
              <a:t>statement </a:t>
            </a:r>
            <a:r>
              <a:rPr dirty="0"/>
              <a:t>are </a:t>
            </a:r>
            <a:r>
              <a:rPr spc="5" dirty="0"/>
              <a:t> </a:t>
            </a:r>
            <a:r>
              <a:rPr spc="-5" dirty="0"/>
              <a:t>executed</a:t>
            </a:r>
            <a:r>
              <a:rPr spc="5" dirty="0"/>
              <a:t> </a:t>
            </a:r>
            <a:r>
              <a:rPr dirty="0"/>
              <a:t>when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value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case</a:t>
            </a:r>
            <a:r>
              <a:rPr spc="5" dirty="0"/>
              <a:t> </a:t>
            </a:r>
            <a:r>
              <a:rPr spc="-5" dirty="0"/>
              <a:t>statement</a:t>
            </a:r>
            <a:r>
              <a:rPr dirty="0"/>
              <a:t> </a:t>
            </a:r>
            <a:r>
              <a:rPr spc="-5" dirty="0"/>
              <a:t>matches </a:t>
            </a:r>
            <a:r>
              <a:rPr spc="-434" dirty="0"/>
              <a:t> </a:t>
            </a:r>
            <a:r>
              <a:rPr spc="-5" dirty="0"/>
              <a:t>the value</a:t>
            </a:r>
            <a:r>
              <a:rPr dirty="0"/>
              <a:t> of </a:t>
            </a:r>
            <a:r>
              <a:rPr spc="-5" dirty="0"/>
              <a:t>the</a:t>
            </a:r>
            <a:r>
              <a:rPr dirty="0"/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switch-expression</a:t>
            </a:r>
            <a:r>
              <a:rPr spc="-5" dirty="0"/>
              <a:t>.</a:t>
            </a:r>
          </a:p>
          <a:p>
            <a:pPr marL="755650" marR="118110" indent="-285750">
              <a:lnSpc>
                <a:spcPct val="99400"/>
              </a:lnSpc>
              <a:spcBef>
                <a:spcPts val="60"/>
              </a:spcBef>
            </a:pPr>
            <a:r>
              <a:rPr dirty="0">
                <a:latin typeface="Courier New"/>
                <a:cs typeface="Courier New"/>
              </a:rPr>
              <a:t>o</a:t>
            </a:r>
            <a:r>
              <a:rPr spc="85" dirty="0">
                <a:latin typeface="Courier New"/>
                <a:cs typeface="Courier New"/>
              </a:rPr>
              <a:t> </a:t>
            </a:r>
            <a:r>
              <a:rPr spc="-5" dirty="0"/>
              <a:t>Note</a:t>
            </a:r>
            <a:r>
              <a:rPr dirty="0"/>
              <a:t> </a:t>
            </a:r>
            <a:r>
              <a:rPr spc="-5" dirty="0"/>
              <a:t>that</a:t>
            </a:r>
            <a:r>
              <a:rPr spc="5" dirty="0"/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value1</a:t>
            </a:r>
            <a:r>
              <a:rPr spc="-5" dirty="0"/>
              <a:t>,</a:t>
            </a:r>
            <a:r>
              <a:rPr dirty="0"/>
              <a:t> ..., and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valueN</a:t>
            </a:r>
            <a:r>
              <a:rPr spc="5" dirty="0"/>
              <a:t> </a:t>
            </a:r>
            <a:r>
              <a:rPr dirty="0"/>
              <a:t>are </a:t>
            </a:r>
            <a:r>
              <a:rPr spc="-5" dirty="0"/>
              <a:t>constant </a:t>
            </a:r>
            <a:r>
              <a:rPr dirty="0"/>
              <a:t> </a:t>
            </a:r>
            <a:r>
              <a:rPr spc="-5" dirty="0"/>
              <a:t>expressions,</a:t>
            </a:r>
            <a:r>
              <a:rPr dirty="0"/>
              <a:t> </a:t>
            </a:r>
            <a:r>
              <a:rPr spc="-5" dirty="0"/>
              <a:t>meaning</a:t>
            </a:r>
            <a:r>
              <a:rPr spc="5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5" dirty="0"/>
              <a:t>they</a:t>
            </a:r>
            <a:r>
              <a:rPr spc="5" dirty="0"/>
              <a:t> </a:t>
            </a:r>
            <a:r>
              <a:rPr dirty="0"/>
              <a:t>cannot</a:t>
            </a:r>
            <a:r>
              <a:rPr spc="-5" dirty="0"/>
              <a:t> contain </a:t>
            </a:r>
            <a:r>
              <a:rPr spc="-434" dirty="0"/>
              <a:t> </a:t>
            </a:r>
            <a:r>
              <a:rPr spc="-5" dirty="0"/>
              <a:t>variables in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expression,</a:t>
            </a:r>
            <a:r>
              <a:rPr dirty="0"/>
              <a:t> </a:t>
            </a:r>
            <a:r>
              <a:rPr spc="-5" dirty="0"/>
              <a:t>such</a:t>
            </a:r>
            <a:r>
              <a:rPr dirty="0"/>
              <a:t> as</a:t>
            </a:r>
            <a:r>
              <a:rPr spc="-5" dirty="0"/>
              <a:t> </a:t>
            </a:r>
            <a:r>
              <a:rPr dirty="0"/>
              <a:t>1 +</a:t>
            </a:r>
            <a:r>
              <a:rPr spc="-5" dirty="0"/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x</a:t>
            </a:r>
            <a:r>
              <a:rPr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5856694" y="1930399"/>
            <a:ext cx="1303020" cy="1685289"/>
          </a:xfrm>
          <a:custGeom>
            <a:avLst/>
            <a:gdLst/>
            <a:ahLst/>
            <a:cxnLst/>
            <a:rect l="l" t="t" r="r" b="b"/>
            <a:pathLst>
              <a:path w="1303020" h="1685289">
                <a:moveTo>
                  <a:pt x="1302931" y="0"/>
                </a:moveTo>
                <a:lnTo>
                  <a:pt x="1247559" y="12687"/>
                </a:lnTo>
                <a:lnTo>
                  <a:pt x="1274381" y="15290"/>
                </a:lnTo>
                <a:lnTo>
                  <a:pt x="7353" y="1058722"/>
                </a:lnTo>
                <a:lnTo>
                  <a:pt x="863" y="1060742"/>
                </a:lnTo>
                <a:lnTo>
                  <a:pt x="2755" y="1066812"/>
                </a:lnTo>
                <a:lnTo>
                  <a:pt x="0" y="1072527"/>
                </a:lnTo>
                <a:lnTo>
                  <a:pt x="1250937" y="1676260"/>
                </a:lnTo>
                <a:lnTo>
                  <a:pt x="1225499" y="1685137"/>
                </a:lnTo>
                <a:lnTo>
                  <a:pt x="1282293" y="1684337"/>
                </a:lnTo>
                <a:lnTo>
                  <a:pt x="1278178" y="1679016"/>
                </a:lnTo>
                <a:lnTo>
                  <a:pt x="1247584" y="1639392"/>
                </a:lnTo>
                <a:lnTo>
                  <a:pt x="1256449" y="1664830"/>
                </a:lnTo>
                <a:lnTo>
                  <a:pt x="20002" y="1068082"/>
                </a:lnTo>
                <a:lnTo>
                  <a:pt x="1193558" y="701332"/>
                </a:lnTo>
                <a:lnTo>
                  <a:pt x="1181049" y="725208"/>
                </a:lnTo>
                <a:lnTo>
                  <a:pt x="1220393" y="687324"/>
                </a:lnTo>
                <a:lnTo>
                  <a:pt x="1221968" y="685800"/>
                </a:lnTo>
                <a:lnTo>
                  <a:pt x="1165898" y="676719"/>
                </a:lnTo>
                <a:lnTo>
                  <a:pt x="1189761" y="689216"/>
                </a:lnTo>
                <a:lnTo>
                  <a:pt x="39535" y="1048664"/>
                </a:lnTo>
                <a:lnTo>
                  <a:pt x="1282458" y="25095"/>
                </a:lnTo>
                <a:lnTo>
                  <a:pt x="1283309" y="16154"/>
                </a:lnTo>
                <a:lnTo>
                  <a:pt x="1282458" y="25095"/>
                </a:lnTo>
                <a:lnTo>
                  <a:pt x="1279855" y="51904"/>
                </a:lnTo>
                <a:lnTo>
                  <a:pt x="1297927" y="11252"/>
                </a:lnTo>
                <a:lnTo>
                  <a:pt x="13029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832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switch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7F0D4-5C3B-637D-8C9C-806B8F93739F}"/>
              </a:ext>
            </a:extLst>
          </p:cNvPr>
          <p:cNvSpPr txBox="1"/>
          <p:nvPr/>
        </p:nvSpPr>
        <p:spPr>
          <a:xfrm>
            <a:off x="8458200" y="6244636"/>
            <a:ext cx="343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WeekDaySwitch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12596"/>
            <a:ext cx="3575050" cy="17875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66040" indent="-228600">
              <a:lnSpc>
                <a:spcPct val="91100"/>
              </a:lnSpc>
              <a:spcBef>
                <a:spcPts val="290"/>
              </a:spcBef>
              <a:buFont typeface="Arial"/>
              <a:buChar char="•"/>
              <a:tabLst>
                <a:tab pos="299720" algn="l"/>
                <a:tab pos="300355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keyword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break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optional,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 should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 of each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 in </a:t>
            </a:r>
            <a:r>
              <a:rPr sz="1800" dirty="0">
                <a:latin typeface="Times New Roman"/>
                <a:cs typeface="Times New Roman"/>
              </a:rPr>
              <a:t>order </a:t>
            </a:r>
            <a:r>
              <a:rPr sz="1800" spc="-5" dirty="0">
                <a:latin typeface="Times New Roman"/>
                <a:cs typeface="Times New Roman"/>
              </a:rPr>
              <a:t>to terminate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remainder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switch</a:t>
            </a:r>
            <a:r>
              <a:rPr sz="1800" spc="-5" dirty="0">
                <a:latin typeface="Times New Roman"/>
                <a:cs typeface="Times New Roman"/>
              </a:rPr>
              <a:t> statement.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92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break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is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present,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next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1970"/>
              </a:lnSpc>
            </a:pPr>
            <a:r>
              <a:rPr sz="1800" spc="-5" dirty="0">
                <a:latin typeface="Times New Roman"/>
                <a:cs typeface="Times New Roman"/>
              </a:rPr>
              <a:t>executed.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6776" y="1324864"/>
            <a:ext cx="3293110" cy="351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485775" indent="-120650">
              <a:lnSpc>
                <a:spcPct val="123200"/>
              </a:lnSpc>
              <a:spcBef>
                <a:spcPts val="100"/>
              </a:spcBef>
            </a:pPr>
            <a:r>
              <a:rPr sz="1900" spc="-5" dirty="0">
                <a:latin typeface="Times New Roman"/>
                <a:cs typeface="Times New Roman"/>
              </a:rPr>
              <a:t>switch (switch-expression) </a:t>
            </a:r>
            <a:r>
              <a:rPr sz="1900" dirty="0">
                <a:latin typeface="Times New Roman"/>
                <a:cs typeface="Times New Roman"/>
              </a:rPr>
              <a:t>{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case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value1:</a:t>
            </a:r>
            <a:r>
              <a:rPr sz="1900" spc="4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statement(s)1;</a:t>
            </a:r>
            <a:endParaRPr sz="1900">
              <a:latin typeface="Times New Roman"/>
              <a:cs typeface="Times New Roman"/>
            </a:endParaRPr>
          </a:p>
          <a:p>
            <a:pPr marL="676275">
              <a:lnSpc>
                <a:spcPct val="100000"/>
              </a:lnSpc>
              <a:spcBef>
                <a:spcPts val="405"/>
              </a:spcBef>
            </a:pPr>
            <a:r>
              <a:rPr sz="1900" spc="-5" dirty="0">
                <a:latin typeface="Times New Roman"/>
                <a:cs typeface="Times New Roman"/>
              </a:rPr>
              <a:t>break;</a:t>
            </a:r>
            <a:endParaRPr sz="1900">
              <a:latin typeface="Times New Roman"/>
              <a:cs typeface="Times New Roman"/>
            </a:endParaRPr>
          </a:p>
          <a:p>
            <a:pPr marL="676275" marR="546100" indent="-542925">
              <a:lnSpc>
                <a:spcPts val="2780"/>
              </a:lnSpc>
              <a:spcBef>
                <a:spcPts val="110"/>
              </a:spcBef>
            </a:pPr>
            <a:r>
              <a:rPr sz="1900" spc="-10" dirty="0">
                <a:latin typeface="Times New Roman"/>
                <a:cs typeface="Times New Roman"/>
              </a:rPr>
              <a:t>case </a:t>
            </a:r>
            <a:r>
              <a:rPr sz="1900" spc="-5" dirty="0">
                <a:latin typeface="Times New Roman"/>
                <a:cs typeface="Times New Roman"/>
              </a:rPr>
              <a:t>value2: statement(s)2; </a:t>
            </a:r>
            <a:r>
              <a:rPr sz="1900" spc="-4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break;</a:t>
            </a:r>
            <a:endParaRPr sz="19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260"/>
              </a:spcBef>
            </a:pPr>
            <a:r>
              <a:rPr sz="1900" dirty="0">
                <a:latin typeface="Times New Roman"/>
                <a:cs typeface="Times New Roman"/>
              </a:rPr>
              <a:t>…</a:t>
            </a:r>
            <a:endParaRPr sz="1900">
              <a:latin typeface="Times New Roman"/>
              <a:cs typeface="Times New Roman"/>
            </a:endParaRPr>
          </a:p>
          <a:p>
            <a:pPr marL="676275" marR="438150" indent="-542925">
              <a:lnSpc>
                <a:spcPct val="117900"/>
              </a:lnSpc>
              <a:spcBef>
                <a:spcPts val="120"/>
              </a:spcBef>
            </a:pPr>
            <a:r>
              <a:rPr sz="1900" spc="-10" dirty="0">
                <a:latin typeface="Times New Roman"/>
                <a:cs typeface="Times New Roman"/>
              </a:rPr>
              <a:t>case </a:t>
            </a:r>
            <a:r>
              <a:rPr sz="1900" spc="-5" dirty="0">
                <a:latin typeface="Times New Roman"/>
                <a:cs typeface="Times New Roman"/>
              </a:rPr>
              <a:t>valueN: statement(s)N;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break;</a:t>
            </a:r>
            <a:endParaRPr sz="19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430"/>
              </a:spcBef>
            </a:pPr>
            <a:r>
              <a:rPr sz="1900" spc="-5" dirty="0">
                <a:latin typeface="Times New Roman"/>
                <a:cs typeface="Times New Roman"/>
              </a:rPr>
              <a:t>default: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statement(s)-for-default;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00" dirty="0">
                <a:latin typeface="Times New Roman"/>
                <a:cs typeface="Times New Roman"/>
              </a:rPr>
              <a:t>}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1358" y="1670138"/>
            <a:ext cx="1833880" cy="1987550"/>
          </a:xfrm>
          <a:custGeom>
            <a:avLst/>
            <a:gdLst/>
            <a:ahLst/>
            <a:cxnLst/>
            <a:rect l="l" t="t" r="r" b="b"/>
            <a:pathLst>
              <a:path w="1833879" h="1987550">
                <a:moveTo>
                  <a:pt x="1833473" y="311061"/>
                </a:moveTo>
                <a:lnTo>
                  <a:pt x="1787537" y="277660"/>
                </a:lnTo>
                <a:lnTo>
                  <a:pt x="1803196" y="299580"/>
                </a:lnTo>
                <a:lnTo>
                  <a:pt x="5715" y="0"/>
                </a:lnTo>
                <a:lnTo>
                  <a:pt x="4660" y="6273"/>
                </a:lnTo>
                <a:lnTo>
                  <a:pt x="0" y="10579"/>
                </a:lnTo>
                <a:lnTo>
                  <a:pt x="1807260" y="1968449"/>
                </a:lnTo>
                <a:lnTo>
                  <a:pt x="1780349" y="1967369"/>
                </a:lnTo>
                <a:lnTo>
                  <a:pt x="1833473" y="1987461"/>
                </a:lnTo>
                <a:lnTo>
                  <a:pt x="1829308" y="1973110"/>
                </a:lnTo>
                <a:lnTo>
                  <a:pt x="1817674" y="1932914"/>
                </a:lnTo>
                <a:lnTo>
                  <a:pt x="1816595" y="1959825"/>
                </a:lnTo>
                <a:lnTo>
                  <a:pt x="1816239" y="1968792"/>
                </a:lnTo>
                <a:lnTo>
                  <a:pt x="1816595" y="1959825"/>
                </a:lnTo>
                <a:lnTo>
                  <a:pt x="35293" y="30086"/>
                </a:lnTo>
                <a:lnTo>
                  <a:pt x="1802523" y="987323"/>
                </a:lnTo>
                <a:lnTo>
                  <a:pt x="1776704" y="995006"/>
                </a:lnTo>
                <a:lnTo>
                  <a:pt x="1833473" y="996861"/>
                </a:lnTo>
                <a:lnTo>
                  <a:pt x="1828914" y="990358"/>
                </a:lnTo>
                <a:lnTo>
                  <a:pt x="1800898" y="950341"/>
                </a:lnTo>
                <a:lnTo>
                  <a:pt x="1808568" y="976160"/>
                </a:lnTo>
                <a:lnTo>
                  <a:pt x="41097" y="18783"/>
                </a:lnTo>
                <a:lnTo>
                  <a:pt x="1801101" y="312115"/>
                </a:lnTo>
                <a:lnTo>
                  <a:pt x="1779181" y="327774"/>
                </a:lnTo>
                <a:lnTo>
                  <a:pt x="1826679" y="313156"/>
                </a:lnTo>
                <a:lnTo>
                  <a:pt x="1833473" y="311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975" y="3754628"/>
            <a:ext cx="3557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100"/>
              </a:spcBef>
              <a:buClr>
                <a:srgbClr val="44546A"/>
              </a:buClr>
              <a:buSzPct val="77777"/>
              <a:buFont typeface="Arial"/>
              <a:buChar char="•"/>
              <a:tabLst>
                <a:tab pos="299720" algn="l"/>
                <a:tab pos="30035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default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optional,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975" y="4035044"/>
            <a:ext cx="36195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can be </a:t>
            </a:r>
            <a:r>
              <a:rPr sz="1800" spc="-5" dirty="0">
                <a:latin typeface="Times New Roman"/>
                <a:cs typeface="Times New Roman"/>
              </a:rPr>
              <a:t>used to </a:t>
            </a:r>
            <a:r>
              <a:rPr sz="1800" dirty="0">
                <a:latin typeface="Times New Roman"/>
                <a:cs typeface="Times New Roman"/>
              </a:rPr>
              <a:t>perform </a:t>
            </a:r>
            <a:r>
              <a:rPr sz="1800" spc="-5" dirty="0">
                <a:latin typeface="Times New Roman"/>
                <a:cs typeface="Times New Roman"/>
              </a:rPr>
              <a:t>actions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cases matches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switch-expression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4343401"/>
            <a:ext cx="1295400" cy="50800"/>
          </a:xfrm>
          <a:custGeom>
            <a:avLst/>
            <a:gdLst/>
            <a:ahLst/>
            <a:cxnLst/>
            <a:rect l="l" t="t" r="r" b="b"/>
            <a:pathLst>
              <a:path w="1295400" h="50800">
                <a:moveTo>
                  <a:pt x="1244600" y="0"/>
                </a:moveTo>
                <a:lnTo>
                  <a:pt x="1263649" y="19049"/>
                </a:lnTo>
                <a:lnTo>
                  <a:pt x="1270000" y="19050"/>
                </a:lnTo>
                <a:lnTo>
                  <a:pt x="1270000" y="31750"/>
                </a:lnTo>
                <a:lnTo>
                  <a:pt x="1263650" y="31750"/>
                </a:lnTo>
                <a:lnTo>
                  <a:pt x="1244600" y="50800"/>
                </a:lnTo>
                <a:lnTo>
                  <a:pt x="1282700" y="31750"/>
                </a:lnTo>
                <a:lnTo>
                  <a:pt x="1270000" y="31750"/>
                </a:lnTo>
                <a:lnTo>
                  <a:pt x="1282702" y="31748"/>
                </a:lnTo>
                <a:lnTo>
                  <a:pt x="1295400" y="25400"/>
                </a:lnTo>
                <a:lnTo>
                  <a:pt x="1244600" y="0"/>
                </a:lnTo>
                <a:close/>
              </a:path>
              <a:path w="1295400" h="50800">
                <a:moveTo>
                  <a:pt x="1270000" y="25400"/>
                </a:moveTo>
                <a:lnTo>
                  <a:pt x="1263650" y="31749"/>
                </a:lnTo>
                <a:lnTo>
                  <a:pt x="1270000" y="31750"/>
                </a:lnTo>
                <a:lnTo>
                  <a:pt x="1270000" y="25400"/>
                </a:lnTo>
                <a:close/>
              </a:path>
              <a:path w="1295400" h="50800">
                <a:moveTo>
                  <a:pt x="0" y="19048"/>
                </a:moveTo>
                <a:lnTo>
                  <a:pt x="0" y="31748"/>
                </a:lnTo>
                <a:lnTo>
                  <a:pt x="1263651" y="31748"/>
                </a:lnTo>
                <a:lnTo>
                  <a:pt x="1270000" y="25400"/>
                </a:lnTo>
                <a:lnTo>
                  <a:pt x="1263649" y="19049"/>
                </a:lnTo>
                <a:lnTo>
                  <a:pt x="0" y="19048"/>
                </a:lnTo>
                <a:close/>
              </a:path>
              <a:path w="1295400" h="50800">
                <a:moveTo>
                  <a:pt x="1263649" y="19049"/>
                </a:moveTo>
                <a:lnTo>
                  <a:pt x="1270000" y="25400"/>
                </a:lnTo>
                <a:lnTo>
                  <a:pt x="1270000" y="19050"/>
                </a:lnTo>
                <a:lnTo>
                  <a:pt x="1263649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26308" y="5037835"/>
            <a:ext cx="511111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8580" marR="5080" indent="-55880">
              <a:lnSpc>
                <a:spcPct val="100400"/>
              </a:lnSpc>
              <a:spcBef>
                <a:spcPts val="90"/>
              </a:spcBef>
            </a:pP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case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matches 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5" dirty="0">
                <a:latin typeface="Times New Roman"/>
                <a:cs typeface="Times New Roman"/>
              </a:rPr>
              <a:t> the </a:t>
            </a:r>
            <a:r>
              <a:rPr sz="1800" b="1" spc="-5" dirty="0">
                <a:latin typeface="Times New Roman"/>
                <a:cs typeface="Times New Roman"/>
              </a:rPr>
              <a:t>switch-expression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statements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starting </a:t>
            </a:r>
            <a:r>
              <a:rPr sz="1800" i="1" spc="-20" dirty="0">
                <a:latin typeface="Times New Roman"/>
                <a:cs typeface="Times New Roman"/>
              </a:rPr>
              <a:t>from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this case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executed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until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either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break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switch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is </a:t>
            </a:r>
            <a:r>
              <a:rPr sz="1800" dirty="0">
                <a:latin typeface="Times New Roman"/>
                <a:cs typeface="Times New Roman"/>
              </a:rPr>
              <a:t>reached.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832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switch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623684"/>
            <a:chOff x="0" y="0"/>
            <a:chExt cx="12192000" cy="66236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36" y="857644"/>
              <a:ext cx="5614587" cy="57563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874" y="852881"/>
              <a:ext cx="5624195" cy="5766435"/>
            </a:xfrm>
            <a:custGeom>
              <a:avLst/>
              <a:gdLst/>
              <a:ahLst/>
              <a:cxnLst/>
              <a:rect l="l" t="t" r="r" b="b"/>
              <a:pathLst>
                <a:path w="5624195" h="5766434">
                  <a:moveTo>
                    <a:pt x="0" y="0"/>
                  </a:moveTo>
                  <a:lnTo>
                    <a:pt x="5624113" y="0"/>
                  </a:lnTo>
                  <a:lnTo>
                    <a:pt x="5624113" y="5765850"/>
                  </a:lnTo>
                  <a:lnTo>
                    <a:pt x="0" y="57658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0225" y="856894"/>
              <a:ext cx="6323886" cy="441894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5462" y="852132"/>
              <a:ext cx="6333490" cy="4428490"/>
            </a:xfrm>
            <a:custGeom>
              <a:avLst/>
              <a:gdLst/>
              <a:ahLst/>
              <a:cxnLst/>
              <a:rect l="l" t="t" r="r" b="b"/>
              <a:pathLst>
                <a:path w="6333490" h="4428490">
                  <a:moveTo>
                    <a:pt x="0" y="0"/>
                  </a:moveTo>
                  <a:lnTo>
                    <a:pt x="6333412" y="0"/>
                  </a:lnTo>
                  <a:lnTo>
                    <a:pt x="6333412" y="4428472"/>
                  </a:lnTo>
                  <a:lnTo>
                    <a:pt x="0" y="44284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832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switch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426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</a:t>
            </a:r>
            <a:r>
              <a:rPr spc="-8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5611429"/>
            <a:ext cx="106299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spc="-5" dirty="0" err="1">
                <a:latin typeface="Times New Roman"/>
                <a:cs typeface="Times New Roman"/>
              </a:rPr>
              <a:t>boolean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lang="en-US" sz="3200" spc="-5" dirty="0">
                <a:latin typeface="Times New Roman"/>
                <a:cs typeface="Times New Roman"/>
              </a:rPr>
              <a:t>condition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 err="1">
                <a:latin typeface="Times New Roman"/>
                <a:cs typeface="Times New Roman"/>
              </a:rPr>
              <a:t>expression</a:t>
            </a:r>
            <a:r>
              <a:rPr lang="en-US" sz="3200" spc="-5" dirty="0" err="1">
                <a:latin typeface="Times New Roman"/>
                <a:cs typeface="Times New Roman"/>
              </a:rPr>
              <a:t>IfTrue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 err="1">
                <a:latin typeface="Times New Roman"/>
                <a:cs typeface="Times New Roman"/>
              </a:rPr>
              <a:t>expression</a:t>
            </a:r>
            <a:r>
              <a:rPr lang="en-US" sz="3200" spc="-5" dirty="0" err="1">
                <a:latin typeface="Times New Roman"/>
                <a:cs typeface="Times New Roman"/>
              </a:rPr>
              <a:t>IfFalse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314418"/>
            <a:ext cx="3944938" cy="2786018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 marR="385445">
              <a:spcBef>
                <a:spcPts val="204"/>
              </a:spcBef>
            </a:pPr>
            <a:r>
              <a:rPr sz="4400" spc="-5" dirty="0">
                <a:latin typeface="Times New Roman"/>
                <a:cs typeface="Times New Roman"/>
              </a:rPr>
              <a:t>if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(x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&gt;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0)</a:t>
            </a:r>
            <a:endParaRPr lang="en-US" sz="4400" dirty="0">
              <a:latin typeface="Times New Roman"/>
              <a:cs typeface="Times New Roman"/>
            </a:endParaRPr>
          </a:p>
          <a:p>
            <a:pPr marL="90805" marR="385445">
              <a:spcBef>
                <a:spcPts val="204"/>
              </a:spcBef>
            </a:pP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434" dirty="0">
                <a:latin typeface="Times New Roman"/>
                <a:cs typeface="Times New Roman"/>
              </a:rPr>
              <a:t> </a:t>
            </a:r>
            <a:r>
              <a:rPr lang="en-US" sz="4400" spc="-434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y = 1 </a:t>
            </a:r>
            <a:endParaRPr lang="en-US" sz="4400" dirty="0">
              <a:latin typeface="Times New Roman"/>
              <a:cs typeface="Times New Roman"/>
            </a:endParaRPr>
          </a:p>
          <a:p>
            <a:pPr marL="90805" marR="385445">
              <a:spcBef>
                <a:spcPts val="204"/>
              </a:spcBef>
            </a:pPr>
            <a:r>
              <a:rPr sz="4400" spc="-5" dirty="0">
                <a:latin typeface="Times New Roman"/>
                <a:cs typeface="Times New Roman"/>
              </a:rPr>
              <a:t>else</a:t>
            </a:r>
            <a:endParaRPr sz="4400" dirty="0">
              <a:latin typeface="Times New Roman"/>
              <a:cs typeface="Times New Roman"/>
            </a:endParaRPr>
          </a:p>
          <a:p>
            <a:pPr marL="205104"/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y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=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-1;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57800" y="2275258"/>
            <a:ext cx="6348102" cy="864338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5400" dirty="0">
                <a:latin typeface="Times New Roman"/>
                <a:cs typeface="Times New Roman"/>
              </a:rPr>
              <a:t>y</a:t>
            </a:r>
            <a:r>
              <a:rPr sz="5400" spc="-1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=</a:t>
            </a:r>
            <a:r>
              <a:rPr sz="5400" spc="-1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(x</a:t>
            </a:r>
            <a:r>
              <a:rPr sz="5400" spc="-1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&gt;</a:t>
            </a:r>
            <a:r>
              <a:rPr sz="5400" spc="-1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0)</a:t>
            </a:r>
            <a:r>
              <a:rPr sz="5400" spc="-1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?</a:t>
            </a:r>
            <a:r>
              <a:rPr sz="5400" spc="-1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1</a:t>
            </a:r>
            <a:r>
              <a:rPr sz="5400" spc="-1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:</a:t>
            </a:r>
            <a:r>
              <a:rPr sz="5400" spc="-1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-1;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426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</a:t>
            </a:r>
            <a:r>
              <a:rPr spc="-8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802" y="1203452"/>
            <a:ext cx="5213350" cy="251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389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b="1" spc="-10" dirty="0">
                <a:latin typeface="Courier New"/>
                <a:cs typeface="Courier New"/>
              </a:rPr>
              <a:t>(num </a:t>
            </a:r>
            <a:r>
              <a:rPr sz="1800" b="1" dirty="0">
                <a:latin typeface="Courier New"/>
                <a:cs typeface="Courier New"/>
              </a:rPr>
              <a:t>% 2 </a:t>
            </a:r>
            <a:r>
              <a:rPr sz="1800" b="1" spc="-5" dirty="0">
                <a:latin typeface="Courier New"/>
                <a:cs typeface="Courier New"/>
              </a:rPr>
              <a:t>== </a:t>
            </a:r>
            <a:r>
              <a:rPr sz="1800" b="1" spc="-10" dirty="0">
                <a:latin typeface="Courier New"/>
                <a:cs typeface="Courier New"/>
              </a:rPr>
              <a:t>0) 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System.out.println(num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“is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even”);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10"/>
              </a:lnSpc>
            </a:pPr>
            <a:r>
              <a:rPr sz="1800" b="1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075"/>
              </a:lnSpc>
            </a:pPr>
            <a:r>
              <a:rPr sz="1800" b="1" spc="-10" dirty="0">
                <a:latin typeface="Courier New"/>
                <a:cs typeface="Courier New"/>
              </a:rPr>
              <a:t>System.out.println(num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“is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odd”);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  <a:spcBef>
                <a:spcPts val="1380"/>
              </a:spcBef>
            </a:pPr>
            <a:r>
              <a:rPr sz="1800" b="1" spc="-10" dirty="0">
                <a:latin typeface="Courier New"/>
                <a:cs typeface="Courier New"/>
              </a:rPr>
              <a:t>System.out.println(</a:t>
            </a:r>
            <a:endParaRPr sz="1800">
              <a:latin typeface="Courier New"/>
              <a:cs typeface="Courier New"/>
            </a:endParaRPr>
          </a:p>
          <a:p>
            <a:pPr marL="285750" marR="414020">
              <a:lnSpc>
                <a:spcPts val="2020"/>
              </a:lnSpc>
              <a:spcBef>
                <a:spcPts val="55"/>
              </a:spcBef>
            </a:pPr>
            <a:r>
              <a:rPr sz="1800" b="1" spc="-10" dirty="0">
                <a:latin typeface="Courier New"/>
                <a:cs typeface="Courier New"/>
              </a:rPr>
              <a:t>(num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%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==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0)?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num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“is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even”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: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num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“is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odd”);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85" y="865262"/>
            <a:ext cx="10833098" cy="5486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061553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Try – To manage resources, or protect against error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CE7F3-0926-527F-D8F8-8726F814C3DB}"/>
              </a:ext>
            </a:extLst>
          </p:cNvPr>
          <p:cNvSpPr txBox="1"/>
          <p:nvPr/>
        </p:nvSpPr>
        <p:spPr>
          <a:xfrm>
            <a:off x="2137987" y="5577239"/>
            <a:ext cx="7395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We also use try on something that has the possibility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breaking in order to catch its exception.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0C27D-DE6E-F160-CE6E-9492F6D6B953}"/>
              </a:ext>
            </a:extLst>
          </p:cNvPr>
          <p:cNvSpPr txBox="1"/>
          <p:nvPr/>
        </p:nvSpPr>
        <p:spPr>
          <a:xfrm>
            <a:off x="8534400" y="6415672"/>
            <a:ext cx="353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TryDividingByZero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4058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Numeric</a:t>
            </a:r>
            <a:r>
              <a:rPr spc="-70" dirty="0"/>
              <a:t> </a:t>
            </a:r>
            <a:r>
              <a:rPr spc="-55" dirty="0"/>
              <a:t>Type</a:t>
            </a:r>
            <a:r>
              <a:rPr spc="-15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863" y="773683"/>
            <a:ext cx="10213340" cy="27781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binary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involving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operands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Java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automatically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converts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operand</a:t>
            </a:r>
            <a:r>
              <a:rPr sz="1800" spc="-5" dirty="0">
                <a:latin typeface="Times New Roman"/>
                <a:cs typeface="Times New Roman"/>
              </a:rPr>
              <a:t> based</a:t>
            </a:r>
            <a:r>
              <a:rPr sz="1800" dirty="0">
                <a:latin typeface="Times New Roman"/>
                <a:cs typeface="Times New Roman"/>
              </a:rPr>
              <a:t> on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rules: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buAutoNum type="arabicPeriod"/>
              <a:tabLst>
                <a:tab pos="412115" algn="l"/>
                <a:tab pos="412750" algn="l"/>
              </a:tabLst>
            </a:pPr>
            <a:r>
              <a:rPr sz="1800" dirty="0">
                <a:latin typeface="Times New Roman"/>
                <a:cs typeface="Times New Roman"/>
              </a:rPr>
              <a:t>If one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operands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double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converted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double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412750" indent="-400050">
              <a:lnSpc>
                <a:spcPts val="2125"/>
              </a:lnSpc>
              <a:spcBef>
                <a:spcPts val="50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operands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float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converted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float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412750" indent="-400050">
              <a:lnSpc>
                <a:spcPts val="2125"/>
              </a:lnSpc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operands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long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converted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long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both </a:t>
            </a:r>
            <a:r>
              <a:rPr sz="1800" dirty="0">
                <a:latin typeface="Times New Roman"/>
                <a:cs typeface="Times New Roman"/>
              </a:rPr>
              <a:t>operands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converted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89535">
              <a:lnSpc>
                <a:spcPct val="102200"/>
              </a:lnSpc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Java,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augmented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x1 </a:t>
            </a:r>
            <a:r>
              <a:rPr sz="1800" b="1" spc="-5" dirty="0">
                <a:latin typeface="Times New Roman"/>
                <a:cs typeface="Times New Roman"/>
              </a:rPr>
              <a:t>op=</a:t>
            </a:r>
            <a:r>
              <a:rPr sz="1800" b="1" dirty="0">
                <a:latin typeface="Times New Roman"/>
                <a:cs typeface="Times New Roman"/>
              </a:rPr>
              <a:t> x2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implemented</a:t>
            </a:r>
            <a:r>
              <a:rPr sz="1800" dirty="0">
                <a:latin typeface="Times New Roman"/>
                <a:cs typeface="Times New Roman"/>
              </a:rPr>
              <a:t> 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x1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 </a:t>
            </a:r>
            <a:r>
              <a:rPr sz="1800" b="1" spc="-5" dirty="0">
                <a:latin typeface="Times New Roman"/>
                <a:cs typeface="Times New Roman"/>
              </a:rPr>
              <a:t>(T)(x1</a:t>
            </a:r>
            <a:r>
              <a:rPr sz="1800" b="1" dirty="0">
                <a:latin typeface="Times New Roman"/>
                <a:cs typeface="Times New Roman"/>
              </a:rPr>
              <a:t> op x2)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 </a:t>
            </a:r>
            <a:r>
              <a:rPr sz="1800" spc="-5" dirty="0">
                <a:latin typeface="Times New Roman"/>
                <a:cs typeface="Times New Roman"/>
              </a:rPr>
              <a:t>is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x1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Therefore,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dirty="0">
                <a:latin typeface="Times New Roman"/>
                <a:cs typeface="Times New Roman"/>
              </a:rPr>
              <a:t> code </a:t>
            </a:r>
            <a:r>
              <a:rPr sz="1800" spc="-5" dirty="0">
                <a:latin typeface="Times New Roman"/>
                <a:cs typeface="Times New Roman"/>
              </a:rPr>
              <a:t>is correct.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420" y="3719805"/>
            <a:ext cx="5505450" cy="2827655"/>
          </a:xfrm>
          <a:custGeom>
            <a:avLst/>
            <a:gdLst/>
            <a:ahLst/>
            <a:cxnLst/>
            <a:rect l="l" t="t" r="r" b="b"/>
            <a:pathLst>
              <a:path w="5505450" h="2827654">
                <a:moveTo>
                  <a:pt x="0" y="0"/>
                </a:moveTo>
                <a:lnTo>
                  <a:pt x="5505302" y="0"/>
                </a:lnTo>
                <a:lnTo>
                  <a:pt x="5505302" y="2827480"/>
                </a:lnTo>
                <a:lnTo>
                  <a:pt x="0" y="28274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860" y="3623564"/>
            <a:ext cx="3655695" cy="7086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Calibri"/>
                <a:cs typeface="Calibri"/>
              </a:rPr>
              <a:t>Implicit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casting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ct val="100000"/>
              </a:lnSpc>
              <a:spcBef>
                <a:spcPts val="530"/>
              </a:spcBef>
            </a:pPr>
            <a:r>
              <a:rPr sz="1800" b="1" spc="-10" dirty="0">
                <a:latin typeface="Courier New"/>
                <a:cs typeface="Courier New"/>
              </a:rPr>
              <a:t>double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3;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(type</a:t>
            </a:r>
            <a:r>
              <a:rPr sz="1800" dirty="0">
                <a:latin typeface="Calibri"/>
                <a:cs typeface="Calibri"/>
              </a:rPr>
              <a:t> widening)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860" y="4659884"/>
            <a:ext cx="5231765" cy="175387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libri"/>
                <a:cs typeface="Calibri"/>
              </a:rPr>
              <a:t>Explicit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casting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ct val="100000"/>
              </a:lnSpc>
              <a:spcBef>
                <a:spcPts val="550"/>
              </a:spcBef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(int)3.0;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(type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narrowing)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ct val="100000"/>
              </a:lnSpc>
              <a:spcBef>
                <a:spcPts val="530"/>
              </a:spcBef>
            </a:pPr>
            <a:r>
              <a:rPr sz="1800" b="1" spc="-10" dirty="0">
                <a:latin typeface="Courier New"/>
                <a:cs typeface="Courier New"/>
              </a:rPr>
              <a:t>int 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(int)3.9; </a:t>
            </a:r>
            <a:r>
              <a:rPr sz="1800" spc="-10" dirty="0">
                <a:latin typeface="Calibri"/>
                <a:cs typeface="Calibri"/>
              </a:rPr>
              <a:t>(Fraction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10" dirty="0">
                <a:latin typeface="Calibri"/>
                <a:cs typeface="Calibri"/>
              </a:rPr>
              <a:t>truncated)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1828164" algn="l"/>
              </a:tabLst>
            </a:pP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wrong?	</a:t>
            </a: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 2.0;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9558" y="3719805"/>
            <a:ext cx="5256530" cy="120078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ts val="2135"/>
              </a:lnSpc>
              <a:spcBef>
                <a:spcPts val="254"/>
              </a:spcBef>
            </a:pPr>
            <a:r>
              <a:rPr sz="1800" b="1" spc="-10" dirty="0">
                <a:latin typeface="Calibri"/>
                <a:cs typeface="Calibri"/>
              </a:rPr>
              <a:t>int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sum += </a:t>
            </a:r>
            <a:r>
              <a:rPr sz="1800" b="1" spc="-5" dirty="0">
                <a:latin typeface="Calibri"/>
                <a:cs typeface="Calibri"/>
              </a:rPr>
              <a:t>4.5</a:t>
            </a:r>
            <a:r>
              <a:rPr sz="1800" spc="-5" dirty="0">
                <a:latin typeface="Calibri"/>
                <a:cs typeface="Calibri"/>
              </a:rPr>
              <a:t>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// </a:t>
            </a:r>
            <a:r>
              <a:rPr sz="1800" spc="-5" dirty="0">
                <a:latin typeface="Calibri"/>
                <a:cs typeface="Calibri"/>
              </a:rPr>
              <a:t>sum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becomes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-5" dirty="0">
                <a:latin typeface="Calibri"/>
                <a:cs typeface="Calibri"/>
              </a:rPr>
              <a:t> 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sum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+= </a:t>
            </a:r>
            <a:r>
              <a:rPr sz="1800" b="1" spc="-5" dirty="0">
                <a:latin typeface="Calibri"/>
                <a:cs typeface="Calibri"/>
              </a:rPr>
              <a:t>4.5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equivalent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sum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>
                <a:latin typeface="Calibri"/>
                <a:cs typeface="Calibri"/>
              </a:rPr>
              <a:t>(int)(sum </a:t>
            </a:r>
            <a:r>
              <a:rPr sz="1800" b="1" dirty="0">
                <a:latin typeface="Calibri"/>
                <a:cs typeface="Calibri"/>
              </a:rPr>
              <a:t>+ </a:t>
            </a:r>
            <a:r>
              <a:rPr sz="1800" b="1" spc="-5" dirty="0">
                <a:latin typeface="Calibri"/>
                <a:cs typeface="Calibri"/>
              </a:rPr>
              <a:t>4.5)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63CB0-4395-62D0-AF42-A8594F6B3A1A}"/>
              </a:ext>
            </a:extLst>
          </p:cNvPr>
          <p:cNvSpPr txBox="1"/>
          <p:nvPr/>
        </p:nvSpPr>
        <p:spPr>
          <a:xfrm>
            <a:off x="8610600" y="6354519"/>
            <a:ext cx="340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TypeConversions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213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Operator</a:t>
            </a:r>
            <a:r>
              <a:rPr spc="-70" dirty="0"/>
              <a:t> </a:t>
            </a:r>
            <a:r>
              <a:rPr dirty="0"/>
              <a:t>Precedence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3516"/>
            <a:ext cx="4762500" cy="4521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1.	</a:t>
            </a:r>
            <a:r>
              <a:rPr sz="1800" spc="-5" dirty="0">
                <a:latin typeface="Times New Roman"/>
                <a:cs typeface="Times New Roman"/>
              </a:rPr>
              <a:t>var++,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var--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2.	</a:t>
            </a:r>
            <a:r>
              <a:rPr sz="1800" spc="-5" dirty="0">
                <a:latin typeface="Times New Roman"/>
                <a:cs typeface="Times New Roman"/>
              </a:rPr>
              <a:t>+,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(Unary</a:t>
            </a:r>
            <a:r>
              <a:rPr sz="1800" spc="-5" dirty="0">
                <a:latin typeface="Times New Roman"/>
                <a:cs typeface="Times New Roman"/>
              </a:rPr>
              <a:t> plus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minus),</a:t>
            </a:r>
            <a:r>
              <a:rPr sz="1800" spc="-10" dirty="0">
                <a:latin typeface="Times New Roman"/>
                <a:cs typeface="Times New Roman"/>
              </a:rPr>
              <a:t> ++var,--var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(type)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Casting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!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(Not)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*, </a:t>
            </a:r>
            <a:r>
              <a:rPr sz="1800" spc="-5" dirty="0">
                <a:latin typeface="Times New Roman"/>
                <a:cs typeface="Times New Roman"/>
              </a:rPr>
              <a:t>/,</a:t>
            </a:r>
            <a:r>
              <a:rPr sz="1800" dirty="0">
                <a:latin typeface="Times New Roman"/>
                <a:cs typeface="Times New Roman"/>
              </a:rPr>
              <a:t> %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(Multiplication,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division,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remainder)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6.	</a:t>
            </a:r>
            <a:r>
              <a:rPr sz="1800" spc="-5" dirty="0">
                <a:latin typeface="Times New Roman"/>
                <a:cs typeface="Times New Roman"/>
              </a:rPr>
              <a:t>+, </a:t>
            </a:r>
            <a:r>
              <a:rPr sz="1800" dirty="0">
                <a:latin typeface="Times New Roman"/>
                <a:cs typeface="Times New Roman"/>
              </a:rPr>
              <a:t>- </a:t>
            </a:r>
            <a:r>
              <a:rPr sz="1800" spc="-5" dirty="0">
                <a:latin typeface="Times New Roman"/>
                <a:cs typeface="Times New Roman"/>
              </a:rPr>
              <a:t>(Binary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addition</a:t>
            </a:r>
            <a:r>
              <a:rPr sz="1800" dirty="0">
                <a:latin typeface="Times New Roman"/>
                <a:cs typeface="Times New Roman"/>
              </a:rPr>
              <a:t> and </a:t>
            </a:r>
            <a:r>
              <a:rPr sz="1800" spc="-5" dirty="0">
                <a:latin typeface="Times New Roman"/>
                <a:cs typeface="Times New Roman"/>
              </a:rPr>
              <a:t>subtraction)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7.	</a:t>
            </a:r>
            <a:r>
              <a:rPr sz="1800" spc="-5" dirty="0">
                <a:latin typeface="Times New Roman"/>
                <a:cs typeface="Times New Roman"/>
              </a:rPr>
              <a:t>&lt;, &lt;=,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&gt;= (Relational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operators)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8.	</a:t>
            </a:r>
            <a:r>
              <a:rPr sz="1800" spc="-5" dirty="0">
                <a:latin typeface="Times New Roman"/>
                <a:cs typeface="Times New Roman"/>
              </a:rPr>
              <a:t>==,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!=;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(Equality)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9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^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(Exclusive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OR)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AutoNum type="arabicPeriod" startAt="9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&amp;&amp;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(Conditional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AND)</a:t>
            </a:r>
            <a:r>
              <a:rPr sz="1800" spc="-5" dirty="0">
                <a:latin typeface="Times New Roman"/>
                <a:cs typeface="Times New Roman"/>
              </a:rPr>
              <a:t> Short-circuit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9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||</a:t>
            </a:r>
            <a:r>
              <a:rPr sz="1800" spc="-5" dirty="0">
                <a:latin typeface="Times New Roman"/>
                <a:cs typeface="Times New Roman"/>
              </a:rPr>
              <a:t> (Conditional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Short-circuit</a:t>
            </a:r>
            <a:r>
              <a:rPr sz="1800" dirty="0">
                <a:latin typeface="Times New Roman"/>
                <a:cs typeface="Times New Roman"/>
              </a:rPr>
              <a:t> OR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Times New Roman"/>
                <a:cs typeface="Times New Roman"/>
              </a:rPr>
              <a:t>12. </a:t>
            </a:r>
            <a:r>
              <a:rPr sz="1800" spc="-5" dirty="0">
                <a:latin typeface="Times New Roman"/>
                <a:cs typeface="Times New Roman"/>
              </a:rPr>
              <a:t>=,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+=,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-=,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*=,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/=, </a:t>
            </a:r>
            <a:r>
              <a:rPr sz="1800" dirty="0">
                <a:latin typeface="Times New Roman"/>
                <a:cs typeface="Times New Roman"/>
              </a:rPr>
              <a:t>%=</a:t>
            </a:r>
            <a:r>
              <a:rPr sz="1800" spc="-5" dirty="0">
                <a:latin typeface="Times New Roman"/>
                <a:cs typeface="Times New Roman"/>
              </a:rPr>
              <a:t> (Assignment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operator)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948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Operator</a:t>
            </a:r>
            <a:r>
              <a:rPr spc="-5" dirty="0"/>
              <a:t> </a:t>
            </a:r>
            <a:r>
              <a:rPr dirty="0"/>
              <a:t>Precedence</a:t>
            </a:r>
            <a:r>
              <a:rPr spc="-5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5" dirty="0"/>
              <a:t>Associativity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857" y="1023619"/>
            <a:ext cx="9718675" cy="568424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8450" marR="503555" indent="-285750">
              <a:spcBef>
                <a:spcPts val="3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parentheses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evaluated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(Parentheses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nested,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inner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parentheses 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first.)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8450" marR="770255" indent="-285750"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evaluating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parentheses,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according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precedence</a:t>
            </a:r>
            <a:r>
              <a:rPr sz="2400" spc="-5" dirty="0">
                <a:latin typeface="Times New Roman"/>
                <a:cs typeface="Times New Roman"/>
              </a:rPr>
              <a:t> rule</a:t>
            </a:r>
            <a:r>
              <a:rPr sz="2400" dirty="0">
                <a:latin typeface="Times New Roman"/>
                <a:cs typeface="Times New Roman"/>
              </a:rPr>
              <a:t> and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associativity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rule.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8450" marR="5080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operators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precedence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other,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associativity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evaluation.</a:t>
            </a:r>
            <a:endParaRPr sz="2400" dirty="0">
              <a:latin typeface="Times New Roman"/>
              <a:cs typeface="Times New Roman"/>
            </a:endParaRPr>
          </a:p>
          <a:p>
            <a:pPr marL="298450" indent="-285750">
              <a:spcBef>
                <a:spcPts val="17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binary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left-associative.</a:t>
            </a:r>
            <a:endParaRPr sz="2400" dirty="0">
              <a:latin typeface="Times New Roman"/>
              <a:cs typeface="Times New Roman"/>
            </a:endParaRPr>
          </a:p>
          <a:p>
            <a:pPr marL="298450" indent="-285750">
              <a:spcBef>
                <a:spcPts val="17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Assignment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right-associative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Therefore,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8450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 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equivalent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((a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b)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 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</a:p>
          <a:p>
            <a:pPr marL="298450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+=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 is equivalent to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 </a:t>
            </a:r>
            <a:r>
              <a:rPr sz="2400" spc="-5" dirty="0">
                <a:latin typeface="Times New Roman"/>
                <a:cs typeface="Times New Roman"/>
              </a:rPr>
              <a:t>+=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5))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7622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Operator</a:t>
            </a:r>
            <a:r>
              <a:rPr spc="-5" dirty="0"/>
              <a:t> </a:t>
            </a:r>
            <a:r>
              <a:rPr dirty="0"/>
              <a:t>Precedence</a:t>
            </a:r>
            <a:r>
              <a:rPr spc="5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5" dirty="0"/>
              <a:t>Associativity</a:t>
            </a:r>
            <a:r>
              <a:rPr dirty="0"/>
              <a:t> -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863" y="1048003"/>
            <a:ext cx="1114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Applying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precedence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associativity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rule,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&gt; 5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+ 3)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evaluated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1602" y="2505635"/>
            <a:ext cx="1875155" cy="285115"/>
            <a:chOff x="5041602" y="2505635"/>
            <a:chExt cx="1875155" cy="285115"/>
          </a:xfrm>
        </p:grpSpPr>
        <p:sp>
          <p:nvSpPr>
            <p:cNvPr id="5" name="object 5"/>
            <p:cNvSpPr/>
            <p:nvPr/>
          </p:nvSpPr>
          <p:spPr>
            <a:xfrm>
              <a:off x="5136318" y="2627326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h="154939">
                  <a:moveTo>
                    <a:pt x="0" y="154442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41602" y="2505635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7676" y="0"/>
                  </a:moveTo>
                  <a:lnTo>
                    <a:pt x="0" y="192959"/>
                  </a:lnTo>
                  <a:lnTo>
                    <a:pt x="97676" y="130590"/>
                  </a:lnTo>
                  <a:lnTo>
                    <a:pt x="192557" y="192959"/>
                  </a:lnTo>
                  <a:lnTo>
                    <a:pt x="97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6318" y="2781768"/>
              <a:ext cx="1780539" cy="0"/>
            </a:xfrm>
            <a:custGeom>
              <a:avLst/>
              <a:gdLst/>
              <a:ahLst/>
              <a:cxnLst/>
              <a:rect l="l" t="t" r="r" b="b"/>
              <a:pathLst>
                <a:path w="1780540">
                  <a:moveTo>
                    <a:pt x="0" y="0"/>
                  </a:moveTo>
                  <a:lnTo>
                    <a:pt x="1780065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04513" y="3010198"/>
            <a:ext cx="3776345" cy="282575"/>
            <a:chOff x="3104513" y="3010198"/>
            <a:chExt cx="3776345" cy="282575"/>
          </a:xfrm>
        </p:grpSpPr>
        <p:sp>
          <p:nvSpPr>
            <p:cNvPr id="9" name="object 9"/>
            <p:cNvSpPr/>
            <p:nvPr/>
          </p:nvSpPr>
          <p:spPr>
            <a:xfrm>
              <a:off x="3199271" y="3131930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4">
                  <a:moveTo>
                    <a:pt x="0" y="151352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04513" y="3010198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7718" y="0"/>
                  </a:moveTo>
                  <a:lnTo>
                    <a:pt x="0" y="193001"/>
                  </a:lnTo>
                  <a:lnTo>
                    <a:pt x="97718" y="130630"/>
                  </a:lnTo>
                  <a:lnTo>
                    <a:pt x="192557" y="193001"/>
                  </a:lnTo>
                  <a:lnTo>
                    <a:pt x="97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9271" y="3283283"/>
              <a:ext cx="3681729" cy="0"/>
            </a:xfrm>
            <a:custGeom>
              <a:avLst/>
              <a:gdLst/>
              <a:ahLst/>
              <a:cxnLst/>
              <a:rect l="l" t="t" r="r" b="b"/>
              <a:pathLst>
                <a:path w="3681729">
                  <a:moveTo>
                    <a:pt x="0" y="0"/>
                  </a:moveTo>
                  <a:lnTo>
                    <a:pt x="3681578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47969" y="3562259"/>
            <a:ext cx="3068955" cy="285115"/>
            <a:chOff x="3847969" y="3562259"/>
            <a:chExt cx="3068955" cy="285115"/>
          </a:xfrm>
        </p:grpSpPr>
        <p:sp>
          <p:nvSpPr>
            <p:cNvPr id="13" name="object 13"/>
            <p:cNvSpPr/>
            <p:nvPr/>
          </p:nvSpPr>
          <p:spPr>
            <a:xfrm>
              <a:off x="3942726" y="3683951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h="154939">
                  <a:moveTo>
                    <a:pt x="0" y="154318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7969" y="3562259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4757" y="0"/>
                  </a:moveTo>
                  <a:lnTo>
                    <a:pt x="0" y="192961"/>
                  </a:lnTo>
                  <a:lnTo>
                    <a:pt x="94757" y="130590"/>
                  </a:lnTo>
                  <a:lnTo>
                    <a:pt x="192474" y="192961"/>
                  </a:lnTo>
                  <a:lnTo>
                    <a:pt x="94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42726" y="3838270"/>
              <a:ext cx="2973705" cy="0"/>
            </a:xfrm>
            <a:custGeom>
              <a:avLst/>
              <a:gdLst/>
              <a:ahLst/>
              <a:cxnLst/>
              <a:rect l="l" t="t" r="r" b="b"/>
              <a:pathLst>
                <a:path w="2973704">
                  <a:moveTo>
                    <a:pt x="0" y="0"/>
                  </a:moveTo>
                  <a:lnTo>
                    <a:pt x="2973657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518082" y="4167752"/>
            <a:ext cx="4380865" cy="285115"/>
            <a:chOff x="2518082" y="4167752"/>
            <a:chExt cx="4380865" cy="285115"/>
          </a:xfrm>
        </p:grpSpPr>
        <p:sp>
          <p:nvSpPr>
            <p:cNvPr id="17" name="object 17"/>
            <p:cNvSpPr/>
            <p:nvPr/>
          </p:nvSpPr>
          <p:spPr>
            <a:xfrm>
              <a:off x="2612839" y="4289444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h="154939">
                  <a:moveTo>
                    <a:pt x="0" y="154318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8082" y="4167752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7717" y="0"/>
                  </a:moveTo>
                  <a:lnTo>
                    <a:pt x="0" y="192878"/>
                  </a:lnTo>
                  <a:lnTo>
                    <a:pt x="97717" y="130590"/>
                  </a:lnTo>
                  <a:lnTo>
                    <a:pt x="192557" y="192878"/>
                  </a:lnTo>
                  <a:lnTo>
                    <a:pt x="977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2839" y="4443763"/>
              <a:ext cx="4286250" cy="0"/>
            </a:xfrm>
            <a:custGeom>
              <a:avLst/>
              <a:gdLst/>
              <a:ahLst/>
              <a:cxnLst/>
              <a:rect l="l" t="t" r="r" b="b"/>
              <a:pathLst>
                <a:path w="4286250">
                  <a:moveTo>
                    <a:pt x="0" y="0"/>
                  </a:moveTo>
                  <a:lnTo>
                    <a:pt x="4285777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400712" y="4702018"/>
            <a:ext cx="3462654" cy="288290"/>
            <a:chOff x="3400712" y="4702018"/>
            <a:chExt cx="3462654" cy="288290"/>
          </a:xfrm>
        </p:grpSpPr>
        <p:sp>
          <p:nvSpPr>
            <p:cNvPr id="21" name="object 21"/>
            <p:cNvSpPr/>
            <p:nvPr/>
          </p:nvSpPr>
          <p:spPr>
            <a:xfrm>
              <a:off x="3495551" y="4826676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h="154939">
                  <a:moveTo>
                    <a:pt x="0" y="154318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0712" y="4702018"/>
              <a:ext cx="193040" cy="196215"/>
            </a:xfrm>
            <a:custGeom>
              <a:avLst/>
              <a:gdLst/>
              <a:ahLst/>
              <a:cxnLst/>
              <a:rect l="l" t="t" r="r" b="b"/>
              <a:pathLst>
                <a:path w="193039" h="196214">
                  <a:moveTo>
                    <a:pt x="97800" y="0"/>
                  </a:moveTo>
                  <a:lnTo>
                    <a:pt x="0" y="195802"/>
                  </a:lnTo>
                  <a:lnTo>
                    <a:pt x="97800" y="133555"/>
                  </a:lnTo>
                  <a:lnTo>
                    <a:pt x="192557" y="195802"/>
                  </a:lnTo>
                  <a:lnTo>
                    <a:pt x="97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95551" y="4980994"/>
              <a:ext cx="3368040" cy="0"/>
            </a:xfrm>
            <a:custGeom>
              <a:avLst/>
              <a:gdLst/>
              <a:ahLst/>
              <a:cxnLst/>
              <a:rect l="l" t="t" r="r" b="b"/>
              <a:pathLst>
                <a:path w="3368040">
                  <a:moveTo>
                    <a:pt x="0" y="0"/>
                  </a:moveTo>
                  <a:lnTo>
                    <a:pt x="3367531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26972" y="2194886"/>
            <a:ext cx="7466330" cy="37211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3 +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* (4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3)</a:t>
            </a:r>
            <a:r>
              <a:rPr sz="19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900" dirty="0">
              <a:latin typeface="Courier New"/>
              <a:cs typeface="Courier New"/>
            </a:endParaRPr>
          </a:p>
          <a:p>
            <a:pPr marL="5196840" indent="-351790">
              <a:lnSpc>
                <a:spcPts val="2039"/>
              </a:lnSpc>
              <a:spcBef>
                <a:spcPts val="335"/>
              </a:spcBef>
              <a:buAutoNum type="arabicParenBoth"/>
              <a:tabLst>
                <a:tab pos="5197475" algn="l"/>
              </a:tabLst>
            </a:pP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inside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parentheses</a:t>
            </a:r>
            <a:r>
              <a:rPr sz="19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</a:pP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3 +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4 *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4 &gt;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5 *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9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sz="19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900" dirty="0">
              <a:latin typeface="Courier New"/>
              <a:cs typeface="Courier New"/>
            </a:endParaRPr>
          </a:p>
          <a:p>
            <a:pPr marL="5214620" indent="-351790">
              <a:lnSpc>
                <a:spcPts val="2135"/>
              </a:lnSpc>
              <a:spcBef>
                <a:spcPts val="150"/>
              </a:spcBef>
              <a:buAutoNum type="arabicParenBoth" startAt="2"/>
              <a:tabLst>
                <a:tab pos="5215255" algn="l"/>
              </a:tabLst>
            </a:pP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multiplication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3 + 16 &gt; 5 * 7</a:t>
            </a:r>
            <a:r>
              <a:rPr sz="19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sz="19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900" dirty="0">
              <a:latin typeface="Courier New"/>
              <a:cs typeface="Courier New"/>
            </a:endParaRPr>
          </a:p>
          <a:p>
            <a:pPr marL="5214620" indent="-351790">
              <a:lnSpc>
                <a:spcPts val="2210"/>
              </a:lnSpc>
              <a:buAutoNum type="arabicParenBoth" startAt="3"/>
              <a:tabLst>
                <a:tab pos="5215255" algn="l"/>
              </a:tabLst>
            </a:pP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multiplication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</a:pP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9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9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16 &gt;</a:t>
            </a:r>
            <a:r>
              <a:rPr sz="19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35</a:t>
            </a:r>
            <a:r>
              <a:rPr sz="19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sz="19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900" dirty="0">
              <a:latin typeface="Courier New"/>
              <a:cs typeface="Courier New"/>
            </a:endParaRPr>
          </a:p>
          <a:p>
            <a:pPr marL="5214620" indent="-351790">
              <a:lnSpc>
                <a:spcPts val="2120"/>
              </a:lnSpc>
              <a:spcBef>
                <a:spcPts val="175"/>
              </a:spcBef>
              <a:buAutoNum type="arabicParenBoth" startAt="4"/>
              <a:tabLst>
                <a:tab pos="5215255" algn="l"/>
              </a:tabLst>
            </a:pP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addition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</a:pP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19</a:t>
            </a:r>
            <a:r>
              <a:rPr sz="19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9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35</a:t>
            </a:r>
            <a:r>
              <a:rPr sz="19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sz="19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900" dirty="0">
              <a:latin typeface="Courier New"/>
              <a:cs typeface="Courier New"/>
            </a:endParaRPr>
          </a:p>
          <a:p>
            <a:pPr marL="5232400" indent="-351790">
              <a:lnSpc>
                <a:spcPts val="2135"/>
              </a:lnSpc>
              <a:spcBef>
                <a:spcPts val="130"/>
              </a:spcBef>
              <a:buAutoNum type="arabicParenBoth" startAt="5"/>
              <a:tabLst>
                <a:tab pos="5233035" algn="l"/>
              </a:tabLst>
            </a:pP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subtraction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19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34</a:t>
            </a:r>
            <a:endParaRPr sz="1900" dirty="0">
              <a:latin typeface="Courier New"/>
              <a:cs typeface="Courier New"/>
            </a:endParaRPr>
          </a:p>
          <a:p>
            <a:pPr marL="5214620" indent="-351790">
              <a:lnSpc>
                <a:spcPts val="2030"/>
              </a:lnSpc>
              <a:spcBef>
                <a:spcPts val="360"/>
              </a:spcBef>
              <a:buAutoNum type="arabicParenBoth" startAt="6"/>
              <a:tabLst>
                <a:tab pos="5215255" algn="l"/>
              </a:tabLst>
            </a:pP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greater</a:t>
            </a: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sz="1900" spc="20" dirty="0">
                <a:solidFill>
                  <a:srgbClr val="FF0000"/>
                </a:solidFill>
                <a:latin typeface="Courier New"/>
                <a:cs typeface="Courier New"/>
              </a:rPr>
              <a:t>false</a:t>
            </a:r>
            <a:endParaRPr sz="1900" dirty="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75105" y="5295564"/>
            <a:ext cx="4188460" cy="281940"/>
            <a:chOff x="2675105" y="5295564"/>
            <a:chExt cx="4188460" cy="281940"/>
          </a:xfrm>
        </p:grpSpPr>
        <p:sp>
          <p:nvSpPr>
            <p:cNvPr id="26" name="object 26"/>
            <p:cNvSpPr/>
            <p:nvPr/>
          </p:nvSpPr>
          <p:spPr>
            <a:xfrm>
              <a:off x="2769862" y="5417256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4">
                  <a:moveTo>
                    <a:pt x="0" y="151352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5105" y="5295564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4757" y="0"/>
                  </a:moveTo>
                  <a:lnTo>
                    <a:pt x="0" y="192959"/>
                  </a:lnTo>
                  <a:lnTo>
                    <a:pt x="94757" y="130590"/>
                  </a:lnTo>
                  <a:lnTo>
                    <a:pt x="192476" y="192959"/>
                  </a:lnTo>
                  <a:lnTo>
                    <a:pt x="94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69862" y="5568608"/>
              <a:ext cx="4093845" cy="0"/>
            </a:xfrm>
            <a:custGeom>
              <a:avLst/>
              <a:gdLst/>
              <a:ahLst/>
              <a:cxnLst/>
              <a:rect l="l" t="t" r="r" b="b"/>
              <a:pathLst>
                <a:path w="4093845">
                  <a:moveTo>
                    <a:pt x="0" y="0"/>
                  </a:moveTo>
                  <a:lnTo>
                    <a:pt x="4093220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7466"/>
            <a:ext cx="12192000" cy="5302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924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</a:t>
            </a:r>
            <a:r>
              <a:rPr dirty="0"/>
              <a:t>x</a:t>
            </a:r>
            <a:r>
              <a:rPr spc="5" dirty="0"/>
              <a:t>a</a:t>
            </a:r>
            <a:r>
              <a:rPr dirty="0"/>
              <a:t>mple</a:t>
            </a:r>
            <a:r>
              <a:rPr spc="5" dirty="0"/>
              <a:t>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A</a:t>
            </a:r>
            <a:r>
              <a:rPr dirty="0"/>
              <a:t>r</a:t>
            </a:r>
            <a:r>
              <a:rPr spc="5" dirty="0"/>
              <a:t>e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of </a:t>
            </a:r>
            <a:r>
              <a:rPr spc="-5" dirty="0"/>
              <a:t>C</a:t>
            </a:r>
            <a:r>
              <a:rPr dirty="0"/>
              <a:t>ir</a:t>
            </a:r>
            <a:r>
              <a:rPr spc="5" dirty="0"/>
              <a:t>c</a:t>
            </a:r>
            <a:r>
              <a:rPr dirty="0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32064" y="3791231"/>
            <a:ext cx="36576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 marR="459740">
              <a:lnSpc>
                <a:spcPct val="101099"/>
              </a:lnSpc>
              <a:spcBef>
                <a:spcPts val="244"/>
              </a:spcBef>
            </a:pPr>
            <a:r>
              <a:rPr sz="1800" spc="-5" dirty="0">
                <a:latin typeface="Times New Roman"/>
                <a:cs typeface="Times New Roman"/>
              </a:rPr>
              <a:t>Computes the </a:t>
            </a:r>
            <a:r>
              <a:rPr sz="1800" dirty="0">
                <a:latin typeface="Times New Roman"/>
                <a:cs typeface="Times New Roman"/>
              </a:rPr>
              <a:t>area </a:t>
            </a:r>
            <a:r>
              <a:rPr sz="1800" spc="-5" dirty="0">
                <a:latin typeface="Times New Roman"/>
                <a:cs typeface="Times New Roman"/>
              </a:rPr>
              <a:t>using assigned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radius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600" y="4071538"/>
            <a:ext cx="2188845" cy="99060"/>
          </a:xfrm>
          <a:custGeom>
            <a:avLst/>
            <a:gdLst/>
            <a:ahLst/>
            <a:cxnLst/>
            <a:rect l="l" t="t" r="r" b="b"/>
            <a:pathLst>
              <a:path w="2188845" h="99060">
                <a:moveTo>
                  <a:pt x="75309" y="22861"/>
                </a:moveTo>
                <a:lnTo>
                  <a:pt x="0" y="62691"/>
                </a:lnTo>
                <a:lnTo>
                  <a:pt x="77049" y="99040"/>
                </a:lnTo>
                <a:lnTo>
                  <a:pt x="76476" y="73936"/>
                </a:lnTo>
                <a:lnTo>
                  <a:pt x="63776" y="73936"/>
                </a:lnTo>
                <a:lnTo>
                  <a:pt x="63196" y="48544"/>
                </a:lnTo>
                <a:lnTo>
                  <a:pt x="75889" y="48254"/>
                </a:lnTo>
                <a:lnTo>
                  <a:pt x="75309" y="22861"/>
                </a:lnTo>
                <a:close/>
              </a:path>
              <a:path w="2188845" h="99060">
                <a:moveTo>
                  <a:pt x="75889" y="48254"/>
                </a:moveTo>
                <a:lnTo>
                  <a:pt x="63196" y="48544"/>
                </a:lnTo>
                <a:lnTo>
                  <a:pt x="63776" y="73936"/>
                </a:lnTo>
                <a:lnTo>
                  <a:pt x="76469" y="73646"/>
                </a:lnTo>
                <a:lnTo>
                  <a:pt x="75889" y="48254"/>
                </a:lnTo>
                <a:close/>
              </a:path>
              <a:path w="2188845" h="99060">
                <a:moveTo>
                  <a:pt x="76469" y="73646"/>
                </a:moveTo>
                <a:lnTo>
                  <a:pt x="63776" y="73936"/>
                </a:lnTo>
                <a:lnTo>
                  <a:pt x="76476" y="73936"/>
                </a:lnTo>
                <a:lnTo>
                  <a:pt x="76469" y="73646"/>
                </a:lnTo>
                <a:close/>
              </a:path>
              <a:path w="2188845" h="99060">
                <a:moveTo>
                  <a:pt x="2188173" y="0"/>
                </a:moveTo>
                <a:lnTo>
                  <a:pt x="75889" y="48254"/>
                </a:lnTo>
                <a:lnTo>
                  <a:pt x="76469" y="73646"/>
                </a:lnTo>
                <a:lnTo>
                  <a:pt x="2188753" y="25393"/>
                </a:lnTo>
                <a:lnTo>
                  <a:pt x="21881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267E5-71DF-2348-47DA-8D14A8681003}"/>
              </a:ext>
            </a:extLst>
          </p:cNvPr>
          <p:cNvSpPr txBox="1"/>
          <p:nvPr/>
        </p:nvSpPr>
        <p:spPr>
          <a:xfrm>
            <a:off x="9070120" y="6423384"/>
            <a:ext cx="31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ComputeArea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18" y="206755"/>
            <a:ext cx="1762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125" y="1002283"/>
            <a:ext cx="11041475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From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800" spc="5" dirty="0" err="1">
                <a:latin typeface="Times New Roman"/>
                <a:cs typeface="Times New Roman"/>
              </a:rPr>
              <a:t>ComputeArea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learned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6385">
              <a:spcBef>
                <a:spcPts val="4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handle variables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6385">
              <a:spcBef>
                <a:spcPts val="5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 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operators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6385"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condition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necessary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(e.g.,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statement)</a:t>
            </a:r>
            <a:endParaRPr sz="2800" dirty="0">
              <a:latin typeface="Times New Roman"/>
              <a:cs typeface="Times New Roman"/>
            </a:endParaRPr>
          </a:p>
          <a:p>
            <a:pPr marL="298450" indent="-285750">
              <a:spcBef>
                <a:spcPts val="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From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800" spc="5" dirty="0" err="1">
                <a:latin typeface="Times New Roman"/>
                <a:cs typeface="Times New Roman"/>
              </a:rPr>
              <a:t>WeekDay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learned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6385"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write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switch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</a:t>
            </a:r>
            <a:endParaRPr sz="2800" dirty="0">
              <a:latin typeface="Times New Roman"/>
              <a:cs typeface="Times New Roman"/>
            </a:endParaRPr>
          </a:p>
          <a:p>
            <a:pPr marL="297815" marR="5080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75" dirty="0">
                <a:latin typeface="Times New Roman"/>
                <a:cs typeface="Times New Roman"/>
              </a:rPr>
              <a:t>We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discussed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logical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operators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make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conditional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single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 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statement).</a:t>
            </a:r>
            <a:endParaRPr sz="2800" dirty="0">
              <a:latin typeface="Times New Roman"/>
              <a:cs typeface="Times New Roman"/>
            </a:endParaRPr>
          </a:p>
          <a:p>
            <a:pPr marL="298450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75" dirty="0">
                <a:latin typeface="Times New Roman"/>
                <a:cs typeface="Times New Roman"/>
              </a:rPr>
              <a:t>We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discussed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precedence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operators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B5D3B-A85E-AFF2-38A6-9E598D858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057693F-E603-2B29-07FD-B06EA087C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802473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File Headers – Automate for Labs/Assignments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917E3-E785-B44B-3234-F87FB3339E00}"/>
              </a:ext>
            </a:extLst>
          </p:cNvPr>
          <p:cNvSpPr txBox="1"/>
          <p:nvPr/>
        </p:nvSpPr>
        <p:spPr>
          <a:xfrm>
            <a:off x="304800" y="1142999"/>
            <a:ext cx="1150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-&gt; Settings -&gt; Editor -&gt; File and Code Templates -&gt; Includes -&gt; File Header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@author: ${USER}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@class: CS501 Intro to Java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@description: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@date: ${DATE}, ${DAY_NAME_FULL}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**/</a:t>
            </a:r>
          </a:p>
        </p:txBody>
      </p:sp>
    </p:spTree>
    <p:extLst>
      <p:ext uri="{BB962C8B-B14F-4D97-AF65-F5344CB8AC3E}">
        <p14:creationId xmlns:p14="http://schemas.microsoft.com/office/powerpoint/2010/main" val="186971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45B0-5B05-6099-7DC7-7DBC1679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18" y="206755"/>
            <a:ext cx="11696962" cy="461665"/>
          </a:xfrm>
        </p:spPr>
        <p:txBody>
          <a:bodyPr/>
          <a:lstStyle/>
          <a:p>
            <a:r>
              <a:rPr lang="en-US" dirty="0"/>
              <a:t>Imports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C6C59-D2EA-D8C8-E473-28E3DB36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10479"/>
            <a:ext cx="9798376" cy="387798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classes and interfaces from other packages into our file.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package.name.Class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Import a single class</a:t>
            </a:r>
          </a:p>
          <a:p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package.name.*;	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Import all classes from a package</a:t>
            </a:r>
          </a:p>
          <a:p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started with inputs, we will be importing the Scanner class.</a:t>
            </a:r>
          </a:p>
          <a:p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8CDC-B864-326C-61EB-8A684FBDB4F4}"/>
              </a:ext>
            </a:extLst>
          </p:cNvPr>
          <p:cNvSpPr txBox="1"/>
          <p:nvPr/>
        </p:nvSpPr>
        <p:spPr>
          <a:xfrm>
            <a:off x="9271825" y="6281913"/>
            <a:ext cx="267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Greetings</a:t>
            </a:r>
          </a:p>
        </p:txBody>
      </p:sp>
    </p:spTree>
    <p:extLst>
      <p:ext uri="{BB962C8B-B14F-4D97-AF65-F5344CB8AC3E}">
        <p14:creationId xmlns:p14="http://schemas.microsoft.com/office/powerpoint/2010/main" val="217256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99" y="858795"/>
            <a:ext cx="10375898" cy="5486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66776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Reading</a:t>
            </a:r>
            <a:r>
              <a:rPr spc="-10" dirty="0"/>
              <a:t> </a:t>
            </a:r>
            <a:r>
              <a:rPr dirty="0"/>
              <a:t>Input</a:t>
            </a:r>
            <a:r>
              <a:rPr spc="-10" dirty="0"/>
              <a:t> </a:t>
            </a:r>
            <a:r>
              <a:rPr dirty="0"/>
              <a:t>from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Console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85362" y="657269"/>
            <a:ext cx="3657600" cy="856966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Times New Roman"/>
                <a:cs typeface="Times New Roman"/>
              </a:rPr>
              <a:t>Explicit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Import.</a:t>
            </a:r>
            <a:endParaRPr sz="1800" dirty="0">
              <a:latin typeface="Times New Roman"/>
              <a:cs typeface="Times New Roman"/>
            </a:endParaRPr>
          </a:p>
          <a:p>
            <a:pPr marL="90805" marR="182245">
              <a:lnSpc>
                <a:spcPct val="102200"/>
              </a:lnSpc>
              <a:spcBef>
                <a:spcPts val="5"/>
              </a:spcBef>
            </a:pPr>
            <a:r>
              <a:rPr sz="1800" spc="-15" dirty="0">
                <a:latin typeface="Times New Roman"/>
                <a:cs typeface="Times New Roman"/>
              </a:rPr>
              <a:t>Alternatively,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dirty="0">
                <a:latin typeface="Times New Roman"/>
                <a:cs typeface="Times New Roman"/>
              </a:rPr>
              <a:t> can 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replaced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java.util.*;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Generally discouraged!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1361" y="912173"/>
            <a:ext cx="2874010" cy="76200"/>
          </a:xfrm>
          <a:custGeom>
            <a:avLst/>
            <a:gdLst/>
            <a:ahLst/>
            <a:cxnLst/>
            <a:rect l="l" t="t" r="r" b="b"/>
            <a:pathLst>
              <a:path w="287400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492" y="50800"/>
                </a:lnTo>
                <a:lnTo>
                  <a:pt x="63492" y="25400"/>
                </a:lnTo>
                <a:lnTo>
                  <a:pt x="76200" y="25399"/>
                </a:lnTo>
                <a:lnTo>
                  <a:pt x="76200" y="0"/>
                </a:lnTo>
                <a:close/>
              </a:path>
              <a:path w="2874009" h="76200">
                <a:moveTo>
                  <a:pt x="76200" y="25399"/>
                </a:moveTo>
                <a:lnTo>
                  <a:pt x="63492" y="25400"/>
                </a:lnTo>
                <a:lnTo>
                  <a:pt x="63492" y="50800"/>
                </a:lnTo>
                <a:lnTo>
                  <a:pt x="76200" y="50799"/>
                </a:lnTo>
                <a:lnTo>
                  <a:pt x="76200" y="25399"/>
                </a:lnTo>
                <a:close/>
              </a:path>
              <a:path w="2874009" h="76200">
                <a:moveTo>
                  <a:pt x="76200" y="50799"/>
                </a:moveTo>
                <a:lnTo>
                  <a:pt x="63492" y="50800"/>
                </a:lnTo>
                <a:lnTo>
                  <a:pt x="76200" y="50800"/>
                </a:lnTo>
                <a:close/>
              </a:path>
              <a:path w="2874009" h="76200">
                <a:moveTo>
                  <a:pt x="2874001" y="25398"/>
                </a:moveTo>
                <a:lnTo>
                  <a:pt x="76200" y="25399"/>
                </a:lnTo>
                <a:lnTo>
                  <a:pt x="76200" y="50799"/>
                </a:lnTo>
                <a:lnTo>
                  <a:pt x="2874001" y="50798"/>
                </a:lnTo>
                <a:lnTo>
                  <a:pt x="2874001" y="253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3906</Words>
  <Application>Microsoft Office PowerPoint</Application>
  <PresentationFormat>Widescreen</PresentationFormat>
  <Paragraphs>554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Office Theme</vt:lpstr>
      <vt:lpstr>CS 501 – Introduction to JAVA Programing</vt:lpstr>
      <vt:lpstr>Elementary Programming</vt:lpstr>
      <vt:lpstr>Example – Area of Circle</vt:lpstr>
      <vt:lpstr>Example – Area of Circle</vt:lpstr>
      <vt:lpstr>Example – Area of Circle</vt:lpstr>
      <vt:lpstr>Example – Area of Circle</vt:lpstr>
      <vt:lpstr>File Headers – Automate for Labs/Assignments</vt:lpstr>
      <vt:lpstr>Imports </vt:lpstr>
      <vt:lpstr>Example – Reading Input from the Console</vt:lpstr>
      <vt:lpstr>Example – Reading Input from the Console</vt:lpstr>
      <vt:lpstr>Example – Reading Input from the Console</vt:lpstr>
      <vt:lpstr>Identifiers – Variable/Class Names</vt:lpstr>
      <vt:lpstr>Variables</vt:lpstr>
      <vt:lpstr>Named Constants</vt:lpstr>
      <vt:lpstr>Naming Conventions</vt:lpstr>
      <vt:lpstr>Numerical Data Types and Operations</vt:lpstr>
      <vt:lpstr>Quick Lesson on Binary!</vt:lpstr>
      <vt:lpstr>How do we represent negative numbers? Two’s Complement</vt:lpstr>
      <vt:lpstr>Going from Positive to Negative – Two’s Complement</vt:lpstr>
      <vt:lpstr>How do we store fractions? - Simplified</vt:lpstr>
      <vt:lpstr>Numerical Data Types and Operations</vt:lpstr>
      <vt:lpstr>Numerical Data Types and Operations</vt:lpstr>
      <vt:lpstr>Example: % Operator</vt:lpstr>
      <vt:lpstr>Example: % Operator</vt:lpstr>
      <vt:lpstr>Example: % Operator</vt:lpstr>
      <vt:lpstr>Example: % Operator</vt:lpstr>
      <vt:lpstr>Exponent Operation</vt:lpstr>
      <vt:lpstr>Literals</vt:lpstr>
      <vt:lpstr>Literals - Integer</vt:lpstr>
      <vt:lpstr>Literals – Floating-Point</vt:lpstr>
      <vt:lpstr>Scientific Notation</vt:lpstr>
      <vt:lpstr>Augmented Assignment Operators</vt:lpstr>
      <vt:lpstr>Increment and Decrement Operators</vt:lpstr>
      <vt:lpstr>Software Development Process</vt:lpstr>
      <vt:lpstr>boolean Data Type, Values, and Expressions</vt:lpstr>
      <vt:lpstr>boolean Data Type, Values, and Expressions</vt:lpstr>
      <vt:lpstr>if Statements</vt:lpstr>
      <vt:lpstr>if Statements</vt:lpstr>
      <vt:lpstr>if Statements</vt:lpstr>
      <vt:lpstr>if Statements</vt:lpstr>
      <vt:lpstr>if Statements</vt:lpstr>
      <vt:lpstr>if Statements</vt:lpstr>
      <vt:lpstr>Logical Operators</vt:lpstr>
      <vt:lpstr>Logical Operators</vt:lpstr>
      <vt:lpstr>Logical Operators</vt:lpstr>
      <vt:lpstr>Logical Operators</vt:lpstr>
      <vt:lpstr>Logical Operators</vt:lpstr>
      <vt:lpstr>Logical Operators - Example</vt:lpstr>
      <vt:lpstr>switch Statements</vt:lpstr>
      <vt:lpstr>switch Statements</vt:lpstr>
      <vt:lpstr>switch Statements</vt:lpstr>
      <vt:lpstr>switch Statements</vt:lpstr>
      <vt:lpstr>Conditional Operators</vt:lpstr>
      <vt:lpstr>Conditional Operators</vt:lpstr>
      <vt:lpstr>Try – To manage resources, or protect against error</vt:lpstr>
      <vt:lpstr>Numeric Type Conversion</vt:lpstr>
      <vt:lpstr>Operator Precedence</vt:lpstr>
      <vt:lpstr>Operator Precedence and Associativity</vt:lpstr>
      <vt:lpstr>Operator Precedence and Associativity -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6</cp:revision>
  <dcterms:created xsi:type="dcterms:W3CDTF">2025-01-28T23:34:43Z</dcterms:created>
  <dcterms:modified xsi:type="dcterms:W3CDTF">2025-01-29T03:56:13Z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LastSaved">
    <vt:filetime>2025-01-28T00:00:00Z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2025-01-29T01:59:02Z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6a740af8-cbd0-40e0-8d9a-dbfe418706ec</vt:lpwstr>
  </property>
  <property fmtid="{D5CDD505-2E9C-101B-9397-08002B2CF9AE}" pid="10" name="MSIP_Label_a73fd474-4f3c-44ed-88fb-5cc4bd2471bf_ContentBits">
    <vt:lpwstr>0</vt:lpwstr>
  </property>
</Properties>
</file>