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19" y="148844"/>
            <a:ext cx="1090316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2171" y="2322943"/>
            <a:ext cx="7267575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21344" y="6428920"/>
            <a:ext cx="135064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760" y="2725419"/>
            <a:ext cx="8872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324" y="3447796"/>
            <a:ext cx="355282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sz="28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5</a:t>
            </a:r>
            <a:r>
              <a:rPr sz="2800" spc="-2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2800" spc="-1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sz="2800" spc="-3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6</a:t>
            </a:r>
            <a:r>
              <a:rPr sz="2800" spc="-2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sz="2800" spc="-2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1-D</a:t>
            </a:r>
            <a:r>
              <a:rPr sz="2800" spc="-170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A5A5A5"/>
                </a:solidFill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Lecture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7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M-D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3300" y="908811"/>
            <a:ext cx="1087755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two-dimensional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itself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array.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rows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lengths.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 </a:t>
            </a:r>
            <a:r>
              <a:rPr lang="en-US" sz="2800" b="1" i="1" spc="-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agged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300" y="1704340"/>
            <a:ext cx="2308860" cy="36195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spc="-5" dirty="0">
                <a:latin typeface="Calibri"/>
                <a:cs typeface="Calibri"/>
              </a:rPr>
              <a:t>int[][]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745"/>
              </a:spcBef>
            </a:pPr>
            <a:r>
              <a:rPr sz="2800" spc="-5" dirty="0">
                <a:latin typeface="Calibri"/>
                <a:cs typeface="Calibri"/>
              </a:rPr>
              <a:t>{1,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4,</a:t>
            </a:r>
            <a:r>
              <a:rPr sz="2800" spc="-5" dirty="0">
                <a:latin typeface="Calibri"/>
                <a:cs typeface="Calibri"/>
              </a:rPr>
              <a:t> 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alibri"/>
                <a:cs typeface="Calibri"/>
              </a:rPr>
              <a:t>{2,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latin typeface="Calibri"/>
                <a:cs typeface="Calibri"/>
              </a:rPr>
              <a:t>{3,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{4,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Calibri"/>
                <a:cs typeface="Calibri"/>
              </a:rPr>
              <a:t>{5}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10" dirty="0">
                <a:latin typeface="Calibri"/>
                <a:cs typeface="Calibri"/>
              </a:rPr>
              <a:t>};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9300" y="2161635"/>
            <a:ext cx="4648200" cy="3352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matrix.length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matrix[0].length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matrix[1].length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matrix[2].length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ts val="2830"/>
              </a:lnSpc>
            </a:pPr>
            <a:r>
              <a:rPr sz="2400" spc="-5" dirty="0">
                <a:latin typeface="Times New Roman"/>
                <a:cs typeface="Times New Roman"/>
              </a:rPr>
              <a:t>matrix[3].length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matrix[4].length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spc="-20" dirty="0"/>
              <a:t>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5" dirty="0"/>
              <a:t>Two-Dimensional</a:t>
            </a:r>
            <a:r>
              <a:rPr spc="-25" dirty="0"/>
              <a:t> </a:t>
            </a:r>
            <a:r>
              <a:rPr spc="-3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559" y="624261"/>
            <a:ext cx="8112125" cy="46043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800" spc="-5" dirty="0">
                <a:latin typeface="Calibri"/>
                <a:cs typeface="Calibri"/>
              </a:rPr>
              <a:t>See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(Initializing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30" dirty="0">
                <a:latin typeface="Calibri"/>
                <a:cs typeface="Calibri"/>
              </a:rPr>
              <a:t>arrays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with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input</a:t>
            </a:r>
            <a:r>
              <a:rPr sz="2900" spc="-10" dirty="0">
                <a:latin typeface="Calibri"/>
                <a:cs typeface="Calibri"/>
              </a:rPr>
              <a:t> values)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(Printing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arrays)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(Summing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all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elements)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(Summing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all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elements by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column)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(Which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row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has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largest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sum)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(Finding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smallest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index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of</a:t>
            </a:r>
            <a:r>
              <a:rPr sz="2900" spc="-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the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largest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element)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900" spc="-5" dirty="0">
                <a:latin typeface="Calibri"/>
                <a:cs typeface="Calibri"/>
              </a:rPr>
              <a:t>(</a:t>
            </a:r>
            <a:r>
              <a:rPr sz="2900" i="1" spc="-5" dirty="0">
                <a:latin typeface="Calibri"/>
                <a:cs typeface="Calibri"/>
              </a:rPr>
              <a:t>Random</a:t>
            </a:r>
            <a:r>
              <a:rPr sz="2900" i="1" spc="-35" dirty="0">
                <a:latin typeface="Calibri"/>
                <a:cs typeface="Calibri"/>
              </a:rPr>
              <a:t> </a:t>
            </a:r>
            <a:r>
              <a:rPr sz="2900" i="1" spc="-5" dirty="0">
                <a:latin typeface="Calibri"/>
                <a:cs typeface="Calibri"/>
              </a:rPr>
              <a:t>shuffling</a:t>
            </a:r>
            <a:r>
              <a:rPr sz="2900" spc="-5" dirty="0">
                <a:latin typeface="Calibri"/>
                <a:cs typeface="Calibri"/>
              </a:rPr>
              <a:t>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94972" y="1077375"/>
            <a:ext cx="10625455" cy="3850004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545"/>
              </a:spcBef>
            </a:pPr>
            <a:r>
              <a:rPr sz="2400" spc="-5" dirty="0">
                <a:latin typeface="Calibri"/>
                <a:cs typeface="Calibri"/>
              </a:rPr>
              <a:t>Initializing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2700" marR="508634">
              <a:lnSpc>
                <a:spcPct val="121800"/>
              </a:lnSpc>
              <a:spcBef>
                <a:spcPts val="755"/>
              </a:spcBef>
            </a:pPr>
            <a:r>
              <a:rPr sz="2200" b="1" dirty="0">
                <a:latin typeface="Courier New"/>
                <a:cs typeface="Courier New"/>
              </a:rPr>
              <a:t>java.util.Scanner input = new Scanner(System.in);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System.out.println("Enter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 matrix.length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rows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and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55"/>
              </a:spcBef>
            </a:pPr>
            <a:r>
              <a:rPr sz="2200" b="1" dirty="0">
                <a:latin typeface="Courier New"/>
                <a:cs typeface="Courier New"/>
              </a:rPr>
              <a:t>matrix[0].length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columns: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b="1" dirty="0">
                <a:latin typeface="Courier New"/>
                <a:cs typeface="Courier New"/>
              </a:rPr>
              <a:t>for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(int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row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row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&lt; matrix.length;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row++)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5800" marR="5080" indent="-336550">
              <a:lnSpc>
                <a:spcPct val="117300"/>
              </a:lnSpc>
            </a:pPr>
            <a:r>
              <a:rPr sz="2200" b="1" dirty="0">
                <a:latin typeface="Courier New"/>
                <a:cs typeface="Courier New"/>
              </a:rPr>
              <a:t>for (int column = 0; column &lt; matrix[row].length; column++)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matrix[row][column]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input.nextInt()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5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spc="-20" dirty="0"/>
              <a:t>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5" dirty="0"/>
              <a:t>Two-Dimensional</a:t>
            </a:r>
            <a:r>
              <a:rPr spc="-25" dirty="0"/>
              <a:t> </a:t>
            </a:r>
            <a:r>
              <a:rPr spc="-30" dirty="0"/>
              <a:t>Arrays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spc="-20" dirty="0"/>
              <a:t>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5" dirty="0"/>
              <a:t>Two-Dimensional</a:t>
            </a:r>
            <a:r>
              <a:rPr spc="-25" dirty="0"/>
              <a:t> </a:t>
            </a:r>
            <a:r>
              <a:rPr spc="-3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180" y="557276"/>
            <a:ext cx="11526520" cy="580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9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Initializing</a:t>
            </a:r>
            <a:r>
              <a:rPr sz="2400" spc="-20" dirty="0">
                <a:latin typeface="Calibri"/>
                <a:cs typeface="Calibri"/>
              </a:rPr>
              <a:t> arrays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matrix.length;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25000"/>
              </a:lnSpc>
            </a:pPr>
            <a:r>
              <a:rPr sz="2400" b="1" spc="-5" dirty="0">
                <a:latin typeface="Courier New"/>
                <a:cs typeface="Courier New"/>
              </a:rPr>
              <a:t>for (int column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0; column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latin typeface="Courier New"/>
                <a:cs typeface="Courier New"/>
              </a:rPr>
              <a:t>matrix[row].length; column++)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matrix[row][column]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100);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804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Printing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matrix.length;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row++)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ts val="2590"/>
              </a:lnSpc>
              <a:spcBef>
                <a:spcPts val="434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matrix[row].length;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column++)</a:t>
            </a:r>
            <a:endParaRPr sz="2400">
              <a:latin typeface="Courier New"/>
              <a:cs typeface="Courier New"/>
            </a:endParaRPr>
          </a:p>
          <a:p>
            <a:pPr marL="698500">
              <a:lnSpc>
                <a:spcPts val="2590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1915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System.out.print(matrix[row][column]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24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System.out.println();</a:t>
            </a:r>
            <a:endParaRPr sz="2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3344" y="1239768"/>
          <a:ext cx="8641710" cy="7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6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total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row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7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row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matrix.length;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row++)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2394" y="758444"/>
            <a:ext cx="11161395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377825">
              <a:lnSpc>
                <a:spcPts val="259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matrix[row].length;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column++)</a:t>
            </a:r>
            <a:endParaRPr sz="2400">
              <a:latin typeface="Courier New"/>
              <a:cs typeface="Courier New"/>
            </a:endParaRPr>
          </a:p>
          <a:p>
            <a:pPr marL="622300">
              <a:lnSpc>
                <a:spcPts val="2590"/>
              </a:lnSpc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total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matrix[row][column];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34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spc="-20" dirty="0"/>
              <a:t>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5" dirty="0"/>
              <a:t>Two-Dimensional</a:t>
            </a:r>
            <a:r>
              <a:rPr spc="-25" dirty="0"/>
              <a:t> </a:t>
            </a:r>
            <a:r>
              <a:rPr spc="-30" dirty="0"/>
              <a:t>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0800" y="541274"/>
            <a:ext cx="9701530" cy="5012690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810"/>
              </a:spcBef>
            </a:pPr>
            <a:r>
              <a:rPr sz="3000" spc="-5" dirty="0">
                <a:latin typeface="Calibri"/>
                <a:cs typeface="Calibri"/>
              </a:rPr>
              <a:t>Random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shuffling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matrix.length;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i++)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52450" indent="-365125">
              <a:lnSpc>
                <a:spcPct val="114199"/>
              </a:lnSpc>
              <a:spcBef>
                <a:spcPts val="25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j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j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matrix[i].length;</a:t>
            </a:r>
            <a:r>
              <a:rPr sz="2400" b="1" spc="17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j++)</a:t>
            </a:r>
            <a:r>
              <a:rPr sz="2400" b="1" spc="16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2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i1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matrix.length);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j1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matrix[i].length);</a:t>
            </a:r>
            <a:endParaRPr sz="2400">
              <a:latin typeface="Courier New"/>
              <a:cs typeface="Courier New"/>
            </a:endParaRPr>
          </a:p>
          <a:p>
            <a:pPr marL="742315" marR="1647825">
              <a:lnSpc>
                <a:spcPts val="3310"/>
              </a:lnSpc>
              <a:spcBef>
                <a:spcPts val="160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// Swap matrix[i][j] with matrix[i1][j1] </a:t>
            </a:r>
            <a:r>
              <a:rPr sz="2400" b="1" spc="-14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temp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matrix[i][j];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matrix[i][j]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matrix[i1][j1];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matrix[i1][j1]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temp;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spc="-20" dirty="0"/>
              <a:t>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5" dirty="0"/>
              <a:t>Two-Dimensional</a:t>
            </a:r>
            <a:r>
              <a:rPr spc="-25" dirty="0"/>
              <a:t> </a:t>
            </a:r>
            <a:r>
              <a:rPr spc="-30" dirty="0"/>
              <a:t>Arrays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spc="-15" dirty="0"/>
              <a:t> Passing</a:t>
            </a:r>
            <a:r>
              <a:rPr dirty="0"/>
              <a:t> 2-D</a:t>
            </a:r>
            <a:r>
              <a:rPr spc="-5" dirty="0"/>
              <a:t> </a:t>
            </a:r>
            <a:r>
              <a:rPr spc="-30" dirty="0"/>
              <a:t>Arrays</a:t>
            </a:r>
            <a:r>
              <a:rPr spc="-10" dirty="0"/>
              <a:t> </a:t>
            </a:r>
            <a:r>
              <a:rPr spc="-15" dirty="0"/>
              <a:t>to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33587" y="2413396"/>
            <a:ext cx="3385820" cy="2031364"/>
          </a:xfrm>
          <a:custGeom>
            <a:avLst/>
            <a:gdLst/>
            <a:ahLst/>
            <a:cxnLst/>
            <a:rect l="l" t="t" r="r" b="b"/>
            <a:pathLst>
              <a:path w="3385820" h="2031364">
                <a:moveTo>
                  <a:pt x="3182221" y="0"/>
                </a:moveTo>
                <a:lnTo>
                  <a:pt x="203119" y="0"/>
                </a:lnTo>
                <a:lnTo>
                  <a:pt x="156546" y="5364"/>
                </a:lnTo>
                <a:lnTo>
                  <a:pt x="113792" y="20645"/>
                </a:lnTo>
                <a:lnTo>
                  <a:pt x="76078" y="44623"/>
                </a:lnTo>
                <a:lnTo>
                  <a:pt x="44623" y="76078"/>
                </a:lnTo>
                <a:lnTo>
                  <a:pt x="20645" y="113792"/>
                </a:lnTo>
                <a:lnTo>
                  <a:pt x="5364" y="156546"/>
                </a:lnTo>
                <a:lnTo>
                  <a:pt x="0" y="203119"/>
                </a:lnTo>
                <a:lnTo>
                  <a:pt x="0" y="1828084"/>
                </a:lnTo>
                <a:lnTo>
                  <a:pt x="5364" y="1874658"/>
                </a:lnTo>
                <a:lnTo>
                  <a:pt x="20645" y="1917412"/>
                </a:lnTo>
                <a:lnTo>
                  <a:pt x="44623" y="1955126"/>
                </a:lnTo>
                <a:lnTo>
                  <a:pt x="76078" y="1986581"/>
                </a:lnTo>
                <a:lnTo>
                  <a:pt x="113792" y="2010559"/>
                </a:lnTo>
                <a:lnTo>
                  <a:pt x="156546" y="2025840"/>
                </a:lnTo>
                <a:lnTo>
                  <a:pt x="203119" y="2031204"/>
                </a:lnTo>
                <a:lnTo>
                  <a:pt x="3182221" y="2031204"/>
                </a:lnTo>
                <a:lnTo>
                  <a:pt x="3228795" y="2025840"/>
                </a:lnTo>
                <a:lnTo>
                  <a:pt x="3271549" y="2010559"/>
                </a:lnTo>
                <a:lnTo>
                  <a:pt x="3309263" y="1986581"/>
                </a:lnTo>
                <a:lnTo>
                  <a:pt x="3340719" y="1955126"/>
                </a:lnTo>
                <a:lnTo>
                  <a:pt x="3364697" y="1917412"/>
                </a:lnTo>
                <a:lnTo>
                  <a:pt x="3379977" y="1874658"/>
                </a:lnTo>
                <a:lnTo>
                  <a:pt x="3385342" y="1828084"/>
                </a:lnTo>
                <a:lnTo>
                  <a:pt x="3385342" y="203119"/>
                </a:lnTo>
                <a:lnTo>
                  <a:pt x="3379977" y="156546"/>
                </a:lnTo>
                <a:lnTo>
                  <a:pt x="3364697" y="113792"/>
                </a:lnTo>
                <a:lnTo>
                  <a:pt x="3340719" y="76078"/>
                </a:lnTo>
                <a:lnTo>
                  <a:pt x="3309263" y="44623"/>
                </a:lnTo>
                <a:lnTo>
                  <a:pt x="3271549" y="20645"/>
                </a:lnTo>
                <a:lnTo>
                  <a:pt x="3228795" y="5364"/>
                </a:lnTo>
                <a:lnTo>
                  <a:pt x="318222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4228" y="2633980"/>
            <a:ext cx="302450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7385">
              <a:lnSpc>
                <a:spcPct val="127099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sz="3400" spc="-30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3400" spc="-25" dirty="0">
                <a:solidFill>
                  <a:srgbClr val="FFFFFF"/>
                </a:solidFill>
                <a:latin typeface="Calibri"/>
                <a:cs typeface="Calibri"/>
              </a:rPr>
              <a:t> getArray</a:t>
            </a:r>
            <a:r>
              <a:rPr sz="3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7464" y="3009215"/>
            <a:ext cx="718185" cy="840105"/>
          </a:xfrm>
          <a:custGeom>
            <a:avLst/>
            <a:gdLst/>
            <a:ahLst/>
            <a:cxnLst/>
            <a:rect l="l" t="t" r="r" b="b"/>
            <a:pathLst>
              <a:path w="718185" h="840104">
                <a:moveTo>
                  <a:pt x="358846" y="0"/>
                </a:moveTo>
                <a:lnTo>
                  <a:pt x="358846" y="167913"/>
                </a:lnTo>
                <a:lnTo>
                  <a:pt x="0" y="167913"/>
                </a:lnTo>
                <a:lnTo>
                  <a:pt x="0" y="671652"/>
                </a:lnTo>
                <a:lnTo>
                  <a:pt x="358846" y="671652"/>
                </a:lnTo>
                <a:lnTo>
                  <a:pt x="358846" y="839565"/>
                </a:lnTo>
                <a:lnTo>
                  <a:pt x="717692" y="419783"/>
                </a:lnTo>
                <a:lnTo>
                  <a:pt x="358846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3067" y="2413396"/>
            <a:ext cx="3385820" cy="2031364"/>
          </a:xfrm>
          <a:custGeom>
            <a:avLst/>
            <a:gdLst/>
            <a:ahLst/>
            <a:cxnLst/>
            <a:rect l="l" t="t" r="r" b="b"/>
            <a:pathLst>
              <a:path w="3385820" h="2031364">
                <a:moveTo>
                  <a:pt x="3182222" y="0"/>
                </a:moveTo>
                <a:lnTo>
                  <a:pt x="203121" y="0"/>
                </a:lnTo>
                <a:lnTo>
                  <a:pt x="156547" y="5364"/>
                </a:lnTo>
                <a:lnTo>
                  <a:pt x="113793" y="20645"/>
                </a:lnTo>
                <a:lnTo>
                  <a:pt x="76079" y="44623"/>
                </a:lnTo>
                <a:lnTo>
                  <a:pt x="44623" y="76078"/>
                </a:lnTo>
                <a:lnTo>
                  <a:pt x="20645" y="113792"/>
                </a:lnTo>
                <a:lnTo>
                  <a:pt x="5364" y="156546"/>
                </a:lnTo>
                <a:lnTo>
                  <a:pt x="0" y="203119"/>
                </a:lnTo>
                <a:lnTo>
                  <a:pt x="0" y="1828084"/>
                </a:lnTo>
                <a:lnTo>
                  <a:pt x="5364" y="1874658"/>
                </a:lnTo>
                <a:lnTo>
                  <a:pt x="20645" y="1917412"/>
                </a:lnTo>
                <a:lnTo>
                  <a:pt x="44623" y="1955126"/>
                </a:lnTo>
                <a:lnTo>
                  <a:pt x="76079" y="1986581"/>
                </a:lnTo>
                <a:lnTo>
                  <a:pt x="113793" y="2010559"/>
                </a:lnTo>
                <a:lnTo>
                  <a:pt x="156547" y="2025840"/>
                </a:lnTo>
                <a:lnTo>
                  <a:pt x="203121" y="2031204"/>
                </a:lnTo>
                <a:lnTo>
                  <a:pt x="3182222" y="2031204"/>
                </a:lnTo>
                <a:lnTo>
                  <a:pt x="3228796" y="2025840"/>
                </a:lnTo>
                <a:lnTo>
                  <a:pt x="3271549" y="2010559"/>
                </a:lnTo>
                <a:lnTo>
                  <a:pt x="3309264" y="1986581"/>
                </a:lnTo>
                <a:lnTo>
                  <a:pt x="3340720" y="1955126"/>
                </a:lnTo>
                <a:lnTo>
                  <a:pt x="3364698" y="1917412"/>
                </a:lnTo>
                <a:lnTo>
                  <a:pt x="3379979" y="1874658"/>
                </a:lnTo>
                <a:lnTo>
                  <a:pt x="3385343" y="1828084"/>
                </a:lnTo>
                <a:lnTo>
                  <a:pt x="3385343" y="203119"/>
                </a:lnTo>
                <a:lnTo>
                  <a:pt x="3379979" y="156546"/>
                </a:lnTo>
                <a:lnTo>
                  <a:pt x="3364698" y="113792"/>
                </a:lnTo>
                <a:lnTo>
                  <a:pt x="3340720" y="76078"/>
                </a:lnTo>
                <a:lnTo>
                  <a:pt x="3309264" y="44623"/>
                </a:lnTo>
                <a:lnTo>
                  <a:pt x="3271549" y="20645"/>
                </a:lnTo>
                <a:lnTo>
                  <a:pt x="3228796" y="5364"/>
                </a:lnTo>
                <a:lnTo>
                  <a:pt x="318222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29977" y="2633980"/>
            <a:ext cx="2272030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6695">
              <a:lnSpc>
                <a:spcPct val="127099"/>
              </a:lnSpc>
              <a:spcBef>
                <a:spcPts val="95"/>
              </a:spcBef>
            </a:pPr>
            <a:r>
              <a:rPr sz="3400" spc="-20" dirty="0">
                <a:solidFill>
                  <a:srgbClr val="FFFFFF"/>
                </a:solidFill>
                <a:latin typeface="Calibri"/>
                <a:cs typeface="Calibri"/>
              </a:rPr>
              <a:t>Pass </a:t>
            </a:r>
            <a:r>
              <a:rPr sz="3400" spc="-30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3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sz="3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spc="-15" dirty="0"/>
              <a:t> Passing</a:t>
            </a:r>
            <a:r>
              <a:rPr dirty="0"/>
              <a:t> 2-D</a:t>
            </a:r>
            <a:r>
              <a:rPr spc="-5" dirty="0"/>
              <a:t> </a:t>
            </a:r>
            <a:r>
              <a:rPr spc="-30" dirty="0"/>
              <a:t>Arrays</a:t>
            </a:r>
            <a:r>
              <a:rPr spc="-10" dirty="0"/>
              <a:t> </a:t>
            </a:r>
            <a:r>
              <a:rPr spc="-15" dirty="0"/>
              <a:t>to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71" y="895969"/>
            <a:ext cx="7587915" cy="47484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579" y="5795252"/>
            <a:ext cx="1918064" cy="6375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spc="-15" dirty="0"/>
              <a:t> Passing</a:t>
            </a:r>
            <a:r>
              <a:rPr dirty="0"/>
              <a:t> 2-D</a:t>
            </a:r>
            <a:r>
              <a:rPr spc="-5" dirty="0"/>
              <a:t> </a:t>
            </a:r>
            <a:r>
              <a:rPr spc="-30" dirty="0"/>
              <a:t>Arrays</a:t>
            </a:r>
            <a:r>
              <a:rPr spc="-10" dirty="0"/>
              <a:t> </a:t>
            </a:r>
            <a:r>
              <a:rPr spc="-15" dirty="0"/>
              <a:t>to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09" y="1406824"/>
            <a:ext cx="7410355" cy="32275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ED9EE-CD46-551D-BAE7-E7F3D017E4DF}"/>
              </a:ext>
            </a:extLst>
          </p:cNvPr>
          <p:cNvSpPr txBox="1"/>
          <p:nvPr/>
        </p:nvSpPr>
        <p:spPr>
          <a:xfrm>
            <a:off x="8229600" y="5943600"/>
            <a:ext cx="363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MultiplicationTable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spc="-5" dirty="0"/>
              <a:t> </a:t>
            </a:r>
            <a:r>
              <a:rPr spc="-15" dirty="0"/>
              <a:t>Problem:</a:t>
            </a:r>
            <a:r>
              <a:rPr spc="-5" dirty="0"/>
              <a:t> </a:t>
            </a:r>
            <a:r>
              <a:rPr spc="-10" dirty="0"/>
              <a:t>Grading</a:t>
            </a:r>
            <a:r>
              <a:rPr spc="5" dirty="0"/>
              <a:t> </a:t>
            </a:r>
            <a:r>
              <a:rPr spc="-5" dirty="0"/>
              <a:t>Multiple-Choice</a:t>
            </a:r>
            <a:r>
              <a:rPr dirty="0"/>
              <a:t> </a:t>
            </a:r>
            <a:r>
              <a:rPr spc="-8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65" y="707643"/>
            <a:ext cx="8649335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Objective: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multiple-choice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3400" spc="-20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2135"/>
              </a:spcBef>
            </a:pP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ud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ts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390" y="2296470"/>
            <a:ext cx="4675673" cy="2606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2495" y="3003848"/>
            <a:ext cx="3486150" cy="1219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23814" y="670051"/>
            <a:ext cx="1071308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cities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represented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two-dimensional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2171" y="2322943"/>
          <a:ext cx="7265035" cy="295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Chicago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64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764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York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Atlanta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ts val="1764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Miami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Dallas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Chicago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787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714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967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1087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Boston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983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214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1842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York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2381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787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1549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1548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1627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Atlanta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714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781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810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18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  <a:tabLst>
                          <a:tab pos="1539240" algn="l"/>
                        </a:tabLst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Miami	</a:t>
                      </a:r>
                      <a:r>
                        <a:rPr sz="2400" spc="7" baseline="3472" dirty="0">
                          <a:latin typeface="Times New Roman"/>
                          <a:cs typeface="Times New Roman"/>
                        </a:rPr>
                        <a:t>1375</a:t>
                      </a:r>
                      <a:endParaRPr sz="2400" baseline="3472">
                        <a:latin typeface="Times New Roman"/>
                        <a:cs typeface="Times New Roman"/>
                      </a:endParaRPr>
                    </a:p>
                  </a:txBody>
                  <a:tcPr marL="0" marR="0" marT="11683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1549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661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1426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1187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1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161290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Dallas	</a:t>
                      </a:r>
                      <a:r>
                        <a:rPr sz="2400" spc="7" baseline="6944" dirty="0">
                          <a:latin typeface="Times New Roman"/>
                          <a:cs typeface="Times New Roman"/>
                        </a:rPr>
                        <a:t>967</a:t>
                      </a:r>
                      <a:endParaRPr sz="2400" baseline="6944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1723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1548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781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1426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239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  <a:spcBef>
                          <a:spcPts val="725"/>
                        </a:spcBef>
                        <a:tabLst>
                          <a:tab pos="1508760" algn="l"/>
                        </a:tabLst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Houston	</a:t>
                      </a:r>
                      <a:r>
                        <a:rPr sz="2400" spc="15" baseline="10416" dirty="0">
                          <a:latin typeface="Times New Roman"/>
                          <a:cs typeface="Times New Roman"/>
                        </a:rPr>
                        <a:t>1087</a:t>
                      </a:r>
                      <a:endParaRPr sz="2400" baseline="10416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1842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1627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810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1187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38841" y="1890964"/>
            <a:ext cx="19037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dirty="0">
                <a:latin typeface="Times New Roman"/>
                <a:cs typeface="Times New Roman"/>
              </a:rPr>
              <a:t>Distance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Table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(in </a:t>
            </a:r>
            <a:r>
              <a:rPr sz="1450" spc="-5" dirty="0">
                <a:latin typeface="Times New Roman"/>
                <a:cs typeface="Times New Roman"/>
              </a:rPr>
              <a:t>miles)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895" y="139700"/>
            <a:ext cx="2292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7.0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spc="-5" dirty="0"/>
              <a:t> </a:t>
            </a:r>
            <a:r>
              <a:rPr spc="-15" dirty="0"/>
              <a:t>Problem:</a:t>
            </a:r>
            <a:r>
              <a:rPr spc="-5" dirty="0"/>
              <a:t> </a:t>
            </a:r>
            <a:r>
              <a:rPr spc="-10" dirty="0"/>
              <a:t>Grading</a:t>
            </a:r>
            <a:r>
              <a:rPr spc="5" dirty="0"/>
              <a:t> </a:t>
            </a:r>
            <a:r>
              <a:rPr spc="-5" dirty="0"/>
              <a:t>Multiple-Choice</a:t>
            </a:r>
            <a:r>
              <a:rPr dirty="0"/>
              <a:t> </a:t>
            </a:r>
            <a:r>
              <a:rPr spc="-8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65" y="707643"/>
            <a:ext cx="86493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Objective: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multiple-choice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3400" spc="-20" dirty="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42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6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3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3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6" y="1281115"/>
                </a:lnTo>
                <a:lnTo>
                  <a:pt x="2056943" y="1271047"/>
                </a:lnTo>
                <a:lnTo>
                  <a:pt x="2097664" y="1243591"/>
                </a:lnTo>
                <a:lnTo>
                  <a:pt x="2125119" y="1202869"/>
                </a:lnTo>
                <a:lnTo>
                  <a:pt x="2135187" y="1153002"/>
                </a:lnTo>
                <a:lnTo>
                  <a:pt x="2135187" y="128111"/>
                </a:lnTo>
                <a:lnTo>
                  <a:pt x="2125119" y="78244"/>
                </a:lnTo>
                <a:lnTo>
                  <a:pt x="2097664" y="37522"/>
                </a:lnTo>
                <a:lnTo>
                  <a:pt x="2056943" y="10067"/>
                </a:lnTo>
                <a:lnTo>
                  <a:pt x="200707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0888" y="1947164"/>
            <a:ext cx="168275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28299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3249" y="2249836"/>
            <a:ext cx="452755" cy="529590"/>
          </a:xfrm>
          <a:custGeom>
            <a:avLst/>
            <a:gdLst/>
            <a:ahLst/>
            <a:cxnLst/>
            <a:rect l="l" t="t" r="r" b="b"/>
            <a:pathLst>
              <a:path w="452754" h="529589">
                <a:moveTo>
                  <a:pt x="226330" y="0"/>
                </a:moveTo>
                <a:lnTo>
                  <a:pt x="226330" y="105905"/>
                </a:lnTo>
                <a:lnTo>
                  <a:pt x="0" y="105905"/>
                </a:lnTo>
                <a:lnTo>
                  <a:pt x="0" y="423621"/>
                </a:lnTo>
                <a:lnTo>
                  <a:pt x="226330" y="423621"/>
                </a:lnTo>
                <a:lnTo>
                  <a:pt x="226330" y="529526"/>
                </a:lnTo>
                <a:lnTo>
                  <a:pt x="452658" y="264763"/>
                </a:lnTo>
                <a:lnTo>
                  <a:pt x="22633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3806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4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2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2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4" y="1281115"/>
                </a:lnTo>
                <a:lnTo>
                  <a:pt x="2056941" y="1271047"/>
                </a:lnTo>
                <a:lnTo>
                  <a:pt x="2097663" y="1243591"/>
                </a:lnTo>
                <a:lnTo>
                  <a:pt x="2125118" y="1202869"/>
                </a:lnTo>
                <a:lnTo>
                  <a:pt x="2135186" y="1153002"/>
                </a:lnTo>
                <a:lnTo>
                  <a:pt x="2135186" y="128111"/>
                </a:lnTo>
                <a:lnTo>
                  <a:pt x="2125118" y="78244"/>
                </a:lnTo>
                <a:lnTo>
                  <a:pt x="2097663" y="37522"/>
                </a:lnTo>
                <a:lnTo>
                  <a:pt x="2056941" y="10067"/>
                </a:lnTo>
                <a:lnTo>
                  <a:pt x="200707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65859" y="2114803"/>
            <a:ext cx="1771014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676910" marR="5080" indent="-664845">
              <a:lnSpc>
                <a:spcPts val="2620"/>
              </a:lnSpc>
              <a:spcBef>
                <a:spcPts val="4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Compare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8146" y="2249836"/>
            <a:ext cx="443865" cy="529590"/>
          </a:xfrm>
          <a:custGeom>
            <a:avLst/>
            <a:gdLst/>
            <a:ahLst/>
            <a:cxnLst/>
            <a:rect l="l" t="t" r="r" b="b"/>
            <a:pathLst>
              <a:path w="443865" h="529589">
                <a:moveTo>
                  <a:pt x="221700" y="0"/>
                </a:moveTo>
                <a:lnTo>
                  <a:pt x="221700" y="105905"/>
                </a:lnTo>
                <a:lnTo>
                  <a:pt x="0" y="105905"/>
                </a:lnTo>
                <a:lnTo>
                  <a:pt x="0" y="423621"/>
                </a:lnTo>
                <a:lnTo>
                  <a:pt x="221700" y="423621"/>
                </a:lnTo>
                <a:lnTo>
                  <a:pt x="221700" y="529526"/>
                </a:lnTo>
                <a:lnTo>
                  <a:pt x="443401" y="264763"/>
                </a:lnTo>
                <a:lnTo>
                  <a:pt x="22170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5602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4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2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2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4" y="1281115"/>
                </a:lnTo>
                <a:lnTo>
                  <a:pt x="2056941" y="1271047"/>
                </a:lnTo>
                <a:lnTo>
                  <a:pt x="2097663" y="1243591"/>
                </a:lnTo>
                <a:lnTo>
                  <a:pt x="2125118" y="1202869"/>
                </a:lnTo>
                <a:lnTo>
                  <a:pt x="2135186" y="1153002"/>
                </a:lnTo>
                <a:lnTo>
                  <a:pt x="2135186" y="128111"/>
                </a:lnTo>
                <a:lnTo>
                  <a:pt x="2125118" y="78244"/>
                </a:lnTo>
                <a:lnTo>
                  <a:pt x="2097663" y="37522"/>
                </a:lnTo>
                <a:lnTo>
                  <a:pt x="2056941" y="10067"/>
                </a:lnTo>
                <a:lnTo>
                  <a:pt x="200707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83629" y="1950211"/>
            <a:ext cx="1679575" cy="10617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ct val="91700"/>
              </a:lnSpc>
              <a:spcBef>
                <a:spcPts val="34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spc="-5" dirty="0"/>
              <a:t> </a:t>
            </a:r>
            <a:r>
              <a:rPr spc="-15" dirty="0"/>
              <a:t>Problem:</a:t>
            </a:r>
            <a:r>
              <a:rPr spc="-5" dirty="0"/>
              <a:t> </a:t>
            </a:r>
            <a:r>
              <a:rPr spc="-10" dirty="0"/>
              <a:t>Grading</a:t>
            </a:r>
            <a:r>
              <a:rPr spc="5" dirty="0"/>
              <a:t> </a:t>
            </a:r>
            <a:r>
              <a:rPr spc="-5" dirty="0"/>
              <a:t>Multiple-Choice</a:t>
            </a:r>
            <a:r>
              <a:rPr dirty="0"/>
              <a:t> </a:t>
            </a:r>
            <a:r>
              <a:rPr spc="-80" dirty="0"/>
              <a:t>Test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01" y="765427"/>
            <a:ext cx="6182553" cy="549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93979"/>
            <a:ext cx="4306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7.5</a:t>
            </a:r>
            <a:r>
              <a:rPr spc="-15" dirty="0"/>
              <a:t> </a:t>
            </a:r>
            <a:r>
              <a:rPr spc="-5" dirty="0"/>
              <a:t>Multidimensional</a:t>
            </a:r>
            <a:r>
              <a:rPr spc="-15" dirty="0"/>
              <a:t> </a:t>
            </a:r>
            <a:r>
              <a:rPr spc="-30" dirty="0"/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2080" y="632928"/>
            <a:ext cx="10453370" cy="5725795"/>
            <a:chOff x="522080" y="632928"/>
            <a:chExt cx="10453370" cy="5725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0221" y="632928"/>
              <a:ext cx="4465028" cy="57257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080" y="1149679"/>
              <a:ext cx="5458703" cy="27017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5619" y="2238444"/>
              <a:ext cx="2811780" cy="2324735"/>
            </a:xfrm>
            <a:custGeom>
              <a:avLst/>
              <a:gdLst/>
              <a:ahLst/>
              <a:cxnLst/>
              <a:rect l="l" t="t" r="r" b="b"/>
              <a:pathLst>
                <a:path w="2811779" h="2324735">
                  <a:moveTo>
                    <a:pt x="2677744" y="77351"/>
                  </a:moveTo>
                  <a:lnTo>
                    <a:pt x="0" y="2285105"/>
                  </a:lnTo>
                  <a:lnTo>
                    <a:pt x="32316" y="2324300"/>
                  </a:lnTo>
                  <a:lnTo>
                    <a:pt x="2710060" y="116546"/>
                  </a:lnTo>
                  <a:lnTo>
                    <a:pt x="2677744" y="77351"/>
                  </a:lnTo>
                  <a:close/>
                </a:path>
                <a:path w="2811779" h="2324735">
                  <a:moveTo>
                    <a:pt x="2784333" y="61194"/>
                  </a:moveTo>
                  <a:lnTo>
                    <a:pt x="2697340" y="61194"/>
                  </a:lnTo>
                  <a:lnTo>
                    <a:pt x="2729655" y="100390"/>
                  </a:lnTo>
                  <a:lnTo>
                    <a:pt x="2710060" y="116546"/>
                  </a:lnTo>
                  <a:lnTo>
                    <a:pt x="2742377" y="155742"/>
                  </a:lnTo>
                  <a:lnTo>
                    <a:pt x="2784333" y="61194"/>
                  </a:lnTo>
                  <a:close/>
                </a:path>
                <a:path w="2811779" h="2324735">
                  <a:moveTo>
                    <a:pt x="2697340" y="61194"/>
                  </a:moveTo>
                  <a:lnTo>
                    <a:pt x="2677744" y="77351"/>
                  </a:lnTo>
                  <a:lnTo>
                    <a:pt x="2710060" y="116546"/>
                  </a:lnTo>
                  <a:lnTo>
                    <a:pt x="2729655" y="100390"/>
                  </a:lnTo>
                  <a:lnTo>
                    <a:pt x="2697340" y="61194"/>
                  </a:lnTo>
                  <a:close/>
                </a:path>
                <a:path w="2811779" h="2324735">
                  <a:moveTo>
                    <a:pt x="2811489" y="0"/>
                  </a:moveTo>
                  <a:lnTo>
                    <a:pt x="2645427" y="38155"/>
                  </a:lnTo>
                  <a:lnTo>
                    <a:pt x="2677744" y="77351"/>
                  </a:lnTo>
                  <a:lnTo>
                    <a:pt x="2697340" y="61194"/>
                  </a:lnTo>
                  <a:lnTo>
                    <a:pt x="2784333" y="61194"/>
                  </a:lnTo>
                  <a:lnTo>
                    <a:pt x="2811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6695" y="4318507"/>
            <a:ext cx="275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5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93979"/>
            <a:ext cx="4306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7.5</a:t>
            </a:r>
            <a:r>
              <a:rPr spc="-15" dirty="0"/>
              <a:t> </a:t>
            </a:r>
            <a:r>
              <a:rPr spc="-5" dirty="0"/>
              <a:t>Multidimensional</a:t>
            </a:r>
            <a:r>
              <a:rPr spc="-15" dirty="0"/>
              <a:t> </a:t>
            </a:r>
            <a:r>
              <a:rPr spc="-3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1344" y="6421628"/>
            <a:ext cx="1350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Lecture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M-D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2516" y="894270"/>
            <a:ext cx="11111230" cy="5072380"/>
            <a:chOff x="552516" y="894270"/>
            <a:chExt cx="11111230" cy="5072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516" y="894270"/>
              <a:ext cx="8178593" cy="21890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7503" y="2735433"/>
              <a:ext cx="6965895" cy="32310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29660" y="3533787"/>
              <a:ext cx="1890395" cy="2224405"/>
            </a:xfrm>
            <a:custGeom>
              <a:avLst/>
              <a:gdLst/>
              <a:ahLst/>
              <a:cxnLst/>
              <a:rect l="l" t="t" r="r" b="b"/>
              <a:pathLst>
                <a:path w="1890395" h="2224404">
                  <a:moveTo>
                    <a:pt x="1842795" y="2174189"/>
                  </a:moveTo>
                  <a:lnTo>
                    <a:pt x="1762683" y="2174189"/>
                  </a:lnTo>
                  <a:lnTo>
                    <a:pt x="1737271" y="2174189"/>
                  </a:lnTo>
                  <a:lnTo>
                    <a:pt x="1736051" y="2224354"/>
                  </a:lnTo>
                  <a:lnTo>
                    <a:pt x="1842795" y="2174189"/>
                  </a:lnTo>
                  <a:close/>
                </a:path>
                <a:path w="1890395" h="2224404">
                  <a:moveTo>
                    <a:pt x="1842795" y="102184"/>
                  </a:moveTo>
                  <a:lnTo>
                    <a:pt x="1762683" y="102184"/>
                  </a:lnTo>
                  <a:lnTo>
                    <a:pt x="1737271" y="102184"/>
                  </a:lnTo>
                  <a:lnTo>
                    <a:pt x="1736051" y="152349"/>
                  </a:lnTo>
                  <a:lnTo>
                    <a:pt x="1842795" y="102184"/>
                  </a:lnTo>
                  <a:close/>
                </a:path>
                <a:path w="1890395" h="2224404">
                  <a:moveTo>
                    <a:pt x="1890255" y="2151888"/>
                  </a:moveTo>
                  <a:lnTo>
                    <a:pt x="1739760" y="2071992"/>
                  </a:lnTo>
                  <a:lnTo>
                    <a:pt x="1738515" y="2122779"/>
                  </a:lnTo>
                  <a:lnTo>
                    <a:pt x="1244" y="2080501"/>
                  </a:lnTo>
                  <a:lnTo>
                    <a:pt x="0" y="2131276"/>
                  </a:lnTo>
                  <a:lnTo>
                    <a:pt x="1737283" y="2173567"/>
                  </a:lnTo>
                  <a:lnTo>
                    <a:pt x="1762696" y="2173567"/>
                  </a:lnTo>
                  <a:lnTo>
                    <a:pt x="1844116" y="2173567"/>
                  </a:lnTo>
                  <a:lnTo>
                    <a:pt x="1890255" y="2151888"/>
                  </a:lnTo>
                  <a:close/>
                </a:path>
                <a:path w="1890395" h="2224404">
                  <a:moveTo>
                    <a:pt x="1890255" y="79883"/>
                  </a:moveTo>
                  <a:lnTo>
                    <a:pt x="1739760" y="0"/>
                  </a:lnTo>
                  <a:lnTo>
                    <a:pt x="1738515" y="50787"/>
                  </a:lnTo>
                  <a:lnTo>
                    <a:pt x="1244" y="8496"/>
                  </a:lnTo>
                  <a:lnTo>
                    <a:pt x="0" y="59283"/>
                  </a:lnTo>
                  <a:lnTo>
                    <a:pt x="1737283" y="101574"/>
                  </a:lnTo>
                  <a:lnTo>
                    <a:pt x="1762696" y="101574"/>
                  </a:lnTo>
                  <a:lnTo>
                    <a:pt x="1844116" y="101574"/>
                  </a:lnTo>
                  <a:lnTo>
                    <a:pt x="1890255" y="79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19760" y="3391916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Prints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9760" y="5461508"/>
            <a:ext cx="160274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Sum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003" y="1030278"/>
            <a:ext cx="8631987" cy="3826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895" y="139700"/>
            <a:ext cx="2292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7.0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064" y="1159764"/>
            <a:ext cx="7949565" cy="443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1645">
              <a:lnSpc>
                <a:spcPct val="129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// Declare array ref var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dataType[][]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refVar;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ourier New"/>
              <a:cs typeface="Courier New"/>
            </a:endParaRPr>
          </a:p>
          <a:p>
            <a:pPr marL="12700" marR="5080">
              <a:lnSpc>
                <a:spcPct val="129000"/>
              </a:lnSpc>
            </a:pPr>
            <a:r>
              <a:rPr sz="2000" b="1" spc="-5" dirty="0">
                <a:latin typeface="Courier New"/>
                <a:cs typeface="Courier New"/>
              </a:rPr>
              <a:t>// Create array and assign its reference to variable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refVar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new dataType[10][10];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 marR="5080">
              <a:lnSpc>
                <a:spcPct val="133000"/>
              </a:lnSpc>
            </a:pPr>
            <a:r>
              <a:rPr sz="2000" b="1" spc="-5" dirty="0">
                <a:latin typeface="Courier New"/>
                <a:cs typeface="Courier New"/>
              </a:rPr>
              <a:t>// Combine declaration and creation in one statement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dataType[][]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refVar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dataType[10][10];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Alternative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5" dirty="0">
                <a:latin typeface="Courier New"/>
                <a:cs typeface="Courier New"/>
              </a:rPr>
              <a:t>dataType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refVar[][]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new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dataType[10][10];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8039" y="1398523"/>
            <a:ext cx="8606155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int[][]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2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int[10][10];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ourier New"/>
              <a:cs typeface="Courier New"/>
            </a:endParaRPr>
          </a:p>
          <a:p>
            <a:pPr marL="12700" marR="2560955">
              <a:lnSpc>
                <a:spcPct val="125000"/>
              </a:lnSpc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matrix[][]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int[10][10]; </a:t>
            </a:r>
            <a:r>
              <a:rPr sz="2400" b="1" spc="-14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matrix[0][0]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3;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sz="2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matrix.length;</a:t>
            </a:r>
            <a:r>
              <a:rPr sz="2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2590"/>
              </a:lnSpc>
              <a:spcBef>
                <a:spcPts val="145"/>
              </a:spcBef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for (int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j =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0;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j &lt;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matrix[i].length; j++)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matrix[i][j]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(int)(Math.random()</a:t>
            </a:r>
            <a:r>
              <a:rPr sz="2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44546A"/>
                </a:solidFill>
                <a:latin typeface="Courier New"/>
                <a:cs typeface="Courier New"/>
              </a:rPr>
              <a:t>*</a:t>
            </a:r>
            <a:r>
              <a:rPr sz="2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1000);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double[][]</a:t>
            </a:r>
            <a:r>
              <a:rPr sz="2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4546A"/>
                </a:solidFill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1440" y="5100827"/>
            <a:ext cx="18415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5" dirty="0">
                <a:latin typeface="Times New Roman"/>
                <a:cs typeface="Times New Roman"/>
              </a:rPr>
              <a:t>array.length?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array[0].length?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2677" y="5064252"/>
            <a:ext cx="19812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matrix.length?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matrix[0].length?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492" y="1257840"/>
            <a:ext cx="8719820" cy="38100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68" y="1547154"/>
            <a:ext cx="3619500" cy="2774950"/>
          </a:xfrm>
          <a:custGeom>
            <a:avLst/>
            <a:gdLst/>
            <a:ahLst/>
            <a:cxnLst/>
            <a:rect l="l" t="t" r="r" b="b"/>
            <a:pathLst>
              <a:path w="3619500" h="2774950">
                <a:moveTo>
                  <a:pt x="0" y="0"/>
                </a:moveTo>
                <a:lnTo>
                  <a:pt x="3619500" y="0"/>
                </a:lnTo>
                <a:lnTo>
                  <a:pt x="3619500" y="2774939"/>
                </a:lnTo>
                <a:lnTo>
                  <a:pt x="0" y="2774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5343" y="692403"/>
            <a:ext cx="10542905" cy="3438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14730" marR="5080" indent="-228600">
              <a:lnSpc>
                <a:spcPts val="3000"/>
              </a:lnSpc>
              <a:spcBef>
                <a:spcPts val="500"/>
              </a:spcBef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two-dimensional </a:t>
            </a:r>
            <a:r>
              <a:rPr sz="2800" spc="-55" dirty="0"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latin typeface="Courier New"/>
                <a:cs typeface="Courier New"/>
              </a:rPr>
              <a:t>int[][]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array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Courier New"/>
                <a:cs typeface="Courier New"/>
              </a:rPr>
              <a:t>{1,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sz="2400" b="1" spc="-5" dirty="0">
                <a:latin typeface="Courier New"/>
                <a:cs typeface="Courier New"/>
              </a:rPr>
              <a:t>{4,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6},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Courier New"/>
                <a:cs typeface="Courier New"/>
              </a:rPr>
              <a:t>{7,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8,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9},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00"/>
              </a:spcBef>
            </a:pPr>
            <a:r>
              <a:rPr sz="2400" b="1" spc="-5" dirty="0">
                <a:latin typeface="Courier New"/>
                <a:cs typeface="Courier New"/>
              </a:rPr>
              <a:t>{10,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11,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12}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  <p:sp>
        <p:nvSpPr>
          <p:cNvPr id="5" name="object 5"/>
          <p:cNvSpPr/>
          <p:nvPr/>
        </p:nvSpPr>
        <p:spPr>
          <a:xfrm>
            <a:off x="3023599" y="1160321"/>
            <a:ext cx="2424430" cy="547370"/>
          </a:xfrm>
          <a:custGeom>
            <a:avLst/>
            <a:gdLst/>
            <a:ahLst/>
            <a:cxnLst/>
            <a:rect l="l" t="t" r="r" b="b"/>
            <a:pathLst>
              <a:path w="2424429" h="547369">
                <a:moveTo>
                  <a:pt x="134777" y="397803"/>
                </a:moveTo>
                <a:lnTo>
                  <a:pt x="0" y="502048"/>
                </a:lnTo>
                <a:lnTo>
                  <a:pt x="164263" y="547323"/>
                </a:lnTo>
                <a:lnTo>
                  <a:pt x="155403" y="502398"/>
                </a:lnTo>
                <a:lnTo>
                  <a:pt x="129514" y="502398"/>
                </a:lnTo>
                <a:lnTo>
                  <a:pt x="119686" y="452556"/>
                </a:lnTo>
                <a:lnTo>
                  <a:pt x="144605" y="447642"/>
                </a:lnTo>
                <a:lnTo>
                  <a:pt x="134777" y="397803"/>
                </a:lnTo>
                <a:close/>
              </a:path>
              <a:path w="2424429" h="547369">
                <a:moveTo>
                  <a:pt x="144605" y="447642"/>
                </a:moveTo>
                <a:lnTo>
                  <a:pt x="119686" y="452556"/>
                </a:lnTo>
                <a:lnTo>
                  <a:pt x="129514" y="502398"/>
                </a:lnTo>
                <a:lnTo>
                  <a:pt x="154434" y="497483"/>
                </a:lnTo>
                <a:lnTo>
                  <a:pt x="144605" y="447642"/>
                </a:lnTo>
                <a:close/>
              </a:path>
              <a:path w="2424429" h="547369">
                <a:moveTo>
                  <a:pt x="154434" y="497483"/>
                </a:moveTo>
                <a:lnTo>
                  <a:pt x="129514" y="502398"/>
                </a:lnTo>
                <a:lnTo>
                  <a:pt x="155403" y="502398"/>
                </a:lnTo>
                <a:lnTo>
                  <a:pt x="154434" y="497483"/>
                </a:lnTo>
                <a:close/>
              </a:path>
              <a:path w="2424429" h="547369">
                <a:moveTo>
                  <a:pt x="2414601" y="0"/>
                </a:moveTo>
                <a:lnTo>
                  <a:pt x="144605" y="447642"/>
                </a:lnTo>
                <a:lnTo>
                  <a:pt x="154434" y="497483"/>
                </a:lnTo>
                <a:lnTo>
                  <a:pt x="2424430" y="49839"/>
                </a:lnTo>
                <a:lnTo>
                  <a:pt x="2414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8664" y="3988855"/>
            <a:ext cx="10093960" cy="2163445"/>
          </a:xfrm>
          <a:custGeom>
            <a:avLst/>
            <a:gdLst/>
            <a:ahLst/>
            <a:cxnLst/>
            <a:rect l="l" t="t" r="r" b="b"/>
            <a:pathLst>
              <a:path w="10093960" h="2163445">
                <a:moveTo>
                  <a:pt x="10093335" y="0"/>
                </a:moveTo>
                <a:lnTo>
                  <a:pt x="0" y="0"/>
                </a:lnTo>
                <a:lnTo>
                  <a:pt x="0" y="2162964"/>
                </a:lnTo>
                <a:lnTo>
                  <a:pt x="10093335" y="2162964"/>
                </a:lnTo>
                <a:lnTo>
                  <a:pt x="10093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968" y="3988855"/>
          <a:ext cx="11853541" cy="2162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6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27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int[][]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4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int[4][3];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array[0][0]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array[0][1]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array[0][2]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3;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array[1][0]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4;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array[1][1]</a:t>
                      </a:r>
                      <a:r>
                        <a:rPr sz="24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5;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array[1][2]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6;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array[2][0]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array[3][0]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7;</a:t>
                      </a:r>
                      <a:r>
                        <a:rPr sz="2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array[2][1]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8;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array[2][2]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10;</a:t>
                      </a:r>
                      <a:r>
                        <a:rPr sz="2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array[3][1]</a:t>
                      </a:r>
                      <a:r>
                        <a:rPr sz="2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11;</a:t>
                      </a:r>
                      <a:r>
                        <a:rPr sz="24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array[3][2]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9;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2400" i="1" spc="-5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469" y="1015491"/>
            <a:ext cx="5556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ourier New"/>
                <a:cs typeface="Courier New"/>
              </a:rPr>
              <a:t>int[][]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x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new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int[3][4];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30" y="2351999"/>
            <a:ext cx="10660378" cy="2850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alibri Light"/>
                <a:cs typeface="Calibri Light"/>
              </a:rPr>
              <a:t>7.1.</a:t>
            </a:r>
            <a:r>
              <a:rPr sz="3000" b="0" spc="-50" dirty="0">
                <a:latin typeface="Calibri Light"/>
                <a:cs typeface="Calibri Light"/>
              </a:rPr>
              <a:t> </a:t>
            </a:r>
            <a:r>
              <a:rPr sz="3000" b="0" spc="-5" dirty="0">
                <a:latin typeface="Calibri Light"/>
                <a:cs typeface="Calibri Light"/>
              </a:rPr>
              <a:t>2-D</a:t>
            </a:r>
            <a:r>
              <a:rPr sz="3000" b="0" spc="-40" dirty="0">
                <a:latin typeface="Calibri Light"/>
                <a:cs typeface="Calibri Light"/>
              </a:rPr>
              <a:t> </a:t>
            </a:r>
            <a:r>
              <a:rPr sz="3000" b="0" spc="-25" dirty="0">
                <a:latin typeface="Calibri Light"/>
                <a:cs typeface="Calibri Light"/>
              </a:rPr>
              <a:t>Array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 </a:t>
            </a:r>
            <a:r>
              <a:rPr dirty="0"/>
              <a:t>7</a:t>
            </a:r>
            <a:r>
              <a:rPr spc="-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M-D</a:t>
            </a:r>
            <a:r>
              <a:rPr spc="-10" dirty="0"/>
              <a:t> </a:t>
            </a:r>
            <a:r>
              <a:rPr spc="-15" dirty="0"/>
              <a:t>Array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90064" y="1530604"/>
            <a:ext cx="3642360" cy="30886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10" dirty="0">
                <a:latin typeface="Courier New"/>
                <a:cs typeface="Courier New"/>
              </a:rPr>
              <a:t>int[][]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array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4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50"/>
              </a:spcBef>
            </a:pPr>
            <a:r>
              <a:rPr sz="2800" b="1" spc="-10" dirty="0">
                <a:latin typeface="Courier New"/>
                <a:cs typeface="Courier New"/>
              </a:rPr>
              <a:t>{1,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2,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3},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745"/>
              </a:spcBef>
            </a:pPr>
            <a:r>
              <a:rPr sz="2800" b="1" spc="-10" dirty="0">
                <a:latin typeface="Courier New"/>
                <a:cs typeface="Courier New"/>
              </a:rPr>
              <a:t>{4,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5,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6},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45"/>
              </a:spcBef>
            </a:pPr>
            <a:r>
              <a:rPr sz="2800" b="1" spc="-10" dirty="0">
                <a:latin typeface="Courier New"/>
                <a:cs typeface="Courier New"/>
              </a:rPr>
              <a:t>{7,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8,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9},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latin typeface="Courier New"/>
                <a:cs typeface="Courier New"/>
              </a:rPr>
              <a:t>{10,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11,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12}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b="1" spc="-10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2575" y="1664715"/>
            <a:ext cx="3216275" cy="2580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80"/>
              </a:spcBef>
            </a:pPr>
            <a:r>
              <a:rPr sz="2800" b="1" spc="-10" dirty="0">
                <a:latin typeface="Courier New"/>
                <a:cs typeface="Courier New"/>
              </a:rPr>
              <a:t>array.length 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array[0].length  array[1].length  array[2].length  array[3].length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575" y="5203444"/>
            <a:ext cx="2148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array[4].length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840" y="5203444"/>
            <a:ext cx="5100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ArrayIndexOutOfBoundsException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spc="-50" dirty="0"/>
              <a:t> </a:t>
            </a:r>
            <a:r>
              <a:rPr spc="-5" dirty="0"/>
              <a:t>2-D</a:t>
            </a:r>
            <a:r>
              <a:rPr spc="-40" dirty="0"/>
              <a:t> </a:t>
            </a:r>
            <a:r>
              <a:rPr spc="-25" dirty="0"/>
              <a:t>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1378</Words>
  <Application>Microsoft Office PowerPoint</Application>
  <PresentationFormat>Widescreen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Office Theme</vt:lpstr>
      <vt:lpstr>CS 501 – Introduction to JAVA Programing</vt:lpstr>
      <vt:lpstr>7.0 Motivation</vt:lpstr>
      <vt:lpstr>7.0 Motivation</vt:lpstr>
      <vt:lpstr>7.1. 2-D Array</vt:lpstr>
      <vt:lpstr>7.1. 2-D Array</vt:lpstr>
      <vt:lpstr>7.1. 2-D Array</vt:lpstr>
      <vt:lpstr>7.1. 2-D Array</vt:lpstr>
      <vt:lpstr>PowerPoint Presentation</vt:lpstr>
      <vt:lpstr>7.1. 2-D Array</vt:lpstr>
      <vt:lpstr>7.1. 2-D Array</vt:lpstr>
      <vt:lpstr>7.2. Processing Two-Dimensional Arrays</vt:lpstr>
      <vt:lpstr>7.2. Processing Two-Dimensional Arrays</vt:lpstr>
      <vt:lpstr>7.2. Processing Two-Dimensional Arrays</vt:lpstr>
      <vt:lpstr>7.2. Processing Two-Dimensional Arrays</vt:lpstr>
      <vt:lpstr>7.2. Processing Two-Dimensional Arrays</vt:lpstr>
      <vt:lpstr>7.3. Passing 2-D Arrays to Methods</vt:lpstr>
      <vt:lpstr>7.3. Passing 2-D Arrays to Methods</vt:lpstr>
      <vt:lpstr>7.3. Passing 2-D Arrays to Methods</vt:lpstr>
      <vt:lpstr>7.4. Problem: Grading Multiple-Choice Test</vt:lpstr>
      <vt:lpstr>7.4. Problem: Grading Multiple-Choice Test</vt:lpstr>
      <vt:lpstr>7.4. Problem: Grading Multiple-Choice Test</vt:lpstr>
      <vt:lpstr>7.5 Multidimensional Arrays</vt:lpstr>
      <vt:lpstr>7.5 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2025-02-01T16:11:31Z</dcterms:created>
  <dcterms:modified xsi:type="dcterms:W3CDTF">2025-02-09T20:29:07Z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2025-02-09T20:29:07Z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80010593-8744-4555-b7e2-c0dea6de85a3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