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Default Extension="jpg" ContentType="image/jpg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4546A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9047" y="26380"/>
            <a:ext cx="3045460" cy="0"/>
          </a:xfrm>
          <a:custGeom>
            <a:avLst/>
            <a:gdLst/>
            <a:ahLst/>
            <a:cxnLst/>
            <a:rect l="l" t="t" r="r" b="b"/>
            <a:pathLst>
              <a:path w="3045459" h="0">
                <a:moveTo>
                  <a:pt x="0" y="0"/>
                </a:moveTo>
                <a:lnTo>
                  <a:pt x="3044952" y="1"/>
                </a:lnTo>
              </a:path>
            </a:pathLst>
          </a:custGeom>
          <a:ln w="508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6944"/>
            <a:ext cx="6099175" cy="0"/>
          </a:xfrm>
          <a:custGeom>
            <a:avLst/>
            <a:gdLst/>
            <a:ahLst/>
            <a:cxnLst/>
            <a:rect l="l" t="t" r="r" b="b"/>
            <a:pathLst>
              <a:path w="6099175" h="0">
                <a:moveTo>
                  <a:pt x="0" y="0"/>
                </a:moveTo>
                <a:lnTo>
                  <a:pt x="6099048" y="1"/>
                </a:lnTo>
              </a:path>
            </a:pathLst>
          </a:custGeom>
          <a:ln w="50800">
            <a:solidFill>
              <a:srgbClr val="9015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3346" y="0"/>
            <a:ext cx="585984" cy="9380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2052828"/>
            <a:ext cx="7576820" cy="4606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44546A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44500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75" y="2862156"/>
            <a:ext cx="7924165" cy="1101090"/>
          </a:xfrm>
          <a:prstGeom prst="rect"/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b="0">
                <a:latin typeface="Times New Roman"/>
                <a:cs typeface="Times New Roman"/>
              </a:rPr>
              <a:t>CS 501-</a:t>
            </a:r>
            <a:r>
              <a:rPr dirty="0" spc="-5" b="0">
                <a:latin typeface="Times New Roman"/>
                <a:cs typeface="Times New Roman"/>
              </a:rPr>
              <a:t> I</a:t>
            </a:r>
            <a:r>
              <a:rPr dirty="0" b="0">
                <a:latin typeface="Times New Roman"/>
                <a:cs typeface="Times New Roman"/>
              </a:rPr>
              <a:t>nt</a:t>
            </a:r>
            <a:r>
              <a:rPr dirty="0" spc="-5" b="0">
                <a:latin typeface="Times New Roman"/>
                <a:cs typeface="Times New Roman"/>
              </a:rPr>
              <a:t>r</a:t>
            </a:r>
            <a:r>
              <a:rPr dirty="0" b="0">
                <a:latin typeface="Times New Roman"/>
                <a:cs typeface="Times New Roman"/>
              </a:rPr>
              <a:t>odu</a:t>
            </a:r>
            <a:r>
              <a:rPr dirty="0" spc="-5" b="0">
                <a:latin typeface="Times New Roman"/>
                <a:cs typeface="Times New Roman"/>
              </a:rPr>
              <a:t>c</a:t>
            </a:r>
            <a:r>
              <a:rPr dirty="0" b="0">
                <a:latin typeface="Times New Roman"/>
                <a:cs typeface="Times New Roman"/>
              </a:rPr>
              <a:t>tion to J</a:t>
            </a:r>
            <a:r>
              <a:rPr dirty="0" spc="-455" b="0">
                <a:latin typeface="Times New Roman"/>
                <a:cs typeface="Times New Roman"/>
              </a:rPr>
              <a:t>AV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20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P</a:t>
            </a:r>
            <a:r>
              <a:rPr dirty="0" spc="-5" b="0">
                <a:latin typeface="Times New Roman"/>
                <a:cs typeface="Times New Roman"/>
              </a:rPr>
              <a:t>r</a:t>
            </a:r>
            <a:r>
              <a:rPr dirty="0" b="0">
                <a:latin typeface="Times New Roman"/>
                <a:cs typeface="Times New Roman"/>
              </a:rPr>
              <a:t>og</a:t>
            </a:r>
            <a:r>
              <a:rPr dirty="0" spc="-5" b="0">
                <a:latin typeface="Times New Roman"/>
                <a:cs typeface="Times New Roman"/>
              </a:rPr>
              <a:t>ra</a:t>
            </a:r>
            <a:r>
              <a:rPr dirty="0" b="0">
                <a:latin typeface="Times New Roman"/>
                <a:cs typeface="Times New Roman"/>
              </a:rPr>
              <a:t>mming</a:t>
            </a:r>
          </a:p>
          <a:p>
            <a:pPr marL="788670">
              <a:lnSpc>
                <a:spcPct val="100000"/>
              </a:lnSpc>
              <a:spcBef>
                <a:spcPts val="305"/>
              </a:spcBef>
            </a:pPr>
            <a:r>
              <a:rPr dirty="0" sz="3000" b="0">
                <a:latin typeface="Times New Roman"/>
                <a:cs typeface="Times New Roman"/>
              </a:rPr>
              <a:t>Lecture 10</a:t>
            </a:r>
            <a:r>
              <a:rPr dirty="0" sz="3000" spc="-5" b="0">
                <a:latin typeface="Times New Roman"/>
                <a:cs typeface="Times New Roman"/>
              </a:rPr>
              <a:t> </a:t>
            </a:r>
            <a:r>
              <a:rPr dirty="0" sz="3000" b="0">
                <a:latin typeface="Times New Roman"/>
                <a:cs typeface="Times New Roman"/>
              </a:rPr>
              <a:t>– Inheritance and</a:t>
            </a:r>
            <a:r>
              <a:rPr dirty="0" sz="3000" spc="-5" b="0">
                <a:latin typeface="Times New Roman"/>
                <a:cs typeface="Times New Roman"/>
              </a:rPr>
              <a:t> Polymorphism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10.1.</a:t>
            </a:r>
            <a:r>
              <a:rPr dirty="0" spc="15"/>
              <a:t> </a:t>
            </a:r>
            <a:r>
              <a:rPr dirty="0" spc="35"/>
              <a:t>Superclasses</a:t>
            </a:r>
            <a:r>
              <a:rPr dirty="0" spc="20"/>
              <a:t> </a:t>
            </a:r>
            <a:r>
              <a:rPr dirty="0" spc="50"/>
              <a:t>and</a:t>
            </a:r>
            <a:r>
              <a:rPr dirty="0" spc="15"/>
              <a:t> </a:t>
            </a:r>
            <a:r>
              <a:rPr dirty="0" spc="45"/>
              <a:t>Subclasses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01609" y="985011"/>
            <a:ext cx="4518025" cy="538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</a:pP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Set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dirty="0" sz="2200" spc="-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new 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color</a:t>
            </a:r>
            <a:r>
              <a:rPr dirty="0" sz="2200" spc="-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*/</a:t>
            </a:r>
            <a:endParaRPr sz="2200">
              <a:latin typeface="Calibri"/>
              <a:cs typeface="Calibri"/>
            </a:endParaRPr>
          </a:p>
          <a:p>
            <a:pPr marL="469265" marR="647065" indent="-457200">
              <a:lnSpc>
                <a:spcPts val="2620"/>
              </a:lnSpc>
              <a:spcBef>
                <a:spcPts val="80"/>
              </a:spcBef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public void </a:t>
            </a:r>
            <a:r>
              <a:rPr dirty="0" sz="2200" spc="-5">
                <a:latin typeface="Calibri"/>
                <a:cs typeface="Calibri"/>
              </a:rPr>
              <a:t>setColor(</a:t>
            </a:r>
            <a:r>
              <a:rPr dirty="0" sz="2200" spc="-5">
                <a:solidFill>
                  <a:srgbClr val="0000FF"/>
                </a:solidFill>
                <a:latin typeface="Calibri"/>
                <a:cs typeface="Calibri"/>
              </a:rPr>
              <a:t>String </a:t>
            </a:r>
            <a:r>
              <a:rPr dirty="0" sz="2200" spc="-10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dirty="0" sz="2200" spc="-10">
                <a:latin typeface="Calibri"/>
                <a:cs typeface="Calibri"/>
              </a:rPr>
              <a:t>) </a:t>
            </a:r>
            <a:r>
              <a:rPr dirty="0" sz="2200">
                <a:latin typeface="Calibri"/>
                <a:cs typeface="Calibri"/>
              </a:rPr>
              <a:t>{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200" spc="-10">
                <a:latin typeface="Calibri"/>
                <a:cs typeface="Calibri"/>
              </a:rPr>
              <a:t>.color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color;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75"/>
              </a:lnSpc>
            </a:pP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15"/>
              </a:lnSpc>
            </a:pP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 Return</a:t>
            </a:r>
            <a:r>
              <a:rPr dirty="0" sz="2200" spc="-2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filled.</a:t>
            </a:r>
            <a:r>
              <a:rPr dirty="0" sz="2200" spc="-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Since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filled</a:t>
            </a:r>
            <a:r>
              <a:rPr dirty="0" sz="2200" spc="-2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is boolean,</a:t>
            </a:r>
            <a:endParaRPr sz="2200">
              <a:latin typeface="Calibri"/>
              <a:cs typeface="Calibri"/>
            </a:endParaRPr>
          </a:p>
          <a:p>
            <a:pPr marL="12700" marR="281305">
              <a:lnSpc>
                <a:spcPts val="2590"/>
              </a:lnSpc>
              <a:spcBef>
                <a:spcPts val="200"/>
              </a:spcBef>
            </a:pP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its</a:t>
            </a: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8000"/>
                </a:solidFill>
                <a:latin typeface="Calibri"/>
                <a:cs typeface="Calibri"/>
              </a:rPr>
              <a:t>getter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method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is named isFilled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*/ </a:t>
            </a:r>
            <a:r>
              <a:rPr dirty="0" sz="2200" spc="-484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200" spc="-5">
                <a:solidFill>
                  <a:srgbClr val="0000FF"/>
                </a:solidFill>
                <a:latin typeface="Calibri"/>
                <a:cs typeface="Calibri"/>
              </a:rPr>
              <a:t>boolean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isFilled()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ts val="2540"/>
              </a:lnSpc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2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filled;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15"/>
              </a:lnSpc>
              <a:spcBef>
                <a:spcPts val="45"/>
              </a:spcBef>
            </a:pP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15"/>
              </a:lnSpc>
            </a:pP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Set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dirty="0" sz="2200" spc="-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new filled</a:t>
            </a:r>
            <a:r>
              <a:rPr dirty="0" sz="2200" spc="-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*/</a:t>
            </a:r>
            <a:endParaRPr sz="2200">
              <a:latin typeface="Calibri"/>
              <a:cs typeface="Calibri"/>
            </a:endParaRPr>
          </a:p>
          <a:p>
            <a:pPr marL="469265" marR="392430" indent="-457200">
              <a:lnSpc>
                <a:spcPts val="2590"/>
              </a:lnSpc>
              <a:spcBef>
                <a:spcPts val="200"/>
              </a:spcBef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public void </a:t>
            </a:r>
            <a:r>
              <a:rPr dirty="0" sz="2200" spc="-5">
                <a:latin typeface="Calibri"/>
                <a:cs typeface="Calibri"/>
              </a:rPr>
              <a:t>setFilled(</a:t>
            </a:r>
            <a:r>
              <a:rPr dirty="0" sz="2200" spc="-5">
                <a:solidFill>
                  <a:srgbClr val="0000FF"/>
                </a:solidFill>
                <a:latin typeface="Calibri"/>
                <a:cs typeface="Calibri"/>
              </a:rPr>
              <a:t>boolean </a:t>
            </a:r>
            <a:r>
              <a:rPr dirty="0" sz="2200" spc="-5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dirty="0" sz="2200" spc="-5">
                <a:latin typeface="Calibri"/>
                <a:cs typeface="Calibri"/>
              </a:rPr>
              <a:t>) </a:t>
            </a:r>
            <a:r>
              <a:rPr dirty="0" sz="2200">
                <a:latin typeface="Calibri"/>
                <a:cs typeface="Calibri"/>
              </a:rPr>
              <a:t>{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200" spc="-10">
                <a:latin typeface="Calibri"/>
                <a:cs typeface="Calibri"/>
              </a:rPr>
              <a:t>.filled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filled;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40"/>
              </a:lnSpc>
            </a:pP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15"/>
              </a:lnSpc>
              <a:spcBef>
                <a:spcPts val="50"/>
              </a:spcBef>
            </a:pP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dirty="0" sz="2200" spc="-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Get</a:t>
            </a:r>
            <a:r>
              <a:rPr dirty="0" sz="2200" spc="-2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8000"/>
                </a:solidFill>
                <a:latin typeface="Calibri"/>
                <a:cs typeface="Calibri"/>
              </a:rPr>
              <a:t>dateCreated</a:t>
            </a:r>
            <a:r>
              <a:rPr dirty="0" sz="2200" spc="-2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*/</a:t>
            </a:r>
            <a:endParaRPr sz="2200">
              <a:latin typeface="Calibri"/>
              <a:cs typeface="Calibri"/>
            </a:endParaRPr>
          </a:p>
          <a:p>
            <a:pPr marL="469265" marR="95885" indent="-457200">
              <a:lnSpc>
                <a:spcPts val="2710"/>
              </a:lnSpc>
              <a:spcBef>
                <a:spcPts val="10"/>
              </a:spcBef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dirty="0" sz="2200" spc="-15">
                <a:latin typeface="Calibri"/>
                <a:cs typeface="Calibri"/>
              </a:rPr>
              <a:t>.</a:t>
            </a:r>
            <a:r>
              <a:rPr dirty="0" sz="2200" spc="-15">
                <a:solidFill>
                  <a:srgbClr val="0000FF"/>
                </a:solidFill>
                <a:latin typeface="Calibri"/>
                <a:cs typeface="Calibri"/>
              </a:rPr>
              <a:t>util</a:t>
            </a:r>
            <a:r>
              <a:rPr dirty="0" sz="2200" spc="-15">
                <a:latin typeface="Calibri"/>
                <a:cs typeface="Calibri"/>
              </a:rPr>
              <a:t>.</a:t>
            </a:r>
            <a:r>
              <a:rPr dirty="0" sz="2200" spc="-15">
                <a:solidFill>
                  <a:srgbClr val="0000FF"/>
                </a:solidFill>
                <a:latin typeface="Calibri"/>
                <a:cs typeface="Calibri"/>
              </a:rPr>
              <a:t>Date</a:t>
            </a:r>
            <a:r>
              <a:rPr dirty="0" sz="2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getDateCreated()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{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return </a:t>
            </a:r>
            <a:r>
              <a:rPr dirty="0" sz="2200" spc="-15">
                <a:latin typeface="Calibri"/>
                <a:cs typeface="Calibri"/>
              </a:rPr>
              <a:t>dateCreated;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609" y="6356765"/>
            <a:ext cx="113664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35"/>
              </a:lnSpc>
            </a:pP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10.1.</a:t>
            </a:r>
            <a:r>
              <a:rPr dirty="0" spc="15"/>
              <a:t> </a:t>
            </a:r>
            <a:r>
              <a:rPr dirty="0" spc="35"/>
              <a:t>Superclasses</a:t>
            </a:r>
            <a:r>
              <a:rPr dirty="0" spc="20"/>
              <a:t> </a:t>
            </a:r>
            <a:r>
              <a:rPr dirty="0" spc="50"/>
              <a:t>and</a:t>
            </a:r>
            <a:r>
              <a:rPr dirty="0" spc="15"/>
              <a:t> </a:t>
            </a:r>
            <a:r>
              <a:rPr dirty="0" spc="45"/>
              <a:t>Subclasses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4409" y="985011"/>
            <a:ext cx="7378700" cy="20370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469265" marR="1183005">
              <a:lnSpc>
                <a:spcPts val="2590"/>
              </a:lnSpc>
              <a:spcBef>
                <a:spcPts val="225"/>
              </a:spcBef>
            </a:pP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/** 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Return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 string</a:t>
            </a:r>
            <a:r>
              <a:rPr dirty="0" sz="22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8000"/>
                </a:solidFill>
                <a:latin typeface="Calibri"/>
                <a:cs typeface="Calibri"/>
              </a:rPr>
              <a:t>representation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of 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this</a:t>
            </a:r>
            <a:r>
              <a:rPr dirty="0" sz="22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object</a:t>
            </a: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 */ </a:t>
            </a:r>
            <a:r>
              <a:rPr dirty="0" sz="2200" spc="-484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200" spc="-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toString()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926465">
              <a:lnSpc>
                <a:spcPts val="2540"/>
              </a:lnSpc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A31515"/>
                </a:solidFill>
                <a:latin typeface="Calibri"/>
                <a:cs typeface="Calibri"/>
              </a:rPr>
              <a:t>"created </a:t>
            </a:r>
            <a:r>
              <a:rPr dirty="0" sz="2200">
                <a:solidFill>
                  <a:srgbClr val="A31515"/>
                </a:solidFill>
                <a:latin typeface="Calibri"/>
                <a:cs typeface="Calibri"/>
              </a:rPr>
              <a:t>on</a:t>
            </a:r>
            <a:r>
              <a:rPr dirty="0" sz="2200" spc="-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dateCreated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 </a:t>
            </a:r>
            <a:r>
              <a:rPr dirty="0" sz="2200" spc="-5">
                <a:solidFill>
                  <a:srgbClr val="A31515"/>
                </a:solidFill>
                <a:latin typeface="Calibri"/>
                <a:cs typeface="Calibri"/>
              </a:rPr>
              <a:t>"\ncolor: </a:t>
            </a:r>
            <a:r>
              <a:rPr dirty="0" sz="220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 </a:t>
            </a:r>
            <a:r>
              <a:rPr dirty="0" sz="2200" spc="-10">
                <a:latin typeface="Calibri"/>
                <a:cs typeface="Calibri"/>
              </a:rPr>
              <a:t>color </a:t>
            </a:r>
            <a:r>
              <a:rPr dirty="0" sz="2200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  <a:p>
            <a:pPr marL="1383665">
              <a:lnSpc>
                <a:spcPts val="2615"/>
              </a:lnSpc>
              <a:spcBef>
                <a:spcPts val="50"/>
              </a:spcBef>
            </a:pPr>
            <a:r>
              <a:rPr dirty="0" sz="220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A31515"/>
                </a:solidFill>
                <a:latin typeface="Calibri"/>
                <a:cs typeface="Calibri"/>
              </a:rPr>
              <a:t>and</a:t>
            </a:r>
            <a:r>
              <a:rPr dirty="0" sz="2200" spc="-1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A31515"/>
                </a:solidFill>
                <a:latin typeface="Calibri"/>
                <a:cs typeface="Calibri"/>
              </a:rPr>
              <a:t>filled:</a:t>
            </a:r>
            <a:r>
              <a:rPr dirty="0" sz="2200" spc="-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-5">
                <a:latin typeface="Calibri"/>
                <a:cs typeface="Calibri"/>
              </a:rPr>
              <a:t> filled;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ts val="2615"/>
              </a:lnSpc>
            </a:pP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10.1.</a:t>
            </a:r>
            <a:r>
              <a:rPr dirty="0" spc="15"/>
              <a:t> </a:t>
            </a:r>
            <a:r>
              <a:rPr dirty="0" spc="35"/>
              <a:t>Superclasses</a:t>
            </a:r>
            <a:r>
              <a:rPr dirty="0" spc="20"/>
              <a:t> </a:t>
            </a:r>
            <a:r>
              <a:rPr dirty="0" spc="50"/>
              <a:t>and</a:t>
            </a:r>
            <a:r>
              <a:rPr dirty="0" spc="15"/>
              <a:t> </a:t>
            </a:r>
            <a:r>
              <a:rPr dirty="0" spc="45"/>
              <a:t>Subclasses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86615" y="1156407"/>
            <a:ext cx="3230245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75"/>
              </a:lnSpc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dirty="0" sz="24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GeometricObject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152686" y="1130300"/>
            <a:ext cx="5572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3540" algn="l"/>
              </a:tabLst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pub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li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B91A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2B91AF"/>
                </a:solidFill>
                <a:latin typeface="Calibri"/>
                <a:cs typeface="Calibri"/>
              </a:rPr>
              <a:t>i</a:t>
            </a:r>
            <a:r>
              <a:rPr dirty="0" sz="2400" spc="-35">
                <a:solidFill>
                  <a:srgbClr val="2B91AF"/>
                </a:solidFill>
                <a:latin typeface="Calibri"/>
                <a:cs typeface="Calibri"/>
              </a:rPr>
              <a:t>r</a:t>
            </a:r>
            <a:r>
              <a:rPr dirty="0" sz="2400" spc="-5">
                <a:solidFill>
                  <a:srgbClr val="2B91AF"/>
                </a:solidFill>
                <a:latin typeface="Calibri"/>
                <a:cs typeface="Calibri"/>
              </a:rPr>
              <a:t>cl</a:t>
            </a:r>
            <a:r>
              <a:rPr dirty="0" sz="2400">
                <a:solidFill>
                  <a:srgbClr val="2B91AF"/>
                </a:solidFill>
                <a:latin typeface="Calibri"/>
                <a:cs typeface="Calibri"/>
              </a:rPr>
              <a:t>e	</a:t>
            </a: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885" y="1499108"/>
            <a:ext cx="6932295" cy="36804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4209415">
              <a:lnSpc>
                <a:spcPct val="100800"/>
              </a:lnSpc>
              <a:spcBef>
                <a:spcPts val="75"/>
              </a:spcBef>
            </a:pP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double </a:t>
            </a:r>
            <a:r>
              <a:rPr dirty="0" sz="2400" spc="-10">
                <a:latin typeface="Calibri"/>
                <a:cs typeface="Calibri"/>
              </a:rPr>
              <a:t>radius;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Circle()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{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alibri"/>
              <a:cs typeface="Calibri"/>
            </a:endParaRPr>
          </a:p>
          <a:p>
            <a:pPr marL="469900" marR="3373120" indent="-457200">
              <a:lnSpc>
                <a:spcPts val="2780"/>
              </a:lnSpc>
              <a:spcBef>
                <a:spcPts val="5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Circle(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08080"/>
                </a:solidFill>
                <a:latin typeface="Calibri"/>
                <a:cs typeface="Calibri"/>
              </a:rPr>
              <a:t>radius</a:t>
            </a:r>
            <a:r>
              <a:rPr dirty="0" sz="2400" spc="-10">
                <a:latin typeface="Calibri"/>
                <a:cs typeface="Calibri"/>
              </a:rPr>
              <a:t>)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{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400" spc="-10">
                <a:latin typeface="Calibri"/>
                <a:cs typeface="Calibri"/>
              </a:rPr>
              <a:t>.radius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0">
                <a:latin typeface="Calibri"/>
                <a:cs typeface="Calibri"/>
              </a:rPr>
              <a:t> radius;}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libri"/>
              <a:cs typeface="Calibri"/>
            </a:endParaRPr>
          </a:p>
          <a:p>
            <a:pPr marL="469900" marR="5080" indent="-457200">
              <a:lnSpc>
                <a:spcPct val="100800"/>
              </a:lnSpc>
              <a:spcBef>
                <a:spcPts val="5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Circle(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08080"/>
                </a:solidFill>
                <a:latin typeface="Calibri"/>
                <a:cs typeface="Calibri"/>
              </a:rPr>
              <a:t>radius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dirty="0" sz="2400" spc="-45">
                <a:latin typeface="Calibri"/>
                <a:cs typeface="Calibri"/>
              </a:rPr>
              <a:t>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boolean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dirty="0" sz="2400" spc="-5">
                <a:latin typeface="Calibri"/>
                <a:cs typeface="Calibri"/>
              </a:rPr>
              <a:t>) </a:t>
            </a:r>
            <a:r>
              <a:rPr dirty="0" sz="2400">
                <a:latin typeface="Calibri"/>
                <a:cs typeface="Calibri"/>
              </a:rPr>
              <a:t>{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400" spc="-10">
                <a:latin typeface="Calibri"/>
                <a:cs typeface="Calibri"/>
              </a:rPr>
              <a:t>.radius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radius;</a:t>
            </a:r>
            <a:endParaRPr sz="2400">
              <a:latin typeface="Calibri"/>
              <a:cs typeface="Calibri"/>
            </a:endParaRPr>
          </a:p>
          <a:p>
            <a:pPr marL="469900" marR="4444365">
              <a:lnSpc>
                <a:spcPts val="2780"/>
              </a:lnSpc>
              <a:spcBef>
                <a:spcPts val="200"/>
              </a:spcBef>
            </a:pPr>
            <a:r>
              <a:rPr dirty="0" sz="2400" spc="-10">
                <a:latin typeface="Calibri"/>
                <a:cs typeface="Calibri"/>
              </a:rPr>
              <a:t>setColor(color); </a:t>
            </a:r>
            <a:r>
              <a:rPr dirty="0" sz="2400" spc="-5">
                <a:latin typeface="Calibri"/>
                <a:cs typeface="Calibri"/>
              </a:rPr>
              <a:t> s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tF</a:t>
            </a:r>
            <a:r>
              <a:rPr dirty="0" sz="2400">
                <a:latin typeface="Calibri"/>
                <a:cs typeface="Calibri"/>
              </a:rPr>
              <a:t>ille</a:t>
            </a:r>
            <a:r>
              <a:rPr dirty="0" sz="2400" spc="-5">
                <a:latin typeface="Calibri"/>
                <a:cs typeface="Calibri"/>
              </a:rPr>
              <a:t>d(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ill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-5">
                <a:latin typeface="Calibri"/>
                <a:cs typeface="Calibri"/>
              </a:rPr>
              <a:t>)</a:t>
            </a:r>
            <a:r>
              <a:rPr dirty="0" sz="2400" spc="-10">
                <a:latin typeface="Calibri"/>
                <a:cs typeface="Calibri"/>
              </a:rPr>
              <a:t>;</a:t>
            </a: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10.1.</a:t>
            </a:r>
            <a:r>
              <a:rPr dirty="0" spc="15"/>
              <a:t> </a:t>
            </a:r>
            <a:r>
              <a:rPr dirty="0" spc="35"/>
              <a:t>Superclasses</a:t>
            </a:r>
            <a:r>
              <a:rPr dirty="0" spc="20"/>
              <a:t> </a:t>
            </a:r>
            <a:r>
              <a:rPr dirty="0" spc="50"/>
              <a:t>and</a:t>
            </a:r>
            <a:r>
              <a:rPr dirty="0" spc="15"/>
              <a:t> </a:t>
            </a:r>
            <a:r>
              <a:rPr dirty="0" spc="45"/>
              <a:t>Subclasses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68147" y="791971"/>
            <a:ext cx="4665345" cy="552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dirty="0" sz="2400" spc="-2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8000"/>
                </a:solidFill>
                <a:latin typeface="Calibri"/>
                <a:cs typeface="Calibri"/>
              </a:rPr>
              <a:t>Return</a:t>
            </a:r>
            <a:r>
              <a:rPr dirty="0" sz="2400" spc="-2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8000"/>
                </a:solidFill>
                <a:latin typeface="Calibri"/>
                <a:cs typeface="Calibri"/>
              </a:rPr>
              <a:t>radius</a:t>
            </a:r>
            <a:r>
              <a:rPr dirty="0" sz="2400" spc="-3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8000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469265" marR="1333500" indent="-457200">
              <a:lnSpc>
                <a:spcPct val="100800"/>
              </a:lnSpc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public double </a:t>
            </a:r>
            <a:r>
              <a:rPr dirty="0" sz="2400" spc="-10">
                <a:latin typeface="Calibri"/>
                <a:cs typeface="Calibri"/>
              </a:rPr>
              <a:t>getRadius() </a:t>
            </a:r>
            <a:r>
              <a:rPr dirty="0" sz="2400">
                <a:latin typeface="Calibri"/>
                <a:cs typeface="Calibri"/>
              </a:rPr>
              <a:t>{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return </a:t>
            </a:r>
            <a:r>
              <a:rPr dirty="0" sz="2400" spc="-10">
                <a:latin typeface="Calibri"/>
                <a:cs typeface="Calibri"/>
              </a:rPr>
              <a:t>radius;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dirty="0" sz="2400" spc="-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8000"/>
                </a:solidFill>
                <a:latin typeface="Calibri"/>
                <a:cs typeface="Calibri"/>
              </a:rPr>
              <a:t>Set</a:t>
            </a:r>
            <a:r>
              <a:rPr dirty="0" sz="2400" spc="-2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8000"/>
                </a:solidFill>
                <a:latin typeface="Calibri"/>
                <a:cs typeface="Calibri"/>
              </a:rPr>
              <a:t>new</a:t>
            </a:r>
            <a:r>
              <a:rPr dirty="0" sz="2400" spc="-2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8000"/>
                </a:solidFill>
                <a:latin typeface="Calibri"/>
                <a:cs typeface="Calibri"/>
              </a:rPr>
              <a:t>radius</a:t>
            </a:r>
            <a:r>
              <a:rPr dirty="0" sz="2400" spc="-2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8000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469265" marR="5080" indent="-457200">
              <a:lnSpc>
                <a:spcPts val="2780"/>
              </a:lnSpc>
              <a:spcBef>
                <a:spcPts val="20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void </a:t>
            </a:r>
            <a:r>
              <a:rPr dirty="0" sz="2400" spc="-5">
                <a:latin typeface="Calibri"/>
                <a:cs typeface="Calibri"/>
              </a:rPr>
              <a:t>setRadius(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double </a:t>
            </a:r>
            <a:r>
              <a:rPr dirty="0" sz="2400" spc="-10">
                <a:solidFill>
                  <a:srgbClr val="808080"/>
                </a:solidFill>
                <a:latin typeface="Calibri"/>
                <a:cs typeface="Calibri"/>
              </a:rPr>
              <a:t>radius</a:t>
            </a:r>
            <a:r>
              <a:rPr dirty="0" sz="2400" spc="-10">
                <a:latin typeface="Calibri"/>
                <a:cs typeface="Calibri"/>
              </a:rPr>
              <a:t>) </a:t>
            </a:r>
            <a:r>
              <a:rPr dirty="0" sz="2400">
                <a:latin typeface="Calibri"/>
                <a:cs typeface="Calibri"/>
              </a:rPr>
              <a:t>{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400" spc="-10">
                <a:latin typeface="Calibri"/>
                <a:cs typeface="Calibri"/>
              </a:rPr>
              <a:t>.radius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radius;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 marR="1577340">
              <a:lnSpc>
                <a:spcPts val="2900"/>
              </a:lnSpc>
              <a:spcBef>
                <a:spcPts val="30"/>
              </a:spcBef>
            </a:pPr>
            <a:r>
              <a:rPr dirty="0" sz="2400" spc="-5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dirty="0" sz="2400" spc="114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8000"/>
                </a:solidFill>
                <a:latin typeface="Calibri"/>
                <a:cs typeface="Calibri"/>
              </a:rPr>
              <a:t>Return</a:t>
            </a:r>
            <a:r>
              <a:rPr dirty="0" sz="2400" spc="12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8000"/>
                </a:solidFill>
                <a:latin typeface="Calibri"/>
                <a:cs typeface="Calibri"/>
              </a:rPr>
              <a:t>area</a:t>
            </a:r>
            <a:r>
              <a:rPr dirty="0" sz="2400" spc="114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8000"/>
                </a:solidFill>
                <a:latin typeface="Calibri"/>
                <a:cs typeface="Calibri"/>
              </a:rPr>
              <a:t>*/ </a:t>
            </a:r>
            <a:r>
              <a:rPr dirty="0" sz="24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getArea()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ts val="2810"/>
              </a:lnSpc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radius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*</a:t>
            </a:r>
            <a:r>
              <a:rPr dirty="0" sz="2400" spc="-10">
                <a:latin typeface="Calibri"/>
                <a:cs typeface="Calibri"/>
              </a:rPr>
              <a:t> radius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*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Math.PI;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 marR="923925">
              <a:lnSpc>
                <a:spcPts val="2780"/>
              </a:lnSpc>
              <a:spcBef>
                <a:spcPts val="200"/>
              </a:spcBef>
            </a:pPr>
            <a:r>
              <a:rPr dirty="0" sz="2400" spc="-5">
                <a:solidFill>
                  <a:srgbClr val="008000"/>
                </a:solidFill>
                <a:latin typeface="Calibri"/>
                <a:cs typeface="Calibri"/>
              </a:rPr>
              <a:t>/** </a:t>
            </a:r>
            <a:r>
              <a:rPr dirty="0" sz="2400" spc="-10">
                <a:solidFill>
                  <a:srgbClr val="008000"/>
                </a:solidFill>
                <a:latin typeface="Calibri"/>
                <a:cs typeface="Calibri"/>
              </a:rPr>
              <a:t>Return </a:t>
            </a:r>
            <a:r>
              <a:rPr dirty="0" sz="2400" spc="-15">
                <a:solidFill>
                  <a:srgbClr val="008000"/>
                </a:solidFill>
                <a:latin typeface="Calibri"/>
                <a:cs typeface="Calibri"/>
              </a:rPr>
              <a:t>Circumference </a:t>
            </a:r>
            <a:r>
              <a:rPr dirty="0" sz="2400">
                <a:solidFill>
                  <a:srgbClr val="008000"/>
                </a:solidFill>
                <a:latin typeface="Calibri"/>
                <a:cs typeface="Calibri"/>
              </a:rPr>
              <a:t>*/ </a:t>
            </a:r>
            <a:r>
              <a:rPr dirty="0" sz="24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getPerimeter()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ts val="2830"/>
              </a:lnSpc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*</a:t>
            </a:r>
            <a:r>
              <a:rPr dirty="0" sz="2400" spc="-10">
                <a:latin typeface="Calibri"/>
                <a:cs typeface="Calibri"/>
              </a:rPr>
              <a:t> radius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*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Math.PI;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 marR="1000125">
              <a:lnSpc>
                <a:spcPct val="100800"/>
              </a:lnSpc>
            </a:pPr>
            <a:r>
              <a:rPr dirty="0" sz="2400" spc="-5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dirty="0" sz="2400" spc="4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8000"/>
                </a:solidFill>
                <a:latin typeface="Calibri"/>
                <a:cs typeface="Calibri"/>
              </a:rPr>
              <a:t>Return</a:t>
            </a:r>
            <a:r>
              <a:rPr dirty="0" sz="2400" spc="5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8000"/>
                </a:solidFill>
                <a:latin typeface="Calibri"/>
                <a:cs typeface="Calibri"/>
              </a:rPr>
              <a:t>Diameter</a:t>
            </a:r>
            <a:r>
              <a:rPr dirty="0" sz="2400" spc="5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8000"/>
                </a:solidFill>
                <a:latin typeface="Calibri"/>
                <a:cs typeface="Calibri"/>
              </a:rPr>
              <a:t>*/ </a:t>
            </a:r>
            <a:r>
              <a:rPr dirty="0" sz="24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public double </a:t>
            </a:r>
            <a:r>
              <a:rPr dirty="0" sz="2400" spc="-10">
                <a:latin typeface="Calibri"/>
                <a:cs typeface="Calibri"/>
              </a:rPr>
              <a:t>getDiameter() </a:t>
            </a:r>
            <a:r>
              <a:rPr dirty="0" sz="2400">
                <a:latin typeface="Calibri"/>
                <a:cs typeface="Calibri"/>
              </a:rPr>
              <a:t>{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return </a:t>
            </a:r>
            <a:r>
              <a:rPr dirty="0" sz="2400">
                <a:latin typeface="Calibri"/>
                <a:cs typeface="Calibri"/>
              </a:rPr>
              <a:t>2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*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radius;}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10.1.</a:t>
            </a:r>
            <a:r>
              <a:rPr dirty="0" spc="15"/>
              <a:t> </a:t>
            </a:r>
            <a:r>
              <a:rPr dirty="0" spc="35"/>
              <a:t>Superclasses</a:t>
            </a:r>
            <a:r>
              <a:rPr dirty="0" spc="20"/>
              <a:t> </a:t>
            </a:r>
            <a:r>
              <a:rPr dirty="0" spc="50"/>
              <a:t>and</a:t>
            </a:r>
            <a:r>
              <a:rPr dirty="0" spc="15"/>
              <a:t> </a:t>
            </a:r>
            <a:r>
              <a:rPr dirty="0" spc="45"/>
              <a:t>Subclasses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3024" y="1127252"/>
            <a:ext cx="8708390" cy="149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printCircle()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383665" marR="5080" indent="-457200">
              <a:lnSpc>
                <a:spcPct val="100800"/>
              </a:lnSpc>
            </a:pPr>
            <a:r>
              <a:rPr dirty="0" sz="2400" spc="-10">
                <a:latin typeface="Calibri"/>
                <a:cs typeface="Calibri"/>
              </a:rPr>
              <a:t>System.out.println(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"The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circle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is </a:t>
            </a:r>
            <a:r>
              <a:rPr dirty="0" sz="2400" spc="-15">
                <a:solidFill>
                  <a:srgbClr val="A31515"/>
                </a:solidFill>
                <a:latin typeface="Calibri"/>
                <a:cs typeface="Calibri"/>
              </a:rPr>
              <a:t>created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getDateCreated()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 the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radius 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radius); </a:t>
            </a: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10.1.</a:t>
            </a:r>
            <a:r>
              <a:rPr dirty="0" spc="15"/>
              <a:t> </a:t>
            </a:r>
            <a:r>
              <a:rPr dirty="0" spc="35"/>
              <a:t>Superclasses</a:t>
            </a:r>
            <a:r>
              <a:rPr dirty="0" spc="20"/>
              <a:t> </a:t>
            </a:r>
            <a:r>
              <a:rPr dirty="0" spc="50"/>
              <a:t>and</a:t>
            </a:r>
            <a:r>
              <a:rPr dirty="0" spc="15"/>
              <a:t> </a:t>
            </a:r>
            <a:r>
              <a:rPr dirty="0" spc="45"/>
              <a:t>Subclasses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276350"/>
            <a:chOff x="0" y="0"/>
            <a:chExt cx="9144000" cy="127635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38071" y="933183"/>
              <a:ext cx="4071620" cy="342900"/>
            </a:xfrm>
            <a:custGeom>
              <a:avLst/>
              <a:gdLst/>
              <a:ahLst/>
              <a:cxnLst/>
              <a:rect l="l" t="t" r="r" b="b"/>
              <a:pathLst>
                <a:path w="4071620" h="342900">
                  <a:moveTo>
                    <a:pt x="4071556" y="0"/>
                  </a:moveTo>
                  <a:lnTo>
                    <a:pt x="4071556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4071556" y="342900"/>
                  </a:lnTo>
                  <a:lnTo>
                    <a:pt x="40715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2347" y="908811"/>
            <a:ext cx="8886190" cy="47167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469265" marR="3362960" indent="-457200">
              <a:lnSpc>
                <a:spcPts val="2590"/>
              </a:lnSpc>
              <a:spcBef>
                <a:spcPts val="225"/>
              </a:spcBef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2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B91AF"/>
                </a:solidFill>
                <a:latin typeface="Calibri"/>
                <a:cs typeface="Calibri"/>
              </a:rPr>
              <a:t>Rectangle</a:t>
            </a:r>
            <a:r>
              <a:rPr dirty="0" sz="2200" spc="1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dirty="0" sz="2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GeometricObject{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2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width;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ts val="2515"/>
              </a:lnSpc>
            </a:pPr>
            <a:r>
              <a:rPr dirty="0" sz="2200" spc="-20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2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height;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Rectangle()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{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926465" marR="3092450" indent="-457200">
              <a:lnSpc>
                <a:spcPts val="2590"/>
              </a:lnSpc>
              <a:spcBef>
                <a:spcPts val="200"/>
              </a:spcBef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200" spc="-10">
                <a:latin typeface="Calibri"/>
                <a:cs typeface="Calibri"/>
              </a:rPr>
              <a:t>Rectangle(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08080"/>
                </a:solidFill>
                <a:latin typeface="Calibri"/>
                <a:cs typeface="Calibri"/>
              </a:rPr>
              <a:t>width</a:t>
            </a:r>
            <a:r>
              <a:rPr dirty="0" sz="2200" spc="-5">
                <a:latin typeface="Calibri"/>
                <a:cs typeface="Calibri"/>
              </a:rPr>
              <a:t>,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08080"/>
                </a:solidFill>
                <a:latin typeface="Calibri"/>
                <a:cs typeface="Calibri"/>
              </a:rPr>
              <a:t>height</a:t>
            </a:r>
            <a:r>
              <a:rPr dirty="0" sz="2200" spc="-10">
                <a:latin typeface="Calibri"/>
                <a:cs typeface="Calibri"/>
              </a:rPr>
              <a:t>){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200" spc="-15">
                <a:latin typeface="Calibri"/>
                <a:cs typeface="Calibri"/>
              </a:rPr>
              <a:t>.width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width;</a:t>
            </a:r>
            <a:endParaRPr sz="2200">
              <a:latin typeface="Calibri"/>
              <a:cs typeface="Calibri"/>
            </a:endParaRPr>
          </a:p>
          <a:p>
            <a:pPr marL="926465">
              <a:lnSpc>
                <a:spcPts val="2515"/>
              </a:lnSpc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200" spc="-10">
                <a:latin typeface="Calibri"/>
                <a:cs typeface="Calibri"/>
              </a:rPr>
              <a:t>.height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height;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926465" marR="5080" indent="-457200">
              <a:lnSpc>
                <a:spcPct val="102699"/>
              </a:lnSpc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Rectangle(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2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08080"/>
                </a:solidFill>
                <a:latin typeface="Calibri"/>
                <a:cs typeface="Calibri"/>
              </a:rPr>
              <a:t>width</a:t>
            </a:r>
            <a:r>
              <a:rPr dirty="0" sz="2200" spc="-5">
                <a:latin typeface="Calibri"/>
                <a:cs typeface="Calibri"/>
              </a:rPr>
              <a:t>,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2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08080"/>
                </a:solidFill>
                <a:latin typeface="Calibri"/>
                <a:cs typeface="Calibri"/>
              </a:rPr>
              <a:t>height</a:t>
            </a:r>
            <a:r>
              <a:rPr dirty="0" sz="2200" spc="-10">
                <a:latin typeface="Calibri"/>
                <a:cs typeface="Calibri"/>
              </a:rPr>
              <a:t>,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2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40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dirty="0" sz="2200" spc="-40">
                <a:latin typeface="Calibri"/>
                <a:cs typeface="Calibri"/>
              </a:rPr>
              <a:t>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Calibri"/>
                <a:cs typeface="Calibri"/>
              </a:rPr>
              <a:t>boolean </a:t>
            </a:r>
            <a:r>
              <a:rPr dirty="0" sz="2200" spc="-10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dirty="0" sz="2200" spc="-10">
                <a:latin typeface="Calibri"/>
                <a:cs typeface="Calibri"/>
              </a:rPr>
              <a:t>){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200" spc="-15">
                <a:latin typeface="Calibri"/>
                <a:cs typeface="Calibri"/>
              </a:rPr>
              <a:t>.width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width;</a:t>
            </a:r>
            <a:endParaRPr sz="2200">
              <a:latin typeface="Calibri"/>
              <a:cs typeface="Calibri"/>
            </a:endParaRPr>
          </a:p>
          <a:p>
            <a:pPr marL="926465" marR="5690870">
              <a:lnSpc>
                <a:spcPts val="2590"/>
              </a:lnSpc>
              <a:spcBef>
                <a:spcPts val="80"/>
              </a:spcBef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200" spc="-10">
                <a:latin typeface="Calibri"/>
                <a:cs typeface="Calibri"/>
              </a:rPr>
              <a:t>.height </a:t>
            </a:r>
            <a:r>
              <a:rPr dirty="0" sz="2200">
                <a:latin typeface="Calibri"/>
                <a:cs typeface="Calibri"/>
              </a:rPr>
              <a:t>= </a:t>
            </a:r>
            <a:r>
              <a:rPr dirty="0" sz="2200" spc="-10">
                <a:latin typeface="Calibri"/>
                <a:cs typeface="Calibri"/>
              </a:rPr>
              <a:t>height;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setColor(color);</a:t>
            </a:r>
            <a:endParaRPr sz="2200">
              <a:latin typeface="Calibri"/>
              <a:cs typeface="Calibri"/>
            </a:endParaRPr>
          </a:p>
          <a:p>
            <a:pPr marL="926465">
              <a:lnSpc>
                <a:spcPts val="2635"/>
              </a:lnSpc>
            </a:pPr>
            <a:r>
              <a:rPr dirty="0" sz="2200" spc="-5">
                <a:latin typeface="Calibri"/>
                <a:cs typeface="Calibri"/>
              </a:rPr>
              <a:t>setFilled(filled);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10.1.</a:t>
            </a:r>
            <a:r>
              <a:rPr dirty="0" spc="15"/>
              <a:t> </a:t>
            </a:r>
            <a:r>
              <a:rPr dirty="0" spc="35"/>
              <a:t>Superclasses</a:t>
            </a:r>
            <a:r>
              <a:rPr dirty="0" spc="20"/>
              <a:t> </a:t>
            </a:r>
            <a:r>
              <a:rPr dirty="0" spc="50"/>
              <a:t>and</a:t>
            </a:r>
            <a:r>
              <a:rPr dirty="0" spc="15"/>
              <a:t> </a:t>
            </a:r>
            <a:r>
              <a:rPr dirty="0" spc="45"/>
              <a:t>Subclasses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09886" y="765555"/>
            <a:ext cx="4176395" cy="571944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1241425">
              <a:lnSpc>
                <a:spcPts val="2590"/>
              </a:lnSpc>
              <a:spcBef>
                <a:spcPts val="225"/>
              </a:spcBef>
            </a:pP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/** 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Return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 width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*/ </a:t>
            </a:r>
            <a:r>
              <a:rPr dirty="0" sz="22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public double</a:t>
            </a:r>
            <a:r>
              <a:rPr dirty="0" sz="2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getWidth(){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515"/>
              </a:lnSpc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width;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469900" marR="5080" indent="-457200">
              <a:lnSpc>
                <a:spcPct val="102699"/>
              </a:lnSpc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public void </a:t>
            </a:r>
            <a:r>
              <a:rPr dirty="0" sz="2200" spc="-5">
                <a:latin typeface="Calibri"/>
                <a:cs typeface="Calibri"/>
              </a:rPr>
              <a:t>setWidth(</a:t>
            </a:r>
            <a:r>
              <a:rPr dirty="0" sz="2200" spc="-5">
                <a:solidFill>
                  <a:srgbClr val="0000FF"/>
                </a:solidFill>
                <a:latin typeface="Calibri"/>
                <a:cs typeface="Calibri"/>
              </a:rPr>
              <a:t>double </a:t>
            </a:r>
            <a:r>
              <a:rPr dirty="0" sz="2200" spc="-5">
                <a:solidFill>
                  <a:srgbClr val="808080"/>
                </a:solidFill>
                <a:latin typeface="Calibri"/>
                <a:cs typeface="Calibri"/>
              </a:rPr>
              <a:t>width</a:t>
            </a:r>
            <a:r>
              <a:rPr dirty="0" sz="2200" spc="-5">
                <a:latin typeface="Calibri"/>
                <a:cs typeface="Calibri"/>
              </a:rPr>
              <a:t>) </a:t>
            </a:r>
            <a:r>
              <a:rPr dirty="0" sz="2200">
                <a:latin typeface="Calibri"/>
                <a:cs typeface="Calibri"/>
              </a:rPr>
              <a:t>{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200" spc="-15">
                <a:latin typeface="Calibri"/>
                <a:cs typeface="Calibri"/>
              </a:rPr>
              <a:t>.width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 </a:t>
            </a:r>
            <a:r>
              <a:rPr dirty="0" sz="2200" spc="-5">
                <a:latin typeface="Calibri"/>
                <a:cs typeface="Calibri"/>
              </a:rPr>
              <a:t>width;</a:t>
            </a:r>
            <a:r>
              <a:rPr dirty="0" sz="2200">
                <a:latin typeface="Calibri"/>
                <a:cs typeface="Calibri"/>
              </a:rPr>
              <a:t> }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alibri"/>
              <a:cs typeface="Calibri"/>
            </a:endParaRPr>
          </a:p>
          <a:p>
            <a:pPr marL="469900" marR="1129665" indent="-457200">
              <a:lnSpc>
                <a:spcPct val="102699"/>
              </a:lnSpc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public double</a:t>
            </a:r>
            <a:r>
              <a:rPr dirty="0" sz="2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getHeight() </a:t>
            </a:r>
            <a:r>
              <a:rPr dirty="0" sz="2200">
                <a:latin typeface="Calibri"/>
                <a:cs typeface="Calibri"/>
              </a:rPr>
              <a:t>{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return </a:t>
            </a:r>
            <a:r>
              <a:rPr dirty="0" sz="2200" spc="-10">
                <a:latin typeface="Calibri"/>
                <a:cs typeface="Calibri"/>
              </a:rPr>
              <a:t>height;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alibri"/>
              <a:cs typeface="Calibri"/>
            </a:endParaRPr>
          </a:p>
          <a:p>
            <a:pPr marL="12700" marR="1348105">
              <a:lnSpc>
                <a:spcPts val="2590"/>
              </a:lnSpc>
            </a:pP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dirty="0" sz="2200" spc="1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Return</a:t>
            </a:r>
            <a:r>
              <a:rPr dirty="0" sz="2200" spc="10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area</a:t>
            </a:r>
            <a:r>
              <a:rPr dirty="0" sz="2200" spc="10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*/ </a:t>
            </a:r>
            <a:r>
              <a:rPr dirty="0" sz="22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double </a:t>
            </a:r>
            <a:r>
              <a:rPr dirty="0" sz="2200" spc="-10">
                <a:latin typeface="Calibri"/>
                <a:cs typeface="Calibri"/>
              </a:rPr>
              <a:t>getArea()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515"/>
              </a:lnSpc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width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*</a:t>
            </a:r>
            <a:r>
              <a:rPr dirty="0" sz="2200" spc="-10">
                <a:latin typeface="Calibri"/>
                <a:cs typeface="Calibri"/>
              </a:rPr>
              <a:t> height; </a:t>
            </a: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12700" marR="748030">
              <a:lnSpc>
                <a:spcPct val="102699"/>
              </a:lnSpc>
            </a:pP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dirty="0" sz="2200" spc="2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8000"/>
                </a:solidFill>
                <a:latin typeface="Calibri"/>
                <a:cs typeface="Calibri"/>
              </a:rPr>
              <a:t>Return</a:t>
            </a:r>
            <a:r>
              <a:rPr dirty="0" sz="2200" spc="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Calibri"/>
                <a:cs typeface="Calibri"/>
              </a:rPr>
              <a:t>perimeter</a:t>
            </a:r>
            <a:r>
              <a:rPr dirty="0" sz="2200" spc="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8000"/>
                </a:solidFill>
                <a:latin typeface="Calibri"/>
                <a:cs typeface="Calibri"/>
              </a:rPr>
              <a:t>*/ </a:t>
            </a:r>
            <a:r>
              <a:rPr dirty="0" sz="22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double </a:t>
            </a:r>
            <a:r>
              <a:rPr dirty="0" sz="2200" spc="-10">
                <a:latin typeface="Calibri"/>
                <a:cs typeface="Calibri"/>
              </a:rPr>
              <a:t>getPerimeter()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590"/>
              </a:lnSpc>
            </a:pP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2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*</a:t>
            </a:r>
            <a:r>
              <a:rPr dirty="0" sz="2200" spc="-5">
                <a:latin typeface="Calibri"/>
                <a:cs typeface="Calibri"/>
              </a:rPr>
              <a:t> (width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height); </a:t>
            </a: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687" y="6453123"/>
            <a:ext cx="11366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009" y="690840"/>
            <a:ext cx="8909050" cy="5131435"/>
          </a:xfrm>
          <a:prstGeom prst="rect">
            <a:avLst/>
          </a:prstGeom>
        </p:spPr>
        <p:txBody>
          <a:bodyPr wrap="square" lIns="0" tIns="2336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dirty="0" sz="2800" spc="-10" b="1">
                <a:latin typeface="Calibri"/>
                <a:cs typeface="Calibri"/>
              </a:rPr>
              <a:t>Are </a:t>
            </a:r>
            <a:r>
              <a:rPr dirty="0" sz="2800" spc="-20" b="1">
                <a:latin typeface="Calibri"/>
                <a:cs typeface="Calibri"/>
              </a:rPr>
              <a:t>superclass’s</a:t>
            </a:r>
            <a:r>
              <a:rPr dirty="0" sz="2800" spc="-10" b="1">
                <a:latin typeface="Calibri"/>
                <a:cs typeface="Calibri"/>
              </a:rPr>
              <a:t> Constructor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Inherited?</a:t>
            </a:r>
            <a:endParaRPr sz="2800">
              <a:latin typeface="Calibri"/>
              <a:cs typeface="Calibri"/>
            </a:endParaRPr>
          </a:p>
          <a:p>
            <a:pPr marL="556895" indent="-457834">
              <a:lnSpc>
                <a:spcPct val="100000"/>
              </a:lnSpc>
              <a:spcBef>
                <a:spcPts val="1614"/>
              </a:spcBef>
              <a:buFont typeface="Wingdings"/>
              <a:buChar char="■"/>
              <a:tabLst>
                <a:tab pos="556895" algn="l"/>
                <a:tab pos="557530" algn="l"/>
              </a:tabLst>
            </a:pPr>
            <a:r>
              <a:rPr dirty="0" sz="2600" spc="-5">
                <a:latin typeface="Times New Roman"/>
                <a:cs typeface="Times New Roman"/>
              </a:rPr>
              <a:t>No.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They are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not</a:t>
            </a:r>
            <a:r>
              <a:rPr dirty="0" sz="2600" spc="-5">
                <a:latin typeface="Times New Roman"/>
                <a:cs typeface="Times New Roman"/>
              </a:rPr>
              <a:t> inherited.</a:t>
            </a:r>
            <a:endParaRPr sz="2600">
              <a:latin typeface="Times New Roman"/>
              <a:cs typeface="Times New Roman"/>
            </a:endParaRPr>
          </a:p>
          <a:p>
            <a:pPr marL="556895" indent="-457834">
              <a:lnSpc>
                <a:spcPct val="100000"/>
              </a:lnSpc>
              <a:spcBef>
                <a:spcPts val="290"/>
              </a:spcBef>
              <a:buFont typeface="Wingdings"/>
              <a:buChar char="■"/>
              <a:tabLst>
                <a:tab pos="556895" algn="l"/>
                <a:tab pos="557530" algn="l"/>
              </a:tabLst>
            </a:pPr>
            <a:r>
              <a:rPr dirty="0" sz="2600" spc="-5">
                <a:latin typeface="Times New Roman"/>
                <a:cs typeface="Times New Roman"/>
              </a:rPr>
              <a:t>They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invoked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explicitly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 </a:t>
            </a:r>
            <a:r>
              <a:rPr dirty="0" sz="2600" spc="-20">
                <a:latin typeface="Times New Roman"/>
                <a:cs typeface="Times New Roman"/>
              </a:rPr>
              <a:t>implicitly.</a:t>
            </a:r>
            <a:endParaRPr sz="2600">
              <a:latin typeface="Times New Roman"/>
              <a:cs typeface="Times New Roman"/>
            </a:endParaRPr>
          </a:p>
          <a:p>
            <a:pPr marL="556895" indent="-457834">
              <a:lnSpc>
                <a:spcPct val="100000"/>
              </a:lnSpc>
              <a:spcBef>
                <a:spcPts val="380"/>
              </a:spcBef>
              <a:buFont typeface="Wingdings"/>
              <a:buChar char="■"/>
              <a:tabLst>
                <a:tab pos="556895" algn="l"/>
                <a:tab pos="557530" algn="l"/>
              </a:tabLst>
            </a:pPr>
            <a:r>
              <a:rPr dirty="0" sz="2600" spc="-5">
                <a:latin typeface="Times New Roman"/>
                <a:cs typeface="Times New Roman"/>
              </a:rPr>
              <a:t>Explicit </a:t>
            </a:r>
            <a:r>
              <a:rPr dirty="0" sz="2600">
                <a:latin typeface="Times New Roman"/>
                <a:cs typeface="Times New Roman"/>
              </a:rPr>
              <a:t>using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super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keyword.</a:t>
            </a:r>
            <a:endParaRPr sz="2600">
              <a:latin typeface="Times New Roman"/>
              <a:cs typeface="Times New Roman"/>
            </a:endParaRPr>
          </a:p>
          <a:p>
            <a:pPr marL="556895" indent="-457834">
              <a:lnSpc>
                <a:spcPct val="100000"/>
              </a:lnSpc>
              <a:spcBef>
                <a:spcPts val="980"/>
              </a:spcBef>
              <a:buFont typeface="Wingdings"/>
              <a:buChar char="■"/>
              <a:tabLst>
                <a:tab pos="556895" algn="l"/>
                <a:tab pos="55753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constructor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used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construct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instance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class.</a:t>
            </a:r>
            <a:endParaRPr sz="2800">
              <a:latin typeface="Times New Roman"/>
              <a:cs typeface="Times New Roman"/>
            </a:endParaRPr>
          </a:p>
          <a:p>
            <a:pPr marL="556895" marR="368300" indent="-457200">
              <a:lnSpc>
                <a:spcPts val="3290"/>
              </a:lnSpc>
              <a:spcBef>
                <a:spcPts val="525"/>
              </a:spcBef>
              <a:buFont typeface="Wingdings"/>
              <a:buChar char="■"/>
              <a:tabLst>
                <a:tab pos="556895" algn="l"/>
                <a:tab pos="557530" algn="l"/>
              </a:tabLst>
            </a:pPr>
            <a:r>
              <a:rPr dirty="0" sz="2800" spc="-5">
                <a:latin typeface="Times New Roman"/>
                <a:cs typeface="Times New Roman"/>
              </a:rPr>
              <a:t>Note: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superclass's constructors 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5">
                <a:latin typeface="Times New Roman"/>
                <a:cs typeface="Times New Roman"/>
              </a:rPr>
              <a:t> inherited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subclass.</a:t>
            </a:r>
            <a:endParaRPr sz="2800">
              <a:latin typeface="Times New Roman"/>
              <a:cs typeface="Times New Roman"/>
            </a:endParaRPr>
          </a:p>
          <a:p>
            <a:pPr lvl="1" marL="1299845" marR="279400" indent="-457200">
              <a:lnSpc>
                <a:spcPct val="100000"/>
              </a:lnSpc>
              <a:spcBef>
                <a:spcPts val="254"/>
              </a:spcBef>
              <a:buFont typeface="Wingdings"/>
              <a:buChar char="■"/>
              <a:tabLst>
                <a:tab pos="1299845" algn="l"/>
                <a:tab pos="130048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only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invoked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subclasses'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constructors,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 the keyword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sng" sz="24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</a:t>
            </a:r>
            <a:r>
              <a:rPr dirty="0" sz="2400" spc="-2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lvl="1" marL="1299845" marR="5080" indent="-457200">
              <a:lnSpc>
                <a:spcPts val="2780"/>
              </a:lnSpc>
              <a:spcBef>
                <a:spcPts val="509"/>
              </a:spcBef>
              <a:buFont typeface="Wingdings"/>
              <a:buChar char="■"/>
              <a:tabLst>
                <a:tab pos="1299845" algn="l"/>
                <a:tab pos="1300480" algn="l"/>
              </a:tabLst>
            </a:pPr>
            <a:r>
              <a:rPr dirty="0" sz="2400" i="1">
                <a:latin typeface="Times New Roman"/>
                <a:cs typeface="Times New Roman"/>
              </a:rPr>
              <a:t>If</a:t>
            </a:r>
            <a:r>
              <a:rPr dirty="0" sz="2400" spc="-5" i="1">
                <a:latin typeface="Times New Roman"/>
                <a:cs typeface="Times New Roman"/>
              </a:rPr>
              <a:t> the </a:t>
            </a:r>
            <a:r>
              <a:rPr dirty="0" sz="2400" spc="-20" i="1">
                <a:latin typeface="Times New Roman"/>
                <a:cs typeface="Times New Roman"/>
              </a:rPr>
              <a:t>keyword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u="sng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is</a:t>
            </a:r>
            <a:r>
              <a:rPr dirty="0" sz="2400" i="1">
                <a:latin typeface="Times New Roman"/>
                <a:cs typeface="Times New Roman"/>
              </a:rPr>
              <a:t> not</a:t>
            </a:r>
            <a:r>
              <a:rPr dirty="0" sz="2400" spc="-5" i="1">
                <a:latin typeface="Times New Roman"/>
                <a:cs typeface="Times New Roman"/>
              </a:rPr>
              <a:t> explicitly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used,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the </a:t>
            </a:r>
            <a:r>
              <a:rPr dirty="0" sz="2400" spc="-10" i="1">
                <a:latin typeface="Times New Roman"/>
                <a:cs typeface="Times New Roman"/>
              </a:rPr>
              <a:t>superclass's</a:t>
            </a:r>
            <a:r>
              <a:rPr dirty="0" sz="2400" i="1">
                <a:latin typeface="Times New Roman"/>
                <a:cs typeface="Times New Roman"/>
              </a:rPr>
              <a:t> no-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spc="-30" i="1">
                <a:latin typeface="Times New Roman"/>
                <a:cs typeface="Times New Roman"/>
              </a:rPr>
              <a:t>arg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constructor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is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automatically invoked.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10.1.</a:t>
            </a:r>
            <a:r>
              <a:rPr dirty="0" spc="15"/>
              <a:t> </a:t>
            </a:r>
            <a:r>
              <a:rPr dirty="0" spc="35"/>
              <a:t>Superclasses</a:t>
            </a:r>
            <a:r>
              <a:rPr dirty="0" spc="20"/>
              <a:t> </a:t>
            </a:r>
            <a:r>
              <a:rPr dirty="0" spc="50"/>
              <a:t>and</a:t>
            </a:r>
            <a:r>
              <a:rPr dirty="0" spc="15"/>
              <a:t> </a:t>
            </a:r>
            <a:r>
              <a:rPr dirty="0" spc="45"/>
              <a:t>Subclasses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596818"/>
            <a:ext cx="7999095" cy="21012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800" spc="-20" b="1">
                <a:latin typeface="Calibri"/>
                <a:cs typeface="Calibri"/>
              </a:rPr>
              <a:t>Superclass’s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Constructor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Is </a:t>
            </a:r>
            <a:r>
              <a:rPr dirty="0" sz="2800" spc="-20" b="1">
                <a:latin typeface="Calibri"/>
                <a:cs typeface="Calibri"/>
              </a:rPr>
              <a:t>Always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Invoked</a:t>
            </a:r>
            <a:endParaRPr sz="2800">
              <a:latin typeface="Calibri"/>
              <a:cs typeface="Calibri"/>
            </a:endParaRPr>
          </a:p>
          <a:p>
            <a:pPr marL="584200" marR="5080" indent="-457200">
              <a:lnSpc>
                <a:spcPct val="100000"/>
              </a:lnSpc>
              <a:spcBef>
                <a:spcPts val="370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-15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constructor may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invoke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overloaded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constructor or its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 spc="-15">
                <a:latin typeface="Times New Roman"/>
                <a:cs typeface="Times New Roman"/>
              </a:rPr>
              <a:t>superclass’s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constructor.</a:t>
            </a:r>
            <a:endParaRPr sz="2500">
              <a:latin typeface="Times New Roman"/>
              <a:cs typeface="Times New Roman"/>
            </a:endParaRPr>
          </a:p>
          <a:p>
            <a:pPr marL="584200" indent="-457200">
              <a:lnSpc>
                <a:spcPts val="2940"/>
              </a:lnSpc>
              <a:spcBef>
                <a:spcPts val="315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dirty="0" sz="2500">
                <a:latin typeface="Times New Roman"/>
                <a:cs typeface="Times New Roman"/>
              </a:rPr>
              <a:t>If none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them is invoked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15">
                <a:latin typeface="Times New Roman"/>
                <a:cs typeface="Times New Roman"/>
              </a:rPr>
              <a:t>explicitly,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 compiler puts</a:t>
            </a:r>
            <a:endParaRPr sz="2500">
              <a:latin typeface="Times New Roman"/>
              <a:cs typeface="Times New Roman"/>
            </a:endParaRPr>
          </a:p>
          <a:p>
            <a:pPr marL="584200">
              <a:lnSpc>
                <a:spcPts val="2940"/>
              </a:lnSpc>
            </a:pPr>
            <a:r>
              <a:rPr dirty="0" u="sng" sz="2500" spc="-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super()</a:t>
            </a:r>
            <a:r>
              <a:rPr dirty="0" sz="2500" spc="-20" b="1">
                <a:latin typeface="Courier New"/>
                <a:cs typeface="Courier New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first statement in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constructor.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31" y="5023350"/>
            <a:ext cx="2741295" cy="1207770"/>
          </a:xfrm>
          <a:prstGeom prst="rect">
            <a:avLst/>
          </a:prstGeom>
          <a:ln w="17897">
            <a:solidFill>
              <a:srgbClr val="000000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algn="r" marR="156845">
              <a:lnSpc>
                <a:spcPts val="1825"/>
              </a:lnSpc>
              <a:spcBef>
                <a:spcPts val="145"/>
              </a:spcBef>
            </a:pPr>
            <a:r>
              <a:rPr dirty="0" sz="1550" spc="5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dirty="0" sz="155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 spc="5">
                <a:solidFill>
                  <a:srgbClr val="FF0000"/>
                </a:solidFill>
                <a:latin typeface="Courier New"/>
                <a:cs typeface="Courier New"/>
              </a:rPr>
              <a:t>A(double</a:t>
            </a:r>
            <a:r>
              <a:rPr dirty="0" sz="1550" spc="-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 spc="10">
                <a:solidFill>
                  <a:srgbClr val="FF0000"/>
                </a:solidFill>
                <a:latin typeface="Courier New"/>
                <a:cs typeface="Courier New"/>
              </a:rPr>
              <a:t>d)</a:t>
            </a:r>
            <a:r>
              <a:rPr dirty="0" sz="155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 spc="15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algn="r" marR="157480">
              <a:lnSpc>
                <a:spcPts val="1825"/>
              </a:lnSpc>
            </a:pPr>
            <a:r>
              <a:rPr dirty="0" sz="1550" spc="1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550" spc="-3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 spc="5">
                <a:solidFill>
                  <a:srgbClr val="FF0000"/>
                </a:solidFill>
                <a:latin typeface="Courier New"/>
                <a:cs typeface="Courier New"/>
              </a:rPr>
              <a:t>some</a:t>
            </a:r>
            <a:r>
              <a:rPr dirty="0" sz="1550" spc="-3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 spc="5">
                <a:solidFill>
                  <a:srgbClr val="FF0000"/>
                </a:solidFill>
                <a:latin typeface="Courier New"/>
                <a:cs typeface="Courier New"/>
              </a:rPr>
              <a:t>statements</a:t>
            </a:r>
            <a:endParaRPr sz="155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0"/>
              </a:spcBef>
            </a:pPr>
            <a:r>
              <a:rPr dirty="0" sz="1550" spc="15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9318" y="5198851"/>
            <a:ext cx="124396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155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FF0000"/>
                </a:solidFill>
                <a:latin typeface="Times New Roman"/>
                <a:cs typeface="Times New Roman"/>
              </a:rPr>
              <a:t>equivalent</a:t>
            </a:r>
            <a:r>
              <a:rPr dirty="0" sz="155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550" spc="1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05947" y="5026308"/>
            <a:ext cx="4873625" cy="1222375"/>
            <a:chOff x="3405947" y="5026308"/>
            <a:chExt cx="4873625" cy="1222375"/>
          </a:xfrm>
        </p:grpSpPr>
        <p:sp>
          <p:nvSpPr>
            <p:cNvPr id="6" name="object 6"/>
            <p:cNvSpPr/>
            <p:nvPr/>
          </p:nvSpPr>
          <p:spPr>
            <a:xfrm>
              <a:off x="3407438" y="5547803"/>
              <a:ext cx="2174240" cy="149860"/>
            </a:xfrm>
            <a:custGeom>
              <a:avLst/>
              <a:gdLst/>
              <a:ahLst/>
              <a:cxnLst/>
              <a:rect l="l" t="t" r="r" b="b"/>
              <a:pathLst>
                <a:path w="2174240" h="149860">
                  <a:moveTo>
                    <a:pt x="2024476" y="0"/>
                  </a:moveTo>
                  <a:lnTo>
                    <a:pt x="2072240" y="74655"/>
                  </a:lnTo>
                  <a:lnTo>
                    <a:pt x="2024476" y="149435"/>
                  </a:lnTo>
                  <a:lnTo>
                    <a:pt x="2149721" y="86670"/>
                  </a:lnTo>
                  <a:lnTo>
                    <a:pt x="2072240" y="86670"/>
                  </a:lnTo>
                  <a:lnTo>
                    <a:pt x="2078210" y="83687"/>
                  </a:lnTo>
                  <a:lnTo>
                    <a:pt x="2081195" y="83687"/>
                  </a:lnTo>
                  <a:lnTo>
                    <a:pt x="2084180" y="77638"/>
                  </a:lnTo>
                  <a:lnTo>
                    <a:pt x="2084180" y="68689"/>
                  </a:lnTo>
                  <a:lnTo>
                    <a:pt x="2078210" y="62723"/>
                  </a:lnTo>
                  <a:lnTo>
                    <a:pt x="2072240" y="59741"/>
                  </a:lnTo>
                  <a:lnTo>
                    <a:pt x="2143885" y="59741"/>
                  </a:lnTo>
                  <a:lnTo>
                    <a:pt x="2024476" y="0"/>
                  </a:lnTo>
                  <a:close/>
                </a:path>
                <a:path w="2174240" h="149860">
                  <a:moveTo>
                    <a:pt x="2062697" y="59741"/>
                  </a:moveTo>
                  <a:lnTo>
                    <a:pt x="11940" y="59741"/>
                  </a:lnTo>
                  <a:lnTo>
                    <a:pt x="8955" y="62723"/>
                  </a:lnTo>
                  <a:lnTo>
                    <a:pt x="2985" y="65706"/>
                  </a:lnTo>
                  <a:lnTo>
                    <a:pt x="0" y="68689"/>
                  </a:lnTo>
                  <a:lnTo>
                    <a:pt x="0" y="77638"/>
                  </a:lnTo>
                  <a:lnTo>
                    <a:pt x="2985" y="83687"/>
                  </a:lnTo>
                  <a:lnTo>
                    <a:pt x="8955" y="83687"/>
                  </a:lnTo>
                  <a:lnTo>
                    <a:pt x="11940" y="86670"/>
                  </a:lnTo>
                  <a:lnTo>
                    <a:pt x="2064566" y="86670"/>
                  </a:lnTo>
                  <a:lnTo>
                    <a:pt x="2072240" y="74655"/>
                  </a:lnTo>
                  <a:lnTo>
                    <a:pt x="2062697" y="59741"/>
                  </a:lnTo>
                  <a:close/>
                </a:path>
                <a:path w="2174240" h="149860">
                  <a:moveTo>
                    <a:pt x="2143885" y="59741"/>
                  </a:moveTo>
                  <a:lnTo>
                    <a:pt x="2072240" y="59741"/>
                  </a:lnTo>
                  <a:lnTo>
                    <a:pt x="2078210" y="62723"/>
                  </a:lnTo>
                  <a:lnTo>
                    <a:pt x="2084180" y="68689"/>
                  </a:lnTo>
                  <a:lnTo>
                    <a:pt x="2084180" y="77638"/>
                  </a:lnTo>
                  <a:lnTo>
                    <a:pt x="2081195" y="83687"/>
                  </a:lnTo>
                  <a:lnTo>
                    <a:pt x="2078210" y="83687"/>
                  </a:lnTo>
                  <a:lnTo>
                    <a:pt x="2072240" y="86670"/>
                  </a:lnTo>
                  <a:lnTo>
                    <a:pt x="2149721" y="86670"/>
                  </a:lnTo>
                  <a:lnTo>
                    <a:pt x="2173696" y="74655"/>
                  </a:lnTo>
                  <a:lnTo>
                    <a:pt x="2143885" y="59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07438" y="5547803"/>
              <a:ext cx="2174240" cy="149860"/>
            </a:xfrm>
            <a:custGeom>
              <a:avLst/>
              <a:gdLst/>
              <a:ahLst/>
              <a:cxnLst/>
              <a:rect l="l" t="t" r="r" b="b"/>
              <a:pathLst>
                <a:path w="2174240" h="149860">
                  <a:moveTo>
                    <a:pt x="11940" y="59741"/>
                  </a:moveTo>
                  <a:lnTo>
                    <a:pt x="2072240" y="59741"/>
                  </a:lnTo>
                  <a:lnTo>
                    <a:pt x="2078210" y="62723"/>
                  </a:lnTo>
                  <a:lnTo>
                    <a:pt x="2081195" y="65706"/>
                  </a:lnTo>
                  <a:lnTo>
                    <a:pt x="2084180" y="68689"/>
                  </a:lnTo>
                  <a:lnTo>
                    <a:pt x="2084180" y="74655"/>
                  </a:lnTo>
                  <a:lnTo>
                    <a:pt x="2084180" y="77638"/>
                  </a:lnTo>
                  <a:lnTo>
                    <a:pt x="2081195" y="83687"/>
                  </a:lnTo>
                  <a:lnTo>
                    <a:pt x="2078210" y="83687"/>
                  </a:lnTo>
                  <a:lnTo>
                    <a:pt x="2072240" y="86670"/>
                  </a:lnTo>
                  <a:lnTo>
                    <a:pt x="11940" y="86670"/>
                  </a:lnTo>
                  <a:lnTo>
                    <a:pt x="8955" y="83687"/>
                  </a:lnTo>
                  <a:lnTo>
                    <a:pt x="2985" y="83687"/>
                  </a:lnTo>
                  <a:lnTo>
                    <a:pt x="0" y="77638"/>
                  </a:lnTo>
                  <a:lnTo>
                    <a:pt x="0" y="74655"/>
                  </a:lnTo>
                  <a:lnTo>
                    <a:pt x="0" y="68689"/>
                  </a:lnTo>
                  <a:lnTo>
                    <a:pt x="2985" y="65706"/>
                  </a:lnTo>
                  <a:lnTo>
                    <a:pt x="8955" y="62723"/>
                  </a:lnTo>
                  <a:lnTo>
                    <a:pt x="11940" y="59741"/>
                  </a:lnTo>
                  <a:close/>
                </a:path>
                <a:path w="2174240" h="149860">
                  <a:moveTo>
                    <a:pt x="2072240" y="74655"/>
                  </a:moveTo>
                  <a:lnTo>
                    <a:pt x="2024476" y="0"/>
                  </a:lnTo>
                  <a:lnTo>
                    <a:pt x="2173696" y="74655"/>
                  </a:lnTo>
                  <a:lnTo>
                    <a:pt x="2024476" y="149435"/>
                  </a:lnTo>
                  <a:lnTo>
                    <a:pt x="2072240" y="746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61731" y="5026308"/>
              <a:ext cx="2717800" cy="1222375"/>
            </a:xfrm>
            <a:custGeom>
              <a:avLst/>
              <a:gdLst/>
              <a:ahLst/>
              <a:cxnLst/>
              <a:rect l="l" t="t" r="r" b="b"/>
              <a:pathLst>
                <a:path w="2717800" h="1222375">
                  <a:moveTo>
                    <a:pt x="2717255" y="0"/>
                  </a:moveTo>
                  <a:lnTo>
                    <a:pt x="0" y="0"/>
                  </a:lnTo>
                  <a:lnTo>
                    <a:pt x="0" y="1222330"/>
                  </a:lnTo>
                  <a:lnTo>
                    <a:pt x="2717255" y="1222330"/>
                  </a:lnTo>
                  <a:lnTo>
                    <a:pt x="2717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988784" y="5355004"/>
            <a:ext cx="955675" cy="22479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50"/>
              </a:lnSpc>
            </a:pPr>
            <a:r>
              <a:rPr dirty="0" sz="1550" spc="5">
                <a:solidFill>
                  <a:srgbClr val="FF0000"/>
                </a:solidFill>
                <a:latin typeface="Courier New"/>
                <a:cs typeface="Courier New"/>
              </a:rPr>
              <a:t>super();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1731" y="5026308"/>
            <a:ext cx="2717800" cy="1222375"/>
          </a:xfrm>
          <a:prstGeom prst="rect">
            <a:avLst/>
          </a:prstGeom>
          <a:ln w="17897">
            <a:solidFill>
              <a:srgbClr val="000000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590"/>
              </a:spcBef>
            </a:pPr>
            <a:r>
              <a:rPr dirty="0" sz="1550" spc="5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dirty="0" sz="155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 spc="5">
                <a:solidFill>
                  <a:srgbClr val="FF0000"/>
                </a:solidFill>
                <a:latin typeface="Courier New"/>
                <a:cs typeface="Courier New"/>
              </a:rPr>
              <a:t>A(double</a:t>
            </a:r>
            <a:r>
              <a:rPr dirty="0" sz="1550" spc="-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 spc="10">
                <a:solidFill>
                  <a:srgbClr val="FF0000"/>
                </a:solidFill>
                <a:latin typeface="Courier New"/>
                <a:cs typeface="Courier New"/>
              </a:rPr>
              <a:t>d)</a:t>
            </a:r>
            <a:r>
              <a:rPr dirty="0" sz="155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 spc="15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dirty="0" sz="1550" spc="1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550" spc="-3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 spc="5">
                <a:solidFill>
                  <a:srgbClr val="FF0000"/>
                </a:solidFill>
                <a:latin typeface="Courier New"/>
                <a:cs typeface="Courier New"/>
              </a:rPr>
              <a:t>some</a:t>
            </a:r>
            <a:r>
              <a:rPr dirty="0" sz="1550" spc="-3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 spc="5">
                <a:solidFill>
                  <a:srgbClr val="FF0000"/>
                </a:solidFill>
                <a:latin typeface="Courier New"/>
                <a:cs typeface="Courier New"/>
              </a:rPr>
              <a:t>statements</a:t>
            </a:r>
            <a:endParaRPr sz="155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515"/>
              </a:spcBef>
            </a:pPr>
            <a:r>
              <a:rPr dirty="0" sz="1550" spc="15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036" y="3353055"/>
            <a:ext cx="2830830" cy="969644"/>
          </a:xfrm>
          <a:prstGeom prst="rect">
            <a:avLst/>
          </a:prstGeom>
          <a:ln w="18716">
            <a:solidFill>
              <a:srgbClr val="000000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96215">
              <a:lnSpc>
                <a:spcPct val="100000"/>
              </a:lnSpc>
              <a:spcBef>
                <a:spcPts val="565"/>
              </a:spcBef>
            </a:pPr>
            <a:r>
              <a:rPr dirty="0" sz="1650" spc="-1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dirty="0" sz="1650" spc="-4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50" spc="-10">
                <a:solidFill>
                  <a:srgbClr val="FF0000"/>
                </a:solidFill>
                <a:latin typeface="Courier New"/>
                <a:cs typeface="Courier New"/>
              </a:rPr>
              <a:t>A()</a:t>
            </a:r>
            <a:r>
              <a:rPr dirty="0" sz="1650" spc="-4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196215">
              <a:lnSpc>
                <a:spcPct val="100000"/>
              </a:lnSpc>
              <a:spcBef>
                <a:spcPts val="505"/>
              </a:spcBef>
            </a:pPr>
            <a:r>
              <a:rPr dirty="0" sz="165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1890" y="3537361"/>
            <a:ext cx="130048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165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50" spc="-10">
                <a:solidFill>
                  <a:srgbClr val="FF0000"/>
                </a:solidFill>
                <a:latin typeface="Times New Roman"/>
                <a:cs typeface="Times New Roman"/>
              </a:rPr>
              <a:t>equivalent</a:t>
            </a:r>
            <a:r>
              <a:rPr dirty="0" sz="165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10239" y="3881522"/>
            <a:ext cx="2262505" cy="160020"/>
            <a:chOff x="3410239" y="3881522"/>
            <a:chExt cx="2262505" cy="160020"/>
          </a:xfrm>
        </p:grpSpPr>
        <p:sp>
          <p:nvSpPr>
            <p:cNvPr id="14" name="object 14"/>
            <p:cNvSpPr/>
            <p:nvPr/>
          </p:nvSpPr>
          <p:spPr>
            <a:xfrm>
              <a:off x="3411799" y="3883083"/>
              <a:ext cx="2259330" cy="156845"/>
            </a:xfrm>
            <a:custGeom>
              <a:avLst/>
              <a:gdLst/>
              <a:ahLst/>
              <a:cxnLst/>
              <a:rect l="l" t="t" r="r" b="b"/>
              <a:pathLst>
                <a:path w="2259329" h="156845">
                  <a:moveTo>
                    <a:pt x="2102884" y="0"/>
                  </a:moveTo>
                  <a:lnTo>
                    <a:pt x="2155987" y="78112"/>
                  </a:lnTo>
                  <a:lnTo>
                    <a:pt x="2102884" y="156281"/>
                  </a:lnTo>
                  <a:lnTo>
                    <a:pt x="2233931" y="90676"/>
                  </a:lnTo>
                  <a:lnTo>
                    <a:pt x="2162235" y="90676"/>
                  </a:lnTo>
                  <a:lnTo>
                    <a:pt x="2165358" y="87557"/>
                  </a:lnTo>
                  <a:lnTo>
                    <a:pt x="2168482" y="81232"/>
                  </a:lnTo>
                  <a:lnTo>
                    <a:pt x="2168482" y="71874"/>
                  </a:lnTo>
                  <a:lnTo>
                    <a:pt x="2162235" y="65635"/>
                  </a:lnTo>
                  <a:lnTo>
                    <a:pt x="2234086" y="65635"/>
                  </a:lnTo>
                  <a:lnTo>
                    <a:pt x="2102884" y="0"/>
                  </a:lnTo>
                  <a:close/>
                </a:path>
                <a:path w="2259329" h="156845">
                  <a:moveTo>
                    <a:pt x="2147505" y="65635"/>
                  </a:moveTo>
                  <a:lnTo>
                    <a:pt x="6247" y="65635"/>
                  </a:lnTo>
                  <a:lnTo>
                    <a:pt x="0" y="71874"/>
                  </a:lnTo>
                  <a:lnTo>
                    <a:pt x="0" y="81232"/>
                  </a:lnTo>
                  <a:lnTo>
                    <a:pt x="3123" y="87557"/>
                  </a:lnTo>
                  <a:lnTo>
                    <a:pt x="6247" y="90676"/>
                  </a:lnTo>
                  <a:lnTo>
                    <a:pt x="2147452" y="90676"/>
                  </a:lnTo>
                  <a:lnTo>
                    <a:pt x="2155987" y="78112"/>
                  </a:lnTo>
                  <a:lnTo>
                    <a:pt x="2147505" y="65635"/>
                  </a:lnTo>
                  <a:close/>
                </a:path>
                <a:path w="2259329" h="156845">
                  <a:moveTo>
                    <a:pt x="2234086" y="65635"/>
                  </a:moveTo>
                  <a:lnTo>
                    <a:pt x="2162235" y="65635"/>
                  </a:lnTo>
                  <a:lnTo>
                    <a:pt x="2168482" y="71874"/>
                  </a:lnTo>
                  <a:lnTo>
                    <a:pt x="2168482" y="81232"/>
                  </a:lnTo>
                  <a:lnTo>
                    <a:pt x="2165358" y="87557"/>
                  </a:lnTo>
                  <a:lnTo>
                    <a:pt x="2162235" y="90676"/>
                  </a:lnTo>
                  <a:lnTo>
                    <a:pt x="2233931" y="90676"/>
                  </a:lnTo>
                  <a:lnTo>
                    <a:pt x="2259027" y="78112"/>
                  </a:lnTo>
                  <a:lnTo>
                    <a:pt x="2234086" y="65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411798" y="3883083"/>
              <a:ext cx="2259330" cy="156845"/>
            </a:xfrm>
            <a:custGeom>
              <a:avLst/>
              <a:gdLst/>
              <a:ahLst/>
              <a:cxnLst/>
              <a:rect l="l" t="t" r="r" b="b"/>
              <a:pathLst>
                <a:path w="2259329" h="156845">
                  <a:moveTo>
                    <a:pt x="12494" y="65635"/>
                  </a:moveTo>
                  <a:lnTo>
                    <a:pt x="2155987" y="65635"/>
                  </a:lnTo>
                  <a:lnTo>
                    <a:pt x="2162235" y="65635"/>
                  </a:lnTo>
                  <a:lnTo>
                    <a:pt x="2165358" y="68754"/>
                  </a:lnTo>
                  <a:lnTo>
                    <a:pt x="2168482" y="71874"/>
                  </a:lnTo>
                  <a:lnTo>
                    <a:pt x="2168482" y="78112"/>
                  </a:lnTo>
                  <a:lnTo>
                    <a:pt x="2168482" y="81232"/>
                  </a:lnTo>
                  <a:lnTo>
                    <a:pt x="2165358" y="87557"/>
                  </a:lnTo>
                  <a:lnTo>
                    <a:pt x="2162235" y="90676"/>
                  </a:lnTo>
                  <a:lnTo>
                    <a:pt x="2155987" y="90676"/>
                  </a:lnTo>
                  <a:lnTo>
                    <a:pt x="12494" y="90676"/>
                  </a:lnTo>
                  <a:lnTo>
                    <a:pt x="6247" y="90676"/>
                  </a:lnTo>
                  <a:lnTo>
                    <a:pt x="3123" y="87557"/>
                  </a:lnTo>
                  <a:lnTo>
                    <a:pt x="0" y="81232"/>
                  </a:lnTo>
                  <a:lnTo>
                    <a:pt x="0" y="78112"/>
                  </a:lnTo>
                  <a:lnTo>
                    <a:pt x="0" y="71874"/>
                  </a:lnTo>
                  <a:lnTo>
                    <a:pt x="3123" y="68754"/>
                  </a:lnTo>
                  <a:lnTo>
                    <a:pt x="6247" y="65635"/>
                  </a:lnTo>
                  <a:lnTo>
                    <a:pt x="12494" y="65635"/>
                  </a:lnTo>
                  <a:close/>
                </a:path>
                <a:path w="2259329" h="156845">
                  <a:moveTo>
                    <a:pt x="2155987" y="78112"/>
                  </a:moveTo>
                  <a:lnTo>
                    <a:pt x="2102884" y="0"/>
                  </a:lnTo>
                  <a:lnTo>
                    <a:pt x="2259027" y="78112"/>
                  </a:lnTo>
                  <a:lnTo>
                    <a:pt x="2102884" y="156281"/>
                  </a:lnTo>
                  <a:lnTo>
                    <a:pt x="2155987" y="781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172360" y="3700118"/>
            <a:ext cx="1000125" cy="2349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5"/>
              </a:lnSpc>
            </a:pPr>
            <a:r>
              <a:rPr dirty="0" sz="1650" spc="-10">
                <a:solidFill>
                  <a:srgbClr val="FF0000"/>
                </a:solidFill>
                <a:latin typeface="Courier New"/>
                <a:cs typeface="Courier New"/>
              </a:rPr>
              <a:t>super();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25491" y="3356174"/>
            <a:ext cx="2787650" cy="966469"/>
          </a:xfrm>
          <a:prstGeom prst="rect">
            <a:avLst/>
          </a:prstGeom>
          <a:ln w="18716">
            <a:solidFill>
              <a:srgbClr val="000000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590"/>
              </a:spcBef>
            </a:pPr>
            <a:r>
              <a:rPr dirty="0" sz="1650" spc="-1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dirty="0" sz="1650" spc="-4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50" spc="-10">
                <a:solidFill>
                  <a:srgbClr val="FF0000"/>
                </a:solidFill>
                <a:latin typeface="Courier New"/>
                <a:cs typeface="Courier New"/>
              </a:rPr>
              <a:t>A()</a:t>
            </a:r>
            <a:r>
              <a:rPr dirty="0" sz="1650" spc="-4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ourier New"/>
              <a:cs typeface="Courier New"/>
            </a:endParaRPr>
          </a:p>
          <a:p>
            <a:pPr marL="196850">
              <a:lnSpc>
                <a:spcPct val="100000"/>
              </a:lnSpc>
            </a:pPr>
            <a:r>
              <a:rPr dirty="0" sz="165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9" name="object 19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10.1.</a:t>
            </a:r>
            <a:r>
              <a:rPr dirty="0" spc="15"/>
              <a:t> </a:t>
            </a:r>
            <a:r>
              <a:rPr dirty="0" spc="35"/>
              <a:t>Superclasses</a:t>
            </a:r>
            <a:r>
              <a:rPr dirty="0" spc="20"/>
              <a:t> </a:t>
            </a:r>
            <a:r>
              <a:rPr dirty="0" spc="50"/>
              <a:t>and</a:t>
            </a:r>
            <a:r>
              <a:rPr dirty="0" spc="15"/>
              <a:t> </a:t>
            </a:r>
            <a:r>
              <a:rPr dirty="0" spc="45"/>
              <a:t>Subclasses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38" y="780796"/>
            <a:ext cx="7763509" cy="32105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720"/>
              </a:spcBef>
            </a:pPr>
            <a:r>
              <a:rPr dirty="0" sz="2800" spc="-5" b="1">
                <a:latin typeface="Calibri"/>
                <a:cs typeface="Calibri"/>
              </a:rPr>
              <a:t>Using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the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Keyword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super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ct val="101400"/>
              </a:lnSpc>
              <a:spcBef>
                <a:spcPts val="58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keyword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super</a:t>
            </a:r>
            <a:r>
              <a:rPr dirty="0" sz="2800" spc="-990" b="1">
                <a:latin typeface="Courier New"/>
                <a:cs typeface="Courier New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refers 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superclass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l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 i</a:t>
            </a:r>
            <a:r>
              <a:rPr dirty="0" sz="2800">
                <a:latin typeface="Times New Roman"/>
                <a:cs typeface="Times New Roman"/>
              </a:rPr>
              <a:t>n wh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 spc="-10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h </a:t>
            </a:r>
            <a:r>
              <a:rPr dirty="0" sz="2800" spc="-10" b="1">
                <a:latin typeface="Courier New"/>
                <a:cs typeface="Courier New"/>
              </a:rPr>
              <a:t>supe</a:t>
            </a:r>
            <a:r>
              <a:rPr dirty="0" sz="2800" b="1">
                <a:latin typeface="Courier New"/>
                <a:cs typeface="Courier New"/>
              </a:rPr>
              <a:t>r</a:t>
            </a:r>
            <a:r>
              <a:rPr dirty="0" sz="2800" spc="-990" b="1">
                <a:latin typeface="Courier New"/>
                <a:cs typeface="Courier New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pp</a:t>
            </a:r>
            <a:r>
              <a:rPr dirty="0" sz="2800" spc="-10">
                <a:latin typeface="Times New Roman"/>
                <a:cs typeface="Times New Roman"/>
              </a:rPr>
              <a:t>ea</a:t>
            </a:r>
            <a:r>
              <a:rPr dirty="0" sz="2800" spc="5">
                <a:latin typeface="Times New Roman"/>
                <a:cs typeface="Times New Roman"/>
              </a:rPr>
              <a:t>r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keyword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two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ways:</a:t>
            </a:r>
            <a:endParaRPr sz="2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2135"/>
              </a:spcBef>
            </a:pPr>
            <a:r>
              <a:rPr dirty="0" sz="2800" spc="-85">
                <a:latin typeface="Wingdings"/>
                <a:cs typeface="Wingdings"/>
              </a:rPr>
              <a:t></a:t>
            </a:r>
            <a:r>
              <a:rPr dirty="0" sz="2800" spc="-8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call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superclass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constructor</a:t>
            </a:r>
            <a:endParaRPr sz="28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1060"/>
              </a:spcBef>
            </a:pPr>
            <a:r>
              <a:rPr dirty="0" sz="2800" spc="-85">
                <a:latin typeface="Wingdings"/>
                <a:cs typeface="Wingdings"/>
              </a:rPr>
              <a:t></a:t>
            </a:r>
            <a:r>
              <a:rPr dirty="0" sz="2800" spc="-8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call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superclass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35"/>
              <a:t>2.</a:t>
            </a:r>
            <a:r>
              <a:rPr dirty="0" sz="3500" spc="25"/>
              <a:t> </a:t>
            </a:r>
            <a:r>
              <a:rPr dirty="0" sz="3500" spc="55"/>
              <a:t>U</a:t>
            </a:r>
            <a:r>
              <a:rPr dirty="0" sz="3500" spc="40"/>
              <a:t>s</a:t>
            </a:r>
            <a:r>
              <a:rPr dirty="0" sz="3500" spc="40"/>
              <a:t>ing</a:t>
            </a:r>
            <a:r>
              <a:rPr dirty="0" sz="3500" spc="20"/>
              <a:t> </a:t>
            </a:r>
            <a:r>
              <a:rPr dirty="0" sz="3500" spc="40"/>
              <a:t>the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super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-25"/>
              <a:t>K</a:t>
            </a:r>
            <a:r>
              <a:rPr dirty="0" sz="3500" spc="20"/>
              <a:t>e</a:t>
            </a:r>
            <a:r>
              <a:rPr dirty="0" sz="3500" spc="40"/>
              <a:t>y</a:t>
            </a:r>
            <a:r>
              <a:rPr dirty="0" sz="3500" spc="25"/>
              <a:t>w</a:t>
            </a:r>
            <a:r>
              <a:rPr dirty="0" sz="3500" spc="45"/>
              <a:t>o</a:t>
            </a:r>
            <a:r>
              <a:rPr dirty="0" sz="3500" spc="-30"/>
              <a:t>r</a:t>
            </a:r>
            <a:r>
              <a:rPr dirty="0" sz="3500" spc="5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47" y="437388"/>
            <a:ext cx="68535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Lecture</a:t>
            </a:r>
            <a:r>
              <a:rPr dirty="0" sz="3200" spc="-15"/>
              <a:t> </a:t>
            </a:r>
            <a:r>
              <a:rPr dirty="0" sz="3200"/>
              <a:t>10</a:t>
            </a:r>
            <a:r>
              <a:rPr dirty="0" sz="3200" spc="-10"/>
              <a:t> </a:t>
            </a:r>
            <a:r>
              <a:rPr dirty="0" sz="3200" spc="-5"/>
              <a:t>Inheritance</a:t>
            </a:r>
            <a:r>
              <a:rPr dirty="0" sz="3200" spc="-10"/>
              <a:t> </a:t>
            </a:r>
            <a:r>
              <a:rPr dirty="0" sz="3200"/>
              <a:t>and</a:t>
            </a:r>
            <a:r>
              <a:rPr dirty="0" sz="3200" spc="-15"/>
              <a:t> </a:t>
            </a:r>
            <a:r>
              <a:rPr dirty="0" sz="3200" spc="-5"/>
              <a:t>Polymorphism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16687" y="1143508"/>
            <a:ext cx="6322060" cy="437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639445" indent="-627380">
              <a:lnSpc>
                <a:spcPts val="2580"/>
              </a:lnSpc>
              <a:spcBef>
                <a:spcPts val="100"/>
              </a:spcBef>
              <a:buAutoNum type="arabicPeriod"/>
              <a:tabLst>
                <a:tab pos="640080" algn="l"/>
              </a:tabLst>
            </a:pPr>
            <a:r>
              <a:rPr dirty="0" sz="2200" spc="-10">
                <a:latin typeface="Calibri"/>
                <a:cs typeface="Calibri"/>
              </a:rPr>
              <a:t>Superclasses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Subclasses</a:t>
            </a:r>
            <a:endParaRPr sz="2200">
              <a:latin typeface="Calibri"/>
              <a:cs typeface="Calibri"/>
            </a:endParaRPr>
          </a:p>
          <a:p>
            <a:pPr lvl="1" marL="639445" indent="-627380">
              <a:lnSpc>
                <a:spcPts val="2580"/>
              </a:lnSpc>
              <a:buAutoNum type="arabicPeriod"/>
              <a:tabLst>
                <a:tab pos="640080" algn="l"/>
              </a:tabLst>
            </a:pPr>
            <a:r>
              <a:rPr dirty="0" sz="2200">
                <a:latin typeface="Calibri"/>
                <a:cs typeface="Calibri"/>
              </a:rPr>
              <a:t>Us</a:t>
            </a:r>
            <a:r>
              <a:rPr dirty="0" sz="2200" spc="-5">
                <a:latin typeface="Calibri"/>
                <a:cs typeface="Calibri"/>
              </a:rPr>
              <a:t>i</a:t>
            </a:r>
            <a:r>
              <a:rPr dirty="0" sz="2200" spc="-10">
                <a:latin typeface="Calibri"/>
                <a:cs typeface="Calibri"/>
              </a:rPr>
              <a:t>n</a:t>
            </a:r>
            <a:r>
              <a:rPr dirty="0" sz="2200">
                <a:latin typeface="Calibri"/>
                <a:cs typeface="Calibri"/>
              </a:rPr>
              <a:t>g t</a:t>
            </a:r>
            <a:r>
              <a:rPr dirty="0" sz="2200" spc="-10">
                <a:latin typeface="Calibri"/>
                <a:cs typeface="Calibri"/>
              </a:rPr>
              <a:t>h</a:t>
            </a:r>
            <a:r>
              <a:rPr dirty="0" sz="2200">
                <a:latin typeface="Calibri"/>
                <a:cs typeface="Calibri"/>
              </a:rPr>
              <a:t>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b="1">
                <a:latin typeface="Courier New"/>
                <a:cs typeface="Courier New"/>
              </a:rPr>
              <a:t>super</a:t>
            </a:r>
            <a:r>
              <a:rPr dirty="0" sz="2200" spc="-819" b="1">
                <a:latin typeface="Courier New"/>
                <a:cs typeface="Courier New"/>
              </a:rPr>
              <a:t> </a:t>
            </a:r>
            <a:r>
              <a:rPr dirty="0" sz="2200" spc="-45">
                <a:latin typeface="Calibri"/>
                <a:cs typeface="Calibri"/>
              </a:rPr>
              <a:t>K</a:t>
            </a:r>
            <a:r>
              <a:rPr dirty="0" sz="2200" spc="-10">
                <a:latin typeface="Calibri"/>
                <a:cs typeface="Calibri"/>
              </a:rPr>
              <a:t>e</a:t>
            </a:r>
            <a:r>
              <a:rPr dirty="0" sz="2200" spc="10">
                <a:latin typeface="Calibri"/>
                <a:cs typeface="Calibri"/>
              </a:rPr>
              <a:t>y</a:t>
            </a:r>
            <a:r>
              <a:rPr dirty="0" sz="2200" spc="-20">
                <a:latin typeface="Calibri"/>
                <a:cs typeface="Calibri"/>
              </a:rPr>
              <a:t>w</a:t>
            </a:r>
            <a:r>
              <a:rPr dirty="0" sz="2200">
                <a:latin typeface="Calibri"/>
                <a:cs typeface="Calibri"/>
              </a:rPr>
              <a:t>o</a:t>
            </a:r>
            <a:r>
              <a:rPr dirty="0" sz="2200" spc="-35">
                <a:latin typeface="Calibri"/>
                <a:cs typeface="Calibri"/>
              </a:rPr>
              <a:t>r</a:t>
            </a:r>
            <a:r>
              <a:rPr dirty="0" sz="2200">
                <a:latin typeface="Calibri"/>
                <a:cs typeface="Calibri"/>
              </a:rPr>
              <a:t>d</a:t>
            </a:r>
            <a:endParaRPr sz="2200">
              <a:latin typeface="Calibri"/>
              <a:cs typeface="Calibri"/>
            </a:endParaRPr>
          </a:p>
          <a:p>
            <a:pPr lvl="1" marL="639445" indent="-62738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640080" algn="l"/>
              </a:tabLst>
            </a:pPr>
            <a:r>
              <a:rPr dirty="0" sz="2200" spc="-10">
                <a:latin typeface="Calibri"/>
                <a:cs typeface="Calibri"/>
              </a:rPr>
              <a:t>Overriding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Methods</a:t>
            </a:r>
            <a:endParaRPr sz="2200">
              <a:latin typeface="Calibri"/>
              <a:cs typeface="Calibri"/>
            </a:endParaRPr>
          </a:p>
          <a:p>
            <a:pPr lvl="1" marL="639445" indent="-627380">
              <a:lnSpc>
                <a:spcPts val="2570"/>
              </a:lnSpc>
              <a:spcBef>
                <a:spcPts val="75"/>
              </a:spcBef>
              <a:buAutoNum type="arabicPeriod"/>
              <a:tabLst>
                <a:tab pos="640080" algn="l"/>
              </a:tabLst>
            </a:pPr>
            <a:r>
              <a:rPr dirty="0" sz="2200" spc="-10">
                <a:latin typeface="Calibri"/>
                <a:cs typeface="Calibri"/>
              </a:rPr>
              <a:t>Overriding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vs. Overloading</a:t>
            </a:r>
            <a:endParaRPr sz="2200">
              <a:latin typeface="Calibri"/>
              <a:cs typeface="Calibri"/>
            </a:endParaRPr>
          </a:p>
          <a:p>
            <a:pPr lvl="1" marL="639445" indent="-627380">
              <a:lnSpc>
                <a:spcPts val="2570"/>
              </a:lnSpc>
              <a:buAutoNum type="arabicPeriod"/>
              <a:tabLst>
                <a:tab pos="640080" algn="l"/>
              </a:tabLst>
            </a:pP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10">
                <a:latin typeface="Calibri"/>
                <a:cs typeface="Calibri"/>
              </a:rPr>
              <a:t>h</a:t>
            </a:r>
            <a:r>
              <a:rPr dirty="0" sz="2200">
                <a:latin typeface="Calibri"/>
                <a:cs typeface="Calibri"/>
              </a:rPr>
              <a:t>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b="1">
                <a:latin typeface="Courier New"/>
                <a:cs typeface="Courier New"/>
              </a:rPr>
              <a:t>Object</a:t>
            </a:r>
            <a:r>
              <a:rPr dirty="0" sz="2200" spc="-819" b="1">
                <a:latin typeface="Courier New"/>
                <a:cs typeface="Courier New"/>
              </a:rPr>
              <a:t> </a:t>
            </a:r>
            <a:r>
              <a:rPr dirty="0" sz="2200">
                <a:latin typeface="Calibri"/>
                <a:cs typeface="Calibri"/>
              </a:rPr>
              <a:t>C</a:t>
            </a:r>
            <a:r>
              <a:rPr dirty="0" sz="2200" spc="-5">
                <a:latin typeface="Calibri"/>
                <a:cs typeface="Calibri"/>
              </a:rPr>
              <a:t>la</a:t>
            </a:r>
            <a:r>
              <a:rPr dirty="0" sz="2200">
                <a:latin typeface="Calibri"/>
                <a:cs typeface="Calibri"/>
              </a:rPr>
              <a:t>ss </a:t>
            </a:r>
            <a:r>
              <a:rPr dirty="0" sz="2200" spc="-5">
                <a:latin typeface="Calibri"/>
                <a:cs typeface="Calibri"/>
              </a:rPr>
              <a:t>an</a:t>
            </a:r>
            <a:r>
              <a:rPr dirty="0" sz="2200">
                <a:latin typeface="Calibri"/>
                <a:cs typeface="Calibri"/>
              </a:rPr>
              <a:t>d</a:t>
            </a:r>
            <a:r>
              <a:rPr dirty="0" sz="2200" spc="-5">
                <a:latin typeface="Calibri"/>
                <a:cs typeface="Calibri"/>
              </a:rPr>
              <a:t> I</a:t>
            </a:r>
            <a:r>
              <a:rPr dirty="0" sz="2200">
                <a:latin typeface="Calibri"/>
                <a:cs typeface="Calibri"/>
              </a:rPr>
              <a:t>ts </a:t>
            </a:r>
            <a:r>
              <a:rPr dirty="0" sz="2200" b="1">
                <a:latin typeface="Courier New"/>
                <a:cs typeface="Courier New"/>
              </a:rPr>
              <a:t>toString()</a:t>
            </a:r>
            <a:r>
              <a:rPr dirty="0" sz="2200" spc="-819" b="1">
                <a:latin typeface="Courier New"/>
                <a:cs typeface="Courier New"/>
              </a:rPr>
              <a:t> </a:t>
            </a:r>
            <a:r>
              <a:rPr dirty="0" sz="2200" spc="-10">
                <a:latin typeface="Calibri"/>
                <a:cs typeface="Calibri"/>
              </a:rPr>
              <a:t>Me</a:t>
            </a: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10">
                <a:latin typeface="Calibri"/>
                <a:cs typeface="Calibri"/>
              </a:rPr>
              <a:t>h</a:t>
            </a:r>
            <a:r>
              <a:rPr dirty="0" sz="2200">
                <a:latin typeface="Calibri"/>
                <a:cs typeface="Calibri"/>
              </a:rPr>
              <a:t>od</a:t>
            </a:r>
            <a:endParaRPr sz="2200">
              <a:latin typeface="Calibri"/>
              <a:cs typeface="Calibri"/>
            </a:endParaRPr>
          </a:p>
          <a:p>
            <a:pPr lvl="1" marL="639445" indent="-627380">
              <a:lnSpc>
                <a:spcPts val="2630"/>
              </a:lnSpc>
              <a:spcBef>
                <a:spcPts val="140"/>
              </a:spcBef>
              <a:buAutoNum type="arabicPeriod"/>
              <a:tabLst>
                <a:tab pos="640080" algn="l"/>
              </a:tabLst>
            </a:pPr>
            <a:r>
              <a:rPr dirty="0" sz="2200" spc="-10">
                <a:latin typeface="Calibri"/>
                <a:cs typeface="Calibri"/>
              </a:rPr>
              <a:t>Polymorphism</a:t>
            </a:r>
            <a:endParaRPr sz="2200">
              <a:latin typeface="Calibri"/>
              <a:cs typeface="Calibri"/>
            </a:endParaRPr>
          </a:p>
          <a:p>
            <a:pPr lvl="1" marL="639445" indent="-627380">
              <a:lnSpc>
                <a:spcPts val="2605"/>
              </a:lnSpc>
              <a:buAutoNum type="arabicPeriod"/>
              <a:tabLst>
                <a:tab pos="640080" algn="l"/>
              </a:tabLst>
            </a:pPr>
            <a:r>
              <a:rPr dirty="0" sz="2200" spc="-5">
                <a:latin typeface="Calibri"/>
                <a:cs typeface="Calibri"/>
              </a:rPr>
              <a:t>Dynamic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Binding</a:t>
            </a:r>
            <a:endParaRPr sz="2200">
              <a:latin typeface="Calibri"/>
              <a:cs typeface="Calibri"/>
            </a:endParaRPr>
          </a:p>
          <a:p>
            <a:pPr lvl="1" marL="639445" indent="-627380">
              <a:lnSpc>
                <a:spcPts val="2590"/>
              </a:lnSpc>
              <a:buAutoNum type="arabicPeriod"/>
              <a:tabLst>
                <a:tab pos="640080" algn="l"/>
              </a:tabLst>
            </a:pPr>
            <a:r>
              <a:rPr dirty="0" sz="2200">
                <a:latin typeface="Calibri"/>
                <a:cs typeface="Calibri"/>
              </a:rPr>
              <a:t>C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-25">
                <a:latin typeface="Calibri"/>
                <a:cs typeface="Calibri"/>
              </a:rPr>
              <a:t>s</a:t>
            </a: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5">
                <a:latin typeface="Calibri"/>
                <a:cs typeface="Calibri"/>
              </a:rPr>
              <a:t>i</a:t>
            </a:r>
            <a:r>
              <a:rPr dirty="0" sz="2200" spc="-10">
                <a:latin typeface="Calibri"/>
                <a:cs typeface="Calibri"/>
              </a:rPr>
              <a:t>n</a:t>
            </a:r>
            <a:r>
              <a:rPr dirty="0" sz="2200">
                <a:latin typeface="Calibri"/>
                <a:cs typeface="Calibri"/>
              </a:rPr>
              <a:t>g</a:t>
            </a:r>
            <a:r>
              <a:rPr dirty="0" sz="2200" spc="5">
                <a:latin typeface="Calibri"/>
                <a:cs typeface="Calibri"/>
              </a:rPr>
              <a:t> O</a:t>
            </a:r>
            <a:r>
              <a:rPr dirty="0" sz="2200" spc="-10">
                <a:latin typeface="Calibri"/>
                <a:cs typeface="Calibri"/>
              </a:rPr>
              <a:t>b</a:t>
            </a:r>
            <a:r>
              <a:rPr dirty="0" sz="2200" spc="-5">
                <a:latin typeface="Calibri"/>
                <a:cs typeface="Calibri"/>
              </a:rPr>
              <a:t>j</a:t>
            </a:r>
            <a:r>
              <a:rPr dirty="0" sz="2200">
                <a:latin typeface="Calibri"/>
                <a:cs typeface="Calibri"/>
              </a:rPr>
              <a:t>e</a:t>
            </a:r>
            <a:r>
              <a:rPr dirty="0" sz="2200" spc="-5">
                <a:latin typeface="Calibri"/>
                <a:cs typeface="Calibri"/>
              </a:rPr>
              <a:t>c</a:t>
            </a:r>
            <a:r>
              <a:rPr dirty="0" sz="2200">
                <a:latin typeface="Calibri"/>
                <a:cs typeface="Calibri"/>
              </a:rPr>
              <a:t>ts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-10">
                <a:latin typeface="Calibri"/>
                <a:cs typeface="Calibri"/>
              </a:rPr>
              <a:t>n</a:t>
            </a:r>
            <a:r>
              <a:rPr dirty="0" sz="2200">
                <a:latin typeface="Calibri"/>
                <a:cs typeface="Calibri"/>
              </a:rPr>
              <a:t>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10">
                <a:latin typeface="Calibri"/>
                <a:cs typeface="Calibri"/>
              </a:rPr>
              <a:t>h</a:t>
            </a:r>
            <a:r>
              <a:rPr dirty="0" sz="2200">
                <a:latin typeface="Calibri"/>
                <a:cs typeface="Calibri"/>
              </a:rPr>
              <a:t>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b="1">
                <a:latin typeface="Courier New"/>
                <a:cs typeface="Courier New"/>
              </a:rPr>
              <a:t>instanceof</a:t>
            </a:r>
            <a:r>
              <a:rPr dirty="0" sz="2200" spc="-819" b="1">
                <a:latin typeface="Courier New"/>
                <a:cs typeface="Courier New"/>
              </a:rPr>
              <a:t> </a:t>
            </a:r>
            <a:r>
              <a:rPr dirty="0" sz="2200" spc="5">
                <a:latin typeface="Calibri"/>
                <a:cs typeface="Calibri"/>
              </a:rPr>
              <a:t>O</a:t>
            </a:r>
            <a:r>
              <a:rPr dirty="0" sz="2200" spc="-10">
                <a:latin typeface="Calibri"/>
                <a:cs typeface="Calibri"/>
              </a:rPr>
              <a:t>p</a:t>
            </a:r>
            <a:r>
              <a:rPr dirty="0" sz="2200">
                <a:latin typeface="Calibri"/>
                <a:cs typeface="Calibri"/>
              </a:rPr>
              <a:t>e</a:t>
            </a:r>
            <a:r>
              <a:rPr dirty="0" sz="2200" spc="-55">
                <a:latin typeface="Calibri"/>
                <a:cs typeface="Calibri"/>
              </a:rPr>
              <a:t>r</a:t>
            </a:r>
            <a:r>
              <a:rPr dirty="0" sz="2200" spc="-25">
                <a:latin typeface="Calibri"/>
                <a:cs typeface="Calibri"/>
              </a:rPr>
              <a:t>at</a:t>
            </a:r>
            <a:r>
              <a:rPr dirty="0" sz="2200">
                <a:latin typeface="Calibri"/>
                <a:cs typeface="Calibri"/>
              </a:rPr>
              <a:t>or</a:t>
            </a:r>
            <a:endParaRPr sz="2200">
              <a:latin typeface="Calibri"/>
              <a:cs typeface="Calibri"/>
            </a:endParaRPr>
          </a:p>
          <a:p>
            <a:pPr lvl="1" marL="639445" indent="-627380">
              <a:lnSpc>
                <a:spcPts val="2605"/>
              </a:lnSpc>
              <a:buAutoNum type="arabicPeriod"/>
              <a:tabLst>
                <a:tab pos="640080" algn="l"/>
              </a:tabLst>
            </a:pP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10">
                <a:latin typeface="Calibri"/>
                <a:cs typeface="Calibri"/>
              </a:rPr>
              <a:t>h</a:t>
            </a:r>
            <a:r>
              <a:rPr dirty="0" sz="2200">
                <a:latin typeface="Calibri"/>
                <a:cs typeface="Calibri"/>
              </a:rPr>
              <a:t>e</a:t>
            </a:r>
            <a:r>
              <a:rPr dirty="0" sz="2200" spc="5">
                <a:latin typeface="Calibri"/>
                <a:cs typeface="Calibri"/>
              </a:rPr>
              <a:t> O</a:t>
            </a:r>
            <a:r>
              <a:rPr dirty="0" sz="2200" spc="-10">
                <a:latin typeface="Calibri"/>
                <a:cs typeface="Calibri"/>
              </a:rPr>
              <a:t>b</a:t>
            </a:r>
            <a:r>
              <a:rPr dirty="0" sz="2200" spc="-5">
                <a:latin typeface="Calibri"/>
                <a:cs typeface="Calibri"/>
              </a:rPr>
              <a:t>j</a:t>
            </a:r>
            <a:r>
              <a:rPr dirty="0" sz="2200">
                <a:latin typeface="Calibri"/>
                <a:cs typeface="Calibri"/>
              </a:rPr>
              <a:t>e</a:t>
            </a:r>
            <a:r>
              <a:rPr dirty="0" sz="2200" spc="-5">
                <a:latin typeface="Calibri"/>
                <a:cs typeface="Calibri"/>
              </a:rPr>
              <a:t>c</a:t>
            </a:r>
            <a:r>
              <a:rPr dirty="0" sz="2200" spc="75">
                <a:latin typeface="Calibri"/>
                <a:cs typeface="Calibri"/>
              </a:rPr>
              <a:t>t</a:t>
            </a:r>
            <a:r>
              <a:rPr dirty="0" sz="2200" spc="-135">
                <a:latin typeface="Calibri"/>
                <a:cs typeface="Calibri"/>
              </a:rPr>
              <a:t>’</a:t>
            </a:r>
            <a:r>
              <a:rPr dirty="0" sz="2200">
                <a:latin typeface="Calibri"/>
                <a:cs typeface="Calibri"/>
              </a:rPr>
              <a:t>s </a:t>
            </a:r>
            <a:r>
              <a:rPr dirty="0" sz="2200" b="1">
                <a:latin typeface="Courier New"/>
                <a:cs typeface="Courier New"/>
              </a:rPr>
              <a:t>equals</a:t>
            </a:r>
            <a:r>
              <a:rPr dirty="0" sz="2200" spc="-819" b="1">
                <a:latin typeface="Courier New"/>
                <a:cs typeface="Courier New"/>
              </a:rPr>
              <a:t> </a:t>
            </a:r>
            <a:r>
              <a:rPr dirty="0" sz="2200" spc="-10">
                <a:latin typeface="Calibri"/>
                <a:cs typeface="Calibri"/>
              </a:rPr>
              <a:t>Me</a:t>
            </a: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10">
                <a:latin typeface="Calibri"/>
                <a:cs typeface="Calibri"/>
              </a:rPr>
              <a:t>h</a:t>
            </a:r>
            <a:r>
              <a:rPr dirty="0" sz="2200">
                <a:latin typeface="Calibri"/>
                <a:cs typeface="Calibri"/>
              </a:rPr>
              <a:t>od</a:t>
            </a:r>
            <a:endParaRPr sz="2200">
              <a:latin typeface="Calibri"/>
              <a:cs typeface="Calibri"/>
            </a:endParaRPr>
          </a:p>
          <a:p>
            <a:pPr lvl="1" marL="781050" indent="-768985">
              <a:lnSpc>
                <a:spcPts val="2630"/>
              </a:lnSpc>
              <a:buAutoNum type="arabicPeriod"/>
              <a:tabLst>
                <a:tab pos="781685" algn="l"/>
              </a:tabLst>
            </a:pP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10">
                <a:latin typeface="Calibri"/>
                <a:cs typeface="Calibri"/>
              </a:rPr>
              <a:t>h</a:t>
            </a:r>
            <a:r>
              <a:rPr dirty="0" sz="2200">
                <a:latin typeface="Calibri"/>
                <a:cs typeface="Calibri"/>
              </a:rPr>
              <a:t>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b="1">
                <a:latin typeface="Courier New"/>
                <a:cs typeface="Courier New"/>
              </a:rPr>
              <a:t>ArrayList</a:t>
            </a:r>
            <a:r>
              <a:rPr dirty="0" sz="2200" spc="-819" b="1">
                <a:latin typeface="Courier New"/>
                <a:cs typeface="Courier New"/>
              </a:rPr>
              <a:t> </a:t>
            </a:r>
            <a:r>
              <a:rPr dirty="0" sz="2200" spc="-10">
                <a:latin typeface="Calibri"/>
                <a:cs typeface="Calibri"/>
              </a:rPr>
              <a:t>c</a:t>
            </a:r>
            <a:r>
              <a:rPr dirty="0" sz="2200" spc="-5">
                <a:latin typeface="Calibri"/>
                <a:cs typeface="Calibri"/>
              </a:rPr>
              <a:t>la</a:t>
            </a:r>
            <a:r>
              <a:rPr dirty="0" sz="2200">
                <a:latin typeface="Calibri"/>
                <a:cs typeface="Calibri"/>
              </a:rPr>
              <a:t>ss</a:t>
            </a:r>
            <a:endParaRPr sz="2200">
              <a:latin typeface="Calibri"/>
              <a:cs typeface="Calibri"/>
            </a:endParaRPr>
          </a:p>
          <a:p>
            <a:pPr lvl="1" marL="781050" indent="-768985">
              <a:lnSpc>
                <a:spcPts val="2580"/>
              </a:lnSpc>
              <a:spcBef>
                <a:spcPts val="145"/>
              </a:spcBef>
              <a:buAutoNum type="arabicPeriod"/>
              <a:tabLst>
                <a:tab pos="781685" algn="l"/>
              </a:tabLst>
            </a:pPr>
            <a:r>
              <a:rPr dirty="0" sz="2200" spc="-5">
                <a:latin typeface="Calibri"/>
                <a:cs typeface="Calibri"/>
              </a:rPr>
              <a:t>Useful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Methods</a:t>
            </a:r>
            <a:r>
              <a:rPr dirty="0" sz="2200" spc="-15">
                <a:latin typeface="Calibri"/>
                <a:cs typeface="Calibri"/>
              </a:rPr>
              <a:t> for </a:t>
            </a:r>
            <a:r>
              <a:rPr dirty="0" sz="2200" spc="-10">
                <a:latin typeface="Calibri"/>
                <a:cs typeface="Calibri"/>
              </a:rPr>
              <a:t>Lists</a:t>
            </a:r>
            <a:endParaRPr sz="2200">
              <a:latin typeface="Calibri"/>
              <a:cs typeface="Calibri"/>
            </a:endParaRPr>
          </a:p>
          <a:p>
            <a:pPr lvl="1" marL="781050" indent="-768985">
              <a:lnSpc>
                <a:spcPts val="2580"/>
              </a:lnSpc>
              <a:buAutoNum type="arabicPeriod"/>
              <a:tabLst>
                <a:tab pos="781685" algn="l"/>
              </a:tabLst>
            </a:pP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10">
                <a:latin typeface="Calibri"/>
                <a:cs typeface="Calibri"/>
              </a:rPr>
              <a:t>h</a:t>
            </a:r>
            <a:r>
              <a:rPr dirty="0" sz="2200">
                <a:latin typeface="Calibri"/>
                <a:cs typeface="Calibri"/>
              </a:rPr>
              <a:t>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b="1">
                <a:latin typeface="Courier New"/>
                <a:cs typeface="Courier New"/>
              </a:rPr>
              <a:t>protected</a:t>
            </a:r>
            <a:r>
              <a:rPr dirty="0" sz="2200" spc="-819" b="1">
                <a:latin typeface="Courier New"/>
                <a:cs typeface="Courier New"/>
              </a:rPr>
              <a:t> </a:t>
            </a:r>
            <a:r>
              <a:rPr dirty="0" sz="2200" spc="-5">
                <a:latin typeface="Calibri"/>
                <a:cs typeface="Calibri"/>
              </a:rPr>
              <a:t>D</a:t>
            </a:r>
            <a:r>
              <a:rPr dirty="0" sz="2200" spc="-30">
                <a:latin typeface="Calibri"/>
                <a:cs typeface="Calibri"/>
              </a:rPr>
              <a:t>at</a:t>
            </a:r>
            <a:r>
              <a:rPr dirty="0" sz="2200">
                <a:latin typeface="Calibri"/>
                <a:cs typeface="Calibri"/>
              </a:rPr>
              <a:t>a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-10">
                <a:latin typeface="Calibri"/>
                <a:cs typeface="Calibri"/>
              </a:rPr>
              <a:t>n</a:t>
            </a:r>
            <a:r>
              <a:rPr dirty="0" sz="2200">
                <a:latin typeface="Calibri"/>
                <a:cs typeface="Calibri"/>
              </a:rPr>
              <a:t>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Me</a:t>
            </a: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10">
                <a:latin typeface="Calibri"/>
                <a:cs typeface="Calibri"/>
              </a:rPr>
              <a:t>h</a:t>
            </a:r>
            <a:r>
              <a:rPr dirty="0" sz="2200">
                <a:latin typeface="Calibri"/>
                <a:cs typeface="Calibri"/>
              </a:rPr>
              <a:t>o</a:t>
            </a:r>
            <a:r>
              <a:rPr dirty="0" sz="2200" spc="-10">
                <a:latin typeface="Calibri"/>
                <a:cs typeface="Calibri"/>
              </a:rPr>
              <a:t>d</a:t>
            </a:r>
            <a:r>
              <a:rPr dirty="0" sz="220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  <a:p>
            <a:pPr lvl="1" marL="781050" indent="-76898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781685" algn="l"/>
              </a:tabLst>
            </a:pPr>
            <a:r>
              <a:rPr dirty="0" sz="2200" spc="-15">
                <a:latin typeface="Calibri"/>
                <a:cs typeface="Calibri"/>
              </a:rPr>
              <a:t>Preventing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Extending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10">
                <a:latin typeface="Calibri"/>
                <a:cs typeface="Calibri"/>
              </a:rPr>
              <a:t>Overring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9450" y="6439972"/>
            <a:ext cx="1778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2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947" y="771651"/>
            <a:ext cx="8186420" cy="1932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latin typeface="Calibri"/>
                <a:cs typeface="Calibri"/>
              </a:rPr>
              <a:t>Constructor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Chaining</a:t>
            </a:r>
            <a:endParaRPr sz="2800">
              <a:latin typeface="Calibri"/>
              <a:cs typeface="Calibri"/>
            </a:endParaRPr>
          </a:p>
          <a:p>
            <a:pPr marL="199390" marR="5080">
              <a:lnSpc>
                <a:spcPct val="100000"/>
              </a:lnSpc>
              <a:spcBef>
                <a:spcPts val="2650"/>
              </a:spcBef>
            </a:pPr>
            <a:r>
              <a:rPr dirty="0" sz="2500" b="1">
                <a:latin typeface="Times New Roman"/>
                <a:cs typeface="Times New Roman"/>
              </a:rPr>
              <a:t>constructor </a:t>
            </a:r>
            <a:r>
              <a:rPr dirty="0" sz="2500" spc="-5" b="1">
                <a:latin typeface="Times New Roman"/>
                <a:cs typeface="Times New Roman"/>
              </a:rPr>
              <a:t>chaining</a:t>
            </a:r>
            <a:r>
              <a:rPr dirty="0" sz="2500" spc="-5">
                <a:latin typeface="Times New Roman"/>
                <a:cs typeface="Times New Roman"/>
              </a:rPr>
              <a:t>: </a:t>
            </a:r>
            <a:r>
              <a:rPr dirty="0" sz="2500">
                <a:latin typeface="Times New Roman"/>
                <a:cs typeface="Times New Roman"/>
              </a:rPr>
              <a:t>Constructing an instance of a class </a:t>
            </a:r>
            <a:r>
              <a:rPr dirty="0" sz="2500" spc="5">
                <a:latin typeface="Times New Roman"/>
                <a:cs typeface="Times New Roman"/>
              </a:rPr>
              <a:t> i</a:t>
            </a:r>
            <a:r>
              <a:rPr dirty="0" sz="2500">
                <a:latin typeface="Times New Roman"/>
                <a:cs typeface="Times New Roman"/>
              </a:rPr>
              <a:t>nvokes a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l</a:t>
            </a:r>
            <a:r>
              <a:rPr dirty="0" sz="2500" spc="5">
                <a:latin typeface="Times New Roman"/>
                <a:cs typeface="Times New Roman"/>
              </a:rPr>
              <a:t> t</a:t>
            </a:r>
            <a:r>
              <a:rPr dirty="0" sz="2500">
                <a:latin typeface="Times New Roman"/>
                <a:cs typeface="Times New Roman"/>
              </a:rPr>
              <a:t>he supe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c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asses’</a:t>
            </a:r>
            <a:r>
              <a:rPr dirty="0" sz="2500" spc="-18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cons</a:t>
            </a:r>
            <a:r>
              <a:rPr dirty="0" sz="2500" spc="5">
                <a:latin typeface="Times New Roman"/>
                <a:cs typeface="Times New Roman"/>
              </a:rPr>
              <a:t>tr</a:t>
            </a:r>
            <a:r>
              <a:rPr dirty="0" sz="2500">
                <a:latin typeface="Times New Roman"/>
                <a:cs typeface="Times New Roman"/>
              </a:rPr>
              <a:t>uc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o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s a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ong 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he 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nhe</a:t>
            </a:r>
            <a:r>
              <a:rPr dirty="0" sz="2500" spc="5">
                <a:latin typeface="Times New Roman"/>
                <a:cs typeface="Times New Roman"/>
              </a:rPr>
              <a:t>rit</a:t>
            </a:r>
            <a:r>
              <a:rPr dirty="0" sz="2500">
                <a:latin typeface="Times New Roman"/>
                <a:cs typeface="Times New Roman"/>
              </a:rPr>
              <a:t>ance  chain.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35"/>
              <a:t>2.</a:t>
            </a:r>
            <a:r>
              <a:rPr dirty="0" sz="3500" spc="25"/>
              <a:t> </a:t>
            </a:r>
            <a:r>
              <a:rPr dirty="0" sz="3500" spc="55"/>
              <a:t>U</a:t>
            </a:r>
            <a:r>
              <a:rPr dirty="0" sz="3500" spc="40"/>
              <a:t>s</a:t>
            </a:r>
            <a:r>
              <a:rPr dirty="0" sz="3500" spc="40"/>
              <a:t>ing</a:t>
            </a:r>
            <a:r>
              <a:rPr dirty="0" sz="3500" spc="20"/>
              <a:t> </a:t>
            </a:r>
            <a:r>
              <a:rPr dirty="0" sz="3500" spc="40"/>
              <a:t>the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super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-25"/>
              <a:t>K</a:t>
            </a:r>
            <a:r>
              <a:rPr dirty="0" sz="3500" spc="20"/>
              <a:t>e</a:t>
            </a:r>
            <a:r>
              <a:rPr dirty="0" sz="3500" spc="40"/>
              <a:t>y</a:t>
            </a:r>
            <a:r>
              <a:rPr dirty="0" sz="3500" spc="25"/>
              <a:t>w</a:t>
            </a:r>
            <a:r>
              <a:rPr dirty="0" sz="3500" spc="45"/>
              <a:t>o</a:t>
            </a:r>
            <a:r>
              <a:rPr dirty="0" sz="3500" spc="-30"/>
              <a:t>r</a:t>
            </a:r>
            <a:r>
              <a:rPr dirty="0" sz="3500" spc="5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1732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ourier New"/>
                <a:cs typeface="Courier New"/>
              </a:rPr>
              <a:t>public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class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Faculty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extends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Employee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065" y="986027"/>
            <a:ext cx="42805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ourier New"/>
                <a:cs typeface="Courier New"/>
              </a:rPr>
              <a:t>public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static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void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main(String[]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args)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" y="1202435"/>
            <a:ext cx="15144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ourier New"/>
                <a:cs typeface="Courier New"/>
              </a:rPr>
              <a:t>new</a:t>
            </a:r>
            <a:r>
              <a:rPr dirty="0" sz="1400" spc="-9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836420"/>
            <a:ext cx="7577455" cy="450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ourier New"/>
                <a:cs typeface="Courier New"/>
              </a:rPr>
              <a:t>public</a:t>
            </a:r>
            <a:r>
              <a:rPr dirty="0" sz="1400" spc="-5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Faculty()</a:t>
            </a:r>
            <a:r>
              <a:rPr dirty="0" sz="1400" spc="-4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5"/>
              </a:spcBef>
            </a:pPr>
            <a:r>
              <a:rPr dirty="0" sz="1400" spc="-5" b="1">
                <a:latin typeface="Courier New"/>
                <a:cs typeface="Courier New"/>
              </a:rPr>
              <a:t>System.out.println("(4)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Faculty's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no-arg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constructor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is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dirty="0" sz="1400" b="1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dirty="0" sz="1400" b="1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4258945" indent="-212725">
              <a:lnSpc>
                <a:spcPct val="101400"/>
              </a:lnSpc>
            </a:pPr>
            <a:r>
              <a:rPr dirty="0" sz="1400" spc="-5" b="1">
                <a:latin typeface="Courier New"/>
                <a:cs typeface="Courier New"/>
              </a:rPr>
              <a:t>class</a:t>
            </a:r>
            <a:r>
              <a:rPr dirty="0" sz="1400" spc="-3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Employee</a:t>
            </a:r>
            <a:r>
              <a:rPr dirty="0" sz="1400" spc="-3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extends</a:t>
            </a:r>
            <a:r>
              <a:rPr dirty="0" sz="1400" spc="-3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Person</a:t>
            </a:r>
            <a:r>
              <a:rPr dirty="0" sz="1400" spc="-3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{ </a:t>
            </a:r>
            <a:r>
              <a:rPr dirty="0" sz="1400" spc="-8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public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Employee()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 marR="5080">
              <a:lnSpc>
                <a:spcPts val="1580"/>
              </a:lnSpc>
              <a:spcBef>
                <a:spcPts val="160"/>
              </a:spcBef>
            </a:pPr>
            <a:r>
              <a:rPr dirty="0" sz="1400" spc="-5" b="1">
                <a:latin typeface="Courier New"/>
                <a:cs typeface="Courier New"/>
              </a:rPr>
              <a:t>this("(2) Invoke Employee’s overloaded constructor"); </a:t>
            </a:r>
            <a:r>
              <a:rPr dirty="0" sz="140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System.out.println("(3)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Employee's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no-arg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constructor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is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70"/>
              </a:lnSpc>
            </a:pPr>
            <a:r>
              <a:rPr dirty="0" sz="1400" b="1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438150" marR="4471670" indent="-212725">
              <a:lnSpc>
                <a:spcPct val="101400"/>
              </a:lnSpc>
            </a:pPr>
            <a:r>
              <a:rPr dirty="0" sz="1400" spc="-5" b="1">
                <a:latin typeface="Courier New"/>
                <a:cs typeface="Courier New"/>
              </a:rPr>
              <a:t>public</a:t>
            </a:r>
            <a:r>
              <a:rPr dirty="0" sz="1400" spc="-4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Employee(String</a:t>
            </a:r>
            <a:r>
              <a:rPr dirty="0" sz="1400" spc="-3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s)</a:t>
            </a:r>
            <a:r>
              <a:rPr dirty="0" sz="1400" spc="-4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{ </a:t>
            </a:r>
            <a:r>
              <a:rPr dirty="0" sz="1400" spc="-8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85"/>
              </a:lnSpc>
            </a:pPr>
            <a:r>
              <a:rPr dirty="0" sz="1400" b="1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5535295" indent="-212725">
              <a:lnSpc>
                <a:spcPct val="101400"/>
              </a:lnSpc>
            </a:pPr>
            <a:r>
              <a:rPr dirty="0" sz="1400" spc="-5" b="1">
                <a:latin typeface="Courier New"/>
                <a:cs typeface="Courier New"/>
              </a:rPr>
              <a:t>class Person </a:t>
            </a:r>
            <a:r>
              <a:rPr dirty="0" sz="1400" b="1">
                <a:latin typeface="Courier New"/>
                <a:cs typeface="Courier New"/>
              </a:rPr>
              <a:t>{ </a:t>
            </a:r>
            <a:r>
              <a:rPr dirty="0" sz="1400" spc="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public</a:t>
            </a:r>
            <a:r>
              <a:rPr dirty="0" sz="1400" spc="-5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Person()</a:t>
            </a:r>
            <a:r>
              <a:rPr dirty="0" sz="1400" spc="-5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585"/>
              </a:lnSpc>
            </a:pPr>
            <a:r>
              <a:rPr dirty="0" sz="1400" spc="-5" b="1">
                <a:latin typeface="Courier New"/>
                <a:cs typeface="Courier New"/>
              </a:rPr>
              <a:t>System.out.println("(1)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Person's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no-arg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constructor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is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0850" y="984250"/>
            <a:ext cx="7632700" cy="698500"/>
            <a:chOff x="450850" y="984250"/>
            <a:chExt cx="7632700" cy="698500"/>
          </a:xfrm>
        </p:grpSpPr>
        <p:sp>
          <p:nvSpPr>
            <p:cNvPr id="8" name="object 8"/>
            <p:cNvSpPr/>
            <p:nvPr/>
          </p:nvSpPr>
          <p:spPr>
            <a:xfrm>
              <a:off x="457200" y="990600"/>
              <a:ext cx="4191000" cy="228600"/>
            </a:xfrm>
            <a:custGeom>
              <a:avLst/>
              <a:gdLst/>
              <a:ahLst/>
              <a:cxnLst/>
              <a:rect l="l" t="t" r="r" b="b"/>
              <a:pathLst>
                <a:path w="4191000" h="228600">
                  <a:moveTo>
                    <a:pt x="419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191000" y="228600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7200" y="990600"/>
              <a:ext cx="4191000" cy="228600"/>
            </a:xfrm>
            <a:custGeom>
              <a:avLst/>
              <a:gdLst/>
              <a:ahLst/>
              <a:cxnLst/>
              <a:rect l="l" t="t" r="r" b="b"/>
              <a:pathLst>
                <a:path w="4191000" h="228600">
                  <a:moveTo>
                    <a:pt x="0" y="0"/>
                  </a:moveTo>
                  <a:lnTo>
                    <a:pt x="4191000" y="0"/>
                  </a:lnTo>
                  <a:lnTo>
                    <a:pt x="4191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18049" y="990600"/>
              <a:ext cx="3559175" cy="685800"/>
            </a:xfrm>
            <a:custGeom>
              <a:avLst/>
              <a:gdLst/>
              <a:ahLst/>
              <a:cxnLst/>
              <a:rect l="l" t="t" r="r" b="b"/>
              <a:pathLst>
                <a:path w="3559175" h="685800">
                  <a:moveTo>
                    <a:pt x="1196950" y="114300"/>
                  </a:moveTo>
                  <a:lnTo>
                    <a:pt x="0" y="127002"/>
                  </a:lnTo>
                  <a:lnTo>
                    <a:pt x="1196950" y="285751"/>
                  </a:lnTo>
                  <a:lnTo>
                    <a:pt x="1196950" y="571497"/>
                  </a:lnTo>
                  <a:lnTo>
                    <a:pt x="1205933" y="615989"/>
                  </a:lnTo>
                  <a:lnTo>
                    <a:pt x="1230429" y="652321"/>
                  </a:lnTo>
                  <a:lnTo>
                    <a:pt x="1266761" y="676817"/>
                  </a:lnTo>
                  <a:lnTo>
                    <a:pt x="1311253" y="685800"/>
                  </a:lnTo>
                  <a:lnTo>
                    <a:pt x="3444848" y="685800"/>
                  </a:lnTo>
                  <a:lnTo>
                    <a:pt x="3489340" y="676817"/>
                  </a:lnTo>
                  <a:lnTo>
                    <a:pt x="3525672" y="652321"/>
                  </a:lnTo>
                  <a:lnTo>
                    <a:pt x="3550168" y="615989"/>
                  </a:lnTo>
                  <a:lnTo>
                    <a:pt x="3559150" y="571497"/>
                  </a:lnTo>
                  <a:lnTo>
                    <a:pt x="3559150" y="114302"/>
                  </a:lnTo>
                  <a:lnTo>
                    <a:pt x="1196950" y="114302"/>
                  </a:lnTo>
                  <a:close/>
                </a:path>
                <a:path w="3559175" h="685800">
                  <a:moveTo>
                    <a:pt x="3444848" y="0"/>
                  </a:moveTo>
                  <a:lnTo>
                    <a:pt x="1311253" y="0"/>
                  </a:lnTo>
                  <a:lnTo>
                    <a:pt x="1266761" y="8982"/>
                  </a:lnTo>
                  <a:lnTo>
                    <a:pt x="1230429" y="33478"/>
                  </a:lnTo>
                  <a:lnTo>
                    <a:pt x="1205933" y="69810"/>
                  </a:lnTo>
                  <a:lnTo>
                    <a:pt x="1196950" y="114302"/>
                  </a:lnTo>
                  <a:lnTo>
                    <a:pt x="3559150" y="114302"/>
                  </a:lnTo>
                  <a:lnTo>
                    <a:pt x="3550168" y="69810"/>
                  </a:lnTo>
                  <a:lnTo>
                    <a:pt x="3525672" y="33478"/>
                  </a:lnTo>
                  <a:lnTo>
                    <a:pt x="3489340" y="8982"/>
                  </a:lnTo>
                  <a:lnTo>
                    <a:pt x="34448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18049" y="990600"/>
              <a:ext cx="3559175" cy="685800"/>
            </a:xfrm>
            <a:custGeom>
              <a:avLst/>
              <a:gdLst/>
              <a:ahLst/>
              <a:cxnLst/>
              <a:rect l="l" t="t" r="r" b="b"/>
              <a:pathLst>
                <a:path w="3559175" h="685800">
                  <a:moveTo>
                    <a:pt x="1196951" y="114302"/>
                  </a:moveTo>
                  <a:lnTo>
                    <a:pt x="1205933" y="69810"/>
                  </a:lnTo>
                  <a:lnTo>
                    <a:pt x="1230429" y="33478"/>
                  </a:lnTo>
                  <a:lnTo>
                    <a:pt x="1266761" y="8982"/>
                  </a:lnTo>
                  <a:lnTo>
                    <a:pt x="1311253" y="0"/>
                  </a:lnTo>
                  <a:lnTo>
                    <a:pt x="1590651" y="0"/>
                  </a:lnTo>
                  <a:lnTo>
                    <a:pt x="2181201" y="0"/>
                  </a:lnTo>
                  <a:lnTo>
                    <a:pt x="3444849" y="0"/>
                  </a:lnTo>
                  <a:lnTo>
                    <a:pt x="3489340" y="8982"/>
                  </a:lnTo>
                  <a:lnTo>
                    <a:pt x="3525672" y="33478"/>
                  </a:lnTo>
                  <a:lnTo>
                    <a:pt x="3550168" y="69810"/>
                  </a:lnTo>
                  <a:lnTo>
                    <a:pt x="3559151" y="114302"/>
                  </a:lnTo>
                  <a:lnTo>
                    <a:pt x="3559151" y="285751"/>
                  </a:lnTo>
                  <a:lnTo>
                    <a:pt x="3559151" y="571497"/>
                  </a:lnTo>
                  <a:lnTo>
                    <a:pt x="3550168" y="615989"/>
                  </a:lnTo>
                  <a:lnTo>
                    <a:pt x="3525672" y="652321"/>
                  </a:lnTo>
                  <a:lnTo>
                    <a:pt x="3489340" y="676817"/>
                  </a:lnTo>
                  <a:lnTo>
                    <a:pt x="3444849" y="685800"/>
                  </a:lnTo>
                  <a:lnTo>
                    <a:pt x="2181201" y="685800"/>
                  </a:lnTo>
                  <a:lnTo>
                    <a:pt x="1590651" y="685800"/>
                  </a:lnTo>
                  <a:lnTo>
                    <a:pt x="1311253" y="685800"/>
                  </a:lnTo>
                  <a:lnTo>
                    <a:pt x="1266761" y="676817"/>
                  </a:lnTo>
                  <a:lnTo>
                    <a:pt x="1230429" y="652321"/>
                  </a:lnTo>
                  <a:lnTo>
                    <a:pt x="1205933" y="615989"/>
                  </a:lnTo>
                  <a:lnTo>
                    <a:pt x="1196951" y="571497"/>
                  </a:lnTo>
                  <a:lnTo>
                    <a:pt x="1196951" y="285751"/>
                  </a:lnTo>
                  <a:lnTo>
                    <a:pt x="0" y="127002"/>
                  </a:lnTo>
                  <a:lnTo>
                    <a:pt x="1196951" y="114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053137" y="1043940"/>
            <a:ext cx="168592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0" marR="5080" indent="-165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1.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4" name="object 1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35"/>
              <a:t>2.</a:t>
            </a:r>
            <a:r>
              <a:rPr dirty="0" sz="3500" spc="25"/>
              <a:t> </a:t>
            </a:r>
            <a:r>
              <a:rPr dirty="0" sz="3500" spc="55"/>
              <a:t>U</a:t>
            </a:r>
            <a:r>
              <a:rPr dirty="0" sz="3500" spc="40"/>
              <a:t>s</a:t>
            </a:r>
            <a:r>
              <a:rPr dirty="0" sz="3500" spc="40"/>
              <a:t>ing</a:t>
            </a:r>
            <a:r>
              <a:rPr dirty="0" sz="3500" spc="20"/>
              <a:t> </a:t>
            </a:r>
            <a:r>
              <a:rPr dirty="0" sz="3500" spc="40"/>
              <a:t>the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super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-25"/>
              <a:t>K</a:t>
            </a:r>
            <a:r>
              <a:rPr dirty="0" sz="3500" spc="20"/>
              <a:t>e</a:t>
            </a:r>
            <a:r>
              <a:rPr dirty="0" sz="3500" spc="40"/>
              <a:t>y</a:t>
            </a:r>
            <a:r>
              <a:rPr dirty="0" sz="3500" spc="25"/>
              <a:t>w</a:t>
            </a:r>
            <a:r>
              <a:rPr dirty="0" sz="3500" spc="45"/>
              <a:t>o</a:t>
            </a:r>
            <a:r>
              <a:rPr dirty="0" sz="3500" spc="-30"/>
              <a:t>r</a:t>
            </a:r>
            <a:r>
              <a:rPr dirty="0" sz="3500" spc="5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400" spc="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790" y="1202435"/>
            <a:ext cx="15144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dirty="0" sz="1400" spc="-9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System.out.println("(4)</a:t>
            </a:r>
            <a:r>
              <a:rPr dirty="0" spc="-25"/>
              <a:t> </a:t>
            </a:r>
            <a:r>
              <a:rPr dirty="0" spc="-5"/>
              <a:t>Faculty's</a:t>
            </a:r>
            <a:r>
              <a:rPr dirty="0" spc="-25"/>
              <a:t> </a:t>
            </a:r>
            <a:r>
              <a:rPr dirty="0" spc="-5"/>
              <a:t>no-arg</a:t>
            </a:r>
            <a:r>
              <a:rPr dirty="0" spc="-20"/>
              <a:t> </a:t>
            </a:r>
            <a:r>
              <a:rPr dirty="0" spc="-5"/>
              <a:t>constructor</a:t>
            </a:r>
            <a:r>
              <a:rPr dirty="0" spc="-25"/>
              <a:t> </a:t>
            </a:r>
            <a:r>
              <a:rPr dirty="0" spc="-5"/>
              <a:t>is</a:t>
            </a:r>
            <a:r>
              <a:rPr dirty="0" spc="-20"/>
              <a:t> </a:t>
            </a:r>
            <a:r>
              <a:rPr dirty="0" spc="-5"/>
              <a:t>invoked");</a:t>
            </a: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dirty="0"/>
              <a:t>}</a:t>
            </a:r>
          </a:p>
          <a:p>
            <a:pPr marL="12700">
              <a:lnSpc>
                <a:spcPts val="163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225425" marR="4258945" indent="-212725">
              <a:lnSpc>
                <a:spcPct val="101400"/>
              </a:lnSpc>
              <a:spcBef>
                <a:spcPts val="5"/>
              </a:spcBef>
            </a:pPr>
            <a:r>
              <a:rPr dirty="0" spc="-5"/>
              <a:t>class</a:t>
            </a:r>
            <a:r>
              <a:rPr dirty="0" spc="-30"/>
              <a:t> </a:t>
            </a:r>
            <a:r>
              <a:rPr dirty="0" spc="-5"/>
              <a:t>Employee</a:t>
            </a:r>
            <a:r>
              <a:rPr dirty="0" spc="-30"/>
              <a:t> </a:t>
            </a:r>
            <a:r>
              <a:rPr dirty="0" spc="-5"/>
              <a:t>extends</a:t>
            </a:r>
            <a:r>
              <a:rPr dirty="0" spc="-30"/>
              <a:t> </a:t>
            </a:r>
            <a:r>
              <a:rPr dirty="0" spc="-5"/>
              <a:t>Person</a:t>
            </a:r>
            <a:r>
              <a:rPr dirty="0" spc="-30"/>
              <a:t> </a:t>
            </a:r>
            <a:r>
              <a:rPr dirty="0"/>
              <a:t>{ </a:t>
            </a:r>
            <a:r>
              <a:rPr dirty="0" spc="-825"/>
              <a:t> </a:t>
            </a:r>
            <a:r>
              <a:rPr dirty="0" spc="-5"/>
              <a:t>public</a:t>
            </a:r>
            <a:r>
              <a:rPr dirty="0" spc="-20"/>
              <a:t> </a:t>
            </a:r>
            <a:r>
              <a:rPr dirty="0" spc="-5"/>
              <a:t>Employee()</a:t>
            </a:r>
            <a:r>
              <a:rPr dirty="0" spc="-15"/>
              <a:t> </a:t>
            </a:r>
            <a:r>
              <a:rPr dirty="0"/>
              <a:t>{</a:t>
            </a:r>
          </a:p>
          <a:p>
            <a:pPr marL="438150" marR="5080">
              <a:lnSpc>
                <a:spcPts val="1580"/>
              </a:lnSpc>
              <a:spcBef>
                <a:spcPts val="160"/>
              </a:spcBef>
            </a:pPr>
            <a:r>
              <a:rPr dirty="0" spc="-5"/>
              <a:t>this("(2) Invoke Employee’s overloaded constructor"); </a:t>
            </a:r>
            <a:r>
              <a:rPr dirty="0"/>
              <a:t> </a:t>
            </a:r>
            <a:r>
              <a:rPr dirty="0" spc="-5"/>
              <a:t>System.out.println("(3)</a:t>
            </a:r>
            <a:r>
              <a:rPr dirty="0" spc="-25"/>
              <a:t> </a:t>
            </a:r>
            <a:r>
              <a:rPr dirty="0" spc="-5"/>
              <a:t>Employee's</a:t>
            </a:r>
            <a:r>
              <a:rPr dirty="0" spc="-25"/>
              <a:t> </a:t>
            </a:r>
            <a:r>
              <a:rPr dirty="0" spc="-5"/>
              <a:t>no-arg</a:t>
            </a:r>
            <a:r>
              <a:rPr dirty="0" spc="-25"/>
              <a:t> </a:t>
            </a:r>
            <a:r>
              <a:rPr dirty="0" spc="-5"/>
              <a:t>constructor</a:t>
            </a:r>
            <a:r>
              <a:rPr dirty="0" spc="-20"/>
              <a:t> </a:t>
            </a:r>
            <a:r>
              <a:rPr dirty="0" spc="-5"/>
              <a:t>is</a:t>
            </a:r>
            <a:r>
              <a:rPr dirty="0" spc="-25"/>
              <a:t> </a:t>
            </a:r>
            <a:r>
              <a:rPr dirty="0" spc="-5"/>
              <a:t>invoked");</a:t>
            </a:r>
          </a:p>
          <a:p>
            <a:pPr marL="225425">
              <a:lnSpc>
                <a:spcPts val="167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</a:pPr>
            <a:endParaRPr sz="1500"/>
          </a:p>
          <a:p>
            <a:pPr marL="438150" marR="4471670" indent="-212725">
              <a:lnSpc>
                <a:spcPct val="101400"/>
              </a:lnSpc>
              <a:spcBef>
                <a:spcPts val="5"/>
              </a:spcBef>
            </a:pPr>
            <a:r>
              <a:rPr dirty="0" spc="-5"/>
              <a:t>public</a:t>
            </a:r>
            <a:r>
              <a:rPr dirty="0" spc="-40"/>
              <a:t> </a:t>
            </a:r>
            <a:r>
              <a:rPr dirty="0" spc="-5"/>
              <a:t>Employee(String</a:t>
            </a:r>
            <a:r>
              <a:rPr dirty="0" spc="-40"/>
              <a:t> </a:t>
            </a:r>
            <a:r>
              <a:rPr dirty="0" spc="-5"/>
              <a:t>s)</a:t>
            </a:r>
            <a:r>
              <a:rPr dirty="0" spc="-35"/>
              <a:t> </a:t>
            </a:r>
            <a:r>
              <a:rPr dirty="0"/>
              <a:t>{ </a:t>
            </a:r>
            <a:r>
              <a:rPr dirty="0" spc="-825"/>
              <a:t> </a:t>
            </a:r>
            <a:r>
              <a:rPr dirty="0" spc="-5"/>
              <a:t>System.out.println(s);</a:t>
            </a:r>
          </a:p>
          <a:p>
            <a:pPr marL="225425">
              <a:lnSpc>
                <a:spcPts val="1585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225425" marR="5535295" indent="-212725">
              <a:lnSpc>
                <a:spcPct val="101400"/>
              </a:lnSpc>
            </a:pPr>
            <a:r>
              <a:rPr dirty="0" spc="-5"/>
              <a:t>class Person </a:t>
            </a:r>
            <a:r>
              <a:rPr dirty="0"/>
              <a:t>{ </a:t>
            </a:r>
            <a:r>
              <a:rPr dirty="0" spc="5"/>
              <a:t> </a:t>
            </a:r>
            <a:r>
              <a:rPr dirty="0" spc="-5"/>
              <a:t>public</a:t>
            </a:r>
            <a:r>
              <a:rPr dirty="0" spc="-55"/>
              <a:t> </a:t>
            </a:r>
            <a:r>
              <a:rPr dirty="0" spc="-5"/>
              <a:t>Person()</a:t>
            </a:r>
            <a:r>
              <a:rPr dirty="0" spc="-55"/>
              <a:t> </a:t>
            </a:r>
            <a:r>
              <a:rPr dirty="0"/>
              <a:t>{</a:t>
            </a:r>
          </a:p>
          <a:p>
            <a:pPr marL="438150">
              <a:lnSpc>
                <a:spcPts val="1585"/>
              </a:lnSpc>
            </a:pPr>
            <a:r>
              <a:rPr dirty="0" spc="-5"/>
              <a:t>System.out.println("(1)</a:t>
            </a:r>
            <a:r>
              <a:rPr dirty="0" spc="-25"/>
              <a:t> </a:t>
            </a:r>
            <a:r>
              <a:rPr dirty="0" spc="-5"/>
              <a:t>Person's</a:t>
            </a:r>
            <a:r>
              <a:rPr dirty="0" spc="-25"/>
              <a:t> </a:t>
            </a:r>
            <a:r>
              <a:rPr dirty="0" spc="-5"/>
              <a:t>no-arg</a:t>
            </a:r>
            <a:r>
              <a:rPr dirty="0" spc="-20"/>
              <a:t> </a:t>
            </a:r>
            <a:r>
              <a:rPr dirty="0" spc="-5"/>
              <a:t>constructor</a:t>
            </a:r>
            <a:r>
              <a:rPr dirty="0" spc="-25"/>
              <a:t> </a:t>
            </a:r>
            <a:r>
              <a:rPr dirty="0" spc="-5"/>
              <a:t>is</a:t>
            </a:r>
            <a:r>
              <a:rPr dirty="0" spc="-20"/>
              <a:t> </a:t>
            </a:r>
            <a:r>
              <a:rPr dirty="0" spc="-5"/>
              <a:t>invoked");</a:t>
            </a: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}</a:t>
            </a:r>
          </a:p>
          <a:p>
            <a:pPr algn="ctr" marL="952500">
              <a:lnSpc>
                <a:spcPct val="100000"/>
              </a:lnSpc>
              <a:spcBef>
                <a:spcPts val="815"/>
              </a:spcBef>
            </a:pP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22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27050" y="984250"/>
            <a:ext cx="7556500" cy="698500"/>
            <a:chOff x="527050" y="984250"/>
            <a:chExt cx="7556500" cy="698500"/>
          </a:xfrm>
        </p:grpSpPr>
        <p:sp>
          <p:nvSpPr>
            <p:cNvPr id="8" name="object 8"/>
            <p:cNvSpPr/>
            <p:nvPr/>
          </p:nvSpPr>
          <p:spPr>
            <a:xfrm>
              <a:off x="533400" y="1219200"/>
              <a:ext cx="4191000" cy="228600"/>
            </a:xfrm>
            <a:custGeom>
              <a:avLst/>
              <a:gdLst/>
              <a:ahLst/>
              <a:cxnLst/>
              <a:rect l="l" t="t" r="r" b="b"/>
              <a:pathLst>
                <a:path w="4191000" h="228600">
                  <a:moveTo>
                    <a:pt x="419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191000" y="228600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3400" y="1219200"/>
              <a:ext cx="4191000" cy="228600"/>
            </a:xfrm>
            <a:custGeom>
              <a:avLst/>
              <a:gdLst/>
              <a:ahLst/>
              <a:cxnLst/>
              <a:rect l="l" t="t" r="r" b="b"/>
              <a:pathLst>
                <a:path w="4191000" h="228600">
                  <a:moveTo>
                    <a:pt x="0" y="0"/>
                  </a:moveTo>
                  <a:lnTo>
                    <a:pt x="4191000" y="0"/>
                  </a:lnTo>
                  <a:lnTo>
                    <a:pt x="4191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52938" y="990600"/>
              <a:ext cx="3524885" cy="685800"/>
            </a:xfrm>
            <a:custGeom>
              <a:avLst/>
              <a:gdLst/>
              <a:ahLst/>
              <a:cxnLst/>
              <a:rect l="l" t="t" r="r" b="b"/>
              <a:pathLst>
                <a:path w="3524884" h="685800">
                  <a:moveTo>
                    <a:pt x="3524261" y="571497"/>
                  </a:moveTo>
                  <a:lnTo>
                    <a:pt x="1162061" y="571497"/>
                  </a:lnTo>
                  <a:lnTo>
                    <a:pt x="1171043" y="615989"/>
                  </a:lnTo>
                  <a:lnTo>
                    <a:pt x="1195539" y="652321"/>
                  </a:lnTo>
                  <a:lnTo>
                    <a:pt x="1231872" y="676817"/>
                  </a:lnTo>
                  <a:lnTo>
                    <a:pt x="1276363" y="685800"/>
                  </a:lnTo>
                  <a:lnTo>
                    <a:pt x="3409958" y="685800"/>
                  </a:lnTo>
                  <a:lnTo>
                    <a:pt x="3454450" y="676817"/>
                  </a:lnTo>
                  <a:lnTo>
                    <a:pt x="3490783" y="652321"/>
                  </a:lnTo>
                  <a:lnTo>
                    <a:pt x="3515279" y="615989"/>
                  </a:lnTo>
                  <a:lnTo>
                    <a:pt x="3524261" y="571497"/>
                  </a:lnTo>
                  <a:close/>
                </a:path>
                <a:path w="3524884" h="685800">
                  <a:moveTo>
                    <a:pt x="0" y="347658"/>
                  </a:moveTo>
                  <a:lnTo>
                    <a:pt x="1162061" y="571500"/>
                  </a:lnTo>
                  <a:lnTo>
                    <a:pt x="3524261" y="571497"/>
                  </a:lnTo>
                  <a:lnTo>
                    <a:pt x="3524261" y="400051"/>
                  </a:lnTo>
                  <a:lnTo>
                    <a:pt x="1162061" y="400051"/>
                  </a:lnTo>
                  <a:lnTo>
                    <a:pt x="0" y="347658"/>
                  </a:lnTo>
                  <a:close/>
                </a:path>
                <a:path w="3524884" h="685800">
                  <a:moveTo>
                    <a:pt x="3409958" y="0"/>
                  </a:moveTo>
                  <a:lnTo>
                    <a:pt x="1276363" y="0"/>
                  </a:lnTo>
                  <a:lnTo>
                    <a:pt x="1231872" y="8982"/>
                  </a:lnTo>
                  <a:lnTo>
                    <a:pt x="1195539" y="33478"/>
                  </a:lnTo>
                  <a:lnTo>
                    <a:pt x="1171043" y="69810"/>
                  </a:lnTo>
                  <a:lnTo>
                    <a:pt x="1162061" y="114302"/>
                  </a:lnTo>
                  <a:lnTo>
                    <a:pt x="1162061" y="400051"/>
                  </a:lnTo>
                  <a:lnTo>
                    <a:pt x="3524261" y="400051"/>
                  </a:lnTo>
                  <a:lnTo>
                    <a:pt x="3524261" y="114302"/>
                  </a:lnTo>
                  <a:lnTo>
                    <a:pt x="3515279" y="69810"/>
                  </a:lnTo>
                  <a:lnTo>
                    <a:pt x="3490783" y="33478"/>
                  </a:lnTo>
                  <a:lnTo>
                    <a:pt x="3454450" y="8982"/>
                  </a:lnTo>
                  <a:lnTo>
                    <a:pt x="340995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52939" y="990600"/>
              <a:ext cx="3524885" cy="685800"/>
            </a:xfrm>
            <a:custGeom>
              <a:avLst/>
              <a:gdLst/>
              <a:ahLst/>
              <a:cxnLst/>
              <a:rect l="l" t="t" r="r" b="b"/>
              <a:pathLst>
                <a:path w="3524884" h="685800">
                  <a:moveTo>
                    <a:pt x="1162061" y="114302"/>
                  </a:moveTo>
                  <a:lnTo>
                    <a:pt x="1171043" y="69810"/>
                  </a:lnTo>
                  <a:lnTo>
                    <a:pt x="1195539" y="33478"/>
                  </a:lnTo>
                  <a:lnTo>
                    <a:pt x="1231871" y="8982"/>
                  </a:lnTo>
                  <a:lnTo>
                    <a:pt x="1276363" y="0"/>
                  </a:lnTo>
                  <a:lnTo>
                    <a:pt x="1555761" y="0"/>
                  </a:lnTo>
                  <a:lnTo>
                    <a:pt x="2146311" y="0"/>
                  </a:lnTo>
                  <a:lnTo>
                    <a:pt x="3409959" y="0"/>
                  </a:lnTo>
                  <a:lnTo>
                    <a:pt x="3454450" y="8982"/>
                  </a:lnTo>
                  <a:lnTo>
                    <a:pt x="3490782" y="33478"/>
                  </a:lnTo>
                  <a:lnTo>
                    <a:pt x="3515278" y="69810"/>
                  </a:lnTo>
                  <a:lnTo>
                    <a:pt x="3524261" y="114302"/>
                  </a:lnTo>
                  <a:lnTo>
                    <a:pt x="3524261" y="400051"/>
                  </a:lnTo>
                  <a:lnTo>
                    <a:pt x="3524261" y="571500"/>
                  </a:lnTo>
                  <a:lnTo>
                    <a:pt x="3515278" y="615989"/>
                  </a:lnTo>
                  <a:lnTo>
                    <a:pt x="3490782" y="652321"/>
                  </a:lnTo>
                  <a:lnTo>
                    <a:pt x="3454450" y="676817"/>
                  </a:lnTo>
                  <a:lnTo>
                    <a:pt x="3409959" y="685800"/>
                  </a:lnTo>
                  <a:lnTo>
                    <a:pt x="2146311" y="685800"/>
                  </a:lnTo>
                  <a:lnTo>
                    <a:pt x="1555761" y="685800"/>
                  </a:lnTo>
                  <a:lnTo>
                    <a:pt x="1276363" y="685800"/>
                  </a:lnTo>
                  <a:lnTo>
                    <a:pt x="1231871" y="676817"/>
                  </a:lnTo>
                  <a:lnTo>
                    <a:pt x="1195539" y="652321"/>
                  </a:lnTo>
                  <a:lnTo>
                    <a:pt x="1171043" y="615989"/>
                  </a:lnTo>
                  <a:lnTo>
                    <a:pt x="1162061" y="571497"/>
                  </a:lnTo>
                  <a:lnTo>
                    <a:pt x="0" y="347658"/>
                  </a:lnTo>
                  <a:lnTo>
                    <a:pt x="1162061" y="400051"/>
                  </a:lnTo>
                  <a:lnTo>
                    <a:pt x="1162061" y="11430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992018" y="1043940"/>
            <a:ext cx="18084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4010" marR="5080" indent="-32194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2.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Invoke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Faculty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constructor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4" name="object 1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35"/>
              <a:t>2.</a:t>
            </a:r>
            <a:r>
              <a:rPr dirty="0" sz="3500" spc="25"/>
              <a:t> </a:t>
            </a:r>
            <a:r>
              <a:rPr dirty="0" sz="3500" spc="55"/>
              <a:t>U</a:t>
            </a:r>
            <a:r>
              <a:rPr dirty="0" sz="3500" spc="40"/>
              <a:t>s</a:t>
            </a:r>
            <a:r>
              <a:rPr dirty="0" sz="3500" spc="40"/>
              <a:t>ing</a:t>
            </a:r>
            <a:r>
              <a:rPr dirty="0" sz="3500" spc="20"/>
              <a:t> </a:t>
            </a:r>
            <a:r>
              <a:rPr dirty="0" sz="3500" spc="40"/>
              <a:t>the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super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-25"/>
              <a:t>K</a:t>
            </a:r>
            <a:r>
              <a:rPr dirty="0" sz="3500" spc="20"/>
              <a:t>e</a:t>
            </a:r>
            <a:r>
              <a:rPr dirty="0" sz="3500" spc="40"/>
              <a:t>y</a:t>
            </a:r>
            <a:r>
              <a:rPr dirty="0" sz="3500" spc="25"/>
              <a:t>w</a:t>
            </a:r>
            <a:r>
              <a:rPr dirty="0" sz="3500" spc="45"/>
              <a:t>o</a:t>
            </a:r>
            <a:r>
              <a:rPr dirty="0" sz="3500" spc="-30"/>
              <a:t>r</a:t>
            </a:r>
            <a:r>
              <a:rPr dirty="0" sz="3500" spc="50"/>
              <a:t>d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400" spc="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2090">
              <a:lnSpc>
                <a:spcPts val="165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dirty="0" sz="1400" spc="-7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269235"/>
            <a:ext cx="345440" cy="440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425">
              <a:lnSpc>
                <a:spcPts val="1630"/>
              </a:lnSpc>
              <a:spcBef>
                <a:spcPts val="10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2903220"/>
            <a:ext cx="332295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31242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6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13052" rIns="0" bIns="0" rtlCol="0" vert="horz">
            <a:spAutoFit/>
          </a:bodyPr>
          <a:lstStyle/>
          <a:p>
            <a:pPr marL="438150" marR="5080">
              <a:lnSpc>
                <a:spcPts val="1580"/>
              </a:lnSpc>
              <a:spcBef>
                <a:spcPts val="235"/>
              </a:spcBef>
            </a:pPr>
            <a:r>
              <a:rPr dirty="0" spc="-5"/>
              <a:t>this("(2) Invoke Employee’s overloaded constructor"); </a:t>
            </a:r>
            <a:r>
              <a:rPr dirty="0"/>
              <a:t> </a:t>
            </a:r>
            <a:r>
              <a:rPr dirty="0" spc="-5"/>
              <a:t>System.out.println("(3)</a:t>
            </a:r>
            <a:r>
              <a:rPr dirty="0" spc="-25"/>
              <a:t> </a:t>
            </a:r>
            <a:r>
              <a:rPr dirty="0" spc="-5"/>
              <a:t>Employee's</a:t>
            </a:r>
            <a:r>
              <a:rPr dirty="0" spc="-25"/>
              <a:t> </a:t>
            </a:r>
            <a:r>
              <a:rPr dirty="0" spc="-5"/>
              <a:t>no-arg</a:t>
            </a:r>
            <a:r>
              <a:rPr dirty="0" spc="-25"/>
              <a:t> </a:t>
            </a:r>
            <a:r>
              <a:rPr dirty="0" spc="-5"/>
              <a:t>constructor</a:t>
            </a:r>
            <a:r>
              <a:rPr dirty="0" spc="-20"/>
              <a:t> </a:t>
            </a:r>
            <a:r>
              <a:rPr dirty="0" spc="-5"/>
              <a:t>is</a:t>
            </a:r>
            <a:r>
              <a:rPr dirty="0" spc="-25"/>
              <a:t> </a:t>
            </a:r>
            <a:r>
              <a:rPr dirty="0" spc="-5"/>
              <a:t>invoked");</a:t>
            </a:r>
          </a:p>
          <a:p>
            <a:pPr marL="225425">
              <a:lnSpc>
                <a:spcPts val="167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438150" marR="4471670" indent="-212725">
              <a:lnSpc>
                <a:spcPct val="101400"/>
              </a:lnSpc>
            </a:pPr>
            <a:r>
              <a:rPr dirty="0" spc="-5"/>
              <a:t>public</a:t>
            </a:r>
            <a:r>
              <a:rPr dirty="0" spc="-40"/>
              <a:t> </a:t>
            </a:r>
            <a:r>
              <a:rPr dirty="0" spc="-5"/>
              <a:t>Employee(String</a:t>
            </a:r>
            <a:r>
              <a:rPr dirty="0" spc="-40"/>
              <a:t> </a:t>
            </a:r>
            <a:r>
              <a:rPr dirty="0" spc="-5"/>
              <a:t>s)</a:t>
            </a:r>
            <a:r>
              <a:rPr dirty="0" spc="-35"/>
              <a:t> </a:t>
            </a:r>
            <a:r>
              <a:rPr dirty="0"/>
              <a:t>{ </a:t>
            </a:r>
            <a:r>
              <a:rPr dirty="0" spc="-825"/>
              <a:t> </a:t>
            </a:r>
            <a:r>
              <a:rPr dirty="0" spc="-5"/>
              <a:t>System.out.println(s);</a:t>
            </a:r>
          </a:p>
          <a:p>
            <a:pPr marL="225425">
              <a:lnSpc>
                <a:spcPts val="1585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225425" marR="5535295" indent="-212725">
              <a:lnSpc>
                <a:spcPct val="101400"/>
              </a:lnSpc>
            </a:pPr>
            <a:r>
              <a:rPr dirty="0" spc="-5"/>
              <a:t>class Person </a:t>
            </a:r>
            <a:r>
              <a:rPr dirty="0"/>
              <a:t>{ </a:t>
            </a:r>
            <a:r>
              <a:rPr dirty="0" spc="5"/>
              <a:t> </a:t>
            </a:r>
            <a:r>
              <a:rPr dirty="0" spc="-5"/>
              <a:t>public</a:t>
            </a:r>
            <a:r>
              <a:rPr dirty="0" spc="-55"/>
              <a:t> </a:t>
            </a:r>
            <a:r>
              <a:rPr dirty="0" spc="-5"/>
              <a:t>Person()</a:t>
            </a:r>
            <a:r>
              <a:rPr dirty="0" spc="-55"/>
              <a:t> </a:t>
            </a:r>
            <a:r>
              <a:rPr dirty="0"/>
              <a:t>{</a:t>
            </a:r>
          </a:p>
          <a:p>
            <a:pPr marL="438150">
              <a:lnSpc>
                <a:spcPts val="1585"/>
              </a:lnSpc>
            </a:pPr>
            <a:r>
              <a:rPr dirty="0" spc="-5"/>
              <a:t>System.out.println("(1)</a:t>
            </a:r>
            <a:r>
              <a:rPr dirty="0" spc="-25"/>
              <a:t> </a:t>
            </a:r>
            <a:r>
              <a:rPr dirty="0" spc="-5"/>
              <a:t>Person's</a:t>
            </a:r>
            <a:r>
              <a:rPr dirty="0" spc="-25"/>
              <a:t> </a:t>
            </a:r>
            <a:r>
              <a:rPr dirty="0" spc="-5"/>
              <a:t>no-arg</a:t>
            </a:r>
            <a:r>
              <a:rPr dirty="0" spc="-20"/>
              <a:t> </a:t>
            </a:r>
            <a:r>
              <a:rPr dirty="0" spc="-5"/>
              <a:t>constructor</a:t>
            </a:r>
            <a:r>
              <a:rPr dirty="0" spc="-25"/>
              <a:t> </a:t>
            </a:r>
            <a:r>
              <a:rPr dirty="0" spc="-5"/>
              <a:t>is</a:t>
            </a:r>
            <a:r>
              <a:rPr dirty="0" spc="-20"/>
              <a:t> </a:t>
            </a:r>
            <a:r>
              <a:rPr dirty="0" spc="-5"/>
              <a:t>invoked");</a:t>
            </a: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}</a:t>
            </a:r>
          </a:p>
          <a:p>
            <a:pPr algn="ctr" marL="952500">
              <a:lnSpc>
                <a:spcPct val="100000"/>
              </a:lnSpc>
              <a:spcBef>
                <a:spcPts val="820"/>
              </a:spcBef>
            </a:pP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23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157576" y="2355850"/>
            <a:ext cx="4535805" cy="881380"/>
            <a:chOff x="4157576" y="2355850"/>
            <a:chExt cx="4535805" cy="881380"/>
          </a:xfrm>
        </p:grpSpPr>
        <p:sp>
          <p:nvSpPr>
            <p:cNvPr id="11" name="object 11"/>
            <p:cNvSpPr/>
            <p:nvPr/>
          </p:nvSpPr>
          <p:spPr>
            <a:xfrm>
              <a:off x="4163926" y="23622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80">
                  <a:moveTo>
                    <a:pt x="4408572" y="0"/>
                  </a:moveTo>
                  <a:lnTo>
                    <a:pt x="1512975" y="0"/>
                  </a:lnTo>
                  <a:lnTo>
                    <a:pt x="1468484" y="8982"/>
                  </a:lnTo>
                  <a:lnTo>
                    <a:pt x="1432152" y="33478"/>
                  </a:lnTo>
                  <a:lnTo>
                    <a:pt x="1407656" y="69810"/>
                  </a:lnTo>
                  <a:lnTo>
                    <a:pt x="1398673" y="114301"/>
                  </a:lnTo>
                  <a:lnTo>
                    <a:pt x="1398673" y="400048"/>
                  </a:lnTo>
                  <a:lnTo>
                    <a:pt x="0" y="868359"/>
                  </a:lnTo>
                  <a:lnTo>
                    <a:pt x="1398673" y="571498"/>
                  </a:lnTo>
                  <a:lnTo>
                    <a:pt x="4522873" y="571498"/>
                  </a:lnTo>
                  <a:lnTo>
                    <a:pt x="4522873" y="114301"/>
                  </a:lnTo>
                  <a:lnTo>
                    <a:pt x="4513891" y="69810"/>
                  </a:lnTo>
                  <a:lnTo>
                    <a:pt x="4489395" y="33478"/>
                  </a:lnTo>
                  <a:lnTo>
                    <a:pt x="4453063" y="8982"/>
                  </a:lnTo>
                  <a:lnTo>
                    <a:pt x="4408572" y="0"/>
                  </a:lnTo>
                  <a:close/>
                </a:path>
                <a:path w="4523105" h="868680">
                  <a:moveTo>
                    <a:pt x="4522873" y="571498"/>
                  </a:moveTo>
                  <a:lnTo>
                    <a:pt x="1398673" y="571498"/>
                  </a:lnTo>
                  <a:lnTo>
                    <a:pt x="1407656" y="615989"/>
                  </a:lnTo>
                  <a:lnTo>
                    <a:pt x="1432152" y="652321"/>
                  </a:lnTo>
                  <a:lnTo>
                    <a:pt x="1468484" y="676817"/>
                  </a:lnTo>
                  <a:lnTo>
                    <a:pt x="1512975" y="685800"/>
                  </a:lnTo>
                  <a:lnTo>
                    <a:pt x="4408572" y="685800"/>
                  </a:lnTo>
                  <a:lnTo>
                    <a:pt x="4453063" y="676817"/>
                  </a:lnTo>
                  <a:lnTo>
                    <a:pt x="4489395" y="652321"/>
                  </a:lnTo>
                  <a:lnTo>
                    <a:pt x="4513891" y="615989"/>
                  </a:lnTo>
                  <a:lnTo>
                    <a:pt x="4522873" y="57149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63926" y="23622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80">
                  <a:moveTo>
                    <a:pt x="1398674" y="114301"/>
                  </a:moveTo>
                  <a:lnTo>
                    <a:pt x="1407656" y="69810"/>
                  </a:lnTo>
                  <a:lnTo>
                    <a:pt x="1432152" y="33478"/>
                  </a:lnTo>
                  <a:lnTo>
                    <a:pt x="1468484" y="8982"/>
                  </a:lnTo>
                  <a:lnTo>
                    <a:pt x="1512975" y="0"/>
                  </a:lnTo>
                  <a:lnTo>
                    <a:pt x="1919374" y="0"/>
                  </a:lnTo>
                  <a:lnTo>
                    <a:pt x="2700424" y="0"/>
                  </a:lnTo>
                  <a:lnTo>
                    <a:pt x="4408573" y="0"/>
                  </a:lnTo>
                  <a:lnTo>
                    <a:pt x="4453064" y="8982"/>
                  </a:lnTo>
                  <a:lnTo>
                    <a:pt x="4489396" y="33478"/>
                  </a:lnTo>
                  <a:lnTo>
                    <a:pt x="4513891" y="69810"/>
                  </a:lnTo>
                  <a:lnTo>
                    <a:pt x="4522874" y="114301"/>
                  </a:lnTo>
                  <a:lnTo>
                    <a:pt x="4522874" y="400049"/>
                  </a:lnTo>
                  <a:lnTo>
                    <a:pt x="4522874" y="571501"/>
                  </a:lnTo>
                  <a:lnTo>
                    <a:pt x="4513891" y="615989"/>
                  </a:lnTo>
                  <a:lnTo>
                    <a:pt x="4489396" y="652321"/>
                  </a:lnTo>
                  <a:lnTo>
                    <a:pt x="4453064" y="676817"/>
                  </a:lnTo>
                  <a:lnTo>
                    <a:pt x="4408573" y="685800"/>
                  </a:lnTo>
                  <a:lnTo>
                    <a:pt x="2700424" y="685800"/>
                  </a:lnTo>
                  <a:lnTo>
                    <a:pt x="1919374" y="685800"/>
                  </a:lnTo>
                  <a:lnTo>
                    <a:pt x="1512975" y="685800"/>
                  </a:lnTo>
                  <a:lnTo>
                    <a:pt x="1468484" y="676817"/>
                  </a:lnTo>
                  <a:lnTo>
                    <a:pt x="1432152" y="652321"/>
                  </a:lnTo>
                  <a:lnTo>
                    <a:pt x="1407656" y="615989"/>
                  </a:lnTo>
                  <a:lnTo>
                    <a:pt x="1398674" y="571498"/>
                  </a:lnTo>
                  <a:lnTo>
                    <a:pt x="0" y="868360"/>
                  </a:lnTo>
                  <a:lnTo>
                    <a:pt x="1398674" y="400049"/>
                  </a:lnTo>
                  <a:lnTo>
                    <a:pt x="1398674" y="1143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32790" y="1948281"/>
            <a:ext cx="7715884" cy="797560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5081270">
              <a:lnSpc>
                <a:spcPct val="100000"/>
              </a:lnSpc>
              <a:spcBef>
                <a:spcPts val="1180"/>
              </a:spcBef>
            </a:pPr>
            <a:r>
              <a:rPr dirty="0" sz="2000">
                <a:latin typeface="Times New Roman"/>
                <a:cs typeface="Times New Roman"/>
              </a:rPr>
              <a:t>3.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Invoke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Employee’s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50730" y="2720340"/>
            <a:ext cx="15487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latin typeface="Times New Roman"/>
                <a:cs typeface="Times New Roman"/>
              </a:rPr>
              <a:t>arg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constructor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6" name="object 1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35"/>
              <a:t>2.</a:t>
            </a:r>
            <a:r>
              <a:rPr dirty="0" sz="3500" spc="25"/>
              <a:t> </a:t>
            </a:r>
            <a:r>
              <a:rPr dirty="0" sz="3500" spc="55"/>
              <a:t>U</a:t>
            </a:r>
            <a:r>
              <a:rPr dirty="0" sz="3500" spc="40"/>
              <a:t>s</a:t>
            </a:r>
            <a:r>
              <a:rPr dirty="0" sz="3500" spc="40"/>
              <a:t>ing</a:t>
            </a:r>
            <a:r>
              <a:rPr dirty="0" sz="3500" spc="20"/>
              <a:t> </a:t>
            </a:r>
            <a:r>
              <a:rPr dirty="0" sz="3500" spc="40"/>
              <a:t>the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super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-25"/>
              <a:t>K</a:t>
            </a:r>
            <a:r>
              <a:rPr dirty="0" sz="3500" spc="20"/>
              <a:t>e</a:t>
            </a:r>
            <a:r>
              <a:rPr dirty="0" sz="3500" spc="40"/>
              <a:t>y</a:t>
            </a:r>
            <a:r>
              <a:rPr dirty="0" sz="3500" spc="25"/>
              <a:t>w</a:t>
            </a:r>
            <a:r>
              <a:rPr dirty="0" sz="3500" spc="45"/>
              <a:t>o</a:t>
            </a:r>
            <a:r>
              <a:rPr dirty="0" sz="3500" spc="-30"/>
              <a:t>r</a:t>
            </a:r>
            <a:r>
              <a:rPr dirty="0" sz="3500" spc="50"/>
              <a:t>d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400" spc="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2090">
              <a:lnSpc>
                <a:spcPts val="165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dirty="0" sz="1400" spc="-7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065" y="2052828"/>
            <a:ext cx="7258050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2470403"/>
            <a:ext cx="1327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903220"/>
            <a:ext cx="3322954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400" spc="-8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dirty="0" sz="14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33528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9690">
              <a:lnSpc>
                <a:spcPts val="165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this("(2)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Employee’s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overloaded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065" y="3537204"/>
            <a:ext cx="7364095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System.out.println("(3)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41910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6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Employee(String</a:t>
            </a:r>
            <a:r>
              <a:rPr dirty="0" sz="1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s)</a:t>
            </a:r>
            <a:r>
              <a:rPr dirty="0" sz="1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4402835"/>
            <a:ext cx="279082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8150">
              <a:lnSpc>
                <a:spcPts val="163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81390" y="2508250"/>
            <a:ext cx="4535805" cy="881380"/>
            <a:chOff x="4081390" y="2508250"/>
            <a:chExt cx="4535805" cy="881380"/>
          </a:xfrm>
        </p:grpSpPr>
        <p:sp>
          <p:nvSpPr>
            <p:cNvPr id="14" name="object 14"/>
            <p:cNvSpPr/>
            <p:nvPr/>
          </p:nvSpPr>
          <p:spPr>
            <a:xfrm>
              <a:off x="4087741" y="25146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79">
                  <a:moveTo>
                    <a:pt x="4408557" y="0"/>
                  </a:moveTo>
                  <a:lnTo>
                    <a:pt x="1284359" y="0"/>
                  </a:lnTo>
                  <a:lnTo>
                    <a:pt x="1239868" y="8982"/>
                  </a:lnTo>
                  <a:lnTo>
                    <a:pt x="1203536" y="33478"/>
                  </a:lnTo>
                  <a:lnTo>
                    <a:pt x="1179041" y="69810"/>
                  </a:lnTo>
                  <a:lnTo>
                    <a:pt x="1170058" y="114301"/>
                  </a:lnTo>
                  <a:lnTo>
                    <a:pt x="1170058" y="400048"/>
                  </a:lnTo>
                  <a:lnTo>
                    <a:pt x="0" y="868359"/>
                  </a:lnTo>
                  <a:lnTo>
                    <a:pt x="1170058" y="571498"/>
                  </a:lnTo>
                  <a:lnTo>
                    <a:pt x="4522858" y="571498"/>
                  </a:lnTo>
                  <a:lnTo>
                    <a:pt x="4522858" y="114301"/>
                  </a:lnTo>
                  <a:lnTo>
                    <a:pt x="4513876" y="69810"/>
                  </a:lnTo>
                  <a:lnTo>
                    <a:pt x="4489380" y="33478"/>
                  </a:lnTo>
                  <a:lnTo>
                    <a:pt x="4453048" y="8982"/>
                  </a:lnTo>
                  <a:lnTo>
                    <a:pt x="4408557" y="0"/>
                  </a:lnTo>
                  <a:close/>
                </a:path>
                <a:path w="4523105" h="868679">
                  <a:moveTo>
                    <a:pt x="4522858" y="571498"/>
                  </a:moveTo>
                  <a:lnTo>
                    <a:pt x="1170058" y="571498"/>
                  </a:lnTo>
                  <a:lnTo>
                    <a:pt x="1179041" y="615989"/>
                  </a:lnTo>
                  <a:lnTo>
                    <a:pt x="1203536" y="652321"/>
                  </a:lnTo>
                  <a:lnTo>
                    <a:pt x="1239868" y="676817"/>
                  </a:lnTo>
                  <a:lnTo>
                    <a:pt x="1284359" y="685800"/>
                  </a:lnTo>
                  <a:lnTo>
                    <a:pt x="4408557" y="685800"/>
                  </a:lnTo>
                  <a:lnTo>
                    <a:pt x="4453048" y="676817"/>
                  </a:lnTo>
                  <a:lnTo>
                    <a:pt x="4489380" y="652321"/>
                  </a:lnTo>
                  <a:lnTo>
                    <a:pt x="4513876" y="615989"/>
                  </a:lnTo>
                  <a:lnTo>
                    <a:pt x="4522858" y="57149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87740" y="25146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79">
                  <a:moveTo>
                    <a:pt x="1170059" y="114301"/>
                  </a:moveTo>
                  <a:lnTo>
                    <a:pt x="1179041" y="69810"/>
                  </a:lnTo>
                  <a:lnTo>
                    <a:pt x="1203537" y="33478"/>
                  </a:lnTo>
                  <a:lnTo>
                    <a:pt x="1239868" y="8982"/>
                  </a:lnTo>
                  <a:lnTo>
                    <a:pt x="1284360" y="0"/>
                  </a:lnTo>
                  <a:lnTo>
                    <a:pt x="1728859" y="0"/>
                  </a:lnTo>
                  <a:lnTo>
                    <a:pt x="2567059" y="0"/>
                  </a:lnTo>
                  <a:lnTo>
                    <a:pt x="4408558" y="0"/>
                  </a:lnTo>
                  <a:lnTo>
                    <a:pt x="4453049" y="8982"/>
                  </a:lnTo>
                  <a:lnTo>
                    <a:pt x="4489381" y="33478"/>
                  </a:lnTo>
                  <a:lnTo>
                    <a:pt x="4513876" y="69810"/>
                  </a:lnTo>
                  <a:lnTo>
                    <a:pt x="4522859" y="114301"/>
                  </a:lnTo>
                  <a:lnTo>
                    <a:pt x="4522859" y="400048"/>
                  </a:lnTo>
                  <a:lnTo>
                    <a:pt x="4522859" y="571498"/>
                  </a:lnTo>
                  <a:lnTo>
                    <a:pt x="4513876" y="615989"/>
                  </a:lnTo>
                  <a:lnTo>
                    <a:pt x="4489381" y="652321"/>
                  </a:lnTo>
                  <a:lnTo>
                    <a:pt x="4453049" y="676817"/>
                  </a:lnTo>
                  <a:lnTo>
                    <a:pt x="4408558" y="685800"/>
                  </a:lnTo>
                  <a:lnTo>
                    <a:pt x="2567059" y="685800"/>
                  </a:lnTo>
                  <a:lnTo>
                    <a:pt x="1728859" y="685800"/>
                  </a:lnTo>
                  <a:lnTo>
                    <a:pt x="1284360" y="685800"/>
                  </a:lnTo>
                  <a:lnTo>
                    <a:pt x="1239868" y="676817"/>
                  </a:lnTo>
                  <a:lnTo>
                    <a:pt x="1203537" y="652321"/>
                  </a:lnTo>
                  <a:lnTo>
                    <a:pt x="1179041" y="615989"/>
                  </a:lnTo>
                  <a:lnTo>
                    <a:pt x="1170059" y="571498"/>
                  </a:lnTo>
                  <a:lnTo>
                    <a:pt x="0" y="868360"/>
                  </a:lnTo>
                  <a:lnTo>
                    <a:pt x="1170059" y="400048"/>
                  </a:lnTo>
                  <a:lnTo>
                    <a:pt x="1170059" y="1143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502275" y="2567940"/>
            <a:ext cx="28644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1694" marR="5080" indent="-84963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4.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Invoke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Employee(String)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constructor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8" name="object 18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35"/>
              <a:t>2.</a:t>
            </a:r>
            <a:r>
              <a:rPr dirty="0" sz="3500" spc="25"/>
              <a:t> </a:t>
            </a:r>
            <a:r>
              <a:rPr dirty="0" sz="3500" spc="55"/>
              <a:t>U</a:t>
            </a:r>
            <a:r>
              <a:rPr dirty="0" sz="3500" spc="40"/>
              <a:t>s</a:t>
            </a:r>
            <a:r>
              <a:rPr dirty="0" sz="3500" spc="40"/>
              <a:t>ing</a:t>
            </a:r>
            <a:r>
              <a:rPr dirty="0" sz="3500" spc="20"/>
              <a:t> </a:t>
            </a:r>
            <a:r>
              <a:rPr dirty="0" sz="3500" spc="40"/>
              <a:t>the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super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-25"/>
              <a:t>K</a:t>
            </a:r>
            <a:r>
              <a:rPr dirty="0" sz="3500" spc="20"/>
              <a:t>e</a:t>
            </a:r>
            <a:r>
              <a:rPr dirty="0" sz="3500" spc="40"/>
              <a:t>y</a:t>
            </a:r>
            <a:r>
              <a:rPr dirty="0" sz="3500" spc="25"/>
              <a:t>w</a:t>
            </a:r>
            <a:r>
              <a:rPr dirty="0" sz="3500" spc="45"/>
              <a:t>o</a:t>
            </a:r>
            <a:r>
              <a:rPr dirty="0" sz="3500" spc="-30"/>
              <a:t>r</a:t>
            </a:r>
            <a:r>
              <a:rPr dirty="0" sz="3500" spc="5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340" y="5283006"/>
            <a:ext cx="7364095" cy="1379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63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algn="ctr" marL="1165225">
              <a:lnSpc>
                <a:spcPct val="100000"/>
              </a:lnSpc>
              <a:spcBef>
                <a:spcPts val="815"/>
              </a:spcBef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26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400" spc="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2090">
              <a:lnSpc>
                <a:spcPts val="165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dirty="0" sz="1400" spc="-7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052828"/>
            <a:ext cx="747077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4152900" indent="-212725">
              <a:lnSpc>
                <a:spcPct val="101400"/>
              </a:lnSpc>
              <a:spcBef>
                <a:spcPts val="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400" spc="-8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dirty="0" sz="14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33528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9690">
              <a:lnSpc>
                <a:spcPts val="165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this("(2)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Employee’s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overloaded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065" y="3537204"/>
            <a:ext cx="7364095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System.out.println("(3)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41910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6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Employee(String</a:t>
            </a:r>
            <a:r>
              <a:rPr dirty="0" sz="1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s)</a:t>
            </a:r>
            <a:r>
              <a:rPr dirty="0" sz="1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790" y="4402835"/>
            <a:ext cx="2365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4604004"/>
            <a:ext cx="345440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86165" y="4641850"/>
            <a:ext cx="4431030" cy="974725"/>
            <a:chOff x="4186165" y="4641850"/>
            <a:chExt cx="4431030" cy="974725"/>
          </a:xfrm>
        </p:grpSpPr>
        <p:sp>
          <p:nvSpPr>
            <p:cNvPr id="13" name="object 13"/>
            <p:cNvSpPr/>
            <p:nvPr/>
          </p:nvSpPr>
          <p:spPr>
            <a:xfrm>
              <a:off x="4192516" y="4648200"/>
              <a:ext cx="4418330" cy="962025"/>
            </a:xfrm>
            <a:custGeom>
              <a:avLst/>
              <a:gdLst/>
              <a:ahLst/>
              <a:cxnLst/>
              <a:rect l="l" t="t" r="r" b="b"/>
              <a:pathLst>
                <a:path w="4418330" h="962025">
                  <a:moveTo>
                    <a:pt x="2462283" y="685800"/>
                  </a:moveTo>
                  <a:lnTo>
                    <a:pt x="1624083" y="685800"/>
                  </a:lnTo>
                  <a:lnTo>
                    <a:pt x="0" y="962025"/>
                  </a:lnTo>
                  <a:lnTo>
                    <a:pt x="2462283" y="685800"/>
                  </a:lnTo>
                  <a:close/>
                </a:path>
                <a:path w="4418330" h="962025">
                  <a:moveTo>
                    <a:pt x="4303782" y="0"/>
                  </a:moveTo>
                  <a:lnTo>
                    <a:pt x="1179584" y="0"/>
                  </a:lnTo>
                  <a:lnTo>
                    <a:pt x="1135093" y="8982"/>
                  </a:lnTo>
                  <a:lnTo>
                    <a:pt x="1098761" y="33478"/>
                  </a:lnTo>
                  <a:lnTo>
                    <a:pt x="1074266" y="69810"/>
                  </a:lnTo>
                  <a:lnTo>
                    <a:pt x="1065283" y="114301"/>
                  </a:lnTo>
                  <a:lnTo>
                    <a:pt x="1065283" y="571498"/>
                  </a:lnTo>
                  <a:lnTo>
                    <a:pt x="1074266" y="615989"/>
                  </a:lnTo>
                  <a:lnTo>
                    <a:pt x="1098761" y="652321"/>
                  </a:lnTo>
                  <a:lnTo>
                    <a:pt x="1135093" y="676817"/>
                  </a:lnTo>
                  <a:lnTo>
                    <a:pt x="1179584" y="685800"/>
                  </a:lnTo>
                  <a:lnTo>
                    <a:pt x="4303782" y="685800"/>
                  </a:lnTo>
                  <a:lnTo>
                    <a:pt x="4348273" y="676817"/>
                  </a:lnTo>
                  <a:lnTo>
                    <a:pt x="4384605" y="652321"/>
                  </a:lnTo>
                  <a:lnTo>
                    <a:pt x="4409101" y="615989"/>
                  </a:lnTo>
                  <a:lnTo>
                    <a:pt x="4418083" y="571498"/>
                  </a:lnTo>
                  <a:lnTo>
                    <a:pt x="4418083" y="114301"/>
                  </a:lnTo>
                  <a:lnTo>
                    <a:pt x="4409101" y="69810"/>
                  </a:lnTo>
                  <a:lnTo>
                    <a:pt x="4384605" y="33478"/>
                  </a:lnTo>
                  <a:lnTo>
                    <a:pt x="4348273" y="8982"/>
                  </a:lnTo>
                  <a:lnTo>
                    <a:pt x="430378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92515" y="4648200"/>
              <a:ext cx="4418330" cy="962025"/>
            </a:xfrm>
            <a:custGeom>
              <a:avLst/>
              <a:gdLst/>
              <a:ahLst/>
              <a:cxnLst/>
              <a:rect l="l" t="t" r="r" b="b"/>
              <a:pathLst>
                <a:path w="4418330" h="962025">
                  <a:moveTo>
                    <a:pt x="1065284" y="114301"/>
                  </a:moveTo>
                  <a:lnTo>
                    <a:pt x="1074266" y="69810"/>
                  </a:lnTo>
                  <a:lnTo>
                    <a:pt x="1098762" y="33478"/>
                  </a:lnTo>
                  <a:lnTo>
                    <a:pt x="1135093" y="8982"/>
                  </a:lnTo>
                  <a:lnTo>
                    <a:pt x="1179585" y="0"/>
                  </a:lnTo>
                  <a:lnTo>
                    <a:pt x="1624084" y="0"/>
                  </a:lnTo>
                  <a:lnTo>
                    <a:pt x="2462284" y="0"/>
                  </a:lnTo>
                  <a:lnTo>
                    <a:pt x="4303783" y="0"/>
                  </a:lnTo>
                  <a:lnTo>
                    <a:pt x="4348274" y="8982"/>
                  </a:lnTo>
                  <a:lnTo>
                    <a:pt x="4384606" y="33478"/>
                  </a:lnTo>
                  <a:lnTo>
                    <a:pt x="4409101" y="69810"/>
                  </a:lnTo>
                  <a:lnTo>
                    <a:pt x="4418084" y="114301"/>
                  </a:lnTo>
                  <a:lnTo>
                    <a:pt x="4418084" y="400048"/>
                  </a:lnTo>
                  <a:lnTo>
                    <a:pt x="4418084" y="571498"/>
                  </a:lnTo>
                  <a:lnTo>
                    <a:pt x="4409101" y="615989"/>
                  </a:lnTo>
                  <a:lnTo>
                    <a:pt x="4384606" y="652321"/>
                  </a:lnTo>
                  <a:lnTo>
                    <a:pt x="4348274" y="676817"/>
                  </a:lnTo>
                  <a:lnTo>
                    <a:pt x="4303783" y="685800"/>
                  </a:lnTo>
                  <a:lnTo>
                    <a:pt x="2462284" y="685800"/>
                  </a:lnTo>
                  <a:lnTo>
                    <a:pt x="0" y="962025"/>
                  </a:lnTo>
                  <a:lnTo>
                    <a:pt x="1624084" y="685800"/>
                  </a:lnTo>
                  <a:lnTo>
                    <a:pt x="1179585" y="685800"/>
                  </a:lnTo>
                  <a:lnTo>
                    <a:pt x="1135093" y="676817"/>
                  </a:lnTo>
                  <a:lnTo>
                    <a:pt x="1098762" y="652321"/>
                  </a:lnTo>
                  <a:lnTo>
                    <a:pt x="1074266" y="615989"/>
                  </a:lnTo>
                  <a:lnTo>
                    <a:pt x="1065284" y="571498"/>
                  </a:lnTo>
                  <a:lnTo>
                    <a:pt x="1065284" y="400048"/>
                  </a:lnTo>
                  <a:lnTo>
                    <a:pt x="1065284" y="1143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379243" y="4701540"/>
            <a:ext cx="3110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5.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Invoke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Person()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constructor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0850" y="5480050"/>
            <a:ext cx="5727700" cy="241300"/>
            <a:chOff x="450850" y="5480050"/>
            <a:chExt cx="5727700" cy="241300"/>
          </a:xfrm>
        </p:grpSpPr>
        <p:sp>
          <p:nvSpPr>
            <p:cNvPr id="17" name="object 17"/>
            <p:cNvSpPr/>
            <p:nvPr/>
          </p:nvSpPr>
          <p:spPr>
            <a:xfrm>
              <a:off x="457200" y="5486400"/>
              <a:ext cx="5715000" cy="228600"/>
            </a:xfrm>
            <a:custGeom>
              <a:avLst/>
              <a:gdLst/>
              <a:ahLst/>
              <a:cxnLst/>
              <a:rect l="l" t="t" r="r" b="b"/>
              <a:pathLst>
                <a:path w="5715000" h="228600">
                  <a:moveTo>
                    <a:pt x="57150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5715000" y="228599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7200" y="5486400"/>
              <a:ext cx="5715000" cy="228600"/>
            </a:xfrm>
            <a:custGeom>
              <a:avLst/>
              <a:gdLst/>
              <a:ahLst/>
              <a:cxnLst/>
              <a:rect l="l" t="t" r="r" b="b"/>
              <a:pathLst>
                <a:path w="5715000" h="228600">
                  <a:moveTo>
                    <a:pt x="0" y="0"/>
                  </a:moveTo>
                  <a:lnTo>
                    <a:pt x="5715000" y="0"/>
                  </a:lnTo>
                  <a:lnTo>
                    <a:pt x="5715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0" name="object 2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35"/>
              <a:t>2.</a:t>
            </a:r>
            <a:r>
              <a:rPr dirty="0" sz="3500" spc="25"/>
              <a:t> </a:t>
            </a:r>
            <a:r>
              <a:rPr dirty="0" sz="3500" spc="55"/>
              <a:t>U</a:t>
            </a:r>
            <a:r>
              <a:rPr dirty="0" sz="3500" spc="40"/>
              <a:t>s</a:t>
            </a:r>
            <a:r>
              <a:rPr dirty="0" sz="3500" spc="40"/>
              <a:t>ing</a:t>
            </a:r>
            <a:r>
              <a:rPr dirty="0" sz="3500" spc="20"/>
              <a:t> </a:t>
            </a:r>
            <a:r>
              <a:rPr dirty="0" sz="3500" spc="40"/>
              <a:t>the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super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-25"/>
              <a:t>K</a:t>
            </a:r>
            <a:r>
              <a:rPr dirty="0" sz="3500" spc="20"/>
              <a:t>e</a:t>
            </a:r>
            <a:r>
              <a:rPr dirty="0" sz="3500" spc="40"/>
              <a:t>y</a:t>
            </a:r>
            <a:r>
              <a:rPr dirty="0" sz="3500" spc="25"/>
              <a:t>w</a:t>
            </a:r>
            <a:r>
              <a:rPr dirty="0" sz="3500" spc="45"/>
              <a:t>o</a:t>
            </a:r>
            <a:r>
              <a:rPr dirty="0" sz="3500" spc="-30"/>
              <a:t>r</a:t>
            </a:r>
            <a:r>
              <a:rPr dirty="0" sz="3500" spc="5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40" y="5283006"/>
            <a:ext cx="7364095" cy="1379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63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algn="ctr" marL="1165225">
              <a:lnSpc>
                <a:spcPct val="100000"/>
              </a:lnSpc>
              <a:spcBef>
                <a:spcPts val="815"/>
              </a:spcBef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26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400" spc="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2090">
              <a:lnSpc>
                <a:spcPts val="165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dirty="0" sz="1400" spc="-7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052828"/>
            <a:ext cx="747077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4152900" indent="-212725">
              <a:lnSpc>
                <a:spcPct val="101400"/>
              </a:lnSpc>
              <a:spcBef>
                <a:spcPts val="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400" spc="-8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dirty="0" sz="14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33528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9690">
              <a:lnSpc>
                <a:spcPts val="165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this("(2)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Employee’s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overloaded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065" y="3537204"/>
            <a:ext cx="7364095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System.out.println("(3)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41910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6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Employee(String</a:t>
            </a:r>
            <a:r>
              <a:rPr dirty="0" sz="1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s)</a:t>
            </a:r>
            <a:r>
              <a:rPr dirty="0" sz="1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065" y="4402835"/>
            <a:ext cx="2578100" cy="440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425">
              <a:lnSpc>
                <a:spcPts val="163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4820411"/>
            <a:ext cx="1327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81390" y="4870450"/>
            <a:ext cx="4535805" cy="881380"/>
            <a:chOff x="4081390" y="4870450"/>
            <a:chExt cx="4535805" cy="881380"/>
          </a:xfrm>
        </p:grpSpPr>
        <p:sp>
          <p:nvSpPr>
            <p:cNvPr id="13" name="object 13"/>
            <p:cNvSpPr/>
            <p:nvPr/>
          </p:nvSpPr>
          <p:spPr>
            <a:xfrm>
              <a:off x="4087741" y="48768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79">
                  <a:moveTo>
                    <a:pt x="4408557" y="0"/>
                  </a:moveTo>
                  <a:lnTo>
                    <a:pt x="1284359" y="0"/>
                  </a:lnTo>
                  <a:lnTo>
                    <a:pt x="1239868" y="8982"/>
                  </a:lnTo>
                  <a:lnTo>
                    <a:pt x="1203536" y="33478"/>
                  </a:lnTo>
                  <a:lnTo>
                    <a:pt x="1179041" y="69810"/>
                  </a:lnTo>
                  <a:lnTo>
                    <a:pt x="1170058" y="114301"/>
                  </a:lnTo>
                  <a:lnTo>
                    <a:pt x="1170058" y="400048"/>
                  </a:lnTo>
                  <a:lnTo>
                    <a:pt x="0" y="868359"/>
                  </a:lnTo>
                  <a:lnTo>
                    <a:pt x="1170058" y="571498"/>
                  </a:lnTo>
                  <a:lnTo>
                    <a:pt x="4522858" y="571498"/>
                  </a:lnTo>
                  <a:lnTo>
                    <a:pt x="4522858" y="114301"/>
                  </a:lnTo>
                  <a:lnTo>
                    <a:pt x="4513876" y="69810"/>
                  </a:lnTo>
                  <a:lnTo>
                    <a:pt x="4489380" y="33478"/>
                  </a:lnTo>
                  <a:lnTo>
                    <a:pt x="4453048" y="8982"/>
                  </a:lnTo>
                  <a:lnTo>
                    <a:pt x="4408557" y="0"/>
                  </a:lnTo>
                  <a:close/>
                </a:path>
                <a:path w="4523105" h="868679">
                  <a:moveTo>
                    <a:pt x="4522858" y="571498"/>
                  </a:moveTo>
                  <a:lnTo>
                    <a:pt x="1170058" y="571498"/>
                  </a:lnTo>
                  <a:lnTo>
                    <a:pt x="1179041" y="615989"/>
                  </a:lnTo>
                  <a:lnTo>
                    <a:pt x="1203536" y="652321"/>
                  </a:lnTo>
                  <a:lnTo>
                    <a:pt x="1239868" y="676817"/>
                  </a:lnTo>
                  <a:lnTo>
                    <a:pt x="1284359" y="685800"/>
                  </a:lnTo>
                  <a:lnTo>
                    <a:pt x="4408557" y="685800"/>
                  </a:lnTo>
                  <a:lnTo>
                    <a:pt x="4453048" y="676817"/>
                  </a:lnTo>
                  <a:lnTo>
                    <a:pt x="4489380" y="652321"/>
                  </a:lnTo>
                  <a:lnTo>
                    <a:pt x="4513876" y="615989"/>
                  </a:lnTo>
                  <a:lnTo>
                    <a:pt x="4522858" y="57149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87740" y="48768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79">
                  <a:moveTo>
                    <a:pt x="1170059" y="114301"/>
                  </a:moveTo>
                  <a:lnTo>
                    <a:pt x="1179041" y="69810"/>
                  </a:lnTo>
                  <a:lnTo>
                    <a:pt x="1203537" y="33478"/>
                  </a:lnTo>
                  <a:lnTo>
                    <a:pt x="1239868" y="8982"/>
                  </a:lnTo>
                  <a:lnTo>
                    <a:pt x="1284360" y="0"/>
                  </a:lnTo>
                  <a:lnTo>
                    <a:pt x="1728859" y="0"/>
                  </a:lnTo>
                  <a:lnTo>
                    <a:pt x="2567059" y="0"/>
                  </a:lnTo>
                  <a:lnTo>
                    <a:pt x="4408558" y="0"/>
                  </a:lnTo>
                  <a:lnTo>
                    <a:pt x="4453049" y="8982"/>
                  </a:lnTo>
                  <a:lnTo>
                    <a:pt x="4489381" y="33478"/>
                  </a:lnTo>
                  <a:lnTo>
                    <a:pt x="4513876" y="69810"/>
                  </a:lnTo>
                  <a:lnTo>
                    <a:pt x="4522859" y="114301"/>
                  </a:lnTo>
                  <a:lnTo>
                    <a:pt x="4522859" y="400048"/>
                  </a:lnTo>
                  <a:lnTo>
                    <a:pt x="4522859" y="571498"/>
                  </a:lnTo>
                  <a:lnTo>
                    <a:pt x="4513876" y="615989"/>
                  </a:lnTo>
                  <a:lnTo>
                    <a:pt x="4489381" y="652321"/>
                  </a:lnTo>
                  <a:lnTo>
                    <a:pt x="4453049" y="676817"/>
                  </a:lnTo>
                  <a:lnTo>
                    <a:pt x="4408558" y="685800"/>
                  </a:lnTo>
                  <a:lnTo>
                    <a:pt x="2567059" y="685800"/>
                  </a:lnTo>
                  <a:lnTo>
                    <a:pt x="1728859" y="685800"/>
                  </a:lnTo>
                  <a:lnTo>
                    <a:pt x="1284360" y="685800"/>
                  </a:lnTo>
                  <a:lnTo>
                    <a:pt x="1239868" y="676817"/>
                  </a:lnTo>
                  <a:lnTo>
                    <a:pt x="1203537" y="652321"/>
                  </a:lnTo>
                  <a:lnTo>
                    <a:pt x="1179041" y="615989"/>
                  </a:lnTo>
                  <a:lnTo>
                    <a:pt x="1170059" y="571498"/>
                  </a:lnTo>
                  <a:lnTo>
                    <a:pt x="0" y="868360"/>
                  </a:lnTo>
                  <a:lnTo>
                    <a:pt x="1170059" y="400048"/>
                  </a:lnTo>
                  <a:lnTo>
                    <a:pt x="1170059" y="1143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016625" y="4930140"/>
            <a:ext cx="18351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6.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Execute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println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9450" y="5708650"/>
            <a:ext cx="7023100" cy="241300"/>
            <a:chOff x="679450" y="5708650"/>
            <a:chExt cx="7023100" cy="241300"/>
          </a:xfrm>
        </p:grpSpPr>
        <p:sp>
          <p:nvSpPr>
            <p:cNvPr id="17" name="object 17"/>
            <p:cNvSpPr/>
            <p:nvPr/>
          </p:nvSpPr>
          <p:spPr>
            <a:xfrm>
              <a:off x="685800" y="57150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70104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7010400" y="228599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85800" y="57150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0" y="0"/>
                  </a:moveTo>
                  <a:lnTo>
                    <a:pt x="7010400" y="0"/>
                  </a:lnTo>
                  <a:lnTo>
                    <a:pt x="7010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0" name="object 2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35"/>
              <a:t>2.</a:t>
            </a:r>
            <a:r>
              <a:rPr dirty="0" sz="3500" spc="25"/>
              <a:t> </a:t>
            </a:r>
            <a:r>
              <a:rPr dirty="0" sz="3500" spc="55"/>
              <a:t>U</a:t>
            </a:r>
            <a:r>
              <a:rPr dirty="0" sz="3500" spc="40"/>
              <a:t>s</a:t>
            </a:r>
            <a:r>
              <a:rPr dirty="0" sz="3500" spc="40"/>
              <a:t>ing</a:t>
            </a:r>
            <a:r>
              <a:rPr dirty="0" sz="3500" spc="20"/>
              <a:t> </a:t>
            </a:r>
            <a:r>
              <a:rPr dirty="0" sz="3500" spc="40"/>
              <a:t>the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super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-25"/>
              <a:t>K</a:t>
            </a:r>
            <a:r>
              <a:rPr dirty="0" sz="3500" spc="20"/>
              <a:t>e</a:t>
            </a:r>
            <a:r>
              <a:rPr dirty="0" sz="3500" spc="40"/>
              <a:t>y</a:t>
            </a:r>
            <a:r>
              <a:rPr dirty="0" sz="3500" spc="25"/>
              <a:t>w</a:t>
            </a:r>
            <a:r>
              <a:rPr dirty="0" sz="3500" spc="45"/>
              <a:t>o</a:t>
            </a:r>
            <a:r>
              <a:rPr dirty="0" sz="3500" spc="-30"/>
              <a:t>r</a:t>
            </a:r>
            <a:r>
              <a:rPr dirty="0" sz="3500" spc="5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40" y="5283006"/>
            <a:ext cx="7364095" cy="1379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63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algn="ctr" marL="1165225">
              <a:lnSpc>
                <a:spcPct val="100000"/>
              </a:lnSpc>
              <a:spcBef>
                <a:spcPts val="815"/>
              </a:spcBef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26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400" spc="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2090">
              <a:lnSpc>
                <a:spcPts val="165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dirty="0" sz="1400" spc="-7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052828"/>
            <a:ext cx="747077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4152900" indent="-212725">
              <a:lnSpc>
                <a:spcPct val="101400"/>
              </a:lnSpc>
              <a:spcBef>
                <a:spcPts val="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400" spc="-8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dirty="0" sz="14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33528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9690">
              <a:lnSpc>
                <a:spcPts val="165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this("(2)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Employee’s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overloaded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065" y="3537204"/>
            <a:ext cx="7364095" cy="888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System.out.println("(3)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Employee(String</a:t>
            </a:r>
            <a:r>
              <a:rPr dirty="0" sz="1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s)</a:t>
            </a:r>
            <a:r>
              <a:rPr dirty="0" sz="1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4419600"/>
            <a:ext cx="70104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9690">
              <a:lnSpc>
                <a:spcPts val="165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065" y="4604004"/>
            <a:ext cx="1327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00518" y="4500563"/>
            <a:ext cx="4616450" cy="1068705"/>
            <a:chOff x="4000518" y="4500563"/>
            <a:chExt cx="4616450" cy="1068705"/>
          </a:xfrm>
        </p:grpSpPr>
        <p:sp>
          <p:nvSpPr>
            <p:cNvPr id="12" name="object 12"/>
            <p:cNvSpPr/>
            <p:nvPr/>
          </p:nvSpPr>
          <p:spPr>
            <a:xfrm>
              <a:off x="4006869" y="4506913"/>
              <a:ext cx="4603750" cy="1056005"/>
            </a:xfrm>
            <a:custGeom>
              <a:avLst/>
              <a:gdLst/>
              <a:ahLst/>
              <a:cxnLst/>
              <a:rect l="l" t="t" r="r" b="b"/>
              <a:pathLst>
                <a:path w="4603750" h="1056004">
                  <a:moveTo>
                    <a:pt x="4489429" y="369886"/>
                  </a:moveTo>
                  <a:lnTo>
                    <a:pt x="1365232" y="369886"/>
                  </a:lnTo>
                  <a:lnTo>
                    <a:pt x="1320741" y="378868"/>
                  </a:lnTo>
                  <a:lnTo>
                    <a:pt x="1284409" y="403364"/>
                  </a:lnTo>
                  <a:lnTo>
                    <a:pt x="1259913" y="439696"/>
                  </a:lnTo>
                  <a:lnTo>
                    <a:pt x="1250930" y="484187"/>
                  </a:lnTo>
                  <a:lnTo>
                    <a:pt x="1250930" y="941384"/>
                  </a:lnTo>
                  <a:lnTo>
                    <a:pt x="1259913" y="985876"/>
                  </a:lnTo>
                  <a:lnTo>
                    <a:pt x="1284409" y="1022208"/>
                  </a:lnTo>
                  <a:lnTo>
                    <a:pt x="1320741" y="1046703"/>
                  </a:lnTo>
                  <a:lnTo>
                    <a:pt x="1365232" y="1055686"/>
                  </a:lnTo>
                  <a:lnTo>
                    <a:pt x="4489429" y="1055686"/>
                  </a:lnTo>
                  <a:lnTo>
                    <a:pt x="4533920" y="1046703"/>
                  </a:lnTo>
                  <a:lnTo>
                    <a:pt x="4570252" y="1022208"/>
                  </a:lnTo>
                  <a:lnTo>
                    <a:pt x="4594748" y="985876"/>
                  </a:lnTo>
                  <a:lnTo>
                    <a:pt x="4603730" y="941384"/>
                  </a:lnTo>
                  <a:lnTo>
                    <a:pt x="4603730" y="484187"/>
                  </a:lnTo>
                  <a:lnTo>
                    <a:pt x="4594748" y="439696"/>
                  </a:lnTo>
                  <a:lnTo>
                    <a:pt x="4570252" y="403364"/>
                  </a:lnTo>
                  <a:lnTo>
                    <a:pt x="4533920" y="378868"/>
                  </a:lnTo>
                  <a:lnTo>
                    <a:pt x="4489429" y="369886"/>
                  </a:lnTo>
                  <a:close/>
                </a:path>
                <a:path w="4603750" h="1056004">
                  <a:moveTo>
                    <a:pt x="0" y="0"/>
                  </a:moveTo>
                  <a:lnTo>
                    <a:pt x="1809730" y="369886"/>
                  </a:lnTo>
                  <a:lnTo>
                    <a:pt x="2647930" y="369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06868" y="4506913"/>
              <a:ext cx="4603750" cy="1056005"/>
            </a:xfrm>
            <a:custGeom>
              <a:avLst/>
              <a:gdLst/>
              <a:ahLst/>
              <a:cxnLst/>
              <a:rect l="l" t="t" r="r" b="b"/>
              <a:pathLst>
                <a:path w="4603750" h="1056004">
                  <a:moveTo>
                    <a:pt x="1250931" y="484187"/>
                  </a:moveTo>
                  <a:lnTo>
                    <a:pt x="1259913" y="439696"/>
                  </a:lnTo>
                  <a:lnTo>
                    <a:pt x="1284409" y="403364"/>
                  </a:lnTo>
                  <a:lnTo>
                    <a:pt x="1320740" y="378869"/>
                  </a:lnTo>
                  <a:lnTo>
                    <a:pt x="1365232" y="369886"/>
                  </a:lnTo>
                  <a:lnTo>
                    <a:pt x="1809731" y="369886"/>
                  </a:lnTo>
                  <a:lnTo>
                    <a:pt x="0" y="0"/>
                  </a:lnTo>
                  <a:lnTo>
                    <a:pt x="2647931" y="369886"/>
                  </a:lnTo>
                  <a:lnTo>
                    <a:pt x="4489430" y="369886"/>
                  </a:lnTo>
                  <a:lnTo>
                    <a:pt x="4533921" y="378869"/>
                  </a:lnTo>
                  <a:lnTo>
                    <a:pt x="4570253" y="403364"/>
                  </a:lnTo>
                  <a:lnTo>
                    <a:pt x="4594748" y="439696"/>
                  </a:lnTo>
                  <a:lnTo>
                    <a:pt x="4603731" y="484187"/>
                  </a:lnTo>
                  <a:lnTo>
                    <a:pt x="4603731" y="655637"/>
                  </a:lnTo>
                  <a:lnTo>
                    <a:pt x="4603731" y="941385"/>
                  </a:lnTo>
                  <a:lnTo>
                    <a:pt x="4594748" y="985876"/>
                  </a:lnTo>
                  <a:lnTo>
                    <a:pt x="4570253" y="1022208"/>
                  </a:lnTo>
                  <a:lnTo>
                    <a:pt x="4533921" y="1046704"/>
                  </a:lnTo>
                  <a:lnTo>
                    <a:pt x="4489430" y="1055686"/>
                  </a:lnTo>
                  <a:lnTo>
                    <a:pt x="2647931" y="1055686"/>
                  </a:lnTo>
                  <a:lnTo>
                    <a:pt x="1809731" y="1055686"/>
                  </a:lnTo>
                  <a:lnTo>
                    <a:pt x="1365232" y="1055686"/>
                  </a:lnTo>
                  <a:lnTo>
                    <a:pt x="1320740" y="1046704"/>
                  </a:lnTo>
                  <a:lnTo>
                    <a:pt x="1284409" y="1022208"/>
                  </a:lnTo>
                  <a:lnTo>
                    <a:pt x="1259913" y="985876"/>
                  </a:lnTo>
                  <a:lnTo>
                    <a:pt x="1250931" y="941385"/>
                  </a:lnTo>
                  <a:lnTo>
                    <a:pt x="1250931" y="655637"/>
                  </a:lnTo>
                  <a:lnTo>
                    <a:pt x="1250931" y="4841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5" name="object 1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35"/>
              <a:t>2.</a:t>
            </a:r>
            <a:r>
              <a:rPr dirty="0" sz="3500" spc="25"/>
              <a:t> </a:t>
            </a:r>
            <a:r>
              <a:rPr dirty="0" sz="3500" spc="55"/>
              <a:t>U</a:t>
            </a:r>
            <a:r>
              <a:rPr dirty="0" sz="3500" spc="40"/>
              <a:t>s</a:t>
            </a:r>
            <a:r>
              <a:rPr dirty="0" sz="3500" spc="40"/>
              <a:t>ing</a:t>
            </a:r>
            <a:r>
              <a:rPr dirty="0" sz="3500" spc="20"/>
              <a:t> </a:t>
            </a:r>
            <a:r>
              <a:rPr dirty="0" sz="3500" spc="40"/>
              <a:t>the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super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-25"/>
              <a:t>K</a:t>
            </a:r>
            <a:r>
              <a:rPr dirty="0" sz="3500" spc="20"/>
              <a:t>e</a:t>
            </a:r>
            <a:r>
              <a:rPr dirty="0" sz="3500" spc="40"/>
              <a:t>y</a:t>
            </a:r>
            <a:r>
              <a:rPr dirty="0" sz="3500" spc="25"/>
              <a:t>w</a:t>
            </a:r>
            <a:r>
              <a:rPr dirty="0" sz="3500" spc="45"/>
              <a:t>o</a:t>
            </a:r>
            <a:r>
              <a:rPr dirty="0" sz="3500" spc="-30"/>
              <a:t>r</a:t>
            </a:r>
            <a:r>
              <a:rPr dirty="0" sz="3500" spc="5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4850189"/>
            <a:ext cx="132715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16625" y="4957797"/>
            <a:ext cx="1835150" cy="306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z="2000">
                <a:latin typeface="Times New Roman"/>
                <a:cs typeface="Times New Roman"/>
              </a:rPr>
              <a:t>7.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Execute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println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340" y="5283006"/>
            <a:ext cx="7364095" cy="1379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63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algn="ctr" marL="1165225">
              <a:lnSpc>
                <a:spcPct val="100000"/>
              </a:lnSpc>
              <a:spcBef>
                <a:spcPts val="815"/>
              </a:spcBef>
            </a:pPr>
            <a:r>
              <a:rPr dirty="0" sz="1400"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400" spc="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2090">
              <a:lnSpc>
                <a:spcPts val="165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dirty="0" sz="1400" spc="-7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System.out.println("(4)</a:t>
            </a:r>
            <a:r>
              <a:rPr dirty="0" spc="-25"/>
              <a:t> </a:t>
            </a:r>
            <a:r>
              <a:rPr dirty="0" spc="-5"/>
              <a:t>Faculty's</a:t>
            </a:r>
            <a:r>
              <a:rPr dirty="0" spc="-25"/>
              <a:t> </a:t>
            </a:r>
            <a:r>
              <a:rPr dirty="0" spc="-5"/>
              <a:t>no-arg</a:t>
            </a:r>
            <a:r>
              <a:rPr dirty="0" spc="-20"/>
              <a:t> </a:t>
            </a:r>
            <a:r>
              <a:rPr dirty="0" spc="-5"/>
              <a:t>constructor</a:t>
            </a:r>
            <a:r>
              <a:rPr dirty="0" spc="-25"/>
              <a:t> </a:t>
            </a:r>
            <a:r>
              <a:rPr dirty="0" spc="-5"/>
              <a:t>is</a:t>
            </a:r>
            <a:r>
              <a:rPr dirty="0" spc="-20"/>
              <a:t> </a:t>
            </a:r>
            <a:r>
              <a:rPr dirty="0" spc="-5"/>
              <a:t>invoked");</a:t>
            </a: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dirty="0"/>
              <a:t>}</a:t>
            </a:r>
          </a:p>
          <a:p>
            <a:pPr marL="12700">
              <a:lnSpc>
                <a:spcPts val="163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225425" marR="4258945" indent="-212725">
              <a:lnSpc>
                <a:spcPct val="101400"/>
              </a:lnSpc>
              <a:spcBef>
                <a:spcPts val="5"/>
              </a:spcBef>
            </a:pPr>
            <a:r>
              <a:rPr dirty="0" spc="-5"/>
              <a:t>class</a:t>
            </a:r>
            <a:r>
              <a:rPr dirty="0" spc="-30"/>
              <a:t> </a:t>
            </a:r>
            <a:r>
              <a:rPr dirty="0" spc="-5"/>
              <a:t>Employee</a:t>
            </a:r>
            <a:r>
              <a:rPr dirty="0" spc="-30"/>
              <a:t> </a:t>
            </a:r>
            <a:r>
              <a:rPr dirty="0" spc="-5"/>
              <a:t>extends</a:t>
            </a:r>
            <a:r>
              <a:rPr dirty="0" spc="-30"/>
              <a:t> </a:t>
            </a:r>
            <a:r>
              <a:rPr dirty="0" spc="-5"/>
              <a:t>Person</a:t>
            </a:r>
            <a:r>
              <a:rPr dirty="0" spc="-30"/>
              <a:t> </a:t>
            </a:r>
            <a:r>
              <a:rPr dirty="0"/>
              <a:t>{ </a:t>
            </a:r>
            <a:r>
              <a:rPr dirty="0" spc="-825"/>
              <a:t> </a:t>
            </a:r>
            <a:r>
              <a:rPr dirty="0" spc="-5"/>
              <a:t>public</a:t>
            </a:r>
            <a:r>
              <a:rPr dirty="0" spc="-20"/>
              <a:t> </a:t>
            </a:r>
            <a:r>
              <a:rPr dirty="0" spc="-5"/>
              <a:t>Employee()</a:t>
            </a:r>
            <a:r>
              <a:rPr dirty="0" spc="-15"/>
              <a:t> </a:t>
            </a:r>
            <a:r>
              <a:rPr dirty="0"/>
              <a:t>{</a:t>
            </a:r>
          </a:p>
          <a:p>
            <a:pPr marL="438150" marR="5080">
              <a:lnSpc>
                <a:spcPts val="1580"/>
              </a:lnSpc>
              <a:spcBef>
                <a:spcPts val="160"/>
              </a:spcBef>
            </a:pPr>
            <a:r>
              <a:rPr dirty="0" spc="-5"/>
              <a:t>this("(2) Invoke Employee’s overloaded constructor"); </a:t>
            </a:r>
            <a:r>
              <a:rPr dirty="0"/>
              <a:t> </a:t>
            </a:r>
            <a:r>
              <a:rPr dirty="0" spc="-5"/>
              <a:t>System.out.println("(3)</a:t>
            </a:r>
            <a:r>
              <a:rPr dirty="0" spc="-25"/>
              <a:t> </a:t>
            </a:r>
            <a:r>
              <a:rPr dirty="0" spc="-5"/>
              <a:t>Employee's</a:t>
            </a:r>
            <a:r>
              <a:rPr dirty="0" spc="-25"/>
              <a:t> </a:t>
            </a:r>
            <a:r>
              <a:rPr dirty="0" spc="-5"/>
              <a:t>no-arg</a:t>
            </a:r>
            <a:r>
              <a:rPr dirty="0" spc="-25"/>
              <a:t> </a:t>
            </a:r>
            <a:r>
              <a:rPr dirty="0" spc="-5"/>
              <a:t>constructor</a:t>
            </a:r>
            <a:r>
              <a:rPr dirty="0" spc="-20"/>
              <a:t> </a:t>
            </a:r>
            <a:r>
              <a:rPr dirty="0" spc="-5"/>
              <a:t>is</a:t>
            </a:r>
            <a:r>
              <a:rPr dirty="0" spc="-25"/>
              <a:t> </a:t>
            </a:r>
            <a:r>
              <a:rPr dirty="0" spc="-5"/>
              <a:t>invoked");</a:t>
            </a:r>
          </a:p>
          <a:p>
            <a:pPr marL="225425">
              <a:lnSpc>
                <a:spcPts val="167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</a:pPr>
            <a:endParaRPr sz="1500"/>
          </a:p>
          <a:p>
            <a:pPr marL="438150" marR="4471670" indent="-212725">
              <a:lnSpc>
                <a:spcPct val="101400"/>
              </a:lnSpc>
              <a:spcBef>
                <a:spcPts val="5"/>
              </a:spcBef>
            </a:pPr>
            <a:r>
              <a:rPr dirty="0" spc="-5"/>
              <a:t>public</a:t>
            </a:r>
            <a:r>
              <a:rPr dirty="0" spc="-40"/>
              <a:t> </a:t>
            </a:r>
            <a:r>
              <a:rPr dirty="0" spc="-5"/>
              <a:t>Employee(String</a:t>
            </a:r>
            <a:r>
              <a:rPr dirty="0" spc="-40"/>
              <a:t> </a:t>
            </a:r>
            <a:r>
              <a:rPr dirty="0" spc="-5"/>
              <a:t>s)</a:t>
            </a:r>
            <a:r>
              <a:rPr dirty="0" spc="-35"/>
              <a:t> </a:t>
            </a:r>
            <a:r>
              <a:rPr dirty="0"/>
              <a:t>{ </a:t>
            </a:r>
            <a:r>
              <a:rPr dirty="0" spc="-825"/>
              <a:t> </a:t>
            </a:r>
            <a:r>
              <a:rPr dirty="0" spc="-5"/>
              <a:t>System.out.println(s);</a:t>
            </a:r>
          </a:p>
          <a:p>
            <a:pPr marL="225425">
              <a:lnSpc>
                <a:spcPts val="1585"/>
              </a:lnSpc>
            </a:pPr>
            <a:r>
              <a:rPr dirty="0"/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40" y="4820411"/>
            <a:ext cx="1327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5253228"/>
            <a:ext cx="7364095" cy="10896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25425" marR="5322570" indent="-212725">
              <a:lnSpc>
                <a:spcPct val="101400"/>
              </a:lnSpc>
              <a:spcBef>
                <a:spcPts val="7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class Person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400" spc="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dirty="0" sz="1400" spc="-5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585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32306" y="3713162"/>
            <a:ext cx="4084954" cy="1856105"/>
            <a:chOff x="4532306" y="3713162"/>
            <a:chExt cx="4084954" cy="1856105"/>
          </a:xfrm>
        </p:grpSpPr>
        <p:sp>
          <p:nvSpPr>
            <p:cNvPr id="10" name="object 10"/>
            <p:cNvSpPr/>
            <p:nvPr/>
          </p:nvSpPr>
          <p:spPr>
            <a:xfrm>
              <a:off x="4538656" y="3719513"/>
              <a:ext cx="4072254" cy="1843405"/>
            </a:xfrm>
            <a:custGeom>
              <a:avLst/>
              <a:gdLst/>
              <a:ahLst/>
              <a:cxnLst/>
              <a:rect l="l" t="t" r="r" b="b"/>
              <a:pathLst>
                <a:path w="4072254" h="1843404">
                  <a:moveTo>
                    <a:pt x="3957642" y="1157286"/>
                  </a:moveTo>
                  <a:lnTo>
                    <a:pt x="833445" y="1157286"/>
                  </a:lnTo>
                  <a:lnTo>
                    <a:pt x="788954" y="1166268"/>
                  </a:lnTo>
                  <a:lnTo>
                    <a:pt x="752622" y="1190764"/>
                  </a:lnTo>
                  <a:lnTo>
                    <a:pt x="728126" y="1227096"/>
                  </a:lnTo>
                  <a:lnTo>
                    <a:pt x="719143" y="1271587"/>
                  </a:lnTo>
                  <a:lnTo>
                    <a:pt x="719143" y="1728784"/>
                  </a:lnTo>
                  <a:lnTo>
                    <a:pt x="728126" y="1773276"/>
                  </a:lnTo>
                  <a:lnTo>
                    <a:pt x="752622" y="1809608"/>
                  </a:lnTo>
                  <a:lnTo>
                    <a:pt x="788954" y="1834103"/>
                  </a:lnTo>
                  <a:lnTo>
                    <a:pt x="833445" y="1843086"/>
                  </a:lnTo>
                  <a:lnTo>
                    <a:pt x="3957642" y="1843086"/>
                  </a:lnTo>
                  <a:lnTo>
                    <a:pt x="4002133" y="1834103"/>
                  </a:lnTo>
                  <a:lnTo>
                    <a:pt x="4038465" y="1809608"/>
                  </a:lnTo>
                  <a:lnTo>
                    <a:pt x="4062961" y="1773276"/>
                  </a:lnTo>
                  <a:lnTo>
                    <a:pt x="4071943" y="1728784"/>
                  </a:lnTo>
                  <a:lnTo>
                    <a:pt x="4071943" y="1271587"/>
                  </a:lnTo>
                  <a:lnTo>
                    <a:pt x="4062961" y="1227096"/>
                  </a:lnTo>
                  <a:lnTo>
                    <a:pt x="4038465" y="1190764"/>
                  </a:lnTo>
                  <a:lnTo>
                    <a:pt x="4002133" y="1166268"/>
                  </a:lnTo>
                  <a:lnTo>
                    <a:pt x="3957642" y="1157286"/>
                  </a:lnTo>
                  <a:close/>
                </a:path>
                <a:path w="4072254" h="1843404">
                  <a:moveTo>
                    <a:pt x="0" y="0"/>
                  </a:moveTo>
                  <a:lnTo>
                    <a:pt x="1277943" y="1157286"/>
                  </a:lnTo>
                  <a:lnTo>
                    <a:pt x="2116143" y="1157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38656" y="3719512"/>
              <a:ext cx="4072254" cy="1843405"/>
            </a:xfrm>
            <a:custGeom>
              <a:avLst/>
              <a:gdLst/>
              <a:ahLst/>
              <a:cxnLst/>
              <a:rect l="l" t="t" r="r" b="b"/>
              <a:pathLst>
                <a:path w="4072254" h="1843404">
                  <a:moveTo>
                    <a:pt x="719143" y="1271588"/>
                  </a:moveTo>
                  <a:lnTo>
                    <a:pt x="728125" y="1227097"/>
                  </a:lnTo>
                  <a:lnTo>
                    <a:pt x="752621" y="1190765"/>
                  </a:lnTo>
                  <a:lnTo>
                    <a:pt x="788953" y="1166269"/>
                  </a:lnTo>
                  <a:lnTo>
                    <a:pt x="833444" y="1157287"/>
                  </a:lnTo>
                  <a:lnTo>
                    <a:pt x="1277943" y="1157287"/>
                  </a:lnTo>
                  <a:lnTo>
                    <a:pt x="0" y="0"/>
                  </a:lnTo>
                  <a:lnTo>
                    <a:pt x="2116143" y="1157287"/>
                  </a:lnTo>
                  <a:lnTo>
                    <a:pt x="3957642" y="1157287"/>
                  </a:lnTo>
                  <a:lnTo>
                    <a:pt x="4002133" y="1166269"/>
                  </a:lnTo>
                  <a:lnTo>
                    <a:pt x="4038465" y="1190765"/>
                  </a:lnTo>
                  <a:lnTo>
                    <a:pt x="4062961" y="1227097"/>
                  </a:lnTo>
                  <a:lnTo>
                    <a:pt x="4071943" y="1271588"/>
                  </a:lnTo>
                  <a:lnTo>
                    <a:pt x="4071943" y="1443038"/>
                  </a:lnTo>
                  <a:lnTo>
                    <a:pt x="4071943" y="1728785"/>
                  </a:lnTo>
                  <a:lnTo>
                    <a:pt x="4062961" y="1773277"/>
                  </a:lnTo>
                  <a:lnTo>
                    <a:pt x="4038465" y="1809608"/>
                  </a:lnTo>
                  <a:lnTo>
                    <a:pt x="4002133" y="1834104"/>
                  </a:lnTo>
                  <a:lnTo>
                    <a:pt x="3957642" y="1843087"/>
                  </a:lnTo>
                  <a:lnTo>
                    <a:pt x="2116143" y="1843087"/>
                  </a:lnTo>
                  <a:lnTo>
                    <a:pt x="1277943" y="1843087"/>
                  </a:lnTo>
                  <a:lnTo>
                    <a:pt x="833444" y="1843087"/>
                  </a:lnTo>
                  <a:lnTo>
                    <a:pt x="788953" y="1834104"/>
                  </a:lnTo>
                  <a:lnTo>
                    <a:pt x="752621" y="1809608"/>
                  </a:lnTo>
                  <a:lnTo>
                    <a:pt x="728125" y="1773277"/>
                  </a:lnTo>
                  <a:lnTo>
                    <a:pt x="719143" y="1728785"/>
                  </a:lnTo>
                  <a:lnTo>
                    <a:pt x="719143" y="1443038"/>
                  </a:lnTo>
                  <a:lnTo>
                    <a:pt x="719143" y="12715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016625" y="4930140"/>
            <a:ext cx="18351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8.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Execute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println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9450" y="3575050"/>
            <a:ext cx="7023100" cy="241300"/>
            <a:chOff x="679450" y="3575050"/>
            <a:chExt cx="7023100" cy="241300"/>
          </a:xfrm>
        </p:grpSpPr>
        <p:sp>
          <p:nvSpPr>
            <p:cNvPr id="14" name="object 14"/>
            <p:cNvSpPr/>
            <p:nvPr/>
          </p:nvSpPr>
          <p:spPr>
            <a:xfrm>
              <a:off x="685800" y="35814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7010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010400" y="228600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5800" y="35814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0" y="0"/>
                  </a:moveTo>
                  <a:lnTo>
                    <a:pt x="7010400" y="0"/>
                  </a:lnTo>
                  <a:lnTo>
                    <a:pt x="7010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7" name="object 1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35"/>
              <a:t>2.</a:t>
            </a:r>
            <a:r>
              <a:rPr dirty="0" sz="3500" spc="25"/>
              <a:t> </a:t>
            </a:r>
            <a:r>
              <a:rPr dirty="0" sz="3500" spc="55"/>
              <a:t>U</a:t>
            </a:r>
            <a:r>
              <a:rPr dirty="0" sz="3500" spc="40"/>
              <a:t>s</a:t>
            </a:r>
            <a:r>
              <a:rPr dirty="0" sz="3500" spc="40"/>
              <a:t>ing</a:t>
            </a:r>
            <a:r>
              <a:rPr dirty="0" sz="3500" spc="20"/>
              <a:t> </a:t>
            </a:r>
            <a:r>
              <a:rPr dirty="0" sz="3500" spc="40"/>
              <a:t>the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super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-25"/>
              <a:t>K</a:t>
            </a:r>
            <a:r>
              <a:rPr dirty="0" sz="3500" spc="20"/>
              <a:t>e</a:t>
            </a:r>
            <a:r>
              <a:rPr dirty="0" sz="3500" spc="40"/>
              <a:t>y</a:t>
            </a:r>
            <a:r>
              <a:rPr dirty="0" sz="3500" spc="25"/>
              <a:t>w</a:t>
            </a:r>
            <a:r>
              <a:rPr dirty="0" sz="3500" spc="45"/>
              <a:t>o</a:t>
            </a:r>
            <a:r>
              <a:rPr dirty="0" sz="3500" spc="-30"/>
              <a:t>r</a:t>
            </a:r>
            <a:r>
              <a:rPr dirty="0" sz="3500" spc="5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70400" y="6439972"/>
            <a:ext cx="2032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400" spc="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2090">
              <a:lnSpc>
                <a:spcPts val="165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dirty="0" sz="1400" spc="-7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65786" y="2341558"/>
            <a:ext cx="3703954" cy="941705"/>
            <a:chOff x="5065786" y="2341558"/>
            <a:chExt cx="3703954" cy="941705"/>
          </a:xfrm>
        </p:grpSpPr>
        <p:sp>
          <p:nvSpPr>
            <p:cNvPr id="5" name="object 5"/>
            <p:cNvSpPr/>
            <p:nvPr/>
          </p:nvSpPr>
          <p:spPr>
            <a:xfrm>
              <a:off x="5072137" y="2347908"/>
              <a:ext cx="3691254" cy="929005"/>
            </a:xfrm>
            <a:custGeom>
              <a:avLst/>
              <a:gdLst/>
              <a:ahLst/>
              <a:cxnLst/>
              <a:rect l="l" t="t" r="r" b="b"/>
              <a:pathLst>
                <a:path w="3691254" h="929004">
                  <a:moveTo>
                    <a:pt x="3576561" y="242891"/>
                  </a:moveTo>
                  <a:lnTo>
                    <a:pt x="452363" y="242891"/>
                  </a:lnTo>
                  <a:lnTo>
                    <a:pt x="407872" y="251873"/>
                  </a:lnTo>
                  <a:lnTo>
                    <a:pt x="371540" y="276369"/>
                  </a:lnTo>
                  <a:lnTo>
                    <a:pt x="347044" y="312701"/>
                  </a:lnTo>
                  <a:lnTo>
                    <a:pt x="338062" y="357192"/>
                  </a:lnTo>
                  <a:lnTo>
                    <a:pt x="338062" y="814390"/>
                  </a:lnTo>
                  <a:lnTo>
                    <a:pt x="347044" y="858881"/>
                  </a:lnTo>
                  <a:lnTo>
                    <a:pt x="371540" y="895213"/>
                  </a:lnTo>
                  <a:lnTo>
                    <a:pt x="407872" y="919708"/>
                  </a:lnTo>
                  <a:lnTo>
                    <a:pt x="452363" y="928691"/>
                  </a:lnTo>
                  <a:lnTo>
                    <a:pt x="3576561" y="928691"/>
                  </a:lnTo>
                  <a:lnTo>
                    <a:pt x="3621052" y="919708"/>
                  </a:lnTo>
                  <a:lnTo>
                    <a:pt x="3657384" y="895213"/>
                  </a:lnTo>
                  <a:lnTo>
                    <a:pt x="3681880" y="858881"/>
                  </a:lnTo>
                  <a:lnTo>
                    <a:pt x="3690862" y="814390"/>
                  </a:lnTo>
                  <a:lnTo>
                    <a:pt x="3690862" y="357192"/>
                  </a:lnTo>
                  <a:lnTo>
                    <a:pt x="3681880" y="312701"/>
                  </a:lnTo>
                  <a:lnTo>
                    <a:pt x="3657384" y="276369"/>
                  </a:lnTo>
                  <a:lnTo>
                    <a:pt x="3621052" y="251873"/>
                  </a:lnTo>
                  <a:lnTo>
                    <a:pt x="3576561" y="242891"/>
                  </a:lnTo>
                  <a:close/>
                </a:path>
                <a:path w="3691254" h="929004">
                  <a:moveTo>
                    <a:pt x="0" y="0"/>
                  </a:moveTo>
                  <a:lnTo>
                    <a:pt x="896862" y="242891"/>
                  </a:lnTo>
                  <a:lnTo>
                    <a:pt x="1735062" y="242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72136" y="2347908"/>
              <a:ext cx="3691254" cy="929005"/>
            </a:xfrm>
            <a:custGeom>
              <a:avLst/>
              <a:gdLst/>
              <a:ahLst/>
              <a:cxnLst/>
              <a:rect l="l" t="t" r="r" b="b"/>
              <a:pathLst>
                <a:path w="3691254" h="929004">
                  <a:moveTo>
                    <a:pt x="338063" y="357192"/>
                  </a:moveTo>
                  <a:lnTo>
                    <a:pt x="347045" y="312701"/>
                  </a:lnTo>
                  <a:lnTo>
                    <a:pt x="371540" y="276369"/>
                  </a:lnTo>
                  <a:lnTo>
                    <a:pt x="407872" y="251873"/>
                  </a:lnTo>
                  <a:lnTo>
                    <a:pt x="452364" y="242891"/>
                  </a:lnTo>
                  <a:lnTo>
                    <a:pt x="896863" y="242891"/>
                  </a:lnTo>
                  <a:lnTo>
                    <a:pt x="0" y="0"/>
                  </a:lnTo>
                  <a:lnTo>
                    <a:pt x="1735063" y="242891"/>
                  </a:lnTo>
                  <a:lnTo>
                    <a:pt x="3576562" y="242891"/>
                  </a:lnTo>
                  <a:lnTo>
                    <a:pt x="3621053" y="251873"/>
                  </a:lnTo>
                  <a:lnTo>
                    <a:pt x="3657385" y="276369"/>
                  </a:lnTo>
                  <a:lnTo>
                    <a:pt x="3681880" y="312701"/>
                  </a:lnTo>
                  <a:lnTo>
                    <a:pt x="3690863" y="357192"/>
                  </a:lnTo>
                  <a:lnTo>
                    <a:pt x="3690863" y="528642"/>
                  </a:lnTo>
                  <a:lnTo>
                    <a:pt x="3690863" y="814390"/>
                  </a:lnTo>
                  <a:lnTo>
                    <a:pt x="3681880" y="858881"/>
                  </a:lnTo>
                  <a:lnTo>
                    <a:pt x="3657385" y="895213"/>
                  </a:lnTo>
                  <a:lnTo>
                    <a:pt x="3621053" y="919709"/>
                  </a:lnTo>
                  <a:lnTo>
                    <a:pt x="3576562" y="928691"/>
                  </a:lnTo>
                  <a:lnTo>
                    <a:pt x="1735063" y="928691"/>
                  </a:lnTo>
                  <a:lnTo>
                    <a:pt x="896863" y="928691"/>
                  </a:lnTo>
                  <a:lnTo>
                    <a:pt x="452364" y="928691"/>
                  </a:lnTo>
                  <a:lnTo>
                    <a:pt x="407872" y="919709"/>
                  </a:lnTo>
                  <a:lnTo>
                    <a:pt x="371540" y="895213"/>
                  </a:lnTo>
                  <a:lnTo>
                    <a:pt x="347045" y="858881"/>
                  </a:lnTo>
                  <a:lnTo>
                    <a:pt x="338063" y="814390"/>
                  </a:lnTo>
                  <a:lnTo>
                    <a:pt x="338063" y="528642"/>
                  </a:lnTo>
                  <a:lnTo>
                    <a:pt x="338063" y="35719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7340" y="1403603"/>
            <a:ext cx="7696834" cy="4939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5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algn="r" marR="5080">
              <a:lnSpc>
                <a:spcPts val="2065"/>
              </a:lnSpc>
            </a:pPr>
            <a:r>
              <a:rPr dirty="0" sz="2000">
                <a:latin typeface="Times New Roman"/>
                <a:cs typeface="Times New Roman"/>
              </a:rPr>
              <a:t>9.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Execute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println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50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dirty="0" sz="1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dirty="0" sz="14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 marR="124460">
              <a:lnSpc>
                <a:spcPts val="1580"/>
              </a:lnSpc>
              <a:spcBef>
                <a:spcPts val="160"/>
              </a:spcBef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this("(2) Invoke Employee’s overloaded constructor");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System.out.println("(3)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70"/>
              </a:lnSpc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438150" marR="4591685" indent="-212725">
              <a:lnSpc>
                <a:spcPct val="10140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4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Employee(String</a:t>
            </a:r>
            <a:r>
              <a:rPr dirty="0" sz="1400" spc="-4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s)</a:t>
            </a:r>
            <a:r>
              <a:rPr dirty="0" sz="1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400" spc="-8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85"/>
              </a:lnSpc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5655310" indent="-212725">
              <a:lnSpc>
                <a:spcPct val="101400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class Person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400" spc="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400" spc="-5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dirty="0" sz="1400" spc="-5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585"/>
              </a:lnSpc>
            </a:pP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9450" y="2051050"/>
            <a:ext cx="7023100" cy="241300"/>
            <a:chOff x="679450" y="2051050"/>
            <a:chExt cx="7023100" cy="241300"/>
          </a:xfrm>
        </p:grpSpPr>
        <p:sp>
          <p:nvSpPr>
            <p:cNvPr id="9" name="object 9"/>
            <p:cNvSpPr/>
            <p:nvPr/>
          </p:nvSpPr>
          <p:spPr>
            <a:xfrm>
              <a:off x="685800" y="20574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7010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010400" y="228600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5800" y="20574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0" y="0"/>
                  </a:moveTo>
                  <a:lnTo>
                    <a:pt x="7010400" y="0"/>
                  </a:lnTo>
                  <a:lnTo>
                    <a:pt x="7010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2" name="object 12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35"/>
              <a:t>2.</a:t>
            </a:r>
            <a:r>
              <a:rPr dirty="0" sz="3500" spc="25"/>
              <a:t> </a:t>
            </a:r>
            <a:r>
              <a:rPr dirty="0" sz="3500" spc="55"/>
              <a:t>U</a:t>
            </a:r>
            <a:r>
              <a:rPr dirty="0" sz="3500" spc="40"/>
              <a:t>s</a:t>
            </a:r>
            <a:r>
              <a:rPr dirty="0" sz="3500" spc="40"/>
              <a:t>ing</a:t>
            </a:r>
            <a:r>
              <a:rPr dirty="0" sz="3500" spc="20"/>
              <a:t> </a:t>
            </a:r>
            <a:r>
              <a:rPr dirty="0" sz="3500" spc="40"/>
              <a:t>the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super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-25"/>
              <a:t>K</a:t>
            </a:r>
            <a:r>
              <a:rPr dirty="0" sz="3500" spc="20"/>
              <a:t>e</a:t>
            </a:r>
            <a:r>
              <a:rPr dirty="0" sz="3500" spc="40"/>
              <a:t>y</a:t>
            </a:r>
            <a:r>
              <a:rPr dirty="0" sz="3500" spc="25"/>
              <a:t>w</a:t>
            </a:r>
            <a:r>
              <a:rPr dirty="0" sz="3500" spc="45"/>
              <a:t>o</a:t>
            </a:r>
            <a:r>
              <a:rPr dirty="0" sz="3500" spc="-30"/>
              <a:t>r</a:t>
            </a:r>
            <a:r>
              <a:rPr dirty="0" sz="3500" spc="50"/>
              <a:t>d</a:t>
            </a:r>
            <a:endParaRPr sz="3500">
              <a:latin typeface="Courier New"/>
              <a:cs typeface="Courier New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284628"/>
            <a:ext cx="7772400" cy="1288416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31" y="1021587"/>
            <a:ext cx="8032750" cy="1610360"/>
          </a:xfrm>
          <a:prstGeom prst="rect"/>
        </p:spPr>
        <p:txBody>
          <a:bodyPr wrap="square" lIns="0" tIns="53340" rIns="0" bIns="0" rtlCol="0" vert="horz">
            <a:spAutoFit/>
          </a:bodyPr>
          <a:lstStyle/>
          <a:p>
            <a:pPr marL="12700" marR="5080">
              <a:lnSpc>
                <a:spcPct val="90500"/>
              </a:lnSpc>
              <a:spcBef>
                <a:spcPts val="420"/>
              </a:spcBef>
            </a:pPr>
            <a:r>
              <a:rPr dirty="0" sz="2800" b="0">
                <a:latin typeface="Calibri"/>
                <a:cs typeface="Calibri"/>
              </a:rPr>
              <a:t>Suppose</a:t>
            </a:r>
            <a:r>
              <a:rPr dirty="0" sz="2800" spc="-10" b="0">
                <a:latin typeface="Calibri"/>
                <a:cs typeface="Calibri"/>
              </a:rPr>
              <a:t> </a:t>
            </a:r>
            <a:r>
              <a:rPr dirty="0" sz="2800" spc="-15" b="0">
                <a:latin typeface="Calibri"/>
                <a:cs typeface="Calibri"/>
              </a:rPr>
              <a:t>you</a:t>
            </a:r>
            <a:r>
              <a:rPr dirty="0" sz="2800" spc="5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will </a:t>
            </a:r>
            <a:r>
              <a:rPr dirty="0" sz="2800" spc="-10" b="0">
                <a:latin typeface="Calibri"/>
                <a:cs typeface="Calibri"/>
              </a:rPr>
              <a:t>define</a:t>
            </a:r>
            <a:r>
              <a:rPr dirty="0" sz="2800" spc="-5" b="0">
                <a:latin typeface="Calibri"/>
                <a:cs typeface="Calibri"/>
              </a:rPr>
              <a:t> classes</a:t>
            </a:r>
            <a:r>
              <a:rPr dirty="0" sz="2800" b="0">
                <a:latin typeface="Calibri"/>
                <a:cs typeface="Calibri"/>
              </a:rPr>
              <a:t> </a:t>
            </a:r>
            <a:r>
              <a:rPr dirty="0" sz="2800" spc="-15" b="0">
                <a:latin typeface="Calibri"/>
                <a:cs typeface="Calibri"/>
              </a:rPr>
              <a:t>to</a:t>
            </a:r>
            <a:r>
              <a:rPr dirty="0" sz="280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model </a:t>
            </a:r>
            <a:r>
              <a:rPr dirty="0" sz="2800" spc="-10" b="0">
                <a:latin typeface="Calibri"/>
                <a:cs typeface="Calibri"/>
              </a:rPr>
              <a:t>circles, </a:t>
            </a:r>
            <a:r>
              <a:rPr dirty="0" sz="2800" spc="-5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rectangles,</a:t>
            </a:r>
            <a:r>
              <a:rPr dirty="0" sz="280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and</a:t>
            </a:r>
            <a:r>
              <a:rPr dirty="0" sz="2800" spc="5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triangles.</a:t>
            </a:r>
            <a:r>
              <a:rPr dirty="0" sz="2800" spc="1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These</a:t>
            </a:r>
            <a:r>
              <a:rPr dirty="0" sz="2800" spc="-1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classes</a:t>
            </a:r>
            <a:r>
              <a:rPr dirty="0" sz="2800" spc="5" b="0">
                <a:latin typeface="Calibri"/>
                <a:cs typeface="Calibri"/>
              </a:rPr>
              <a:t> </a:t>
            </a:r>
            <a:r>
              <a:rPr dirty="0" sz="2800" spc="-25" b="0">
                <a:latin typeface="Calibri"/>
                <a:cs typeface="Calibri"/>
              </a:rPr>
              <a:t>have</a:t>
            </a:r>
            <a:r>
              <a:rPr dirty="0" sz="2800" spc="-5" b="0">
                <a:latin typeface="Calibri"/>
                <a:cs typeface="Calibri"/>
              </a:rPr>
              <a:t> </a:t>
            </a:r>
            <a:r>
              <a:rPr dirty="0" sz="2800" spc="-15" b="0">
                <a:latin typeface="Calibri"/>
                <a:cs typeface="Calibri"/>
              </a:rPr>
              <a:t>many </a:t>
            </a:r>
            <a:r>
              <a:rPr dirty="0" sz="2800" spc="-1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common</a:t>
            </a:r>
            <a:r>
              <a:rPr dirty="0" sz="2800" b="0">
                <a:latin typeface="Calibri"/>
                <a:cs typeface="Calibri"/>
              </a:rPr>
              <a:t> </a:t>
            </a:r>
            <a:r>
              <a:rPr dirty="0" sz="2800" spc="-20" b="0">
                <a:latin typeface="Calibri"/>
                <a:cs typeface="Calibri"/>
              </a:rPr>
              <a:t>features.</a:t>
            </a:r>
            <a:r>
              <a:rPr dirty="0" sz="2800" spc="10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What</a:t>
            </a:r>
            <a:r>
              <a:rPr dirty="0" sz="280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is</a:t>
            </a:r>
            <a:r>
              <a:rPr dirty="0" sz="2800" spc="1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the</a:t>
            </a:r>
            <a:r>
              <a:rPr dirty="0" sz="2800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best</a:t>
            </a:r>
            <a:r>
              <a:rPr dirty="0" sz="2800" b="0">
                <a:latin typeface="Calibri"/>
                <a:cs typeface="Calibri"/>
              </a:rPr>
              <a:t> </a:t>
            </a:r>
            <a:r>
              <a:rPr dirty="0" sz="2800" spc="-35" b="0">
                <a:latin typeface="Calibri"/>
                <a:cs typeface="Calibri"/>
              </a:rPr>
              <a:t>way</a:t>
            </a:r>
            <a:r>
              <a:rPr dirty="0" sz="2800" b="0">
                <a:latin typeface="Calibri"/>
                <a:cs typeface="Calibri"/>
              </a:rPr>
              <a:t> </a:t>
            </a:r>
            <a:r>
              <a:rPr dirty="0" sz="2800" spc="-15" b="0">
                <a:latin typeface="Calibri"/>
                <a:cs typeface="Calibri"/>
              </a:rPr>
              <a:t>to</a:t>
            </a:r>
            <a:r>
              <a:rPr dirty="0" sz="280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design</a:t>
            </a:r>
            <a:r>
              <a:rPr dirty="0" sz="2800" spc="5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these </a:t>
            </a:r>
            <a:r>
              <a:rPr dirty="0" sz="2800" spc="-62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classes</a:t>
            </a:r>
            <a:r>
              <a:rPr dirty="0" sz="2800" spc="5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so</a:t>
            </a:r>
            <a:r>
              <a:rPr dirty="0" sz="2800" spc="5" b="0">
                <a:latin typeface="Calibri"/>
                <a:cs typeface="Calibri"/>
              </a:rPr>
              <a:t> </a:t>
            </a:r>
            <a:r>
              <a:rPr dirty="0" sz="2800" spc="-15" b="0">
                <a:latin typeface="Calibri"/>
                <a:cs typeface="Calibri"/>
              </a:rPr>
              <a:t>to</a:t>
            </a:r>
            <a:r>
              <a:rPr dirty="0" sz="2800" spc="5" b="0">
                <a:latin typeface="Calibri"/>
                <a:cs typeface="Calibri"/>
              </a:rPr>
              <a:t> </a:t>
            </a:r>
            <a:r>
              <a:rPr dirty="0" sz="2800" spc="-20" b="0">
                <a:latin typeface="Calibri"/>
                <a:cs typeface="Calibri"/>
              </a:rPr>
              <a:t>avoid</a:t>
            </a:r>
            <a:r>
              <a:rPr dirty="0" sz="2800" spc="10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redundancy?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89450" y="6439972"/>
            <a:ext cx="1778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2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653795"/>
            <a:ext cx="7920355" cy="141732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515"/>
              </a:spcBef>
            </a:pPr>
            <a:r>
              <a:rPr dirty="0" sz="3200" spc="-10" b="1">
                <a:latin typeface="Calibri"/>
                <a:cs typeface="Calibri"/>
              </a:rPr>
              <a:t>Example </a:t>
            </a:r>
            <a:r>
              <a:rPr dirty="0" sz="3200" b="1">
                <a:latin typeface="Calibri"/>
                <a:cs typeface="Calibri"/>
              </a:rPr>
              <a:t>on </a:t>
            </a:r>
            <a:r>
              <a:rPr dirty="0" sz="3200" spc="-5" b="1">
                <a:latin typeface="Calibri"/>
                <a:cs typeface="Calibri"/>
              </a:rPr>
              <a:t>the Impact </a:t>
            </a:r>
            <a:r>
              <a:rPr dirty="0" sz="3200" b="1">
                <a:latin typeface="Calibri"/>
                <a:cs typeface="Calibri"/>
              </a:rPr>
              <a:t>of a </a:t>
            </a:r>
            <a:r>
              <a:rPr dirty="0" sz="3200" spc="-10" b="1">
                <a:latin typeface="Calibri"/>
                <a:cs typeface="Calibri"/>
              </a:rPr>
              <a:t>Superclass </a:t>
            </a:r>
            <a:r>
              <a:rPr dirty="0" sz="3200" spc="-5" b="1">
                <a:latin typeface="Calibri"/>
                <a:cs typeface="Calibri"/>
              </a:rPr>
              <a:t>without </a:t>
            </a:r>
            <a:r>
              <a:rPr dirty="0" sz="3200" spc="-71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no-arg Constructor</a:t>
            </a:r>
            <a:endParaRPr sz="32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225"/>
              </a:spcBef>
            </a:pPr>
            <a:r>
              <a:rPr dirty="0" sz="2800">
                <a:latin typeface="Times New Roman"/>
                <a:cs typeface="Times New Roman"/>
              </a:rPr>
              <a:t>Find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out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errors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program: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1064" y="2405494"/>
            <a:ext cx="2730500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64"/>
              </a:lnSpc>
            </a:pPr>
            <a:r>
              <a:rPr dirty="0" sz="1800" spc="-10" b="1">
                <a:solidFill>
                  <a:srgbClr val="44546A"/>
                </a:solidFill>
                <a:latin typeface="Courier New"/>
                <a:cs typeface="Courier New"/>
              </a:rPr>
              <a:t>Apple</a:t>
            </a:r>
            <a:r>
              <a:rPr dirty="0" sz="1800" spc="-5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dirty="0" sz="18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4546A"/>
                </a:solidFill>
                <a:latin typeface="Courier New"/>
                <a:cs typeface="Courier New"/>
              </a:rPr>
              <a:t>Fruit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355596"/>
            <a:ext cx="466852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  <a:tabLst>
                <a:tab pos="4517390" algn="l"/>
              </a:tabLst>
            </a:pPr>
            <a:r>
              <a:rPr dirty="0" sz="1800" spc="-10" b="1">
                <a:solidFill>
                  <a:srgbClr val="44546A"/>
                </a:solidFill>
                <a:latin typeface="Courier New"/>
                <a:cs typeface="Courier New"/>
              </a:rPr>
              <a:t>publi</a:t>
            </a:r>
            <a:r>
              <a:rPr dirty="0" sz="1800" b="1">
                <a:solidFill>
                  <a:srgbClr val="44546A"/>
                </a:solidFill>
                <a:latin typeface="Courier New"/>
                <a:cs typeface="Courier New"/>
              </a:rPr>
              <a:t>c</a:t>
            </a:r>
            <a:r>
              <a:rPr dirty="0" sz="18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4546A"/>
                </a:solidFill>
                <a:latin typeface="Courier New"/>
                <a:cs typeface="Courier New"/>
              </a:rPr>
              <a:t>clas</a:t>
            </a:r>
            <a:r>
              <a:rPr dirty="0" sz="1800" b="1">
                <a:solidFill>
                  <a:srgbClr val="44546A"/>
                </a:solidFill>
                <a:latin typeface="Courier New"/>
                <a:cs typeface="Courier New"/>
              </a:rPr>
              <a:t>s	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dirty="0" sz="18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5389" y="3230994"/>
            <a:ext cx="682625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70"/>
              </a:lnSpc>
            </a:pPr>
            <a:r>
              <a:rPr dirty="0" sz="1800" spc="-10" b="1">
                <a:solidFill>
                  <a:srgbClr val="44546A"/>
                </a:solidFill>
                <a:latin typeface="Courier New"/>
                <a:cs typeface="Courier New"/>
              </a:rPr>
              <a:t>Fruit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181603"/>
            <a:ext cx="1801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dirty="0" sz="1800" spc="-10" b="1">
                <a:solidFill>
                  <a:srgbClr val="44546A"/>
                </a:solidFill>
                <a:latin typeface="Courier New"/>
                <a:cs typeface="Courier New"/>
              </a:rPr>
              <a:t>clas</a:t>
            </a:r>
            <a:r>
              <a:rPr dirty="0" sz="1800" b="1">
                <a:solidFill>
                  <a:srgbClr val="44546A"/>
                </a:solidFill>
                <a:latin typeface="Courier New"/>
                <a:cs typeface="Courier New"/>
              </a:rPr>
              <a:t>s	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446779"/>
            <a:ext cx="7806690" cy="11258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558800" marR="5080" indent="-273050">
              <a:lnSpc>
                <a:spcPct val="102200"/>
              </a:lnSpc>
              <a:spcBef>
                <a:spcPts val="50"/>
              </a:spcBef>
            </a:pPr>
            <a:r>
              <a:rPr dirty="0" sz="1800" spc="-10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1800" spc="-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4546A"/>
                </a:solidFill>
                <a:latin typeface="Courier New"/>
                <a:cs typeface="Courier New"/>
              </a:rPr>
              <a:t>Fruit(String</a:t>
            </a:r>
            <a:r>
              <a:rPr dirty="0" sz="1800" spc="106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4546A"/>
                </a:solidFill>
                <a:latin typeface="Courier New"/>
                <a:cs typeface="Courier New"/>
              </a:rPr>
              <a:t>name)</a:t>
            </a:r>
            <a:r>
              <a:rPr dirty="0" sz="1800" spc="106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1800" spc="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4546A"/>
                </a:solidFill>
                <a:latin typeface="Courier New"/>
                <a:cs typeface="Courier New"/>
              </a:rPr>
              <a:t>System.out.println("Fruit's</a:t>
            </a:r>
            <a:r>
              <a:rPr dirty="0" sz="1800" spc="-4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dirty="0" sz="1800" spc="-4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dirty="0" sz="18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090"/>
              </a:lnSpc>
            </a:pPr>
            <a:r>
              <a:rPr dirty="0" sz="18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9" name="object 9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35"/>
              <a:t>2.</a:t>
            </a:r>
            <a:r>
              <a:rPr dirty="0" sz="3500" spc="25"/>
              <a:t> </a:t>
            </a:r>
            <a:r>
              <a:rPr dirty="0" sz="3500" spc="55"/>
              <a:t>U</a:t>
            </a:r>
            <a:r>
              <a:rPr dirty="0" sz="3500" spc="40"/>
              <a:t>s</a:t>
            </a:r>
            <a:r>
              <a:rPr dirty="0" sz="3500" spc="40"/>
              <a:t>ing</a:t>
            </a:r>
            <a:r>
              <a:rPr dirty="0" sz="3500" spc="20"/>
              <a:t> </a:t>
            </a:r>
            <a:r>
              <a:rPr dirty="0" sz="3500" spc="40"/>
              <a:t>the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super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-25"/>
              <a:t>K</a:t>
            </a:r>
            <a:r>
              <a:rPr dirty="0" sz="3500" spc="20"/>
              <a:t>e</a:t>
            </a:r>
            <a:r>
              <a:rPr dirty="0" sz="3500" spc="40"/>
              <a:t>y</a:t>
            </a:r>
            <a:r>
              <a:rPr dirty="0" sz="3500" spc="25"/>
              <a:t>w</a:t>
            </a:r>
            <a:r>
              <a:rPr dirty="0" sz="3500" spc="45"/>
              <a:t>o</a:t>
            </a:r>
            <a:r>
              <a:rPr dirty="0" sz="3500" spc="-30"/>
              <a:t>r</a:t>
            </a:r>
            <a:r>
              <a:rPr dirty="0" sz="3500" spc="5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627379"/>
            <a:ext cx="7827009" cy="272923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60"/>
              </a:spcBef>
            </a:pPr>
            <a:r>
              <a:rPr dirty="0" sz="3000" spc="-10">
                <a:latin typeface="Calibri"/>
                <a:cs typeface="Calibri"/>
              </a:rPr>
              <a:t>Defining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Subclass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subclass inherits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from</a:t>
            </a:r>
            <a:r>
              <a:rPr dirty="0" sz="3000">
                <a:latin typeface="Calibri"/>
                <a:cs typeface="Calibri"/>
              </a:rPr>
              <a:t> a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superclass.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75">
                <a:latin typeface="Calibri"/>
                <a:cs typeface="Calibri"/>
              </a:rPr>
              <a:t>You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can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also:</a:t>
            </a:r>
            <a:endParaRPr sz="300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200"/>
              </a:spcBef>
              <a:tabLst>
                <a:tab pos="472440" algn="l"/>
              </a:tabLst>
            </a:pPr>
            <a:r>
              <a:rPr dirty="0" sz="1800">
                <a:solidFill>
                  <a:srgbClr val="44546A"/>
                </a:solidFill>
                <a:latin typeface="Wingdings"/>
                <a:cs typeface="Wingdings"/>
              </a:rPr>
              <a:t></a:t>
            </a:r>
            <a:r>
              <a:rPr dirty="0" sz="180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Calibri"/>
                <a:cs typeface="Calibri"/>
              </a:rPr>
              <a:t>Add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new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225"/>
              </a:spcBef>
              <a:tabLst>
                <a:tab pos="472440" algn="l"/>
              </a:tabLst>
            </a:pPr>
            <a:r>
              <a:rPr dirty="0" sz="1800">
                <a:solidFill>
                  <a:srgbClr val="44546A"/>
                </a:solidFill>
                <a:latin typeface="Wingdings"/>
                <a:cs typeface="Wingdings"/>
              </a:rPr>
              <a:t></a:t>
            </a:r>
            <a:r>
              <a:rPr dirty="0" sz="180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Calibri"/>
                <a:cs typeface="Calibri"/>
              </a:rPr>
              <a:t>Add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new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100"/>
              </a:spcBef>
              <a:tabLst>
                <a:tab pos="472440" algn="l"/>
              </a:tabLst>
            </a:pPr>
            <a:r>
              <a:rPr dirty="0" sz="1800">
                <a:solidFill>
                  <a:srgbClr val="44546A"/>
                </a:solidFill>
                <a:latin typeface="Wingdings"/>
                <a:cs typeface="Wingdings"/>
              </a:rPr>
              <a:t></a:t>
            </a:r>
            <a:r>
              <a:rPr dirty="0" sz="180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Calibri"/>
                <a:cs typeface="Calibri"/>
              </a:rPr>
              <a:t>Override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methods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superclass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35"/>
              <a:t>2.</a:t>
            </a:r>
            <a:r>
              <a:rPr dirty="0" sz="3500" spc="25"/>
              <a:t> </a:t>
            </a:r>
            <a:r>
              <a:rPr dirty="0" sz="3500" spc="55"/>
              <a:t>U</a:t>
            </a:r>
            <a:r>
              <a:rPr dirty="0" sz="3500" spc="40"/>
              <a:t>s</a:t>
            </a:r>
            <a:r>
              <a:rPr dirty="0" sz="3500" spc="40"/>
              <a:t>ing</a:t>
            </a:r>
            <a:r>
              <a:rPr dirty="0" sz="3500" spc="20"/>
              <a:t> </a:t>
            </a:r>
            <a:r>
              <a:rPr dirty="0" sz="3500" spc="40"/>
              <a:t>the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super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-25"/>
              <a:t>K</a:t>
            </a:r>
            <a:r>
              <a:rPr dirty="0" sz="3500" spc="20"/>
              <a:t>e</a:t>
            </a:r>
            <a:r>
              <a:rPr dirty="0" sz="3500" spc="40"/>
              <a:t>y</a:t>
            </a:r>
            <a:r>
              <a:rPr dirty="0" sz="3500" spc="25"/>
              <a:t>w</a:t>
            </a:r>
            <a:r>
              <a:rPr dirty="0" sz="3500" spc="45"/>
              <a:t>o</a:t>
            </a:r>
            <a:r>
              <a:rPr dirty="0" sz="3500" spc="-30"/>
              <a:t>r</a:t>
            </a:r>
            <a:r>
              <a:rPr dirty="0" sz="3500" spc="5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831" y="5534983"/>
            <a:ext cx="3355975" cy="3302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70"/>
              </a:lnSpc>
            </a:pP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super</a:t>
            </a:r>
            <a:r>
              <a:rPr dirty="0" sz="2400" spc="-5">
                <a:latin typeface="Arial"/>
                <a:cs typeface="Arial"/>
              </a:rPr>
              <a:t>.getDateCreated()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4106" y="5482844"/>
            <a:ext cx="4528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997F"/>
                </a:solidFill>
                <a:latin typeface="Arial"/>
                <a:cs typeface="Arial"/>
              </a:rPr>
              <a:t>"</a:t>
            </a:r>
            <a:r>
              <a:rPr dirty="0" sz="2400" spc="-10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and</a:t>
            </a:r>
            <a:r>
              <a:rPr dirty="0" sz="2400" spc="-20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the</a:t>
            </a:r>
            <a:r>
              <a:rPr dirty="0" sz="2400" spc="-10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radius</a:t>
            </a:r>
            <a:r>
              <a:rPr dirty="0" sz="2400" spc="-15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is</a:t>
            </a:r>
            <a:r>
              <a:rPr dirty="0" sz="2400" spc="-10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997F"/>
                </a:solidFill>
                <a:latin typeface="Arial"/>
                <a:cs typeface="Arial"/>
              </a:rPr>
              <a:t>"</a:t>
            </a:r>
            <a:r>
              <a:rPr dirty="0" sz="2400" spc="-15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radius);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732" y="5927852"/>
            <a:ext cx="127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35"/>
              <a:t>2.</a:t>
            </a:r>
            <a:r>
              <a:rPr dirty="0" sz="3500" spc="25"/>
              <a:t> </a:t>
            </a:r>
            <a:r>
              <a:rPr dirty="0" sz="3500" spc="55"/>
              <a:t>U</a:t>
            </a:r>
            <a:r>
              <a:rPr dirty="0" sz="3500" spc="40"/>
              <a:t>s</a:t>
            </a:r>
            <a:r>
              <a:rPr dirty="0" sz="3500" spc="40"/>
              <a:t>ing</a:t>
            </a:r>
            <a:r>
              <a:rPr dirty="0" sz="3500" spc="20"/>
              <a:t> </a:t>
            </a:r>
            <a:r>
              <a:rPr dirty="0" sz="3500" spc="40"/>
              <a:t>the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super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-25"/>
              <a:t>K</a:t>
            </a:r>
            <a:r>
              <a:rPr dirty="0" sz="3500" spc="20"/>
              <a:t>e</a:t>
            </a:r>
            <a:r>
              <a:rPr dirty="0" sz="3500" spc="40"/>
              <a:t>y</a:t>
            </a:r>
            <a:r>
              <a:rPr dirty="0" sz="3500" spc="25"/>
              <a:t>w</a:t>
            </a:r>
            <a:r>
              <a:rPr dirty="0" sz="3500" spc="45"/>
              <a:t>o</a:t>
            </a:r>
            <a:r>
              <a:rPr dirty="0" sz="3500" spc="-30"/>
              <a:t>r</a:t>
            </a:r>
            <a:r>
              <a:rPr dirty="0" sz="3500" spc="5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303732" y="880364"/>
            <a:ext cx="8085455" cy="456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Calibri"/>
                <a:cs typeface="Calibri"/>
              </a:rPr>
              <a:t>Calling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Superclass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Methods</a:t>
            </a:r>
            <a:endParaRPr sz="3000">
              <a:latin typeface="Calibri"/>
              <a:cs typeface="Calibri"/>
            </a:endParaRPr>
          </a:p>
          <a:p>
            <a:pPr marL="15875" marR="263525">
              <a:lnSpc>
                <a:spcPct val="100800"/>
              </a:lnSpc>
              <a:spcBef>
                <a:spcPts val="2685"/>
              </a:spcBef>
            </a:pPr>
            <a:r>
              <a:rPr dirty="0" sz="2400" spc="-80">
                <a:latin typeface="Times New Roman"/>
                <a:cs typeface="Times New Roman"/>
              </a:rPr>
              <a:t>You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could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rewrite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printCircle()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r>
              <a:rPr dirty="0" sz="2400" spc="-5">
                <a:latin typeface="Times New Roman"/>
                <a:cs typeface="Times New Roman"/>
              </a:rPr>
              <a:t> 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L="469265" marR="1266825" indent="-457200">
              <a:lnSpc>
                <a:spcPct val="100800"/>
              </a:lnSpc>
              <a:spcBef>
                <a:spcPts val="1995"/>
              </a:spcBef>
            </a:pPr>
            <a:r>
              <a:rPr dirty="0" sz="2400" spc="-5" b="1">
                <a:solidFill>
                  <a:srgbClr val="0000FF"/>
                </a:solidFill>
                <a:latin typeface="Arial"/>
                <a:cs typeface="Arial"/>
              </a:rPr>
              <a:t>public void </a:t>
            </a:r>
            <a:r>
              <a:rPr dirty="0" sz="2400" spc="-5" b="1">
                <a:latin typeface="Arial"/>
                <a:cs typeface="Arial"/>
              </a:rPr>
              <a:t>printCircle() </a:t>
            </a:r>
            <a:r>
              <a:rPr dirty="0" sz="2400" b="1">
                <a:latin typeface="Arial"/>
                <a:cs typeface="Arial"/>
              </a:rPr>
              <a:t>{ </a:t>
            </a:r>
            <a:r>
              <a:rPr dirty="0" sz="2400" spc="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System.out.println(</a:t>
            </a:r>
            <a:r>
              <a:rPr dirty="0" sz="2400" spc="-5" b="1">
                <a:solidFill>
                  <a:srgbClr val="A31515"/>
                </a:solidFill>
                <a:latin typeface="Arial"/>
                <a:cs typeface="Arial"/>
              </a:rPr>
              <a:t>"The</a:t>
            </a:r>
            <a:r>
              <a:rPr dirty="0" sz="2400" spc="-15" b="1">
                <a:solidFill>
                  <a:srgbClr val="A31515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31515"/>
                </a:solidFill>
                <a:latin typeface="Arial"/>
                <a:cs typeface="Arial"/>
              </a:rPr>
              <a:t>circle</a:t>
            </a:r>
            <a:r>
              <a:rPr dirty="0" sz="2400" spc="-15" b="1">
                <a:solidFill>
                  <a:srgbClr val="A31515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31515"/>
                </a:solidFill>
                <a:latin typeface="Arial"/>
                <a:cs typeface="Arial"/>
              </a:rPr>
              <a:t>is</a:t>
            </a:r>
            <a:r>
              <a:rPr dirty="0" sz="2400" spc="-15" b="1">
                <a:solidFill>
                  <a:srgbClr val="A31515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31515"/>
                </a:solidFill>
                <a:latin typeface="Arial"/>
                <a:cs typeface="Arial"/>
              </a:rPr>
              <a:t>created</a:t>
            </a:r>
            <a:r>
              <a:rPr dirty="0" sz="2400" spc="-20" b="1">
                <a:solidFill>
                  <a:srgbClr val="A31515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31515"/>
                </a:solidFill>
                <a:latin typeface="Arial"/>
                <a:cs typeface="Arial"/>
              </a:rPr>
              <a:t>"</a:t>
            </a:r>
            <a:r>
              <a:rPr dirty="0" sz="2400" spc="-15" b="1">
                <a:solidFill>
                  <a:srgbClr val="A31515"/>
                </a:solidFill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latin typeface="Arial"/>
                <a:cs typeface="Arial"/>
              </a:rPr>
              <a:t>getDateCreated() </a:t>
            </a:r>
            <a:r>
              <a:rPr dirty="0" sz="2400" b="1">
                <a:latin typeface="Arial"/>
                <a:cs typeface="Arial"/>
              </a:rPr>
              <a:t>+</a:t>
            </a:r>
            <a:r>
              <a:rPr dirty="0" sz="2400" spc="-5" b="1"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31515"/>
                </a:solidFill>
                <a:latin typeface="Arial"/>
                <a:cs typeface="Arial"/>
              </a:rPr>
              <a:t>" </a:t>
            </a:r>
            <a:r>
              <a:rPr dirty="0" sz="2400" spc="-5" b="1">
                <a:solidFill>
                  <a:srgbClr val="A31515"/>
                </a:solidFill>
                <a:latin typeface="Arial"/>
                <a:cs typeface="Arial"/>
              </a:rPr>
              <a:t>and the</a:t>
            </a:r>
            <a:r>
              <a:rPr dirty="0" sz="2400" b="1">
                <a:solidFill>
                  <a:srgbClr val="A31515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31515"/>
                </a:solidFill>
                <a:latin typeface="Arial"/>
                <a:cs typeface="Arial"/>
              </a:rPr>
              <a:t>radius</a:t>
            </a:r>
            <a:r>
              <a:rPr dirty="0" sz="2400" b="1">
                <a:solidFill>
                  <a:srgbClr val="A31515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31515"/>
                </a:solidFill>
                <a:latin typeface="Arial"/>
                <a:cs typeface="Arial"/>
              </a:rPr>
              <a:t>is</a:t>
            </a:r>
            <a:r>
              <a:rPr dirty="0" sz="2400" b="1">
                <a:solidFill>
                  <a:srgbClr val="A31515"/>
                </a:solidFill>
                <a:latin typeface="Arial"/>
                <a:cs typeface="Arial"/>
              </a:rPr>
              <a:t> "</a:t>
            </a:r>
            <a:r>
              <a:rPr dirty="0" sz="2400" spc="-5" b="1">
                <a:solidFill>
                  <a:srgbClr val="A31515"/>
                </a:solidFill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+</a:t>
            </a:r>
            <a:r>
              <a:rPr dirty="0" sz="2400" spc="-5" b="1">
                <a:latin typeface="Arial"/>
                <a:cs typeface="Arial"/>
              </a:rPr>
              <a:t> radius);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50">
              <a:latin typeface="Arial"/>
              <a:cs typeface="Arial"/>
            </a:endParaRPr>
          </a:p>
          <a:p>
            <a:pPr marL="553720" marR="1416050" indent="-541655">
              <a:lnSpc>
                <a:spcPct val="121700"/>
              </a:lnSpc>
            </a:pP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dirty="0" sz="2400" b="1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void</a:t>
            </a:r>
            <a:r>
              <a:rPr dirty="0" sz="2400" spc="-15" b="1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printCircle()</a:t>
            </a:r>
            <a:r>
              <a:rPr dirty="0" sz="2400">
                <a:latin typeface="Arial"/>
                <a:cs typeface="Arial"/>
              </a:rPr>
              <a:t> { 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System.out.println(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"The</a:t>
            </a:r>
            <a:r>
              <a:rPr dirty="0" sz="2400" spc="-10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circle is </a:t>
            </a:r>
            <a:r>
              <a:rPr dirty="0" sz="2400" b="1">
                <a:solidFill>
                  <a:srgbClr val="00997F"/>
                </a:solidFill>
                <a:latin typeface="Arial"/>
                <a:cs typeface="Arial"/>
              </a:rPr>
              <a:t>created</a:t>
            </a:r>
            <a:r>
              <a:rPr dirty="0" sz="2400" spc="-10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997F"/>
                </a:solidFill>
                <a:latin typeface="Arial"/>
                <a:cs typeface="Arial"/>
              </a:rPr>
              <a:t>"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228" y="694435"/>
            <a:ext cx="7193280" cy="2253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Overriding Methods</a:t>
            </a:r>
            <a:r>
              <a:rPr dirty="0" sz="3000" spc="-5">
                <a:latin typeface="Calibri"/>
                <a:cs typeface="Calibri"/>
              </a:rPr>
              <a:t> in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the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Superclass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dirty="0" u="heavy" sz="24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Overriding: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inherits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>
                <a:latin typeface="Times New Roman"/>
                <a:cs typeface="Times New Roman"/>
              </a:rPr>
              <a:t> from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superclass.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800"/>
              </a:lnSpc>
              <a:spcBef>
                <a:spcPts val="29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Sometimes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 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necessary</a:t>
            </a:r>
            <a:r>
              <a:rPr dirty="0" sz="2400">
                <a:latin typeface="Times New Roman"/>
                <a:cs typeface="Times New Roman"/>
              </a:rPr>
              <a:t> 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subclass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modify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implementation</a:t>
            </a:r>
            <a:r>
              <a:rPr dirty="0" sz="2400">
                <a:latin typeface="Times New Roman"/>
                <a:cs typeface="Times New Roman"/>
              </a:rPr>
              <a:t> of a</a:t>
            </a:r>
            <a:r>
              <a:rPr dirty="0" sz="2400" spc="-5">
                <a:latin typeface="Times New Roman"/>
                <a:cs typeface="Times New Roman"/>
              </a:rPr>
              <a:t> method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superclass.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473392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10.3.</a:t>
            </a:r>
            <a:r>
              <a:rPr dirty="0" spc="-5"/>
              <a:t> </a:t>
            </a:r>
            <a:r>
              <a:rPr dirty="0" spc="35"/>
              <a:t>Overriding</a:t>
            </a:r>
            <a:r>
              <a:rPr dirty="0" spc="-5"/>
              <a:t> </a:t>
            </a:r>
            <a:r>
              <a:rPr dirty="0" spc="45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137" y="61660"/>
            <a:ext cx="5810250" cy="1115695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530"/>
              </a:spcBef>
            </a:pPr>
            <a:r>
              <a:rPr dirty="0" spc="40"/>
              <a:t>10.3.</a:t>
            </a:r>
            <a:r>
              <a:rPr dirty="0" spc="5"/>
              <a:t> </a:t>
            </a:r>
            <a:r>
              <a:rPr dirty="0" spc="35"/>
              <a:t>Overriding</a:t>
            </a:r>
            <a:r>
              <a:rPr dirty="0" spc="5"/>
              <a:t> </a:t>
            </a:r>
            <a:r>
              <a:rPr dirty="0" spc="45"/>
              <a:t>Methods</a:t>
            </a: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3000" spc="-10" b="0">
                <a:latin typeface="Calibri"/>
                <a:cs typeface="Calibri"/>
              </a:rPr>
              <a:t>Overriding Methods</a:t>
            </a:r>
            <a:r>
              <a:rPr dirty="0" sz="3000" spc="-5" b="0">
                <a:latin typeface="Calibri"/>
                <a:cs typeface="Calibri"/>
              </a:rPr>
              <a:t> in</a:t>
            </a:r>
            <a:r>
              <a:rPr dirty="0" sz="3000" spc="-10" b="0">
                <a:latin typeface="Calibri"/>
                <a:cs typeface="Calibri"/>
              </a:rPr>
              <a:t> </a:t>
            </a:r>
            <a:r>
              <a:rPr dirty="0" sz="3000" spc="-5" b="0">
                <a:latin typeface="Calibri"/>
                <a:cs typeface="Calibri"/>
              </a:rPr>
              <a:t>the</a:t>
            </a:r>
            <a:r>
              <a:rPr dirty="0" sz="3000" spc="-15" b="0">
                <a:latin typeface="Calibri"/>
                <a:cs typeface="Calibri"/>
              </a:rPr>
              <a:t> </a:t>
            </a:r>
            <a:r>
              <a:rPr dirty="0" sz="3000" spc="-10" b="0">
                <a:latin typeface="Calibri"/>
                <a:cs typeface="Calibri"/>
              </a:rPr>
              <a:t>Superclass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303732" y="1776476"/>
            <a:ext cx="7569834" cy="2814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FF"/>
                </a:solidFill>
                <a:latin typeface="Arial"/>
                <a:cs typeface="Arial"/>
              </a:rPr>
              <a:t>public</a:t>
            </a:r>
            <a:r>
              <a:rPr dirty="0" sz="24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Arial"/>
                <a:cs typeface="Arial"/>
              </a:rPr>
              <a:t>String</a:t>
            </a:r>
            <a:r>
              <a:rPr dirty="0" sz="24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toString()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6465" marR="5080" indent="-457200">
              <a:lnSpc>
                <a:spcPct val="100800"/>
              </a:lnSpc>
            </a:pPr>
            <a:r>
              <a:rPr dirty="0" sz="2400" spc="-5" b="1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dirty="0" sz="2400" spc="-5" b="1">
                <a:solidFill>
                  <a:srgbClr val="A31515"/>
                </a:solidFill>
                <a:latin typeface="Arial"/>
                <a:cs typeface="Arial"/>
              </a:rPr>
              <a:t>"created on </a:t>
            </a:r>
            <a:r>
              <a:rPr dirty="0" sz="2400" b="1">
                <a:solidFill>
                  <a:srgbClr val="A31515"/>
                </a:solidFill>
                <a:latin typeface="Arial"/>
                <a:cs typeface="Arial"/>
              </a:rPr>
              <a:t>" </a:t>
            </a:r>
            <a:r>
              <a:rPr dirty="0" sz="2400" b="1">
                <a:latin typeface="Arial"/>
                <a:cs typeface="Arial"/>
              </a:rPr>
              <a:t>+ dateCreated + </a:t>
            </a:r>
            <a:r>
              <a:rPr dirty="0" sz="2400" spc="-5" b="1">
                <a:solidFill>
                  <a:srgbClr val="A31515"/>
                </a:solidFill>
                <a:latin typeface="Arial"/>
                <a:cs typeface="Arial"/>
              </a:rPr>
              <a:t>"\ncolor: </a:t>
            </a:r>
            <a:r>
              <a:rPr dirty="0" sz="2400" b="1">
                <a:solidFill>
                  <a:srgbClr val="A31515"/>
                </a:solidFill>
                <a:latin typeface="Arial"/>
                <a:cs typeface="Arial"/>
              </a:rPr>
              <a:t>" </a:t>
            </a:r>
            <a:r>
              <a:rPr dirty="0" sz="2400" b="1">
                <a:latin typeface="Arial"/>
                <a:cs typeface="Arial"/>
              </a:rPr>
              <a:t>+ </a:t>
            </a:r>
            <a:r>
              <a:rPr dirty="0" sz="2400" spc="-65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color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+</a:t>
            </a:r>
            <a:r>
              <a:rPr dirty="0" sz="2400" spc="-5" b="1"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31515"/>
                </a:solidFill>
                <a:latin typeface="Arial"/>
                <a:cs typeface="Arial"/>
              </a:rPr>
              <a:t>"</a:t>
            </a:r>
            <a:r>
              <a:rPr dirty="0" sz="2400" spc="-5" b="1">
                <a:solidFill>
                  <a:srgbClr val="A31515"/>
                </a:solidFill>
                <a:latin typeface="Arial"/>
                <a:cs typeface="Arial"/>
              </a:rPr>
              <a:t> and</a:t>
            </a:r>
            <a:r>
              <a:rPr dirty="0" sz="2400" spc="-15" b="1">
                <a:solidFill>
                  <a:srgbClr val="A31515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31515"/>
                </a:solidFill>
                <a:latin typeface="Arial"/>
                <a:cs typeface="Arial"/>
              </a:rPr>
              <a:t>filled: </a:t>
            </a:r>
            <a:r>
              <a:rPr dirty="0" sz="2400" b="1">
                <a:solidFill>
                  <a:srgbClr val="A31515"/>
                </a:solidFill>
                <a:latin typeface="Arial"/>
                <a:cs typeface="Arial"/>
              </a:rPr>
              <a:t>"</a:t>
            </a:r>
            <a:r>
              <a:rPr dirty="0" sz="2400" spc="-5" b="1">
                <a:solidFill>
                  <a:srgbClr val="A31515"/>
                </a:solidFill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+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filled;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19380">
              <a:lnSpc>
                <a:spcPct val="100000"/>
              </a:lnSpc>
              <a:spcBef>
                <a:spcPts val="1985"/>
              </a:spcBef>
            </a:pP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dirty="0" sz="2400" b="1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class</a:t>
            </a:r>
            <a:r>
              <a:rPr dirty="0" sz="2400" spc="-10" b="1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Circle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extends </a:t>
            </a:r>
            <a:r>
              <a:rPr dirty="0" sz="2400" spc="-5" b="1">
                <a:latin typeface="Arial"/>
                <a:cs typeface="Arial"/>
              </a:rPr>
              <a:t>GeometricObject</a:t>
            </a:r>
            <a:r>
              <a:rPr dirty="0" sz="2400" b="1">
                <a:latin typeface="Arial"/>
                <a:cs typeface="Arial"/>
              </a:rPr>
              <a:t> {</a:t>
            </a:r>
            <a:endParaRPr sz="2400">
              <a:latin typeface="Arial"/>
              <a:cs typeface="Arial"/>
            </a:endParaRPr>
          </a:p>
          <a:p>
            <a:pPr marL="398780">
              <a:lnSpc>
                <a:spcPct val="100000"/>
              </a:lnSpc>
              <a:spcBef>
                <a:spcPts val="15"/>
              </a:spcBef>
            </a:pPr>
            <a:r>
              <a:rPr dirty="0" sz="2000" spc="-5" b="1">
                <a:solidFill>
                  <a:srgbClr val="00B200"/>
                </a:solidFill>
                <a:latin typeface="Arial"/>
                <a:cs typeface="Arial"/>
              </a:rPr>
              <a:t>//</a:t>
            </a:r>
            <a:r>
              <a:rPr dirty="0" sz="2000" spc="-15" b="1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B200"/>
                </a:solidFill>
                <a:latin typeface="Arial"/>
                <a:cs typeface="Arial"/>
              </a:rPr>
              <a:t>Override</a:t>
            </a:r>
            <a:r>
              <a:rPr dirty="0" sz="2000" spc="-10" b="1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B200"/>
                </a:solidFill>
                <a:latin typeface="Arial"/>
                <a:cs typeface="Arial"/>
              </a:rPr>
              <a:t>the</a:t>
            </a:r>
            <a:r>
              <a:rPr dirty="0" sz="2000" spc="-10" b="1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B200"/>
                </a:solidFill>
                <a:latin typeface="Arial"/>
                <a:cs typeface="Arial"/>
              </a:rPr>
              <a:t>toString</a:t>
            </a:r>
            <a:r>
              <a:rPr dirty="0" sz="2000" b="1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B200"/>
                </a:solidFill>
                <a:latin typeface="Arial"/>
                <a:cs typeface="Arial"/>
              </a:rPr>
              <a:t>method defined in</a:t>
            </a:r>
            <a:r>
              <a:rPr dirty="0" sz="2000" b="1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B200"/>
                </a:solidFill>
                <a:latin typeface="Arial"/>
                <a:cs typeface="Arial"/>
              </a:rPr>
              <a:t>the</a:t>
            </a:r>
            <a:r>
              <a:rPr dirty="0" sz="2000" spc="-10" b="1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B200"/>
                </a:solidFill>
                <a:latin typeface="Arial"/>
                <a:cs typeface="Arial"/>
              </a:rPr>
              <a:t>superclass</a:t>
            </a:r>
            <a:endParaRPr sz="20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dirty="0" sz="2400" spc="-20" b="1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String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toString()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1945" y="4565395"/>
            <a:ext cx="908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return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9845" y="4617462"/>
            <a:ext cx="5871210" cy="3302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70"/>
              </a:lnSpc>
            </a:pPr>
            <a:r>
              <a:rPr dirty="0" sz="2400" spc="-15" b="1">
                <a:solidFill>
                  <a:srgbClr val="000CD6"/>
                </a:solidFill>
                <a:latin typeface="Arial"/>
                <a:cs typeface="Arial"/>
              </a:rPr>
              <a:t>super</a:t>
            </a:r>
            <a:r>
              <a:rPr dirty="0" sz="2400" spc="-15" b="1">
                <a:solidFill>
                  <a:srgbClr val="006666"/>
                </a:solidFill>
                <a:latin typeface="Arial"/>
                <a:cs typeface="Arial"/>
              </a:rPr>
              <a:t>.</a:t>
            </a:r>
            <a:r>
              <a:rPr dirty="0" sz="2400" spc="-15" b="1">
                <a:latin typeface="Arial"/>
                <a:cs typeface="Arial"/>
              </a:rPr>
              <a:t>toString()</a:t>
            </a:r>
            <a:r>
              <a:rPr dirty="0" sz="2400" b="1">
                <a:latin typeface="Arial"/>
                <a:cs typeface="Arial"/>
              </a:rPr>
              <a:t> +</a:t>
            </a:r>
            <a:r>
              <a:rPr dirty="0" sz="2400" spc="-5" b="1"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"\nradius</a:t>
            </a:r>
            <a:r>
              <a:rPr dirty="0" sz="2400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is</a:t>
            </a:r>
            <a:r>
              <a:rPr dirty="0" sz="2400" b="1">
                <a:solidFill>
                  <a:srgbClr val="00997F"/>
                </a:solidFill>
                <a:latin typeface="Arial"/>
                <a:cs typeface="Arial"/>
              </a:rPr>
              <a:t> "</a:t>
            </a:r>
            <a:r>
              <a:rPr dirty="0" sz="2400" spc="5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+</a:t>
            </a:r>
            <a:r>
              <a:rPr dirty="0" sz="2400" spc="-5" b="1">
                <a:latin typeface="Arial"/>
                <a:cs typeface="Arial"/>
              </a:rPr>
              <a:t> radius;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570" y="4934203"/>
            <a:ext cx="56515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64" y="1160779"/>
            <a:ext cx="8204200" cy="3323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 spc="-5">
                <a:latin typeface="Times New Roman"/>
                <a:cs typeface="Times New Roman"/>
              </a:rPr>
              <a:t>instance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overridden</a:t>
            </a:r>
            <a:r>
              <a:rPr dirty="0" u="sng" sz="2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only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dirty="0" u="sng" sz="2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 is</a:t>
            </a:r>
            <a:r>
              <a:rPr dirty="0" u="sng" sz="2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accessible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lvl="1" marL="1097915" marR="5080" indent="-342900">
              <a:lnSpc>
                <a:spcPct val="100000"/>
              </a:lnSpc>
              <a:spcBef>
                <a:spcPts val="25"/>
              </a:spcBef>
              <a:buFont typeface="Wingdings"/>
              <a:buChar char="■"/>
              <a:tabLst>
                <a:tab pos="1097915" algn="l"/>
                <a:tab pos="1098550" algn="l"/>
              </a:tabLst>
            </a:pPr>
            <a:r>
              <a:rPr dirty="0" sz="2400" spc="-5">
                <a:latin typeface="Times New Roman"/>
                <a:cs typeface="Times New Roman"/>
              </a:rPr>
              <a:t>Thus,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private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dirty="0" u="sng" sz="2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cannot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be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overridden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because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accessible outside its</a:t>
            </a:r>
            <a:r>
              <a:rPr dirty="0" sz="2400">
                <a:latin typeface="Times New Roman"/>
                <a:cs typeface="Times New Roman"/>
              </a:rPr>
              <a:t> own </a:t>
            </a:r>
            <a:r>
              <a:rPr dirty="0" sz="2400" spc="-5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lvl="1" marL="1097915" marR="520065" indent="-342900">
              <a:lnSpc>
                <a:spcPts val="2810"/>
              </a:lnSpc>
              <a:spcBef>
                <a:spcPts val="175"/>
              </a:spcBef>
              <a:buFont typeface="Wingdings"/>
              <a:buChar char="■"/>
              <a:tabLst>
                <a:tab pos="1097915" algn="l"/>
                <a:tab pos="1098550" algn="l"/>
              </a:tabLst>
            </a:pPr>
            <a:r>
              <a:rPr dirty="0" sz="2400">
                <a:latin typeface="Times New Roman"/>
                <a:cs typeface="Times New Roman"/>
              </a:rPr>
              <a:t>If a</a:t>
            </a:r>
            <a:r>
              <a:rPr dirty="0" sz="2400" spc="-5">
                <a:latin typeface="Times New Roman"/>
                <a:cs typeface="Times New Roman"/>
              </a:rPr>
              <a:t> method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subclass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private 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superclass,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completely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unrelated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20"/>
              </a:lnSpc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static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inherited.</a:t>
            </a:r>
            <a:endParaRPr sz="2400">
              <a:latin typeface="Times New Roman"/>
              <a:cs typeface="Times New Roman"/>
            </a:endParaRPr>
          </a:p>
          <a:p>
            <a:pPr lvl="1" marL="1098550" indent="-343535">
              <a:lnSpc>
                <a:spcPct val="100000"/>
              </a:lnSpc>
              <a:spcBef>
                <a:spcPts val="25"/>
              </a:spcBef>
              <a:buFont typeface="Wingdings"/>
              <a:buChar char="■"/>
              <a:tabLst>
                <a:tab pos="1097915" algn="l"/>
                <a:tab pos="1098550" algn="l"/>
              </a:tabLst>
            </a:pPr>
            <a:r>
              <a:rPr dirty="0" sz="2400" spc="-15">
                <a:latin typeface="Times New Roman"/>
                <a:cs typeface="Times New Roman"/>
              </a:rPr>
              <a:t>However,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static method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cannot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overridden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lvl="1" marL="1097915" marR="19050" indent="-342900">
              <a:lnSpc>
                <a:spcPts val="2900"/>
              </a:lnSpc>
              <a:spcBef>
                <a:spcPts val="80"/>
              </a:spcBef>
              <a:buFont typeface="Wingdings"/>
              <a:buChar char="■"/>
              <a:tabLst>
                <a:tab pos="1097915" algn="l"/>
                <a:tab pos="1098550" algn="l"/>
              </a:tabLst>
            </a:pPr>
            <a:r>
              <a:rPr dirty="0" sz="2400">
                <a:latin typeface="Times New Roman"/>
                <a:cs typeface="Times New Roman"/>
              </a:rPr>
              <a:t>If a</a:t>
            </a:r>
            <a:r>
              <a:rPr dirty="0" sz="2400" spc="-5">
                <a:latin typeface="Times New Roman"/>
                <a:cs typeface="Times New Roman"/>
              </a:rPr>
              <a:t> static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superclass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redefined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subclass,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dirty="0" u="sng" sz="2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defined</a:t>
            </a:r>
            <a:r>
              <a:rPr dirty="0" u="sng" sz="2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sng" sz="2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superclass</a:t>
            </a:r>
            <a:r>
              <a:rPr dirty="0" u="sng" sz="2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sng" sz="2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hidden.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473392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10.3.</a:t>
            </a:r>
            <a:r>
              <a:rPr dirty="0" spc="-5"/>
              <a:t> </a:t>
            </a:r>
            <a:r>
              <a:rPr dirty="0" spc="35"/>
              <a:t>Overriding</a:t>
            </a:r>
            <a:r>
              <a:rPr dirty="0" spc="-5"/>
              <a:t> </a:t>
            </a:r>
            <a:r>
              <a:rPr dirty="0" spc="45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412" y="133603"/>
            <a:ext cx="59721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Calibri"/>
                <a:cs typeface="Calibri"/>
              </a:rPr>
              <a:t>11.4.</a:t>
            </a:r>
            <a:r>
              <a:rPr dirty="0" sz="3600" spc="-20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Overriding</a:t>
            </a:r>
            <a:r>
              <a:rPr dirty="0" sz="3600" spc="-20" b="0">
                <a:latin typeface="Calibri"/>
                <a:cs typeface="Calibri"/>
              </a:rPr>
              <a:t> </a:t>
            </a:r>
            <a:r>
              <a:rPr dirty="0" sz="3600" spc="-5" b="0">
                <a:latin typeface="Calibri"/>
                <a:cs typeface="Calibri"/>
              </a:rPr>
              <a:t>vs.</a:t>
            </a:r>
            <a:r>
              <a:rPr dirty="0" sz="3600" spc="-20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Overloading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7283" y="1154684"/>
            <a:ext cx="8407400" cy="40487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452120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Overloading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means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 multiple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same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name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different</a:t>
            </a:r>
            <a:r>
              <a:rPr dirty="0" sz="2400" spc="-5">
                <a:latin typeface="Times New Roman"/>
                <a:cs typeface="Times New Roman"/>
              </a:rPr>
              <a:t> signatures.</a:t>
            </a:r>
            <a:endParaRPr sz="2400">
              <a:latin typeface="Times New Roman"/>
              <a:cs typeface="Times New Roman"/>
            </a:endParaRPr>
          </a:p>
          <a:p>
            <a:pPr lvl="1" marL="812165" marR="577850" indent="-342900">
              <a:lnSpc>
                <a:spcPts val="2900"/>
              </a:lnSpc>
              <a:spcBef>
                <a:spcPts val="8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2400" spc="-5">
                <a:latin typeface="Times New Roman"/>
                <a:cs typeface="Times New Roman"/>
              </a:rPr>
              <a:t>Overloaded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 be</a:t>
            </a:r>
            <a:r>
              <a:rPr dirty="0" sz="2400" spc="-5">
                <a:latin typeface="Times New Roman"/>
                <a:cs typeface="Times New Roman"/>
              </a:rPr>
              <a:t> either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same class,</a:t>
            </a:r>
            <a:r>
              <a:rPr dirty="0" sz="2400">
                <a:latin typeface="Times New Roman"/>
                <a:cs typeface="Times New Roman"/>
              </a:rPr>
              <a:t> or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different </a:t>
            </a:r>
            <a:r>
              <a:rPr dirty="0" sz="2400" spc="-5">
                <a:latin typeface="Times New Roman"/>
                <a:cs typeface="Times New Roman"/>
              </a:rPr>
              <a:t>classes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related</a:t>
            </a:r>
            <a:r>
              <a:rPr dirty="0" sz="2400">
                <a:latin typeface="Times New Roman"/>
                <a:cs typeface="Times New Roman"/>
              </a:rPr>
              <a:t> by </a:t>
            </a:r>
            <a:r>
              <a:rPr dirty="0" sz="2400" spc="-5">
                <a:latin typeface="Times New Roman"/>
                <a:cs typeface="Times New Roman"/>
              </a:rPr>
              <a:t>inheritance.</a:t>
            </a:r>
            <a:endParaRPr sz="2400">
              <a:latin typeface="Times New Roman"/>
              <a:cs typeface="Times New Roman"/>
            </a:endParaRPr>
          </a:p>
          <a:p>
            <a:pPr lvl="1" marL="812800" indent="-343535">
              <a:lnSpc>
                <a:spcPts val="271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2400" spc="-5">
                <a:latin typeface="Times New Roman"/>
                <a:cs typeface="Times New Roman"/>
              </a:rPr>
              <a:t>Overloaded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have 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same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name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but </a:t>
            </a:r>
            <a:r>
              <a:rPr dirty="0" u="sng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different</a:t>
            </a:r>
            <a:endParaRPr sz="24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  <a:spcBef>
                <a:spcPts val="25"/>
              </a:spcBef>
            </a:pP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parameter</a:t>
            </a:r>
            <a:r>
              <a:rPr dirty="0" u="sng" sz="24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Overriding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means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provide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new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implementation</a:t>
            </a:r>
            <a:r>
              <a:rPr dirty="0" sz="2400">
                <a:latin typeface="Times New Roman"/>
                <a:cs typeface="Times New Roman"/>
              </a:rPr>
              <a:t> for a</a:t>
            </a:r>
            <a:r>
              <a:rPr dirty="0" sz="2400" spc="-5">
                <a:latin typeface="Times New Roman"/>
                <a:cs typeface="Times New Roman"/>
              </a:rPr>
              <a:t> method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 the subclass.</a:t>
            </a:r>
            <a:endParaRPr sz="2400">
              <a:latin typeface="Times New Roman"/>
              <a:cs typeface="Times New Roman"/>
            </a:endParaRPr>
          </a:p>
          <a:p>
            <a:pPr lvl="1" marL="812165" marR="1005205" indent="-342900">
              <a:lnSpc>
                <a:spcPts val="2810"/>
              </a:lnSpc>
              <a:spcBef>
                <a:spcPts val="17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2400" spc="-5">
                <a:latin typeface="Times New Roman"/>
                <a:cs typeface="Times New Roman"/>
              </a:rPr>
              <a:t>Overridden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different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classes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related</a:t>
            </a:r>
            <a:r>
              <a:rPr dirty="0" sz="2400">
                <a:latin typeface="Times New Roman"/>
                <a:cs typeface="Times New Roman"/>
              </a:rPr>
              <a:t> by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inheritance.</a:t>
            </a:r>
            <a:endParaRPr sz="2400">
              <a:latin typeface="Times New Roman"/>
              <a:cs typeface="Times New Roman"/>
            </a:endParaRPr>
          </a:p>
          <a:p>
            <a:pPr lvl="1" marL="812800" indent="-343535">
              <a:lnSpc>
                <a:spcPts val="282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2400" spc="-5">
                <a:latin typeface="Times New Roman"/>
                <a:cs typeface="Times New Roman"/>
              </a:rPr>
              <a:t>Overridden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have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same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signature.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412" y="133603"/>
            <a:ext cx="59721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Calibri"/>
                <a:cs typeface="Calibri"/>
              </a:rPr>
              <a:t>11.4.</a:t>
            </a:r>
            <a:r>
              <a:rPr dirty="0" sz="3600" spc="-20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Overriding</a:t>
            </a:r>
            <a:r>
              <a:rPr dirty="0" sz="3600" spc="-20" b="0">
                <a:latin typeface="Calibri"/>
                <a:cs typeface="Calibri"/>
              </a:rPr>
              <a:t> </a:t>
            </a:r>
            <a:r>
              <a:rPr dirty="0" sz="3600" spc="-5" b="0">
                <a:latin typeface="Calibri"/>
                <a:cs typeface="Calibri"/>
              </a:rPr>
              <a:t>vs.</a:t>
            </a:r>
            <a:r>
              <a:rPr dirty="0" sz="3600" spc="-20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Overloading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7901" y="4606340"/>
            <a:ext cx="991235" cy="446405"/>
          </a:xfrm>
          <a:custGeom>
            <a:avLst/>
            <a:gdLst/>
            <a:ahLst/>
            <a:cxnLst/>
            <a:rect l="l" t="t" r="r" b="b"/>
            <a:pathLst>
              <a:path w="991235" h="446404">
                <a:moveTo>
                  <a:pt x="990968" y="0"/>
                </a:moveTo>
                <a:lnTo>
                  <a:pt x="103225" y="0"/>
                </a:lnTo>
                <a:lnTo>
                  <a:pt x="103225" y="222999"/>
                </a:lnTo>
                <a:lnTo>
                  <a:pt x="0" y="222999"/>
                </a:lnTo>
                <a:lnTo>
                  <a:pt x="0" y="446011"/>
                </a:lnTo>
                <a:lnTo>
                  <a:pt x="784517" y="446011"/>
                </a:lnTo>
                <a:lnTo>
                  <a:pt x="784517" y="222999"/>
                </a:lnTo>
                <a:lnTo>
                  <a:pt x="990968" y="222999"/>
                </a:lnTo>
                <a:lnTo>
                  <a:pt x="9909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7896" y="1224088"/>
            <a:ext cx="4274185" cy="4584065"/>
          </a:xfrm>
          <a:prstGeom prst="rect">
            <a:avLst/>
          </a:prstGeom>
          <a:ln w="17207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160">
              <a:lnSpc>
                <a:spcPts val="1720"/>
              </a:lnSpc>
            </a:pPr>
            <a:r>
              <a:rPr dirty="0" sz="1550" spc="-155" b="1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class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latin typeface="Courier New"/>
                <a:cs typeface="Courier New"/>
              </a:rPr>
              <a:t>Tes</a:t>
            </a:r>
            <a:r>
              <a:rPr dirty="0" sz="1550" spc="-150" b="1">
                <a:latin typeface="Courier New"/>
                <a:cs typeface="Courier New"/>
              </a:rPr>
              <a:t>t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406400" marR="92710" indent="-198755">
              <a:lnSpc>
                <a:spcPts val="1760"/>
              </a:lnSpc>
              <a:spcBef>
                <a:spcPts val="90"/>
              </a:spcBef>
            </a:pPr>
            <a:r>
              <a:rPr dirty="0" sz="1550" spc="-155" b="1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solidFill>
                  <a:srgbClr val="000050"/>
                </a:solidFill>
                <a:latin typeface="Courier New"/>
                <a:cs typeface="Courier New"/>
              </a:rPr>
              <a:t>stati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void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latin typeface="Courier New"/>
                <a:cs typeface="Courier New"/>
              </a:rPr>
              <a:t>main(String[</a:t>
            </a:r>
            <a:r>
              <a:rPr dirty="0" sz="1550" spc="-150" b="1">
                <a:latin typeface="Courier New"/>
                <a:cs typeface="Courier New"/>
              </a:rPr>
              <a:t>]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5" b="1">
                <a:latin typeface="Courier New"/>
                <a:cs typeface="Courier New"/>
              </a:rPr>
              <a:t>args</a:t>
            </a:r>
            <a:r>
              <a:rPr dirty="0" sz="1550" spc="-150" b="1">
                <a:latin typeface="Courier New"/>
                <a:cs typeface="Courier New"/>
              </a:rPr>
              <a:t>)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{  A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a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=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new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A();</a:t>
            </a:r>
            <a:endParaRPr sz="1550">
              <a:latin typeface="Courier New"/>
              <a:cs typeface="Courier New"/>
            </a:endParaRPr>
          </a:p>
          <a:p>
            <a:pPr marL="406400">
              <a:lnSpc>
                <a:spcPts val="1660"/>
              </a:lnSpc>
            </a:pPr>
            <a:r>
              <a:rPr dirty="0" sz="1550" spc="-150" b="1">
                <a:latin typeface="Courier New"/>
                <a:cs typeface="Courier New"/>
              </a:rPr>
              <a:t>a.p(</a:t>
            </a:r>
            <a:r>
              <a:rPr dirty="0" sz="1550" spc="-150" b="1">
                <a:solidFill>
                  <a:srgbClr val="3366FF"/>
                </a:solidFill>
                <a:latin typeface="Courier New"/>
                <a:cs typeface="Courier New"/>
              </a:rPr>
              <a:t>10</a:t>
            </a:r>
            <a:r>
              <a:rPr dirty="0" sz="1550" spc="-150" b="1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406400">
              <a:lnSpc>
                <a:spcPts val="1755"/>
              </a:lnSpc>
            </a:pPr>
            <a:r>
              <a:rPr dirty="0" sz="1550" spc="-150" b="1">
                <a:latin typeface="Courier New"/>
                <a:cs typeface="Courier New"/>
              </a:rPr>
              <a:t>a.p(</a:t>
            </a:r>
            <a:r>
              <a:rPr dirty="0" sz="1550" spc="-150" b="1">
                <a:solidFill>
                  <a:srgbClr val="3366FF"/>
                </a:solidFill>
                <a:latin typeface="Courier New"/>
                <a:cs typeface="Courier New"/>
              </a:rPr>
              <a:t>10.0</a:t>
            </a:r>
            <a:r>
              <a:rPr dirty="0" sz="1550" spc="-150" b="1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208279">
              <a:lnSpc>
                <a:spcPts val="1755"/>
              </a:lnSpc>
            </a:pPr>
            <a:r>
              <a:rPr dirty="0" sz="1550" spc="-150" b="1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10160">
              <a:lnSpc>
                <a:spcPts val="1810"/>
              </a:lnSpc>
            </a:pPr>
            <a:r>
              <a:rPr dirty="0" sz="1550" spc="-150" b="1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ourier New"/>
              <a:cs typeface="Courier New"/>
            </a:endParaRPr>
          </a:p>
          <a:p>
            <a:pPr marL="10160">
              <a:lnSpc>
                <a:spcPts val="1810"/>
              </a:lnSpc>
              <a:spcBef>
                <a:spcPts val="5"/>
              </a:spcBef>
            </a:pP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class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B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406400" marR="1282065" indent="-198755">
              <a:lnSpc>
                <a:spcPts val="1760"/>
              </a:lnSpc>
              <a:spcBef>
                <a:spcPts val="90"/>
              </a:spcBef>
            </a:pPr>
            <a:r>
              <a:rPr dirty="0" sz="1550" spc="-155" b="1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void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p(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double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latin typeface="Courier New"/>
                <a:cs typeface="Courier New"/>
              </a:rPr>
              <a:t>i</a:t>
            </a:r>
            <a:r>
              <a:rPr dirty="0" sz="1550" spc="-150" b="1">
                <a:latin typeface="Courier New"/>
                <a:cs typeface="Courier New"/>
              </a:rPr>
              <a:t>)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{  System.out.println(i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*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3366FF"/>
                </a:solidFill>
                <a:latin typeface="Courier New"/>
                <a:cs typeface="Courier New"/>
              </a:rPr>
              <a:t>2</a:t>
            </a:r>
            <a:r>
              <a:rPr dirty="0" sz="1550" spc="-150" b="1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208279">
              <a:lnSpc>
                <a:spcPts val="1660"/>
              </a:lnSpc>
            </a:pPr>
            <a:r>
              <a:rPr dirty="0" sz="1550" spc="-150" b="1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10160">
              <a:lnSpc>
                <a:spcPts val="1810"/>
              </a:lnSpc>
            </a:pPr>
            <a:r>
              <a:rPr dirty="0" sz="1550" spc="-150" b="1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10160">
              <a:lnSpc>
                <a:spcPts val="1810"/>
              </a:lnSpc>
            </a:pP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class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A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extends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B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208279" marR="92710">
              <a:lnSpc>
                <a:spcPts val="1760"/>
              </a:lnSpc>
              <a:spcBef>
                <a:spcPts val="90"/>
              </a:spcBef>
            </a:pPr>
            <a:r>
              <a:rPr dirty="0" sz="1550" spc="-155" b="1">
                <a:solidFill>
                  <a:srgbClr val="70AD47"/>
                </a:solidFill>
                <a:latin typeface="Courier New"/>
                <a:cs typeface="Courier New"/>
              </a:rPr>
              <a:t>/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/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solidFill>
                  <a:srgbClr val="70AD47"/>
                </a:solidFill>
                <a:latin typeface="Courier New"/>
                <a:cs typeface="Courier New"/>
              </a:rPr>
              <a:t>Thi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s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solidFill>
                  <a:srgbClr val="70AD47"/>
                </a:solidFill>
                <a:latin typeface="Courier New"/>
                <a:cs typeface="Courier New"/>
              </a:rPr>
              <a:t>metho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d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overrides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solidFill>
                  <a:srgbClr val="70AD47"/>
                </a:solidFill>
                <a:latin typeface="Courier New"/>
                <a:cs typeface="Courier New"/>
              </a:rPr>
              <a:t>th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e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solidFill>
                  <a:srgbClr val="70AD47"/>
                </a:solidFill>
                <a:latin typeface="Courier New"/>
                <a:cs typeface="Courier New"/>
              </a:rPr>
              <a:t>metho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d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in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B  </a:t>
            </a:r>
            <a:r>
              <a:rPr dirty="0" sz="1550" spc="-155" b="1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void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p(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double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i)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406400">
              <a:lnSpc>
                <a:spcPts val="1660"/>
              </a:lnSpc>
            </a:pPr>
            <a:r>
              <a:rPr dirty="0" sz="1550" spc="-150" b="1">
                <a:latin typeface="Courier New"/>
                <a:cs typeface="Courier New"/>
              </a:rPr>
              <a:t>System.out.println(i);</a:t>
            </a:r>
            <a:endParaRPr sz="1550">
              <a:latin typeface="Courier New"/>
              <a:cs typeface="Courier New"/>
            </a:endParaRPr>
          </a:p>
          <a:p>
            <a:pPr marL="208279">
              <a:lnSpc>
                <a:spcPts val="1755"/>
              </a:lnSpc>
            </a:pPr>
            <a:r>
              <a:rPr dirty="0" sz="1550" spc="-150" b="1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10160">
              <a:lnSpc>
                <a:spcPts val="1810"/>
              </a:lnSpc>
            </a:pPr>
            <a:r>
              <a:rPr dirty="0" sz="1550" spc="-150" b="1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07264" y="4606340"/>
            <a:ext cx="991235" cy="446405"/>
          </a:xfrm>
          <a:custGeom>
            <a:avLst/>
            <a:gdLst/>
            <a:ahLst/>
            <a:cxnLst/>
            <a:rect l="l" t="t" r="r" b="b"/>
            <a:pathLst>
              <a:path w="991234" h="446404">
                <a:moveTo>
                  <a:pt x="990968" y="0"/>
                </a:moveTo>
                <a:lnTo>
                  <a:pt x="103225" y="0"/>
                </a:lnTo>
                <a:lnTo>
                  <a:pt x="103225" y="222999"/>
                </a:lnTo>
                <a:lnTo>
                  <a:pt x="0" y="222999"/>
                </a:lnTo>
                <a:lnTo>
                  <a:pt x="0" y="446011"/>
                </a:lnTo>
                <a:lnTo>
                  <a:pt x="495477" y="446011"/>
                </a:lnTo>
                <a:lnTo>
                  <a:pt x="495477" y="222999"/>
                </a:lnTo>
                <a:lnTo>
                  <a:pt x="990968" y="222999"/>
                </a:lnTo>
                <a:lnTo>
                  <a:pt x="9909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86618" y="1224088"/>
            <a:ext cx="4274185" cy="4584065"/>
          </a:xfrm>
          <a:prstGeom prst="rect">
            <a:avLst/>
          </a:prstGeom>
          <a:ln w="17207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0480">
              <a:lnSpc>
                <a:spcPts val="1720"/>
              </a:lnSpc>
            </a:pPr>
            <a:r>
              <a:rPr dirty="0" sz="1550" spc="-155" b="1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class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latin typeface="Courier New"/>
                <a:cs typeface="Courier New"/>
              </a:rPr>
              <a:t>Tes</a:t>
            </a:r>
            <a:r>
              <a:rPr dirty="0" sz="1550" spc="-150" b="1">
                <a:latin typeface="Courier New"/>
                <a:cs typeface="Courier New"/>
              </a:rPr>
              <a:t>t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427355" marR="72390" indent="-198755">
              <a:lnSpc>
                <a:spcPts val="1760"/>
              </a:lnSpc>
              <a:spcBef>
                <a:spcPts val="90"/>
              </a:spcBef>
            </a:pPr>
            <a:r>
              <a:rPr dirty="0" sz="1550" spc="-155" b="1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solidFill>
                  <a:srgbClr val="000050"/>
                </a:solidFill>
                <a:latin typeface="Courier New"/>
                <a:cs typeface="Courier New"/>
              </a:rPr>
              <a:t>stati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void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latin typeface="Courier New"/>
                <a:cs typeface="Courier New"/>
              </a:rPr>
              <a:t>main(String[</a:t>
            </a:r>
            <a:r>
              <a:rPr dirty="0" sz="1550" spc="-150" b="1">
                <a:latin typeface="Courier New"/>
                <a:cs typeface="Courier New"/>
              </a:rPr>
              <a:t>]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5" b="1">
                <a:latin typeface="Courier New"/>
                <a:cs typeface="Courier New"/>
              </a:rPr>
              <a:t>args</a:t>
            </a:r>
            <a:r>
              <a:rPr dirty="0" sz="1550" spc="-150" b="1">
                <a:latin typeface="Courier New"/>
                <a:cs typeface="Courier New"/>
              </a:rPr>
              <a:t>)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{  A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a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=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new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A();</a:t>
            </a:r>
            <a:endParaRPr sz="1550">
              <a:latin typeface="Courier New"/>
              <a:cs typeface="Courier New"/>
            </a:endParaRPr>
          </a:p>
          <a:p>
            <a:pPr marL="427355">
              <a:lnSpc>
                <a:spcPts val="1660"/>
              </a:lnSpc>
            </a:pPr>
            <a:r>
              <a:rPr dirty="0" sz="1550" spc="-150" b="1">
                <a:latin typeface="Courier New"/>
                <a:cs typeface="Courier New"/>
              </a:rPr>
              <a:t>a.p(</a:t>
            </a:r>
            <a:r>
              <a:rPr dirty="0" sz="1550" spc="-150" b="1">
                <a:solidFill>
                  <a:srgbClr val="3366FF"/>
                </a:solidFill>
                <a:latin typeface="Courier New"/>
                <a:cs typeface="Courier New"/>
              </a:rPr>
              <a:t>10</a:t>
            </a:r>
            <a:r>
              <a:rPr dirty="0" sz="1550" spc="-150" b="1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427355">
              <a:lnSpc>
                <a:spcPts val="1755"/>
              </a:lnSpc>
            </a:pPr>
            <a:r>
              <a:rPr dirty="0" sz="1550" spc="-150" b="1">
                <a:latin typeface="Courier New"/>
                <a:cs typeface="Courier New"/>
              </a:rPr>
              <a:t>a.p(</a:t>
            </a:r>
            <a:r>
              <a:rPr dirty="0" sz="1550" spc="-150" b="1">
                <a:solidFill>
                  <a:srgbClr val="3366FF"/>
                </a:solidFill>
                <a:latin typeface="Courier New"/>
                <a:cs typeface="Courier New"/>
              </a:rPr>
              <a:t>10.0</a:t>
            </a:r>
            <a:r>
              <a:rPr dirty="0" sz="1550" spc="-150" b="1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228600">
              <a:lnSpc>
                <a:spcPts val="1755"/>
              </a:lnSpc>
            </a:pPr>
            <a:r>
              <a:rPr dirty="0" sz="1550" spc="-150" b="1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30480">
              <a:lnSpc>
                <a:spcPts val="1810"/>
              </a:lnSpc>
            </a:pPr>
            <a:r>
              <a:rPr dirty="0" sz="1550" spc="-150" b="1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ourier New"/>
              <a:cs typeface="Courier New"/>
            </a:endParaRPr>
          </a:p>
          <a:p>
            <a:pPr marL="30480">
              <a:lnSpc>
                <a:spcPts val="1810"/>
              </a:lnSpc>
              <a:spcBef>
                <a:spcPts val="5"/>
              </a:spcBef>
            </a:pP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class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B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427355" marR="1261110" indent="-198755">
              <a:lnSpc>
                <a:spcPts val="1760"/>
              </a:lnSpc>
              <a:spcBef>
                <a:spcPts val="90"/>
              </a:spcBef>
            </a:pPr>
            <a:r>
              <a:rPr dirty="0" sz="1550" spc="-155" b="1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void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p(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double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latin typeface="Courier New"/>
                <a:cs typeface="Courier New"/>
              </a:rPr>
              <a:t>i</a:t>
            </a:r>
            <a:r>
              <a:rPr dirty="0" sz="1550" spc="-150" b="1">
                <a:latin typeface="Courier New"/>
                <a:cs typeface="Courier New"/>
              </a:rPr>
              <a:t>)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{  System.out.println(i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*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3366FF"/>
                </a:solidFill>
                <a:latin typeface="Courier New"/>
                <a:cs typeface="Courier New"/>
              </a:rPr>
              <a:t>2</a:t>
            </a:r>
            <a:r>
              <a:rPr dirty="0" sz="1550" spc="-150" b="1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228600">
              <a:lnSpc>
                <a:spcPts val="1660"/>
              </a:lnSpc>
            </a:pPr>
            <a:r>
              <a:rPr dirty="0" sz="1550" spc="-150" b="1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30480">
              <a:lnSpc>
                <a:spcPts val="1810"/>
              </a:lnSpc>
            </a:pPr>
            <a:r>
              <a:rPr dirty="0" sz="1550" spc="-150" b="1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30480">
              <a:lnSpc>
                <a:spcPts val="1810"/>
              </a:lnSpc>
            </a:pP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class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A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5" b="1">
                <a:solidFill>
                  <a:srgbClr val="000050"/>
                </a:solidFill>
                <a:latin typeface="Courier New"/>
                <a:cs typeface="Courier New"/>
              </a:rPr>
              <a:t>extend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s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B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228600" marR="73025">
              <a:lnSpc>
                <a:spcPts val="1760"/>
              </a:lnSpc>
              <a:spcBef>
                <a:spcPts val="90"/>
              </a:spcBef>
            </a:pPr>
            <a:r>
              <a:rPr dirty="0" sz="1550" spc="-155" b="1">
                <a:solidFill>
                  <a:srgbClr val="70AD47"/>
                </a:solidFill>
                <a:latin typeface="Courier New"/>
                <a:cs typeface="Courier New"/>
              </a:rPr>
              <a:t>/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/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solidFill>
                  <a:srgbClr val="70AD47"/>
                </a:solidFill>
                <a:latin typeface="Courier New"/>
                <a:cs typeface="Courier New"/>
              </a:rPr>
              <a:t>Thi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s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solidFill>
                  <a:srgbClr val="70AD47"/>
                </a:solidFill>
                <a:latin typeface="Courier New"/>
                <a:cs typeface="Courier New"/>
              </a:rPr>
              <a:t>metho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d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overloads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solidFill>
                  <a:srgbClr val="70AD47"/>
                </a:solidFill>
                <a:latin typeface="Courier New"/>
                <a:cs typeface="Courier New"/>
              </a:rPr>
              <a:t>th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e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solidFill>
                  <a:srgbClr val="70AD47"/>
                </a:solidFill>
                <a:latin typeface="Courier New"/>
                <a:cs typeface="Courier New"/>
              </a:rPr>
              <a:t>metho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d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1550" spc="-155" b="1">
                <a:solidFill>
                  <a:srgbClr val="70AD47"/>
                </a:solidFill>
                <a:latin typeface="Courier New"/>
                <a:cs typeface="Courier New"/>
              </a:rPr>
              <a:t>i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n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70AD47"/>
                </a:solidFill>
                <a:latin typeface="Courier New"/>
                <a:cs typeface="Courier New"/>
              </a:rPr>
              <a:t>B  </a:t>
            </a:r>
            <a:r>
              <a:rPr dirty="0" sz="1550" spc="-155" b="1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c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void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p(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550" spc="-1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i)</a:t>
            </a:r>
            <a:r>
              <a:rPr dirty="0" sz="1550" spc="-150" b="1">
                <a:latin typeface="Courier New"/>
                <a:cs typeface="Courier New"/>
              </a:rPr>
              <a:t> </a:t>
            </a:r>
            <a:r>
              <a:rPr dirty="0" sz="1550" spc="-150" b="1"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427355">
              <a:lnSpc>
                <a:spcPts val="1660"/>
              </a:lnSpc>
            </a:pPr>
            <a:r>
              <a:rPr dirty="0" sz="1550" spc="-150" b="1">
                <a:latin typeface="Courier New"/>
                <a:cs typeface="Courier New"/>
              </a:rPr>
              <a:t>System.out.println(i);</a:t>
            </a:r>
            <a:endParaRPr sz="1550">
              <a:latin typeface="Courier New"/>
              <a:cs typeface="Courier New"/>
            </a:endParaRPr>
          </a:p>
          <a:p>
            <a:pPr marL="228600">
              <a:lnSpc>
                <a:spcPts val="1755"/>
              </a:lnSpc>
            </a:pPr>
            <a:r>
              <a:rPr dirty="0" sz="1550" spc="-150" b="1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30480">
              <a:lnSpc>
                <a:spcPts val="1810"/>
              </a:lnSpc>
            </a:pPr>
            <a:r>
              <a:rPr dirty="0" sz="1550" spc="-150" b="1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8" name="object 8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412" y="133603"/>
            <a:ext cx="59721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Calibri"/>
                <a:cs typeface="Calibri"/>
              </a:rPr>
              <a:t>11.4.</a:t>
            </a:r>
            <a:r>
              <a:rPr dirty="0" sz="3600" spc="-20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Overriding</a:t>
            </a:r>
            <a:r>
              <a:rPr dirty="0" sz="3600" spc="-20" b="0">
                <a:latin typeface="Calibri"/>
                <a:cs typeface="Calibri"/>
              </a:rPr>
              <a:t> </a:t>
            </a:r>
            <a:r>
              <a:rPr dirty="0" sz="3600" spc="-5" b="0">
                <a:latin typeface="Calibri"/>
                <a:cs typeface="Calibri"/>
              </a:rPr>
              <a:t>vs.</a:t>
            </a:r>
            <a:r>
              <a:rPr dirty="0" sz="3600" spc="-20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Overloading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10570" y="1261364"/>
            <a:ext cx="7155180" cy="1064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dirty="0" sz="2400" b="1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class</a:t>
            </a:r>
            <a:r>
              <a:rPr dirty="0" sz="2400" spc="-10" b="1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Circle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extends </a:t>
            </a:r>
            <a:r>
              <a:rPr dirty="0" sz="2400" spc="-5" b="1">
                <a:latin typeface="Arial"/>
                <a:cs typeface="Arial"/>
              </a:rPr>
              <a:t>GeometricObject</a:t>
            </a:r>
            <a:r>
              <a:rPr dirty="0" sz="2400" b="1">
                <a:latin typeface="Arial"/>
                <a:cs typeface="Arial"/>
              </a:rPr>
              <a:t> {</a:t>
            </a:r>
            <a:endParaRPr sz="24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15"/>
              </a:spcBef>
            </a:pPr>
            <a:r>
              <a:rPr dirty="0" sz="2000" spc="-5" b="1">
                <a:solidFill>
                  <a:srgbClr val="00B200"/>
                </a:solidFill>
                <a:latin typeface="Arial"/>
                <a:cs typeface="Arial"/>
              </a:rPr>
              <a:t>//</a:t>
            </a:r>
            <a:r>
              <a:rPr dirty="0" sz="2000" spc="-15" b="1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B200"/>
                </a:solidFill>
                <a:latin typeface="Arial"/>
                <a:cs typeface="Arial"/>
              </a:rPr>
              <a:t>Override</a:t>
            </a:r>
            <a:r>
              <a:rPr dirty="0" sz="2000" spc="-10" b="1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B200"/>
                </a:solidFill>
                <a:latin typeface="Arial"/>
                <a:cs typeface="Arial"/>
              </a:rPr>
              <a:t>the toString method defined</a:t>
            </a:r>
            <a:r>
              <a:rPr dirty="0" sz="2000" b="1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B200"/>
                </a:solidFill>
                <a:latin typeface="Arial"/>
                <a:cs typeface="Arial"/>
              </a:rPr>
              <a:t>in the</a:t>
            </a:r>
            <a:r>
              <a:rPr dirty="0" sz="2000" spc="-10" b="1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B200"/>
                </a:solidFill>
                <a:latin typeface="Arial"/>
                <a:cs typeface="Arial"/>
              </a:rPr>
              <a:t>superclass</a:t>
            </a:r>
            <a:endParaRPr sz="20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dirty="0" sz="2400" spc="-20" b="1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String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toString()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1251945" y="2303779"/>
            <a:ext cx="908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return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9845" y="2354262"/>
            <a:ext cx="5871210" cy="3302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 spc="-15" b="1">
                <a:solidFill>
                  <a:srgbClr val="000CD6"/>
                </a:solidFill>
                <a:latin typeface="Arial"/>
                <a:cs typeface="Arial"/>
              </a:rPr>
              <a:t>super</a:t>
            </a:r>
            <a:r>
              <a:rPr dirty="0" sz="2400" spc="-15" b="1">
                <a:solidFill>
                  <a:srgbClr val="006666"/>
                </a:solidFill>
                <a:latin typeface="Arial"/>
                <a:cs typeface="Arial"/>
              </a:rPr>
              <a:t>.</a:t>
            </a:r>
            <a:r>
              <a:rPr dirty="0" sz="2400" spc="-15" b="1">
                <a:latin typeface="Arial"/>
                <a:cs typeface="Arial"/>
              </a:rPr>
              <a:t>toString()</a:t>
            </a:r>
            <a:r>
              <a:rPr dirty="0" sz="2400" b="1">
                <a:latin typeface="Arial"/>
                <a:cs typeface="Arial"/>
              </a:rPr>
              <a:t> +</a:t>
            </a:r>
            <a:r>
              <a:rPr dirty="0" sz="2400" spc="-5" b="1"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"\nradius</a:t>
            </a:r>
            <a:r>
              <a:rPr dirty="0" sz="2400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is</a:t>
            </a:r>
            <a:r>
              <a:rPr dirty="0" sz="2400" b="1">
                <a:solidFill>
                  <a:srgbClr val="00997F"/>
                </a:solidFill>
                <a:latin typeface="Arial"/>
                <a:cs typeface="Arial"/>
              </a:rPr>
              <a:t> "</a:t>
            </a:r>
            <a:r>
              <a:rPr dirty="0" sz="2400" spc="5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+</a:t>
            </a:r>
            <a:r>
              <a:rPr dirty="0" sz="2400" spc="-5" b="1">
                <a:latin typeface="Arial"/>
                <a:cs typeface="Arial"/>
              </a:rPr>
              <a:t> radius;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569" y="2672588"/>
            <a:ext cx="6680200" cy="2446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dirty="0" sz="2400" b="1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class </a:t>
            </a:r>
            <a:r>
              <a:rPr dirty="0" sz="2400" spc="-5" b="1">
                <a:latin typeface="Arial"/>
                <a:cs typeface="Arial"/>
              </a:rPr>
              <a:t>Circle </a:t>
            </a: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extends</a:t>
            </a:r>
            <a:r>
              <a:rPr dirty="0" sz="2400" b="1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GeometricObject </a:t>
            </a:r>
            <a:r>
              <a:rPr dirty="0" sz="2400" b="1">
                <a:latin typeface="Arial"/>
                <a:cs typeface="Arial"/>
              </a:rPr>
              <a:t>{ </a:t>
            </a:r>
            <a:r>
              <a:rPr dirty="0" sz="2400" spc="-650" b="1"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@Override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dirty="0" sz="2400" spc="-20" b="1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String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toString()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1944" y="5095747"/>
            <a:ext cx="908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return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9844" y="5147104"/>
            <a:ext cx="5871210" cy="3302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75"/>
              </a:lnSpc>
            </a:pPr>
            <a:r>
              <a:rPr dirty="0" sz="2400" spc="-15" b="1">
                <a:solidFill>
                  <a:srgbClr val="000CD6"/>
                </a:solidFill>
                <a:latin typeface="Arial"/>
                <a:cs typeface="Arial"/>
              </a:rPr>
              <a:t>super</a:t>
            </a:r>
            <a:r>
              <a:rPr dirty="0" sz="2400" spc="-15" b="1">
                <a:solidFill>
                  <a:srgbClr val="006666"/>
                </a:solidFill>
                <a:latin typeface="Arial"/>
                <a:cs typeface="Arial"/>
              </a:rPr>
              <a:t>.</a:t>
            </a:r>
            <a:r>
              <a:rPr dirty="0" sz="2400" spc="-15" b="1">
                <a:latin typeface="Arial"/>
                <a:cs typeface="Arial"/>
              </a:rPr>
              <a:t>toString()</a:t>
            </a:r>
            <a:r>
              <a:rPr dirty="0" sz="2400" b="1">
                <a:latin typeface="Arial"/>
                <a:cs typeface="Arial"/>
              </a:rPr>
              <a:t> +</a:t>
            </a:r>
            <a:r>
              <a:rPr dirty="0" sz="2400" spc="-5" b="1"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"\nradius</a:t>
            </a:r>
            <a:r>
              <a:rPr dirty="0" sz="2400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is</a:t>
            </a:r>
            <a:r>
              <a:rPr dirty="0" sz="2400" b="1">
                <a:solidFill>
                  <a:srgbClr val="00997F"/>
                </a:solidFill>
                <a:latin typeface="Arial"/>
                <a:cs typeface="Arial"/>
              </a:rPr>
              <a:t> "</a:t>
            </a:r>
            <a:r>
              <a:rPr dirty="0" sz="2400" spc="5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+</a:t>
            </a:r>
            <a:r>
              <a:rPr dirty="0" sz="2400" spc="-5" b="1">
                <a:latin typeface="Arial"/>
                <a:cs typeface="Arial"/>
              </a:rPr>
              <a:t> radius;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569" y="5464555"/>
            <a:ext cx="565150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3070">
              <a:lnSpc>
                <a:spcPts val="2845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dirty="0" sz="2400" b="1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5211"/>
            <a:ext cx="5842635" cy="10712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dirty="0" sz="3500" spc="50"/>
              <a:t>11</a:t>
            </a:r>
            <a:r>
              <a:rPr dirty="0" sz="3500" spc="25"/>
              <a:t>.</a:t>
            </a:r>
            <a:r>
              <a:rPr dirty="0" sz="3500" spc="35"/>
              <a:t>5.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Object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r>
              <a:rPr dirty="0" sz="3500" spc="25"/>
              <a:t> </a:t>
            </a:r>
            <a:r>
              <a:rPr dirty="0" sz="3500" spc="50"/>
              <a:t>a</a:t>
            </a:r>
            <a:r>
              <a:rPr dirty="0" sz="3500" spc="50"/>
              <a:t>nd</a:t>
            </a:r>
            <a:r>
              <a:rPr dirty="0" sz="3500" spc="25"/>
              <a:t> </a:t>
            </a:r>
            <a:r>
              <a:rPr dirty="0" sz="3500" spc="10"/>
              <a:t>I</a:t>
            </a:r>
            <a:r>
              <a:rPr dirty="0" sz="3500" spc="35"/>
              <a:t>ts</a:t>
            </a:r>
            <a:endParaRPr sz="3500">
              <a:latin typeface="Courier New"/>
              <a:cs typeface="Courier New"/>
            </a:endParaRPr>
          </a:p>
          <a:p>
            <a:pPr marL="12700">
              <a:lnSpc>
                <a:spcPts val="4115"/>
              </a:lnSpc>
            </a:pPr>
            <a:r>
              <a:rPr dirty="0" sz="3600" b="1">
                <a:latin typeface="Courier New"/>
                <a:cs typeface="Courier New"/>
              </a:rPr>
              <a:t>toString()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75"/>
              <a:t>M</a:t>
            </a:r>
            <a:r>
              <a:rPr dirty="0" sz="3500" spc="20"/>
              <a:t>e</a:t>
            </a:r>
            <a:r>
              <a:rPr dirty="0" sz="3500" spc="40"/>
              <a:t>th</a:t>
            </a:r>
            <a:r>
              <a:rPr dirty="0" sz="3500" spc="45"/>
              <a:t>o</a:t>
            </a:r>
            <a:r>
              <a:rPr dirty="0" sz="3500" spc="45"/>
              <a:t>ds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76096"/>
            <a:ext cx="7708265" cy="156464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1300" marR="5080" indent="-228600">
              <a:lnSpc>
                <a:spcPts val="271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Times New Roman"/>
                <a:cs typeface="Times New Roman"/>
              </a:rPr>
              <a:t>Every class in Java is descended from the java.lang.Object </a:t>
            </a:r>
            <a:r>
              <a:rPr dirty="0" sz="2500" spc="-6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  <a:p>
            <a:pPr marL="241300" marR="275590" indent="-228600">
              <a:lnSpc>
                <a:spcPts val="271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Times New Roman"/>
                <a:cs typeface="Times New Roman"/>
              </a:rPr>
              <a:t>If no inheritance is specified </a:t>
            </a:r>
            <a:r>
              <a:rPr dirty="0" sz="2500" spc="-5">
                <a:latin typeface="Times New Roman"/>
                <a:cs typeface="Times New Roman"/>
              </a:rPr>
              <a:t>when </a:t>
            </a:r>
            <a:r>
              <a:rPr dirty="0" sz="2500">
                <a:latin typeface="Times New Roman"/>
                <a:cs typeface="Times New Roman"/>
              </a:rPr>
              <a:t>a class is defined, </a:t>
            </a:r>
            <a:r>
              <a:rPr dirty="0" u="sng" sz="2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u="sng" sz="2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superclass</a:t>
            </a:r>
            <a:r>
              <a:rPr dirty="0" u="sng" sz="25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sng" sz="25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25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 is Object.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19" y="3870157"/>
            <a:ext cx="3180080" cy="812165"/>
          </a:xfrm>
          <a:prstGeom prst="rect">
            <a:avLst/>
          </a:prstGeom>
          <a:ln w="17726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46990">
              <a:lnSpc>
                <a:spcPts val="1805"/>
              </a:lnSpc>
              <a:spcBef>
                <a:spcPts val="10"/>
              </a:spcBef>
            </a:pPr>
            <a:r>
              <a:rPr dirty="0" sz="1550" spc="-5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dirty="0" sz="1550" spc="-4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 spc="-5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dirty="0" sz="1550" spc="-4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 spc="-5">
                <a:solidFill>
                  <a:srgbClr val="FF0000"/>
                </a:solidFill>
                <a:latin typeface="Courier New"/>
                <a:cs typeface="Courier New"/>
              </a:rPr>
              <a:t>Circle</a:t>
            </a:r>
            <a:r>
              <a:rPr dirty="0" sz="1550" spc="-4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282575">
              <a:lnSpc>
                <a:spcPts val="1760"/>
              </a:lnSpc>
            </a:pPr>
            <a:r>
              <a:rPr dirty="0" sz="1550" spc="-1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550">
              <a:latin typeface="Courier New"/>
              <a:cs typeface="Courier New"/>
            </a:endParaRPr>
          </a:p>
          <a:p>
            <a:pPr marL="46990">
              <a:lnSpc>
                <a:spcPts val="1814"/>
              </a:lnSpc>
            </a:pPr>
            <a:r>
              <a:rPr dirty="0" sz="155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0512" y="4029252"/>
            <a:ext cx="7677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Times New Roman"/>
                <a:cs typeface="Times New Roman"/>
              </a:rPr>
              <a:t>Equivalent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3139" y="4320542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 h="0">
                <a:moveTo>
                  <a:pt x="0" y="0"/>
                </a:moveTo>
                <a:lnTo>
                  <a:pt x="1118655" y="0"/>
                </a:lnTo>
              </a:path>
            </a:pathLst>
          </a:custGeom>
          <a:ln w="177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53139" y="4406451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 h="0">
                <a:moveTo>
                  <a:pt x="0" y="0"/>
                </a:moveTo>
                <a:lnTo>
                  <a:pt x="1118655" y="0"/>
                </a:lnTo>
              </a:path>
            </a:pathLst>
          </a:custGeom>
          <a:ln w="177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24934" y="3887890"/>
            <a:ext cx="4345305" cy="812165"/>
          </a:xfrm>
          <a:custGeom>
            <a:avLst/>
            <a:gdLst/>
            <a:ahLst/>
            <a:cxnLst/>
            <a:rect l="l" t="t" r="r" b="b"/>
            <a:pathLst>
              <a:path w="4345305" h="812164">
                <a:moveTo>
                  <a:pt x="0" y="811932"/>
                </a:moveTo>
                <a:lnTo>
                  <a:pt x="4345235" y="811932"/>
                </a:lnTo>
                <a:lnTo>
                  <a:pt x="4345235" y="0"/>
                </a:lnTo>
                <a:lnTo>
                  <a:pt x="0" y="0"/>
                </a:lnTo>
                <a:lnTo>
                  <a:pt x="0" y="811932"/>
                </a:lnTo>
                <a:close/>
              </a:path>
            </a:pathLst>
          </a:custGeom>
          <a:ln w="17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127157" y="3917522"/>
            <a:ext cx="1649095" cy="2222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39"/>
              </a:lnSpc>
            </a:pPr>
            <a:r>
              <a:rPr dirty="0" sz="1550" spc="-5">
                <a:solidFill>
                  <a:srgbClr val="FF0000"/>
                </a:solidFill>
                <a:latin typeface="Courier New"/>
                <a:cs typeface="Courier New"/>
              </a:rPr>
              <a:t>extends</a:t>
            </a:r>
            <a:r>
              <a:rPr dirty="0" sz="1550" spc="-4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urier New"/>
                <a:cs typeface="Courier New"/>
              </a:rPr>
              <a:t>Object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3472" y="3875284"/>
            <a:ext cx="131445" cy="264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55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2028" y="3875284"/>
            <a:ext cx="2249170" cy="711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ts val="1805"/>
              </a:lnSpc>
              <a:spcBef>
                <a:spcPts val="110"/>
              </a:spcBef>
            </a:pPr>
            <a:r>
              <a:rPr dirty="0" sz="1550" spc="-5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dirty="0" sz="1550" spc="-5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 spc="-5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dirty="0" sz="1550" spc="-4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urier New"/>
                <a:cs typeface="Courier New"/>
              </a:rPr>
              <a:t>Circle</a:t>
            </a:r>
            <a:endParaRPr sz="1550">
              <a:latin typeface="Courier New"/>
              <a:cs typeface="Courier New"/>
            </a:endParaRPr>
          </a:p>
          <a:p>
            <a:pPr marL="234950">
              <a:lnSpc>
                <a:spcPts val="1760"/>
              </a:lnSpc>
            </a:pPr>
            <a:r>
              <a:rPr dirty="0" sz="1550" spc="-1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ts val="1814"/>
              </a:lnSpc>
            </a:pPr>
            <a:r>
              <a:rPr dirty="0" sz="155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3" name="object 1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34" y="1122171"/>
            <a:ext cx="7860665" cy="2165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Calibri"/>
                <a:cs typeface="Calibri"/>
              </a:rPr>
              <a:t>Inheritance:</a:t>
            </a:r>
            <a:endParaRPr sz="2800">
              <a:latin typeface="Calibri"/>
              <a:cs typeface="Calibri"/>
            </a:endParaRPr>
          </a:p>
          <a:p>
            <a:pPr marL="469265" marR="5080" indent="-457200">
              <a:lnSpc>
                <a:spcPts val="3310"/>
              </a:lnSpc>
              <a:spcBef>
                <a:spcPts val="1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800" spc="-15">
                <a:latin typeface="Calibri"/>
                <a:cs typeface="Calibri"/>
              </a:rPr>
              <a:t>Object-oriented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programming</a:t>
            </a:r>
            <a:r>
              <a:rPr dirty="0" sz="2800" spc="-10">
                <a:latin typeface="Calibri"/>
                <a:cs typeface="Calibri"/>
              </a:rPr>
              <a:t> allows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define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new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classes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from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existing</a:t>
            </a:r>
            <a:r>
              <a:rPr dirty="0" sz="2800" spc="-5">
                <a:latin typeface="Calibri"/>
                <a:cs typeface="Calibri"/>
              </a:rPr>
              <a:t> classes.</a:t>
            </a:r>
            <a:endParaRPr sz="2800">
              <a:latin typeface="Calibri"/>
              <a:cs typeface="Calibri"/>
            </a:endParaRPr>
          </a:p>
          <a:p>
            <a:pPr marL="469265" marR="235585" indent="-457200">
              <a:lnSpc>
                <a:spcPts val="3379"/>
              </a:lnSpc>
              <a:spcBef>
                <a:spcPts val="3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800" spc="-10">
                <a:latin typeface="Calibri"/>
                <a:cs typeface="Calibri"/>
              </a:rPr>
              <a:t>Allows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define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general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class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superclass)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extend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specialized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classes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(subclasses)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9450" y="6439972"/>
            <a:ext cx="1778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2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865124"/>
            <a:ext cx="8140065" cy="2783840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296545">
              <a:lnSpc>
                <a:spcPct val="100000"/>
              </a:lnSpc>
              <a:spcBef>
                <a:spcPts val="2020"/>
              </a:spcBef>
            </a:pPr>
            <a:r>
              <a:rPr dirty="0" sz="3000" b="1">
                <a:latin typeface="Calibri"/>
                <a:cs typeface="Calibri"/>
              </a:rPr>
              <a:t>The</a:t>
            </a:r>
            <a:r>
              <a:rPr dirty="0" sz="3000" spc="-10" b="1">
                <a:latin typeface="Calibri"/>
                <a:cs typeface="Calibri"/>
              </a:rPr>
              <a:t> </a:t>
            </a:r>
            <a:r>
              <a:rPr dirty="0" sz="3000" spc="-5" b="1">
                <a:latin typeface="Courier New"/>
                <a:cs typeface="Courier New"/>
              </a:rPr>
              <a:t>toString()</a:t>
            </a:r>
            <a:r>
              <a:rPr dirty="0" sz="3000" spc="-30" b="1">
                <a:latin typeface="Courier New"/>
                <a:cs typeface="Courier New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method </a:t>
            </a:r>
            <a:r>
              <a:rPr dirty="0" sz="3000" spc="-5" b="1">
                <a:latin typeface="Calibri"/>
                <a:cs typeface="Calibri"/>
              </a:rPr>
              <a:t>in</a:t>
            </a:r>
            <a:r>
              <a:rPr dirty="0" sz="3000" spc="-15" b="1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Object</a:t>
            </a:r>
            <a:endParaRPr sz="3000">
              <a:latin typeface="Calibri"/>
              <a:cs typeface="Calibri"/>
            </a:endParaRPr>
          </a:p>
          <a:p>
            <a:pPr marL="241300" marR="499109" indent="-228600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toString()</a:t>
            </a:r>
            <a:r>
              <a:rPr dirty="0" sz="2400" spc="-5">
                <a:latin typeface="Calibri"/>
                <a:cs typeface="Calibri"/>
              </a:rPr>
              <a:t> method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returns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string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representation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object.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987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default implementation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returns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string consisting</a:t>
            </a:r>
            <a:r>
              <a:rPr dirty="0" sz="2400" spc="-5">
                <a:latin typeface="Calibri"/>
                <a:cs typeface="Calibri"/>
              </a:rPr>
              <a:t> of</a:t>
            </a:r>
            <a:r>
              <a:rPr dirty="0" sz="2400">
                <a:latin typeface="Calibri"/>
                <a:cs typeface="Calibri"/>
              </a:rPr>
              <a:t> a</a:t>
            </a:r>
            <a:r>
              <a:rPr dirty="0" sz="2400" spc="-5">
                <a:latin typeface="Calibri"/>
                <a:cs typeface="Calibri"/>
              </a:rPr>
              <a:t> class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which 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object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is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instance,</a:t>
            </a:r>
            <a:r>
              <a:rPr dirty="0" sz="2400" spc="-5">
                <a:latin typeface="Calibri"/>
                <a:cs typeface="Calibri"/>
              </a:rPr>
              <a:t> the 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(@),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hexadecimal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representing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memory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address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this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object.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140" y="45211"/>
            <a:ext cx="5842635" cy="10712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dirty="0" sz="3500" spc="50"/>
              <a:t>11</a:t>
            </a:r>
            <a:r>
              <a:rPr dirty="0" sz="3500" spc="25"/>
              <a:t>.</a:t>
            </a:r>
            <a:r>
              <a:rPr dirty="0" sz="3500" spc="35"/>
              <a:t>5.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Object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r>
              <a:rPr dirty="0" sz="3500" spc="25"/>
              <a:t> </a:t>
            </a:r>
            <a:r>
              <a:rPr dirty="0" sz="3500" spc="50"/>
              <a:t>a</a:t>
            </a:r>
            <a:r>
              <a:rPr dirty="0" sz="3500" spc="50"/>
              <a:t>nd</a:t>
            </a:r>
            <a:r>
              <a:rPr dirty="0" sz="3500" spc="25"/>
              <a:t> </a:t>
            </a:r>
            <a:r>
              <a:rPr dirty="0" sz="3500" spc="10"/>
              <a:t>I</a:t>
            </a:r>
            <a:r>
              <a:rPr dirty="0" sz="3500" spc="35"/>
              <a:t>ts</a:t>
            </a:r>
            <a:endParaRPr sz="3500">
              <a:latin typeface="Courier New"/>
              <a:cs typeface="Courier New"/>
            </a:endParaRPr>
          </a:p>
          <a:p>
            <a:pPr marL="12700">
              <a:lnSpc>
                <a:spcPts val="4115"/>
              </a:lnSpc>
            </a:pPr>
            <a:r>
              <a:rPr dirty="0" sz="3600" b="1">
                <a:latin typeface="Courier New"/>
                <a:cs typeface="Courier New"/>
              </a:rPr>
              <a:t>toString()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75"/>
              <a:t>M</a:t>
            </a:r>
            <a:r>
              <a:rPr dirty="0" sz="3500" spc="20"/>
              <a:t>e</a:t>
            </a:r>
            <a:r>
              <a:rPr dirty="0" sz="3500" spc="40"/>
              <a:t>th</a:t>
            </a:r>
            <a:r>
              <a:rPr dirty="0" sz="3500" spc="45"/>
              <a:t>o</a:t>
            </a:r>
            <a:r>
              <a:rPr dirty="0" sz="3500" spc="45"/>
              <a:t>ds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5730"/>
            <a:ext cx="368744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11.6.</a:t>
            </a:r>
            <a:r>
              <a:rPr dirty="0" spc="-45"/>
              <a:t> </a:t>
            </a:r>
            <a:r>
              <a:rPr dirty="0" spc="4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24203"/>
            <a:ext cx="8298180" cy="3415029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dirty="0" sz="2400" spc="-10" b="1">
                <a:latin typeface="Calibri"/>
                <a:cs typeface="Calibri"/>
              </a:rPr>
              <a:t>Polymorphism</a:t>
            </a:r>
            <a:r>
              <a:rPr dirty="0" sz="2400" spc="-10">
                <a:latin typeface="Calibri"/>
                <a:cs typeface="Calibri"/>
              </a:rPr>
              <a:t>: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variable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supertype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refer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subtype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object.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 spc="-5">
                <a:latin typeface="Times New Roman"/>
                <a:cs typeface="Times New Roman"/>
              </a:rPr>
              <a:t>object</a:t>
            </a:r>
            <a:r>
              <a:rPr dirty="0" sz="2400">
                <a:latin typeface="Times New Roman"/>
                <a:cs typeface="Times New Roman"/>
              </a:rPr>
              <a:t> of a </a:t>
            </a:r>
            <a:r>
              <a:rPr dirty="0" sz="2400" spc="-5">
                <a:latin typeface="Times New Roman"/>
                <a:cs typeface="Times New Roman"/>
              </a:rPr>
              <a:t>subclass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 be </a:t>
            </a:r>
            <a:r>
              <a:rPr dirty="0" sz="2400" spc="-5">
                <a:latin typeface="Times New Roman"/>
                <a:cs typeface="Times New Roman"/>
              </a:rPr>
              <a:t>used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wherever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superclass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used.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505"/>
              </a:spcBef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type.</a:t>
            </a:r>
            <a:endParaRPr sz="2400">
              <a:latin typeface="Times New Roman"/>
              <a:cs typeface="Times New Roman"/>
            </a:endParaRPr>
          </a:p>
          <a:p>
            <a:pPr lvl="1" marL="432434" indent="-342900">
              <a:lnSpc>
                <a:spcPct val="100000"/>
              </a:lnSpc>
              <a:spcBef>
                <a:spcPts val="315"/>
              </a:spcBef>
              <a:buClr>
                <a:srgbClr val="44546A"/>
              </a:buClr>
              <a:buSzPct val="75000"/>
              <a:buFont typeface="Wingdings"/>
              <a:buChar char="■"/>
              <a:tabLst>
                <a:tab pos="431800" algn="l"/>
                <a:tab pos="432434" algn="l"/>
              </a:tabLst>
            </a:pPr>
            <a:r>
              <a:rPr dirty="0" sz="2400" spc="-5">
                <a:latin typeface="Times New Roman"/>
                <a:cs typeface="Times New Roman"/>
              </a:rPr>
              <a:t>Subtype: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type defined</a:t>
            </a:r>
            <a:r>
              <a:rPr dirty="0" sz="2400">
                <a:latin typeface="Times New Roman"/>
                <a:cs typeface="Times New Roman"/>
              </a:rPr>
              <a:t> by a</a:t>
            </a:r>
            <a:r>
              <a:rPr dirty="0" sz="2400" spc="-5">
                <a:latin typeface="Times New Roman"/>
                <a:cs typeface="Times New Roman"/>
              </a:rPr>
              <a:t> subclass.</a:t>
            </a:r>
            <a:endParaRPr sz="2400">
              <a:latin typeface="Times New Roman"/>
              <a:cs typeface="Times New Roman"/>
            </a:endParaRPr>
          </a:p>
          <a:p>
            <a:pPr lvl="2" marL="1175385" indent="-343535">
              <a:lnSpc>
                <a:spcPct val="100000"/>
              </a:lnSpc>
              <a:spcBef>
                <a:spcPts val="335"/>
              </a:spcBef>
              <a:buFont typeface="Wingdings"/>
              <a:buChar char="■"/>
              <a:tabLst>
                <a:tab pos="1174750" algn="l"/>
                <a:tab pos="1175385" algn="l"/>
              </a:tabLst>
            </a:pPr>
            <a:r>
              <a:rPr dirty="0" sz="2400" spc="-5">
                <a:latin typeface="Times New Roman"/>
                <a:cs typeface="Times New Roman"/>
              </a:rPr>
              <a:t>Circle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Rectangle</a:t>
            </a:r>
            <a:endParaRPr sz="2400">
              <a:latin typeface="Times New Roman"/>
              <a:cs typeface="Times New Roman"/>
            </a:endParaRPr>
          </a:p>
          <a:p>
            <a:pPr lvl="1" marL="432434" indent="-342900">
              <a:lnSpc>
                <a:spcPct val="100000"/>
              </a:lnSpc>
              <a:spcBef>
                <a:spcPts val="310"/>
              </a:spcBef>
              <a:buClr>
                <a:srgbClr val="44546A"/>
              </a:buClr>
              <a:buSzPct val="75000"/>
              <a:buFont typeface="Wingdings"/>
              <a:buChar char="■"/>
              <a:tabLst>
                <a:tab pos="431800" algn="l"/>
                <a:tab pos="432434" algn="l"/>
              </a:tabLst>
            </a:pPr>
            <a:r>
              <a:rPr dirty="0" sz="2400" spc="-5">
                <a:latin typeface="Times New Roman"/>
                <a:cs typeface="Times New Roman"/>
              </a:rPr>
              <a:t>Supertype: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type defined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superclass.</a:t>
            </a:r>
            <a:endParaRPr sz="2400">
              <a:latin typeface="Times New Roman"/>
              <a:cs typeface="Times New Roman"/>
            </a:endParaRPr>
          </a:p>
          <a:p>
            <a:pPr lvl="2" marL="1175385" indent="-343535">
              <a:lnSpc>
                <a:spcPct val="100000"/>
              </a:lnSpc>
              <a:spcBef>
                <a:spcPts val="215"/>
              </a:spcBef>
              <a:buFont typeface="Wingdings"/>
              <a:buChar char="■"/>
              <a:tabLst>
                <a:tab pos="1174750" algn="l"/>
                <a:tab pos="1175385" algn="l"/>
              </a:tabLst>
            </a:pPr>
            <a:r>
              <a:rPr dirty="0" sz="2400" spc="-5">
                <a:latin typeface="Times New Roman"/>
                <a:cs typeface="Times New Roman"/>
              </a:rPr>
              <a:t>GeometricObject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5730"/>
            <a:ext cx="368744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11.6.</a:t>
            </a:r>
            <a:r>
              <a:rPr dirty="0" spc="-45"/>
              <a:t> </a:t>
            </a:r>
            <a:r>
              <a:rPr dirty="0" spc="40"/>
              <a:t>Polymorphism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1777" y="1322323"/>
            <a:ext cx="8493125" cy="4006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dirty="0" sz="18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2B91AF"/>
                </a:solidFill>
                <a:latin typeface="Courier New"/>
                <a:cs typeface="Courier New"/>
              </a:rPr>
              <a:t>PolymorphismDemo</a:t>
            </a:r>
            <a:r>
              <a:rPr dirty="0" sz="1800" spc="10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ts val="2135"/>
              </a:lnSpc>
              <a:spcBef>
                <a:spcPts val="45"/>
              </a:spcBef>
            </a:pPr>
            <a:r>
              <a:rPr dirty="0" sz="1800" b="1">
                <a:solidFill>
                  <a:srgbClr val="008000"/>
                </a:solidFill>
                <a:latin typeface="Courier New"/>
                <a:cs typeface="Courier New"/>
              </a:rPr>
              <a:t>//*</a:t>
            </a:r>
            <a:r>
              <a:rPr dirty="0" sz="1800" spc="-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ourier New"/>
                <a:cs typeface="Courier New"/>
              </a:rPr>
              <a:t>Main</a:t>
            </a:r>
            <a:r>
              <a:rPr dirty="0" sz="1800" spc="-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ourier New"/>
                <a:cs typeface="Courier New"/>
              </a:rPr>
              <a:t>method */</a:t>
            </a:r>
            <a:endParaRPr sz="1800">
              <a:latin typeface="Courier New"/>
              <a:cs typeface="Courier New"/>
            </a:endParaRPr>
          </a:p>
          <a:p>
            <a:pPr marL="927100" marR="1894839" indent="-457200">
              <a:lnSpc>
                <a:spcPts val="2180"/>
              </a:lnSpc>
              <a:spcBef>
                <a:spcPts val="35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18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dirty="0" sz="1800" spc="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main(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dirty="0" sz="1800" b="1">
                <a:latin typeface="Courier New"/>
                <a:cs typeface="Courier New"/>
              </a:rPr>
              <a:t>[]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dirty="0" sz="1800" b="1">
                <a:latin typeface="Courier New"/>
                <a:cs typeface="Courier New"/>
              </a:rPr>
              <a:t>){ </a:t>
            </a:r>
            <a:r>
              <a:rPr dirty="0" sz="1800" spc="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displayObject(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800" spc="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Circle(1,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"red"</a:t>
            </a:r>
            <a:r>
              <a:rPr dirty="0" sz="1800" b="1">
                <a:latin typeface="Courier New"/>
                <a:cs typeface="Courier New"/>
              </a:rPr>
              <a:t>,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dirty="0" sz="1800" b="1">
                <a:latin typeface="Courier New"/>
                <a:cs typeface="Courier New"/>
              </a:rPr>
              <a:t>));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00"/>
              </a:lnSpc>
            </a:pPr>
            <a:r>
              <a:rPr dirty="0" sz="1800" b="1">
                <a:latin typeface="Courier New"/>
                <a:cs typeface="Courier New"/>
              </a:rPr>
              <a:t>displayObject(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800" spc="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Rectangle(1,1,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"black"</a:t>
            </a:r>
            <a:r>
              <a:rPr dirty="0" sz="1800" b="1">
                <a:latin typeface="Courier New"/>
                <a:cs typeface="Courier New"/>
              </a:rPr>
              <a:t>,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dirty="0" sz="1800" b="1">
                <a:latin typeface="Courier New"/>
                <a:cs typeface="Courier New"/>
              </a:rPr>
              <a:t>));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7100" marR="5080" indent="-457200">
              <a:lnSpc>
                <a:spcPts val="2110"/>
              </a:lnSpc>
              <a:spcBef>
                <a:spcPts val="16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1800" spc="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dirty="0" sz="1800" spc="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displayObject(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GeometricObject</a:t>
            </a:r>
            <a:r>
              <a:rPr dirty="0" sz="1800" spc="3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808080"/>
                </a:solidFill>
                <a:latin typeface="Courier New"/>
                <a:cs typeface="Courier New"/>
              </a:rPr>
              <a:t>object</a:t>
            </a:r>
            <a:r>
              <a:rPr dirty="0" sz="1800" b="1">
                <a:latin typeface="Courier New"/>
                <a:cs typeface="Courier New"/>
              </a:rPr>
              <a:t>)</a:t>
            </a:r>
            <a:r>
              <a:rPr dirty="0" sz="1800" spc="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 </a:t>
            </a:r>
            <a:r>
              <a:rPr dirty="0" sz="1800" spc="-10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System.out.println(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"Created</a:t>
            </a:r>
            <a:r>
              <a:rPr dirty="0" sz="1800" spc="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on</a:t>
            </a:r>
            <a:r>
              <a:rPr dirty="0" sz="1800" spc="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dirty="0" sz="1800" spc="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383665">
              <a:lnSpc>
                <a:spcPts val="2125"/>
              </a:lnSpc>
            </a:pPr>
            <a:r>
              <a:rPr dirty="0" sz="1800" b="1">
                <a:latin typeface="Courier New"/>
                <a:cs typeface="Courier New"/>
              </a:rPr>
              <a:t>object.getDateCreated()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15" b="1"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".</a:t>
            </a:r>
            <a:r>
              <a:rPr dirty="0" sz="1800" spc="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Color</a:t>
            </a:r>
            <a:r>
              <a:rPr dirty="0" sz="1800" spc="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dirty="0" sz="1800" spc="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dirty="0" sz="1800" spc="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383665">
              <a:lnSpc>
                <a:spcPts val="2125"/>
              </a:lnSpc>
              <a:spcBef>
                <a:spcPts val="45"/>
              </a:spcBef>
            </a:pPr>
            <a:r>
              <a:rPr dirty="0" sz="1800" b="1">
                <a:latin typeface="Courier New"/>
                <a:cs typeface="Courier New"/>
              </a:rPr>
              <a:t>object.getColor());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ts val="2125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5"/>
              </a:lnSpc>
              <a:spcBef>
                <a:spcPts val="50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622675">
              <a:lnSpc>
                <a:spcPts val="2675"/>
              </a:lnSpc>
            </a:pPr>
            <a:r>
              <a:rPr dirty="0" sz="2400" spc="-10" b="1">
                <a:latin typeface="Calibri"/>
                <a:cs typeface="Calibri"/>
              </a:rPr>
              <a:t>displayObject </a:t>
            </a:r>
            <a:r>
              <a:rPr dirty="0" sz="2400" spc="-25">
                <a:latin typeface="Calibri"/>
                <a:cs typeface="Calibri"/>
              </a:rPr>
              <a:t>takes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parameter</a:t>
            </a:r>
            <a:r>
              <a:rPr dirty="0" sz="2400" spc="-5">
                <a:latin typeface="Calibri"/>
                <a:cs typeface="Calibri"/>
              </a:rPr>
              <a:t> of the</a:t>
            </a:r>
            <a:endParaRPr sz="2400">
              <a:latin typeface="Calibri"/>
              <a:cs typeface="Calibri"/>
            </a:endParaRPr>
          </a:p>
          <a:p>
            <a:pPr marL="3622675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latin typeface="Calibri"/>
                <a:cs typeface="Calibri"/>
              </a:rPr>
              <a:t>GeometricObject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1060" y="3298003"/>
            <a:ext cx="730250" cy="1239520"/>
          </a:xfrm>
          <a:custGeom>
            <a:avLst/>
            <a:gdLst/>
            <a:ahLst/>
            <a:cxnLst/>
            <a:rect l="l" t="t" r="r" b="b"/>
            <a:pathLst>
              <a:path w="730250" h="1239520">
                <a:moveTo>
                  <a:pt x="49365" y="59420"/>
                </a:moveTo>
                <a:lnTo>
                  <a:pt x="27425" y="72219"/>
                </a:lnTo>
                <a:lnTo>
                  <a:pt x="708221" y="1239299"/>
                </a:lnTo>
                <a:lnTo>
                  <a:pt x="730161" y="1226499"/>
                </a:lnTo>
                <a:lnTo>
                  <a:pt x="49365" y="59420"/>
                </a:lnTo>
                <a:close/>
              </a:path>
              <a:path w="730250" h="1239520">
                <a:moveTo>
                  <a:pt x="0" y="0"/>
                </a:moveTo>
                <a:lnTo>
                  <a:pt x="5485" y="85017"/>
                </a:lnTo>
                <a:lnTo>
                  <a:pt x="27425" y="72219"/>
                </a:lnTo>
                <a:lnTo>
                  <a:pt x="21027" y="61252"/>
                </a:lnTo>
                <a:lnTo>
                  <a:pt x="42967" y="48453"/>
                </a:lnTo>
                <a:lnTo>
                  <a:pt x="68168" y="48453"/>
                </a:lnTo>
                <a:lnTo>
                  <a:pt x="71305" y="46622"/>
                </a:lnTo>
                <a:lnTo>
                  <a:pt x="0" y="0"/>
                </a:lnTo>
                <a:close/>
              </a:path>
              <a:path w="730250" h="1239520">
                <a:moveTo>
                  <a:pt x="42967" y="48453"/>
                </a:moveTo>
                <a:lnTo>
                  <a:pt x="21027" y="61252"/>
                </a:lnTo>
                <a:lnTo>
                  <a:pt x="27425" y="72219"/>
                </a:lnTo>
                <a:lnTo>
                  <a:pt x="49365" y="59420"/>
                </a:lnTo>
                <a:lnTo>
                  <a:pt x="42967" y="48453"/>
                </a:lnTo>
                <a:close/>
              </a:path>
              <a:path w="730250" h="1239520">
                <a:moveTo>
                  <a:pt x="68168" y="48453"/>
                </a:moveTo>
                <a:lnTo>
                  <a:pt x="42967" y="48453"/>
                </a:lnTo>
                <a:lnTo>
                  <a:pt x="49365" y="59420"/>
                </a:lnTo>
                <a:lnTo>
                  <a:pt x="68168" y="484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83058"/>
            <a:ext cx="412115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10.7.</a:t>
            </a:r>
            <a:r>
              <a:rPr dirty="0" spc="-5"/>
              <a:t> </a:t>
            </a:r>
            <a:r>
              <a:rPr dirty="0" spc="50"/>
              <a:t>Dynamic</a:t>
            </a:r>
            <a:r>
              <a:rPr dirty="0" spc="-5"/>
              <a:t> </a:t>
            </a:r>
            <a:r>
              <a:rPr dirty="0" spc="40"/>
              <a:t>Binding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4316" y="810259"/>
            <a:ext cx="8242934" cy="54032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434"/>
              </a:spcBef>
            </a:pPr>
            <a:r>
              <a:rPr dirty="0" sz="2400" spc="-5">
                <a:latin typeface="Times New Roman"/>
                <a:cs typeface="Times New Roman"/>
              </a:rPr>
              <a:t>Which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toString() </a:t>
            </a:r>
            <a:r>
              <a:rPr dirty="0" sz="2400" spc="-5">
                <a:latin typeface="Times New Roman"/>
                <a:cs typeface="Times New Roman"/>
              </a:rPr>
              <a:t>method 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invoked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1979930" marR="1521460">
              <a:lnSpc>
                <a:spcPts val="2780"/>
              </a:lnSpc>
              <a:spcBef>
                <a:spcPts val="509"/>
              </a:spcBef>
            </a:pPr>
            <a:r>
              <a:rPr dirty="0" sz="2400" spc="-5">
                <a:latin typeface="Arial"/>
                <a:cs typeface="Arial"/>
              </a:rPr>
              <a:t>Object </a:t>
            </a:r>
            <a:r>
              <a:rPr dirty="0" sz="2400">
                <a:latin typeface="Arial"/>
                <a:cs typeface="Arial"/>
              </a:rPr>
              <a:t>o = </a:t>
            </a:r>
            <a:r>
              <a:rPr dirty="0" sz="2400" spc="-5" b="1">
                <a:solidFill>
                  <a:srgbClr val="000CD6"/>
                </a:solidFill>
                <a:latin typeface="Arial"/>
                <a:cs typeface="Arial"/>
              </a:rPr>
              <a:t>new </a:t>
            </a:r>
            <a:r>
              <a:rPr dirty="0" sz="2400" spc="-5">
                <a:latin typeface="Arial"/>
                <a:cs typeface="Arial"/>
              </a:rPr>
              <a:t>GeometricObject(); </a:t>
            </a:r>
            <a:r>
              <a:rPr dirty="0" sz="2400" spc="-6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System.out.println(o.toString());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u="heavy" sz="2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declared</a:t>
            </a:r>
            <a:r>
              <a:rPr dirty="0" u="heavy" sz="22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type: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15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  <a:tab pos="1161415" algn="l"/>
              </a:tabLst>
            </a:pPr>
            <a:r>
              <a:rPr dirty="0" sz="2200" spc="-5">
                <a:latin typeface="Times New Roman"/>
                <a:cs typeface="Times New Roman"/>
              </a:rPr>
              <a:t>When	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type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 a</a:t>
            </a:r>
            <a:r>
              <a:rPr dirty="0" sz="2200" spc="-5">
                <a:latin typeface="Times New Roman"/>
                <a:cs typeface="Times New Roman"/>
              </a:rPr>
              <a:t> variable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declared,</a:t>
            </a:r>
            <a:r>
              <a:rPr dirty="0" sz="2200">
                <a:latin typeface="Times New Roman"/>
                <a:cs typeface="Times New Roman"/>
              </a:rPr>
              <a:t> it 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called</a:t>
            </a:r>
            <a:r>
              <a:rPr dirty="0" sz="2200">
                <a:latin typeface="Times New Roman"/>
                <a:cs typeface="Times New Roman"/>
              </a:rPr>
              <a:t> the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variable’s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590"/>
              </a:lnSpc>
            </a:pPr>
            <a:r>
              <a:rPr dirty="0" sz="2200" spc="-15" i="1">
                <a:latin typeface="Times New Roman"/>
                <a:cs typeface="Times New Roman"/>
              </a:rPr>
              <a:t>declared</a:t>
            </a:r>
            <a:r>
              <a:rPr dirty="0" sz="2200" spc="-30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type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marR="203200" indent="-342900">
              <a:lnSpc>
                <a:spcPts val="271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variable </a:t>
            </a:r>
            <a:r>
              <a:rPr dirty="0" sz="2200">
                <a:latin typeface="Times New Roman"/>
                <a:cs typeface="Times New Roman"/>
              </a:rPr>
              <a:t>of a </a:t>
            </a:r>
            <a:r>
              <a:rPr dirty="0" sz="2200" spc="-5">
                <a:latin typeface="Times New Roman"/>
                <a:cs typeface="Times New Roman"/>
              </a:rPr>
              <a:t>reference </a:t>
            </a:r>
            <a:r>
              <a:rPr dirty="0" sz="2200">
                <a:latin typeface="Times New Roman"/>
                <a:cs typeface="Times New Roman"/>
              </a:rPr>
              <a:t>type </a:t>
            </a:r>
            <a:r>
              <a:rPr dirty="0" sz="2200" spc="-5">
                <a:latin typeface="Times New Roman"/>
                <a:cs typeface="Times New Roman"/>
              </a:rPr>
              <a:t>can </a:t>
            </a:r>
            <a:r>
              <a:rPr dirty="0" sz="2200">
                <a:latin typeface="Times New Roman"/>
                <a:cs typeface="Times New Roman"/>
              </a:rPr>
              <a:t>hold a </a:t>
            </a:r>
            <a:r>
              <a:rPr dirty="0" sz="2200" b="1">
                <a:solidFill>
                  <a:srgbClr val="00997F"/>
                </a:solidFill>
                <a:latin typeface="Arial"/>
                <a:cs typeface="Arial"/>
              </a:rPr>
              <a:t>null </a:t>
            </a:r>
            <a:r>
              <a:rPr dirty="0" sz="2200" spc="-5">
                <a:latin typeface="Times New Roman"/>
                <a:cs typeface="Times New Roman"/>
              </a:rPr>
              <a:t>value </a:t>
            </a:r>
            <a:r>
              <a:rPr dirty="0" sz="2200">
                <a:latin typeface="Times New Roman"/>
                <a:cs typeface="Times New Roman"/>
              </a:rPr>
              <a:t>or a </a:t>
            </a:r>
            <a:r>
              <a:rPr dirty="0" sz="2200" spc="-5">
                <a:latin typeface="Times New Roman"/>
                <a:cs typeface="Times New Roman"/>
              </a:rPr>
              <a:t>reference </a:t>
            </a:r>
            <a:r>
              <a:rPr dirty="0" sz="2200">
                <a:latin typeface="Times New Roman"/>
                <a:cs typeface="Times New Roman"/>
              </a:rPr>
              <a:t>to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 instance </a:t>
            </a:r>
            <a:r>
              <a:rPr dirty="0" sz="2200">
                <a:latin typeface="Times New Roman"/>
                <a:cs typeface="Times New Roman"/>
              </a:rPr>
              <a:t>of the</a:t>
            </a:r>
            <a:r>
              <a:rPr dirty="0" sz="2200" spc="-5">
                <a:latin typeface="Times New Roman"/>
                <a:cs typeface="Times New Roman"/>
              </a:rPr>
              <a:t> declared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type.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4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instance may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-5">
                <a:latin typeface="Times New Roman"/>
                <a:cs typeface="Times New Roman"/>
              </a:rPr>
              <a:t> created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constructor</a:t>
            </a:r>
            <a:r>
              <a:rPr dirty="0" sz="2200">
                <a:latin typeface="Times New Roman"/>
                <a:cs typeface="Times New Roman"/>
              </a:rPr>
              <a:t> 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declared</a:t>
            </a:r>
            <a:r>
              <a:rPr dirty="0" sz="2200">
                <a:latin typeface="Times New Roman"/>
                <a:cs typeface="Times New Roman"/>
              </a:rPr>
              <a:t> type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615"/>
              </a:lnSpc>
              <a:spcBef>
                <a:spcPts val="75"/>
              </a:spcBef>
            </a:pP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subtype.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actual</a:t>
            </a:r>
            <a:r>
              <a:rPr dirty="0" u="heavy" sz="22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</a:t>
            </a:r>
            <a:endParaRPr sz="2200">
              <a:latin typeface="Times New Roman"/>
              <a:cs typeface="Times New Roman"/>
            </a:endParaRPr>
          </a:p>
          <a:p>
            <a:pPr marL="355600" marR="881380" indent="-342900">
              <a:lnSpc>
                <a:spcPts val="271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 i="1">
                <a:latin typeface="Times New Roman"/>
                <a:cs typeface="Times New Roman"/>
              </a:rPr>
              <a:t>actual type </a:t>
            </a:r>
            <a:r>
              <a:rPr dirty="0" sz="2200">
                <a:latin typeface="Times New Roman"/>
                <a:cs typeface="Times New Roman"/>
              </a:rPr>
              <a:t>of the </a:t>
            </a:r>
            <a:r>
              <a:rPr dirty="0" sz="2200" spc="-5">
                <a:latin typeface="Times New Roman"/>
                <a:cs typeface="Times New Roman"/>
              </a:rPr>
              <a:t>variable </a:t>
            </a:r>
            <a:r>
              <a:rPr dirty="0" sz="2200">
                <a:latin typeface="Times New Roman"/>
                <a:cs typeface="Times New Roman"/>
              </a:rPr>
              <a:t>is the </a:t>
            </a:r>
            <a:r>
              <a:rPr dirty="0" sz="2200" spc="-5">
                <a:latin typeface="Times New Roman"/>
                <a:cs typeface="Times New Roman"/>
              </a:rPr>
              <a:t>actual class </a:t>
            </a:r>
            <a:r>
              <a:rPr dirty="0" sz="2200">
                <a:latin typeface="Times New Roman"/>
                <a:cs typeface="Times New Roman"/>
              </a:rPr>
              <a:t>for the </a:t>
            </a:r>
            <a:r>
              <a:rPr dirty="0" sz="2200" spc="-5">
                <a:latin typeface="Times New Roman"/>
                <a:cs typeface="Times New Roman"/>
              </a:rPr>
              <a:t>object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referenced </a:t>
            </a:r>
            <a:r>
              <a:rPr dirty="0" sz="2200">
                <a:latin typeface="Times New Roman"/>
                <a:cs typeface="Times New Roman"/>
              </a:rPr>
              <a:t>by the</a:t>
            </a:r>
            <a:r>
              <a:rPr dirty="0" sz="2200" spc="-5">
                <a:latin typeface="Times New Roman"/>
                <a:cs typeface="Times New Roman"/>
              </a:rPr>
              <a:t> variable at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runtime.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4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 b="1">
                <a:solidFill>
                  <a:srgbClr val="00997F"/>
                </a:solidFill>
                <a:latin typeface="Arial"/>
                <a:cs typeface="Arial"/>
              </a:rPr>
              <a:t>toString()</a:t>
            </a:r>
            <a:r>
              <a:rPr dirty="0" sz="2200" spc="10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5">
                <a:latin typeface="Times New Roman"/>
                <a:cs typeface="Times New Roman"/>
              </a:rPr>
              <a:t> invoked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by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997F"/>
                </a:solidFill>
                <a:latin typeface="Arial"/>
                <a:cs typeface="Arial"/>
              </a:rPr>
              <a:t>o</a:t>
            </a:r>
            <a:r>
              <a:rPr dirty="0" sz="2200" spc="10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5">
                <a:latin typeface="Times New Roman"/>
                <a:cs typeface="Times New Roman"/>
              </a:rPr>
              <a:t> determined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by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40" b="1">
                <a:solidFill>
                  <a:srgbClr val="00997F"/>
                </a:solidFill>
                <a:latin typeface="Arial"/>
                <a:cs typeface="Arial"/>
              </a:rPr>
              <a:t>o</a:t>
            </a:r>
            <a:r>
              <a:rPr dirty="0" sz="2200" spc="-40">
                <a:latin typeface="Times New Roman"/>
                <a:cs typeface="Times New Roman"/>
              </a:rPr>
              <a:t>’s</a:t>
            </a:r>
            <a:r>
              <a:rPr dirty="0" sz="2200" spc="-5">
                <a:latin typeface="Times New Roman"/>
                <a:cs typeface="Times New Roman"/>
              </a:rPr>
              <a:t> actual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type.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615"/>
              </a:lnSpc>
            </a:pP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known as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 b="1" i="1">
                <a:solidFill>
                  <a:srgbClr val="FF0000"/>
                </a:solidFill>
                <a:latin typeface="Times New Roman"/>
                <a:cs typeface="Times New Roman"/>
              </a:rPr>
              <a:t>dynamic</a:t>
            </a:r>
            <a:r>
              <a:rPr dirty="0" sz="2200" spc="-1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Times New Roman"/>
                <a:cs typeface="Times New Roman"/>
              </a:rPr>
              <a:t>binding</a:t>
            </a:r>
            <a:r>
              <a:rPr dirty="0" sz="220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83058"/>
            <a:ext cx="412115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10.7.</a:t>
            </a:r>
            <a:r>
              <a:rPr dirty="0" spc="-5"/>
              <a:t> </a:t>
            </a:r>
            <a:r>
              <a:rPr dirty="0" spc="50"/>
              <a:t>Dynamic</a:t>
            </a:r>
            <a:r>
              <a:rPr dirty="0" spc="-5"/>
              <a:t> </a:t>
            </a:r>
            <a:r>
              <a:rPr dirty="0" spc="4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40" y="1041908"/>
            <a:ext cx="8761730" cy="336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275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Dynamic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binding </a:t>
            </a:r>
            <a:r>
              <a:rPr dirty="0" sz="2400">
                <a:latin typeface="Times New Roman"/>
                <a:cs typeface="Times New Roman"/>
              </a:rPr>
              <a:t>works</a:t>
            </a:r>
            <a:r>
              <a:rPr dirty="0" sz="2400" spc="-5">
                <a:latin typeface="Times New Roman"/>
                <a:cs typeface="Times New Roman"/>
              </a:rPr>
              <a:t> as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L="25400" marR="419100">
              <a:lnSpc>
                <a:spcPts val="2590"/>
              </a:lnSpc>
              <a:spcBef>
                <a:spcPts val="195"/>
              </a:spcBef>
            </a:pPr>
            <a:r>
              <a:rPr dirty="0" sz="2400">
                <a:latin typeface="Times New Roman"/>
                <a:cs typeface="Times New Roman"/>
              </a:rPr>
              <a:t>Suppose</a:t>
            </a:r>
            <a:r>
              <a:rPr dirty="0" sz="2400" spc="-5">
                <a:latin typeface="Times New Roman"/>
                <a:cs typeface="Times New Roman"/>
              </a:rPr>
              <a:t> 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 </a:t>
            </a:r>
            <a:r>
              <a:rPr dirty="0" sz="2400">
                <a:latin typeface="Times New Roman"/>
                <a:cs typeface="Times New Roman"/>
              </a:rPr>
              <a:t>o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instance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classes</a:t>
            </a:r>
            <a:r>
              <a:rPr dirty="0" sz="2400">
                <a:latin typeface="Times New Roman"/>
                <a:cs typeface="Times New Roman"/>
              </a:rPr>
              <a:t> C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...,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n-1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where 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baseline="-20833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subclass </a:t>
            </a:r>
            <a:r>
              <a:rPr dirty="0" sz="2400">
                <a:latin typeface="Times New Roman"/>
                <a:cs typeface="Times New Roman"/>
              </a:rPr>
              <a:t>of C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r>
              <a:rPr dirty="0" baseline="-20833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subclass </a:t>
            </a:r>
            <a:r>
              <a:rPr dirty="0" sz="2400">
                <a:latin typeface="Times New Roman"/>
                <a:cs typeface="Times New Roman"/>
              </a:rPr>
              <a:t>of C</a:t>
            </a:r>
            <a:r>
              <a:rPr dirty="0" baseline="-20833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, ..., </a:t>
            </a:r>
            <a:r>
              <a:rPr dirty="0" sz="2400" spc="-5">
                <a:latin typeface="Times New Roman"/>
                <a:cs typeface="Times New Roman"/>
              </a:rPr>
              <a:t>and C</a:t>
            </a:r>
            <a:r>
              <a:rPr dirty="0" baseline="-20833" sz="2400" spc="-7">
                <a:latin typeface="Times New Roman"/>
                <a:cs typeface="Times New Roman"/>
              </a:rPr>
              <a:t>n-1</a:t>
            </a:r>
            <a:r>
              <a:rPr dirty="0" baseline="-20833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subclass </a:t>
            </a:r>
            <a:r>
              <a:rPr dirty="0" sz="2400">
                <a:latin typeface="Times New Roman"/>
                <a:cs typeface="Times New Roman"/>
              </a:rPr>
              <a:t>of C</a:t>
            </a:r>
            <a:r>
              <a:rPr dirty="0" baseline="-20833" sz="240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54000" marR="34925" indent="-228600">
              <a:lnSpc>
                <a:spcPts val="2590"/>
              </a:lnSpc>
              <a:spcBef>
                <a:spcPts val="30"/>
              </a:spcBef>
              <a:buFont typeface="Arial"/>
              <a:buChar char="•"/>
              <a:tabLst>
                <a:tab pos="2540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That is,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n</a:t>
            </a:r>
            <a:r>
              <a:rPr dirty="0" baseline="-20833" sz="2400" spc="307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most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general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baseline="-20833" sz="2400" spc="307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most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specific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class.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Java,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n</a:t>
            </a:r>
            <a:r>
              <a:rPr dirty="0" baseline="-20833" sz="2400" spc="3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Object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54000" indent="-228600">
              <a:lnSpc>
                <a:spcPts val="2425"/>
              </a:lnSpc>
              <a:buFont typeface="Arial"/>
              <a:buChar char="•"/>
              <a:tabLst>
                <a:tab pos="254000" algn="l"/>
              </a:tabLst>
            </a:pPr>
            <a:r>
              <a:rPr dirty="0" sz="2400">
                <a:latin typeface="Times New Roman"/>
                <a:cs typeface="Times New Roman"/>
              </a:rPr>
              <a:t>If o </a:t>
            </a:r>
            <a:r>
              <a:rPr dirty="0" sz="2400" spc="-5">
                <a:latin typeface="Times New Roman"/>
                <a:cs typeface="Times New Roman"/>
              </a:rPr>
              <a:t>invokes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method</a:t>
            </a:r>
            <a:r>
              <a:rPr dirty="0" sz="2400">
                <a:latin typeface="Times New Roman"/>
                <a:cs typeface="Times New Roman"/>
              </a:rPr>
              <a:t> p,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JVM </a:t>
            </a:r>
            <a:r>
              <a:rPr dirty="0" sz="2400" spc="-5">
                <a:latin typeface="Times New Roman"/>
                <a:cs typeface="Times New Roman"/>
              </a:rPr>
              <a:t>searches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implementation</a:t>
            </a:r>
            <a:r>
              <a:rPr dirty="0" sz="2400">
                <a:latin typeface="Times New Roman"/>
                <a:cs typeface="Times New Roman"/>
              </a:rPr>
              <a:t> for</a:t>
            </a:r>
            <a:endParaRPr sz="2400">
              <a:latin typeface="Times New Roman"/>
              <a:cs typeface="Times New Roman"/>
            </a:endParaRPr>
          </a:p>
          <a:p>
            <a:pPr marL="254000">
              <a:lnSpc>
                <a:spcPts val="2605"/>
              </a:lnSpc>
            </a:pPr>
            <a:r>
              <a:rPr dirty="0" sz="2400" spc="-5">
                <a:latin typeface="Times New Roman"/>
                <a:cs typeface="Times New Roman"/>
              </a:rPr>
              <a:t>the method</a:t>
            </a:r>
            <a:r>
              <a:rPr dirty="0" sz="2400">
                <a:latin typeface="Times New Roman"/>
                <a:cs typeface="Times New Roman"/>
              </a:rPr>
              <a:t> p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order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C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...,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n-1</a:t>
            </a:r>
            <a:r>
              <a:rPr dirty="0" baseline="-20833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until it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found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54000" marR="17780" indent="-228600">
              <a:lnSpc>
                <a:spcPts val="2590"/>
              </a:lnSpc>
              <a:spcBef>
                <a:spcPts val="185"/>
              </a:spcBef>
              <a:buFont typeface="Arial"/>
              <a:buChar char="•"/>
              <a:tabLst>
                <a:tab pos="254000" algn="l"/>
              </a:tabLst>
            </a:pPr>
            <a:r>
              <a:rPr dirty="0" sz="2400" spc="-5">
                <a:latin typeface="Times New Roman"/>
                <a:cs typeface="Times New Roman"/>
              </a:rPr>
              <a:t>Once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implementation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found,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stops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first-found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implementation 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invoked.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436" y="4930909"/>
            <a:ext cx="938530" cy="349250"/>
          </a:xfrm>
          <a:prstGeom prst="rect">
            <a:avLst/>
          </a:prstGeom>
          <a:ln w="2205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260"/>
              </a:lnSpc>
            </a:pPr>
            <a:r>
              <a:rPr dirty="0" sz="1900" spc="40">
                <a:latin typeface="Times New Roman"/>
                <a:cs typeface="Times New Roman"/>
              </a:rPr>
              <a:t>C</a:t>
            </a:r>
            <a:r>
              <a:rPr dirty="0" baseline="-9259" sz="1800" spc="60">
                <a:latin typeface="Times New Roman"/>
                <a:cs typeface="Times New Roman"/>
              </a:rPr>
              <a:t>n</a:t>
            </a:r>
            <a:endParaRPr baseline="-9259"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4819" y="4930914"/>
            <a:ext cx="901065" cy="367665"/>
          </a:xfrm>
          <a:prstGeom prst="rect">
            <a:avLst/>
          </a:prstGeom>
          <a:ln w="22069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180"/>
              </a:spcBef>
            </a:pPr>
            <a:r>
              <a:rPr dirty="0" baseline="5847" sz="2850" spc="44">
                <a:latin typeface="Times New Roman"/>
                <a:cs typeface="Times New Roman"/>
              </a:rPr>
              <a:t>C</a:t>
            </a:r>
            <a:r>
              <a:rPr dirty="0" sz="1200" spc="30">
                <a:latin typeface="Times New Roman"/>
                <a:cs typeface="Times New Roman"/>
              </a:rPr>
              <a:t>n-1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3244" y="4949372"/>
            <a:ext cx="544195" cy="330835"/>
          </a:xfrm>
          <a:custGeom>
            <a:avLst/>
            <a:gdLst/>
            <a:ahLst/>
            <a:cxnLst/>
            <a:rect l="l" t="t" r="r" b="b"/>
            <a:pathLst>
              <a:path w="544194" h="330835">
                <a:moveTo>
                  <a:pt x="0" y="165177"/>
                </a:moveTo>
                <a:lnTo>
                  <a:pt x="187658" y="330405"/>
                </a:lnTo>
                <a:lnTo>
                  <a:pt x="187658" y="0"/>
                </a:lnTo>
                <a:lnTo>
                  <a:pt x="0" y="165177"/>
                </a:lnTo>
                <a:close/>
              </a:path>
              <a:path w="544194" h="330835">
                <a:moveTo>
                  <a:pt x="187658" y="165177"/>
                </a:moveTo>
                <a:lnTo>
                  <a:pt x="544063" y="165177"/>
                </a:lnTo>
              </a:path>
            </a:pathLst>
          </a:custGeom>
          <a:ln w="2224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19635" y="4966011"/>
            <a:ext cx="598805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20">
                <a:latin typeface="Times New Roman"/>
                <a:cs typeface="Times New Roman"/>
              </a:rPr>
              <a:t>.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Times New Roman"/>
                <a:cs typeface="Times New Roman"/>
              </a:rPr>
              <a:t>.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Times New Roman"/>
                <a:cs typeface="Times New Roman"/>
              </a:rPr>
              <a:t>.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Times New Roman"/>
                <a:cs typeface="Times New Roman"/>
              </a:rPr>
              <a:t>.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4509" y="5022791"/>
            <a:ext cx="938530" cy="349250"/>
          </a:xfrm>
          <a:prstGeom prst="rect">
            <a:avLst/>
          </a:prstGeom>
          <a:ln w="2205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260"/>
              </a:lnSpc>
            </a:pPr>
            <a:r>
              <a:rPr dirty="0" sz="1900" spc="40">
                <a:latin typeface="Times New Roman"/>
                <a:cs typeface="Times New Roman"/>
              </a:rPr>
              <a:t>C</a:t>
            </a:r>
            <a:r>
              <a:rPr dirty="0" baseline="-9259" sz="1800" spc="60">
                <a:latin typeface="Times New Roman"/>
                <a:cs typeface="Times New Roman"/>
              </a:rPr>
              <a:t>2</a:t>
            </a:r>
            <a:endParaRPr baseline="-9259"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2923" y="5022821"/>
            <a:ext cx="901065" cy="367665"/>
          </a:xfrm>
          <a:prstGeom prst="rect">
            <a:avLst/>
          </a:prstGeom>
          <a:ln w="2206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260"/>
              </a:lnSpc>
            </a:pPr>
            <a:r>
              <a:rPr dirty="0" sz="1900" spc="40">
                <a:latin typeface="Times New Roman"/>
                <a:cs typeface="Times New Roman"/>
              </a:rPr>
              <a:t>C</a:t>
            </a:r>
            <a:r>
              <a:rPr dirty="0" baseline="-9259" sz="1800" spc="60">
                <a:latin typeface="Times New Roman"/>
                <a:cs typeface="Times New Roman"/>
              </a:rPr>
              <a:t>1</a:t>
            </a:r>
            <a:endParaRPr baseline="-9259"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41296" y="5041126"/>
            <a:ext cx="544195" cy="330835"/>
          </a:xfrm>
          <a:custGeom>
            <a:avLst/>
            <a:gdLst/>
            <a:ahLst/>
            <a:cxnLst/>
            <a:rect l="l" t="t" r="r" b="b"/>
            <a:pathLst>
              <a:path w="544195" h="330835">
                <a:moveTo>
                  <a:pt x="0" y="165228"/>
                </a:moveTo>
                <a:lnTo>
                  <a:pt x="187658" y="330405"/>
                </a:lnTo>
                <a:lnTo>
                  <a:pt x="187658" y="0"/>
                </a:lnTo>
                <a:lnTo>
                  <a:pt x="0" y="165228"/>
                </a:lnTo>
                <a:close/>
              </a:path>
              <a:path w="544195" h="330835">
                <a:moveTo>
                  <a:pt x="187658" y="165228"/>
                </a:moveTo>
                <a:lnTo>
                  <a:pt x="544115" y="165228"/>
                </a:lnTo>
              </a:path>
            </a:pathLst>
          </a:custGeom>
          <a:ln w="2224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4147" y="5004363"/>
            <a:ext cx="544195" cy="330835"/>
          </a:xfrm>
          <a:custGeom>
            <a:avLst/>
            <a:gdLst/>
            <a:ahLst/>
            <a:cxnLst/>
            <a:rect l="l" t="t" r="r" b="b"/>
            <a:pathLst>
              <a:path w="544195" h="330835">
                <a:moveTo>
                  <a:pt x="0" y="165330"/>
                </a:moveTo>
                <a:lnTo>
                  <a:pt x="187658" y="330507"/>
                </a:lnTo>
                <a:lnTo>
                  <a:pt x="187658" y="0"/>
                </a:lnTo>
                <a:lnTo>
                  <a:pt x="0" y="165330"/>
                </a:lnTo>
                <a:close/>
              </a:path>
              <a:path w="544195" h="330835">
                <a:moveTo>
                  <a:pt x="187658" y="165330"/>
                </a:moveTo>
                <a:lnTo>
                  <a:pt x="544063" y="165330"/>
                </a:lnTo>
              </a:path>
            </a:pathLst>
          </a:custGeom>
          <a:ln w="2224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02882" y="5004363"/>
            <a:ext cx="544195" cy="330835"/>
          </a:xfrm>
          <a:custGeom>
            <a:avLst/>
            <a:gdLst/>
            <a:ahLst/>
            <a:cxnLst/>
            <a:rect l="l" t="t" r="r" b="b"/>
            <a:pathLst>
              <a:path w="544195" h="330835">
                <a:moveTo>
                  <a:pt x="0" y="165330"/>
                </a:moveTo>
                <a:lnTo>
                  <a:pt x="187710" y="330507"/>
                </a:lnTo>
                <a:lnTo>
                  <a:pt x="187710" y="0"/>
                </a:lnTo>
                <a:lnTo>
                  <a:pt x="0" y="165330"/>
                </a:lnTo>
                <a:close/>
              </a:path>
              <a:path w="544195" h="330835">
                <a:moveTo>
                  <a:pt x="187710" y="165330"/>
                </a:moveTo>
                <a:lnTo>
                  <a:pt x="544115" y="165330"/>
                </a:lnTo>
              </a:path>
            </a:pathLst>
          </a:custGeom>
          <a:ln w="2224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1242" y="5865719"/>
            <a:ext cx="695325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40">
                <a:latin typeface="Times New Roman"/>
                <a:cs typeface="Times New Roman"/>
              </a:rPr>
              <a:t>O</a:t>
            </a:r>
            <a:r>
              <a:rPr dirty="0" sz="1900" spc="50">
                <a:latin typeface="Times New Roman"/>
                <a:cs typeface="Times New Roman"/>
              </a:rPr>
              <a:t>b</a:t>
            </a:r>
            <a:r>
              <a:rPr dirty="0" sz="1900" spc="25">
                <a:latin typeface="Times New Roman"/>
                <a:cs typeface="Times New Roman"/>
              </a:rPr>
              <a:t>j</a:t>
            </a:r>
            <a:r>
              <a:rPr dirty="0" sz="1900" spc="10">
                <a:latin typeface="Times New Roman"/>
                <a:cs typeface="Times New Roman"/>
              </a:rPr>
              <a:t>e</a:t>
            </a:r>
            <a:r>
              <a:rPr dirty="0" sz="1900" spc="25">
                <a:latin typeface="Times New Roman"/>
                <a:cs typeface="Times New Roman"/>
              </a:rPr>
              <a:t>ct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0356" y="5261448"/>
            <a:ext cx="240665" cy="672465"/>
            <a:chOff x="690356" y="5261448"/>
            <a:chExt cx="240665" cy="672465"/>
          </a:xfrm>
        </p:grpSpPr>
        <p:sp>
          <p:nvSpPr>
            <p:cNvPr id="15" name="object 15"/>
            <p:cNvSpPr/>
            <p:nvPr/>
          </p:nvSpPr>
          <p:spPr>
            <a:xfrm>
              <a:off x="712862" y="5412011"/>
              <a:ext cx="113030" cy="510540"/>
            </a:xfrm>
            <a:custGeom>
              <a:avLst/>
              <a:gdLst/>
              <a:ahLst/>
              <a:cxnLst/>
              <a:rect l="l" t="t" r="r" b="b"/>
              <a:pathLst>
                <a:path w="113030" h="510539">
                  <a:moveTo>
                    <a:pt x="112636" y="0"/>
                  </a:moveTo>
                  <a:lnTo>
                    <a:pt x="0" y="510390"/>
                  </a:lnTo>
                </a:path>
              </a:pathLst>
            </a:custGeom>
            <a:ln w="22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0356" y="5261448"/>
              <a:ext cx="240665" cy="264795"/>
            </a:xfrm>
            <a:custGeom>
              <a:avLst/>
              <a:gdLst/>
              <a:ahLst/>
              <a:cxnLst/>
              <a:rect l="l" t="t" r="r" b="b"/>
              <a:pathLst>
                <a:path w="240665" h="264795">
                  <a:moveTo>
                    <a:pt x="172654" y="0"/>
                  </a:moveTo>
                  <a:lnTo>
                    <a:pt x="0" y="209322"/>
                  </a:lnTo>
                  <a:lnTo>
                    <a:pt x="135143" y="161561"/>
                  </a:lnTo>
                  <a:lnTo>
                    <a:pt x="240173" y="264415"/>
                  </a:lnTo>
                  <a:lnTo>
                    <a:pt x="1726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682120" y="5564652"/>
            <a:ext cx="4083050" cy="7486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38100" marR="30480">
              <a:lnSpc>
                <a:spcPct val="96900"/>
              </a:lnSpc>
              <a:spcBef>
                <a:spcPts val="204"/>
              </a:spcBef>
            </a:pPr>
            <a:r>
              <a:rPr dirty="0" sz="1900" spc="35">
                <a:latin typeface="Times New Roman"/>
                <a:cs typeface="Times New Roman"/>
              </a:rPr>
              <a:t>Since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 spc="40">
                <a:latin typeface="Times New Roman"/>
                <a:cs typeface="Times New Roman"/>
              </a:rPr>
              <a:t>o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Times New Roman"/>
                <a:cs typeface="Times New Roman"/>
              </a:rPr>
              <a:t>is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40">
                <a:latin typeface="Times New Roman"/>
                <a:cs typeface="Times New Roman"/>
              </a:rPr>
              <a:t>an</a:t>
            </a:r>
            <a:r>
              <a:rPr dirty="0" sz="1900" spc="35">
                <a:latin typeface="Times New Roman"/>
                <a:cs typeface="Times New Roman"/>
              </a:rPr>
              <a:t> instance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Times New Roman"/>
                <a:cs typeface="Times New Roman"/>
              </a:rPr>
              <a:t>of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45">
                <a:latin typeface="Times New Roman"/>
                <a:cs typeface="Times New Roman"/>
              </a:rPr>
              <a:t>C</a:t>
            </a:r>
            <a:r>
              <a:rPr dirty="0" baseline="-9259" sz="1800" spc="67">
                <a:latin typeface="Times New Roman"/>
                <a:cs typeface="Times New Roman"/>
              </a:rPr>
              <a:t>1</a:t>
            </a:r>
            <a:r>
              <a:rPr dirty="0" sz="1900" spc="45">
                <a:latin typeface="Times New Roman"/>
                <a:cs typeface="Times New Roman"/>
              </a:rPr>
              <a:t>,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40">
                <a:latin typeface="Times New Roman"/>
                <a:cs typeface="Times New Roman"/>
              </a:rPr>
              <a:t>o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Times New Roman"/>
                <a:cs typeface="Times New Roman"/>
              </a:rPr>
              <a:t>is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Times New Roman"/>
                <a:cs typeface="Times New Roman"/>
              </a:rPr>
              <a:t>also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35">
                <a:latin typeface="Times New Roman"/>
                <a:cs typeface="Times New Roman"/>
              </a:rPr>
              <a:t>an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Times New Roman"/>
                <a:cs typeface="Times New Roman"/>
              </a:rPr>
              <a:t>i</a:t>
            </a:r>
            <a:r>
              <a:rPr dirty="0" sz="1900" spc="50">
                <a:latin typeface="Times New Roman"/>
                <a:cs typeface="Times New Roman"/>
              </a:rPr>
              <a:t>n</a:t>
            </a:r>
            <a:r>
              <a:rPr dirty="0" sz="1900" spc="25">
                <a:latin typeface="Times New Roman"/>
                <a:cs typeface="Times New Roman"/>
              </a:rPr>
              <a:t>s</a:t>
            </a:r>
            <a:r>
              <a:rPr dirty="0" sz="1900" spc="25">
                <a:latin typeface="Times New Roman"/>
                <a:cs typeface="Times New Roman"/>
              </a:rPr>
              <a:t>t</a:t>
            </a:r>
            <a:r>
              <a:rPr dirty="0" sz="1900" spc="35">
                <a:latin typeface="Times New Roman"/>
                <a:cs typeface="Times New Roman"/>
              </a:rPr>
              <a:t>a</a:t>
            </a:r>
            <a:r>
              <a:rPr dirty="0" sz="1900" spc="50">
                <a:latin typeface="Times New Roman"/>
                <a:cs typeface="Times New Roman"/>
              </a:rPr>
              <a:t>n</a:t>
            </a:r>
            <a:r>
              <a:rPr dirty="0" sz="1900" spc="35">
                <a:latin typeface="Times New Roman"/>
                <a:cs typeface="Times New Roman"/>
              </a:rPr>
              <a:t>ce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Times New Roman"/>
                <a:cs typeface="Times New Roman"/>
              </a:rPr>
              <a:t>o</a:t>
            </a:r>
            <a:r>
              <a:rPr dirty="0" sz="1900" spc="25">
                <a:latin typeface="Times New Roman"/>
                <a:cs typeface="Times New Roman"/>
              </a:rPr>
              <a:t>f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75">
                <a:latin typeface="Times New Roman"/>
                <a:cs typeface="Times New Roman"/>
              </a:rPr>
              <a:t>C</a:t>
            </a:r>
            <a:r>
              <a:rPr dirty="0" baseline="-9259" sz="1800" spc="22">
                <a:latin typeface="Times New Roman"/>
                <a:cs typeface="Times New Roman"/>
              </a:rPr>
              <a:t>2,</a:t>
            </a:r>
            <a:r>
              <a:rPr dirty="0" baseline="-9259" sz="1800" spc="52">
                <a:latin typeface="Times New Roman"/>
                <a:cs typeface="Times New Roman"/>
              </a:rPr>
              <a:t> </a:t>
            </a:r>
            <a:r>
              <a:rPr dirty="0" sz="1900" spc="55">
                <a:latin typeface="Times New Roman"/>
                <a:cs typeface="Times New Roman"/>
              </a:rPr>
              <a:t>C</a:t>
            </a:r>
            <a:r>
              <a:rPr dirty="0" baseline="-9259" sz="1800" spc="22">
                <a:latin typeface="Times New Roman"/>
                <a:cs typeface="Times New Roman"/>
              </a:rPr>
              <a:t>3,</a:t>
            </a:r>
            <a:r>
              <a:rPr dirty="0" baseline="-9259" sz="1800" spc="52">
                <a:latin typeface="Times New Roman"/>
                <a:cs typeface="Times New Roman"/>
              </a:rPr>
              <a:t> </a:t>
            </a:r>
            <a:r>
              <a:rPr dirty="0" sz="2900" spc="35">
                <a:latin typeface="Times New Roman"/>
                <a:cs typeface="Times New Roman"/>
              </a:rPr>
              <a:t>…,</a:t>
            </a:r>
            <a:r>
              <a:rPr dirty="0" sz="2900" spc="5">
                <a:latin typeface="Times New Roman"/>
                <a:cs typeface="Times New Roman"/>
              </a:rPr>
              <a:t> </a:t>
            </a:r>
            <a:r>
              <a:rPr dirty="0" sz="1900" spc="55">
                <a:latin typeface="Times New Roman"/>
                <a:cs typeface="Times New Roman"/>
              </a:rPr>
              <a:t>C</a:t>
            </a:r>
            <a:r>
              <a:rPr dirty="0" baseline="-9259" sz="1800" spc="67">
                <a:latin typeface="Times New Roman"/>
                <a:cs typeface="Times New Roman"/>
              </a:rPr>
              <a:t>n</a:t>
            </a:r>
            <a:r>
              <a:rPr dirty="0" baseline="-9259" sz="1800" spc="15">
                <a:latin typeface="Times New Roman"/>
                <a:cs typeface="Times New Roman"/>
              </a:rPr>
              <a:t>-</a:t>
            </a:r>
            <a:r>
              <a:rPr dirty="0" baseline="-9259" sz="1800" spc="22">
                <a:latin typeface="Times New Roman"/>
                <a:cs typeface="Times New Roman"/>
              </a:rPr>
              <a:t>1</a:t>
            </a:r>
            <a:r>
              <a:rPr dirty="0" sz="2900" spc="10">
                <a:latin typeface="Times New Roman"/>
                <a:cs typeface="Times New Roman"/>
              </a:rPr>
              <a:t>,</a:t>
            </a:r>
            <a:r>
              <a:rPr dirty="0" sz="2900" spc="10">
                <a:latin typeface="Times New Roman"/>
                <a:cs typeface="Times New Roman"/>
              </a:rPr>
              <a:t> </a:t>
            </a:r>
            <a:r>
              <a:rPr dirty="0" sz="1900" spc="35">
                <a:latin typeface="Times New Roman"/>
                <a:cs typeface="Times New Roman"/>
              </a:rPr>
              <a:t>a</a:t>
            </a:r>
            <a:r>
              <a:rPr dirty="0" sz="1900" spc="50">
                <a:latin typeface="Times New Roman"/>
                <a:cs typeface="Times New Roman"/>
              </a:rPr>
              <a:t>n</a:t>
            </a:r>
            <a:r>
              <a:rPr dirty="0" sz="1900" spc="40">
                <a:latin typeface="Times New Roman"/>
                <a:cs typeface="Times New Roman"/>
              </a:rPr>
              <a:t>d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195">
                <a:latin typeface="Times New Roman"/>
                <a:cs typeface="Times New Roman"/>
              </a:rPr>
              <a:t> </a:t>
            </a:r>
            <a:r>
              <a:rPr dirty="0" sz="1900" spc="55">
                <a:latin typeface="Times New Roman"/>
                <a:cs typeface="Times New Roman"/>
              </a:rPr>
              <a:t>C</a:t>
            </a:r>
            <a:r>
              <a:rPr dirty="0" baseline="-9259" sz="1800" spc="30">
                <a:latin typeface="Times New Roman"/>
                <a:cs typeface="Times New Roman"/>
              </a:rPr>
              <a:t>n</a:t>
            </a:r>
            <a:endParaRPr baseline="-9259"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9" name="object 19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795706"/>
            <a:ext cx="8060055" cy="3492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69875">
              <a:lnSpc>
                <a:spcPct val="100000"/>
              </a:lnSpc>
              <a:spcBef>
                <a:spcPts val="130"/>
              </a:spcBef>
            </a:pPr>
            <a:r>
              <a:rPr dirty="0" sz="3500" spc="45" b="0">
                <a:latin typeface="Calibri Light"/>
                <a:cs typeface="Calibri Light"/>
              </a:rPr>
              <a:t>Method</a:t>
            </a:r>
            <a:r>
              <a:rPr dirty="0" sz="3500" spc="20" b="0">
                <a:latin typeface="Calibri Light"/>
                <a:cs typeface="Calibri Light"/>
              </a:rPr>
              <a:t> </a:t>
            </a:r>
            <a:r>
              <a:rPr dirty="0" sz="3500" spc="35" b="0">
                <a:latin typeface="Calibri Light"/>
                <a:cs typeface="Calibri Light"/>
              </a:rPr>
              <a:t>Matching</a:t>
            </a:r>
            <a:r>
              <a:rPr dirty="0" sz="3500" spc="15" b="0">
                <a:latin typeface="Calibri Light"/>
                <a:cs typeface="Calibri Light"/>
              </a:rPr>
              <a:t> </a:t>
            </a:r>
            <a:r>
              <a:rPr dirty="0" sz="3500" spc="30" b="0">
                <a:latin typeface="Calibri Light"/>
                <a:cs typeface="Calibri Light"/>
              </a:rPr>
              <a:t>vs.</a:t>
            </a:r>
            <a:r>
              <a:rPr dirty="0" sz="3500" spc="20" b="0">
                <a:latin typeface="Calibri Light"/>
                <a:cs typeface="Calibri Light"/>
              </a:rPr>
              <a:t> </a:t>
            </a:r>
            <a:r>
              <a:rPr dirty="0" sz="3500" spc="40" b="0">
                <a:latin typeface="Calibri Light"/>
                <a:cs typeface="Calibri Light"/>
              </a:rPr>
              <a:t>Binding</a:t>
            </a:r>
            <a:endParaRPr sz="35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Calibri Light"/>
              <a:cs typeface="Calibri Light"/>
            </a:endParaRPr>
          </a:p>
          <a:p>
            <a:pPr marL="241300" marR="201295" indent="-228600">
              <a:lnSpc>
                <a:spcPct val="896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compiler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finds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0" b="1">
                <a:latin typeface="Calibri"/>
                <a:cs typeface="Calibri"/>
              </a:rPr>
              <a:t>matching</a:t>
            </a:r>
            <a:r>
              <a:rPr dirty="0" sz="2600" b="1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method </a:t>
            </a:r>
            <a:r>
              <a:rPr dirty="0" sz="2600" spc="-10">
                <a:latin typeface="Calibri"/>
                <a:cs typeface="Calibri"/>
              </a:rPr>
              <a:t>according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u="heavy" sz="26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parameter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type, number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dirty="0" u="heavy" sz="26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parameters,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order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parameters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at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compilation time</a:t>
            </a:r>
            <a:r>
              <a:rPr dirty="0" sz="2600" spc="-5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89600"/>
              </a:lnSpc>
              <a:spcBef>
                <a:spcPts val="11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Since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method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may</a:t>
            </a:r>
            <a:r>
              <a:rPr dirty="0" sz="2600" spc="-5">
                <a:latin typeface="Calibri"/>
                <a:cs typeface="Calibri"/>
              </a:rPr>
              <a:t> be</a:t>
            </a:r>
            <a:r>
              <a:rPr dirty="0" sz="2600" spc="-10">
                <a:latin typeface="Calibri"/>
                <a:cs typeface="Calibri"/>
              </a:rPr>
              <a:t> implemented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several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subclasses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along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inheritance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chain,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JVM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dynamically </a:t>
            </a:r>
            <a:r>
              <a:rPr dirty="0" sz="2600" spc="-5" b="1">
                <a:latin typeface="Calibri"/>
                <a:cs typeface="Calibri"/>
              </a:rPr>
              <a:t>binds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implementation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method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at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runtime.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40" y="209742"/>
            <a:ext cx="3437890" cy="47370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20"/>
              <a:t>10.7.</a:t>
            </a:r>
            <a:r>
              <a:rPr dirty="0" sz="2950" spc="-15"/>
              <a:t> </a:t>
            </a:r>
            <a:r>
              <a:rPr dirty="0" sz="2950" spc="20"/>
              <a:t>Dynamic</a:t>
            </a:r>
            <a:r>
              <a:rPr dirty="0" sz="2950" spc="-20"/>
              <a:t> </a:t>
            </a:r>
            <a:r>
              <a:rPr dirty="0" sz="2950" spc="20"/>
              <a:t>Binding</a:t>
            </a:r>
            <a:endParaRPr sz="295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55852" y="1498421"/>
            <a:ext cx="3314700" cy="266700"/>
          </a:xfrm>
          <a:custGeom>
            <a:avLst/>
            <a:gdLst/>
            <a:ahLst/>
            <a:cxnLst/>
            <a:rect l="l" t="t" r="r" b="b"/>
            <a:pathLst>
              <a:path w="3314700" h="266700">
                <a:moveTo>
                  <a:pt x="3314700" y="0"/>
                </a:moveTo>
                <a:lnTo>
                  <a:pt x="3314700" y="0"/>
                </a:lnTo>
                <a:lnTo>
                  <a:pt x="0" y="0"/>
                </a:lnTo>
                <a:lnTo>
                  <a:pt x="0" y="266700"/>
                </a:lnTo>
                <a:lnTo>
                  <a:pt x="3314700" y="266700"/>
                </a:lnTo>
                <a:lnTo>
                  <a:pt x="3314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4486" y="926083"/>
            <a:ext cx="596392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dirty="0" sz="18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2B91AF"/>
                </a:solidFill>
                <a:latin typeface="Courier New"/>
                <a:cs typeface="Courier New"/>
              </a:rPr>
              <a:t>DynamicBindingDemo</a:t>
            </a:r>
            <a:r>
              <a:rPr dirty="0" sz="1800" spc="10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41375" marR="5080" indent="-414655">
              <a:lnSpc>
                <a:spcPts val="2090"/>
              </a:lnSpc>
              <a:spcBef>
                <a:spcPts val="175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1800" spc="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dirty="0" sz="1800" spc="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main(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dirty="0" sz="1800" b="1">
                <a:latin typeface="Courier New"/>
                <a:cs typeface="Courier New"/>
              </a:rPr>
              <a:t>[]</a:t>
            </a:r>
            <a:r>
              <a:rPr dirty="0" sz="1800" spc="15" b="1"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dirty="0" sz="1800" b="1">
                <a:latin typeface="Courier New"/>
                <a:cs typeface="Courier New"/>
              </a:rPr>
              <a:t>)</a:t>
            </a:r>
            <a:r>
              <a:rPr dirty="0" sz="1800" spc="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 </a:t>
            </a:r>
            <a:r>
              <a:rPr dirty="0" sz="1800" spc="-10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800" spc="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GraduateStudent());</a:t>
            </a:r>
            <a:endParaRPr sz="1800">
              <a:latin typeface="Courier New"/>
              <a:cs typeface="Courier New"/>
            </a:endParaRPr>
          </a:p>
          <a:p>
            <a:pPr marL="841375">
              <a:lnSpc>
                <a:spcPts val="2150"/>
              </a:lnSpc>
            </a:pPr>
            <a:r>
              <a:rPr dirty="0" sz="1800" b="1">
                <a:latin typeface="Courier New"/>
                <a:cs typeface="Courier New"/>
              </a:rPr>
              <a:t>m(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8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Student());</a:t>
            </a:r>
            <a:endParaRPr sz="1800">
              <a:latin typeface="Courier New"/>
              <a:cs typeface="Courier New"/>
            </a:endParaRPr>
          </a:p>
          <a:p>
            <a:pPr marL="841375">
              <a:lnSpc>
                <a:spcPts val="2125"/>
              </a:lnSpc>
              <a:spcBef>
                <a:spcPts val="50"/>
              </a:spcBef>
            </a:pPr>
            <a:r>
              <a:rPr dirty="0" sz="1800" b="1">
                <a:latin typeface="Courier New"/>
                <a:cs typeface="Courier New"/>
              </a:rPr>
              <a:t>m(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8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Person());</a:t>
            </a:r>
            <a:endParaRPr sz="1800">
              <a:latin typeface="Courier New"/>
              <a:cs typeface="Courier New"/>
            </a:endParaRPr>
          </a:p>
          <a:p>
            <a:pPr marL="841375">
              <a:lnSpc>
                <a:spcPts val="2125"/>
              </a:lnSpc>
            </a:pPr>
            <a:r>
              <a:rPr dirty="0" sz="1800" b="1">
                <a:latin typeface="Courier New"/>
                <a:cs typeface="Courier New"/>
              </a:rPr>
              <a:t>m(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8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Object());}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828824" y="2843276"/>
            <a:ext cx="2512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5662" y="2870022"/>
            <a:ext cx="1657350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00" b="1">
                <a:latin typeface="Courier New"/>
                <a:cs typeface="Courier New"/>
              </a:rPr>
              <a:t>m(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dirty="0" sz="18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z="180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0312" y="2843276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3162" y="3123691"/>
            <a:ext cx="2926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System.out.println(x.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6224" y="3149422"/>
            <a:ext cx="1393825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b="1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4649" y="3123691"/>
            <a:ext cx="440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);}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6937" y="3404107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486" y="3949700"/>
            <a:ext cx="716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5862" y="3974922"/>
            <a:ext cx="4419600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1800" b="1">
                <a:solidFill>
                  <a:srgbClr val="2B91AF"/>
                </a:solidFill>
                <a:latin typeface="Courier New"/>
                <a:cs typeface="Courier New"/>
              </a:rPr>
              <a:t>GraduateStudent</a:t>
            </a:r>
            <a:r>
              <a:rPr dirty="0" sz="1800" spc="10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dirty="0" sz="18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2762" y="3949700"/>
            <a:ext cx="302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{}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486" y="4495292"/>
            <a:ext cx="716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5862" y="4521022"/>
            <a:ext cx="3176905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b="1">
                <a:solidFill>
                  <a:srgbClr val="2B91AF"/>
                </a:solidFill>
                <a:latin typeface="Courier New"/>
                <a:cs typeface="Courier New"/>
              </a:rPr>
              <a:t>Student</a:t>
            </a:r>
            <a:r>
              <a:rPr dirty="0" sz="1800" spc="-5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extends </a:t>
            </a:r>
            <a:r>
              <a:rPr dirty="0" sz="1800" b="1">
                <a:latin typeface="Courier New"/>
                <a:cs typeface="Courier New"/>
              </a:rPr>
              <a:t>Person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6937" y="4775707"/>
            <a:ext cx="1821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-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13212" y="4800422"/>
            <a:ext cx="1393825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1800" b="1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19749" y="4495292"/>
            <a:ext cx="163195" cy="58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3162" y="5040883"/>
            <a:ext cx="2649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18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"Student"</a:t>
            </a:r>
            <a:r>
              <a:rPr dirty="0" sz="1800" b="1">
                <a:latin typeface="Courier New"/>
                <a:cs typeface="Courier New"/>
              </a:rPr>
              <a:t>;}}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486" y="5586476"/>
            <a:ext cx="716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5862" y="5613222"/>
            <a:ext cx="3038475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00" b="1">
                <a:solidFill>
                  <a:srgbClr val="2B91AF"/>
                </a:solidFill>
                <a:latin typeface="Courier New"/>
                <a:cs typeface="Courier New"/>
              </a:rPr>
              <a:t>Person</a:t>
            </a:r>
            <a:r>
              <a:rPr dirty="0" sz="1800" spc="-5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dirty="0" sz="1800" spc="-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Object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8824" y="5866891"/>
            <a:ext cx="854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08312" y="5892622"/>
            <a:ext cx="2486025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dirty="0" sz="18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1637" y="5586476"/>
            <a:ext cx="163195" cy="58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43162" y="6147308"/>
            <a:ext cx="2512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18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"Person"</a:t>
            </a:r>
            <a:r>
              <a:rPr dirty="0" sz="1800" b="1">
                <a:latin typeface="Courier New"/>
                <a:cs typeface="Courier New"/>
              </a:rPr>
              <a:t>;}}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764540" y="183058"/>
            <a:ext cx="412115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10.7.</a:t>
            </a:r>
            <a:r>
              <a:rPr dirty="0" spc="-5"/>
              <a:t> </a:t>
            </a:r>
            <a:r>
              <a:rPr dirty="0" spc="50"/>
              <a:t>Dynamic</a:t>
            </a:r>
            <a:r>
              <a:rPr dirty="0" spc="-5"/>
              <a:t> </a:t>
            </a:r>
            <a:r>
              <a:rPr dirty="0" spc="40"/>
              <a:t>Binding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827" y="264667"/>
            <a:ext cx="72320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Polymorphism,</a:t>
            </a:r>
            <a:r>
              <a:rPr dirty="0" sz="2400" spc="-5"/>
              <a:t> Dynamic</a:t>
            </a:r>
            <a:r>
              <a:rPr dirty="0" sz="2400"/>
              <a:t> </a:t>
            </a:r>
            <a:r>
              <a:rPr dirty="0" sz="2400" spc="-5"/>
              <a:t>Binding</a:t>
            </a:r>
            <a:r>
              <a:rPr dirty="0" sz="2400"/>
              <a:t> </a:t>
            </a:r>
            <a:r>
              <a:rPr dirty="0" sz="2400" spc="-5"/>
              <a:t>and Generic</a:t>
            </a:r>
            <a:r>
              <a:rPr dirty="0" sz="2400"/>
              <a:t> </a:t>
            </a:r>
            <a:r>
              <a:rPr dirty="0" sz="2400" spc="-15"/>
              <a:t>Programming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394191" y="1386316"/>
            <a:ext cx="993140" cy="190500"/>
          </a:xfrm>
          <a:custGeom>
            <a:avLst/>
            <a:gdLst/>
            <a:ahLst/>
            <a:cxnLst/>
            <a:rect l="l" t="t" r="r" b="b"/>
            <a:pathLst>
              <a:path w="993139" h="190500">
                <a:moveTo>
                  <a:pt x="914048" y="21940"/>
                </a:moveTo>
                <a:lnTo>
                  <a:pt x="0" y="139890"/>
                </a:lnTo>
                <a:lnTo>
                  <a:pt x="6501" y="190272"/>
                </a:lnTo>
                <a:lnTo>
                  <a:pt x="920551" y="72322"/>
                </a:lnTo>
                <a:lnTo>
                  <a:pt x="942490" y="43880"/>
                </a:lnTo>
                <a:lnTo>
                  <a:pt x="914048" y="21940"/>
                </a:lnTo>
                <a:close/>
              </a:path>
              <a:path w="993139" h="190500">
                <a:moveTo>
                  <a:pt x="939239" y="18689"/>
                </a:moveTo>
                <a:lnTo>
                  <a:pt x="945741" y="69071"/>
                </a:lnTo>
                <a:lnTo>
                  <a:pt x="920551" y="72322"/>
                </a:lnTo>
                <a:lnTo>
                  <a:pt x="898610" y="100764"/>
                </a:lnTo>
                <a:lnTo>
                  <a:pt x="992873" y="37378"/>
                </a:lnTo>
                <a:lnTo>
                  <a:pt x="939239" y="18689"/>
                </a:lnTo>
                <a:close/>
              </a:path>
              <a:path w="993139" h="190500">
                <a:moveTo>
                  <a:pt x="942490" y="43881"/>
                </a:moveTo>
                <a:lnTo>
                  <a:pt x="920551" y="72322"/>
                </a:lnTo>
                <a:lnTo>
                  <a:pt x="945741" y="69071"/>
                </a:lnTo>
                <a:lnTo>
                  <a:pt x="942490" y="43881"/>
                </a:lnTo>
                <a:close/>
              </a:path>
              <a:path w="993139" h="190500">
                <a:moveTo>
                  <a:pt x="939239" y="18689"/>
                </a:moveTo>
                <a:lnTo>
                  <a:pt x="914048" y="21940"/>
                </a:lnTo>
                <a:lnTo>
                  <a:pt x="942490" y="43880"/>
                </a:lnTo>
                <a:lnTo>
                  <a:pt x="939239" y="18689"/>
                </a:lnTo>
                <a:close/>
              </a:path>
              <a:path w="993139" h="190500">
                <a:moveTo>
                  <a:pt x="885606" y="0"/>
                </a:moveTo>
                <a:lnTo>
                  <a:pt x="914048" y="21940"/>
                </a:lnTo>
                <a:lnTo>
                  <a:pt x="939239" y="18689"/>
                </a:lnTo>
                <a:lnTo>
                  <a:pt x="8856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757427"/>
            <a:ext cx="3372485" cy="1985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165" marR="42735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Method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parameter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the Object type. It can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invoke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 object.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30"/>
              </a:spcBef>
            </a:pPr>
            <a:r>
              <a:rPr dirty="0" sz="2000">
                <a:latin typeface="Times New Roman"/>
                <a:cs typeface="Times New Roman"/>
              </a:rPr>
              <a:t>Po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ph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 ob</a:t>
            </a:r>
            <a:r>
              <a:rPr dirty="0" sz="2000" spc="-10">
                <a:latin typeface="Times New Roman"/>
                <a:cs typeface="Times New Roman"/>
              </a:rPr>
              <a:t>j</a:t>
            </a:r>
            <a:r>
              <a:rPr dirty="0" sz="2000" spc="-5">
                <a:latin typeface="Times New Roman"/>
                <a:cs typeface="Times New Roman"/>
              </a:rPr>
              <a:t>ec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 </a:t>
            </a:r>
            <a:r>
              <a:rPr dirty="0" sz="2000" spc="-5">
                <a:latin typeface="Times New Roman"/>
                <a:cs typeface="Times New Roman"/>
              </a:rPr>
              <a:t>subtype can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used wherever </a:t>
            </a:r>
            <a:r>
              <a:rPr dirty="0" sz="2000" spc="-10">
                <a:latin typeface="Times New Roman"/>
                <a:cs typeface="Times New Roman"/>
              </a:rPr>
              <a:t>its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supertype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value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009900"/>
            <a:ext cx="2869565" cy="143383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>
              <a:lnSpc>
                <a:spcPct val="90500"/>
              </a:lnSpc>
              <a:spcBef>
                <a:spcPts val="325"/>
              </a:spcBef>
            </a:pPr>
            <a:r>
              <a:rPr dirty="0" sz="2000" spc="-5">
                <a:latin typeface="Calibri"/>
                <a:cs typeface="Calibri"/>
              </a:rPr>
              <a:t>Dynamic Binding: Which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implementation </a:t>
            </a:r>
            <a:r>
              <a:rPr dirty="0" sz="2000">
                <a:latin typeface="Calibri"/>
                <a:cs typeface="Calibri"/>
              </a:rPr>
              <a:t>is </a:t>
            </a:r>
            <a:r>
              <a:rPr dirty="0" sz="2000" spc="-5">
                <a:latin typeface="Calibri"/>
                <a:cs typeface="Calibri"/>
              </a:rPr>
              <a:t>used will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 determined dynamically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by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20">
                <a:latin typeface="Calibri"/>
                <a:cs typeface="Calibri"/>
              </a:rPr>
              <a:t>Java </a:t>
            </a:r>
            <a:r>
              <a:rPr dirty="0" sz="2000">
                <a:latin typeface="Calibri"/>
                <a:cs typeface="Calibri"/>
              </a:rPr>
              <a:t>Virtual </a:t>
            </a:r>
            <a:r>
              <a:rPr dirty="0" sz="2000" spc="-5">
                <a:latin typeface="Calibri"/>
                <a:cs typeface="Calibri"/>
              </a:rPr>
              <a:t>Machine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at</a:t>
            </a:r>
            <a:r>
              <a:rPr dirty="0" sz="2000" spc="-5">
                <a:latin typeface="Calibri"/>
                <a:cs typeface="Calibri"/>
              </a:rPr>
              <a:t> runtime.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738724" y="802639"/>
            <a:ext cx="49409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public class </a:t>
            </a:r>
            <a:r>
              <a:rPr dirty="0" sz="1500" spc="-5" b="1">
                <a:solidFill>
                  <a:srgbClr val="2B91AF"/>
                </a:solidFill>
                <a:latin typeface="Courier New"/>
                <a:cs typeface="Courier New"/>
              </a:rPr>
              <a:t>DynamicBindingDemo </a:t>
            </a:r>
            <a:r>
              <a:rPr dirty="0" sz="1500" b="1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50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150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dirty="0" sz="150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main(</a:t>
            </a: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dirty="0" sz="1500" spc="-5" b="1">
                <a:latin typeface="Courier New"/>
                <a:cs typeface="Courier New"/>
              </a:rPr>
              <a:t>[]</a:t>
            </a:r>
            <a:r>
              <a:rPr dirty="0" sz="1500" b="1"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dirty="0" sz="1500" spc="-5" b="1">
                <a:latin typeface="Courier New"/>
                <a:cs typeface="Courier New"/>
              </a:rPr>
              <a:t>)</a:t>
            </a:r>
            <a:r>
              <a:rPr dirty="0" sz="1500" b="1">
                <a:latin typeface="Courier New"/>
                <a:cs typeface="Courier New"/>
              </a:rPr>
              <a:t> 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7224" y="1284620"/>
            <a:ext cx="2870200" cy="228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05"/>
              </a:lnSpc>
            </a:pPr>
            <a:r>
              <a:rPr dirty="0" sz="1500" spc="-5" b="1">
                <a:latin typeface="Courier New"/>
                <a:cs typeface="Courier New"/>
              </a:rPr>
              <a:t>m(</a:t>
            </a: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500" spc="-3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GraduateStudent());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4524" y="1488440"/>
            <a:ext cx="196850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Courier New"/>
                <a:cs typeface="Courier New"/>
              </a:rPr>
              <a:t>m(</a:t>
            </a: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500" spc="-5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Student());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latin typeface="Courier New"/>
                <a:cs typeface="Courier New"/>
              </a:rPr>
              <a:t>m(</a:t>
            </a: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500" spc="-4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Person());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latin typeface="Courier New"/>
                <a:cs typeface="Courier New"/>
              </a:rPr>
              <a:t>m(</a:t>
            </a: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500" spc="-5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Object());}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1624" y="2402840"/>
            <a:ext cx="20828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500" spc="-3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15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6024" y="2427620"/>
            <a:ext cx="1371600" cy="228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05"/>
              </a:lnSpc>
            </a:pPr>
            <a:r>
              <a:rPr dirty="0" sz="1500" spc="-5" b="1">
                <a:latin typeface="Courier New"/>
                <a:cs typeface="Courier New"/>
              </a:rPr>
              <a:t>m(</a:t>
            </a: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dirty="0" sz="1500" spc="-5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z="1500" b="1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4925" y="2402840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4524" y="2631440"/>
            <a:ext cx="24257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Courier New"/>
                <a:cs typeface="Courier New"/>
              </a:rPr>
              <a:t>System.out.println(x.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37525" y="2656220"/>
            <a:ext cx="1155700" cy="228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05"/>
              </a:lnSpc>
            </a:pPr>
            <a:r>
              <a:rPr dirty="0" sz="1500" spc="-5" b="1">
                <a:latin typeface="Courier New"/>
                <a:cs typeface="Courier New"/>
              </a:rPr>
              <a:t>toString()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67825" y="2631440"/>
            <a:ext cx="3683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Courier New"/>
                <a:cs typeface="Courier New"/>
              </a:rPr>
              <a:t>);}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5924" y="2860040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8724" y="3317240"/>
            <a:ext cx="596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37224" y="3342020"/>
            <a:ext cx="3657600" cy="228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05"/>
              </a:lnSpc>
            </a:pPr>
            <a:r>
              <a:rPr dirty="0" sz="1500" spc="-5" b="1">
                <a:solidFill>
                  <a:srgbClr val="2B91AF"/>
                </a:solidFill>
                <a:latin typeface="Courier New"/>
                <a:cs typeface="Courier New"/>
              </a:rPr>
              <a:t>GraduateStudent</a:t>
            </a:r>
            <a:r>
              <a:rPr dirty="0" sz="1500" spc="-10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extends </a:t>
            </a:r>
            <a:r>
              <a:rPr dirty="0" sz="1500" spc="-5" b="1">
                <a:latin typeface="Courier New"/>
                <a:cs typeface="Courier New"/>
              </a:rPr>
              <a:t>Student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2125" y="3317240"/>
            <a:ext cx="2540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Courier New"/>
                <a:cs typeface="Courier New"/>
              </a:rPr>
              <a:t>{}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8724" y="3774440"/>
            <a:ext cx="596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37224" y="3799220"/>
            <a:ext cx="2628900" cy="228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05"/>
              </a:lnSpc>
            </a:pPr>
            <a:r>
              <a:rPr dirty="0" sz="1500" spc="-5" b="1">
                <a:solidFill>
                  <a:srgbClr val="2B91AF"/>
                </a:solidFill>
                <a:latin typeface="Courier New"/>
                <a:cs typeface="Courier New"/>
              </a:rPr>
              <a:t>Student</a:t>
            </a:r>
            <a:r>
              <a:rPr dirty="0" sz="1500" spc="-20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dirty="0" sz="15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Person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5924" y="4003040"/>
            <a:ext cx="15113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500" spc="-6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08824" y="4027820"/>
            <a:ext cx="1155700" cy="228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05"/>
              </a:lnSpc>
            </a:pPr>
            <a:r>
              <a:rPr dirty="0" sz="1500" spc="-5" b="1">
                <a:latin typeface="Courier New"/>
                <a:cs typeface="Courier New"/>
              </a:rPr>
              <a:t>toString()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53425" y="3774440"/>
            <a:ext cx="1403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24524" y="4231640"/>
            <a:ext cx="21971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1500" spc="-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A31515"/>
                </a:solidFill>
                <a:latin typeface="Courier New"/>
                <a:cs typeface="Courier New"/>
              </a:rPr>
              <a:t>"Student"</a:t>
            </a:r>
            <a:r>
              <a:rPr dirty="0" sz="1500" spc="-5" b="1">
                <a:latin typeface="Courier New"/>
                <a:cs typeface="Courier New"/>
              </a:rPr>
              <a:t>;}}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8724" y="4688840"/>
            <a:ext cx="596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37224" y="4713620"/>
            <a:ext cx="2514600" cy="228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05"/>
              </a:lnSpc>
            </a:pPr>
            <a:r>
              <a:rPr dirty="0" sz="1500" spc="-5" b="1">
                <a:solidFill>
                  <a:srgbClr val="2B91AF"/>
                </a:solidFill>
                <a:latin typeface="Courier New"/>
                <a:cs typeface="Courier New"/>
              </a:rPr>
              <a:t>Person</a:t>
            </a:r>
            <a:r>
              <a:rPr dirty="0" sz="1500" spc="-20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dirty="0" sz="15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Object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81624" y="4917440"/>
            <a:ext cx="7112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94424" y="4942220"/>
            <a:ext cx="2057400" cy="228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05"/>
              </a:lnSpc>
            </a:pP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dirty="0" sz="1500" spc="-4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toString()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39125" y="4688840"/>
            <a:ext cx="1403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24524" y="5146040"/>
            <a:ext cx="20828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1500" spc="-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A31515"/>
                </a:solidFill>
                <a:latin typeface="Courier New"/>
                <a:cs typeface="Courier New"/>
              </a:rPr>
              <a:t>"Person"</a:t>
            </a:r>
            <a:r>
              <a:rPr dirty="0" sz="1500" spc="-5" b="1">
                <a:latin typeface="Courier New"/>
                <a:cs typeface="Courier New"/>
              </a:rPr>
              <a:t>;}}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80571" y="2945264"/>
            <a:ext cx="995044" cy="246379"/>
          </a:xfrm>
          <a:custGeom>
            <a:avLst/>
            <a:gdLst/>
            <a:ahLst/>
            <a:cxnLst/>
            <a:rect l="l" t="t" r="r" b="b"/>
            <a:pathLst>
              <a:path w="995045" h="246380">
                <a:moveTo>
                  <a:pt x="914791" y="20148"/>
                </a:moveTo>
                <a:lnTo>
                  <a:pt x="0" y="195971"/>
                </a:lnTo>
                <a:lnTo>
                  <a:pt x="9588" y="245859"/>
                </a:lnTo>
                <a:lnTo>
                  <a:pt x="924379" y="70036"/>
                </a:lnTo>
                <a:lnTo>
                  <a:pt x="944529" y="40298"/>
                </a:lnTo>
                <a:lnTo>
                  <a:pt x="914791" y="20148"/>
                </a:lnTo>
                <a:close/>
              </a:path>
              <a:path w="995045" h="246380">
                <a:moveTo>
                  <a:pt x="949322" y="65242"/>
                </a:moveTo>
                <a:lnTo>
                  <a:pt x="924379" y="70036"/>
                </a:lnTo>
                <a:lnTo>
                  <a:pt x="904231" y="99773"/>
                </a:lnTo>
                <a:lnTo>
                  <a:pt x="949322" y="65242"/>
                </a:lnTo>
                <a:close/>
              </a:path>
              <a:path w="995045" h="246380">
                <a:moveTo>
                  <a:pt x="939734" y="15354"/>
                </a:moveTo>
                <a:lnTo>
                  <a:pt x="914791" y="20148"/>
                </a:lnTo>
                <a:lnTo>
                  <a:pt x="944529" y="40298"/>
                </a:lnTo>
                <a:lnTo>
                  <a:pt x="924379" y="70036"/>
                </a:lnTo>
                <a:lnTo>
                  <a:pt x="949324" y="65241"/>
                </a:lnTo>
                <a:lnTo>
                  <a:pt x="939734" y="15354"/>
                </a:lnTo>
                <a:close/>
              </a:path>
              <a:path w="995045" h="246380">
                <a:moveTo>
                  <a:pt x="939736" y="15355"/>
                </a:moveTo>
                <a:lnTo>
                  <a:pt x="949324" y="65241"/>
                </a:lnTo>
                <a:lnTo>
                  <a:pt x="994416" y="30709"/>
                </a:lnTo>
                <a:lnTo>
                  <a:pt x="939736" y="15355"/>
                </a:lnTo>
                <a:close/>
              </a:path>
              <a:path w="995045" h="246380">
                <a:moveTo>
                  <a:pt x="885054" y="0"/>
                </a:moveTo>
                <a:lnTo>
                  <a:pt x="914791" y="20148"/>
                </a:lnTo>
                <a:lnTo>
                  <a:pt x="939732" y="15354"/>
                </a:lnTo>
                <a:lnTo>
                  <a:pt x="885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55852" y="1498421"/>
            <a:ext cx="3314700" cy="266700"/>
          </a:xfrm>
          <a:custGeom>
            <a:avLst/>
            <a:gdLst/>
            <a:ahLst/>
            <a:cxnLst/>
            <a:rect l="l" t="t" r="r" b="b"/>
            <a:pathLst>
              <a:path w="3314700" h="266700">
                <a:moveTo>
                  <a:pt x="3314700" y="0"/>
                </a:moveTo>
                <a:lnTo>
                  <a:pt x="3314700" y="0"/>
                </a:lnTo>
                <a:lnTo>
                  <a:pt x="0" y="0"/>
                </a:lnTo>
                <a:lnTo>
                  <a:pt x="0" y="266700"/>
                </a:lnTo>
                <a:lnTo>
                  <a:pt x="3314700" y="266700"/>
                </a:lnTo>
                <a:lnTo>
                  <a:pt x="3314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55852" y="3974922"/>
            <a:ext cx="4419600" cy="266700"/>
          </a:xfrm>
          <a:custGeom>
            <a:avLst/>
            <a:gdLst/>
            <a:ahLst/>
            <a:cxnLst/>
            <a:rect l="l" t="t" r="r" b="b"/>
            <a:pathLst>
              <a:path w="4419600" h="266700">
                <a:moveTo>
                  <a:pt x="4419600" y="0"/>
                </a:moveTo>
                <a:lnTo>
                  <a:pt x="4419600" y="0"/>
                </a:lnTo>
                <a:lnTo>
                  <a:pt x="0" y="0"/>
                </a:lnTo>
                <a:lnTo>
                  <a:pt x="0" y="266700"/>
                </a:lnTo>
                <a:lnTo>
                  <a:pt x="4419600" y="266700"/>
                </a:lnTo>
                <a:lnTo>
                  <a:pt x="4419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55852" y="4521022"/>
            <a:ext cx="3176905" cy="546100"/>
          </a:xfrm>
          <a:custGeom>
            <a:avLst/>
            <a:gdLst/>
            <a:ahLst/>
            <a:cxnLst/>
            <a:rect l="l" t="t" r="r" b="b"/>
            <a:pathLst>
              <a:path w="3176904" h="546100">
                <a:moveTo>
                  <a:pt x="3038475" y="279400"/>
                </a:moveTo>
                <a:lnTo>
                  <a:pt x="2762250" y="279400"/>
                </a:lnTo>
                <a:lnTo>
                  <a:pt x="1657350" y="279400"/>
                </a:lnTo>
                <a:lnTo>
                  <a:pt x="1657350" y="546100"/>
                </a:lnTo>
                <a:lnTo>
                  <a:pt x="2762250" y="546100"/>
                </a:lnTo>
                <a:lnTo>
                  <a:pt x="3038475" y="546100"/>
                </a:lnTo>
                <a:lnTo>
                  <a:pt x="3038475" y="279400"/>
                </a:lnTo>
                <a:close/>
              </a:path>
              <a:path w="3176904" h="546100">
                <a:moveTo>
                  <a:pt x="3176587" y="0"/>
                </a:moveTo>
                <a:lnTo>
                  <a:pt x="3176587" y="0"/>
                </a:lnTo>
                <a:lnTo>
                  <a:pt x="0" y="0"/>
                </a:lnTo>
                <a:lnTo>
                  <a:pt x="0" y="266700"/>
                </a:lnTo>
                <a:lnTo>
                  <a:pt x="3176587" y="266700"/>
                </a:lnTo>
                <a:lnTo>
                  <a:pt x="317658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14486" y="926083"/>
            <a:ext cx="596392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dirty="0" sz="18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2B91AF"/>
                </a:solidFill>
                <a:latin typeface="Courier New"/>
                <a:cs typeface="Courier New"/>
              </a:rPr>
              <a:t>DynamicBindingDemo</a:t>
            </a:r>
            <a:r>
              <a:rPr dirty="0" sz="1800" spc="10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41375" marR="5080" indent="-414655">
              <a:lnSpc>
                <a:spcPts val="2090"/>
              </a:lnSpc>
              <a:spcBef>
                <a:spcPts val="175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1800" spc="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dirty="0" sz="1800" spc="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main(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dirty="0" sz="1800" b="1">
                <a:latin typeface="Courier New"/>
                <a:cs typeface="Courier New"/>
              </a:rPr>
              <a:t>[]</a:t>
            </a:r>
            <a:r>
              <a:rPr dirty="0" sz="1800" spc="15" b="1"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dirty="0" sz="1800" b="1">
                <a:latin typeface="Courier New"/>
                <a:cs typeface="Courier New"/>
              </a:rPr>
              <a:t>)</a:t>
            </a:r>
            <a:r>
              <a:rPr dirty="0" sz="1800" spc="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 </a:t>
            </a:r>
            <a:r>
              <a:rPr dirty="0" sz="1800" spc="-10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800" spc="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GraduateStudent());</a:t>
            </a:r>
            <a:endParaRPr sz="1800">
              <a:latin typeface="Courier New"/>
              <a:cs typeface="Courier New"/>
            </a:endParaRPr>
          </a:p>
          <a:p>
            <a:pPr marL="841375">
              <a:lnSpc>
                <a:spcPts val="2150"/>
              </a:lnSpc>
            </a:pPr>
            <a:r>
              <a:rPr dirty="0" sz="1800" b="1">
                <a:latin typeface="Courier New"/>
                <a:cs typeface="Courier New"/>
              </a:rPr>
              <a:t>m(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8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Student());</a:t>
            </a:r>
            <a:endParaRPr sz="1800">
              <a:latin typeface="Courier New"/>
              <a:cs typeface="Courier New"/>
            </a:endParaRPr>
          </a:p>
          <a:p>
            <a:pPr marL="841375">
              <a:lnSpc>
                <a:spcPts val="2125"/>
              </a:lnSpc>
              <a:spcBef>
                <a:spcPts val="50"/>
              </a:spcBef>
            </a:pPr>
            <a:r>
              <a:rPr dirty="0" sz="1800" b="1">
                <a:latin typeface="Courier New"/>
                <a:cs typeface="Courier New"/>
              </a:rPr>
              <a:t>m(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8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Person());</a:t>
            </a:r>
            <a:endParaRPr sz="1800">
              <a:latin typeface="Courier New"/>
              <a:cs typeface="Courier New"/>
            </a:endParaRPr>
          </a:p>
          <a:p>
            <a:pPr marL="841375">
              <a:lnSpc>
                <a:spcPts val="2125"/>
              </a:lnSpc>
            </a:pPr>
            <a:r>
              <a:rPr dirty="0" sz="1800" b="1">
                <a:latin typeface="Courier New"/>
                <a:cs typeface="Courier New"/>
              </a:rPr>
              <a:t>m(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8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Object());}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824" y="2843276"/>
            <a:ext cx="2512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5662" y="2870022"/>
            <a:ext cx="1657350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00" b="1">
                <a:latin typeface="Courier New"/>
                <a:cs typeface="Courier New"/>
              </a:rPr>
              <a:t>m(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dirty="0" sz="18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z="180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0312" y="2843276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3162" y="3123691"/>
            <a:ext cx="2926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System.out.println(x.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6224" y="3149422"/>
            <a:ext cx="1393825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b="1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4649" y="3123691"/>
            <a:ext cx="440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);}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6937" y="3404107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486" y="3949700"/>
            <a:ext cx="716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5862" y="3974922"/>
            <a:ext cx="4419600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1800" b="1">
                <a:solidFill>
                  <a:srgbClr val="2B91AF"/>
                </a:solidFill>
                <a:latin typeface="Courier New"/>
                <a:cs typeface="Courier New"/>
              </a:rPr>
              <a:t>GraduateStudent</a:t>
            </a:r>
            <a:r>
              <a:rPr dirty="0" sz="1800" spc="10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dirty="0" sz="18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62762" y="3949700"/>
            <a:ext cx="302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{}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486" y="4495292"/>
            <a:ext cx="4168775" cy="58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dirty="0" sz="1800" spc="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2B91AF"/>
                </a:solidFill>
                <a:latin typeface="Courier New"/>
                <a:cs typeface="Courier New"/>
              </a:rPr>
              <a:t>Student</a:t>
            </a:r>
            <a:r>
              <a:rPr dirty="0" sz="1800" spc="10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dirty="0" sz="1800" spc="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Person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45"/>
              </a:spcBef>
            </a:pP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6937" y="4775707"/>
            <a:ext cx="332803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288925" indent="-276225">
              <a:lnSpc>
                <a:spcPts val="2090"/>
              </a:lnSpc>
              <a:spcBef>
                <a:spcPts val="225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public String </a:t>
            </a:r>
            <a:r>
              <a:rPr dirty="0" sz="1800" b="1">
                <a:latin typeface="Courier New"/>
                <a:cs typeface="Courier New"/>
              </a:rPr>
              <a:t>toString() </a:t>
            </a:r>
            <a:r>
              <a:rPr dirty="0" sz="1800" spc="-1070" b="1"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"Student"</a:t>
            </a:r>
            <a:r>
              <a:rPr dirty="0" sz="1800" b="1">
                <a:latin typeface="Courier New"/>
                <a:cs typeface="Courier New"/>
              </a:rPr>
              <a:t>;}}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4486" y="5586476"/>
            <a:ext cx="716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5862" y="5613222"/>
            <a:ext cx="3038475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00" b="1">
                <a:solidFill>
                  <a:srgbClr val="2B91AF"/>
                </a:solidFill>
                <a:latin typeface="Courier New"/>
                <a:cs typeface="Courier New"/>
              </a:rPr>
              <a:t>Person</a:t>
            </a:r>
            <a:r>
              <a:rPr dirty="0" sz="1800" spc="-5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dirty="0" sz="1800" spc="-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Object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8824" y="5866891"/>
            <a:ext cx="854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08312" y="5892622"/>
            <a:ext cx="2486025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dirty="0" sz="18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1637" y="5586476"/>
            <a:ext cx="163195" cy="58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43162" y="6147308"/>
            <a:ext cx="2512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18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"Person"</a:t>
            </a:r>
            <a:r>
              <a:rPr dirty="0" sz="1800" b="1">
                <a:latin typeface="Courier New"/>
                <a:cs typeface="Courier New"/>
              </a:rPr>
              <a:t>;}}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64540" y="183058"/>
            <a:ext cx="412115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10.7.</a:t>
            </a:r>
            <a:r>
              <a:rPr dirty="0" spc="-5"/>
              <a:t> </a:t>
            </a:r>
            <a:r>
              <a:rPr dirty="0" spc="50"/>
              <a:t>Dynamic</a:t>
            </a:r>
            <a:r>
              <a:rPr dirty="0" spc="-5"/>
              <a:t> </a:t>
            </a:r>
            <a:r>
              <a:rPr dirty="0" spc="40"/>
              <a:t>Binding</a:t>
            </a:r>
          </a:p>
        </p:txBody>
      </p:sp>
      <p:sp>
        <p:nvSpPr>
          <p:cNvPr id="29" name="object 29"/>
          <p:cNvSpPr/>
          <p:nvPr/>
        </p:nvSpPr>
        <p:spPr>
          <a:xfrm>
            <a:off x="1248426" y="2586689"/>
            <a:ext cx="658495" cy="319405"/>
          </a:xfrm>
          <a:custGeom>
            <a:avLst/>
            <a:gdLst/>
            <a:ahLst/>
            <a:cxnLst/>
            <a:rect l="l" t="t" r="r" b="b"/>
            <a:pathLst>
              <a:path w="658494" h="319405">
                <a:moveTo>
                  <a:pt x="508496" y="273006"/>
                </a:moveTo>
                <a:lnTo>
                  <a:pt x="487818" y="319407"/>
                </a:lnTo>
                <a:lnTo>
                  <a:pt x="658037" y="311840"/>
                </a:lnTo>
                <a:lnTo>
                  <a:pt x="634618" y="283345"/>
                </a:lnTo>
                <a:lnTo>
                  <a:pt x="531696" y="283345"/>
                </a:lnTo>
                <a:lnTo>
                  <a:pt x="508496" y="273006"/>
                </a:lnTo>
                <a:close/>
              </a:path>
              <a:path w="658494" h="319405">
                <a:moveTo>
                  <a:pt x="529174" y="226606"/>
                </a:moveTo>
                <a:lnTo>
                  <a:pt x="508496" y="273006"/>
                </a:lnTo>
                <a:lnTo>
                  <a:pt x="531696" y="283345"/>
                </a:lnTo>
                <a:lnTo>
                  <a:pt x="552374" y="236945"/>
                </a:lnTo>
                <a:lnTo>
                  <a:pt x="529174" y="226606"/>
                </a:lnTo>
                <a:close/>
              </a:path>
              <a:path w="658494" h="319405">
                <a:moveTo>
                  <a:pt x="549852" y="180205"/>
                </a:moveTo>
                <a:lnTo>
                  <a:pt x="529174" y="226606"/>
                </a:lnTo>
                <a:lnTo>
                  <a:pt x="552374" y="236945"/>
                </a:lnTo>
                <a:lnTo>
                  <a:pt x="531696" y="283345"/>
                </a:lnTo>
                <a:lnTo>
                  <a:pt x="634618" y="283345"/>
                </a:lnTo>
                <a:lnTo>
                  <a:pt x="549852" y="180205"/>
                </a:lnTo>
                <a:close/>
              </a:path>
              <a:path w="658494" h="319405">
                <a:moveTo>
                  <a:pt x="20678" y="0"/>
                </a:moveTo>
                <a:lnTo>
                  <a:pt x="0" y="46400"/>
                </a:lnTo>
                <a:lnTo>
                  <a:pt x="508496" y="273006"/>
                </a:lnTo>
                <a:lnTo>
                  <a:pt x="529174" y="226606"/>
                </a:lnTo>
                <a:lnTo>
                  <a:pt x="206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291370" y="1798831"/>
            <a:ext cx="7772400" cy="3718560"/>
            <a:chOff x="291370" y="1798831"/>
            <a:chExt cx="7772400" cy="3718560"/>
          </a:xfrm>
        </p:grpSpPr>
        <p:sp>
          <p:nvSpPr>
            <p:cNvPr id="31" name="object 31"/>
            <p:cNvSpPr/>
            <p:nvPr/>
          </p:nvSpPr>
          <p:spPr>
            <a:xfrm>
              <a:off x="2029383" y="1798840"/>
              <a:ext cx="2170430" cy="3718560"/>
            </a:xfrm>
            <a:custGeom>
              <a:avLst/>
              <a:gdLst/>
              <a:ahLst/>
              <a:cxnLst/>
              <a:rect l="l" t="t" r="r" b="b"/>
              <a:pathLst>
                <a:path w="2170429" h="3718560">
                  <a:moveTo>
                    <a:pt x="2170150" y="30619"/>
                  </a:moveTo>
                  <a:lnTo>
                    <a:pt x="2129625" y="0"/>
                  </a:lnTo>
                  <a:lnTo>
                    <a:pt x="264718" y="2467813"/>
                  </a:lnTo>
                  <a:lnTo>
                    <a:pt x="257708" y="2094509"/>
                  </a:lnTo>
                  <a:lnTo>
                    <a:pt x="875677" y="219621"/>
                  </a:lnTo>
                  <a:lnTo>
                    <a:pt x="827430" y="203720"/>
                  </a:lnTo>
                  <a:lnTo>
                    <a:pt x="254812" y="1940991"/>
                  </a:lnTo>
                  <a:lnTo>
                    <a:pt x="227787" y="502983"/>
                  </a:lnTo>
                  <a:lnTo>
                    <a:pt x="215150" y="503224"/>
                  </a:lnTo>
                  <a:lnTo>
                    <a:pt x="215150" y="2533408"/>
                  </a:lnTo>
                  <a:lnTo>
                    <a:pt x="177292" y="2583510"/>
                  </a:lnTo>
                  <a:lnTo>
                    <a:pt x="136766" y="2552877"/>
                  </a:lnTo>
                  <a:lnTo>
                    <a:pt x="129057" y="2594368"/>
                  </a:lnTo>
                  <a:lnTo>
                    <a:pt x="96494" y="2583624"/>
                  </a:lnTo>
                  <a:lnTo>
                    <a:pt x="209638" y="2240330"/>
                  </a:lnTo>
                  <a:lnTo>
                    <a:pt x="215150" y="2533408"/>
                  </a:lnTo>
                  <a:lnTo>
                    <a:pt x="215150" y="503224"/>
                  </a:lnTo>
                  <a:lnTo>
                    <a:pt x="176999" y="503948"/>
                  </a:lnTo>
                  <a:lnTo>
                    <a:pt x="206756" y="2086813"/>
                  </a:lnTo>
                  <a:lnTo>
                    <a:pt x="48247" y="2567724"/>
                  </a:lnTo>
                  <a:lnTo>
                    <a:pt x="0" y="2551811"/>
                  </a:lnTo>
                  <a:lnTo>
                    <a:pt x="24663" y="2720416"/>
                  </a:lnTo>
                  <a:lnTo>
                    <a:pt x="124282" y="2620111"/>
                  </a:lnTo>
                  <a:lnTo>
                    <a:pt x="105676" y="2720416"/>
                  </a:lnTo>
                  <a:lnTo>
                    <a:pt x="217627" y="2664942"/>
                  </a:lnTo>
                  <a:lnTo>
                    <a:pt x="234581" y="3566591"/>
                  </a:lnTo>
                  <a:lnTo>
                    <a:pt x="183794" y="3567557"/>
                  </a:lnTo>
                  <a:lnTo>
                    <a:pt x="262839" y="3718496"/>
                  </a:lnTo>
                  <a:lnTo>
                    <a:pt x="323151" y="3591991"/>
                  </a:lnTo>
                  <a:lnTo>
                    <a:pt x="336169" y="3564686"/>
                  </a:lnTo>
                  <a:lnTo>
                    <a:pt x="285369" y="3565639"/>
                  </a:lnTo>
                  <a:lnTo>
                    <a:pt x="266268" y="2550020"/>
                  </a:lnTo>
                  <a:lnTo>
                    <a:pt x="2170150" y="306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370" y="3778186"/>
              <a:ext cx="7772399" cy="132141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564700" y="2930770"/>
              <a:ext cx="774700" cy="152400"/>
            </a:xfrm>
            <a:custGeom>
              <a:avLst/>
              <a:gdLst/>
              <a:ahLst/>
              <a:cxnLst/>
              <a:rect l="l" t="t" r="r" b="b"/>
              <a:pathLst>
                <a:path w="774700" h="152400">
                  <a:moveTo>
                    <a:pt x="1524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152400" y="101600"/>
                  </a:lnTo>
                  <a:lnTo>
                    <a:pt x="127000" y="101600"/>
                  </a:lnTo>
                  <a:lnTo>
                    <a:pt x="127000" y="50800"/>
                  </a:lnTo>
                  <a:lnTo>
                    <a:pt x="152400" y="50799"/>
                  </a:lnTo>
                  <a:lnTo>
                    <a:pt x="152400" y="0"/>
                  </a:lnTo>
                  <a:close/>
                </a:path>
                <a:path w="774700" h="152400">
                  <a:moveTo>
                    <a:pt x="152400" y="50799"/>
                  </a:moveTo>
                  <a:lnTo>
                    <a:pt x="127000" y="50800"/>
                  </a:lnTo>
                  <a:lnTo>
                    <a:pt x="127000" y="101600"/>
                  </a:lnTo>
                  <a:lnTo>
                    <a:pt x="152400" y="101599"/>
                  </a:lnTo>
                  <a:lnTo>
                    <a:pt x="152400" y="50799"/>
                  </a:lnTo>
                  <a:close/>
                </a:path>
                <a:path w="774700" h="152400">
                  <a:moveTo>
                    <a:pt x="152400" y="101599"/>
                  </a:moveTo>
                  <a:lnTo>
                    <a:pt x="127000" y="101600"/>
                  </a:lnTo>
                  <a:lnTo>
                    <a:pt x="152400" y="101600"/>
                  </a:lnTo>
                  <a:close/>
                </a:path>
                <a:path w="774700" h="152400">
                  <a:moveTo>
                    <a:pt x="774553" y="50798"/>
                  </a:moveTo>
                  <a:lnTo>
                    <a:pt x="152400" y="50799"/>
                  </a:lnTo>
                  <a:lnTo>
                    <a:pt x="152400" y="101599"/>
                  </a:lnTo>
                  <a:lnTo>
                    <a:pt x="774553" y="101598"/>
                  </a:lnTo>
                  <a:lnTo>
                    <a:pt x="774553" y="5079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1583435"/>
            <a:ext cx="8474710" cy="251587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275590">
              <a:lnSpc>
                <a:spcPts val="2210"/>
              </a:lnSpc>
              <a:spcBef>
                <a:spcPts val="330"/>
              </a:spcBef>
            </a:pPr>
            <a:r>
              <a:rPr dirty="0" sz="2000" spc="-10">
                <a:latin typeface="Calibri"/>
                <a:cs typeface="Calibri"/>
              </a:rPr>
              <a:t>Polymorphism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allows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methods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be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generically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range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arguments:</a:t>
            </a:r>
            <a:endParaRPr sz="2000">
              <a:latin typeface="Calibri"/>
              <a:cs typeface="Calibri"/>
            </a:endParaRPr>
          </a:p>
          <a:p>
            <a:pPr marL="241300" marR="398145" indent="-228600">
              <a:lnSpc>
                <a:spcPct val="895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Calibri"/>
                <a:cs typeface="Calibri"/>
              </a:rPr>
              <a:t>If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20">
                <a:latin typeface="Calibri"/>
                <a:cs typeface="Calibri"/>
              </a:rPr>
              <a:t>method’s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parameter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type</a:t>
            </a:r>
            <a:r>
              <a:rPr dirty="0" sz="2000">
                <a:latin typeface="Calibri"/>
                <a:cs typeface="Calibri"/>
              </a:rPr>
              <a:t> is a </a:t>
            </a:r>
            <a:r>
              <a:rPr dirty="0" sz="2000" spc="-5">
                <a:latin typeface="Calibri"/>
                <a:cs typeface="Calibri"/>
              </a:rPr>
              <a:t>superclass </a:t>
            </a:r>
            <a:r>
              <a:rPr dirty="0" sz="2000">
                <a:latin typeface="Calibri"/>
                <a:cs typeface="Calibri"/>
              </a:rPr>
              <a:t>(e.g.,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Object),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5">
                <a:latin typeface="Calibri"/>
                <a:cs typeface="Calibri"/>
              </a:rPr>
              <a:t> object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 be </a:t>
            </a:r>
            <a:r>
              <a:rPr dirty="0" sz="2000">
                <a:latin typeface="Calibri"/>
                <a:cs typeface="Calibri"/>
              </a:rPr>
              <a:t> passed </a:t>
            </a:r>
            <a:r>
              <a:rPr dirty="0" sz="2000" spc="-10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this </a:t>
            </a:r>
            <a:r>
              <a:rPr dirty="0" sz="2000" spc="-5">
                <a:latin typeface="Calibri"/>
                <a:cs typeface="Calibri"/>
              </a:rPr>
              <a:t>method of </a:t>
            </a:r>
            <a:r>
              <a:rPr dirty="0" sz="2000" spc="-15">
                <a:latin typeface="Calibri"/>
                <a:cs typeface="Calibri"/>
              </a:rPr>
              <a:t>any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parameter’s </a:t>
            </a:r>
            <a:r>
              <a:rPr dirty="0" sz="2000">
                <a:latin typeface="Calibri"/>
                <a:cs typeface="Calibri"/>
              </a:rPr>
              <a:t>subclasses (e.g., </a:t>
            </a:r>
            <a:r>
              <a:rPr dirty="0" sz="2000" spc="-5">
                <a:latin typeface="Calibri"/>
                <a:cs typeface="Calibri"/>
              </a:rPr>
              <a:t>Student or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String).</a:t>
            </a:r>
            <a:endParaRPr sz="2000">
              <a:latin typeface="Calibri"/>
              <a:cs typeface="Calibri"/>
            </a:endParaRPr>
          </a:p>
          <a:p>
            <a:pPr algn="just" marL="241300" marR="5080" indent="-228600">
              <a:lnSpc>
                <a:spcPts val="2210"/>
              </a:lnSpc>
              <a:spcBef>
                <a:spcPts val="9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000" spc="-5">
                <a:latin typeface="Calibri"/>
                <a:cs typeface="Calibri"/>
              </a:rPr>
              <a:t>When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5">
                <a:latin typeface="Calibri"/>
                <a:cs typeface="Calibri"/>
              </a:rPr>
              <a:t>object </a:t>
            </a:r>
            <a:r>
              <a:rPr dirty="0" sz="2000">
                <a:latin typeface="Calibri"/>
                <a:cs typeface="Calibri"/>
              </a:rPr>
              <a:t>(e.g., a </a:t>
            </a:r>
            <a:r>
              <a:rPr dirty="0" sz="2000" spc="-5">
                <a:latin typeface="Calibri"/>
                <a:cs typeface="Calibri"/>
              </a:rPr>
              <a:t>Student object or </a:t>
            </a:r>
            <a:r>
              <a:rPr dirty="0" sz="2000">
                <a:latin typeface="Calibri"/>
                <a:cs typeface="Calibri"/>
              </a:rPr>
              <a:t>a String </a:t>
            </a:r>
            <a:r>
              <a:rPr dirty="0" sz="2000" spc="-5">
                <a:latin typeface="Calibri"/>
                <a:cs typeface="Calibri"/>
              </a:rPr>
              <a:t>object) </a:t>
            </a:r>
            <a:r>
              <a:rPr dirty="0" sz="2000">
                <a:latin typeface="Calibri"/>
                <a:cs typeface="Calibri"/>
              </a:rPr>
              <a:t>is </a:t>
            </a:r>
            <a:r>
              <a:rPr dirty="0" sz="2000" spc="-5">
                <a:latin typeface="Calibri"/>
                <a:cs typeface="Calibri"/>
              </a:rPr>
              <a:t>used </a:t>
            </a:r>
            <a:r>
              <a:rPr dirty="0" sz="2000">
                <a:latin typeface="Calibri"/>
                <a:cs typeface="Calibri"/>
              </a:rPr>
              <a:t>in the </a:t>
            </a:r>
            <a:r>
              <a:rPr dirty="0" sz="2000" spc="-5">
                <a:latin typeface="Calibri"/>
                <a:cs typeface="Calibri"/>
              </a:rPr>
              <a:t>method,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particular implementation of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method of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object that </a:t>
            </a:r>
            <a:r>
              <a:rPr dirty="0" sz="2000">
                <a:latin typeface="Calibri"/>
                <a:cs typeface="Calibri"/>
              </a:rPr>
              <a:t>is </a:t>
            </a:r>
            <a:r>
              <a:rPr dirty="0" sz="2000" spc="-20">
                <a:latin typeface="Calibri"/>
                <a:cs typeface="Calibri"/>
              </a:rPr>
              <a:t>invoked </a:t>
            </a:r>
            <a:r>
              <a:rPr dirty="0" sz="2000">
                <a:latin typeface="Calibri"/>
                <a:cs typeface="Calibri"/>
              </a:rPr>
              <a:t>(e.g.,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toString) </a:t>
            </a:r>
            <a:r>
              <a:rPr dirty="0" sz="2000">
                <a:latin typeface="Calibri"/>
                <a:cs typeface="Calibri"/>
              </a:rPr>
              <a:t>is </a:t>
            </a:r>
            <a:r>
              <a:rPr dirty="0" sz="2000" spc="-5">
                <a:latin typeface="Calibri"/>
                <a:cs typeface="Calibri"/>
              </a:rPr>
              <a:t>determined </a:t>
            </a:r>
            <a:r>
              <a:rPr dirty="0" sz="2000" spc="-15">
                <a:latin typeface="Calibri"/>
                <a:cs typeface="Calibri"/>
              </a:rPr>
              <a:t>dynamically.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0947" y="97145"/>
            <a:ext cx="3891279" cy="11474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3390">
              <a:lnSpc>
                <a:spcPct val="124700"/>
              </a:lnSpc>
              <a:spcBef>
                <a:spcPts val="100"/>
              </a:spcBef>
            </a:pPr>
            <a:r>
              <a:rPr dirty="0" sz="2950" spc="20"/>
              <a:t>10.7.</a:t>
            </a:r>
            <a:r>
              <a:rPr dirty="0" sz="2950" spc="-15"/>
              <a:t> </a:t>
            </a:r>
            <a:r>
              <a:rPr dirty="0" sz="2950" spc="20"/>
              <a:t>Dynamic</a:t>
            </a:r>
            <a:r>
              <a:rPr dirty="0" sz="2950" spc="-20"/>
              <a:t> </a:t>
            </a:r>
            <a:r>
              <a:rPr dirty="0" sz="2950" spc="20"/>
              <a:t>Binding </a:t>
            </a:r>
            <a:r>
              <a:rPr dirty="0" sz="2950" spc="-655"/>
              <a:t> </a:t>
            </a:r>
            <a:r>
              <a:rPr dirty="0" sz="2950" spc="20"/>
              <a:t>Generic</a:t>
            </a:r>
            <a:r>
              <a:rPr dirty="0" sz="2950" spc="-5"/>
              <a:t> </a:t>
            </a:r>
            <a:r>
              <a:rPr dirty="0" sz="2950" spc="10"/>
              <a:t>Programming</a:t>
            </a:r>
            <a:endParaRPr sz="295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4850" y="6420611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10.1.</a:t>
            </a:r>
            <a:r>
              <a:rPr dirty="0" spc="15"/>
              <a:t> </a:t>
            </a:r>
            <a:r>
              <a:rPr dirty="0" spc="35"/>
              <a:t>Superclasses</a:t>
            </a:r>
            <a:r>
              <a:rPr dirty="0" spc="20"/>
              <a:t> </a:t>
            </a:r>
            <a:r>
              <a:rPr dirty="0" spc="50"/>
              <a:t>and</a:t>
            </a:r>
            <a:r>
              <a:rPr dirty="0" spc="15"/>
              <a:t> </a:t>
            </a:r>
            <a:r>
              <a:rPr dirty="0" spc="45"/>
              <a:t>Subclasses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4145" y="711397"/>
          <a:ext cx="2147570" cy="286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8520"/>
              </a:tblGrid>
              <a:tr h="241935">
                <a:tc>
                  <a:txBody>
                    <a:bodyPr/>
                    <a:lstStyle/>
                    <a:p>
                      <a:pPr marL="490855">
                        <a:lnSpc>
                          <a:spcPts val="156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GeometricObject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43180">
                        <a:lnSpc>
                          <a:spcPts val="1310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-color: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String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-filled: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boolean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-dateCreated: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java.util.Date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5800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+GeometricObject()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75260" marR="279400" indent="-132715">
                        <a:lnSpc>
                          <a:spcPts val="1260"/>
                        </a:lnSpc>
                        <a:spcBef>
                          <a:spcPts val="434"/>
                        </a:spcBef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+GeometricObject(color: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String,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filled: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boolean)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+getColor():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String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+setColor(color: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String): void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+isFilled():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boolean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+setFilled(filled: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boolean):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void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+getDateCreated():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java.util.Date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+toString():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String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991608" y="3573315"/>
            <a:ext cx="4059554" cy="2997200"/>
            <a:chOff x="1991608" y="3573315"/>
            <a:chExt cx="4059554" cy="2997200"/>
          </a:xfrm>
        </p:grpSpPr>
        <p:sp>
          <p:nvSpPr>
            <p:cNvPr id="6" name="object 6"/>
            <p:cNvSpPr/>
            <p:nvPr/>
          </p:nvSpPr>
          <p:spPr>
            <a:xfrm>
              <a:off x="3395805" y="3579665"/>
              <a:ext cx="248285" cy="242570"/>
            </a:xfrm>
            <a:custGeom>
              <a:avLst/>
              <a:gdLst/>
              <a:ahLst/>
              <a:cxnLst/>
              <a:rect l="l" t="t" r="r" b="b"/>
              <a:pathLst>
                <a:path w="248285" h="242570">
                  <a:moveTo>
                    <a:pt x="123827" y="0"/>
                  </a:moveTo>
                  <a:lnTo>
                    <a:pt x="0" y="113851"/>
                  </a:lnTo>
                  <a:lnTo>
                    <a:pt x="247741" y="113851"/>
                  </a:lnTo>
                  <a:lnTo>
                    <a:pt x="123827" y="0"/>
                  </a:lnTo>
                  <a:close/>
                </a:path>
                <a:path w="248285" h="242570">
                  <a:moveTo>
                    <a:pt x="119699" y="242282"/>
                  </a:moveTo>
                  <a:lnTo>
                    <a:pt x="123827" y="122133"/>
                  </a:lnTo>
                </a:path>
              </a:pathLst>
            </a:custGeom>
            <a:ln w="124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32401" y="3834371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w="0" h="145414">
                  <a:moveTo>
                    <a:pt x="0" y="0"/>
                  </a:moveTo>
                  <a:lnTo>
                    <a:pt x="0" y="144935"/>
                  </a:lnTo>
                </a:path>
              </a:pathLst>
            </a:custGeom>
            <a:ln w="12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43916" y="3579665"/>
              <a:ext cx="3601085" cy="412115"/>
            </a:xfrm>
            <a:custGeom>
              <a:avLst/>
              <a:gdLst/>
              <a:ahLst/>
              <a:cxnLst/>
              <a:rect l="l" t="t" r="r" b="b"/>
              <a:pathLst>
                <a:path w="3601085" h="412114">
                  <a:moveTo>
                    <a:pt x="1071588" y="242282"/>
                  </a:moveTo>
                  <a:lnTo>
                    <a:pt x="3600870" y="242282"/>
                  </a:lnTo>
                </a:path>
                <a:path w="3601085" h="412114">
                  <a:moveTo>
                    <a:pt x="123913" y="0"/>
                  </a:moveTo>
                  <a:lnTo>
                    <a:pt x="0" y="113851"/>
                  </a:lnTo>
                  <a:lnTo>
                    <a:pt x="247770" y="113851"/>
                  </a:lnTo>
                  <a:lnTo>
                    <a:pt x="123913" y="0"/>
                  </a:lnTo>
                  <a:close/>
                </a:path>
                <a:path w="3601085" h="412114">
                  <a:moveTo>
                    <a:pt x="132170" y="412067"/>
                  </a:moveTo>
                  <a:lnTo>
                    <a:pt x="132170" y="109738"/>
                  </a:lnTo>
                </a:path>
              </a:pathLst>
            </a:custGeom>
            <a:ln w="124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97958" y="3991703"/>
              <a:ext cx="2129155" cy="2572385"/>
            </a:xfrm>
            <a:custGeom>
              <a:avLst/>
              <a:gdLst/>
              <a:ahLst/>
              <a:cxnLst/>
              <a:rect l="l" t="t" r="r" b="b"/>
              <a:pathLst>
                <a:path w="2129154" h="2572384">
                  <a:moveTo>
                    <a:pt x="0" y="2572163"/>
                  </a:moveTo>
                  <a:lnTo>
                    <a:pt x="2128726" y="2572163"/>
                  </a:lnTo>
                  <a:lnTo>
                    <a:pt x="2128726" y="0"/>
                  </a:lnTo>
                  <a:lnTo>
                    <a:pt x="0" y="0"/>
                  </a:lnTo>
                  <a:lnTo>
                    <a:pt x="0" y="2572163"/>
                  </a:lnTo>
                  <a:close/>
                </a:path>
              </a:pathLst>
            </a:custGeom>
            <a:ln w="12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161509" y="912761"/>
            <a:ext cx="3590925" cy="255460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100" spc="-15">
                <a:latin typeface="Times New Roman"/>
                <a:cs typeface="Times New Roman"/>
              </a:rPr>
              <a:t>The color</a:t>
            </a:r>
            <a:r>
              <a:rPr dirty="0" sz="1100" spc="-5">
                <a:latin typeface="Times New Roman"/>
                <a:cs typeface="Times New Roman"/>
              </a:rPr>
              <a:t> of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object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(default: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white).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660"/>
              </a:lnSpc>
              <a:spcBef>
                <a:spcPts val="100"/>
              </a:spcBef>
            </a:pPr>
            <a:r>
              <a:rPr dirty="0" sz="1100" spc="-10">
                <a:latin typeface="Times New Roman"/>
                <a:cs typeface="Times New Roman"/>
              </a:rPr>
              <a:t>Indicates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whether</a:t>
            </a:r>
            <a:r>
              <a:rPr dirty="0" sz="1100" spc="-5">
                <a:latin typeface="Times New Roman"/>
                <a:cs typeface="Times New Roman"/>
              </a:rPr>
              <a:t> 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object</a:t>
            </a:r>
            <a:r>
              <a:rPr dirty="0" sz="1100" spc="-5">
                <a:latin typeface="Times New Roman"/>
                <a:cs typeface="Times New Roman"/>
              </a:rPr>
              <a:t> 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filled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with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color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(default: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false).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date</a:t>
            </a:r>
            <a:r>
              <a:rPr dirty="0" sz="1100" spc="-15">
                <a:latin typeface="Times New Roman"/>
                <a:cs typeface="Times New Roman"/>
              </a:rPr>
              <a:t> when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object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was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created.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100" spc="-15">
                <a:latin typeface="Times New Roman"/>
                <a:cs typeface="Times New Roman"/>
              </a:rPr>
              <a:t>Creates</a:t>
            </a:r>
            <a:r>
              <a:rPr dirty="0" sz="1100" spc="-5">
                <a:latin typeface="Times New Roman"/>
                <a:cs typeface="Times New Roman"/>
              </a:rPr>
              <a:t> 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GeometricObject.</a:t>
            </a:r>
            <a:endParaRPr sz="1100">
              <a:latin typeface="Times New Roman"/>
              <a:cs typeface="Times New Roman"/>
            </a:endParaRPr>
          </a:p>
          <a:p>
            <a:pPr marL="121920" marR="192405" indent="-109855">
              <a:lnSpc>
                <a:spcPts val="1260"/>
              </a:lnSpc>
              <a:spcBef>
                <a:spcPts val="415"/>
              </a:spcBef>
            </a:pPr>
            <a:r>
              <a:rPr dirty="0" sz="1100" spc="-15">
                <a:latin typeface="Times New Roman"/>
                <a:cs typeface="Times New Roman"/>
              </a:rPr>
              <a:t>Creates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GeometricObject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with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15">
                <a:latin typeface="Times New Roman"/>
                <a:cs typeface="Times New Roman"/>
              </a:rPr>
              <a:t>specified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color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filled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values.</a:t>
            </a:r>
            <a:endParaRPr sz="1100">
              <a:latin typeface="Times New Roman"/>
              <a:cs typeface="Times New Roman"/>
            </a:endParaRPr>
          </a:p>
          <a:p>
            <a:pPr marL="12700" marR="2588895">
              <a:lnSpc>
                <a:spcPts val="165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Returns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color.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Sets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new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color.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10">
                <a:latin typeface="Times New Roman"/>
                <a:cs typeface="Times New Roman"/>
              </a:rPr>
              <a:t>Returns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filled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property.</a:t>
            </a:r>
            <a:endParaRPr sz="1100">
              <a:latin typeface="Times New Roman"/>
              <a:cs typeface="Times New Roman"/>
            </a:endParaRPr>
          </a:p>
          <a:p>
            <a:pPr marL="12700" marR="2125345">
              <a:lnSpc>
                <a:spcPct val="124800"/>
              </a:lnSpc>
              <a:spcBef>
                <a:spcPts val="15"/>
              </a:spcBef>
            </a:pPr>
            <a:r>
              <a:rPr dirty="0" sz="1100" spc="-10">
                <a:latin typeface="Times New Roman"/>
                <a:cs typeface="Times New Roman"/>
              </a:rPr>
              <a:t>Sets </a:t>
            </a:r>
            <a:r>
              <a:rPr dirty="0" sz="1100" spc="-5">
                <a:latin typeface="Times New Roman"/>
                <a:cs typeface="Times New Roman"/>
              </a:rPr>
              <a:t>a </a:t>
            </a:r>
            <a:r>
              <a:rPr dirty="0" sz="1100" spc="-10">
                <a:latin typeface="Times New Roman"/>
                <a:cs typeface="Times New Roman"/>
              </a:rPr>
              <a:t>new filled </a:t>
            </a:r>
            <a:r>
              <a:rPr dirty="0" sz="1100" spc="-15">
                <a:latin typeface="Times New Roman"/>
                <a:cs typeface="Times New Roman"/>
              </a:rPr>
              <a:t>property.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Returns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dateCreated.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spc="-10">
                <a:latin typeface="Times New Roman"/>
                <a:cs typeface="Times New Roman"/>
              </a:rPr>
              <a:t>Returns</a:t>
            </a:r>
            <a:r>
              <a:rPr dirty="0" sz="1100" spc="-5">
                <a:latin typeface="Times New Roman"/>
                <a:cs typeface="Times New Roman"/>
              </a:rPr>
              <a:t> a </a:t>
            </a:r>
            <a:r>
              <a:rPr dirty="0" sz="1100" spc="-10">
                <a:latin typeface="Times New Roman"/>
                <a:cs typeface="Times New Roman"/>
              </a:rPr>
              <a:t>string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representation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8636" y="3970730"/>
            <a:ext cx="4445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latin typeface="Times New Roman"/>
                <a:cs typeface="Times New Roman"/>
              </a:rPr>
              <a:t>C</a:t>
            </a:r>
            <a:r>
              <a:rPr dirty="0" sz="1350" spc="-5">
                <a:latin typeface="Times New Roman"/>
                <a:cs typeface="Times New Roman"/>
              </a:rPr>
              <a:t>ircle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8605" y="4221317"/>
            <a:ext cx="856615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-radius: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8605" y="4439589"/>
            <a:ext cx="1313180" cy="44830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15">
                <a:latin typeface="Times New Roman"/>
                <a:cs typeface="Times New Roman"/>
              </a:rPr>
              <a:t>+Circle()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10">
                <a:latin typeface="Times New Roman"/>
                <a:cs typeface="Times New Roman"/>
              </a:rPr>
              <a:t>+Ci</a:t>
            </a:r>
            <a:r>
              <a:rPr dirty="0" sz="1100" spc="-30">
                <a:latin typeface="Times New Roman"/>
                <a:cs typeface="Times New Roman"/>
              </a:rPr>
              <a:t>r</a:t>
            </a: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 spc="-15">
                <a:latin typeface="Times New Roman"/>
                <a:cs typeface="Times New Roman"/>
              </a:rPr>
              <a:t>l</a:t>
            </a:r>
            <a:r>
              <a:rPr dirty="0" sz="1100" spc="-20">
                <a:latin typeface="Times New Roman"/>
                <a:cs typeface="Times New Roman"/>
              </a:rPr>
              <a:t>e</a:t>
            </a:r>
            <a:r>
              <a:rPr dirty="0" sz="1100" spc="-15">
                <a:latin typeface="Times New Roman"/>
                <a:cs typeface="Times New Roman"/>
              </a:rPr>
              <a:t>(r</a:t>
            </a:r>
            <a:r>
              <a:rPr dirty="0" sz="1100" spc="-5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sz="1100" spc="-5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u</a:t>
            </a:r>
            <a:r>
              <a:rPr dirty="0" sz="1100" spc="-10">
                <a:latin typeface="Times New Roman"/>
                <a:cs typeface="Times New Roman"/>
              </a:rPr>
              <a:t>s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sz="1100" spc="-20">
                <a:latin typeface="Times New Roman"/>
                <a:cs typeface="Times New Roman"/>
              </a:rPr>
              <a:t>ou</a:t>
            </a:r>
            <a:r>
              <a:rPr dirty="0" sz="1100" spc="-5">
                <a:latin typeface="Times New Roman"/>
                <a:cs typeface="Times New Roman"/>
              </a:rPr>
              <a:t>b</a:t>
            </a:r>
            <a:r>
              <a:rPr dirty="0" sz="1100" spc="-15">
                <a:latin typeface="Times New Roman"/>
                <a:cs typeface="Times New Roman"/>
              </a:rPr>
              <a:t>l</a:t>
            </a:r>
            <a:r>
              <a:rPr dirty="0" sz="1100" spc="-20">
                <a:latin typeface="Times New Roman"/>
                <a:cs typeface="Times New Roman"/>
              </a:rPr>
              <a:t>e</a:t>
            </a:r>
            <a:r>
              <a:rPr dirty="0" sz="1100" spc="-5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8605" y="4904712"/>
            <a:ext cx="2065020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+Circle(radius: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double, color: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String,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8605" y="5019486"/>
            <a:ext cx="1193165" cy="44830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algn="ctr" marR="50165">
              <a:lnSpc>
                <a:spcPct val="100000"/>
              </a:lnSpc>
              <a:spcBef>
                <a:spcPts val="445"/>
              </a:spcBef>
            </a:pPr>
            <a:r>
              <a:rPr dirty="0" sz="1100" spc="-10">
                <a:latin typeface="Times New Roman"/>
                <a:cs typeface="Times New Roman"/>
              </a:rPr>
              <a:t>filled: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boolean)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100" spc="-10">
                <a:latin typeface="Times New Roman"/>
                <a:cs typeface="Times New Roman"/>
              </a:rPr>
              <a:t>+getRadius():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8605" y="5484609"/>
            <a:ext cx="1830705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+setRadius(radius: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double):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8605" y="5651146"/>
            <a:ext cx="1344930" cy="86868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10">
                <a:latin typeface="Times New Roman"/>
                <a:cs typeface="Times New Roman"/>
              </a:rPr>
              <a:t>+getArea():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15">
                <a:latin typeface="Times New Roman"/>
                <a:cs typeface="Times New Roman"/>
              </a:rPr>
              <a:t>+getPerimeter():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5">
                <a:latin typeface="Times New Roman"/>
                <a:cs typeface="Times New Roman"/>
              </a:rPr>
              <a:t>+getDiameter():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15">
                <a:latin typeface="Times New Roman"/>
                <a:cs typeface="Times New Roman"/>
              </a:rPr>
              <a:t>+printCircle(): </a:t>
            </a:r>
            <a:r>
              <a:rPr dirty="0" sz="1100" spc="-1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97958" y="3979306"/>
            <a:ext cx="5263515" cy="2790190"/>
          </a:xfrm>
          <a:custGeom>
            <a:avLst/>
            <a:gdLst/>
            <a:ahLst/>
            <a:cxnLst/>
            <a:rect l="l" t="t" r="r" b="b"/>
            <a:pathLst>
              <a:path w="5263515" h="2790190">
                <a:moveTo>
                  <a:pt x="0" y="254794"/>
                </a:moveTo>
                <a:lnTo>
                  <a:pt x="2120458" y="252724"/>
                </a:lnTo>
              </a:path>
              <a:path w="5263515" h="2790190">
                <a:moveTo>
                  <a:pt x="12385" y="472231"/>
                </a:moveTo>
                <a:lnTo>
                  <a:pt x="2132843" y="470160"/>
                </a:lnTo>
              </a:path>
              <a:path w="5263515" h="2790190">
                <a:moveTo>
                  <a:pt x="2830769" y="2789599"/>
                </a:moveTo>
                <a:lnTo>
                  <a:pt x="5262973" y="2789599"/>
                </a:lnTo>
                <a:lnTo>
                  <a:pt x="5262973" y="0"/>
                </a:lnTo>
                <a:lnTo>
                  <a:pt x="2830769" y="0"/>
                </a:lnTo>
                <a:lnTo>
                  <a:pt x="2830769" y="2789599"/>
                </a:lnTo>
                <a:close/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05902" y="3958335"/>
            <a:ext cx="7105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Times New Roman"/>
                <a:cs typeface="Times New Roman"/>
              </a:rPr>
              <a:t>Rectangle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57313" y="4164178"/>
            <a:ext cx="862965" cy="44830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10">
                <a:latin typeface="Times New Roman"/>
                <a:cs typeface="Times New Roman"/>
              </a:rPr>
              <a:t>-width: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15">
                <a:latin typeface="Times New Roman"/>
                <a:cs typeface="Times New Roman"/>
              </a:rPr>
              <a:t>-</a:t>
            </a:r>
            <a:r>
              <a:rPr dirty="0" sz="1100" spc="-5">
                <a:latin typeface="Times New Roman"/>
                <a:cs typeface="Times New Roman"/>
              </a:rPr>
              <a:t>h</a:t>
            </a:r>
            <a:r>
              <a:rPr dirty="0" sz="1100" spc="-20">
                <a:latin typeface="Times New Roman"/>
                <a:cs typeface="Times New Roman"/>
              </a:rPr>
              <a:t>e</a:t>
            </a:r>
            <a:r>
              <a:rPr dirty="0" sz="1100" spc="-5">
                <a:latin typeface="Times New Roman"/>
                <a:cs typeface="Times New Roman"/>
              </a:rPr>
              <a:t>i</a:t>
            </a:r>
            <a:r>
              <a:rPr dirty="0" sz="1100" spc="-20">
                <a:latin typeface="Times New Roman"/>
                <a:cs typeface="Times New Roman"/>
              </a:rPr>
              <a:t>g</a:t>
            </a:r>
            <a:r>
              <a:rPr dirty="0" sz="1100" spc="-5">
                <a:latin typeface="Times New Roman"/>
                <a:cs typeface="Times New Roman"/>
              </a:rPr>
              <a:t>h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sz="1100" spc="-20">
                <a:latin typeface="Times New Roman"/>
                <a:cs typeface="Times New Roman"/>
              </a:rPr>
              <a:t>ou</a:t>
            </a:r>
            <a:r>
              <a:rPr dirty="0" sz="1100" spc="-5">
                <a:latin typeface="Times New Roman"/>
                <a:cs typeface="Times New Roman"/>
              </a:rPr>
              <a:t>b</a:t>
            </a:r>
            <a:r>
              <a:rPr dirty="0" sz="1100" spc="-15">
                <a:latin typeface="Times New Roman"/>
                <a:cs typeface="Times New Roman"/>
              </a:rPr>
              <a:t>l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7313" y="4640490"/>
            <a:ext cx="2364740" cy="20783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100" spc="-15">
                <a:latin typeface="Times New Roman"/>
                <a:cs typeface="Times New Roman"/>
              </a:rPr>
              <a:t>+Rectangle()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Times New Roman"/>
                <a:cs typeface="Times New Roman"/>
              </a:rPr>
              <a:t>+Rectangle(width: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height: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double)</a:t>
            </a:r>
            <a:endParaRPr sz="1100">
              <a:latin typeface="Times New Roman"/>
              <a:cs typeface="Times New Roman"/>
            </a:endParaRPr>
          </a:p>
          <a:p>
            <a:pPr marL="144780" marR="49530" indent="-132080">
              <a:lnSpc>
                <a:spcPts val="1260"/>
              </a:lnSpc>
              <a:spcBef>
                <a:spcPts val="434"/>
              </a:spcBef>
            </a:pPr>
            <a:r>
              <a:rPr dirty="0" sz="1100" spc="-10">
                <a:latin typeface="Times New Roman"/>
                <a:cs typeface="Times New Roman"/>
              </a:rPr>
              <a:t>+Rectangle(width: </a:t>
            </a:r>
            <a:r>
              <a:rPr dirty="0" sz="1100" spc="-15">
                <a:latin typeface="Times New Roman"/>
                <a:cs typeface="Times New Roman"/>
              </a:rPr>
              <a:t>double, </a:t>
            </a:r>
            <a:r>
              <a:rPr dirty="0" sz="1100" spc="-10">
                <a:latin typeface="Times New Roman"/>
                <a:cs typeface="Times New Roman"/>
              </a:rPr>
              <a:t>height: double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color: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String,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filled:</a:t>
            </a:r>
            <a:r>
              <a:rPr dirty="0" sz="1100" spc="-10">
                <a:latin typeface="Times New Roman"/>
                <a:cs typeface="Times New Roman"/>
              </a:rPr>
              <a:t> boolean)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100" spc="-10">
                <a:latin typeface="Times New Roman"/>
                <a:cs typeface="Times New Roman"/>
              </a:rPr>
              <a:t>+getWidth():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100" spc="-10">
                <a:latin typeface="Times New Roman"/>
                <a:cs typeface="Times New Roman"/>
              </a:rPr>
              <a:t>+setWidth(width: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double):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15">
                <a:latin typeface="Times New Roman"/>
                <a:cs typeface="Times New Roman"/>
              </a:rPr>
              <a:t>+getHeight():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Times New Roman"/>
                <a:cs typeface="Times New Roman"/>
              </a:rPr>
              <a:t>+setHeight(height: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double):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15">
                <a:latin typeface="Times New Roman"/>
                <a:cs typeface="Times New Roman"/>
              </a:rPr>
              <a:t>+getArea():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100" spc="-15">
                <a:latin typeface="Times New Roman"/>
                <a:cs typeface="Times New Roman"/>
              </a:rPr>
              <a:t>+getPerimeter():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8728" y="4171898"/>
            <a:ext cx="2421890" cy="509905"/>
          </a:xfrm>
          <a:custGeom>
            <a:avLst/>
            <a:gdLst/>
            <a:ahLst/>
            <a:cxnLst/>
            <a:rect l="l" t="t" r="r" b="b"/>
            <a:pathLst>
              <a:path w="2421890" h="509904">
                <a:moveTo>
                  <a:pt x="0" y="2070"/>
                </a:moveTo>
                <a:lnTo>
                  <a:pt x="2421882" y="0"/>
                </a:lnTo>
              </a:path>
              <a:path w="2421890" h="509904">
                <a:moveTo>
                  <a:pt x="0" y="509526"/>
                </a:moveTo>
                <a:lnTo>
                  <a:pt x="2421882" y="507456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4" name="object 2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0140" y="5507228"/>
            <a:ext cx="4669155" cy="85788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statement Object </a:t>
            </a:r>
            <a:r>
              <a:rPr dirty="0" sz="1800">
                <a:latin typeface="Times New Roman"/>
                <a:cs typeface="Times New Roman"/>
              </a:rPr>
              <a:t>o = new </a:t>
            </a:r>
            <a:r>
              <a:rPr dirty="0" sz="1800" spc="-5">
                <a:latin typeface="Times New Roman"/>
                <a:cs typeface="Times New Roman"/>
              </a:rPr>
              <a:t>Student(), </a:t>
            </a:r>
            <a:r>
              <a:rPr dirty="0" sz="1800">
                <a:latin typeface="Times New Roman"/>
                <a:cs typeface="Times New Roman"/>
              </a:rPr>
              <a:t>known as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implicit casting,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 legal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because</a:t>
            </a:r>
            <a:r>
              <a:rPr dirty="0" sz="1800">
                <a:latin typeface="Times New Roman"/>
                <a:cs typeface="Times New Roman"/>
              </a:rPr>
              <a:t> an </a:t>
            </a:r>
            <a:r>
              <a:rPr dirty="0" sz="1800" spc="-5">
                <a:latin typeface="Times New Roman"/>
                <a:cs typeface="Times New Roman"/>
              </a:rPr>
              <a:t>instance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Student is automatically</a:t>
            </a:r>
            <a:r>
              <a:rPr dirty="0" sz="1800">
                <a:latin typeface="Times New Roman"/>
                <a:cs typeface="Times New Roman"/>
              </a:rPr>
              <a:t> an </a:t>
            </a:r>
            <a:r>
              <a:rPr dirty="0" sz="1800" spc="-5">
                <a:latin typeface="Times New Roman"/>
                <a:cs typeface="Times New Roman"/>
              </a:rPr>
              <a:t>instance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8286" y="4489038"/>
            <a:ext cx="1755139" cy="697230"/>
          </a:xfrm>
          <a:custGeom>
            <a:avLst/>
            <a:gdLst/>
            <a:ahLst/>
            <a:cxnLst/>
            <a:rect l="l" t="t" r="r" b="b"/>
            <a:pathLst>
              <a:path w="1755139" h="697229">
                <a:moveTo>
                  <a:pt x="31879" y="10799"/>
                </a:moveTo>
                <a:lnTo>
                  <a:pt x="23653" y="14397"/>
                </a:lnTo>
                <a:lnTo>
                  <a:pt x="27253" y="22625"/>
                </a:lnTo>
                <a:lnTo>
                  <a:pt x="1750286" y="696855"/>
                </a:lnTo>
                <a:lnTo>
                  <a:pt x="1754913" y="685029"/>
                </a:lnTo>
                <a:lnTo>
                  <a:pt x="31879" y="10799"/>
                </a:lnTo>
                <a:close/>
              </a:path>
              <a:path w="1755139" h="697229">
                <a:moveTo>
                  <a:pt x="56563" y="0"/>
                </a:moveTo>
                <a:lnTo>
                  <a:pt x="0" y="5142"/>
                </a:lnTo>
                <a:lnTo>
                  <a:pt x="38051" y="47307"/>
                </a:lnTo>
                <a:lnTo>
                  <a:pt x="27253" y="22625"/>
                </a:lnTo>
                <a:lnTo>
                  <a:pt x="21325" y="20306"/>
                </a:lnTo>
                <a:lnTo>
                  <a:pt x="25952" y="8479"/>
                </a:lnTo>
                <a:lnTo>
                  <a:pt x="37180" y="8479"/>
                </a:lnTo>
                <a:lnTo>
                  <a:pt x="56563" y="0"/>
                </a:lnTo>
                <a:close/>
              </a:path>
              <a:path w="1755139" h="697229">
                <a:moveTo>
                  <a:pt x="25952" y="8479"/>
                </a:moveTo>
                <a:lnTo>
                  <a:pt x="21325" y="20306"/>
                </a:lnTo>
                <a:lnTo>
                  <a:pt x="27253" y="22625"/>
                </a:lnTo>
                <a:lnTo>
                  <a:pt x="23653" y="14397"/>
                </a:lnTo>
                <a:lnTo>
                  <a:pt x="31879" y="10799"/>
                </a:lnTo>
                <a:lnTo>
                  <a:pt x="25952" y="8479"/>
                </a:lnTo>
                <a:close/>
              </a:path>
              <a:path w="1755139" h="697229">
                <a:moveTo>
                  <a:pt x="37180" y="8479"/>
                </a:moveTo>
                <a:lnTo>
                  <a:pt x="25952" y="8479"/>
                </a:lnTo>
                <a:lnTo>
                  <a:pt x="31879" y="10799"/>
                </a:lnTo>
                <a:lnTo>
                  <a:pt x="37180" y="8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3732" y="1334516"/>
            <a:ext cx="7748270" cy="318008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5">
                <a:latin typeface="Calibri"/>
                <a:cs typeface="Calibri"/>
              </a:rPr>
              <a:t>to convert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variables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one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primitive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type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another.</a:t>
            </a:r>
            <a:endParaRPr sz="2400">
              <a:latin typeface="Calibri"/>
              <a:cs typeface="Calibri"/>
            </a:endParaRPr>
          </a:p>
          <a:p>
            <a:pPr marL="240665" marR="274955" indent="-228600">
              <a:lnSpc>
                <a:spcPts val="2500"/>
              </a:lnSpc>
              <a:spcBef>
                <a:spcPts val="11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convert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 </a:t>
            </a:r>
            <a:r>
              <a:rPr dirty="0" sz="2400" spc="-5">
                <a:latin typeface="Calibri"/>
                <a:cs typeface="Calibri"/>
              </a:rPr>
              <a:t>object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class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type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5">
                <a:latin typeface="Calibri"/>
                <a:cs typeface="Calibri"/>
              </a:rPr>
              <a:t> another within </a:t>
            </a:r>
            <a:r>
              <a:rPr dirty="0" sz="2400">
                <a:latin typeface="Calibri"/>
                <a:cs typeface="Calibri"/>
              </a:rPr>
              <a:t>an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inheritance </a:t>
            </a:r>
            <a:r>
              <a:rPr dirty="0" sz="2400" spc="-30">
                <a:latin typeface="Calibri"/>
                <a:cs typeface="Calibri"/>
              </a:rPr>
              <a:t>hierarchy.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0"/>
              </a:lnSpc>
              <a:spcBef>
                <a:spcPts val="695"/>
              </a:spcBef>
            </a:pPr>
            <a:r>
              <a:rPr dirty="0" sz="2400" spc="-5">
                <a:latin typeface="Calibri"/>
                <a:cs typeface="Calibri"/>
              </a:rPr>
              <a:t>Consider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m(new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Student());.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2590"/>
              </a:lnSpc>
              <a:spcBef>
                <a:spcPts val="195"/>
              </a:spcBef>
            </a:pPr>
            <a:r>
              <a:rPr dirty="0" sz="2400" spc="-5">
                <a:latin typeface="Calibri"/>
                <a:cs typeface="Calibri"/>
              </a:rPr>
              <a:t>It assigns the object </a:t>
            </a:r>
            <a:r>
              <a:rPr dirty="0" sz="2400" spc="-5" b="1">
                <a:latin typeface="Courier New"/>
                <a:cs typeface="Courier New"/>
              </a:rPr>
              <a:t>new Student()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parameter </a:t>
            </a:r>
            <a:r>
              <a:rPr dirty="0" sz="2400" spc="-5">
                <a:latin typeface="Calibri"/>
                <a:cs typeface="Calibri"/>
              </a:rPr>
              <a:t>of the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Object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  <a:p>
            <a:pPr marL="1924685" marR="1251585">
              <a:lnSpc>
                <a:spcPct val="100800"/>
              </a:lnSpc>
              <a:spcBef>
                <a:spcPts val="495"/>
              </a:spcBef>
            </a:pPr>
            <a:r>
              <a:rPr dirty="0" sz="2400" spc="-5" b="1">
                <a:latin typeface="Courier New"/>
                <a:cs typeface="Courier New"/>
              </a:rPr>
              <a:t>Object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o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Student();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m(o);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2354" y="200778"/>
            <a:ext cx="7704455" cy="1098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58419">
              <a:lnSpc>
                <a:spcPct val="119300"/>
              </a:lnSpc>
              <a:spcBef>
                <a:spcPts val="100"/>
              </a:spcBef>
            </a:pPr>
            <a:r>
              <a:rPr dirty="0" sz="2950" spc="20"/>
              <a:t>10.8. </a:t>
            </a:r>
            <a:r>
              <a:rPr dirty="0" sz="2950" spc="15"/>
              <a:t>Casting Objects </a:t>
            </a:r>
            <a:r>
              <a:rPr dirty="0" sz="2950" spc="25"/>
              <a:t>and </a:t>
            </a:r>
            <a:r>
              <a:rPr dirty="0" sz="2950" spc="20"/>
              <a:t>the </a:t>
            </a:r>
            <a:r>
              <a:rPr dirty="0" sz="2950" spc="10">
                <a:solidFill>
                  <a:srgbClr val="FF0000"/>
                </a:solidFill>
              </a:rPr>
              <a:t>instanceof </a:t>
            </a:r>
            <a:r>
              <a:rPr dirty="0" sz="2950" spc="5"/>
              <a:t>Operator </a:t>
            </a:r>
            <a:r>
              <a:rPr dirty="0" sz="2950" spc="-655"/>
              <a:t> </a:t>
            </a:r>
            <a:r>
              <a:rPr dirty="0" sz="2950" spc="15"/>
              <a:t>Casting</a:t>
            </a:r>
            <a:r>
              <a:rPr dirty="0" sz="2950" spc="5"/>
              <a:t> </a:t>
            </a:r>
            <a:r>
              <a:rPr dirty="0" sz="2950" spc="15"/>
              <a:t>Objects</a:t>
            </a:r>
            <a:endParaRPr sz="295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1429003"/>
            <a:ext cx="8582025" cy="445770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5"/>
              </a:spcBef>
            </a:pPr>
            <a:r>
              <a:rPr dirty="0" sz="2400" spc="-10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assign 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object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reference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variable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Student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type,</a:t>
            </a:r>
            <a:r>
              <a:rPr dirty="0" sz="2400" spc="-5">
                <a:latin typeface="Calibri"/>
                <a:cs typeface="Calibri"/>
              </a:rPr>
              <a:t> use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following </a:t>
            </a:r>
            <a:r>
              <a:rPr dirty="0" sz="2400" spc="-20">
                <a:latin typeface="Calibri"/>
                <a:cs typeface="Calibri"/>
              </a:rPr>
              <a:t>statement: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Student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b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o;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ourier New"/>
              <a:cs typeface="Courier New"/>
            </a:endParaRPr>
          </a:p>
          <a:p>
            <a:pPr marL="12700" marR="22225">
              <a:lnSpc>
                <a:spcPts val="2590"/>
              </a:lnSpc>
              <a:spcBef>
                <a:spcPts val="5"/>
              </a:spcBef>
            </a:pPr>
            <a:r>
              <a:rPr dirty="0" sz="2400" spc="-10">
                <a:latin typeface="Calibri"/>
                <a:cs typeface="Calibri"/>
              </a:rPr>
              <a:t>Note: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 b="1">
                <a:latin typeface="Calibri"/>
                <a:cs typeface="Calibri"/>
              </a:rPr>
              <a:t>Student </a:t>
            </a:r>
            <a:r>
              <a:rPr dirty="0" sz="2400" spc="-5">
                <a:latin typeface="Calibri"/>
                <a:cs typeface="Calibri"/>
              </a:rPr>
              <a:t>object is </a:t>
            </a:r>
            <a:r>
              <a:rPr dirty="0" sz="2400" spc="-20">
                <a:latin typeface="Calibri"/>
                <a:cs typeface="Calibri"/>
              </a:rPr>
              <a:t>always </a:t>
            </a:r>
            <a:r>
              <a:rPr dirty="0" sz="2400">
                <a:latin typeface="Calibri"/>
                <a:cs typeface="Calibri"/>
              </a:rPr>
              <a:t>an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instance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5" b="1">
                <a:latin typeface="Calibri"/>
                <a:cs typeface="Calibri"/>
              </a:rPr>
              <a:t>Object</a:t>
            </a:r>
            <a:r>
              <a:rPr dirty="0" sz="2400" spc="-5">
                <a:latin typeface="Calibri"/>
                <a:cs typeface="Calibri"/>
              </a:rPr>
              <a:t>,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but an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Object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necessarily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instance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Student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425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compiler </a:t>
            </a:r>
            <a:r>
              <a:rPr dirty="0" sz="2400">
                <a:latin typeface="Calibri"/>
                <a:cs typeface="Calibri"/>
              </a:rPr>
              <a:t>does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recognize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way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interpret.</a:t>
            </a:r>
            <a:endParaRPr sz="2400">
              <a:latin typeface="Calibri"/>
              <a:cs typeface="Calibri"/>
            </a:endParaRPr>
          </a:p>
          <a:p>
            <a:pPr marL="241300" marR="201930" indent="-228600">
              <a:lnSpc>
                <a:spcPts val="2590"/>
              </a:lnSpc>
              <a:spcBef>
                <a:spcPts val="1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30">
                <a:latin typeface="Calibri"/>
                <a:cs typeface="Calibri"/>
              </a:rPr>
              <a:t>way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fix an </a:t>
            </a:r>
            <a:r>
              <a:rPr dirty="0" sz="2400" spc="-10">
                <a:latin typeface="Calibri"/>
                <a:cs typeface="Calibri"/>
              </a:rPr>
              <a:t>error </a:t>
            </a:r>
            <a:r>
              <a:rPr dirty="0" sz="2400" spc="-5">
                <a:latin typeface="Calibri"/>
                <a:cs typeface="Calibri"/>
              </a:rPr>
              <a:t>is using </a:t>
            </a:r>
            <a:r>
              <a:rPr dirty="0" sz="2400">
                <a:latin typeface="Calibri"/>
                <a:cs typeface="Calibri"/>
              </a:rPr>
              <a:t>an </a:t>
            </a:r>
            <a:r>
              <a:rPr dirty="0" sz="2400" spc="-10">
                <a:latin typeface="Calibri"/>
                <a:cs typeface="Calibri"/>
              </a:rPr>
              <a:t>explicit casting by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enclosing the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target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object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type</a:t>
            </a:r>
            <a:r>
              <a:rPr dirty="0" u="heavy" sz="24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parentheses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place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before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object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cast,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follows: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Student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b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(Student)o;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//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Explicit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casting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0950" y="176394"/>
            <a:ext cx="7645400" cy="11474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24700"/>
              </a:lnSpc>
              <a:spcBef>
                <a:spcPts val="100"/>
              </a:spcBef>
            </a:pPr>
            <a:r>
              <a:rPr dirty="0" sz="2950" spc="20"/>
              <a:t>10.8. </a:t>
            </a:r>
            <a:r>
              <a:rPr dirty="0" sz="2950" spc="15"/>
              <a:t>Casting Objects </a:t>
            </a:r>
            <a:r>
              <a:rPr dirty="0" sz="2950" spc="25"/>
              <a:t>and </a:t>
            </a:r>
            <a:r>
              <a:rPr dirty="0" sz="2950" spc="20"/>
              <a:t>the </a:t>
            </a:r>
            <a:r>
              <a:rPr dirty="0" sz="2950" spc="10">
                <a:solidFill>
                  <a:srgbClr val="FF0000"/>
                </a:solidFill>
              </a:rPr>
              <a:t>instanceof </a:t>
            </a:r>
            <a:r>
              <a:rPr dirty="0" sz="2950" spc="5"/>
              <a:t>Operator </a:t>
            </a:r>
            <a:r>
              <a:rPr dirty="0" sz="2950" spc="-655"/>
              <a:t> </a:t>
            </a:r>
            <a:r>
              <a:rPr dirty="0" sz="2950" spc="10"/>
              <a:t>Why</a:t>
            </a:r>
            <a:r>
              <a:rPr dirty="0" sz="2950" spc="5"/>
              <a:t> </a:t>
            </a:r>
            <a:r>
              <a:rPr dirty="0" sz="2950" spc="15"/>
              <a:t>Casting</a:t>
            </a:r>
            <a:r>
              <a:rPr dirty="0" sz="2950" spc="10"/>
              <a:t> </a:t>
            </a:r>
            <a:r>
              <a:rPr dirty="0" sz="2950" spc="15"/>
              <a:t>Is</a:t>
            </a:r>
            <a:r>
              <a:rPr dirty="0" sz="2950" spc="10"/>
              <a:t> </a:t>
            </a:r>
            <a:r>
              <a:rPr dirty="0" sz="2950" spc="20"/>
              <a:t>Necessary?</a:t>
            </a:r>
            <a:endParaRPr sz="295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139444"/>
            <a:ext cx="7564755" cy="2102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latin typeface="Calibri"/>
                <a:cs typeface="Calibri"/>
              </a:rPr>
              <a:t>Casting</a:t>
            </a:r>
            <a:r>
              <a:rPr dirty="0" sz="3000" spc="-5" b="1">
                <a:latin typeface="Calibri"/>
                <a:cs typeface="Calibri"/>
              </a:rPr>
              <a:t> </a:t>
            </a:r>
            <a:r>
              <a:rPr dirty="0" sz="3000" spc="-15" b="1">
                <a:latin typeface="Calibri"/>
                <a:cs typeface="Calibri"/>
              </a:rPr>
              <a:t>from </a:t>
            </a:r>
            <a:r>
              <a:rPr dirty="0" sz="3000" spc="-10" b="1">
                <a:latin typeface="Calibri"/>
                <a:cs typeface="Calibri"/>
              </a:rPr>
              <a:t>Superclass</a:t>
            </a:r>
            <a:r>
              <a:rPr dirty="0" sz="3000" spc="-5" b="1">
                <a:latin typeface="Calibri"/>
                <a:cs typeface="Calibri"/>
              </a:rPr>
              <a:t> </a:t>
            </a:r>
            <a:r>
              <a:rPr dirty="0" sz="3000" spc="-20" b="1">
                <a:latin typeface="Calibri"/>
                <a:cs typeface="Calibri"/>
              </a:rPr>
              <a:t>to</a:t>
            </a:r>
            <a:r>
              <a:rPr dirty="0" sz="3000" spc="-5" b="1">
                <a:latin typeface="Calibri"/>
                <a:cs typeface="Calibri"/>
              </a:rPr>
              <a:t> Subclass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ts val="3180"/>
              </a:lnSpc>
            </a:pPr>
            <a:r>
              <a:rPr dirty="0" sz="2800" spc="-5">
                <a:latin typeface="Calibri"/>
                <a:cs typeface="Calibri"/>
              </a:rPr>
              <a:t>Explicit </a:t>
            </a:r>
            <a:r>
              <a:rPr dirty="0" sz="2800" spc="-10">
                <a:latin typeface="Calibri"/>
                <a:cs typeface="Calibri"/>
              </a:rPr>
              <a:t>casting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must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5">
                <a:latin typeface="Calibri"/>
                <a:cs typeface="Calibri"/>
              </a:rPr>
              <a:t> used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when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casting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00"/>
              </a:lnSpc>
            </a:pP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superclass </a:t>
            </a:r>
            <a:r>
              <a:rPr dirty="0" sz="2800" spc="-15" b="1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subclass</a:t>
            </a:r>
            <a:r>
              <a:rPr dirty="0" sz="2800" spc="-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80"/>
              </a:lnSpc>
            </a:pPr>
            <a:r>
              <a:rPr dirty="0" sz="2800" spc="-5">
                <a:latin typeface="Calibri"/>
                <a:cs typeface="Calibri"/>
              </a:rPr>
              <a:t>This type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casting </a:t>
            </a:r>
            <a:r>
              <a:rPr dirty="0" sz="2800" spc="-20">
                <a:latin typeface="Calibri"/>
                <a:cs typeface="Calibri"/>
              </a:rPr>
              <a:t>may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always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succeed.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98776" y="3714619"/>
          <a:ext cx="5421630" cy="79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940"/>
                <a:gridCol w="428624"/>
                <a:gridCol w="428625"/>
                <a:gridCol w="3139440"/>
              </a:tblGrid>
              <a:tr h="396875">
                <a:tc>
                  <a:txBody>
                    <a:bodyPr/>
                    <a:lstStyle/>
                    <a:p>
                      <a:pPr algn="r" marR="99060">
                        <a:lnSpc>
                          <a:spcPts val="3030"/>
                        </a:lnSpc>
                      </a:pPr>
                      <a:r>
                        <a:rPr dirty="0" sz="2800">
                          <a:solidFill>
                            <a:srgbClr val="0000FF"/>
                          </a:solidFill>
                          <a:latin typeface="BitstreamVeraSansMono Nerd Font Mono"/>
                          <a:cs typeface="BitstreamVeraSansMono Nerd Font Mono"/>
                        </a:rPr>
                        <a:t>Apple</a:t>
                      </a:r>
                      <a:endParaRPr sz="2800">
                        <a:latin typeface="BitstreamVeraSansMono Nerd Font Mono"/>
                        <a:cs typeface="BitstreamVeraSansMono Nerd Font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9060">
                        <a:lnSpc>
                          <a:spcPts val="3030"/>
                        </a:lnSpc>
                      </a:pPr>
                      <a:r>
                        <a:rPr dirty="0" sz="2800">
                          <a:latin typeface="BitstreamVeraSansMono Nerd Font Mono"/>
                          <a:cs typeface="BitstreamVeraSansMono Nerd Font Mono"/>
                        </a:rPr>
                        <a:t>x</a:t>
                      </a:r>
                      <a:endParaRPr sz="2800">
                        <a:latin typeface="BitstreamVeraSansMono Nerd Font Mono"/>
                        <a:cs typeface="BitstreamVeraSansMono Nerd Font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30"/>
                        </a:lnSpc>
                      </a:pPr>
                      <a:r>
                        <a:rPr dirty="0" sz="2800">
                          <a:latin typeface="BitstreamVeraSansMono Nerd Font Mono"/>
                          <a:cs typeface="BitstreamVeraSansMono Nerd Font Mono"/>
                        </a:rPr>
                        <a:t>=</a:t>
                      </a:r>
                      <a:endParaRPr sz="2800">
                        <a:latin typeface="BitstreamVeraSansMono Nerd Font Mono"/>
                        <a:cs typeface="BitstreamVeraSansMono Nerd Font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030"/>
                        </a:lnSpc>
                      </a:pPr>
                      <a:r>
                        <a:rPr dirty="0" sz="2800">
                          <a:latin typeface="BitstreamVeraSansMono Nerd Font Mono"/>
                          <a:cs typeface="BitstreamVeraSansMono Nerd Font Mono"/>
                        </a:rPr>
                        <a:t>(Apple)fruit;</a:t>
                      </a:r>
                      <a:endParaRPr sz="2800">
                        <a:latin typeface="BitstreamVeraSansMono Nerd Font Mono"/>
                        <a:cs typeface="BitstreamVeraSansMono Nerd Font Mono"/>
                      </a:endParaRPr>
                    </a:p>
                  </a:txBody>
                  <a:tcPr marL="0" marR="0" marB="0" marT="0"/>
                </a:tc>
              </a:tr>
              <a:tr h="396875">
                <a:tc>
                  <a:txBody>
                    <a:bodyPr/>
                    <a:lstStyle/>
                    <a:p>
                      <a:pPr algn="r" marR="99060">
                        <a:lnSpc>
                          <a:spcPts val="3030"/>
                        </a:lnSpc>
                      </a:pPr>
                      <a:r>
                        <a:rPr dirty="0" sz="2800">
                          <a:solidFill>
                            <a:srgbClr val="0000FF"/>
                          </a:solidFill>
                          <a:latin typeface="BitstreamVeraSansMono Nerd Font Mono"/>
                          <a:cs typeface="BitstreamVeraSansMono Nerd Font Mono"/>
                        </a:rPr>
                        <a:t>Orange</a:t>
                      </a:r>
                      <a:endParaRPr sz="2800">
                        <a:latin typeface="BitstreamVeraSansMono Nerd Font Mono"/>
                        <a:cs typeface="BitstreamVeraSansMono Nerd Font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9060">
                        <a:lnSpc>
                          <a:spcPts val="3030"/>
                        </a:lnSpc>
                      </a:pPr>
                      <a:r>
                        <a:rPr dirty="0" sz="2800">
                          <a:latin typeface="BitstreamVeraSansMono Nerd Font Mono"/>
                          <a:cs typeface="BitstreamVeraSansMono Nerd Font Mono"/>
                        </a:rPr>
                        <a:t>x</a:t>
                      </a:r>
                      <a:endParaRPr sz="2800">
                        <a:latin typeface="BitstreamVeraSansMono Nerd Font Mono"/>
                        <a:cs typeface="BitstreamVeraSansMono Nerd Font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30"/>
                        </a:lnSpc>
                      </a:pPr>
                      <a:r>
                        <a:rPr dirty="0" sz="2800">
                          <a:latin typeface="BitstreamVeraSansMono Nerd Font Mono"/>
                          <a:cs typeface="BitstreamVeraSansMono Nerd Font Mono"/>
                        </a:rPr>
                        <a:t>=</a:t>
                      </a:r>
                      <a:endParaRPr sz="2800">
                        <a:latin typeface="BitstreamVeraSansMono Nerd Font Mono"/>
                        <a:cs typeface="BitstreamVeraSansMono Nerd Font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030"/>
                        </a:lnSpc>
                      </a:pPr>
                      <a:r>
                        <a:rPr dirty="0" sz="2800">
                          <a:latin typeface="BitstreamVeraSansMono Nerd Font Mono"/>
                          <a:cs typeface="BitstreamVeraSansMono Nerd Font Mono"/>
                        </a:rPr>
                        <a:t>(Orange)fruit;</a:t>
                      </a:r>
                      <a:endParaRPr sz="2800">
                        <a:latin typeface="BitstreamVeraSansMono Nerd Font Mono"/>
                        <a:cs typeface="BitstreamVeraSansMono Nerd Font Mono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0950" y="288991"/>
            <a:ext cx="7645400" cy="47370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20"/>
              <a:t>10.8.</a:t>
            </a:r>
            <a:r>
              <a:rPr dirty="0" sz="2950" spc="5"/>
              <a:t> </a:t>
            </a:r>
            <a:r>
              <a:rPr dirty="0" sz="2950" spc="15"/>
              <a:t>Casting</a:t>
            </a:r>
            <a:r>
              <a:rPr dirty="0" sz="2950" spc="10"/>
              <a:t> </a:t>
            </a:r>
            <a:r>
              <a:rPr dirty="0" sz="2950" spc="15"/>
              <a:t>Objects</a:t>
            </a:r>
            <a:r>
              <a:rPr dirty="0" sz="2950" spc="5"/>
              <a:t> </a:t>
            </a:r>
            <a:r>
              <a:rPr dirty="0" sz="2950" spc="25"/>
              <a:t>and</a:t>
            </a:r>
            <a:r>
              <a:rPr dirty="0" sz="2950" spc="10"/>
              <a:t> </a:t>
            </a:r>
            <a:r>
              <a:rPr dirty="0" sz="2950" spc="20"/>
              <a:t>the</a:t>
            </a:r>
            <a:r>
              <a:rPr dirty="0" sz="2950" spc="10"/>
              <a:t> </a:t>
            </a:r>
            <a:r>
              <a:rPr dirty="0" sz="2950" spc="10">
                <a:solidFill>
                  <a:srgbClr val="FF0000"/>
                </a:solidFill>
              </a:rPr>
              <a:t>instanceof </a:t>
            </a:r>
            <a:r>
              <a:rPr dirty="0" sz="2950" spc="5"/>
              <a:t>Operator</a:t>
            </a:r>
            <a:endParaRPr sz="295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782" y="1139444"/>
            <a:ext cx="8143875" cy="4454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Casting</a:t>
            </a:r>
            <a:r>
              <a:rPr dirty="0" sz="3000" spc="-15">
                <a:latin typeface="Calibri"/>
                <a:cs typeface="Calibri"/>
              </a:rPr>
              <a:t> from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Superclass </a:t>
            </a:r>
            <a:r>
              <a:rPr dirty="0" sz="3000" spc="-20">
                <a:latin typeface="Calibri"/>
                <a:cs typeface="Calibri"/>
              </a:rPr>
              <a:t>to</a:t>
            </a:r>
            <a:r>
              <a:rPr dirty="0" sz="3000" spc="-5">
                <a:latin typeface="Calibri"/>
                <a:cs typeface="Calibri"/>
              </a:rPr>
              <a:t> Subclass</a:t>
            </a:r>
            <a:endParaRPr sz="3000">
              <a:latin typeface="Calibri"/>
              <a:cs typeface="Calibri"/>
            </a:endParaRPr>
          </a:p>
          <a:p>
            <a:pPr marL="355600" marR="193040" indent="-342900">
              <a:lnSpc>
                <a:spcPct val="100800"/>
              </a:lnSpc>
              <a:spcBef>
                <a:spcPts val="2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Upcasting</a:t>
            </a:r>
            <a:r>
              <a:rPr dirty="0" sz="2400" spc="-5">
                <a:latin typeface="Times New Roman"/>
                <a:cs typeface="Times New Roman"/>
              </a:rPr>
              <a:t>: Casting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instance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subclass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sz="2400" spc="-5">
                <a:latin typeface="Times New Roman"/>
                <a:cs typeface="Times New Roman"/>
              </a:rPr>
              <a:t>variable </a:t>
            </a:r>
            <a:r>
              <a:rPr dirty="0" sz="2400">
                <a:latin typeface="Times New Roman"/>
                <a:cs typeface="Times New Roman"/>
              </a:rPr>
              <a:t>of 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superclass.</a:t>
            </a:r>
            <a:endParaRPr sz="24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2400" spc="-5">
                <a:latin typeface="Times New Roman"/>
                <a:cs typeface="Times New Roman"/>
              </a:rPr>
              <a:t>Always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possible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because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instance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subclass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always</a:t>
            </a:r>
            <a:endParaRPr sz="2400">
              <a:latin typeface="Times New Roman"/>
              <a:cs typeface="Times New Roman"/>
            </a:endParaRPr>
          </a:p>
          <a:p>
            <a:pPr marL="812800">
              <a:lnSpc>
                <a:spcPts val="283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instance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its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superclass.</a:t>
            </a:r>
            <a:endParaRPr sz="2400">
              <a:latin typeface="Times New Roman"/>
              <a:cs typeface="Times New Roman"/>
            </a:endParaRPr>
          </a:p>
          <a:p>
            <a:pPr marL="355600" marR="125095" indent="-342900">
              <a:lnSpc>
                <a:spcPts val="290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Downcasting</a:t>
            </a:r>
            <a:r>
              <a:rPr dirty="0" sz="2400" spc="-5">
                <a:latin typeface="Times New Roman"/>
                <a:cs typeface="Times New Roman"/>
              </a:rPr>
              <a:t>: Casting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instance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superclass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variable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its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subclass.</a:t>
            </a:r>
            <a:endParaRPr sz="2400">
              <a:latin typeface="Times New Roman"/>
              <a:cs typeface="Times New Roman"/>
            </a:endParaRPr>
          </a:p>
          <a:p>
            <a:pPr lvl="1" marL="812800" marR="133985" indent="-342900">
              <a:lnSpc>
                <a:spcPts val="2900"/>
              </a:lnSpc>
              <a:spcBef>
                <a:spcPts val="1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2400" spc="-5">
                <a:latin typeface="Times New Roman"/>
                <a:cs typeface="Times New Roman"/>
              </a:rPr>
              <a:t>Explicit casting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must</a:t>
            </a:r>
            <a:r>
              <a:rPr dirty="0" sz="2400">
                <a:latin typeface="Times New Roman"/>
                <a:cs typeface="Times New Roman"/>
              </a:rPr>
              <a:t> be</a:t>
            </a:r>
            <a:r>
              <a:rPr dirty="0" sz="2400" spc="-5">
                <a:latin typeface="Times New Roman"/>
                <a:cs typeface="Times New Roman"/>
              </a:rPr>
              <a:t> used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confirm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user’s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intention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compiler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(SubclassName) </a:t>
            </a:r>
            <a:r>
              <a:rPr dirty="0" sz="2400" spc="-5">
                <a:latin typeface="Times New Roman"/>
                <a:cs typeface="Times New Roman"/>
              </a:rPr>
              <a:t>cast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notation.</a:t>
            </a:r>
            <a:endParaRPr sz="2400">
              <a:latin typeface="Times New Roman"/>
              <a:cs typeface="Times New Roman"/>
            </a:endParaRPr>
          </a:p>
          <a:p>
            <a:pPr marL="355600" marR="24130" indent="-342900">
              <a:lnSpc>
                <a:spcPts val="278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90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success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casting,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object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be </a:t>
            </a:r>
            <a:r>
              <a:rPr dirty="0" sz="2400" spc="-5">
                <a:latin typeface="Times New Roman"/>
                <a:cs typeface="Times New Roman"/>
              </a:rPr>
              <a:t>cast 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instance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subclass.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0950" y="288991"/>
            <a:ext cx="7645400" cy="47370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20"/>
              <a:t>10.8.</a:t>
            </a:r>
            <a:r>
              <a:rPr dirty="0" sz="2950" spc="5"/>
              <a:t> </a:t>
            </a:r>
            <a:r>
              <a:rPr dirty="0" sz="2950" spc="15"/>
              <a:t>Casting</a:t>
            </a:r>
            <a:r>
              <a:rPr dirty="0" sz="2950" spc="10"/>
              <a:t> </a:t>
            </a:r>
            <a:r>
              <a:rPr dirty="0" sz="2950" spc="15"/>
              <a:t>Objects</a:t>
            </a:r>
            <a:r>
              <a:rPr dirty="0" sz="2950" spc="5"/>
              <a:t> </a:t>
            </a:r>
            <a:r>
              <a:rPr dirty="0" sz="2950" spc="25"/>
              <a:t>and</a:t>
            </a:r>
            <a:r>
              <a:rPr dirty="0" sz="2950" spc="10"/>
              <a:t> </a:t>
            </a:r>
            <a:r>
              <a:rPr dirty="0" sz="2950" spc="20"/>
              <a:t>the</a:t>
            </a:r>
            <a:r>
              <a:rPr dirty="0" sz="2950" spc="10"/>
              <a:t> </a:t>
            </a:r>
            <a:r>
              <a:rPr dirty="0" sz="2950" spc="10">
                <a:solidFill>
                  <a:srgbClr val="FF0000"/>
                </a:solidFill>
              </a:rPr>
              <a:t>instanceof </a:t>
            </a:r>
            <a:r>
              <a:rPr dirty="0" sz="2950" spc="5"/>
              <a:t>Operator</a:t>
            </a:r>
            <a:endParaRPr sz="295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175" y="1471676"/>
            <a:ext cx="8096250" cy="2435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7810" marR="5080">
              <a:lnSpc>
                <a:spcPts val="3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U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5">
                <a:latin typeface="Calibri"/>
                <a:cs typeface="Calibri"/>
              </a:rPr>
              <a:t> t</a:t>
            </a:r>
            <a:r>
              <a:rPr dirty="0" sz="2400">
                <a:latin typeface="Calibri"/>
                <a:cs typeface="Calibri"/>
              </a:rPr>
              <a:t>he </a:t>
            </a:r>
            <a:r>
              <a:rPr dirty="0" sz="2400" spc="-5" b="1">
                <a:latin typeface="Courier New"/>
                <a:cs typeface="Courier New"/>
              </a:rPr>
              <a:t>instanceo</a:t>
            </a:r>
            <a:r>
              <a:rPr dirty="0" sz="2400" b="1">
                <a:latin typeface="Courier New"/>
                <a:cs typeface="Courier New"/>
              </a:rPr>
              <a:t>f</a:t>
            </a:r>
            <a:r>
              <a:rPr dirty="0" sz="2400" spc="-910" b="1">
                <a:latin typeface="Courier New"/>
                <a:cs typeface="Courier New"/>
              </a:rPr>
              <a:t> 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p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t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5">
                <a:latin typeface="Calibri"/>
                <a:cs typeface="Calibri"/>
              </a:rPr>
              <a:t> o</a:t>
            </a:r>
            <a:r>
              <a:rPr dirty="0" sz="2400">
                <a:latin typeface="Calibri"/>
                <a:cs typeface="Calibri"/>
              </a:rPr>
              <a:t>bj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  </a:t>
            </a:r>
            <a:r>
              <a:rPr dirty="0" sz="2400" spc="-10">
                <a:latin typeface="Calibri"/>
                <a:cs typeface="Calibri"/>
              </a:rPr>
              <a:t>instance</a:t>
            </a:r>
            <a:r>
              <a:rPr dirty="0" sz="2400" spc="-5">
                <a:latin typeface="Calibri"/>
                <a:cs typeface="Calibri"/>
              </a:rPr>
              <a:t> of</a:t>
            </a:r>
            <a:r>
              <a:rPr dirty="0" sz="2400">
                <a:latin typeface="Calibri"/>
                <a:cs typeface="Calibri"/>
              </a:rPr>
              <a:t> a</a:t>
            </a:r>
            <a:r>
              <a:rPr dirty="0" sz="2400" spc="-5">
                <a:latin typeface="Calibri"/>
                <a:cs typeface="Calibri"/>
              </a:rPr>
              <a:t> class: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Object</a:t>
            </a:r>
            <a:r>
              <a:rPr dirty="0" sz="20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myObject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=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new</a:t>
            </a:r>
            <a:r>
              <a:rPr dirty="0" sz="2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Circle();</a:t>
            </a:r>
            <a:endParaRPr sz="2000">
              <a:latin typeface="Arial"/>
              <a:cs typeface="Arial"/>
            </a:endParaRPr>
          </a:p>
          <a:p>
            <a:pPr marL="222250">
              <a:lnSpc>
                <a:spcPct val="100000"/>
              </a:lnSpc>
              <a:spcBef>
                <a:spcPts val="505"/>
              </a:spcBef>
            </a:pPr>
            <a:r>
              <a:rPr dirty="0" sz="2000" spc="-10" b="1">
                <a:latin typeface="Arial"/>
                <a:cs typeface="Arial"/>
              </a:rPr>
              <a:t>...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dirty="0" sz="2000" spc="-2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Arial"/>
                <a:cs typeface="Arial"/>
              </a:rPr>
              <a:t>Some</a:t>
            </a:r>
            <a:r>
              <a:rPr dirty="0" sz="2000" spc="-2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Arial"/>
                <a:cs typeface="Arial"/>
              </a:rPr>
              <a:t>lines</a:t>
            </a:r>
            <a:r>
              <a:rPr dirty="0" sz="2000" spc="-2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dirty="0" sz="2000" spc="-2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"/>
              <a:cs typeface="Arial"/>
            </a:endParaRPr>
          </a:p>
          <a:p>
            <a:pPr marL="222250">
              <a:lnSpc>
                <a:spcPct val="100000"/>
              </a:lnSpc>
            </a:pPr>
            <a:r>
              <a:rPr dirty="0" sz="2000" spc="-5" b="1">
                <a:solidFill>
                  <a:srgbClr val="008000"/>
                </a:solidFill>
                <a:latin typeface="Arial"/>
                <a:cs typeface="Arial"/>
              </a:rPr>
              <a:t>/**</a:t>
            </a:r>
            <a:r>
              <a:rPr dirty="0" sz="2000" spc="-1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Arial"/>
                <a:cs typeface="Arial"/>
              </a:rPr>
              <a:t>Perform</a:t>
            </a:r>
            <a:r>
              <a:rPr dirty="0" sz="2000" spc="-1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Arial"/>
                <a:cs typeface="Arial"/>
              </a:rPr>
              <a:t>casting</a:t>
            </a:r>
            <a:r>
              <a:rPr dirty="0" sz="2000" spc="-1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Arial"/>
                <a:cs typeface="Arial"/>
              </a:rPr>
              <a:t>if</a:t>
            </a:r>
            <a:r>
              <a:rPr dirty="0" sz="2000" spc="-2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Arial"/>
                <a:cs typeface="Arial"/>
              </a:rPr>
              <a:t>myObject</a:t>
            </a:r>
            <a:r>
              <a:rPr dirty="0" sz="2000" spc="-1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Arial"/>
                <a:cs typeface="Arial"/>
              </a:rPr>
              <a:t>is</a:t>
            </a:r>
            <a:r>
              <a:rPr dirty="0" sz="2000" spc="-1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Arial"/>
                <a:cs typeface="Arial"/>
              </a:rPr>
              <a:t>an instance</a:t>
            </a:r>
            <a:r>
              <a:rPr dirty="0" sz="2000" spc="-1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dirty="0" sz="2000" spc="-1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Arial"/>
                <a:cs typeface="Arial"/>
              </a:rPr>
              <a:t>Circle</a:t>
            </a:r>
            <a:r>
              <a:rPr dirty="0" sz="2000" spc="-1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9950" y="3983037"/>
            <a:ext cx="1282700" cy="2921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sta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725" y="3945635"/>
            <a:ext cx="385635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5440" algn="l"/>
              </a:tabLst>
            </a:pP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(myObject	Circle)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175" y="4265676"/>
            <a:ext cx="5948045" cy="147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0750" marR="5080" indent="-419100">
              <a:lnSpc>
                <a:spcPct val="115999"/>
              </a:lnSpc>
              <a:spcBef>
                <a:spcPts val="100"/>
              </a:spcBef>
            </a:pPr>
            <a:r>
              <a:rPr dirty="0" sz="2000" spc="-5" b="1">
                <a:latin typeface="Arial"/>
                <a:cs typeface="Arial"/>
              </a:rPr>
              <a:t>System.out.println(</a:t>
            </a:r>
            <a:r>
              <a:rPr dirty="0" sz="2000" spc="-5" b="1">
                <a:solidFill>
                  <a:srgbClr val="A31515"/>
                </a:solidFill>
                <a:latin typeface="Arial"/>
                <a:cs typeface="Arial"/>
              </a:rPr>
              <a:t>"The </a:t>
            </a:r>
            <a:r>
              <a:rPr dirty="0" sz="2000" spc="-10" b="1">
                <a:solidFill>
                  <a:srgbClr val="A31515"/>
                </a:solidFill>
                <a:latin typeface="Arial"/>
                <a:cs typeface="Arial"/>
              </a:rPr>
              <a:t>circle </a:t>
            </a:r>
            <a:r>
              <a:rPr dirty="0" sz="2000" spc="-5" b="1">
                <a:solidFill>
                  <a:srgbClr val="A31515"/>
                </a:solidFill>
                <a:latin typeface="Arial"/>
                <a:cs typeface="Arial"/>
              </a:rPr>
              <a:t>diameter is </a:t>
            </a:r>
            <a:r>
              <a:rPr dirty="0" sz="2000" b="1">
                <a:solidFill>
                  <a:srgbClr val="A31515"/>
                </a:solidFill>
                <a:latin typeface="Arial"/>
                <a:cs typeface="Arial"/>
              </a:rPr>
              <a:t>" </a:t>
            </a:r>
            <a:r>
              <a:rPr dirty="0" sz="2000" b="1">
                <a:latin typeface="Arial"/>
                <a:cs typeface="Arial"/>
              </a:rPr>
              <a:t>+ </a:t>
            </a:r>
            <a:r>
              <a:rPr dirty="0" sz="2000" spc="-54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((Circle)myObject).getDiameter());</a:t>
            </a:r>
            <a:endParaRPr sz="20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500"/>
              </a:spcBef>
            </a:pPr>
            <a:r>
              <a:rPr dirty="0" sz="2000" spc="-10" b="1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0950" y="211412"/>
            <a:ext cx="7645400" cy="1087755"/>
          </a:xfrm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950" spc="20"/>
              <a:t>10.8.</a:t>
            </a:r>
            <a:r>
              <a:rPr dirty="0" sz="2950" spc="5"/>
              <a:t> </a:t>
            </a:r>
            <a:r>
              <a:rPr dirty="0" sz="2950" spc="15"/>
              <a:t>Casting</a:t>
            </a:r>
            <a:r>
              <a:rPr dirty="0" sz="2950" spc="10"/>
              <a:t> </a:t>
            </a:r>
            <a:r>
              <a:rPr dirty="0" sz="2950" spc="15"/>
              <a:t>Objects</a:t>
            </a:r>
            <a:r>
              <a:rPr dirty="0" sz="2950" spc="5"/>
              <a:t> </a:t>
            </a:r>
            <a:r>
              <a:rPr dirty="0" sz="2950" spc="25"/>
              <a:t>and</a:t>
            </a:r>
            <a:r>
              <a:rPr dirty="0" sz="2950" spc="10"/>
              <a:t> </a:t>
            </a:r>
            <a:r>
              <a:rPr dirty="0" sz="2950" spc="20"/>
              <a:t>the</a:t>
            </a:r>
            <a:r>
              <a:rPr dirty="0" sz="2950" spc="10"/>
              <a:t> </a:t>
            </a:r>
            <a:r>
              <a:rPr dirty="0" sz="2950" spc="10">
                <a:solidFill>
                  <a:srgbClr val="FF0000"/>
                </a:solidFill>
              </a:rPr>
              <a:t>instanceof </a:t>
            </a:r>
            <a:r>
              <a:rPr dirty="0" sz="2950" spc="5"/>
              <a:t>Operator</a:t>
            </a:r>
            <a:endParaRPr sz="2950"/>
          </a:p>
          <a:p>
            <a:pPr marL="240665">
              <a:lnSpc>
                <a:spcPct val="100000"/>
              </a:lnSpc>
              <a:spcBef>
                <a:spcPts val="620"/>
              </a:spcBef>
            </a:pPr>
            <a:r>
              <a:rPr dirty="0" sz="3000" spc="-5"/>
              <a:t>T</a:t>
            </a:r>
            <a:r>
              <a:rPr dirty="0" sz="3000"/>
              <a:t>he </a:t>
            </a:r>
            <a:r>
              <a:rPr dirty="0" sz="3000" spc="-5" b="1">
                <a:latin typeface="Courier New"/>
                <a:cs typeface="Courier New"/>
              </a:rPr>
              <a:t>instanceo</a:t>
            </a:r>
            <a:r>
              <a:rPr dirty="0" sz="3000" b="1">
                <a:latin typeface="Courier New"/>
                <a:cs typeface="Courier New"/>
              </a:rPr>
              <a:t>f</a:t>
            </a:r>
            <a:r>
              <a:rPr dirty="0" sz="3000" spc="-1130" b="1">
                <a:latin typeface="Courier New"/>
                <a:cs typeface="Courier New"/>
              </a:rPr>
              <a:t> </a:t>
            </a:r>
            <a:r>
              <a:rPr dirty="0" sz="3000" spc="-5"/>
              <a:t>O</a:t>
            </a:r>
            <a:r>
              <a:rPr dirty="0" sz="3000"/>
              <a:t>p</a:t>
            </a:r>
            <a:r>
              <a:rPr dirty="0" sz="3000" spc="5"/>
              <a:t>e</a:t>
            </a:r>
            <a:r>
              <a:rPr dirty="0" sz="3000" spc="-60"/>
              <a:t>r</a:t>
            </a:r>
            <a:r>
              <a:rPr dirty="0" sz="3000" spc="-30"/>
              <a:t>at</a:t>
            </a:r>
            <a:r>
              <a:rPr dirty="0" sz="3000" spc="-5"/>
              <a:t>or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732" y="1044955"/>
            <a:ext cx="8499475" cy="327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0">
                <a:latin typeface="Calibri Light"/>
                <a:cs typeface="Calibri Light"/>
              </a:rPr>
              <a:t>Example: </a:t>
            </a:r>
            <a:r>
              <a:rPr dirty="0" sz="3000">
                <a:latin typeface="Times New Roman"/>
                <a:cs typeface="Times New Roman"/>
              </a:rPr>
              <a:t>Demonstrating</a:t>
            </a:r>
            <a:r>
              <a:rPr dirty="0" sz="3000" spc="-5">
                <a:latin typeface="Times New Roman"/>
                <a:cs typeface="Times New Roman"/>
              </a:rPr>
              <a:t> Polymorphism </a:t>
            </a:r>
            <a:r>
              <a:rPr dirty="0" sz="3000">
                <a:latin typeface="Times New Roman"/>
                <a:cs typeface="Times New Roman"/>
              </a:rPr>
              <a:t>and </a:t>
            </a:r>
            <a:r>
              <a:rPr dirty="0" sz="3000" spc="-5">
                <a:latin typeface="Times New Roman"/>
                <a:cs typeface="Times New Roman"/>
              </a:rPr>
              <a:t>Casting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Times New Roman"/>
              <a:cs typeface="Times New Roman"/>
            </a:endParaRPr>
          </a:p>
          <a:p>
            <a:pPr algn="just" marL="12700" marR="737870">
              <a:lnSpc>
                <a:spcPct val="89600"/>
              </a:lnSpc>
            </a:pPr>
            <a:r>
              <a:rPr dirty="0" sz="2600" spc="-15">
                <a:latin typeface="Calibri"/>
                <a:cs typeface="Calibri"/>
              </a:rPr>
              <a:t>Create </a:t>
            </a:r>
            <a:r>
              <a:rPr dirty="0" sz="2600" spc="-10">
                <a:latin typeface="Calibri"/>
                <a:cs typeface="Calibri"/>
              </a:rPr>
              <a:t>two geometric </a:t>
            </a:r>
            <a:r>
              <a:rPr dirty="0" sz="2600" spc="-5">
                <a:latin typeface="Calibri"/>
                <a:cs typeface="Calibri"/>
              </a:rPr>
              <a:t>objects (a </a:t>
            </a:r>
            <a:r>
              <a:rPr dirty="0" sz="2600" spc="-10">
                <a:latin typeface="Calibri"/>
                <a:cs typeface="Calibri"/>
              </a:rPr>
              <a:t>circle, </a:t>
            </a:r>
            <a:r>
              <a:rPr dirty="0" sz="2600" spc="-5">
                <a:latin typeface="Calibri"/>
                <a:cs typeface="Calibri"/>
              </a:rPr>
              <a:t>and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rectangle)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30">
                <a:latin typeface="Calibri"/>
                <a:cs typeface="Calibri"/>
              </a:rPr>
              <a:t>invoke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displayGeometricObject method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10">
                <a:latin typeface="Calibri"/>
                <a:cs typeface="Calibri"/>
              </a:rPr>
              <a:t>display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objects.</a:t>
            </a:r>
            <a:endParaRPr sz="2600">
              <a:latin typeface="Calibri"/>
              <a:cs typeface="Calibri"/>
            </a:endParaRPr>
          </a:p>
          <a:p>
            <a:pPr marL="240665" marR="5080" indent="-228600">
              <a:lnSpc>
                <a:spcPct val="912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displayGeometricObject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displays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area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diameter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if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object</a:t>
            </a:r>
            <a:r>
              <a:rPr dirty="0" sz="2600">
                <a:latin typeface="Calibri"/>
                <a:cs typeface="Calibri"/>
              </a:rPr>
              <a:t> 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circle,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 </a:t>
            </a:r>
            <a:r>
              <a:rPr dirty="0" sz="2600" spc="-15">
                <a:latin typeface="Calibri"/>
                <a:cs typeface="Calibri"/>
              </a:rPr>
              <a:t>displays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area</a:t>
            </a:r>
            <a:r>
              <a:rPr dirty="0" sz="2600">
                <a:latin typeface="Calibri"/>
                <a:cs typeface="Calibri"/>
              </a:rPr>
              <a:t> if</a:t>
            </a:r>
            <a:r>
              <a:rPr dirty="0" sz="2600" spc="-5">
                <a:latin typeface="Calibri"/>
                <a:cs typeface="Calibri"/>
              </a:rPr>
              <a:t> 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object</a:t>
            </a:r>
            <a:r>
              <a:rPr dirty="0" sz="2600">
                <a:latin typeface="Calibri"/>
                <a:cs typeface="Calibri"/>
              </a:rPr>
              <a:t> 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rectangle.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0950" y="288991"/>
            <a:ext cx="7645400" cy="47370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20"/>
              <a:t>10.8.</a:t>
            </a:r>
            <a:r>
              <a:rPr dirty="0" sz="2950" spc="5"/>
              <a:t> </a:t>
            </a:r>
            <a:r>
              <a:rPr dirty="0" sz="2950" spc="15"/>
              <a:t>Casting</a:t>
            </a:r>
            <a:r>
              <a:rPr dirty="0" sz="2950" spc="10"/>
              <a:t> </a:t>
            </a:r>
            <a:r>
              <a:rPr dirty="0" sz="2950" spc="15"/>
              <a:t>Objects</a:t>
            </a:r>
            <a:r>
              <a:rPr dirty="0" sz="2950" spc="5"/>
              <a:t> </a:t>
            </a:r>
            <a:r>
              <a:rPr dirty="0" sz="2950" spc="25"/>
              <a:t>and</a:t>
            </a:r>
            <a:r>
              <a:rPr dirty="0" sz="2950" spc="10"/>
              <a:t> </a:t>
            </a:r>
            <a:r>
              <a:rPr dirty="0" sz="2950" spc="20"/>
              <a:t>the</a:t>
            </a:r>
            <a:r>
              <a:rPr dirty="0" sz="2950" spc="10"/>
              <a:t> </a:t>
            </a:r>
            <a:r>
              <a:rPr dirty="0" sz="2950" spc="10">
                <a:solidFill>
                  <a:srgbClr val="FF0000"/>
                </a:solidFill>
              </a:rPr>
              <a:t>instanceof </a:t>
            </a:r>
            <a:r>
              <a:rPr dirty="0" sz="2950" spc="5"/>
              <a:t>Operator</a:t>
            </a:r>
            <a:endParaRPr sz="295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732" y="1044955"/>
            <a:ext cx="8014334" cy="4517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0">
                <a:latin typeface="Calibri Light"/>
                <a:cs typeface="Calibri Light"/>
              </a:rPr>
              <a:t>Example: </a:t>
            </a:r>
            <a:r>
              <a:rPr dirty="0" sz="3000">
                <a:latin typeface="Times New Roman"/>
                <a:cs typeface="Times New Roman"/>
              </a:rPr>
              <a:t>Demonstrating</a:t>
            </a:r>
            <a:r>
              <a:rPr dirty="0" sz="3000" spc="-5">
                <a:latin typeface="Times New Roman"/>
                <a:cs typeface="Times New Roman"/>
              </a:rPr>
              <a:t> Polymorphism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5">
                <a:latin typeface="Times New Roman"/>
                <a:cs typeface="Times New Roman"/>
              </a:rPr>
              <a:t> Casting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65"/>
              </a:spcBef>
            </a:pP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public class </a:t>
            </a:r>
            <a:r>
              <a:rPr dirty="0" sz="2000" spc="-5" b="1">
                <a:solidFill>
                  <a:srgbClr val="2B91AF"/>
                </a:solidFill>
                <a:latin typeface="Courier New"/>
                <a:cs typeface="Courier New"/>
              </a:rPr>
              <a:t>CastingDemo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6465" marR="1592580" indent="-457200">
              <a:lnSpc>
                <a:spcPct val="100000"/>
              </a:lnSpc>
            </a:pP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00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2000" b="1">
                <a:solidFill>
                  <a:srgbClr val="0000FF"/>
                </a:solidFill>
                <a:latin typeface="Courier New"/>
                <a:cs typeface="Courier New"/>
              </a:rPr>
              <a:t> void </a:t>
            </a:r>
            <a:r>
              <a:rPr dirty="0" sz="2000" spc="-5" b="1">
                <a:latin typeface="Courier New"/>
                <a:cs typeface="Courier New"/>
              </a:rPr>
              <a:t>main(</a:t>
            </a: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dirty="0" sz="2000" spc="-5" b="1">
                <a:latin typeface="Courier New"/>
                <a:cs typeface="Courier New"/>
              </a:rPr>
              <a:t>[]</a:t>
            </a:r>
            <a:r>
              <a:rPr dirty="0" sz="2000" spc="5" b="1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808080"/>
                </a:solidFill>
                <a:latin typeface="Courier New"/>
                <a:cs typeface="Courier New"/>
              </a:rPr>
              <a:t>arg</a:t>
            </a:r>
            <a:r>
              <a:rPr dirty="0" sz="2000" spc="-5" b="1">
                <a:latin typeface="Courier New"/>
                <a:cs typeface="Courier New"/>
              </a:rPr>
              <a:t>){ 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Object </a:t>
            </a:r>
            <a:r>
              <a:rPr dirty="0" sz="2000" spc="-5" b="1">
                <a:latin typeface="Courier New"/>
                <a:cs typeface="Courier New"/>
              </a:rPr>
              <a:t>object1 </a:t>
            </a:r>
            <a:r>
              <a:rPr dirty="0" sz="2000" b="1">
                <a:latin typeface="Courier New"/>
                <a:cs typeface="Courier New"/>
              </a:rPr>
              <a:t>= </a:t>
            </a:r>
            <a:r>
              <a:rPr dirty="0" sz="2000" b="1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dirty="0" sz="2000" spc="-5" b="1">
                <a:latin typeface="Courier New"/>
                <a:cs typeface="Courier New"/>
              </a:rPr>
              <a:t>Circle(1); 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dirty="0" sz="200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object2</a:t>
            </a:r>
            <a:r>
              <a:rPr dirty="0" sz="2000" b="1">
                <a:latin typeface="Courier New"/>
                <a:cs typeface="Courier New"/>
              </a:rPr>
              <a:t> = </a:t>
            </a:r>
            <a:r>
              <a:rPr dirty="0" sz="2000" b="1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dirty="0" sz="2000" spc="-5" b="1">
                <a:latin typeface="Courier New"/>
                <a:cs typeface="Courier New"/>
              </a:rPr>
              <a:t>Rectangle(1,1);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26465" marR="2507615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solidFill>
                  <a:srgbClr val="008000"/>
                </a:solidFill>
                <a:latin typeface="Courier New"/>
                <a:cs typeface="Courier New"/>
              </a:rPr>
              <a:t>//Display circle </a:t>
            </a:r>
            <a:r>
              <a:rPr dirty="0" sz="2000" b="1">
                <a:solidFill>
                  <a:srgbClr val="008000"/>
                </a:solidFill>
                <a:latin typeface="Courier New"/>
                <a:cs typeface="Courier New"/>
              </a:rPr>
              <a:t>and </a:t>
            </a:r>
            <a:r>
              <a:rPr dirty="0" sz="2000" spc="-5" b="1">
                <a:solidFill>
                  <a:srgbClr val="008000"/>
                </a:solidFill>
                <a:latin typeface="Courier New"/>
                <a:cs typeface="Courier New"/>
              </a:rPr>
              <a:t>rectangle </a:t>
            </a:r>
            <a:r>
              <a:rPr dirty="0" sz="2000" spc="-118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displayObject(object1); 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displayObject(object2);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0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20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dirty="0" sz="20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displayObject(</a:t>
            </a: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dirty="0" sz="20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808080"/>
                </a:solidFill>
                <a:latin typeface="Courier New"/>
                <a:cs typeface="Courier New"/>
              </a:rPr>
              <a:t>object</a:t>
            </a:r>
            <a:r>
              <a:rPr dirty="0" sz="2000" spc="-5" b="1">
                <a:latin typeface="Courier New"/>
                <a:cs typeface="Courier New"/>
              </a:rPr>
              <a:t>){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0950" y="288991"/>
            <a:ext cx="7645400" cy="47370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20"/>
              <a:t>10.8.</a:t>
            </a:r>
            <a:r>
              <a:rPr dirty="0" sz="2950" spc="5"/>
              <a:t> </a:t>
            </a:r>
            <a:r>
              <a:rPr dirty="0" sz="2950" spc="15"/>
              <a:t>Casting</a:t>
            </a:r>
            <a:r>
              <a:rPr dirty="0" sz="2950" spc="10"/>
              <a:t> </a:t>
            </a:r>
            <a:r>
              <a:rPr dirty="0" sz="2950" spc="15"/>
              <a:t>Objects</a:t>
            </a:r>
            <a:r>
              <a:rPr dirty="0" sz="2950" spc="5"/>
              <a:t> </a:t>
            </a:r>
            <a:r>
              <a:rPr dirty="0" sz="2950" spc="25"/>
              <a:t>and</a:t>
            </a:r>
            <a:r>
              <a:rPr dirty="0" sz="2950" spc="10"/>
              <a:t> </a:t>
            </a:r>
            <a:r>
              <a:rPr dirty="0" sz="2950" spc="20"/>
              <a:t>the</a:t>
            </a:r>
            <a:r>
              <a:rPr dirty="0" sz="2950" spc="10"/>
              <a:t> </a:t>
            </a:r>
            <a:r>
              <a:rPr dirty="0" sz="2950" spc="10">
                <a:solidFill>
                  <a:srgbClr val="FF0000"/>
                </a:solidFill>
              </a:rPr>
              <a:t>instanceof </a:t>
            </a:r>
            <a:r>
              <a:rPr dirty="0" sz="2950" spc="5"/>
              <a:t>Operator</a:t>
            </a:r>
            <a:endParaRPr sz="295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732" y="1044955"/>
            <a:ext cx="8014334" cy="4212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0">
                <a:latin typeface="Calibri Light"/>
                <a:cs typeface="Calibri Light"/>
              </a:rPr>
              <a:t>Example: </a:t>
            </a:r>
            <a:r>
              <a:rPr dirty="0" sz="3000">
                <a:latin typeface="Times New Roman"/>
                <a:cs typeface="Times New Roman"/>
              </a:rPr>
              <a:t>Demonstrating</a:t>
            </a:r>
            <a:r>
              <a:rPr dirty="0" sz="3000" spc="-5">
                <a:latin typeface="Times New Roman"/>
                <a:cs typeface="Times New Roman"/>
              </a:rPr>
              <a:t> Polymorphism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5">
                <a:latin typeface="Times New Roman"/>
                <a:cs typeface="Times New Roman"/>
              </a:rPr>
              <a:t> Casting</a:t>
            </a:r>
            <a:endParaRPr sz="3000">
              <a:latin typeface="Times New Roman"/>
              <a:cs typeface="Times New Roman"/>
            </a:endParaRPr>
          </a:p>
          <a:p>
            <a:pPr marL="469265" marR="678180" indent="-457200">
              <a:lnSpc>
                <a:spcPct val="100000"/>
              </a:lnSpc>
              <a:spcBef>
                <a:spcPts val="2965"/>
              </a:spcBef>
            </a:pP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0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2000" spc="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dirty="0" sz="20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displayObject(</a:t>
            </a: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dirty="0" sz="2000" spc="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808080"/>
                </a:solidFill>
                <a:latin typeface="Courier New"/>
                <a:cs typeface="Courier New"/>
              </a:rPr>
              <a:t>object</a:t>
            </a:r>
            <a:r>
              <a:rPr dirty="0" sz="2000" spc="-5" b="1">
                <a:latin typeface="Courier New"/>
                <a:cs typeface="Courier New"/>
              </a:rPr>
              <a:t>){ </a:t>
            </a:r>
            <a:r>
              <a:rPr dirty="0" sz="2000" spc="-1185" b="1"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(object </a:t>
            </a: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instanceof </a:t>
            </a:r>
            <a:r>
              <a:rPr dirty="0" sz="2000" spc="-5" b="1">
                <a:latin typeface="Courier New"/>
                <a:cs typeface="Courier New"/>
              </a:rPr>
              <a:t>Circle)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383665" marR="2354580" indent="-4572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System.out.println(</a:t>
            </a:r>
            <a:r>
              <a:rPr dirty="0" sz="2000" spc="-5" b="1">
                <a:solidFill>
                  <a:srgbClr val="A31515"/>
                </a:solidFill>
                <a:latin typeface="Courier New"/>
                <a:cs typeface="Courier New"/>
              </a:rPr>
              <a:t>"Area </a:t>
            </a:r>
            <a:r>
              <a:rPr dirty="0" sz="2000" b="1">
                <a:solidFill>
                  <a:srgbClr val="A31515"/>
                </a:solidFill>
                <a:latin typeface="Courier New"/>
                <a:cs typeface="Courier New"/>
              </a:rPr>
              <a:t>= " </a:t>
            </a:r>
            <a:r>
              <a:rPr dirty="0" sz="2000" b="1">
                <a:latin typeface="Courier New"/>
                <a:cs typeface="Courier New"/>
              </a:rPr>
              <a:t>+ </a:t>
            </a:r>
            <a:r>
              <a:rPr dirty="0" sz="2000" spc="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((Circle)object).getArea());</a:t>
            </a:r>
            <a:endParaRPr sz="2000">
              <a:latin typeface="Courier New"/>
              <a:cs typeface="Courier New"/>
            </a:endParaRPr>
          </a:p>
          <a:p>
            <a:pPr marL="1383665" marR="1744980" indent="-4572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System.out.println(</a:t>
            </a:r>
            <a:r>
              <a:rPr dirty="0" sz="2000" spc="-5" b="1">
                <a:solidFill>
                  <a:srgbClr val="A31515"/>
                </a:solidFill>
                <a:latin typeface="Courier New"/>
                <a:cs typeface="Courier New"/>
              </a:rPr>
              <a:t>"Diameter</a:t>
            </a:r>
            <a:r>
              <a:rPr dirty="0" sz="2000" b="1">
                <a:solidFill>
                  <a:srgbClr val="A31515"/>
                </a:solidFill>
                <a:latin typeface="Courier New"/>
                <a:cs typeface="Courier New"/>
              </a:rPr>
              <a:t> = " </a:t>
            </a:r>
            <a:r>
              <a:rPr dirty="0" sz="2000" b="1">
                <a:latin typeface="Courier New"/>
                <a:cs typeface="Courier New"/>
              </a:rPr>
              <a:t>+ </a:t>
            </a:r>
            <a:r>
              <a:rPr dirty="0" sz="2000" spc="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((Circle)object).getDiameter());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6465" marR="1744980" indent="-457200">
              <a:lnSpc>
                <a:spcPct val="100000"/>
              </a:lnSpc>
            </a:pPr>
            <a:r>
              <a:rPr dirty="0" sz="2000" b="1">
                <a:solidFill>
                  <a:srgbClr val="0000FF"/>
                </a:solidFill>
                <a:latin typeface="Courier New"/>
                <a:cs typeface="Courier New"/>
              </a:rPr>
              <a:t>else if </a:t>
            </a:r>
            <a:r>
              <a:rPr dirty="0" sz="2000" spc="-5" b="1">
                <a:latin typeface="Courier New"/>
                <a:cs typeface="Courier New"/>
              </a:rPr>
              <a:t>(object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instanceof</a:t>
            </a:r>
            <a:r>
              <a:rPr dirty="0" sz="200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Rectangle){ </a:t>
            </a:r>
            <a:r>
              <a:rPr dirty="0" sz="2000" spc="-118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System.out.println(</a:t>
            </a:r>
            <a:r>
              <a:rPr dirty="0" sz="2000" spc="-5" b="1">
                <a:solidFill>
                  <a:srgbClr val="A31515"/>
                </a:solidFill>
                <a:latin typeface="Courier New"/>
                <a:cs typeface="Courier New"/>
              </a:rPr>
              <a:t>"Area </a:t>
            </a:r>
            <a:r>
              <a:rPr dirty="0" sz="2000" b="1">
                <a:solidFill>
                  <a:srgbClr val="A31515"/>
                </a:solidFill>
                <a:latin typeface="Courier New"/>
                <a:cs typeface="Courier New"/>
              </a:rPr>
              <a:t>=</a:t>
            </a:r>
            <a:r>
              <a:rPr dirty="0" sz="2000" spc="-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dirty="0" sz="2000" spc="-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((Rectangle)object).getArea());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0950" y="288991"/>
            <a:ext cx="7645400" cy="47370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20"/>
              <a:t>10.8.</a:t>
            </a:r>
            <a:r>
              <a:rPr dirty="0" sz="2950" spc="5"/>
              <a:t> </a:t>
            </a:r>
            <a:r>
              <a:rPr dirty="0" sz="2950" spc="15"/>
              <a:t>Casting</a:t>
            </a:r>
            <a:r>
              <a:rPr dirty="0" sz="2950" spc="10"/>
              <a:t> </a:t>
            </a:r>
            <a:r>
              <a:rPr dirty="0" sz="2950" spc="15"/>
              <a:t>Objects</a:t>
            </a:r>
            <a:r>
              <a:rPr dirty="0" sz="2950" spc="5"/>
              <a:t> </a:t>
            </a:r>
            <a:r>
              <a:rPr dirty="0" sz="2950" spc="25"/>
              <a:t>and</a:t>
            </a:r>
            <a:r>
              <a:rPr dirty="0" sz="2950" spc="10"/>
              <a:t> </a:t>
            </a:r>
            <a:r>
              <a:rPr dirty="0" sz="2950" spc="20"/>
              <a:t>the</a:t>
            </a:r>
            <a:r>
              <a:rPr dirty="0" sz="2950" spc="10"/>
              <a:t> </a:t>
            </a:r>
            <a:r>
              <a:rPr dirty="0" sz="2950" spc="10">
                <a:solidFill>
                  <a:srgbClr val="FF0000"/>
                </a:solidFill>
              </a:rPr>
              <a:t>instanceof </a:t>
            </a:r>
            <a:r>
              <a:rPr dirty="0" sz="2950" spc="5"/>
              <a:t>Operator</a:t>
            </a:r>
            <a:endParaRPr sz="295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58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385" y="240283"/>
            <a:ext cx="5436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6920" algn="l"/>
              </a:tabLst>
            </a:pPr>
            <a:r>
              <a:rPr dirty="0" sz="3600" spc="-5"/>
              <a:t>10.9. The	</a:t>
            </a:r>
            <a:r>
              <a:rPr dirty="0" sz="3600" b="1">
                <a:latin typeface="Courier New"/>
                <a:cs typeface="Courier New"/>
              </a:rPr>
              <a:t>equals</a:t>
            </a:r>
            <a:r>
              <a:rPr dirty="0" sz="3600" spc="-70" b="1">
                <a:latin typeface="Courier New"/>
                <a:cs typeface="Courier New"/>
              </a:rPr>
              <a:t> </a:t>
            </a:r>
            <a:r>
              <a:rPr dirty="0" sz="3600" spc="-10"/>
              <a:t>Method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931" y="1007871"/>
            <a:ext cx="8432800" cy="3204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 spc="-10">
                <a:latin typeface="Calibri"/>
                <a:cs typeface="Calibri"/>
              </a:rPr>
              <a:t>T</a:t>
            </a:r>
            <a:r>
              <a:rPr dirty="0" sz="2500" spc="-5">
                <a:latin typeface="Calibri"/>
                <a:cs typeface="Calibri"/>
              </a:rPr>
              <a:t>h</a:t>
            </a:r>
            <a:r>
              <a:rPr dirty="0" sz="2500">
                <a:latin typeface="Calibri"/>
                <a:cs typeface="Calibri"/>
              </a:rPr>
              <a:t>e </a:t>
            </a:r>
            <a:r>
              <a:rPr dirty="0" sz="2500" spc="-5" b="1">
                <a:latin typeface="Courier New"/>
                <a:cs typeface="Courier New"/>
              </a:rPr>
              <a:t>equals(</a:t>
            </a:r>
            <a:r>
              <a:rPr dirty="0" sz="2500" b="1">
                <a:latin typeface="Courier New"/>
                <a:cs typeface="Courier New"/>
              </a:rPr>
              <a:t>)</a:t>
            </a:r>
            <a:r>
              <a:rPr dirty="0" sz="2500" spc="-940" b="1">
                <a:latin typeface="Courier New"/>
                <a:cs typeface="Courier New"/>
              </a:rPr>
              <a:t> </a:t>
            </a:r>
            <a:r>
              <a:rPr dirty="0" sz="2500">
                <a:latin typeface="Calibri"/>
                <a:cs typeface="Calibri"/>
              </a:rPr>
              <a:t>m</a:t>
            </a:r>
            <a:r>
              <a:rPr dirty="0" sz="2500" spc="-10">
                <a:latin typeface="Calibri"/>
                <a:cs typeface="Calibri"/>
              </a:rPr>
              <a:t>e</a:t>
            </a:r>
            <a:r>
              <a:rPr dirty="0" sz="2500">
                <a:latin typeface="Calibri"/>
                <a:cs typeface="Calibri"/>
              </a:rPr>
              <a:t>th</a:t>
            </a:r>
            <a:r>
              <a:rPr dirty="0" sz="2500" spc="-5">
                <a:latin typeface="Calibri"/>
                <a:cs typeface="Calibri"/>
              </a:rPr>
              <a:t>o</a:t>
            </a:r>
            <a:r>
              <a:rPr dirty="0" sz="2500">
                <a:latin typeface="Calibri"/>
                <a:cs typeface="Calibri"/>
              </a:rPr>
              <a:t>d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c</a:t>
            </a:r>
            <a:r>
              <a:rPr dirty="0" sz="2500" spc="-10">
                <a:latin typeface="Calibri"/>
                <a:cs typeface="Calibri"/>
              </a:rPr>
              <a:t>o</a:t>
            </a:r>
            <a:r>
              <a:rPr dirty="0" sz="2500">
                <a:latin typeface="Calibri"/>
                <a:cs typeface="Calibri"/>
              </a:rPr>
              <a:t>m</a:t>
            </a:r>
            <a:r>
              <a:rPr dirty="0" sz="2500" spc="-5">
                <a:latin typeface="Calibri"/>
                <a:cs typeface="Calibri"/>
              </a:rPr>
              <a:t>p</a:t>
            </a:r>
            <a:r>
              <a:rPr dirty="0" sz="2500">
                <a:latin typeface="Calibri"/>
                <a:cs typeface="Calibri"/>
              </a:rPr>
              <a:t>a</a:t>
            </a:r>
            <a:r>
              <a:rPr dirty="0" sz="2500" spc="-30">
                <a:latin typeface="Calibri"/>
                <a:cs typeface="Calibri"/>
              </a:rPr>
              <a:t>r</a:t>
            </a:r>
            <a:r>
              <a:rPr dirty="0" sz="2500" spc="5">
                <a:latin typeface="Calibri"/>
                <a:cs typeface="Calibri"/>
              </a:rPr>
              <a:t>e</a:t>
            </a:r>
            <a:r>
              <a:rPr dirty="0" sz="2500">
                <a:latin typeface="Calibri"/>
                <a:cs typeface="Calibri"/>
              </a:rPr>
              <a:t>s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the </a:t>
            </a:r>
            <a:r>
              <a:rPr dirty="0" sz="2500" spc="-20">
                <a:latin typeface="Calibri"/>
                <a:cs typeface="Calibri"/>
              </a:rPr>
              <a:t>c</a:t>
            </a:r>
            <a:r>
              <a:rPr dirty="0" sz="2500" spc="-10">
                <a:latin typeface="Calibri"/>
                <a:cs typeface="Calibri"/>
              </a:rPr>
              <a:t>o</a:t>
            </a:r>
            <a:r>
              <a:rPr dirty="0" sz="2500" spc="-25">
                <a:latin typeface="Calibri"/>
                <a:cs typeface="Calibri"/>
              </a:rPr>
              <a:t>n</a:t>
            </a:r>
            <a:r>
              <a:rPr dirty="0" sz="2500" spc="-30">
                <a:latin typeface="Calibri"/>
                <a:cs typeface="Calibri"/>
              </a:rPr>
              <a:t>t</a:t>
            </a:r>
            <a:r>
              <a:rPr dirty="0" sz="2500" spc="5">
                <a:latin typeface="Calibri"/>
                <a:cs typeface="Calibri"/>
              </a:rPr>
              <a:t>e</a:t>
            </a:r>
            <a:r>
              <a:rPr dirty="0" sz="2500" spc="-25">
                <a:latin typeface="Calibri"/>
                <a:cs typeface="Calibri"/>
              </a:rPr>
              <a:t>n</a:t>
            </a:r>
            <a:r>
              <a:rPr dirty="0" sz="2500">
                <a:latin typeface="Calibri"/>
                <a:cs typeface="Calibri"/>
              </a:rPr>
              <a:t>ts</a:t>
            </a:r>
            <a:r>
              <a:rPr dirty="0" sz="2500" spc="-10">
                <a:latin typeface="Calibri"/>
                <a:cs typeface="Calibri"/>
              </a:rPr>
              <a:t> o</a:t>
            </a:r>
            <a:r>
              <a:rPr dirty="0" sz="2500">
                <a:latin typeface="Calibri"/>
                <a:cs typeface="Calibri"/>
              </a:rPr>
              <a:t>f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t</a:t>
            </a:r>
            <a:r>
              <a:rPr dirty="0" sz="2500" spc="-25">
                <a:latin typeface="Calibri"/>
                <a:cs typeface="Calibri"/>
              </a:rPr>
              <a:t>w</a:t>
            </a:r>
            <a:r>
              <a:rPr dirty="0" sz="2500">
                <a:latin typeface="Calibri"/>
                <a:cs typeface="Calibri"/>
              </a:rPr>
              <a:t>o</a:t>
            </a:r>
            <a:r>
              <a:rPr dirty="0" sz="2500" spc="-10">
                <a:latin typeface="Calibri"/>
                <a:cs typeface="Calibri"/>
              </a:rPr>
              <a:t> o</a:t>
            </a:r>
            <a:r>
              <a:rPr dirty="0" sz="2500" spc="-5">
                <a:latin typeface="Calibri"/>
                <a:cs typeface="Calibri"/>
              </a:rPr>
              <a:t>b</a:t>
            </a:r>
            <a:r>
              <a:rPr dirty="0" sz="2500">
                <a:latin typeface="Calibri"/>
                <a:cs typeface="Calibri"/>
              </a:rPr>
              <a:t>j</a:t>
            </a:r>
            <a:r>
              <a:rPr dirty="0" sz="2500" spc="5">
                <a:latin typeface="Calibri"/>
                <a:cs typeface="Calibri"/>
              </a:rPr>
              <a:t>ec</a:t>
            </a:r>
            <a:r>
              <a:rPr dirty="0" sz="2500">
                <a:latin typeface="Calibri"/>
                <a:cs typeface="Calibri"/>
              </a:rPr>
              <a:t>t</a:t>
            </a:r>
            <a:r>
              <a:rPr dirty="0" sz="2500" spc="-5">
                <a:latin typeface="Calibri"/>
                <a:cs typeface="Calibri"/>
              </a:rPr>
              <a:t>s</a:t>
            </a:r>
            <a:r>
              <a:rPr dirty="0" sz="250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 spc="-5">
                <a:latin typeface="Calibri"/>
                <a:cs typeface="Calibri"/>
              </a:rPr>
              <a:t>The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default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implementation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</a:t>
            </a:r>
            <a:r>
              <a:rPr dirty="0" sz="2500">
                <a:latin typeface="Calibri"/>
                <a:cs typeface="Calibri"/>
              </a:rPr>
              <a:t> the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equals method</a:t>
            </a:r>
            <a:r>
              <a:rPr dirty="0" sz="2500">
                <a:latin typeface="Calibri"/>
                <a:cs typeface="Calibri"/>
              </a:rPr>
              <a:t> in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the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Object </a:t>
            </a:r>
            <a:r>
              <a:rPr dirty="0" sz="2500" spc="-55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class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is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as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follows:</a:t>
            </a:r>
            <a:endParaRPr sz="2500">
              <a:latin typeface="Calibri"/>
              <a:cs typeface="Calibri"/>
            </a:endParaRPr>
          </a:p>
          <a:p>
            <a:pPr marL="1197610">
              <a:lnSpc>
                <a:spcPct val="100000"/>
              </a:lnSpc>
              <a:spcBef>
                <a:spcPts val="204"/>
              </a:spcBef>
            </a:pPr>
            <a:r>
              <a:rPr dirty="0" sz="2400" spc="5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4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dirty="0" sz="2400" spc="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latin typeface="Courier New"/>
                <a:cs typeface="Courier New"/>
              </a:rPr>
              <a:t>equals(</a:t>
            </a:r>
            <a:r>
              <a:rPr dirty="0" sz="2400" spc="5" b="1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dirty="0" sz="2400" spc="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latin typeface="Courier New"/>
                <a:cs typeface="Courier New"/>
              </a:rPr>
              <a:t>obj)</a:t>
            </a:r>
            <a:r>
              <a:rPr dirty="0" sz="2400" spc="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750060">
              <a:lnSpc>
                <a:spcPct val="100000"/>
              </a:lnSpc>
              <a:spcBef>
                <a:spcPts val="600"/>
              </a:spcBef>
            </a:pPr>
            <a:r>
              <a:rPr dirty="0" sz="2400" spc="5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2400" spc="-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dirty="0" sz="240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latin typeface="Courier New"/>
                <a:cs typeface="Courier New"/>
              </a:rPr>
              <a:t>==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5" b="1">
                <a:latin typeface="Courier New"/>
                <a:cs typeface="Courier New"/>
              </a:rPr>
              <a:t>obj;</a:t>
            </a:r>
            <a:endParaRPr sz="2400">
              <a:latin typeface="Courier New"/>
              <a:cs typeface="Courier New"/>
            </a:endParaRPr>
          </a:p>
          <a:p>
            <a:pPr marL="1197610"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spcBef>
                <a:spcPts val="455"/>
              </a:spcBef>
            </a:pPr>
            <a:r>
              <a:rPr dirty="0" sz="2400" spc="-15">
                <a:latin typeface="Calibri"/>
                <a:cs typeface="Calibri"/>
              </a:rPr>
              <a:t>For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example,</a:t>
            </a:r>
            <a:r>
              <a:rPr dirty="0" sz="2400" spc="-5">
                <a:latin typeface="Calibri"/>
                <a:cs typeface="Calibri"/>
              </a:rPr>
              <a:t> the</a:t>
            </a:r>
            <a:r>
              <a:rPr dirty="0" sz="2400">
                <a:latin typeface="Calibri"/>
                <a:cs typeface="Calibri"/>
              </a:rPr>
              <a:t> equals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method 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overridden in 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Circle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922655">
              <a:lnSpc>
                <a:spcPct val="100000"/>
              </a:lnSpc>
              <a:spcBef>
                <a:spcPts val="590"/>
              </a:spcBef>
            </a:pP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@Override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4803" y="4287230"/>
            <a:ext cx="2057400" cy="2921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</a:pPr>
            <a:r>
              <a:rPr dirty="0" sz="2000" spc="-5" b="1">
                <a:latin typeface="Arial"/>
                <a:cs typeface="Arial"/>
              </a:rPr>
              <a:t>equals(</a:t>
            </a: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Object</a:t>
            </a:r>
            <a:r>
              <a:rPr dirty="0" sz="2000" spc="-5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9965" y="4250435"/>
            <a:ext cx="40443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1920" algn="l"/>
              </a:tabLst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pub</a:t>
            </a: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li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boo</a:t>
            </a: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ean	</a:t>
            </a:r>
            <a:r>
              <a:rPr dirty="0" sz="2000" b="1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5315" y="4655530"/>
            <a:ext cx="1282700" cy="2921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90"/>
              </a:lnSpc>
            </a:pP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sta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9215" y="4616196"/>
            <a:ext cx="28562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5314" algn="l"/>
              </a:tabLst>
            </a:pP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(o	Circle)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8615" y="4985003"/>
            <a:ext cx="7581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rn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4590" y="5023830"/>
            <a:ext cx="2310130" cy="2921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95"/>
              </a:lnSpc>
            </a:pPr>
            <a:r>
              <a:rPr dirty="0" sz="2000" spc="-5" b="1">
                <a:latin typeface="Arial"/>
                <a:cs typeface="Arial"/>
              </a:rPr>
              <a:t>radius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==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((Circle)o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1703" y="4985003"/>
            <a:ext cx="10261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Arial"/>
                <a:cs typeface="Arial"/>
              </a:rPr>
              <a:t>)</a:t>
            </a:r>
            <a:r>
              <a:rPr dirty="0" sz="2000" spc="-10" b="1">
                <a:latin typeface="Arial"/>
                <a:cs typeface="Arial"/>
              </a:rPr>
              <a:t>.</a:t>
            </a:r>
            <a:r>
              <a:rPr dirty="0" sz="2000" spc="-5" b="1">
                <a:latin typeface="Arial"/>
                <a:cs typeface="Arial"/>
              </a:rPr>
              <a:t>r</a:t>
            </a:r>
            <a:r>
              <a:rPr dirty="0" sz="2000" b="1">
                <a:latin typeface="Arial"/>
                <a:cs typeface="Arial"/>
              </a:rPr>
              <a:t>ad</a:t>
            </a:r>
            <a:r>
              <a:rPr dirty="0" sz="2000" spc="-10" b="1">
                <a:latin typeface="Arial"/>
                <a:cs typeface="Arial"/>
              </a:rPr>
              <a:t>i</a:t>
            </a:r>
            <a:r>
              <a:rPr dirty="0" sz="2000" b="1">
                <a:latin typeface="Arial"/>
                <a:cs typeface="Arial"/>
              </a:rPr>
              <a:t>us;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9365" y="5301995"/>
            <a:ext cx="1771014" cy="110744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dirty="0" sz="2000" spc="-7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false</a:t>
            </a:r>
            <a:r>
              <a:rPr dirty="0" sz="2000" spc="-5" b="1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9965" y="6444996"/>
            <a:ext cx="124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5" name="object 1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971803"/>
            <a:ext cx="8332470" cy="382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An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array</a:t>
            </a:r>
            <a:r>
              <a:rPr dirty="0" sz="2400" spc="-10">
                <a:latin typeface="Calibri"/>
                <a:cs typeface="Calibri"/>
              </a:rPr>
              <a:t> can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15">
                <a:latin typeface="Calibri"/>
                <a:cs typeface="Calibri"/>
              </a:rPr>
              <a:t> to </a:t>
            </a:r>
            <a:r>
              <a:rPr dirty="0" sz="2400" spc="-20">
                <a:latin typeface="Calibri"/>
                <a:cs typeface="Calibri"/>
              </a:rPr>
              <a:t>store</a:t>
            </a:r>
            <a:r>
              <a:rPr dirty="0" sz="2400" spc="-5">
                <a:latin typeface="Calibri"/>
                <a:cs typeface="Calibri"/>
              </a:rPr>
              <a:t> objects.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845"/>
              </a:lnSpc>
              <a:spcBef>
                <a:spcPts val="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But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array’s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size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fixed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once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array</a:t>
            </a:r>
            <a:r>
              <a:rPr dirty="0" sz="2400" spc="-5">
                <a:latin typeface="Calibri"/>
                <a:cs typeface="Calibri"/>
              </a:rPr>
              <a:t> 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created.</a:t>
            </a:r>
            <a:endParaRPr sz="2400">
              <a:latin typeface="Calibri"/>
              <a:cs typeface="Calibri"/>
            </a:endParaRPr>
          </a:p>
          <a:p>
            <a:pPr marL="241300" marR="607695" indent="-228600">
              <a:lnSpc>
                <a:spcPts val="2590"/>
              </a:lnSpc>
              <a:spcBef>
                <a:spcPts val="2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20">
                <a:latin typeface="Calibri"/>
                <a:cs typeface="Calibri"/>
              </a:rPr>
              <a:t>Java</a:t>
            </a:r>
            <a:r>
              <a:rPr dirty="0" sz="2400" spc="-10">
                <a:latin typeface="Calibri"/>
                <a:cs typeface="Calibri"/>
              </a:rPr>
              <a:t> provides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ArrayList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class</a:t>
            </a:r>
            <a:r>
              <a:rPr dirty="0" sz="2400" spc="-10">
                <a:latin typeface="Calibri"/>
                <a:cs typeface="Calibri"/>
              </a:rPr>
              <a:t> that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 used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store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an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unlimited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number</a:t>
            </a:r>
            <a:r>
              <a:rPr dirty="0" sz="2400" spc="-5">
                <a:latin typeface="Calibri"/>
                <a:cs typeface="Calibri"/>
              </a:rPr>
              <a:t> 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objects.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5" b="1">
                <a:latin typeface="Calibri"/>
                <a:cs typeface="Calibri"/>
              </a:rPr>
              <a:t>ArrayList</a:t>
            </a:r>
            <a:r>
              <a:rPr dirty="0" sz="2400" spc="-15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241300" marR="1019810" indent="-228600">
              <a:lnSpc>
                <a:spcPts val="2590"/>
              </a:lnSpc>
              <a:spcBef>
                <a:spcPts val="3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5">
                <a:latin typeface="Calibri"/>
                <a:cs typeface="Calibri"/>
              </a:rPr>
              <a:t>ArrayList </a:t>
            </a:r>
            <a:r>
              <a:rPr dirty="0" sz="2400" spc="-5">
                <a:latin typeface="Calibri"/>
                <a:cs typeface="Calibri"/>
              </a:rPr>
              <a:t>is known </a:t>
            </a:r>
            <a:r>
              <a:rPr dirty="0" sz="2400">
                <a:latin typeface="Calibri"/>
                <a:cs typeface="Calibri"/>
              </a:rPr>
              <a:t>as a </a:t>
            </a:r>
            <a:r>
              <a:rPr dirty="0" sz="2400" spc="-5">
                <a:latin typeface="Calibri"/>
                <a:cs typeface="Calibri"/>
              </a:rPr>
              <a:t>generic class with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generic type </a:t>
            </a:r>
            <a:r>
              <a:rPr dirty="0" sz="2400">
                <a:latin typeface="Calibri"/>
                <a:cs typeface="Calibri"/>
              </a:rPr>
              <a:t>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(element).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87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Specify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concrete</a:t>
            </a:r>
            <a:r>
              <a:rPr dirty="0" sz="2400" spc="-5">
                <a:latin typeface="Calibri"/>
                <a:cs typeface="Calibri"/>
              </a:rPr>
              <a:t> type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replace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10">
                <a:latin typeface="Calibri"/>
                <a:cs typeface="Calibri"/>
              </a:rPr>
              <a:t> creating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ArrayList.</a:t>
            </a:r>
            <a:endParaRPr sz="2400">
              <a:latin typeface="Calibri"/>
              <a:cs typeface="Calibri"/>
            </a:endParaRPr>
          </a:p>
          <a:p>
            <a:pPr marL="306705">
              <a:lnSpc>
                <a:spcPct val="100000"/>
              </a:lnSpc>
              <a:spcBef>
                <a:spcPts val="2105"/>
              </a:spcBef>
            </a:pPr>
            <a:r>
              <a:rPr dirty="0" sz="2000" spc="-15" b="1">
                <a:latin typeface="Calibri"/>
                <a:cs typeface="Calibri"/>
              </a:rPr>
              <a:t>ArrayList</a:t>
            </a:r>
            <a:r>
              <a:rPr dirty="0" sz="2000" spc="-15" b="1">
                <a:latin typeface="Arial"/>
                <a:cs typeface="Arial"/>
              </a:rPr>
              <a:t>&lt;AConcreteType&gt; </a:t>
            </a:r>
            <a:r>
              <a:rPr dirty="0" sz="2000" spc="-5" b="1">
                <a:latin typeface="Arial"/>
                <a:cs typeface="Arial"/>
              </a:rPr>
              <a:t>list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=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CD6"/>
                </a:solidFill>
                <a:latin typeface="Arial"/>
                <a:cs typeface="Arial"/>
              </a:rPr>
              <a:t>new</a:t>
            </a:r>
            <a:r>
              <a:rPr dirty="0" sz="2000" spc="-90" b="1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ArrayList&lt;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spc="-15" b="1">
                <a:latin typeface="Arial"/>
                <a:cs typeface="Arial"/>
              </a:rPr>
              <a:t>AConcreteType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&gt;();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59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4850" y="6420611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10.1.</a:t>
            </a:r>
            <a:r>
              <a:rPr dirty="0" spc="15"/>
              <a:t> </a:t>
            </a:r>
            <a:r>
              <a:rPr dirty="0" spc="35"/>
              <a:t>Superclasses</a:t>
            </a:r>
            <a:r>
              <a:rPr dirty="0" spc="20"/>
              <a:t> </a:t>
            </a:r>
            <a:r>
              <a:rPr dirty="0" spc="50"/>
              <a:t>and</a:t>
            </a:r>
            <a:r>
              <a:rPr dirty="0" spc="15"/>
              <a:t> </a:t>
            </a:r>
            <a:r>
              <a:rPr dirty="0" spc="45"/>
              <a:t>Subclasses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8208" y="1227835"/>
            <a:ext cx="8641715" cy="33115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283210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If a</a:t>
            </a:r>
            <a:r>
              <a:rPr dirty="0" sz="2400" spc="-5">
                <a:latin typeface="Times New Roman"/>
                <a:cs typeface="Times New Roman"/>
              </a:rPr>
              <a:t> 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C1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extended</a:t>
            </a:r>
            <a:r>
              <a:rPr dirty="0" sz="2400">
                <a:latin typeface="Times New Roman"/>
                <a:cs typeface="Times New Roman"/>
              </a:rPr>
              <a:t> from</a:t>
            </a:r>
            <a:r>
              <a:rPr dirty="0" sz="2400" spc="-5">
                <a:latin typeface="Times New Roman"/>
                <a:cs typeface="Times New Roman"/>
              </a:rPr>
              <a:t> another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C2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called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subclass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C2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called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superclass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900"/>
              </a:lnSpc>
              <a:spcBef>
                <a:spcPts val="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superclass is also referred to as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20" i="1">
                <a:solidFill>
                  <a:srgbClr val="FF0000"/>
                </a:solidFill>
                <a:latin typeface="Times New Roman"/>
                <a:cs typeface="Times New Roman"/>
              </a:rPr>
              <a:t>parent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class </a:t>
            </a:r>
            <a:r>
              <a:rPr dirty="0" sz="2400">
                <a:latin typeface="Times New Roman"/>
                <a:cs typeface="Times New Roman"/>
              </a:rPr>
              <a:t>or a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base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5">
                <a:latin typeface="Times New Roman"/>
                <a:cs typeface="Times New Roman"/>
              </a:rPr>
              <a:t>, and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subclass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child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extended</a:t>
            </a:r>
            <a:r>
              <a:rPr dirty="0" sz="2400" spc="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or a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derived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7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inherits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accessible data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fields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>
                <a:latin typeface="Times New Roman"/>
                <a:cs typeface="Times New Roman"/>
              </a:rPr>
              <a:t> from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superclass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also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add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new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 fields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3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defines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type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type defined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a</a:t>
            </a:r>
            <a:r>
              <a:rPr dirty="0" sz="2400" spc="-5">
                <a:latin typeface="Times New Roman"/>
                <a:cs typeface="Times New Roman"/>
              </a:rPr>
              <a:t> subclass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called</a:t>
            </a:r>
            <a:r>
              <a:rPr dirty="0" sz="2400">
                <a:latin typeface="Times New Roman"/>
                <a:cs typeface="Times New Roman"/>
              </a:rPr>
              <a:t> a</a:t>
            </a:r>
            <a:endParaRPr sz="2400">
              <a:latin typeface="Times New Roman"/>
              <a:cs typeface="Times New Roman"/>
            </a:endParaRPr>
          </a:p>
          <a:p>
            <a:pPr algn="r" marR="252729">
              <a:lnSpc>
                <a:spcPts val="2830"/>
              </a:lnSpc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subtype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type defined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superclass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called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supertype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r" marL="342265" marR="175260" indent="-34226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subclass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superclass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said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 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is-a</a:t>
            </a:r>
            <a:r>
              <a:rPr dirty="0" sz="2400" spc="1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relationship.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0108" y="1079748"/>
            <a:ext cx="3851910" cy="4938395"/>
          </a:xfrm>
          <a:custGeom>
            <a:avLst/>
            <a:gdLst/>
            <a:ahLst/>
            <a:cxnLst/>
            <a:rect l="l" t="t" r="r" b="b"/>
            <a:pathLst>
              <a:path w="3851910" h="4938395">
                <a:moveTo>
                  <a:pt x="0" y="4938101"/>
                </a:moveTo>
                <a:lnTo>
                  <a:pt x="3851498" y="4938101"/>
                </a:lnTo>
                <a:lnTo>
                  <a:pt x="3851498" y="0"/>
                </a:lnTo>
                <a:lnTo>
                  <a:pt x="0" y="0"/>
                </a:lnTo>
                <a:lnTo>
                  <a:pt x="0" y="4938101"/>
                </a:lnTo>
                <a:close/>
              </a:path>
            </a:pathLst>
          </a:custGeom>
          <a:ln w="266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9202" y="1053004"/>
            <a:ext cx="31769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5" b="1">
                <a:latin typeface="Times New Roman"/>
                <a:cs typeface="Times New Roman"/>
              </a:rPr>
              <a:t>java.util.ArrayList&lt;E&gt;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986" y="1707960"/>
            <a:ext cx="3257550" cy="163576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450" spc="-35">
                <a:latin typeface="Courier New"/>
                <a:cs typeface="Courier New"/>
              </a:rPr>
              <a:t>+Arr</a:t>
            </a:r>
            <a:r>
              <a:rPr dirty="0" sz="1450" spc="15">
                <a:latin typeface="Courier New"/>
                <a:cs typeface="Courier New"/>
              </a:rPr>
              <a:t>a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yList</a:t>
            </a:r>
            <a:r>
              <a:rPr dirty="0" sz="1450" spc="15">
                <a:latin typeface="Courier New"/>
                <a:cs typeface="Courier New"/>
              </a:rPr>
              <a:t>(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)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450" spc="-35">
                <a:latin typeface="Courier New"/>
                <a:cs typeface="Courier New"/>
              </a:rPr>
              <a:t>+add</a:t>
            </a:r>
            <a:r>
              <a:rPr dirty="0" sz="1450" spc="15">
                <a:latin typeface="Courier New"/>
                <a:cs typeface="Courier New"/>
              </a:rPr>
              <a:t>(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o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-8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E</a:t>
            </a:r>
            <a:r>
              <a:rPr dirty="0" sz="1450" spc="15">
                <a:latin typeface="Courier New"/>
                <a:cs typeface="Courier New"/>
              </a:rPr>
              <a:t>)</a:t>
            </a:r>
            <a:r>
              <a:rPr dirty="0" sz="1450" spc="13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-8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vo</a:t>
            </a:r>
            <a:r>
              <a:rPr dirty="0" sz="1450" spc="15">
                <a:latin typeface="Courier New"/>
                <a:cs typeface="Courier New"/>
              </a:rPr>
              <a:t>i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d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450" spc="-35">
                <a:latin typeface="Courier New"/>
                <a:cs typeface="Courier New"/>
              </a:rPr>
              <a:t>+add</a:t>
            </a:r>
            <a:r>
              <a:rPr dirty="0" sz="1450" spc="15">
                <a:latin typeface="Courier New"/>
                <a:cs typeface="Courier New"/>
              </a:rPr>
              <a:t>(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index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13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int</a:t>
            </a:r>
            <a:r>
              <a:rPr dirty="0" sz="1450" spc="15">
                <a:latin typeface="Courier New"/>
                <a:cs typeface="Courier New"/>
              </a:rPr>
              <a:t>,</a:t>
            </a:r>
            <a:r>
              <a:rPr dirty="0" sz="1450" spc="13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o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-80">
                <a:latin typeface="Courier New"/>
                <a:cs typeface="Courier New"/>
              </a:rPr>
              <a:t> </a:t>
            </a:r>
            <a:r>
              <a:rPr dirty="0" sz="1450" spc="175">
                <a:latin typeface="Courier New"/>
                <a:cs typeface="Courier New"/>
              </a:rPr>
              <a:t>E</a:t>
            </a:r>
            <a:r>
              <a:rPr dirty="0" sz="1450" spc="15">
                <a:latin typeface="Courier New"/>
                <a:cs typeface="Courier New"/>
              </a:rPr>
              <a:t>)</a:t>
            </a:r>
            <a:r>
              <a:rPr dirty="0" sz="1450" spc="-8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-8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v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oid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450" spc="-35">
                <a:latin typeface="Courier New"/>
                <a:cs typeface="Courier New"/>
              </a:rPr>
              <a:t>+cle</a:t>
            </a:r>
            <a:r>
              <a:rPr dirty="0" sz="1450" spc="15">
                <a:latin typeface="Courier New"/>
                <a:cs typeface="Courier New"/>
              </a:rPr>
              <a:t>a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r()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-8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v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oid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450" spc="-35">
                <a:latin typeface="Courier New"/>
                <a:cs typeface="Courier New"/>
              </a:rPr>
              <a:t>+con</a:t>
            </a:r>
            <a:r>
              <a:rPr dirty="0" sz="1450" spc="15">
                <a:latin typeface="Courier New"/>
                <a:cs typeface="Courier New"/>
              </a:rPr>
              <a:t>t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ains(</a:t>
            </a:r>
            <a:r>
              <a:rPr dirty="0" sz="1450" spc="15">
                <a:latin typeface="Courier New"/>
                <a:cs typeface="Courier New"/>
              </a:rPr>
              <a:t>o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-55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Ob</a:t>
            </a:r>
            <a:r>
              <a:rPr dirty="0" sz="1450" spc="15">
                <a:latin typeface="Courier New"/>
                <a:cs typeface="Courier New"/>
              </a:rPr>
              <a:t>j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ec</a:t>
            </a:r>
            <a:r>
              <a:rPr dirty="0" sz="1450" spc="-20">
                <a:latin typeface="Courier New"/>
                <a:cs typeface="Courier New"/>
              </a:rPr>
              <a:t>t</a:t>
            </a:r>
            <a:r>
              <a:rPr dirty="0" sz="1450" spc="-35">
                <a:latin typeface="Courier New"/>
                <a:cs typeface="Courier New"/>
              </a:rPr>
              <a:t>)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13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boo</a:t>
            </a:r>
            <a:r>
              <a:rPr dirty="0" sz="1450" spc="15">
                <a:latin typeface="Courier New"/>
                <a:cs typeface="Courier New"/>
              </a:rPr>
              <a:t>l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ean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986" y="3318257"/>
            <a:ext cx="1226185" cy="99250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450" spc="-35">
                <a:latin typeface="Courier New"/>
                <a:cs typeface="Courier New"/>
              </a:rPr>
              <a:t>+get</a:t>
            </a:r>
            <a:r>
              <a:rPr dirty="0" sz="1450" spc="15">
                <a:latin typeface="Courier New"/>
                <a:cs typeface="Courier New"/>
              </a:rPr>
              <a:t>(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index: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450" spc="-35">
                <a:latin typeface="Courier New"/>
                <a:cs typeface="Courier New"/>
              </a:rPr>
              <a:t>+ind</a:t>
            </a:r>
            <a:r>
              <a:rPr dirty="0" sz="1450" spc="15">
                <a:latin typeface="Courier New"/>
                <a:cs typeface="Courier New"/>
              </a:rPr>
              <a:t>e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xOf(o: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450" spc="-35">
                <a:latin typeface="Courier New"/>
                <a:cs typeface="Courier New"/>
              </a:rPr>
              <a:t>+isE</a:t>
            </a:r>
            <a:r>
              <a:rPr dirty="0" sz="1450" spc="15">
                <a:latin typeface="Courier New"/>
                <a:cs typeface="Courier New"/>
              </a:rPr>
              <a:t>m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pty():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565" y="3318257"/>
            <a:ext cx="1470660" cy="99250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450" spc="-25">
                <a:latin typeface="Courier New"/>
                <a:cs typeface="Courier New"/>
              </a:rPr>
              <a:t>int)</a:t>
            </a:r>
            <a:r>
              <a:rPr dirty="0" sz="1450" spc="9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-11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E</a:t>
            </a:r>
            <a:endParaRPr sz="1450">
              <a:latin typeface="Courier New"/>
              <a:cs typeface="Courier New"/>
            </a:endParaRPr>
          </a:p>
          <a:p>
            <a:pPr marL="12700" marR="5080" indent="3175">
              <a:lnSpc>
                <a:spcPct val="145800"/>
              </a:lnSpc>
            </a:pPr>
            <a:r>
              <a:rPr dirty="0" sz="1450" spc="-35">
                <a:latin typeface="Courier New"/>
                <a:cs typeface="Courier New"/>
              </a:rPr>
              <a:t>Obj</a:t>
            </a:r>
            <a:r>
              <a:rPr dirty="0" sz="1450" spc="15">
                <a:latin typeface="Courier New"/>
                <a:cs typeface="Courier New"/>
              </a:rPr>
              <a:t>e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c</a:t>
            </a:r>
            <a:r>
              <a:rPr dirty="0" sz="1450" spc="-20">
                <a:latin typeface="Courier New"/>
                <a:cs typeface="Courier New"/>
              </a:rPr>
              <a:t>t</a:t>
            </a:r>
            <a:r>
              <a:rPr dirty="0" sz="1450" spc="15">
                <a:latin typeface="Courier New"/>
                <a:cs typeface="Courier New"/>
              </a:rPr>
              <a:t>)</a:t>
            </a:r>
            <a:r>
              <a:rPr dirty="0" sz="1450" spc="-8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13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int  boo</a:t>
            </a:r>
            <a:r>
              <a:rPr dirty="0" sz="1450" spc="15">
                <a:latin typeface="Courier New"/>
                <a:cs typeface="Courier New"/>
              </a:rPr>
              <a:t>l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ean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986" y="4284814"/>
            <a:ext cx="3253104" cy="160909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450" spc="-35">
                <a:latin typeface="Courier New"/>
                <a:cs typeface="Courier New"/>
              </a:rPr>
              <a:t>+las</a:t>
            </a:r>
            <a:r>
              <a:rPr dirty="0" sz="1450" spc="15">
                <a:latin typeface="Courier New"/>
                <a:cs typeface="Courier New"/>
              </a:rPr>
              <a:t>t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Index</a:t>
            </a:r>
            <a:r>
              <a:rPr dirty="0" sz="1450" spc="15">
                <a:latin typeface="Courier New"/>
                <a:cs typeface="Courier New"/>
              </a:rPr>
              <a:t>O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f(o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13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Obje</a:t>
            </a:r>
            <a:r>
              <a:rPr dirty="0" sz="1450" spc="15">
                <a:latin typeface="Courier New"/>
                <a:cs typeface="Courier New"/>
              </a:rPr>
              <a:t>c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t</a:t>
            </a:r>
            <a:r>
              <a:rPr dirty="0" sz="1450" spc="15">
                <a:latin typeface="Courier New"/>
                <a:cs typeface="Courier New"/>
              </a:rPr>
              <a:t>)</a:t>
            </a:r>
            <a:r>
              <a:rPr dirty="0" sz="1450" spc="-8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13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int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450" spc="-35">
                <a:latin typeface="Courier New"/>
                <a:cs typeface="Courier New"/>
              </a:rPr>
              <a:t>+rem</a:t>
            </a:r>
            <a:r>
              <a:rPr dirty="0" sz="1450" spc="15">
                <a:latin typeface="Courier New"/>
                <a:cs typeface="Courier New"/>
              </a:rPr>
              <a:t>o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ve(o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155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Obje</a:t>
            </a:r>
            <a:r>
              <a:rPr dirty="0" sz="1450" spc="15">
                <a:latin typeface="Courier New"/>
                <a:cs typeface="Courier New"/>
              </a:rPr>
              <a:t>c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20">
                <a:latin typeface="Courier New"/>
                <a:cs typeface="Courier New"/>
              </a:rPr>
              <a:t>t</a:t>
            </a:r>
            <a:r>
              <a:rPr dirty="0" sz="1450" spc="-35">
                <a:latin typeface="Courier New"/>
                <a:cs typeface="Courier New"/>
              </a:rPr>
              <a:t>)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-8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b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o</a:t>
            </a:r>
            <a:r>
              <a:rPr dirty="0" sz="1450" spc="-20">
                <a:latin typeface="Courier New"/>
                <a:cs typeface="Courier New"/>
              </a:rPr>
              <a:t>o</a:t>
            </a:r>
            <a:r>
              <a:rPr dirty="0" sz="1450" spc="-35">
                <a:latin typeface="Courier New"/>
                <a:cs typeface="Courier New"/>
              </a:rPr>
              <a:t>le</a:t>
            </a:r>
            <a:r>
              <a:rPr dirty="0" sz="1450" spc="15">
                <a:latin typeface="Courier New"/>
                <a:cs typeface="Courier New"/>
              </a:rPr>
              <a:t>a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n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450" spc="-35">
                <a:latin typeface="Courier New"/>
                <a:cs typeface="Courier New"/>
              </a:rPr>
              <a:t>+siz</a:t>
            </a:r>
            <a:r>
              <a:rPr dirty="0" sz="1450" spc="15">
                <a:latin typeface="Courier New"/>
                <a:cs typeface="Courier New"/>
              </a:rPr>
              <a:t>e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()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-8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i</a:t>
            </a:r>
            <a:r>
              <a:rPr dirty="0" sz="1450" spc="15">
                <a:latin typeface="Courier New"/>
                <a:cs typeface="Courier New"/>
              </a:rPr>
              <a:t>n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t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450" spc="-35">
                <a:latin typeface="Courier New"/>
                <a:cs typeface="Courier New"/>
              </a:rPr>
              <a:t>+rem</a:t>
            </a:r>
            <a:r>
              <a:rPr dirty="0" sz="1450" spc="15">
                <a:latin typeface="Courier New"/>
                <a:cs typeface="Courier New"/>
              </a:rPr>
              <a:t>o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ve(in</a:t>
            </a:r>
            <a:r>
              <a:rPr dirty="0" sz="1450" spc="15">
                <a:latin typeface="Courier New"/>
                <a:cs typeface="Courier New"/>
              </a:rPr>
              <a:t>d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ex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-8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i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nt</a:t>
            </a:r>
            <a:r>
              <a:rPr dirty="0" sz="1450" spc="15">
                <a:latin typeface="Courier New"/>
                <a:cs typeface="Courier New"/>
              </a:rPr>
              <a:t>)</a:t>
            </a:r>
            <a:r>
              <a:rPr dirty="0" sz="1450" spc="-8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13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boo</a:t>
            </a:r>
            <a:r>
              <a:rPr dirty="0" sz="1450" spc="15">
                <a:latin typeface="Courier New"/>
                <a:cs typeface="Courier New"/>
              </a:rPr>
              <a:t>l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ean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450" spc="-35">
                <a:latin typeface="Courier New"/>
                <a:cs typeface="Courier New"/>
              </a:rPr>
              <a:t>+set</a:t>
            </a:r>
            <a:r>
              <a:rPr dirty="0" sz="1450" spc="15">
                <a:latin typeface="Courier New"/>
                <a:cs typeface="Courier New"/>
              </a:rPr>
              <a:t>(</a:t>
            </a:r>
            <a:r>
              <a:rPr dirty="0" sz="1450" spc="-71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index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13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int</a:t>
            </a:r>
            <a:r>
              <a:rPr dirty="0" sz="1450" spc="15">
                <a:latin typeface="Courier New"/>
                <a:cs typeface="Courier New"/>
              </a:rPr>
              <a:t>,</a:t>
            </a:r>
            <a:r>
              <a:rPr dirty="0" sz="1450" spc="130">
                <a:latin typeface="Courier New"/>
                <a:cs typeface="Courier New"/>
              </a:rPr>
              <a:t> </a:t>
            </a:r>
            <a:r>
              <a:rPr dirty="0" sz="1450" spc="-35">
                <a:latin typeface="Courier New"/>
                <a:cs typeface="Courier New"/>
              </a:rPr>
              <a:t>o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-80">
                <a:latin typeface="Courier New"/>
                <a:cs typeface="Courier New"/>
              </a:rPr>
              <a:t> </a:t>
            </a:r>
            <a:r>
              <a:rPr dirty="0" sz="1450" spc="175">
                <a:latin typeface="Courier New"/>
                <a:cs typeface="Courier New"/>
              </a:rPr>
              <a:t>E</a:t>
            </a:r>
            <a:r>
              <a:rPr dirty="0" sz="1450" spc="15">
                <a:latin typeface="Courier New"/>
                <a:cs typeface="Courier New"/>
              </a:rPr>
              <a:t>)</a:t>
            </a:r>
            <a:r>
              <a:rPr dirty="0" sz="1450" spc="-8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:</a:t>
            </a:r>
            <a:r>
              <a:rPr dirty="0" sz="1450" spc="-20">
                <a:latin typeface="Courier New"/>
                <a:cs typeface="Courier New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E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6771" y="1643049"/>
            <a:ext cx="3825240" cy="0"/>
          </a:xfrm>
          <a:custGeom>
            <a:avLst/>
            <a:gdLst/>
            <a:ahLst/>
            <a:cxnLst/>
            <a:rect l="l" t="t" r="r" b="b"/>
            <a:pathLst>
              <a:path w="3825240" h="0">
                <a:moveTo>
                  <a:pt x="0" y="0"/>
                </a:moveTo>
                <a:lnTo>
                  <a:pt x="3824850" y="0"/>
                </a:lnTo>
              </a:path>
            </a:pathLst>
          </a:custGeom>
          <a:ln w="266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62256" y="1734660"/>
            <a:ext cx="4357370" cy="415925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450" spc="-130">
                <a:latin typeface="Times New Roman"/>
                <a:cs typeface="Times New Roman"/>
              </a:rPr>
              <a:t>C</a:t>
            </a:r>
            <a:r>
              <a:rPr dirty="0" sz="1450" spc="5">
                <a:latin typeface="Times New Roman"/>
                <a:cs typeface="Times New Roman"/>
              </a:rPr>
              <a:t>r</a:t>
            </a:r>
            <a:r>
              <a:rPr dirty="0" sz="1450" spc="-229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ea</a:t>
            </a:r>
            <a:r>
              <a:rPr dirty="0" sz="1450" spc="10">
                <a:latin typeface="Times New Roman"/>
                <a:cs typeface="Times New Roman"/>
              </a:rPr>
              <a:t>t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10">
                <a:latin typeface="Times New Roman"/>
                <a:cs typeface="Times New Roman"/>
              </a:rPr>
              <a:t>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</a:t>
            </a:r>
            <a:r>
              <a:rPr dirty="0" sz="1450" spc="10">
                <a:latin typeface="Times New Roman"/>
                <a:cs typeface="Times New Roman"/>
              </a:rPr>
              <a:t>n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-80">
                <a:latin typeface="Times New Roman"/>
                <a:cs typeface="Times New Roman"/>
              </a:rPr>
              <a:t>m</a:t>
            </a:r>
            <a:r>
              <a:rPr dirty="0" sz="1450" spc="110">
                <a:latin typeface="Times New Roman"/>
                <a:cs typeface="Times New Roman"/>
              </a:rPr>
              <a:t>p</a:t>
            </a:r>
            <a:r>
              <a:rPr dirty="0" sz="1450" spc="10">
                <a:latin typeface="Times New Roman"/>
                <a:cs typeface="Times New Roman"/>
              </a:rPr>
              <a:t>t</a:t>
            </a:r>
            <a:r>
              <a:rPr dirty="0" sz="1450" spc="10">
                <a:latin typeface="Times New Roman"/>
                <a:cs typeface="Times New Roman"/>
              </a:rPr>
              <a:t>y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li</a:t>
            </a:r>
            <a:r>
              <a:rPr dirty="0" sz="1450" spc="60">
                <a:latin typeface="Times New Roman"/>
                <a:cs typeface="Times New Roman"/>
              </a:rPr>
              <a:t>s</a:t>
            </a:r>
            <a:r>
              <a:rPr dirty="0" sz="1450" spc="-200">
                <a:latin typeface="Times New Roman"/>
                <a:cs typeface="Times New Roman"/>
              </a:rPr>
              <a:t>t</a:t>
            </a:r>
            <a:r>
              <a:rPr dirty="0" sz="1450" spc="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450">
                <a:latin typeface="Times New Roman"/>
                <a:cs typeface="Times New Roman"/>
              </a:rPr>
              <a:t>Appends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a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35">
                <a:latin typeface="Times New Roman"/>
                <a:cs typeface="Times New Roman"/>
              </a:rPr>
              <a:t>new </a:t>
            </a:r>
            <a:r>
              <a:rPr dirty="0" sz="1450" spc="-70">
                <a:latin typeface="Times New Roman"/>
                <a:cs typeface="Times New Roman"/>
              </a:rPr>
              <a:t>ele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ment</a:t>
            </a:r>
            <a:r>
              <a:rPr dirty="0" sz="1450" spc="-85">
                <a:latin typeface="Times New Roman"/>
                <a:cs typeface="Times New Roman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o</a:t>
            </a:r>
            <a:r>
              <a:rPr dirty="0" sz="1450" spc="-490">
                <a:latin typeface="Courier New"/>
                <a:cs typeface="Courier New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the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nd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60">
                <a:latin typeface="Times New Roman"/>
                <a:cs typeface="Times New Roman"/>
              </a:rPr>
              <a:t>of</a:t>
            </a:r>
            <a:r>
              <a:rPr dirty="0" sz="1450" spc="-20">
                <a:latin typeface="Times New Roman"/>
                <a:cs typeface="Times New Roman"/>
              </a:rPr>
              <a:t> this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list.</a:t>
            </a:r>
            <a:endParaRPr sz="1450">
              <a:latin typeface="Times New Roman"/>
              <a:cs typeface="Times New Roman"/>
            </a:endParaRPr>
          </a:p>
          <a:p>
            <a:pPr marL="12700" marR="210185">
              <a:lnSpc>
                <a:spcPts val="2750"/>
              </a:lnSpc>
              <a:spcBef>
                <a:spcPts val="50"/>
              </a:spcBef>
            </a:pPr>
            <a:r>
              <a:rPr dirty="0" sz="1450" spc="5">
                <a:latin typeface="Times New Roman"/>
                <a:cs typeface="Times New Roman"/>
              </a:rPr>
              <a:t>Adds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a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ne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15">
                <a:latin typeface="Times New Roman"/>
                <a:cs typeface="Times New Roman"/>
              </a:rPr>
              <a:t>w</a:t>
            </a:r>
            <a:r>
              <a:rPr dirty="0" sz="1450" spc="-17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95">
                <a:latin typeface="Times New Roman"/>
                <a:cs typeface="Times New Roman"/>
              </a:rPr>
              <a:t>le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ment</a:t>
            </a:r>
            <a:r>
              <a:rPr dirty="0" sz="1450" spc="-95">
                <a:latin typeface="Times New Roman"/>
                <a:cs typeface="Times New Roman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o</a:t>
            </a:r>
            <a:r>
              <a:rPr dirty="0" sz="1450" spc="-490">
                <a:latin typeface="Courier New"/>
                <a:cs typeface="Courier New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the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specified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index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-95">
                <a:latin typeface="Times New Roman"/>
                <a:cs typeface="Times New Roman"/>
              </a:rPr>
              <a:t>in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this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list.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130">
                <a:latin typeface="Times New Roman"/>
                <a:cs typeface="Times New Roman"/>
              </a:rPr>
              <a:t>R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80">
                <a:latin typeface="Times New Roman"/>
                <a:cs typeface="Times New Roman"/>
              </a:rPr>
              <a:t>m</a:t>
            </a:r>
            <a:r>
              <a:rPr dirty="0" sz="1450" spc="-100">
                <a:latin typeface="Times New Roman"/>
                <a:cs typeface="Times New Roman"/>
              </a:rPr>
              <a:t>o</a:t>
            </a:r>
            <a:r>
              <a:rPr dirty="0" sz="1450" spc="110">
                <a:latin typeface="Times New Roman"/>
                <a:cs typeface="Times New Roman"/>
              </a:rPr>
              <a:t>v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10">
                <a:latin typeface="Times New Roman"/>
                <a:cs typeface="Times New Roman"/>
              </a:rPr>
              <a:t>s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a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l</a:t>
            </a:r>
            <a:r>
              <a:rPr dirty="0" sz="1450" spc="5">
                <a:latin typeface="Times New Roman"/>
                <a:cs typeface="Times New Roman"/>
              </a:rPr>
              <a:t>l</a:t>
            </a:r>
            <a:r>
              <a:rPr dirty="0" sz="1450" spc="-15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t</a:t>
            </a:r>
            <a:r>
              <a:rPr dirty="0" sz="1450" spc="110">
                <a:latin typeface="Times New Roman"/>
                <a:cs typeface="Times New Roman"/>
              </a:rPr>
              <a:t>h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200">
                <a:latin typeface="Times New Roman"/>
                <a:cs typeface="Times New Roman"/>
              </a:rPr>
              <a:t>l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80">
                <a:latin typeface="Times New Roman"/>
                <a:cs typeface="Times New Roman"/>
              </a:rPr>
              <a:t>m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110">
                <a:latin typeface="Times New Roman"/>
                <a:cs typeface="Times New Roman"/>
              </a:rPr>
              <a:t>n</a:t>
            </a:r>
            <a:r>
              <a:rPr dirty="0" sz="1450" spc="-200">
                <a:latin typeface="Times New Roman"/>
                <a:cs typeface="Times New Roman"/>
              </a:rPr>
              <a:t>t</a:t>
            </a:r>
            <a:r>
              <a:rPr dirty="0" sz="1450" spc="10">
                <a:latin typeface="Times New Roman"/>
                <a:cs typeface="Times New Roman"/>
              </a:rPr>
              <a:t>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70">
                <a:latin typeface="Times New Roman"/>
                <a:cs typeface="Times New Roman"/>
              </a:rPr>
              <a:t>f</a:t>
            </a:r>
            <a:r>
              <a:rPr dirty="0" sz="1450" spc="5">
                <a:latin typeface="Times New Roman"/>
                <a:cs typeface="Times New Roman"/>
              </a:rPr>
              <a:t>r</a:t>
            </a:r>
            <a:r>
              <a:rPr dirty="0" sz="1450" spc="-229">
                <a:latin typeface="Times New Roman"/>
                <a:cs typeface="Times New Roman"/>
              </a:rPr>
              <a:t> </a:t>
            </a:r>
            <a:r>
              <a:rPr dirty="0" sz="1450" spc="-100">
                <a:latin typeface="Times New Roman"/>
                <a:cs typeface="Times New Roman"/>
              </a:rPr>
              <a:t>o</a:t>
            </a:r>
            <a:r>
              <a:rPr dirty="0" sz="1450" spc="20">
                <a:latin typeface="Times New Roman"/>
                <a:cs typeface="Times New Roman"/>
              </a:rPr>
              <a:t>m</a:t>
            </a:r>
            <a:r>
              <a:rPr dirty="0" sz="1450" spc="-4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t</a:t>
            </a:r>
            <a:r>
              <a:rPr dirty="0" sz="1450" spc="110">
                <a:latin typeface="Times New Roman"/>
                <a:cs typeface="Times New Roman"/>
              </a:rPr>
              <a:t>h</a:t>
            </a:r>
            <a:r>
              <a:rPr dirty="0" sz="1450" spc="10">
                <a:latin typeface="Times New Roman"/>
                <a:cs typeface="Times New Roman"/>
              </a:rPr>
              <a:t>i</a:t>
            </a:r>
            <a:r>
              <a:rPr dirty="0" sz="1450" spc="10">
                <a:latin typeface="Times New Roman"/>
                <a:cs typeface="Times New Roman"/>
              </a:rPr>
              <a:t>s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li</a:t>
            </a:r>
            <a:r>
              <a:rPr dirty="0" sz="1450" spc="60">
                <a:latin typeface="Times New Roman"/>
                <a:cs typeface="Times New Roman"/>
              </a:rPr>
              <a:t>s</a:t>
            </a:r>
            <a:r>
              <a:rPr dirty="0" sz="1450" spc="10">
                <a:latin typeface="Times New Roman"/>
                <a:cs typeface="Times New Roman"/>
              </a:rPr>
              <a:t>t</a:t>
            </a:r>
            <a:r>
              <a:rPr dirty="0" sz="1450" spc="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450" spc="-60">
                <a:latin typeface="Times New Roman"/>
                <a:cs typeface="Times New Roman"/>
              </a:rPr>
              <a:t>Re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turns</a:t>
            </a:r>
            <a:r>
              <a:rPr dirty="0" sz="1450" spc="-8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tr</a:t>
            </a:r>
            <a:r>
              <a:rPr dirty="0" sz="1450" spc="-229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ue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if</a:t>
            </a:r>
            <a:r>
              <a:rPr dirty="0" sz="1450" spc="-20">
                <a:latin typeface="Times New Roman"/>
                <a:cs typeface="Times New Roman"/>
              </a:rPr>
              <a:t> this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list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contains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the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element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Courier New"/>
                <a:cs typeface="Courier New"/>
              </a:rPr>
              <a:t>o</a:t>
            </a:r>
            <a:r>
              <a:rPr dirty="0" sz="1450" spc="-1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450" spc="-60">
                <a:latin typeface="Times New Roman"/>
                <a:cs typeface="Times New Roman"/>
              </a:rPr>
              <a:t>Re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turns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45">
                <a:latin typeface="Times New Roman"/>
                <a:cs typeface="Times New Roman"/>
              </a:rPr>
              <a:t>the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95">
                <a:latin typeface="Times New Roman"/>
                <a:cs typeface="Times New Roman"/>
              </a:rPr>
              <a:t>le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ment</a:t>
            </a:r>
            <a:r>
              <a:rPr dirty="0" sz="1450" spc="-150">
                <a:latin typeface="Times New Roman"/>
                <a:cs typeface="Times New Roman"/>
              </a:rPr>
              <a:t> </a:t>
            </a:r>
            <a:r>
              <a:rPr dirty="0" sz="1450" spc="50">
                <a:latin typeface="Times New Roman"/>
                <a:cs typeface="Times New Roman"/>
              </a:rPr>
              <a:t>from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this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list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the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specified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index.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57900"/>
              </a:lnSpc>
            </a:pPr>
            <a:r>
              <a:rPr dirty="0" sz="1450" spc="-60">
                <a:latin typeface="Times New Roman"/>
                <a:cs typeface="Times New Roman"/>
              </a:rPr>
              <a:t>Re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turns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45">
                <a:latin typeface="Times New Roman"/>
                <a:cs typeface="Times New Roman"/>
              </a:rPr>
              <a:t>the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inde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x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of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45">
                <a:latin typeface="Times New Roman"/>
                <a:cs typeface="Times New Roman"/>
              </a:rPr>
              <a:t>the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first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matching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element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in</a:t>
            </a:r>
            <a:r>
              <a:rPr dirty="0" sz="1450" spc="-5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this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20">
                <a:latin typeface="Times New Roman"/>
                <a:cs typeface="Times New Roman"/>
              </a:rPr>
              <a:t>list. </a:t>
            </a:r>
            <a:r>
              <a:rPr dirty="0" sz="1450" spc="-345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Times New Roman"/>
                <a:cs typeface="Times New Roman"/>
              </a:rPr>
              <a:t>Re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turns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tr</a:t>
            </a:r>
            <a:r>
              <a:rPr dirty="0" sz="1450" spc="-229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ue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if</a:t>
            </a:r>
            <a:r>
              <a:rPr dirty="0" sz="1450" spc="-20">
                <a:latin typeface="Times New Roman"/>
                <a:cs typeface="Times New Roman"/>
              </a:rPr>
              <a:t> this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list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5">
                <a:latin typeface="Times New Roman"/>
                <a:cs typeface="Times New Roman"/>
              </a:rPr>
              <a:t>contains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no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elements.</a:t>
            </a:r>
            <a:endParaRPr sz="1450">
              <a:latin typeface="Times New Roman"/>
              <a:cs typeface="Times New Roman"/>
            </a:endParaRPr>
          </a:p>
          <a:p>
            <a:pPr marL="12700" marR="43180">
              <a:lnSpc>
                <a:spcPts val="2540"/>
              </a:lnSpc>
              <a:spcBef>
                <a:spcPts val="5"/>
              </a:spcBef>
            </a:pPr>
            <a:r>
              <a:rPr dirty="0" sz="1450" spc="-60">
                <a:latin typeface="Times New Roman"/>
                <a:cs typeface="Times New Roman"/>
              </a:rPr>
              <a:t>Re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turns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45">
                <a:latin typeface="Times New Roman"/>
                <a:cs typeface="Times New Roman"/>
              </a:rPr>
              <a:t>the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inde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x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of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45">
                <a:latin typeface="Times New Roman"/>
                <a:cs typeface="Times New Roman"/>
              </a:rPr>
              <a:t>the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95">
                <a:latin typeface="Times New Roman"/>
                <a:cs typeface="Times New Roman"/>
              </a:rPr>
              <a:t>la</a:t>
            </a:r>
            <a:r>
              <a:rPr dirty="0" sz="1450" spc="-175">
                <a:latin typeface="Times New Roman"/>
                <a:cs typeface="Times New Roman"/>
              </a:rPr>
              <a:t> </a:t>
            </a:r>
            <a:r>
              <a:rPr dirty="0" sz="1450" spc="-75">
                <a:latin typeface="Times New Roman"/>
                <a:cs typeface="Times New Roman"/>
              </a:rPr>
              <a:t>st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matc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hing</a:t>
            </a:r>
            <a:r>
              <a:rPr dirty="0" sz="1450" spc="160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eleme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nt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in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this</a:t>
            </a:r>
            <a:r>
              <a:rPr dirty="0" sz="1450" spc="11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list.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130">
                <a:latin typeface="Times New Roman"/>
                <a:cs typeface="Times New Roman"/>
              </a:rPr>
              <a:t>R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80">
                <a:latin typeface="Times New Roman"/>
                <a:cs typeface="Times New Roman"/>
              </a:rPr>
              <a:t>m</a:t>
            </a:r>
            <a:r>
              <a:rPr dirty="0" sz="1450" spc="-100">
                <a:latin typeface="Times New Roman"/>
                <a:cs typeface="Times New Roman"/>
              </a:rPr>
              <a:t>o</a:t>
            </a:r>
            <a:r>
              <a:rPr dirty="0" sz="1450" spc="110">
                <a:latin typeface="Times New Roman"/>
                <a:cs typeface="Times New Roman"/>
              </a:rPr>
              <a:t>v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10">
                <a:latin typeface="Times New Roman"/>
                <a:cs typeface="Times New Roman"/>
              </a:rPr>
              <a:t>s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t</a:t>
            </a:r>
            <a:r>
              <a:rPr dirty="0" sz="1450" spc="110">
                <a:latin typeface="Times New Roman"/>
                <a:cs typeface="Times New Roman"/>
              </a:rPr>
              <a:t>h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10">
                <a:latin typeface="Times New Roman"/>
                <a:cs typeface="Times New Roman"/>
              </a:rPr>
              <a:t>l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-80">
                <a:latin typeface="Times New Roman"/>
                <a:cs typeface="Times New Roman"/>
              </a:rPr>
              <a:t>m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110">
                <a:latin typeface="Times New Roman"/>
                <a:cs typeface="Times New Roman"/>
              </a:rPr>
              <a:t>n</a:t>
            </a:r>
            <a:r>
              <a:rPr dirty="0" sz="1450" spc="5">
                <a:latin typeface="Times New Roman"/>
                <a:cs typeface="Times New Roman"/>
              </a:rPr>
              <a:t>t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15">
                <a:latin typeface="Courier New"/>
                <a:cs typeface="Courier New"/>
              </a:rPr>
              <a:t>o</a:t>
            </a:r>
            <a:r>
              <a:rPr dirty="0" sz="1450" spc="-500">
                <a:latin typeface="Courier New"/>
                <a:cs typeface="Courier New"/>
              </a:rPr>
              <a:t> </a:t>
            </a:r>
            <a:r>
              <a:rPr dirty="0" sz="1450" spc="-70">
                <a:latin typeface="Times New Roman"/>
                <a:cs typeface="Times New Roman"/>
              </a:rPr>
              <a:t>fr</a:t>
            </a:r>
            <a:r>
              <a:rPr dirty="0" sz="1450" spc="110">
                <a:latin typeface="Times New Roman"/>
                <a:cs typeface="Times New Roman"/>
              </a:rPr>
              <a:t>o</a:t>
            </a:r>
            <a:r>
              <a:rPr dirty="0" sz="1450" spc="20">
                <a:latin typeface="Times New Roman"/>
                <a:cs typeface="Times New Roman"/>
              </a:rPr>
              <a:t>m</a:t>
            </a:r>
            <a:r>
              <a:rPr dirty="0" sz="1450" spc="-4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t</a:t>
            </a:r>
            <a:r>
              <a:rPr dirty="0" sz="1450" spc="-100">
                <a:latin typeface="Times New Roman"/>
                <a:cs typeface="Times New Roman"/>
              </a:rPr>
              <a:t>h</a:t>
            </a:r>
            <a:r>
              <a:rPr dirty="0" sz="1450" spc="10">
                <a:latin typeface="Times New Roman"/>
                <a:cs typeface="Times New Roman"/>
              </a:rPr>
              <a:t>i</a:t>
            </a:r>
            <a:r>
              <a:rPr dirty="0" sz="1450" spc="10">
                <a:latin typeface="Times New Roman"/>
                <a:cs typeface="Times New Roman"/>
              </a:rPr>
              <a:t>s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l</a:t>
            </a:r>
            <a:r>
              <a:rPr dirty="0" sz="1450" spc="-200">
                <a:latin typeface="Times New Roman"/>
                <a:cs typeface="Times New Roman"/>
              </a:rPr>
              <a:t>i</a:t>
            </a:r>
            <a:r>
              <a:rPr dirty="0" sz="1450" spc="60">
                <a:latin typeface="Times New Roman"/>
                <a:cs typeface="Times New Roman"/>
              </a:rPr>
              <a:t>s</a:t>
            </a:r>
            <a:r>
              <a:rPr dirty="0" sz="1450" spc="10">
                <a:latin typeface="Times New Roman"/>
                <a:cs typeface="Times New Roman"/>
              </a:rPr>
              <a:t>t</a:t>
            </a:r>
            <a:r>
              <a:rPr dirty="0" sz="1450" spc="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marL="12700" marR="1068705">
              <a:lnSpc>
                <a:spcPct val="133500"/>
              </a:lnSpc>
              <a:spcBef>
                <a:spcPts val="200"/>
              </a:spcBef>
            </a:pPr>
            <a:r>
              <a:rPr dirty="0" sz="1450" spc="-60">
                <a:latin typeface="Times New Roman"/>
                <a:cs typeface="Times New Roman"/>
              </a:rPr>
              <a:t>Re </a:t>
            </a:r>
            <a:r>
              <a:rPr dirty="0" sz="1450" spc="-10">
                <a:latin typeface="Times New Roman"/>
                <a:cs typeface="Times New Roman"/>
              </a:rPr>
              <a:t>turns </a:t>
            </a:r>
            <a:r>
              <a:rPr dirty="0" sz="1450" spc="45">
                <a:latin typeface="Times New Roman"/>
                <a:cs typeface="Times New Roman"/>
              </a:rPr>
              <a:t>the </a:t>
            </a:r>
            <a:r>
              <a:rPr dirty="0" sz="1450" spc="-30">
                <a:latin typeface="Times New Roman"/>
                <a:cs typeface="Times New Roman"/>
              </a:rPr>
              <a:t>number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45">
                <a:latin typeface="Times New Roman"/>
                <a:cs typeface="Times New Roman"/>
              </a:rPr>
              <a:t>of </a:t>
            </a:r>
            <a:r>
              <a:rPr dirty="0" sz="1450">
                <a:latin typeface="Times New Roman"/>
                <a:cs typeface="Times New Roman"/>
              </a:rPr>
              <a:t>elements </a:t>
            </a:r>
            <a:r>
              <a:rPr dirty="0" sz="1450" spc="10">
                <a:latin typeface="Times New Roman"/>
                <a:cs typeface="Times New Roman"/>
              </a:rPr>
              <a:t>in </a:t>
            </a:r>
            <a:r>
              <a:rPr dirty="0" sz="1450" spc="-20">
                <a:latin typeface="Times New Roman"/>
                <a:cs typeface="Times New Roman"/>
              </a:rPr>
              <a:t>this </a:t>
            </a:r>
            <a:r>
              <a:rPr dirty="0" sz="1450" spc="-25">
                <a:latin typeface="Times New Roman"/>
                <a:cs typeface="Times New Roman"/>
              </a:rPr>
              <a:t>list. 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130">
                <a:latin typeface="Times New Roman"/>
                <a:cs typeface="Times New Roman"/>
              </a:rPr>
              <a:t>R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80">
                <a:latin typeface="Times New Roman"/>
                <a:cs typeface="Times New Roman"/>
              </a:rPr>
              <a:t>m</a:t>
            </a:r>
            <a:r>
              <a:rPr dirty="0" sz="1450" spc="-100">
                <a:latin typeface="Times New Roman"/>
                <a:cs typeface="Times New Roman"/>
              </a:rPr>
              <a:t>o</a:t>
            </a:r>
            <a:r>
              <a:rPr dirty="0" sz="1450" spc="110">
                <a:latin typeface="Times New Roman"/>
                <a:cs typeface="Times New Roman"/>
              </a:rPr>
              <a:t>v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10">
                <a:latin typeface="Times New Roman"/>
                <a:cs typeface="Times New Roman"/>
              </a:rPr>
              <a:t>s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t</a:t>
            </a:r>
            <a:r>
              <a:rPr dirty="0" sz="1450" spc="110">
                <a:latin typeface="Times New Roman"/>
                <a:cs typeface="Times New Roman"/>
              </a:rPr>
              <a:t>h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10">
                <a:latin typeface="Times New Roman"/>
                <a:cs typeface="Times New Roman"/>
              </a:rPr>
              <a:t>l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-80">
                <a:latin typeface="Times New Roman"/>
                <a:cs typeface="Times New Roman"/>
              </a:rPr>
              <a:t>m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110">
                <a:latin typeface="Times New Roman"/>
                <a:cs typeface="Times New Roman"/>
              </a:rPr>
              <a:t>n</a:t>
            </a:r>
            <a:r>
              <a:rPr dirty="0" sz="1450" spc="5">
                <a:latin typeface="Times New Roman"/>
                <a:cs typeface="Times New Roman"/>
              </a:rPr>
              <a:t>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t</a:t>
            </a:r>
            <a:r>
              <a:rPr dirty="0" sz="1450" spc="-15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t</a:t>
            </a:r>
            <a:r>
              <a:rPr dirty="0" sz="1450" spc="110">
                <a:latin typeface="Times New Roman"/>
                <a:cs typeface="Times New Roman"/>
              </a:rPr>
              <a:t>h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50">
                <a:latin typeface="Times New Roman"/>
                <a:cs typeface="Times New Roman"/>
              </a:rPr>
              <a:t>s</a:t>
            </a:r>
            <a:r>
              <a:rPr dirty="0" sz="1450" spc="110">
                <a:latin typeface="Times New Roman"/>
                <a:cs typeface="Times New Roman"/>
              </a:rPr>
              <a:t>p</a:t>
            </a:r>
            <a:r>
              <a:rPr dirty="0" sz="1450" spc="-20">
                <a:latin typeface="Times New Roman"/>
                <a:cs typeface="Times New Roman"/>
              </a:rPr>
              <a:t>ec</a:t>
            </a:r>
            <a:r>
              <a:rPr dirty="0" sz="1450" spc="10">
                <a:latin typeface="Times New Roman"/>
                <a:cs typeface="Times New Roman"/>
              </a:rPr>
              <a:t>i</a:t>
            </a:r>
            <a:r>
              <a:rPr dirty="0" sz="1450" spc="-70">
                <a:latin typeface="Times New Roman"/>
                <a:cs typeface="Times New Roman"/>
              </a:rPr>
              <a:t>f</a:t>
            </a:r>
            <a:r>
              <a:rPr dirty="0" sz="1450" spc="10">
                <a:latin typeface="Times New Roman"/>
                <a:cs typeface="Times New Roman"/>
              </a:rPr>
              <a:t>i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10">
                <a:latin typeface="Times New Roman"/>
                <a:cs typeface="Times New Roman"/>
              </a:rPr>
              <a:t>d</a:t>
            </a:r>
            <a:r>
              <a:rPr dirty="0" sz="1450" spc="15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i</a:t>
            </a:r>
            <a:r>
              <a:rPr dirty="0" sz="1450" spc="-100">
                <a:latin typeface="Times New Roman"/>
                <a:cs typeface="Times New Roman"/>
              </a:rPr>
              <a:t>nd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100">
                <a:latin typeface="Times New Roman"/>
                <a:cs typeface="Times New Roman"/>
              </a:rPr>
              <a:t>x</a:t>
            </a:r>
            <a:r>
              <a:rPr dirty="0" sz="1450" spc="5">
                <a:latin typeface="Times New Roman"/>
                <a:cs typeface="Times New Roman"/>
              </a:rPr>
              <a:t>.  </a:t>
            </a:r>
            <a:r>
              <a:rPr dirty="0" sz="1450" spc="30">
                <a:latin typeface="Times New Roman"/>
                <a:cs typeface="Times New Roman"/>
              </a:rPr>
              <a:t>S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10">
                <a:latin typeface="Times New Roman"/>
                <a:cs typeface="Times New Roman"/>
              </a:rPr>
              <a:t>t</a:t>
            </a:r>
            <a:r>
              <a:rPr dirty="0" sz="1450" spc="10">
                <a:latin typeface="Times New Roman"/>
                <a:cs typeface="Times New Roman"/>
              </a:rPr>
              <a:t>s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t</a:t>
            </a:r>
            <a:r>
              <a:rPr dirty="0" sz="1450" spc="-100">
                <a:latin typeface="Times New Roman"/>
                <a:cs typeface="Times New Roman"/>
              </a:rPr>
              <a:t>h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200">
                <a:latin typeface="Times New Roman"/>
                <a:cs typeface="Times New Roman"/>
              </a:rPr>
              <a:t>l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-80">
                <a:latin typeface="Times New Roman"/>
                <a:cs typeface="Times New Roman"/>
              </a:rPr>
              <a:t>m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-100">
                <a:latin typeface="Times New Roman"/>
                <a:cs typeface="Times New Roman"/>
              </a:rPr>
              <a:t>n</a:t>
            </a:r>
            <a:r>
              <a:rPr dirty="0" sz="1450" spc="5">
                <a:latin typeface="Times New Roman"/>
                <a:cs typeface="Times New Roman"/>
              </a:rPr>
              <a:t>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t</a:t>
            </a:r>
            <a:r>
              <a:rPr dirty="0" sz="1450" spc="-100">
                <a:latin typeface="Times New Roman"/>
                <a:cs typeface="Times New Roman"/>
              </a:rPr>
              <a:t>h</a:t>
            </a:r>
            <a:r>
              <a:rPr dirty="0" sz="1450" spc="10">
                <a:latin typeface="Times New Roman"/>
                <a:cs typeface="Times New Roman"/>
              </a:rPr>
              <a:t>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60">
                <a:latin typeface="Times New Roman"/>
                <a:cs typeface="Times New Roman"/>
              </a:rPr>
              <a:t>s</a:t>
            </a:r>
            <a:r>
              <a:rPr dirty="0" sz="1450" spc="110">
                <a:latin typeface="Times New Roman"/>
                <a:cs typeface="Times New Roman"/>
              </a:rPr>
              <a:t>p</a:t>
            </a:r>
            <a:r>
              <a:rPr dirty="0" sz="1450" spc="-20">
                <a:latin typeface="Times New Roman"/>
                <a:cs typeface="Times New Roman"/>
              </a:rPr>
              <a:t>ec</a:t>
            </a:r>
            <a:r>
              <a:rPr dirty="0" sz="1450" spc="10">
                <a:latin typeface="Times New Roman"/>
                <a:cs typeface="Times New Roman"/>
              </a:rPr>
              <a:t>i</a:t>
            </a:r>
            <a:r>
              <a:rPr dirty="0" sz="1450" spc="-70">
                <a:latin typeface="Times New Roman"/>
                <a:cs typeface="Times New Roman"/>
              </a:rPr>
              <a:t>f</a:t>
            </a:r>
            <a:r>
              <a:rPr dirty="0" sz="1450" spc="10">
                <a:latin typeface="Times New Roman"/>
                <a:cs typeface="Times New Roman"/>
              </a:rPr>
              <a:t>i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10">
                <a:latin typeface="Times New Roman"/>
                <a:cs typeface="Times New Roman"/>
              </a:rPr>
              <a:t>d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i</a:t>
            </a:r>
            <a:r>
              <a:rPr dirty="0" sz="1450" spc="110">
                <a:latin typeface="Times New Roman"/>
                <a:cs typeface="Times New Roman"/>
              </a:rPr>
              <a:t>n</a:t>
            </a:r>
            <a:r>
              <a:rPr dirty="0" sz="1450" spc="-100">
                <a:latin typeface="Times New Roman"/>
                <a:cs typeface="Times New Roman"/>
              </a:rPr>
              <a:t>d</a:t>
            </a:r>
            <a:r>
              <a:rPr dirty="0" sz="1450" spc="-20">
                <a:latin typeface="Times New Roman"/>
                <a:cs typeface="Times New Roman"/>
              </a:rPr>
              <a:t>e</a:t>
            </a:r>
            <a:r>
              <a:rPr dirty="0" sz="1450" spc="110">
                <a:latin typeface="Times New Roman"/>
                <a:cs typeface="Times New Roman"/>
              </a:rPr>
              <a:t>x</a:t>
            </a:r>
            <a:r>
              <a:rPr dirty="0" sz="1450" spc="5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2" name="object 12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59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865123"/>
            <a:ext cx="7395845" cy="124142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465"/>
              </a:spcBef>
            </a:pPr>
            <a:r>
              <a:rPr dirty="0" sz="3000" spc="-20">
                <a:latin typeface="Calibri"/>
                <a:cs typeface="Calibri"/>
              </a:rPr>
              <a:t>Differences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and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Similarities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between </a:t>
            </a:r>
            <a:r>
              <a:rPr dirty="0" sz="3000" spc="-25">
                <a:latin typeface="Calibri"/>
                <a:cs typeface="Calibri"/>
              </a:rPr>
              <a:t>Arrays</a:t>
            </a:r>
            <a:r>
              <a:rPr dirty="0" sz="3000" spc="-5">
                <a:latin typeface="Calibri"/>
                <a:cs typeface="Calibri"/>
              </a:rPr>
              <a:t> and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ArrayList</a:t>
            </a:r>
            <a:endParaRPr sz="3000">
              <a:latin typeface="Calibri"/>
              <a:cs typeface="Calibri"/>
            </a:endParaRPr>
          </a:p>
          <a:p>
            <a:pPr marL="31750">
              <a:lnSpc>
                <a:spcPct val="100000"/>
              </a:lnSpc>
              <a:spcBef>
                <a:spcPts val="1120"/>
              </a:spcBef>
              <a:tabLst>
                <a:tab pos="2058035" algn="l"/>
                <a:tab pos="4631055" algn="l"/>
              </a:tabLst>
            </a:pPr>
            <a:r>
              <a:rPr dirty="0" sz="1250" spc="-25" i="1">
                <a:latin typeface="Times New Roman"/>
                <a:cs typeface="Times New Roman"/>
              </a:rPr>
              <a:t>Operation	</a:t>
            </a:r>
            <a:r>
              <a:rPr dirty="0" sz="1250" spc="-30" i="1">
                <a:latin typeface="Times New Roman"/>
                <a:cs typeface="Times New Roman"/>
              </a:rPr>
              <a:t>Array	</a:t>
            </a:r>
            <a:r>
              <a:rPr dirty="0" sz="1250" spc="-40" i="1">
                <a:latin typeface="Times New Roman"/>
                <a:cs typeface="Times New Roman"/>
              </a:rPr>
              <a:t>ArrayList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6060" y="2213040"/>
          <a:ext cx="8569325" cy="231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5310"/>
                <a:gridCol w="938530"/>
                <a:gridCol w="201930"/>
                <a:gridCol w="1547495"/>
                <a:gridCol w="4035425"/>
              </a:tblGrid>
              <a:tr h="567055">
                <a:tc>
                  <a:txBody>
                    <a:bodyPr/>
                    <a:lstStyle/>
                    <a:p>
                      <a:pPr marL="31750" marR="122555">
                        <a:lnSpc>
                          <a:spcPct val="127899"/>
                        </a:lnSpc>
                        <a:spcBef>
                          <a:spcPts val="490"/>
                        </a:spcBef>
                      </a:pPr>
                      <a:r>
                        <a:rPr dirty="0" sz="1250" spc="-6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50" spc="-1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50" spc="6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 spc="-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6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 spc="-1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50" spc="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250" spc="-13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 spc="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50" spc="-1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50" spc="6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 spc="-16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50" spc="1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250" spc="-13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 spc="6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250" spc="-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6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 spc="-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6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4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9860" marR="53340" indent="-19685">
                        <a:lnSpc>
                          <a:spcPct val="127899"/>
                        </a:lnSpc>
                        <a:spcBef>
                          <a:spcPts val="490"/>
                        </a:spcBef>
                      </a:pPr>
                      <a:r>
                        <a:rPr dirty="0" sz="1250" spc="20"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250" spc="-135"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250" spc="20"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1250" spc="-135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250" spc="20"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250" spc="-135">
                          <a:latin typeface="Courier New"/>
                          <a:cs typeface="Courier New"/>
                        </a:rPr>
                        <a:t>g</a:t>
                      </a:r>
                      <a:r>
                        <a:rPr dirty="0" sz="1250" spc="20"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1250">
                          <a:latin typeface="Courier New"/>
                          <a:cs typeface="Courier New"/>
                        </a:rPr>
                        <a:t>]  </a:t>
                      </a:r>
                      <a:r>
                        <a:rPr dirty="0" sz="1250" spc="-135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250" spc="20"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1250" spc="-135"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250" spc="2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250" spc="-135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250" spc="20">
                          <a:latin typeface="Courier New"/>
                          <a:cs typeface="Courier New"/>
                        </a:rPr>
                        <a:t>x]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6223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50" spc="2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250" spc="-10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2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250" spc="-8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20" b="1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dirty="0" sz="1250" spc="-100" b="1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40">
                          <a:latin typeface="Courier New"/>
                          <a:cs typeface="Courier New"/>
                        </a:rPr>
                        <a:t>String[</a:t>
                      </a:r>
                      <a:r>
                        <a:rPr dirty="0" sz="1250" spc="-4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1250" spc="-40">
                          <a:latin typeface="Courier New"/>
                          <a:cs typeface="Courier New"/>
                        </a:rPr>
                        <a:t>]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11557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0" marR="24130" indent="7620">
                        <a:lnSpc>
                          <a:spcPct val="127899"/>
                        </a:lnSpc>
                        <a:spcBef>
                          <a:spcPts val="490"/>
                        </a:spcBef>
                      </a:pPr>
                      <a:r>
                        <a:rPr dirty="0" sz="1250" spc="-45">
                          <a:latin typeface="Courier New"/>
                          <a:cs typeface="Courier New"/>
                        </a:rPr>
                        <a:t>ArrayList&lt;String&gt;</a:t>
                      </a:r>
                      <a:r>
                        <a:rPr dirty="0" sz="1250" spc="-9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5">
                          <a:latin typeface="Courier New"/>
                          <a:cs typeface="Courier New"/>
                        </a:rPr>
                        <a:t>list</a:t>
                      </a:r>
                      <a:r>
                        <a:rPr dirty="0" sz="1250" spc="-9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2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25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20" b="1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dirty="0" sz="1250" spc="-80" b="1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40">
                          <a:latin typeface="Courier New"/>
                          <a:cs typeface="Courier New"/>
                        </a:rPr>
                        <a:t>ArrayList&lt;&gt;(); </a:t>
                      </a:r>
                      <a:r>
                        <a:rPr dirty="0" sz="1250" spc="-7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40">
                          <a:latin typeface="Courier New"/>
                          <a:cs typeface="Courier New"/>
                        </a:rPr>
                        <a:t>list.get(index);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6223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50" spc="-30">
                          <a:latin typeface="Times New Roman"/>
                          <a:cs typeface="Times New Roman"/>
                        </a:rPr>
                        <a:t>Updating</a:t>
                      </a: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3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element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50" spc="-20">
                          <a:latin typeface="Courier New"/>
                          <a:cs typeface="Courier New"/>
                        </a:rPr>
                        <a:t>a[index]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50">
                          <a:latin typeface="Courier New"/>
                          <a:cs typeface="Courier New"/>
                        </a:rPr>
                        <a:t>=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50" spc="-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"London"</a:t>
                      </a:r>
                      <a:r>
                        <a:rPr dirty="0" sz="1250" spc="-50">
                          <a:latin typeface="Courier New"/>
                          <a:cs typeface="Courier New"/>
                        </a:rPr>
                        <a:t>;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50" spc="-35">
                          <a:latin typeface="Courier New"/>
                          <a:cs typeface="Courier New"/>
                        </a:rPr>
                        <a:t>list.set(index,</a:t>
                      </a:r>
                      <a:r>
                        <a:rPr dirty="0" sz="1250" spc="-9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2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"London"</a:t>
                      </a:r>
                      <a:r>
                        <a:rPr dirty="0" sz="1250" spc="-20">
                          <a:latin typeface="Courier New"/>
                          <a:cs typeface="Courier New"/>
                        </a:rPr>
                        <a:t>);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35560"/>
                </a:tc>
              </a:tr>
              <a:tr h="9956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50" spc="-30">
                          <a:latin typeface="Times New Roman"/>
                          <a:cs typeface="Times New Roman"/>
                        </a:rPr>
                        <a:t>Returning size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750" marR="365125">
                        <a:lnSpc>
                          <a:spcPct val="127899"/>
                        </a:lnSpc>
                      </a:pPr>
                      <a:r>
                        <a:rPr dirty="0" sz="1250" spc="-13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dd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250" spc="-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 spc="6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250" spc="-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4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50" spc="6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16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250" spc="-1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250" spc="-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 spc="6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250" spc="-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50" spc="6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204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50" spc="6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16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50" spc="-6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4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50" spc="-16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50" spc="-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6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50" spc="6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204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50" spc="6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16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50" spc="-20">
                          <a:latin typeface="Courier New"/>
                          <a:cs typeface="Courier New"/>
                        </a:rPr>
                        <a:t>a.length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50" spc="-25">
                          <a:latin typeface="Courier New"/>
                          <a:cs typeface="Courier New"/>
                        </a:rPr>
                        <a:t>list.size();</a:t>
                      </a:r>
                      <a:endParaRPr sz="1250">
                        <a:latin typeface="Courier New"/>
                        <a:cs typeface="Courier New"/>
                      </a:endParaRPr>
                    </a:p>
                    <a:p>
                      <a:pPr marL="134620" marR="1519555" indent="-5715">
                        <a:lnSpc>
                          <a:spcPct val="127899"/>
                        </a:lnSpc>
                      </a:pPr>
                      <a:r>
                        <a:rPr dirty="0" sz="1250" spc="-30">
                          <a:latin typeface="Courier New"/>
                          <a:cs typeface="Courier New"/>
                        </a:rPr>
                        <a:t>list.add(</a:t>
                      </a:r>
                      <a:r>
                        <a:rPr dirty="0" sz="1250" spc="-3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"London"</a:t>
                      </a:r>
                      <a:r>
                        <a:rPr dirty="0" sz="1250" spc="-30">
                          <a:latin typeface="Courier New"/>
                          <a:cs typeface="Courier New"/>
                        </a:rPr>
                        <a:t>); </a:t>
                      </a:r>
                      <a:r>
                        <a:rPr dirty="0" sz="125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35">
                          <a:latin typeface="Courier New"/>
                          <a:cs typeface="Courier New"/>
                        </a:rPr>
                        <a:t>list.add(index,</a:t>
                      </a:r>
                      <a:r>
                        <a:rPr dirty="0" sz="1250" spc="-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3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"London"</a:t>
                      </a:r>
                      <a:r>
                        <a:rPr dirty="0" sz="1250" spc="-35">
                          <a:latin typeface="Courier New"/>
                          <a:cs typeface="Courier New"/>
                        </a:rPr>
                        <a:t>);</a:t>
                      </a:r>
                      <a:endParaRPr sz="1250">
                        <a:latin typeface="Courier New"/>
                        <a:cs typeface="Courier New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50" spc="-35">
                          <a:latin typeface="Courier New"/>
                          <a:cs typeface="Courier New"/>
                        </a:rPr>
                        <a:t>list.remove(index);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21590"/>
                </a:tc>
              </a:tr>
              <a:tr h="4724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50" spc="-6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4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50" spc="-16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50" spc="-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6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50" spc="6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204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50" spc="6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16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50" spc="-6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4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50" spc="-16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50" spc="-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6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6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4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50" spc="-45">
                          <a:latin typeface="Courier New"/>
                          <a:cs typeface="Courier New"/>
                        </a:rPr>
                        <a:t>list.remove(Object);</a:t>
                      </a:r>
                      <a:endParaRPr sz="1250">
                        <a:latin typeface="Courier New"/>
                        <a:cs typeface="Courier New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50" spc="20"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250" spc="-135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250" spc="20">
                          <a:latin typeface="Courier New"/>
                          <a:cs typeface="Courier New"/>
                        </a:rPr>
                        <a:t>st</a:t>
                      </a:r>
                      <a:r>
                        <a:rPr dirty="0" sz="1250" spc="-135"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250" spc="20"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250" spc="-135"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25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250" spc="-6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135">
                          <a:latin typeface="Courier New"/>
                          <a:cs typeface="Courier New"/>
                        </a:rPr>
                        <a:t>ar</a:t>
                      </a:r>
                      <a:r>
                        <a:rPr dirty="0" sz="1250" spc="20">
                          <a:latin typeface="Courier New"/>
                          <a:cs typeface="Courier New"/>
                        </a:rPr>
                        <a:t>(</a:t>
                      </a:r>
                      <a:r>
                        <a:rPr dirty="0" sz="1250" spc="-135">
                          <a:latin typeface="Courier New"/>
                          <a:cs typeface="Courier New"/>
                        </a:rPr>
                        <a:t>);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20955"/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59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26084"/>
            <a:ext cx="7643495" cy="4085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935">
              <a:lnSpc>
                <a:spcPct val="100000"/>
              </a:lnSpc>
              <a:spcBef>
                <a:spcPts val="100"/>
              </a:spcBef>
            </a:pPr>
            <a:r>
              <a:rPr dirty="0" sz="3000" spc="-25" b="0">
                <a:latin typeface="Calibri Light"/>
                <a:cs typeface="Calibri Light"/>
              </a:rPr>
              <a:t>Array</a:t>
            </a:r>
            <a:r>
              <a:rPr dirty="0" sz="3000" spc="-15" b="0">
                <a:latin typeface="Calibri Light"/>
                <a:cs typeface="Calibri Light"/>
              </a:rPr>
              <a:t> </a:t>
            </a:r>
            <a:r>
              <a:rPr dirty="0" sz="3000" spc="-10" b="0">
                <a:latin typeface="Calibri Light"/>
                <a:cs typeface="Calibri Light"/>
              </a:rPr>
              <a:t>Lists</a:t>
            </a:r>
            <a:r>
              <a:rPr dirty="0" sz="3000" spc="-15" b="0">
                <a:latin typeface="Calibri Light"/>
                <a:cs typeface="Calibri Light"/>
              </a:rPr>
              <a:t> from/to</a:t>
            </a:r>
            <a:r>
              <a:rPr dirty="0" sz="3000" spc="-20" b="0">
                <a:latin typeface="Calibri Light"/>
                <a:cs typeface="Calibri Light"/>
              </a:rPr>
              <a:t> </a:t>
            </a:r>
            <a:r>
              <a:rPr dirty="0" sz="3000" spc="-30" b="0">
                <a:latin typeface="Calibri Light"/>
                <a:cs typeface="Calibri Light"/>
              </a:rPr>
              <a:t>Arrays</a:t>
            </a:r>
            <a:endParaRPr sz="3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dirty="0" sz="2800" spc="-15">
                <a:latin typeface="Calibri"/>
                <a:cs typeface="Calibri"/>
              </a:rPr>
              <a:t>Creating</a:t>
            </a:r>
            <a:r>
              <a:rPr dirty="0" sz="2800" spc="-5">
                <a:latin typeface="Calibri"/>
                <a:cs typeface="Calibri"/>
              </a:rPr>
              <a:t> 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ArrayList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from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array</a:t>
            </a:r>
            <a:r>
              <a:rPr dirty="0" sz="2800" spc="-5">
                <a:latin typeface="Calibri"/>
                <a:cs typeface="Calibri"/>
              </a:rPr>
              <a:t> of objects: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400" spc="-5" b="1">
                <a:latin typeface="Calibri"/>
                <a:cs typeface="Calibri"/>
              </a:rPr>
              <a:t>[]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array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{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"red"</a:t>
            </a:r>
            <a:r>
              <a:rPr dirty="0" sz="2400" spc="-10" b="1">
                <a:latin typeface="Calibri"/>
                <a:cs typeface="Calibri"/>
              </a:rPr>
              <a:t>,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"green"</a:t>
            </a:r>
            <a:r>
              <a:rPr dirty="0" sz="2400" spc="-10" b="1">
                <a:latin typeface="Calibri"/>
                <a:cs typeface="Calibri"/>
              </a:rPr>
              <a:t>,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"blue"</a:t>
            </a:r>
            <a:r>
              <a:rPr dirty="0" sz="2400" spc="-5" b="1">
                <a:latin typeface="Calibri"/>
                <a:cs typeface="Calibri"/>
              </a:rPr>
              <a:t>};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ArrayList</a:t>
            </a:r>
            <a:r>
              <a:rPr dirty="0" sz="2400" spc="-10" b="1">
                <a:latin typeface="Calibri"/>
                <a:cs typeface="Calibri"/>
              </a:rPr>
              <a:t>&lt;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400" spc="-10" b="1">
                <a:latin typeface="Calibri"/>
                <a:cs typeface="Calibri"/>
              </a:rPr>
              <a:t>&gt;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list</a:t>
            </a:r>
            <a:r>
              <a:rPr dirty="0" sz="2400" b="1">
                <a:latin typeface="Calibri"/>
                <a:cs typeface="Calibri"/>
              </a:rPr>
              <a:t> =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ArrayList</a:t>
            </a:r>
            <a:r>
              <a:rPr dirty="0" sz="2400" spc="-15" b="1">
                <a:latin typeface="Calibri"/>
                <a:cs typeface="Calibri"/>
              </a:rPr>
              <a:t>&lt;&gt;(Arrays.asList(array));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dirty="0" sz="2800" spc="-15">
                <a:latin typeface="Calibri"/>
                <a:cs typeface="Calibri"/>
              </a:rPr>
              <a:t>Creating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array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objects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from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ArrayList:</a:t>
            </a:r>
            <a:endParaRPr sz="2800">
              <a:latin typeface="Calibri"/>
              <a:cs typeface="Calibri"/>
            </a:endParaRPr>
          </a:p>
          <a:p>
            <a:pPr marL="13335" marR="2777490">
              <a:lnSpc>
                <a:spcPct val="118300"/>
              </a:lnSpc>
              <a:spcBef>
                <a:spcPts val="1310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400" spc="-5" b="1">
                <a:latin typeface="Calibri"/>
                <a:cs typeface="Calibri"/>
              </a:rPr>
              <a:t>[] </a:t>
            </a:r>
            <a:r>
              <a:rPr dirty="0" sz="2400" spc="-20" b="1">
                <a:latin typeface="Calibri"/>
                <a:cs typeface="Calibri"/>
              </a:rPr>
              <a:t>array1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400" spc="-10" b="1">
                <a:latin typeface="Calibri"/>
                <a:cs typeface="Calibri"/>
              </a:rPr>
              <a:t>[list.size()]; </a:t>
            </a:r>
            <a:r>
              <a:rPr dirty="0" sz="2400" spc="-52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list.toArray(array1);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59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07735"/>
            <a:ext cx="6504940" cy="38938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40255">
              <a:lnSpc>
                <a:spcPct val="100000"/>
              </a:lnSpc>
              <a:spcBef>
                <a:spcPts val="90"/>
              </a:spcBef>
            </a:pPr>
            <a:r>
              <a:rPr dirty="0" sz="2950" spc="15" b="0">
                <a:latin typeface="Calibri Light"/>
                <a:cs typeface="Calibri Light"/>
              </a:rPr>
              <a:t>max</a:t>
            </a:r>
            <a:r>
              <a:rPr dirty="0" sz="2950" spc="5" b="0">
                <a:latin typeface="Calibri Light"/>
                <a:cs typeface="Calibri Light"/>
              </a:rPr>
              <a:t> </a:t>
            </a:r>
            <a:r>
              <a:rPr dirty="0" sz="2950" spc="25" b="0">
                <a:latin typeface="Calibri Light"/>
                <a:cs typeface="Calibri Light"/>
              </a:rPr>
              <a:t>and</a:t>
            </a:r>
            <a:r>
              <a:rPr dirty="0" sz="2950" spc="5" b="0">
                <a:latin typeface="Calibri Light"/>
                <a:cs typeface="Calibri Light"/>
              </a:rPr>
              <a:t> </a:t>
            </a:r>
            <a:r>
              <a:rPr dirty="0" sz="2950" spc="20" b="0">
                <a:latin typeface="Calibri Light"/>
                <a:cs typeface="Calibri Light"/>
              </a:rPr>
              <a:t>min</a:t>
            </a:r>
            <a:r>
              <a:rPr dirty="0" sz="2950" spc="5" b="0">
                <a:latin typeface="Calibri Light"/>
                <a:cs typeface="Calibri Light"/>
              </a:rPr>
              <a:t> </a:t>
            </a:r>
            <a:r>
              <a:rPr dirty="0" sz="2950" spc="15" b="0">
                <a:latin typeface="Calibri Light"/>
                <a:cs typeface="Calibri Light"/>
              </a:rPr>
              <a:t>in</a:t>
            </a:r>
            <a:r>
              <a:rPr dirty="0" sz="2950" spc="5" b="0">
                <a:latin typeface="Calibri Light"/>
                <a:cs typeface="Calibri Light"/>
              </a:rPr>
              <a:t> </a:t>
            </a:r>
            <a:r>
              <a:rPr dirty="0" sz="2950" spc="20" b="0">
                <a:latin typeface="Calibri Light"/>
                <a:cs typeface="Calibri Light"/>
              </a:rPr>
              <a:t>an</a:t>
            </a:r>
            <a:r>
              <a:rPr dirty="0" sz="2950" spc="5" b="0">
                <a:latin typeface="Calibri Light"/>
                <a:cs typeface="Calibri Light"/>
              </a:rPr>
              <a:t> </a:t>
            </a:r>
            <a:r>
              <a:rPr dirty="0" sz="2950" spc="-5" b="0">
                <a:latin typeface="Calibri Light"/>
                <a:cs typeface="Calibri Light"/>
              </a:rPr>
              <a:t>Array</a:t>
            </a:r>
            <a:r>
              <a:rPr dirty="0" sz="2950" b="0">
                <a:latin typeface="Calibri Light"/>
                <a:cs typeface="Calibri Light"/>
              </a:rPr>
              <a:t> </a:t>
            </a:r>
            <a:r>
              <a:rPr dirty="0" sz="2950" spc="5" b="0">
                <a:latin typeface="Calibri Light"/>
                <a:cs typeface="Calibri Light"/>
              </a:rPr>
              <a:t>List</a:t>
            </a:r>
            <a:endParaRPr sz="29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400" spc="-5">
                <a:latin typeface="Calibri"/>
                <a:cs typeface="Calibri"/>
              </a:rPr>
              <a:t>[]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array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{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"red"</a:t>
            </a:r>
            <a:r>
              <a:rPr dirty="0" sz="2400" spc="-5">
                <a:latin typeface="Calibri"/>
                <a:cs typeface="Calibri"/>
              </a:rPr>
              <a:t>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"green"</a:t>
            </a:r>
            <a:r>
              <a:rPr dirty="0" sz="2400" spc="-5">
                <a:latin typeface="Calibri"/>
                <a:cs typeface="Calibri"/>
              </a:rPr>
              <a:t>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"blue"</a:t>
            </a:r>
            <a:r>
              <a:rPr dirty="0" sz="2400" spc="-5">
                <a:latin typeface="Calibri"/>
                <a:cs typeface="Calibri"/>
              </a:rPr>
              <a:t>};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System.out.pritnln(java.util.Collections.max(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400" spc="4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ArrayList</a:t>
            </a:r>
            <a:r>
              <a:rPr dirty="0" sz="2400" spc="-15" b="1">
                <a:latin typeface="Calibri"/>
                <a:cs typeface="Calibri"/>
              </a:rPr>
              <a:t>&lt;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400" spc="-15" b="1">
                <a:latin typeface="Calibri"/>
                <a:cs typeface="Calibri"/>
              </a:rPr>
              <a:t>&gt;(Arrays.asList(array)));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System.out.pritnln(java.util.Collections.min(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400" spc="4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ArrayList</a:t>
            </a:r>
            <a:r>
              <a:rPr dirty="0" sz="2400" spc="-15" b="1">
                <a:latin typeface="Calibri"/>
                <a:cs typeface="Calibri"/>
              </a:rPr>
              <a:t>&lt;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400" spc="-15" b="1">
                <a:latin typeface="Calibri"/>
                <a:cs typeface="Calibri"/>
              </a:rPr>
              <a:t>&gt;(Arrays.asList(array)));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59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956" y="871220"/>
            <a:ext cx="7803515" cy="2710815"/>
          </a:xfrm>
          <a:prstGeom prst="rect">
            <a:avLst/>
          </a:prstGeom>
        </p:spPr>
        <p:txBody>
          <a:bodyPr wrap="square" lIns="0" tIns="259715" rIns="0" bIns="0" rtlCol="0" vert="horz">
            <a:spAutoFit/>
          </a:bodyPr>
          <a:lstStyle/>
          <a:p>
            <a:pPr algn="ctr" marR="305435">
              <a:lnSpc>
                <a:spcPct val="100000"/>
              </a:lnSpc>
              <a:spcBef>
                <a:spcPts val="2045"/>
              </a:spcBef>
            </a:pPr>
            <a:r>
              <a:rPr dirty="0" sz="3600" spc="-10" b="0">
                <a:latin typeface="Calibri Light"/>
                <a:cs typeface="Calibri Light"/>
              </a:rPr>
              <a:t>Shuffling</a:t>
            </a:r>
            <a:r>
              <a:rPr dirty="0" sz="3600" spc="-15" b="0">
                <a:latin typeface="Calibri Light"/>
                <a:cs typeface="Calibri Light"/>
              </a:rPr>
              <a:t> </a:t>
            </a:r>
            <a:r>
              <a:rPr dirty="0" sz="3600" b="0">
                <a:latin typeface="Calibri Light"/>
                <a:cs typeface="Calibri Light"/>
              </a:rPr>
              <a:t>an</a:t>
            </a:r>
            <a:r>
              <a:rPr dirty="0" sz="3600" spc="-5" b="0">
                <a:latin typeface="Calibri Light"/>
                <a:cs typeface="Calibri Light"/>
              </a:rPr>
              <a:t> </a:t>
            </a:r>
            <a:r>
              <a:rPr dirty="0" sz="3600" spc="-35" b="0">
                <a:latin typeface="Calibri Light"/>
                <a:cs typeface="Calibri Light"/>
              </a:rPr>
              <a:t>Array</a:t>
            </a:r>
            <a:r>
              <a:rPr dirty="0" sz="3600" spc="-10" b="0">
                <a:latin typeface="Calibri Light"/>
                <a:cs typeface="Calibri Light"/>
              </a:rPr>
              <a:t> </a:t>
            </a:r>
            <a:r>
              <a:rPr dirty="0" sz="3600" spc="-15" b="0">
                <a:latin typeface="Calibri Light"/>
                <a:cs typeface="Calibri Light"/>
              </a:rPr>
              <a:t>List</a:t>
            </a:r>
            <a:endParaRPr sz="3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Integer</a:t>
            </a:r>
            <a:r>
              <a:rPr dirty="0" sz="2400" spc="-10" b="1">
                <a:latin typeface="Calibri"/>
                <a:cs typeface="Calibri"/>
              </a:rPr>
              <a:t>[]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array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5" b="1">
                <a:latin typeface="Calibri"/>
                <a:cs typeface="Calibri"/>
              </a:rPr>
              <a:t> {3, 5,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95, 4,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15, 34, 3,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6, 5};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21700"/>
              </a:lnSpc>
              <a:spcBef>
                <a:spcPts val="95"/>
              </a:spcBef>
            </a:pP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ArrayList</a:t>
            </a:r>
            <a:r>
              <a:rPr dirty="0" sz="2400" spc="-15" b="1">
                <a:latin typeface="Calibri"/>
                <a:cs typeface="Calibri"/>
              </a:rPr>
              <a:t>&lt;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Integer</a:t>
            </a:r>
            <a:r>
              <a:rPr dirty="0" sz="2400" spc="-15" b="1">
                <a:latin typeface="Calibri"/>
                <a:cs typeface="Calibri"/>
              </a:rPr>
              <a:t>&gt;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list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ArrayList</a:t>
            </a:r>
            <a:r>
              <a:rPr dirty="0" sz="2400" spc="-15" b="1">
                <a:latin typeface="Calibri"/>
                <a:cs typeface="Calibri"/>
              </a:rPr>
              <a:t>&lt;&gt;(Arrays.asList(array)); </a:t>
            </a:r>
            <a:r>
              <a:rPr dirty="0" sz="2400" spc="-52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java.util.Collections.shuffle(list);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-10" b="1">
                <a:latin typeface="Calibri"/>
                <a:cs typeface="Calibri"/>
              </a:rPr>
              <a:t>System.out.println(list);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59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53524" y="1249171"/>
            <a:ext cx="474726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 static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 void </a:t>
            </a:r>
            <a:r>
              <a:rPr dirty="0" sz="2400" spc="-5" b="1">
                <a:latin typeface="Calibri"/>
                <a:cs typeface="Calibri"/>
              </a:rPr>
              <a:t>main(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400" spc="-5" b="1">
                <a:latin typeface="Calibri"/>
                <a:cs typeface="Calibri"/>
              </a:rPr>
              <a:t>[]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dirty="0" sz="2400" spc="-10" b="1">
                <a:latin typeface="Calibri"/>
                <a:cs typeface="Calibri"/>
              </a:rPr>
              <a:t>)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1717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Create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 list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to</a:t>
            </a:r>
            <a:r>
              <a:rPr dirty="0" sz="2400" spc="-20" b="1">
                <a:solidFill>
                  <a:srgbClr val="008000"/>
                </a:solidFill>
                <a:latin typeface="Calibri"/>
                <a:cs typeface="Calibri"/>
              </a:rPr>
              <a:t> store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cities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011" y="2012571"/>
            <a:ext cx="5698490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75"/>
              </a:lnSpc>
            </a:pP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ArrayList</a:t>
            </a:r>
            <a:r>
              <a:rPr dirty="0" sz="2400" spc="-10" b="1">
                <a:latin typeface="Calibri"/>
                <a:cs typeface="Calibri"/>
              </a:rPr>
              <a:t>&lt;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400" spc="-10" b="1">
                <a:latin typeface="Calibri"/>
                <a:cs typeface="Calibri"/>
              </a:rPr>
              <a:t>&gt;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cityList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4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ArrayList</a:t>
            </a:r>
            <a:r>
              <a:rPr dirty="0" sz="2400" spc="-15" b="1">
                <a:latin typeface="Calibri"/>
                <a:cs typeface="Calibri"/>
              </a:rPr>
              <a:t>&lt;&gt;();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311" y="2724403"/>
            <a:ext cx="3590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Add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some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cities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in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1011" y="3104771"/>
            <a:ext cx="2940050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70"/>
              </a:lnSpc>
            </a:pPr>
            <a:r>
              <a:rPr dirty="0" sz="2400" spc="-5" b="1">
                <a:latin typeface="Calibri"/>
                <a:cs typeface="Calibri"/>
              </a:rPr>
              <a:t>cityList.add(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"London"</a:t>
            </a:r>
            <a:r>
              <a:rPr dirty="0" sz="2400" spc="-5" b="1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311" y="3446779"/>
            <a:ext cx="2915920" cy="1851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dirty="0" sz="2400" spc="-10" b="1">
                <a:latin typeface="Calibri"/>
                <a:cs typeface="Calibri"/>
              </a:rPr>
              <a:t>cityList.add(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"Denver"</a:t>
            </a:r>
            <a:r>
              <a:rPr dirty="0" sz="2400" spc="-10" b="1">
                <a:latin typeface="Calibri"/>
                <a:cs typeface="Calibri"/>
              </a:rPr>
              <a:t>);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cityList.add(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"Paris"</a:t>
            </a:r>
            <a:r>
              <a:rPr dirty="0" sz="2400" spc="-10" b="1">
                <a:latin typeface="Calibri"/>
                <a:cs typeface="Calibri"/>
              </a:rPr>
              <a:t>); </a:t>
            </a:r>
            <a:r>
              <a:rPr dirty="0" sz="2400" spc="-5" b="1">
                <a:latin typeface="Calibri"/>
                <a:cs typeface="Calibri"/>
              </a:rPr>
              <a:t> cityList.add(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"Miami"</a:t>
            </a:r>
            <a:r>
              <a:rPr dirty="0" sz="2400" spc="-5" b="1">
                <a:latin typeface="Calibri"/>
                <a:cs typeface="Calibri"/>
              </a:rPr>
              <a:t>); 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cityList.add(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"Seoul"</a:t>
            </a:r>
            <a:r>
              <a:rPr dirty="0" sz="2400" spc="-5" b="1">
                <a:latin typeface="Calibri"/>
                <a:cs typeface="Calibri"/>
              </a:rPr>
              <a:t>); 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cityList.add(</a:t>
            </a:r>
            <a:r>
              <a:rPr dirty="0" sz="2400" spc="-15" b="1">
                <a:solidFill>
                  <a:srgbClr val="A31515"/>
                </a:solidFill>
                <a:latin typeface="Calibri"/>
                <a:cs typeface="Calibri"/>
              </a:rPr>
              <a:t>"Tokyo"</a:t>
            </a:r>
            <a:r>
              <a:rPr dirty="0" sz="2400" spc="-15" b="1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0816" y="4320857"/>
            <a:ext cx="2159635" cy="368300"/>
          </a:xfrm>
          <a:custGeom>
            <a:avLst/>
            <a:gdLst/>
            <a:ahLst/>
            <a:cxnLst/>
            <a:rect l="l" t="t" r="r" b="b"/>
            <a:pathLst>
              <a:path w="2159634" h="368300">
                <a:moveTo>
                  <a:pt x="2159127" y="0"/>
                </a:moveTo>
                <a:lnTo>
                  <a:pt x="1968627" y="0"/>
                </a:lnTo>
                <a:lnTo>
                  <a:pt x="0" y="0"/>
                </a:lnTo>
                <a:lnTo>
                  <a:pt x="0" y="368300"/>
                </a:lnTo>
                <a:lnTo>
                  <a:pt x="1968627" y="368300"/>
                </a:lnTo>
                <a:lnTo>
                  <a:pt x="2159127" y="368300"/>
                </a:lnTo>
                <a:lnTo>
                  <a:pt x="21591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4394" y="1361947"/>
            <a:ext cx="4131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System.out.println(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"List</a:t>
            </a:r>
            <a:r>
              <a:rPr dirty="0" sz="2400" spc="-2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size?</a:t>
            </a:r>
            <a:r>
              <a:rPr dirty="0" sz="2400" spc="-2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400" spc="-2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4662281" y="1387148"/>
            <a:ext cx="1810385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80"/>
              </a:lnSpc>
            </a:pPr>
            <a:r>
              <a:rPr dirty="0" sz="2400" spc="-10" b="1">
                <a:latin typeface="Calibri"/>
                <a:cs typeface="Calibri"/>
              </a:rPr>
              <a:t>cityList.size());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394" y="2099564"/>
            <a:ext cx="5496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System.out.println(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"Is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 Miami</a:t>
            </a:r>
            <a:r>
              <a:rPr dirty="0" sz="2400" spc="-1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in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the 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list? 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293" y="2492047"/>
            <a:ext cx="3489960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70"/>
              </a:lnSpc>
            </a:pPr>
            <a:r>
              <a:rPr dirty="0" sz="2400" spc="-5" b="1">
                <a:latin typeface="Calibri"/>
                <a:cs typeface="Calibri"/>
              </a:rPr>
              <a:t>ci</a:t>
            </a:r>
            <a:r>
              <a:rPr dirty="0" sz="2400" spc="5" b="1">
                <a:latin typeface="Calibri"/>
                <a:cs typeface="Calibri"/>
              </a:rPr>
              <a:t>t</a:t>
            </a:r>
            <a:r>
              <a:rPr dirty="0" sz="2400" b="1">
                <a:latin typeface="Calibri"/>
                <a:cs typeface="Calibri"/>
              </a:rPr>
              <a:t>y</a:t>
            </a:r>
            <a:r>
              <a:rPr dirty="0" sz="2400" spc="-5" b="1">
                <a:latin typeface="Calibri"/>
                <a:cs typeface="Calibri"/>
              </a:rPr>
              <a:t>Li</a:t>
            </a:r>
            <a:r>
              <a:rPr dirty="0" sz="2400" spc="-25" b="1">
                <a:latin typeface="Calibri"/>
                <a:cs typeface="Calibri"/>
              </a:rPr>
              <a:t>s</a:t>
            </a:r>
            <a:r>
              <a:rPr dirty="0" sz="2400" spc="5" b="1">
                <a:latin typeface="Calibri"/>
                <a:cs typeface="Calibri"/>
              </a:rPr>
              <a:t>t</a:t>
            </a:r>
            <a:r>
              <a:rPr dirty="0" sz="2400" spc="-5" b="1">
                <a:latin typeface="Calibri"/>
                <a:cs typeface="Calibri"/>
              </a:rPr>
              <a:t>.</a:t>
            </a:r>
            <a:r>
              <a:rPr dirty="0" sz="2400" spc="-20" b="1">
                <a:latin typeface="Calibri"/>
                <a:cs typeface="Calibri"/>
              </a:rPr>
              <a:t>c</a:t>
            </a:r>
            <a:r>
              <a:rPr dirty="0" sz="2400" spc="-5" b="1">
                <a:latin typeface="Calibri"/>
                <a:cs typeface="Calibri"/>
              </a:rPr>
              <a:t>o</a:t>
            </a:r>
            <a:r>
              <a:rPr dirty="0" sz="2400" spc="-25" b="1">
                <a:latin typeface="Calibri"/>
                <a:cs typeface="Calibri"/>
              </a:rPr>
              <a:t>n</a:t>
            </a:r>
            <a:r>
              <a:rPr dirty="0" sz="2400" spc="-20" b="1">
                <a:latin typeface="Calibri"/>
                <a:cs typeface="Calibri"/>
              </a:rPr>
              <a:t>t</a:t>
            </a:r>
            <a:r>
              <a:rPr dirty="0" sz="2400" b="1">
                <a:latin typeface="Calibri"/>
                <a:cs typeface="Calibri"/>
              </a:rPr>
              <a:t>a</a:t>
            </a:r>
            <a:r>
              <a:rPr dirty="0" sz="2400" spc="-5" b="1">
                <a:latin typeface="Calibri"/>
                <a:cs typeface="Calibri"/>
              </a:rPr>
              <a:t>in</a:t>
            </a:r>
            <a:r>
              <a:rPr dirty="0" sz="2400" b="1">
                <a:latin typeface="Calibri"/>
                <a:cs typeface="Calibri"/>
              </a:rPr>
              <a:t>s(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M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i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a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mi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400" b="1">
                <a:latin typeface="Calibri"/>
                <a:cs typeface="Calibri"/>
              </a:rPr>
              <a:t>));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394" y="3190747"/>
            <a:ext cx="7272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System.out.println(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"The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location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 of 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Denver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 in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the</a:t>
            </a:r>
            <a:r>
              <a:rPr dirty="0" sz="24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list?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”</a:t>
            </a:r>
            <a:r>
              <a:rPr dirty="0" sz="24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4293" y="3584247"/>
            <a:ext cx="3514090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85"/>
              </a:lnSpc>
            </a:pPr>
            <a:r>
              <a:rPr dirty="0" sz="2400" spc="-10" b="1">
                <a:latin typeface="Calibri"/>
                <a:cs typeface="Calibri"/>
              </a:rPr>
              <a:t>cityList.indexOf(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"Denver"</a:t>
            </a:r>
            <a:r>
              <a:rPr dirty="0" sz="2400" spc="-10" b="1">
                <a:latin typeface="Calibri"/>
                <a:cs typeface="Calibri"/>
              </a:rPr>
              <a:t>));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394" y="4294123"/>
            <a:ext cx="7597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System.out.println(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"Is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 the 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list</a:t>
            </a:r>
            <a:r>
              <a:rPr dirty="0" sz="24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empty?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 "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+ </a:t>
            </a:r>
            <a:r>
              <a:rPr dirty="0" sz="2400" spc="-5" b="1">
                <a:latin typeface="Calibri"/>
                <a:cs typeface="Calibri"/>
              </a:rPr>
              <a:t>cityList.isEmpty());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977" y="1271195"/>
            <a:ext cx="2853055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85"/>
              </a:lnSpc>
            </a:pPr>
            <a:r>
              <a:rPr dirty="0" sz="2400" spc="-5" b="1">
                <a:latin typeface="Calibri"/>
                <a:cs typeface="Calibri"/>
              </a:rPr>
              <a:t>cityList.add(2,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"Xian"</a:t>
            </a:r>
            <a:r>
              <a:rPr dirty="0" sz="2400" spc="-5" b="1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977" y="2007795"/>
            <a:ext cx="3295015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90"/>
              </a:lnSpc>
            </a:pPr>
            <a:r>
              <a:rPr dirty="0" sz="2400" spc="-10" b="1">
                <a:latin typeface="Calibri"/>
                <a:cs typeface="Calibri"/>
              </a:rPr>
              <a:t>cityList.remove(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"Miami"</a:t>
            </a:r>
            <a:r>
              <a:rPr dirty="0" sz="2400" spc="-10" b="1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5977" y="2744395"/>
            <a:ext cx="2367915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75"/>
              </a:lnSpc>
            </a:pPr>
            <a:r>
              <a:rPr dirty="0" sz="2400" spc="-10" b="1">
                <a:latin typeface="Calibri"/>
                <a:cs typeface="Calibri"/>
              </a:rPr>
              <a:t>cityList.remove(1);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2593" y="4675403"/>
            <a:ext cx="1698625" cy="368300"/>
          </a:xfrm>
          <a:custGeom>
            <a:avLst/>
            <a:gdLst/>
            <a:ahLst/>
            <a:cxnLst/>
            <a:rect l="l" t="t" r="r" b="b"/>
            <a:pathLst>
              <a:path w="1698625" h="368300">
                <a:moveTo>
                  <a:pt x="1698307" y="0"/>
                </a:moveTo>
                <a:lnTo>
                  <a:pt x="1534795" y="0"/>
                </a:lnTo>
                <a:lnTo>
                  <a:pt x="1460182" y="0"/>
                </a:lnTo>
                <a:lnTo>
                  <a:pt x="1364932" y="0"/>
                </a:lnTo>
                <a:lnTo>
                  <a:pt x="0" y="0"/>
                </a:lnTo>
                <a:lnTo>
                  <a:pt x="0" y="368300"/>
                </a:lnTo>
                <a:lnTo>
                  <a:pt x="1364932" y="368300"/>
                </a:lnTo>
                <a:lnTo>
                  <a:pt x="1460182" y="368300"/>
                </a:lnTo>
                <a:lnTo>
                  <a:pt x="1534795" y="368300"/>
                </a:lnTo>
                <a:lnTo>
                  <a:pt x="1698307" y="368300"/>
                </a:lnTo>
                <a:lnTo>
                  <a:pt x="169830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53277" y="3443732"/>
            <a:ext cx="5125720" cy="196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System.out.println(cityList.toString());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Calibri"/>
              <a:cs typeface="Calibri"/>
            </a:endParaRPr>
          </a:p>
          <a:p>
            <a:pPr marL="469900" marR="5080" indent="-457200">
              <a:lnSpc>
                <a:spcPct val="100800"/>
              </a:lnSpc>
              <a:spcBef>
                <a:spcPts val="5"/>
              </a:spcBef>
            </a:pP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for </a:t>
            </a:r>
            <a:r>
              <a:rPr dirty="0" sz="2400" spc="-10" b="1">
                <a:latin typeface="Calibri"/>
                <a:cs typeface="Calibri"/>
              </a:rPr>
              <a:t>(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int </a:t>
            </a:r>
            <a:r>
              <a:rPr dirty="0" sz="2400" b="1">
                <a:latin typeface="Calibri"/>
                <a:cs typeface="Calibri"/>
              </a:rPr>
              <a:t>i = </a:t>
            </a:r>
            <a:r>
              <a:rPr dirty="0" sz="2400" spc="-10" b="1">
                <a:latin typeface="Calibri"/>
                <a:cs typeface="Calibri"/>
              </a:rPr>
              <a:t>cityList.size() </a:t>
            </a:r>
            <a:r>
              <a:rPr dirty="0" sz="2400" b="1">
                <a:latin typeface="Calibri"/>
                <a:cs typeface="Calibri"/>
              </a:rPr>
              <a:t>- </a:t>
            </a:r>
            <a:r>
              <a:rPr dirty="0" sz="2400" spc="-5" b="1">
                <a:latin typeface="Calibri"/>
                <a:cs typeface="Calibri"/>
              </a:rPr>
              <a:t>1; </a:t>
            </a:r>
            <a:r>
              <a:rPr dirty="0" sz="2400" b="1">
                <a:latin typeface="Calibri"/>
                <a:cs typeface="Calibri"/>
              </a:rPr>
              <a:t>i &gt;= </a:t>
            </a:r>
            <a:r>
              <a:rPr dirty="0" sz="2400" spc="-5" b="1">
                <a:latin typeface="Calibri"/>
                <a:cs typeface="Calibri"/>
              </a:rPr>
              <a:t>0; i--) 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System.out.print(cityList.get(i)</a:t>
            </a:r>
            <a:r>
              <a:rPr dirty="0" sz="2400" b="1">
                <a:latin typeface="Calibri"/>
                <a:cs typeface="Calibri"/>
              </a:rPr>
              <a:t> + 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 "</a:t>
            </a:r>
            <a:r>
              <a:rPr dirty="0" sz="2400" spc="-5" b="1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10" b="1">
                <a:latin typeface="Calibri"/>
                <a:cs typeface="Calibri"/>
              </a:rPr>
              <a:t>System.out.println();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59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665" y="1681988"/>
            <a:ext cx="8535670" cy="22199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3369310">
              <a:lnSpc>
                <a:spcPct val="100800"/>
              </a:lnSpc>
              <a:spcBef>
                <a:spcPts val="75"/>
              </a:spcBef>
            </a:pP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ArrayList</a:t>
            </a:r>
            <a:r>
              <a:rPr dirty="0" sz="2400" spc="-15" b="1">
                <a:latin typeface="Calibri"/>
                <a:cs typeface="Calibri"/>
              </a:rPr>
              <a:t>&lt;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Circle</a:t>
            </a:r>
            <a:r>
              <a:rPr dirty="0" sz="2400" spc="-15" b="1">
                <a:latin typeface="Calibri"/>
                <a:cs typeface="Calibri"/>
              </a:rPr>
              <a:t>&gt;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list</a:t>
            </a:r>
            <a:r>
              <a:rPr dirty="0" sz="2400" b="1">
                <a:latin typeface="Calibri"/>
                <a:cs typeface="Calibri"/>
              </a:rPr>
              <a:t> =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ArrayList</a:t>
            </a:r>
            <a:r>
              <a:rPr dirty="0" sz="2400" spc="-15" b="1">
                <a:latin typeface="Calibri"/>
                <a:cs typeface="Calibri"/>
              </a:rPr>
              <a:t>&lt;&gt;(); </a:t>
            </a:r>
            <a:r>
              <a:rPr dirty="0" sz="2400" spc="-52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list.add(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Circle(2));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latin typeface="Calibri"/>
                <a:cs typeface="Calibri"/>
              </a:rPr>
              <a:t>list.add(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400" spc="-6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Circle(3));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Calibri"/>
              <a:cs typeface="Calibri"/>
            </a:endParaRPr>
          </a:p>
          <a:p>
            <a:pPr marL="12700" marR="5080">
              <a:lnSpc>
                <a:spcPts val="2810"/>
              </a:lnSpc>
            </a:pP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// 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Display 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area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of 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first 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circle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in 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list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System.out.println(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"The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area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 of 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the 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circle? 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" </a:t>
            </a:r>
            <a:r>
              <a:rPr dirty="0" sz="2400" b="1">
                <a:latin typeface="Calibri"/>
                <a:cs typeface="Calibri"/>
              </a:rPr>
              <a:t>+</a:t>
            </a:r>
            <a:r>
              <a:rPr dirty="0" sz="2400" spc="-5" b="1">
                <a:latin typeface="Calibri"/>
                <a:cs typeface="Calibri"/>
              </a:rPr>
              <a:t> list.get(0).getArea());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643" y="4218115"/>
            <a:ext cx="7646360" cy="17855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59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118" y="1934138"/>
          <a:ext cx="2590800" cy="346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4445"/>
              </a:tblGrid>
              <a:tr h="424815">
                <a:tc>
                  <a:txBody>
                    <a:bodyPr/>
                    <a:lstStyle/>
                    <a:p>
                      <a:pPr marL="664210">
                        <a:lnSpc>
                          <a:spcPts val="3105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800" spc="-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16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800" spc="-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12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800" spc="18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850" spc="14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850" spc="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50" spc="114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50" spc="-2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14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5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50" spc="1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50" spc="-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50" spc="15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50" spc="114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50" spc="-2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t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207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85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14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50" spc="5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50" spc="-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5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50" spc="114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50" spc="140">
                          <a:latin typeface="Times New Roman"/>
                          <a:cs typeface="Times New Roman"/>
                        </a:rPr>
                        <a:t>()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50" spc="-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 spc="-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14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50" spc="8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50" spc="-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85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50" spc="-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14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50" spc="12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50" spc="114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50" spc="80">
                          <a:latin typeface="Times New Roman"/>
                          <a:cs typeface="Times New Roman"/>
                        </a:rPr>
                        <a:t>ze</a:t>
                      </a:r>
                      <a:r>
                        <a:rPr dirty="0" sz="1850" spc="140">
                          <a:latin typeface="Times New Roman"/>
                          <a:cs typeface="Times New Roman"/>
                        </a:rPr>
                        <a:t>()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14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t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50" spc="225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50" spc="-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80">
                          <a:latin typeface="Times New Roman"/>
                          <a:cs typeface="Times New Roman"/>
                        </a:rPr>
                        <a:t>ee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850" spc="-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50" spc="3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50" spc="-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14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850" spc="8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50" spc="-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t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850" spc="225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50" spc="-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50" spc="-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3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50" spc="14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50" spc="114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850" spc="8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50" spc="-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t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85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850" spc="-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50" spc="-2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50" spc="1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50" spc="-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5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50" spc="-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8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50" spc="114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50" spc="14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5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 spc="-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d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850" spc="225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50" spc="-2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8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50" spc="-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50" spc="-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50" spc="1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50" spc="-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14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850" spc="8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50" spc="-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50" spc="14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14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t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067469" y="2446744"/>
            <a:ext cx="5461635" cy="28784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210">
                <a:latin typeface="Times New Roman"/>
                <a:cs typeface="Times New Roman"/>
              </a:rPr>
              <a:t>A</a:t>
            </a:r>
            <a:r>
              <a:rPr dirty="0" sz="1850" spc="-210">
                <a:latin typeface="Times New Roman"/>
                <a:cs typeface="Times New Roman"/>
              </a:rPr>
              <a:t> </a:t>
            </a:r>
            <a:r>
              <a:rPr dirty="0" sz="1850" spc="-170">
                <a:latin typeface="Times New Roman"/>
                <a:cs typeface="Times New Roman"/>
              </a:rPr>
              <a:t> </a:t>
            </a:r>
            <a:r>
              <a:rPr dirty="0" sz="1850" spc="-75">
                <a:latin typeface="Times New Roman"/>
                <a:cs typeface="Times New Roman"/>
              </a:rPr>
              <a:t>l</a:t>
            </a:r>
            <a:r>
              <a:rPr dirty="0" sz="1850" spc="35">
                <a:latin typeface="Times New Roman"/>
                <a:cs typeface="Times New Roman"/>
              </a:rPr>
              <a:t>i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-295">
                <a:latin typeface="Times New Roman"/>
                <a:cs typeface="Times New Roman"/>
              </a:rPr>
              <a:t> </a:t>
            </a:r>
            <a:r>
              <a:rPr dirty="0" sz="1850" spc="-80">
                <a:latin typeface="Times New Roman"/>
                <a:cs typeface="Times New Roman"/>
              </a:rPr>
              <a:t>t</a:t>
            </a:r>
            <a:r>
              <a:rPr dirty="0" sz="1850" spc="95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145">
                <a:latin typeface="Times New Roman"/>
                <a:cs typeface="Times New Roman"/>
              </a:rPr>
              <a:t>o</a:t>
            </a:r>
            <a:r>
              <a:rPr dirty="0" sz="1850" spc="85">
                <a:latin typeface="Times New Roman"/>
                <a:cs typeface="Times New Roman"/>
              </a:rPr>
              <a:t> 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-295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40">
                <a:latin typeface="Times New Roman"/>
                <a:cs typeface="Times New Roman"/>
              </a:rPr>
              <a:t>o</a:t>
            </a:r>
            <a:r>
              <a:rPr dirty="0" sz="1850" spc="40">
                <a:latin typeface="Times New Roman"/>
                <a:cs typeface="Times New Roman"/>
              </a:rPr>
              <a:t>r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170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e</a:t>
            </a:r>
            <a:r>
              <a:rPr dirty="0" sz="1850" spc="35">
                <a:latin typeface="Times New Roman"/>
                <a:cs typeface="Times New Roman"/>
              </a:rPr>
              <a:t>l</a:t>
            </a:r>
            <a:r>
              <a:rPr dirty="0" sz="1850" spc="-50">
                <a:latin typeface="Times New Roman"/>
                <a:cs typeface="Times New Roman"/>
              </a:rPr>
              <a:t>e</a:t>
            </a:r>
            <a:r>
              <a:rPr dirty="0" sz="1850" spc="-225">
                <a:latin typeface="Times New Roman"/>
                <a:cs typeface="Times New Roman"/>
              </a:rPr>
              <a:t>m</a:t>
            </a:r>
            <a:r>
              <a:rPr dirty="0" sz="1850" spc="-235">
                <a:latin typeface="Times New Roman"/>
                <a:cs typeface="Times New Roman"/>
              </a:rPr>
              <a:t> 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40">
                <a:latin typeface="Times New Roman"/>
                <a:cs typeface="Times New Roman"/>
              </a:rPr>
              <a:t>n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-295">
                <a:latin typeface="Times New Roman"/>
                <a:cs typeface="Times New Roman"/>
              </a:rPr>
              <a:t> </a:t>
            </a:r>
            <a:r>
              <a:rPr dirty="0" sz="1850" spc="-75">
                <a:latin typeface="Times New Roman"/>
                <a:cs typeface="Times New Roman"/>
              </a:rPr>
              <a:t>.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850" spc="-195">
                <a:latin typeface="Times New Roman"/>
                <a:cs typeface="Times New Roman"/>
              </a:rPr>
              <a:t>R</a:t>
            </a:r>
            <a:r>
              <a:rPr dirty="0" sz="1850" spc="-175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e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145">
                <a:latin typeface="Times New Roman"/>
                <a:cs typeface="Times New Roman"/>
              </a:rPr>
              <a:t>u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70">
                <a:latin typeface="Times New Roman"/>
                <a:cs typeface="Times New Roman"/>
              </a:rPr>
              <a:t>r</a:t>
            </a:r>
            <a:r>
              <a:rPr dirty="0" sz="1850" spc="-145">
                <a:latin typeface="Times New Roman"/>
                <a:cs typeface="Times New Roman"/>
              </a:rPr>
              <a:t>n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145">
                <a:latin typeface="Times New Roman"/>
                <a:cs typeface="Times New Roman"/>
              </a:rPr>
              <a:t> </a:t>
            </a:r>
            <a:r>
              <a:rPr dirty="0" sz="1850" spc="-75">
                <a:latin typeface="Times New Roman"/>
                <a:cs typeface="Times New Roman"/>
              </a:rPr>
              <a:t>t</a:t>
            </a:r>
            <a:r>
              <a:rPr dirty="0" sz="1850" spc="40">
                <a:latin typeface="Times New Roman"/>
                <a:cs typeface="Times New Roman"/>
              </a:rPr>
              <a:t>r</a:t>
            </a:r>
            <a:r>
              <a:rPr dirty="0" sz="1850" spc="-40">
                <a:latin typeface="Times New Roman"/>
                <a:cs typeface="Times New Roman"/>
              </a:rPr>
              <a:t>u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170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i</a:t>
            </a:r>
            <a:r>
              <a:rPr dirty="0" sz="1850" spc="-100">
                <a:latin typeface="Times New Roman"/>
                <a:cs typeface="Times New Roman"/>
              </a:rPr>
              <a:t>f</a:t>
            </a:r>
            <a:r>
              <a:rPr dirty="0" sz="1850" spc="120">
                <a:latin typeface="Times New Roman"/>
                <a:cs typeface="Times New Roman"/>
              </a:rPr>
              <a:t> </a:t>
            </a:r>
            <a:r>
              <a:rPr dirty="0" sz="1850" spc="-75">
                <a:latin typeface="Times New Roman"/>
                <a:cs typeface="Times New Roman"/>
              </a:rPr>
              <a:t>t</a:t>
            </a:r>
            <a:r>
              <a:rPr dirty="0" sz="1850" spc="-145">
                <a:latin typeface="Times New Roman"/>
                <a:cs typeface="Times New Roman"/>
              </a:rPr>
              <a:t>h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i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145">
                <a:latin typeface="Times New Roman"/>
                <a:cs typeface="Times New Roman"/>
              </a:rPr>
              <a:t> </a:t>
            </a:r>
            <a:r>
              <a:rPr dirty="0" sz="1850" spc="-60">
                <a:latin typeface="Times New Roman"/>
                <a:cs typeface="Times New Roman"/>
              </a:rPr>
              <a:t>s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50">
                <a:latin typeface="Times New Roman"/>
                <a:cs typeface="Times New Roman"/>
              </a:rPr>
              <a:t>a</a:t>
            </a:r>
            <a:r>
              <a:rPr dirty="0" sz="1850" spc="-130">
                <a:latin typeface="Times New Roman"/>
                <a:cs typeface="Times New Roman"/>
              </a:rPr>
              <a:t>c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145">
                <a:latin typeface="Times New Roman"/>
                <a:cs typeface="Times New Roman"/>
              </a:rPr>
              <a:t>k</a:t>
            </a:r>
            <a:r>
              <a:rPr dirty="0" sz="1850" spc="85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i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145">
                <a:latin typeface="Times New Roman"/>
                <a:cs typeface="Times New Roman"/>
              </a:rPr>
              <a:t> 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225">
                <a:latin typeface="Times New Roman"/>
                <a:cs typeface="Times New Roman"/>
              </a:rPr>
              <a:t>m</a:t>
            </a:r>
            <a:r>
              <a:rPr dirty="0" sz="1850" spc="-235">
                <a:latin typeface="Times New Roman"/>
                <a:cs typeface="Times New Roman"/>
              </a:rPr>
              <a:t> </a:t>
            </a:r>
            <a:r>
              <a:rPr dirty="0" sz="1850" spc="-40">
                <a:latin typeface="Times New Roman"/>
                <a:cs typeface="Times New Roman"/>
              </a:rPr>
              <a:t>p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40">
                <a:latin typeface="Times New Roman"/>
                <a:cs typeface="Times New Roman"/>
              </a:rPr>
              <a:t>y</a:t>
            </a:r>
            <a:r>
              <a:rPr dirty="0" sz="1850" spc="-75">
                <a:latin typeface="Times New Roman"/>
                <a:cs typeface="Times New Roman"/>
              </a:rPr>
              <a:t>.</a:t>
            </a:r>
            <a:endParaRPr sz="1850">
              <a:latin typeface="Times New Roman"/>
              <a:cs typeface="Times New Roman"/>
            </a:endParaRPr>
          </a:p>
          <a:p>
            <a:pPr marL="12700" marR="1122680">
              <a:lnSpc>
                <a:spcPct val="126699"/>
              </a:lnSpc>
              <a:spcBef>
                <a:spcPts val="125"/>
              </a:spcBef>
            </a:pPr>
            <a:r>
              <a:rPr dirty="0" sz="1850" spc="-195">
                <a:latin typeface="Times New Roman"/>
                <a:cs typeface="Times New Roman"/>
              </a:rPr>
              <a:t>R</a:t>
            </a:r>
            <a:r>
              <a:rPr dirty="0" sz="1850" spc="-175">
                <a:latin typeface="Times New Roman"/>
                <a:cs typeface="Times New Roman"/>
              </a:rPr>
              <a:t> </a:t>
            </a:r>
            <a:r>
              <a:rPr dirty="0" sz="1850" spc="-55">
                <a:latin typeface="Times New Roman"/>
                <a:cs typeface="Times New Roman"/>
              </a:rPr>
              <a:t>etu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05">
                <a:latin typeface="Times New Roman"/>
                <a:cs typeface="Times New Roman"/>
              </a:rPr>
              <a:t>rn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145">
                <a:latin typeface="Times New Roman"/>
                <a:cs typeface="Times New Roman"/>
              </a:rPr>
              <a:t> </a:t>
            </a:r>
            <a:r>
              <a:rPr dirty="0" sz="1850" spc="-110">
                <a:latin typeface="Times New Roman"/>
                <a:cs typeface="Times New Roman"/>
              </a:rPr>
              <a:t>th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170">
                <a:latin typeface="Times New Roman"/>
                <a:cs typeface="Times New Roman"/>
              </a:rPr>
              <a:t> </a:t>
            </a:r>
            <a:r>
              <a:rPr dirty="0" sz="1850" spc="-95">
                <a:latin typeface="Times New Roman"/>
                <a:cs typeface="Times New Roman"/>
              </a:rPr>
              <a:t>nu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225">
                <a:latin typeface="Times New Roman"/>
                <a:cs typeface="Times New Roman"/>
              </a:rPr>
              <a:t>m</a:t>
            </a:r>
            <a:r>
              <a:rPr dirty="0" sz="1850" spc="-235">
                <a:latin typeface="Times New Roman"/>
                <a:cs typeface="Times New Roman"/>
              </a:rPr>
              <a:t> </a:t>
            </a:r>
            <a:r>
              <a:rPr dirty="0" sz="1850" spc="-85">
                <a:latin typeface="Times New Roman"/>
                <a:cs typeface="Times New Roman"/>
              </a:rPr>
              <a:t>be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100">
                <a:latin typeface="Times New Roman"/>
                <a:cs typeface="Times New Roman"/>
              </a:rPr>
              <a:t>r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-145">
                <a:latin typeface="Times New Roman"/>
                <a:cs typeface="Times New Roman"/>
              </a:rPr>
              <a:t>o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00">
                <a:latin typeface="Times New Roman"/>
                <a:cs typeface="Times New Roman"/>
              </a:rPr>
              <a:t>f</a:t>
            </a:r>
            <a:r>
              <a:rPr dirty="0" sz="1850" spc="120">
                <a:latin typeface="Times New Roman"/>
                <a:cs typeface="Times New Roman"/>
              </a:rPr>
              <a:t> </a:t>
            </a:r>
            <a:r>
              <a:rPr dirty="0" sz="1850" spc="-75">
                <a:latin typeface="Times New Roman"/>
                <a:cs typeface="Times New Roman"/>
              </a:rPr>
              <a:t>elem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-100">
                <a:latin typeface="Times New Roman"/>
                <a:cs typeface="Times New Roman"/>
              </a:rPr>
              <a:t>en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95">
                <a:latin typeface="Times New Roman"/>
                <a:cs typeface="Times New Roman"/>
              </a:rPr>
              <a:t>ts</a:t>
            </a:r>
            <a:r>
              <a:rPr dirty="0" sz="1850" spc="150">
                <a:latin typeface="Times New Roman"/>
                <a:cs typeface="Times New Roman"/>
              </a:rPr>
              <a:t> </a:t>
            </a:r>
            <a:r>
              <a:rPr dirty="0" sz="1850" spc="-55">
                <a:latin typeface="Times New Roman"/>
                <a:cs typeface="Times New Roman"/>
              </a:rPr>
              <a:t>in</a:t>
            </a:r>
            <a:r>
              <a:rPr dirty="0" sz="1850" spc="195">
                <a:latin typeface="Times New Roman"/>
                <a:cs typeface="Times New Roman"/>
              </a:rPr>
              <a:t> </a:t>
            </a:r>
            <a:r>
              <a:rPr dirty="0" sz="1850" spc="-110">
                <a:latin typeface="Times New Roman"/>
                <a:cs typeface="Times New Roman"/>
              </a:rPr>
              <a:t>th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95">
                <a:latin typeface="Times New Roman"/>
                <a:cs typeface="Times New Roman"/>
              </a:rPr>
              <a:t>is</a:t>
            </a:r>
            <a:r>
              <a:rPr dirty="0" sz="1850" spc="145">
                <a:latin typeface="Times New Roman"/>
                <a:cs typeface="Times New Roman"/>
              </a:rPr>
              <a:t> 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-195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tac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55">
                <a:latin typeface="Times New Roman"/>
                <a:cs typeface="Times New Roman"/>
              </a:rPr>
              <a:t>k.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-195">
                <a:latin typeface="Times New Roman"/>
                <a:cs typeface="Times New Roman"/>
              </a:rPr>
              <a:t>R</a:t>
            </a:r>
            <a:r>
              <a:rPr dirty="0" sz="1850" spc="-175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e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145">
                <a:latin typeface="Times New Roman"/>
                <a:cs typeface="Times New Roman"/>
              </a:rPr>
              <a:t>u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70">
                <a:latin typeface="Times New Roman"/>
                <a:cs typeface="Times New Roman"/>
              </a:rPr>
              <a:t>r</a:t>
            </a:r>
            <a:r>
              <a:rPr dirty="0" sz="1850" spc="-145">
                <a:latin typeface="Times New Roman"/>
                <a:cs typeface="Times New Roman"/>
              </a:rPr>
              <a:t>n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145">
                <a:latin typeface="Times New Roman"/>
                <a:cs typeface="Times New Roman"/>
              </a:rPr>
              <a:t> </a:t>
            </a:r>
            <a:r>
              <a:rPr dirty="0" sz="1850" spc="-75">
                <a:latin typeface="Times New Roman"/>
                <a:cs typeface="Times New Roman"/>
              </a:rPr>
              <a:t>t</a:t>
            </a:r>
            <a:r>
              <a:rPr dirty="0" sz="1850" spc="-145">
                <a:latin typeface="Times New Roman"/>
                <a:cs typeface="Times New Roman"/>
              </a:rPr>
              <a:t>h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170">
                <a:latin typeface="Times New Roman"/>
                <a:cs typeface="Times New Roman"/>
              </a:rPr>
              <a:t> </a:t>
            </a:r>
            <a:r>
              <a:rPr dirty="0" sz="1850" spc="-75">
                <a:latin typeface="Times New Roman"/>
                <a:cs typeface="Times New Roman"/>
              </a:rPr>
              <a:t>t</a:t>
            </a:r>
            <a:r>
              <a:rPr dirty="0" sz="1850" spc="-145">
                <a:latin typeface="Times New Roman"/>
                <a:cs typeface="Times New Roman"/>
              </a:rPr>
              <a:t>o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45">
                <a:latin typeface="Times New Roman"/>
                <a:cs typeface="Times New Roman"/>
              </a:rPr>
              <a:t>p</a:t>
            </a:r>
            <a:r>
              <a:rPr dirty="0" sz="1850" spc="85">
                <a:latin typeface="Times New Roman"/>
                <a:cs typeface="Times New Roman"/>
              </a:rPr>
              <a:t> 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75">
                <a:latin typeface="Times New Roman"/>
                <a:cs typeface="Times New Roman"/>
              </a:rPr>
              <a:t>l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225">
                <a:latin typeface="Times New Roman"/>
                <a:cs typeface="Times New Roman"/>
              </a:rPr>
              <a:t>m</a:t>
            </a:r>
            <a:r>
              <a:rPr dirty="0" sz="1850" spc="-235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e</a:t>
            </a:r>
            <a:r>
              <a:rPr dirty="0" sz="1850" spc="-145">
                <a:latin typeface="Times New Roman"/>
                <a:cs typeface="Times New Roman"/>
              </a:rPr>
              <a:t>n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80">
                <a:latin typeface="Times New Roman"/>
                <a:cs typeface="Times New Roman"/>
              </a:rPr>
              <a:t>t</a:t>
            </a:r>
            <a:r>
              <a:rPr dirty="0" sz="1850" spc="95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i</a:t>
            </a:r>
            <a:r>
              <a:rPr dirty="0" sz="1850" spc="-145">
                <a:latin typeface="Times New Roman"/>
                <a:cs typeface="Times New Roman"/>
              </a:rPr>
              <a:t>n</a:t>
            </a:r>
            <a:r>
              <a:rPr dirty="0" sz="1850" spc="195">
                <a:latin typeface="Times New Roman"/>
                <a:cs typeface="Times New Roman"/>
              </a:rPr>
              <a:t> </a:t>
            </a:r>
            <a:r>
              <a:rPr dirty="0" sz="1850" spc="-75">
                <a:latin typeface="Times New Roman"/>
                <a:cs typeface="Times New Roman"/>
              </a:rPr>
              <a:t>t</a:t>
            </a:r>
            <a:r>
              <a:rPr dirty="0" sz="1850" spc="-145">
                <a:latin typeface="Times New Roman"/>
                <a:cs typeface="Times New Roman"/>
              </a:rPr>
              <a:t>h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i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35">
                <a:latin typeface="Times New Roman"/>
                <a:cs typeface="Times New Roman"/>
              </a:rPr>
              <a:t> 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-295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50">
                <a:latin typeface="Times New Roman"/>
                <a:cs typeface="Times New Roman"/>
              </a:rPr>
              <a:t>a</a:t>
            </a:r>
            <a:r>
              <a:rPr dirty="0" sz="1850" spc="-130">
                <a:latin typeface="Times New Roman"/>
                <a:cs typeface="Times New Roman"/>
              </a:rPr>
              <a:t>c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40">
                <a:latin typeface="Times New Roman"/>
                <a:cs typeface="Times New Roman"/>
              </a:rPr>
              <a:t>k</a:t>
            </a:r>
            <a:r>
              <a:rPr dirty="0" sz="1850" spc="-75">
                <a:latin typeface="Times New Roman"/>
                <a:cs typeface="Times New Roman"/>
              </a:rPr>
              <a:t>.</a:t>
            </a:r>
            <a:endParaRPr sz="1850">
              <a:latin typeface="Times New Roman"/>
              <a:cs typeface="Times New Roman"/>
            </a:endParaRPr>
          </a:p>
          <a:p>
            <a:pPr marL="12700" marR="642620">
              <a:lnSpc>
                <a:spcPct val="126699"/>
              </a:lnSpc>
              <a:spcBef>
                <a:spcPts val="135"/>
              </a:spcBef>
            </a:pPr>
            <a:r>
              <a:rPr dirty="0" sz="1850" spc="-195">
                <a:latin typeface="Times New Roman"/>
                <a:cs typeface="Times New Roman"/>
              </a:rPr>
              <a:t>R</a:t>
            </a:r>
            <a:r>
              <a:rPr dirty="0" sz="1850" spc="-175">
                <a:latin typeface="Times New Roman"/>
                <a:cs typeface="Times New Roman"/>
              </a:rPr>
              <a:t> </a:t>
            </a:r>
            <a:r>
              <a:rPr dirty="0" sz="1850" spc="-55">
                <a:latin typeface="Times New Roman"/>
                <a:cs typeface="Times New Roman"/>
              </a:rPr>
              <a:t>etu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05">
                <a:latin typeface="Times New Roman"/>
                <a:cs typeface="Times New Roman"/>
              </a:rPr>
              <a:t>rn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145">
                <a:latin typeface="Times New Roman"/>
                <a:cs typeface="Times New Roman"/>
              </a:rPr>
              <a:t> </a:t>
            </a:r>
            <a:r>
              <a:rPr dirty="0" sz="1850" spc="-80">
                <a:latin typeface="Times New Roman"/>
                <a:cs typeface="Times New Roman"/>
              </a:rPr>
              <a:t>and</a:t>
            </a:r>
            <a:r>
              <a:rPr dirty="0" sz="1850" spc="195">
                <a:latin typeface="Times New Roman"/>
                <a:cs typeface="Times New Roman"/>
              </a:rPr>
              <a:t> </a:t>
            </a:r>
            <a:r>
              <a:rPr dirty="0" sz="1850" spc="-80">
                <a:latin typeface="Times New Roman"/>
                <a:cs typeface="Times New Roman"/>
              </a:rPr>
              <a:t>rem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-70">
                <a:latin typeface="Times New Roman"/>
                <a:cs typeface="Times New Roman"/>
              </a:rPr>
              <a:t>ove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145">
                <a:latin typeface="Times New Roman"/>
                <a:cs typeface="Times New Roman"/>
              </a:rPr>
              <a:t> </a:t>
            </a:r>
            <a:r>
              <a:rPr dirty="0" sz="1850" spc="-110">
                <a:latin typeface="Times New Roman"/>
                <a:cs typeface="Times New Roman"/>
              </a:rPr>
              <a:t>th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170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top</a:t>
            </a:r>
            <a:r>
              <a:rPr dirty="0" sz="1850" spc="195">
                <a:latin typeface="Times New Roman"/>
                <a:cs typeface="Times New Roman"/>
              </a:rPr>
              <a:t> </a:t>
            </a:r>
            <a:r>
              <a:rPr dirty="0" sz="1850" spc="-75">
                <a:latin typeface="Times New Roman"/>
                <a:cs typeface="Times New Roman"/>
              </a:rPr>
              <a:t>elem</a:t>
            </a:r>
            <a:r>
              <a:rPr dirty="0" sz="1850" spc="-235">
                <a:latin typeface="Times New Roman"/>
                <a:cs typeface="Times New Roman"/>
              </a:rPr>
              <a:t> 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60">
                <a:latin typeface="Times New Roman"/>
                <a:cs typeface="Times New Roman"/>
              </a:rPr>
              <a:t>nt</a:t>
            </a:r>
            <a:r>
              <a:rPr dirty="0" sz="1850" spc="95">
                <a:latin typeface="Times New Roman"/>
                <a:cs typeface="Times New Roman"/>
              </a:rPr>
              <a:t> </a:t>
            </a:r>
            <a:r>
              <a:rPr dirty="0" sz="1850" spc="-55">
                <a:latin typeface="Times New Roman"/>
                <a:cs typeface="Times New Roman"/>
              </a:rPr>
              <a:t>in</a:t>
            </a:r>
            <a:r>
              <a:rPr dirty="0" sz="1850" spc="195">
                <a:latin typeface="Times New Roman"/>
                <a:cs typeface="Times New Roman"/>
              </a:rPr>
              <a:t> </a:t>
            </a:r>
            <a:r>
              <a:rPr dirty="0" sz="1850" spc="-110">
                <a:latin typeface="Times New Roman"/>
                <a:cs typeface="Times New Roman"/>
              </a:rPr>
              <a:t>th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40">
                <a:latin typeface="Times New Roman"/>
                <a:cs typeface="Times New Roman"/>
              </a:rPr>
              <a:t>is</a:t>
            </a:r>
            <a:r>
              <a:rPr dirty="0" sz="1850" spc="145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stac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55">
                <a:latin typeface="Times New Roman"/>
                <a:cs typeface="Times New Roman"/>
              </a:rPr>
              <a:t>k.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A</a:t>
            </a:r>
            <a:r>
              <a:rPr dirty="0" sz="1850" spc="-145">
                <a:latin typeface="Times New Roman"/>
                <a:cs typeface="Times New Roman"/>
              </a:rPr>
              <a:t>d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45">
                <a:latin typeface="Times New Roman"/>
                <a:cs typeface="Times New Roman"/>
              </a:rPr>
              <a:t>d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145">
                <a:latin typeface="Times New Roman"/>
                <a:cs typeface="Times New Roman"/>
              </a:rPr>
              <a:t> </a:t>
            </a:r>
            <a:r>
              <a:rPr dirty="0" sz="1850" spc="-130">
                <a:latin typeface="Times New Roman"/>
                <a:cs typeface="Times New Roman"/>
              </a:rPr>
              <a:t>a</a:t>
            </a:r>
            <a:r>
              <a:rPr dirty="0" sz="1850" spc="60">
                <a:latin typeface="Times New Roman"/>
                <a:cs typeface="Times New Roman"/>
              </a:rPr>
              <a:t> </a:t>
            </a:r>
            <a:r>
              <a:rPr dirty="0" sz="1850" spc="-145">
                <a:latin typeface="Times New Roman"/>
                <a:cs typeface="Times New Roman"/>
              </a:rPr>
              <a:t>n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e</a:t>
            </a:r>
            <a:r>
              <a:rPr dirty="0" sz="1850" spc="-210">
                <a:latin typeface="Times New Roman"/>
                <a:cs typeface="Times New Roman"/>
              </a:rPr>
              <a:t>w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-170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e</a:t>
            </a:r>
            <a:r>
              <a:rPr dirty="0" sz="1850" spc="35">
                <a:latin typeface="Times New Roman"/>
                <a:cs typeface="Times New Roman"/>
              </a:rPr>
              <a:t>l</a:t>
            </a:r>
            <a:r>
              <a:rPr dirty="0" sz="1850" spc="-50">
                <a:latin typeface="Times New Roman"/>
                <a:cs typeface="Times New Roman"/>
              </a:rPr>
              <a:t>e</a:t>
            </a:r>
            <a:r>
              <a:rPr dirty="0" sz="1850" spc="-225">
                <a:latin typeface="Times New Roman"/>
                <a:cs typeface="Times New Roman"/>
              </a:rPr>
              <a:t>m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e</a:t>
            </a:r>
            <a:r>
              <a:rPr dirty="0" sz="1850" spc="-145">
                <a:latin typeface="Times New Roman"/>
                <a:cs typeface="Times New Roman"/>
              </a:rPr>
              <a:t>n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80">
                <a:latin typeface="Times New Roman"/>
                <a:cs typeface="Times New Roman"/>
              </a:rPr>
              <a:t>t</a:t>
            </a:r>
            <a:r>
              <a:rPr dirty="0" sz="1850" spc="95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145">
                <a:latin typeface="Times New Roman"/>
                <a:cs typeface="Times New Roman"/>
              </a:rPr>
              <a:t>o</a:t>
            </a:r>
            <a:r>
              <a:rPr dirty="0" sz="1850" spc="85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145">
                <a:latin typeface="Times New Roman"/>
                <a:cs typeface="Times New Roman"/>
              </a:rPr>
              <a:t>h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60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40">
                <a:latin typeface="Times New Roman"/>
                <a:cs typeface="Times New Roman"/>
              </a:rPr>
              <a:t>o</a:t>
            </a:r>
            <a:r>
              <a:rPr dirty="0" sz="1850" spc="-145">
                <a:latin typeface="Times New Roman"/>
                <a:cs typeface="Times New Roman"/>
              </a:rPr>
              <a:t>p</a:t>
            </a:r>
            <a:r>
              <a:rPr dirty="0" sz="1850" spc="195">
                <a:latin typeface="Times New Roman"/>
                <a:cs typeface="Times New Roman"/>
              </a:rPr>
              <a:t> </a:t>
            </a:r>
            <a:r>
              <a:rPr dirty="0" sz="1850" spc="-145">
                <a:latin typeface="Times New Roman"/>
                <a:cs typeface="Times New Roman"/>
              </a:rPr>
              <a:t>o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00">
                <a:latin typeface="Times New Roman"/>
                <a:cs typeface="Times New Roman"/>
              </a:rPr>
              <a:t>f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40">
                <a:latin typeface="Times New Roman"/>
                <a:cs typeface="Times New Roman"/>
              </a:rPr>
              <a:t>h</a:t>
            </a:r>
            <a:r>
              <a:rPr dirty="0" sz="1850" spc="35">
                <a:latin typeface="Times New Roman"/>
                <a:cs typeface="Times New Roman"/>
              </a:rPr>
              <a:t>i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145">
                <a:latin typeface="Times New Roman"/>
                <a:cs typeface="Times New Roman"/>
              </a:rPr>
              <a:t> 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-295">
                <a:latin typeface="Times New Roman"/>
                <a:cs typeface="Times New Roman"/>
              </a:rPr>
              <a:t> </a:t>
            </a:r>
            <a:r>
              <a:rPr dirty="0" sz="1850" spc="-75">
                <a:latin typeface="Times New Roman"/>
                <a:cs typeface="Times New Roman"/>
              </a:rPr>
              <a:t>t</a:t>
            </a:r>
            <a:r>
              <a:rPr dirty="0" sz="1850" spc="-130">
                <a:latin typeface="Times New Roman"/>
                <a:cs typeface="Times New Roman"/>
              </a:rPr>
              <a:t>a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c</a:t>
            </a:r>
            <a:r>
              <a:rPr dirty="0" sz="1850" spc="-145">
                <a:latin typeface="Times New Roman"/>
                <a:cs typeface="Times New Roman"/>
              </a:rPr>
              <a:t>k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75">
                <a:latin typeface="Times New Roman"/>
                <a:cs typeface="Times New Roman"/>
              </a:rPr>
              <a:t>.</a:t>
            </a:r>
            <a:endParaRPr sz="1850">
              <a:latin typeface="Times New Roman"/>
              <a:cs typeface="Times New Roman"/>
            </a:endParaRPr>
          </a:p>
          <a:p>
            <a:pPr marL="252729" marR="5080" indent="-240665">
              <a:lnSpc>
                <a:spcPct val="102400"/>
              </a:lnSpc>
              <a:spcBef>
                <a:spcPts val="535"/>
              </a:spcBef>
            </a:pPr>
            <a:r>
              <a:rPr dirty="0" sz="1850" spc="-195">
                <a:latin typeface="Times New Roman"/>
                <a:cs typeface="Times New Roman"/>
              </a:rPr>
              <a:t>R</a:t>
            </a:r>
            <a:r>
              <a:rPr dirty="0" sz="1850" spc="-175">
                <a:latin typeface="Times New Roman"/>
                <a:cs typeface="Times New Roman"/>
              </a:rPr>
              <a:t> </a:t>
            </a:r>
            <a:r>
              <a:rPr dirty="0" sz="1850" spc="-55">
                <a:latin typeface="Times New Roman"/>
                <a:cs typeface="Times New Roman"/>
              </a:rPr>
              <a:t>etu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05">
                <a:latin typeface="Times New Roman"/>
                <a:cs typeface="Times New Roman"/>
              </a:rPr>
              <a:t>rn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145">
                <a:latin typeface="Times New Roman"/>
                <a:cs typeface="Times New Roman"/>
              </a:rPr>
              <a:t> </a:t>
            </a:r>
            <a:r>
              <a:rPr dirty="0" sz="1850" spc="-110">
                <a:latin typeface="Times New Roman"/>
                <a:cs typeface="Times New Roman"/>
              </a:rPr>
              <a:t>th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175">
                <a:latin typeface="Times New Roman"/>
                <a:cs typeface="Times New Roman"/>
              </a:rPr>
              <a:t> </a:t>
            </a:r>
            <a:r>
              <a:rPr dirty="0" sz="1850" spc="-95">
                <a:latin typeface="Times New Roman"/>
                <a:cs typeface="Times New Roman"/>
              </a:rPr>
              <a:t>po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45">
                <a:latin typeface="Times New Roman"/>
                <a:cs typeface="Times New Roman"/>
              </a:rPr>
              <a:t>sitio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45">
                <a:latin typeface="Times New Roman"/>
                <a:cs typeface="Times New Roman"/>
              </a:rPr>
              <a:t>n</a:t>
            </a:r>
            <a:r>
              <a:rPr dirty="0" sz="1850" spc="-114">
                <a:latin typeface="Times New Roman"/>
                <a:cs typeface="Times New Roman"/>
              </a:rPr>
              <a:t> </a:t>
            </a:r>
            <a:r>
              <a:rPr dirty="0" sz="1850" spc="-70">
                <a:latin typeface="Times New Roman"/>
                <a:cs typeface="Times New Roman"/>
              </a:rPr>
              <a:t>of</a:t>
            </a:r>
            <a:r>
              <a:rPr dirty="0" sz="1850" spc="120">
                <a:latin typeface="Times New Roman"/>
                <a:cs typeface="Times New Roman"/>
              </a:rPr>
              <a:t> </a:t>
            </a:r>
            <a:r>
              <a:rPr dirty="0" sz="1850" spc="-110">
                <a:latin typeface="Times New Roman"/>
                <a:cs typeface="Times New Roman"/>
              </a:rPr>
              <a:t>th</a:t>
            </a:r>
            <a:r>
              <a:rPr dirty="0" sz="1850" spc="-245">
                <a:latin typeface="Times New Roman"/>
                <a:cs typeface="Times New Roman"/>
              </a:rPr>
              <a:t> 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170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first</a:t>
            </a:r>
            <a:r>
              <a:rPr dirty="0" sz="1850" spc="95">
                <a:latin typeface="Times New Roman"/>
                <a:cs typeface="Times New Roman"/>
              </a:rPr>
              <a:t> 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105">
                <a:latin typeface="Times New Roman"/>
                <a:cs typeface="Times New Roman"/>
              </a:rPr>
              <a:t>le</a:t>
            </a:r>
            <a:r>
              <a:rPr dirty="0" sz="1850" spc="-265">
                <a:latin typeface="Times New Roman"/>
                <a:cs typeface="Times New Roman"/>
              </a:rPr>
              <a:t> </a:t>
            </a:r>
            <a:r>
              <a:rPr dirty="0" sz="1850" spc="-225">
                <a:latin typeface="Times New Roman"/>
                <a:cs typeface="Times New Roman"/>
              </a:rPr>
              <a:t>m</a:t>
            </a:r>
            <a:r>
              <a:rPr dirty="0" sz="1850" spc="-235">
                <a:latin typeface="Times New Roman"/>
                <a:cs typeface="Times New Roman"/>
              </a:rPr>
              <a:t> </a:t>
            </a:r>
            <a:r>
              <a:rPr dirty="0" sz="1850" spc="-100">
                <a:latin typeface="Times New Roman"/>
                <a:cs typeface="Times New Roman"/>
              </a:rPr>
              <a:t>en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80">
                <a:latin typeface="Times New Roman"/>
                <a:cs typeface="Times New Roman"/>
              </a:rPr>
              <a:t>t</a:t>
            </a:r>
            <a:r>
              <a:rPr dirty="0" sz="1850" spc="95">
                <a:latin typeface="Times New Roman"/>
                <a:cs typeface="Times New Roman"/>
              </a:rPr>
              <a:t> </a:t>
            </a:r>
            <a:r>
              <a:rPr dirty="0" sz="1850" spc="-110">
                <a:latin typeface="Times New Roman"/>
                <a:cs typeface="Times New Roman"/>
              </a:rPr>
              <a:t>in</a:t>
            </a:r>
            <a:r>
              <a:rPr dirty="0" sz="1850" spc="200">
                <a:latin typeface="Times New Roman"/>
                <a:cs typeface="Times New Roman"/>
              </a:rPr>
              <a:t> </a:t>
            </a:r>
            <a:r>
              <a:rPr dirty="0" sz="1850" spc="-55">
                <a:latin typeface="Times New Roman"/>
                <a:cs typeface="Times New Roman"/>
              </a:rPr>
              <a:t>th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60">
                <a:latin typeface="Times New Roman"/>
                <a:cs typeface="Times New Roman"/>
              </a:rPr>
              <a:t> 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-295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tac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145">
                <a:latin typeface="Times New Roman"/>
                <a:cs typeface="Times New Roman"/>
              </a:rPr>
              <a:t>k</a:t>
            </a:r>
            <a:r>
              <a:rPr dirty="0" sz="1850" spc="90">
                <a:latin typeface="Times New Roman"/>
                <a:cs typeface="Times New Roman"/>
              </a:rPr>
              <a:t> </a:t>
            </a:r>
            <a:r>
              <a:rPr dirty="0" sz="1850" spc="-45">
                <a:latin typeface="Times New Roman"/>
                <a:cs typeface="Times New Roman"/>
              </a:rPr>
              <a:t>from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40">
                <a:latin typeface="Times New Roman"/>
                <a:cs typeface="Times New Roman"/>
              </a:rPr>
              <a:t>h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170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40">
                <a:latin typeface="Times New Roman"/>
                <a:cs typeface="Times New Roman"/>
              </a:rPr>
              <a:t>o</a:t>
            </a:r>
            <a:r>
              <a:rPr dirty="0" sz="1850" spc="-145">
                <a:latin typeface="Times New Roman"/>
                <a:cs typeface="Times New Roman"/>
              </a:rPr>
              <a:t>p</a:t>
            </a:r>
            <a:r>
              <a:rPr dirty="0" sz="1850" spc="195">
                <a:latin typeface="Times New Roman"/>
                <a:cs typeface="Times New Roman"/>
              </a:rPr>
              <a:t> </a:t>
            </a:r>
            <a:r>
              <a:rPr dirty="0" sz="1850" spc="-75">
                <a:latin typeface="Times New Roman"/>
                <a:cs typeface="Times New Roman"/>
              </a:rPr>
              <a:t>t</a:t>
            </a:r>
            <a:r>
              <a:rPr dirty="0" sz="1850" spc="-145">
                <a:latin typeface="Times New Roman"/>
                <a:cs typeface="Times New Roman"/>
              </a:rPr>
              <a:t>h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a</a:t>
            </a:r>
            <a:r>
              <a:rPr dirty="0" sz="1850" spc="-80">
                <a:latin typeface="Times New Roman"/>
                <a:cs typeface="Times New Roman"/>
              </a:rPr>
              <a:t>t</a:t>
            </a:r>
            <a:r>
              <a:rPr dirty="0" sz="1850" spc="95">
                <a:latin typeface="Times New Roman"/>
                <a:cs typeface="Times New Roman"/>
              </a:rPr>
              <a:t> </a:t>
            </a:r>
            <a:r>
              <a:rPr dirty="0" sz="1850" spc="-225">
                <a:latin typeface="Times New Roman"/>
                <a:cs typeface="Times New Roman"/>
              </a:rPr>
              <a:t>m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a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50">
                <a:latin typeface="Times New Roman"/>
                <a:cs typeface="Times New Roman"/>
              </a:rPr>
              <a:t>c</a:t>
            </a:r>
            <a:r>
              <a:rPr dirty="0" sz="1850" spc="-145">
                <a:latin typeface="Times New Roman"/>
                <a:cs typeface="Times New Roman"/>
              </a:rPr>
              <a:t>h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e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145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t</a:t>
            </a:r>
            <a:r>
              <a:rPr dirty="0" sz="1850" spc="-40">
                <a:latin typeface="Times New Roman"/>
                <a:cs typeface="Times New Roman"/>
              </a:rPr>
              <a:t>h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170">
                <a:latin typeface="Times New Roman"/>
                <a:cs typeface="Times New Roman"/>
              </a:rPr>
              <a:t> </a:t>
            </a:r>
            <a:r>
              <a:rPr dirty="0" sz="1850" spc="-114">
                <a:latin typeface="Times New Roman"/>
                <a:cs typeface="Times New Roman"/>
              </a:rPr>
              <a:t>s</a:t>
            </a:r>
            <a:r>
              <a:rPr dirty="0" sz="1850" spc="-295">
                <a:latin typeface="Times New Roman"/>
                <a:cs typeface="Times New Roman"/>
              </a:rPr>
              <a:t> </a:t>
            </a:r>
            <a:r>
              <a:rPr dirty="0" sz="1850" spc="-40">
                <a:latin typeface="Times New Roman"/>
                <a:cs typeface="Times New Roman"/>
              </a:rPr>
              <a:t>p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c</a:t>
            </a:r>
            <a:r>
              <a:rPr dirty="0" sz="1850" spc="35">
                <a:latin typeface="Times New Roman"/>
                <a:cs typeface="Times New Roman"/>
              </a:rPr>
              <a:t>i</a:t>
            </a:r>
            <a:r>
              <a:rPr dirty="0" sz="1850" spc="40">
                <a:latin typeface="Times New Roman"/>
                <a:cs typeface="Times New Roman"/>
              </a:rPr>
              <a:t>f</a:t>
            </a:r>
            <a:r>
              <a:rPr dirty="0" sz="1850" spc="-75">
                <a:latin typeface="Times New Roman"/>
                <a:cs typeface="Times New Roman"/>
              </a:rPr>
              <a:t>i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145">
                <a:latin typeface="Times New Roman"/>
                <a:cs typeface="Times New Roman"/>
              </a:rPr>
              <a:t>d</a:t>
            </a:r>
            <a:r>
              <a:rPr dirty="0" sz="1850" spc="85">
                <a:latin typeface="Times New Roman"/>
                <a:cs typeface="Times New Roman"/>
              </a:rPr>
              <a:t> 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75">
                <a:latin typeface="Times New Roman"/>
                <a:cs typeface="Times New Roman"/>
              </a:rPr>
              <a:t>l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225">
                <a:latin typeface="Times New Roman"/>
                <a:cs typeface="Times New Roman"/>
              </a:rPr>
              <a:t>m</a:t>
            </a:r>
            <a:r>
              <a:rPr dirty="0" sz="1850" spc="-235">
                <a:latin typeface="Times New Roman"/>
                <a:cs typeface="Times New Roman"/>
              </a:rPr>
              <a:t> </a:t>
            </a:r>
            <a:r>
              <a:rPr dirty="0" sz="1850" spc="-130">
                <a:latin typeface="Times New Roman"/>
                <a:cs typeface="Times New Roman"/>
              </a:rPr>
              <a:t>e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-40">
                <a:latin typeface="Times New Roman"/>
                <a:cs typeface="Times New Roman"/>
              </a:rPr>
              <a:t>n</a:t>
            </a:r>
            <a:r>
              <a:rPr dirty="0" sz="1850" spc="35">
                <a:latin typeface="Times New Roman"/>
                <a:cs typeface="Times New Roman"/>
              </a:rPr>
              <a:t>t.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59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4850" y="6420611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10.1.</a:t>
            </a:r>
            <a:r>
              <a:rPr dirty="0" spc="15"/>
              <a:t> </a:t>
            </a:r>
            <a:r>
              <a:rPr dirty="0" spc="35"/>
              <a:t>Superclasses</a:t>
            </a:r>
            <a:r>
              <a:rPr dirty="0" spc="20"/>
              <a:t> </a:t>
            </a:r>
            <a:r>
              <a:rPr dirty="0" spc="50"/>
              <a:t>and</a:t>
            </a:r>
            <a:r>
              <a:rPr dirty="0" spc="15"/>
              <a:t> </a:t>
            </a:r>
            <a:r>
              <a:rPr dirty="0" spc="45"/>
              <a:t>Subclasses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8900" y="837691"/>
            <a:ext cx="8171815" cy="55213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85750" marR="3406775" indent="-27305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public class </a:t>
            </a:r>
            <a:r>
              <a:rPr dirty="0" sz="2400" spc="-20">
                <a:solidFill>
                  <a:srgbClr val="2B91AF"/>
                </a:solidFill>
                <a:latin typeface="Calibri"/>
                <a:cs typeface="Calibri"/>
              </a:rPr>
              <a:t>TestCircleRectangle </a:t>
            </a:r>
            <a:r>
              <a:rPr dirty="0" sz="2400">
                <a:latin typeface="Calibri"/>
                <a:cs typeface="Calibri"/>
              </a:rPr>
              <a:t>{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void </a:t>
            </a:r>
            <a:r>
              <a:rPr dirty="0" sz="2400" spc="-5">
                <a:latin typeface="Calibri"/>
                <a:cs typeface="Calibri"/>
              </a:rPr>
              <a:t>main(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[]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08080"/>
                </a:solidFill>
                <a:latin typeface="Calibri"/>
                <a:cs typeface="Calibri"/>
              </a:rPr>
              <a:t>arg</a:t>
            </a:r>
            <a:r>
              <a:rPr dirty="0" sz="2400" spc="-10">
                <a:latin typeface="Calibri"/>
                <a:cs typeface="Calibri"/>
              </a:rPr>
              <a:t>){</a:t>
            </a:r>
            <a:endParaRPr sz="2400">
              <a:latin typeface="Calibri"/>
              <a:cs typeface="Calibri"/>
            </a:endParaRPr>
          </a:p>
          <a:p>
            <a:pPr marL="558800" marR="1746250">
              <a:lnSpc>
                <a:spcPts val="2900"/>
              </a:lnSpc>
              <a:spcBef>
                <a:spcPts val="80"/>
              </a:spcBef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Circle </a:t>
            </a:r>
            <a:r>
              <a:rPr dirty="0" sz="2400" spc="-10">
                <a:latin typeface="Calibri"/>
                <a:cs typeface="Calibri"/>
              </a:rPr>
              <a:t>circle</a:t>
            </a:r>
            <a:r>
              <a:rPr dirty="0" sz="2400">
                <a:latin typeface="Calibri"/>
                <a:cs typeface="Calibri"/>
              </a:rPr>
              <a:t> 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Circle(1);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System.out.println(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"A</a:t>
            </a:r>
            <a:r>
              <a:rPr dirty="0" sz="2400" spc="-3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circe</a:t>
            </a:r>
            <a:r>
              <a:rPr dirty="0" sz="2400" spc="-2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400" spc="-2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circle.toString());</a:t>
            </a:r>
            <a:endParaRPr sz="2400">
              <a:latin typeface="Calibri"/>
              <a:cs typeface="Calibri"/>
            </a:endParaRPr>
          </a:p>
          <a:p>
            <a:pPr marL="558800" marR="785495">
              <a:lnSpc>
                <a:spcPts val="2810"/>
              </a:lnSpc>
              <a:spcBef>
                <a:spcPts val="80"/>
              </a:spcBef>
            </a:pPr>
            <a:r>
              <a:rPr dirty="0" sz="2400" spc="-10">
                <a:latin typeface="Calibri"/>
                <a:cs typeface="Calibri"/>
              </a:rPr>
              <a:t>System.out.println(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"The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color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 </a:t>
            </a:r>
            <a:r>
              <a:rPr dirty="0" sz="2400" spc="-10">
                <a:latin typeface="Calibri"/>
                <a:cs typeface="Calibri"/>
              </a:rPr>
              <a:t>circle.getColor());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System.out.println(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"The</a:t>
            </a:r>
            <a:r>
              <a:rPr dirty="0" sz="2400" spc="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radius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 "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circle.getRadius());</a:t>
            </a:r>
            <a:endParaRPr sz="2400">
              <a:latin typeface="Calibri"/>
              <a:cs typeface="Calibri"/>
            </a:endParaRPr>
          </a:p>
          <a:p>
            <a:pPr marL="558800" marR="5080">
              <a:lnSpc>
                <a:spcPts val="2880"/>
              </a:lnSpc>
              <a:spcBef>
                <a:spcPts val="35"/>
              </a:spcBef>
            </a:pPr>
            <a:r>
              <a:rPr dirty="0" sz="2400" spc="-10">
                <a:latin typeface="Calibri"/>
                <a:cs typeface="Calibri"/>
              </a:rPr>
              <a:t>System.out.println(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"The area 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is 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" </a:t>
            </a:r>
            <a:r>
              <a:rPr dirty="0" sz="2400">
                <a:latin typeface="Calibri"/>
                <a:cs typeface="Calibri"/>
              </a:rPr>
              <a:t>+ </a:t>
            </a:r>
            <a:r>
              <a:rPr dirty="0" sz="2400" spc="-10">
                <a:latin typeface="Calibri"/>
                <a:cs typeface="Calibri"/>
              </a:rPr>
              <a:t>circle.getArea());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System.out.println(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"The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diameter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is 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 </a:t>
            </a:r>
            <a:r>
              <a:rPr dirty="0" sz="2400" spc="-10">
                <a:latin typeface="Calibri"/>
                <a:cs typeface="Calibri"/>
              </a:rPr>
              <a:t>circle.getPerimeter());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libri"/>
              <a:cs typeface="Calibri"/>
            </a:endParaRPr>
          </a:p>
          <a:p>
            <a:pPr marL="626745" marR="327660" indent="-68580">
              <a:lnSpc>
                <a:spcPct val="99400"/>
              </a:lnSpc>
              <a:spcBef>
                <a:spcPts val="5"/>
              </a:spcBef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Rectangle </a:t>
            </a:r>
            <a:r>
              <a:rPr dirty="0" sz="2400" spc="-10">
                <a:latin typeface="Calibri"/>
                <a:cs typeface="Calibri"/>
              </a:rPr>
              <a:t>rectangle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Rectangle(2,</a:t>
            </a:r>
            <a:r>
              <a:rPr dirty="0" sz="2400" spc="-5">
                <a:latin typeface="Calibri"/>
                <a:cs typeface="Calibri"/>
              </a:rPr>
              <a:t> 4);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System.out.println(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"\nA rectangle 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" </a:t>
            </a:r>
            <a:r>
              <a:rPr dirty="0" sz="2400">
                <a:latin typeface="Calibri"/>
                <a:cs typeface="Calibri"/>
              </a:rPr>
              <a:t>+ </a:t>
            </a:r>
            <a:r>
              <a:rPr dirty="0" sz="2400" spc="-10">
                <a:latin typeface="Calibri"/>
                <a:cs typeface="Calibri"/>
              </a:rPr>
              <a:t>rectangle.toString());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System.out.println(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"The area 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is 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" </a:t>
            </a:r>
            <a:r>
              <a:rPr dirty="0" sz="2400">
                <a:latin typeface="Calibri"/>
                <a:cs typeface="Calibri"/>
              </a:rPr>
              <a:t>+ </a:t>
            </a:r>
            <a:r>
              <a:rPr dirty="0" sz="2400" spc="-10">
                <a:latin typeface="Calibri"/>
                <a:cs typeface="Calibri"/>
              </a:rPr>
              <a:t>rectangle.getArea());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System.out.println(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"The</a:t>
            </a:r>
            <a:r>
              <a:rPr dirty="0" sz="2400" spc="-5">
                <a:solidFill>
                  <a:srgbClr val="A31515"/>
                </a:solidFill>
                <a:latin typeface="Calibri"/>
                <a:cs typeface="Calibri"/>
              </a:rPr>
              <a:t> perimeter is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400" spc="-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  <a:p>
            <a:pPr marL="1288415">
              <a:lnSpc>
                <a:spcPct val="100000"/>
              </a:lnSpc>
              <a:spcBef>
                <a:spcPts val="20"/>
              </a:spcBef>
            </a:pPr>
            <a:r>
              <a:rPr dirty="0" sz="2400" spc="-10">
                <a:latin typeface="Calibri"/>
                <a:cs typeface="Calibri"/>
              </a:rPr>
              <a:t>rectangle.getPerimeter());</a:t>
            </a:r>
            <a:endParaRPr sz="24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900" y="6324091"/>
            <a:ext cx="121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297" y="5727191"/>
            <a:ext cx="7911465" cy="932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dirty="0" sz="2300" spc="-10">
                <a:solidFill>
                  <a:srgbClr val="008000"/>
                </a:solidFill>
                <a:latin typeface="Calibri"/>
                <a:cs typeface="Calibri"/>
              </a:rPr>
              <a:t>//return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position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of</a:t>
            </a:r>
            <a:r>
              <a:rPr dirty="0" sz="2300">
                <a:solidFill>
                  <a:srgbClr val="008000"/>
                </a:solidFill>
                <a:latin typeface="Calibri"/>
                <a:cs typeface="Calibri"/>
              </a:rPr>
              <a:t> the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20">
                <a:solidFill>
                  <a:srgbClr val="008000"/>
                </a:solidFill>
                <a:latin typeface="Calibri"/>
                <a:cs typeface="Calibri"/>
              </a:rPr>
              <a:t>first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element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in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15">
                <a:solidFill>
                  <a:srgbClr val="008000"/>
                </a:solidFill>
                <a:latin typeface="Calibri"/>
                <a:cs typeface="Calibri"/>
              </a:rPr>
              <a:t>stack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15">
                <a:solidFill>
                  <a:srgbClr val="008000"/>
                </a:solidFill>
                <a:latin typeface="Calibri"/>
                <a:cs typeface="Calibri"/>
              </a:rPr>
              <a:t>from</a:t>
            </a:r>
            <a:r>
              <a:rPr dirty="0" sz="2300">
                <a:solidFill>
                  <a:srgbClr val="008000"/>
                </a:solidFill>
                <a:latin typeface="Calibri"/>
                <a:cs typeface="Calibri"/>
              </a:rPr>
              <a:t> the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008000"/>
                </a:solidFill>
                <a:latin typeface="Calibri"/>
                <a:cs typeface="Calibri"/>
              </a:rPr>
              <a:t>top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ts val="2705"/>
              </a:lnSpc>
              <a:spcBef>
                <a:spcPts val="45"/>
              </a:spcBef>
            </a:pPr>
            <a:r>
              <a:rPr dirty="0" sz="2300" spc="-10">
                <a:solidFill>
                  <a:srgbClr val="008000"/>
                </a:solidFill>
                <a:latin typeface="Calibri"/>
                <a:cs typeface="Calibri"/>
              </a:rPr>
              <a:t>//that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008000"/>
                </a:solidFill>
                <a:latin typeface="Calibri"/>
                <a:cs typeface="Calibri"/>
              </a:rPr>
              <a:t>matches</a:t>
            </a:r>
            <a:r>
              <a:rPr dirty="0" sz="2300">
                <a:solidFill>
                  <a:srgbClr val="008000"/>
                </a:solidFill>
                <a:latin typeface="Calibri"/>
                <a:cs typeface="Calibri"/>
              </a:rPr>
              <a:t> the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specified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element</a:t>
            </a:r>
            <a:endParaRPr sz="2300">
              <a:latin typeface="Calibri"/>
              <a:cs typeface="Calibri"/>
            </a:endParaRPr>
          </a:p>
          <a:p>
            <a:pPr algn="ctr" marL="343535">
              <a:lnSpc>
                <a:spcPts val="1625"/>
              </a:lnSpc>
            </a:pPr>
            <a:r>
              <a:rPr dirty="0" sz="1400">
                <a:latin typeface="Times New Roman"/>
                <a:cs typeface="Times New Roman"/>
              </a:rPr>
              <a:t>70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947" y="826007"/>
            <a:ext cx="6147435" cy="457962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3138170">
              <a:lnSpc>
                <a:spcPts val="2710"/>
              </a:lnSpc>
              <a:spcBef>
                <a:spcPts val="229"/>
              </a:spcBef>
            </a:pPr>
            <a:r>
              <a:rPr dirty="0" sz="2300" spc="-5">
                <a:solidFill>
                  <a:srgbClr val="0000FF"/>
                </a:solidFill>
                <a:latin typeface="Calibri"/>
                <a:cs typeface="Calibri"/>
              </a:rPr>
              <a:t>import </a:t>
            </a:r>
            <a:r>
              <a:rPr dirty="0" sz="2300" spc="-15">
                <a:latin typeface="Calibri"/>
                <a:cs typeface="Calibri"/>
              </a:rPr>
              <a:t>java.util.ArrayList; </a:t>
            </a:r>
            <a:r>
              <a:rPr dirty="0" sz="2300" spc="-505"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00FF"/>
                </a:solidFill>
                <a:latin typeface="Calibri"/>
                <a:cs typeface="Calibri"/>
              </a:rPr>
              <a:t>public class </a:t>
            </a:r>
            <a:r>
              <a:rPr dirty="0" sz="2300" spc="-5">
                <a:solidFill>
                  <a:srgbClr val="2B91AF"/>
                </a:solidFill>
                <a:latin typeface="Calibri"/>
                <a:cs typeface="Calibri"/>
              </a:rPr>
              <a:t>MyStack</a:t>
            </a:r>
            <a:r>
              <a:rPr dirty="0" sz="230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{</a:t>
            </a:r>
            <a:endParaRPr sz="2300">
              <a:latin typeface="Calibri"/>
              <a:cs typeface="Calibri"/>
            </a:endParaRPr>
          </a:p>
          <a:p>
            <a:pPr marL="346075">
              <a:lnSpc>
                <a:spcPts val="2705"/>
              </a:lnSpc>
            </a:pPr>
            <a:r>
              <a:rPr dirty="0" sz="2300" spc="-15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23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0000FF"/>
                </a:solidFill>
                <a:latin typeface="Calibri"/>
                <a:cs typeface="Calibri"/>
              </a:rPr>
              <a:t>Arraylist</a:t>
            </a:r>
            <a:r>
              <a:rPr dirty="0" sz="2300" spc="-10">
                <a:latin typeface="Calibri"/>
                <a:cs typeface="Calibri"/>
              </a:rPr>
              <a:t>&lt;</a:t>
            </a:r>
            <a:r>
              <a:rPr dirty="0" sz="2300" spc="-10">
                <a:solidFill>
                  <a:srgbClr val="0000FF"/>
                </a:solidFill>
                <a:latin typeface="Calibri"/>
                <a:cs typeface="Calibri"/>
              </a:rPr>
              <a:t>Object</a:t>
            </a:r>
            <a:r>
              <a:rPr dirty="0" sz="2300" spc="-10">
                <a:latin typeface="Calibri"/>
                <a:cs typeface="Calibri"/>
              </a:rPr>
              <a:t>&gt;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list</a:t>
            </a:r>
            <a:r>
              <a:rPr dirty="0" sz="2300">
                <a:latin typeface="Calibri"/>
                <a:cs typeface="Calibri"/>
              </a:rPr>
              <a:t> =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3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300" spc="-15">
                <a:solidFill>
                  <a:srgbClr val="0000FF"/>
                </a:solidFill>
                <a:latin typeface="Calibri"/>
                <a:cs typeface="Calibri"/>
              </a:rPr>
              <a:t>ArrayList</a:t>
            </a:r>
            <a:r>
              <a:rPr dirty="0" sz="2300" spc="-15">
                <a:latin typeface="Calibri"/>
                <a:cs typeface="Calibri"/>
              </a:rPr>
              <a:t>&lt;&gt;();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346075">
              <a:lnSpc>
                <a:spcPct val="100000"/>
              </a:lnSpc>
            </a:pP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2300" spc="-10">
                <a:solidFill>
                  <a:srgbClr val="008000"/>
                </a:solidFill>
                <a:latin typeface="Calibri"/>
                <a:cs typeface="Calibri"/>
              </a:rPr>
              <a:t> return</a:t>
            </a:r>
            <a:r>
              <a:rPr dirty="0" sz="230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true</a:t>
            </a:r>
            <a:r>
              <a:rPr dirty="0" sz="230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if </a:t>
            </a:r>
            <a:r>
              <a:rPr dirty="0" sz="2300" spc="-15">
                <a:solidFill>
                  <a:srgbClr val="008000"/>
                </a:solidFill>
                <a:latin typeface="Calibri"/>
                <a:cs typeface="Calibri"/>
              </a:rPr>
              <a:t>stack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 is </a:t>
            </a:r>
            <a:r>
              <a:rPr dirty="0" sz="2300">
                <a:solidFill>
                  <a:srgbClr val="008000"/>
                </a:solidFill>
                <a:latin typeface="Calibri"/>
                <a:cs typeface="Calibri"/>
              </a:rPr>
              <a:t>empty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</a:pP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2300" spc="-2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008000"/>
                </a:solidFill>
                <a:latin typeface="Calibri"/>
                <a:cs typeface="Calibri"/>
              </a:rPr>
              <a:t>return</a:t>
            </a:r>
            <a:r>
              <a:rPr dirty="0" sz="2300" spc="-2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15">
                <a:solidFill>
                  <a:srgbClr val="008000"/>
                </a:solidFill>
                <a:latin typeface="Calibri"/>
                <a:cs typeface="Calibri"/>
              </a:rPr>
              <a:t>size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</a:pP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2300" spc="-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008000"/>
                </a:solidFill>
                <a:latin typeface="Calibri"/>
                <a:cs typeface="Calibri"/>
              </a:rPr>
              <a:t>return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008000"/>
                </a:solidFill>
                <a:latin typeface="Calibri"/>
                <a:cs typeface="Calibri"/>
              </a:rPr>
              <a:t>top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 element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</a:pPr>
            <a:r>
              <a:rPr dirty="0" sz="2300" spc="-10">
                <a:solidFill>
                  <a:srgbClr val="008000"/>
                </a:solidFill>
                <a:latin typeface="Calibri"/>
                <a:cs typeface="Calibri"/>
              </a:rPr>
              <a:t>//return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and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15">
                <a:solidFill>
                  <a:srgbClr val="008000"/>
                </a:solidFill>
                <a:latin typeface="Calibri"/>
                <a:cs typeface="Calibri"/>
              </a:rPr>
              <a:t>remove</a:t>
            </a:r>
            <a:r>
              <a:rPr dirty="0" sz="2300" spc="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008000"/>
                </a:solidFill>
                <a:latin typeface="Calibri"/>
                <a:cs typeface="Calibri"/>
              </a:rPr>
              <a:t>top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element</a:t>
            </a:r>
            <a:r>
              <a:rPr dirty="0" sz="2300" spc="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in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this</a:t>
            </a:r>
            <a:r>
              <a:rPr dirty="0" sz="230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15">
                <a:solidFill>
                  <a:srgbClr val="008000"/>
                </a:solidFill>
                <a:latin typeface="Calibri"/>
                <a:cs typeface="Calibri"/>
              </a:rPr>
              <a:t>stack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</a:pPr>
            <a:r>
              <a:rPr dirty="0" sz="2300" spc="-20">
                <a:solidFill>
                  <a:srgbClr val="008000"/>
                </a:solidFill>
                <a:latin typeface="Calibri"/>
                <a:cs typeface="Calibri"/>
              </a:rPr>
              <a:t>//Add</a:t>
            </a:r>
            <a:r>
              <a:rPr dirty="0" sz="2300">
                <a:solidFill>
                  <a:srgbClr val="008000"/>
                </a:solidFill>
                <a:latin typeface="Calibri"/>
                <a:cs typeface="Calibri"/>
              </a:rPr>
              <a:t> a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 new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element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008000"/>
                </a:solidFill>
                <a:latin typeface="Calibri"/>
                <a:cs typeface="Calibri"/>
              </a:rPr>
              <a:t>to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300" spc="-10">
                <a:solidFill>
                  <a:srgbClr val="008000"/>
                </a:solidFill>
                <a:latin typeface="Calibri"/>
                <a:cs typeface="Calibri"/>
              </a:rPr>
              <a:t>top</a:t>
            </a:r>
            <a:r>
              <a:rPr dirty="0" sz="23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8000"/>
                </a:solidFill>
                <a:latin typeface="Calibri"/>
                <a:cs typeface="Calibri"/>
              </a:rPr>
              <a:t>of this </a:t>
            </a:r>
            <a:r>
              <a:rPr dirty="0" sz="2300" spc="-15">
                <a:solidFill>
                  <a:srgbClr val="008000"/>
                </a:solidFill>
                <a:latin typeface="Calibri"/>
                <a:cs typeface="Calibri"/>
              </a:rPr>
              <a:t>stack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947" y="6428232"/>
            <a:ext cx="11747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Calibri"/>
                <a:cs typeface="Calibri"/>
              </a:rPr>
              <a:t>}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861253" y="1739900"/>
            <a:ext cx="5918200" cy="33147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// return</a:t>
            </a:r>
            <a:r>
              <a:rPr dirty="0" sz="2400" spc="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r>
              <a:rPr dirty="0" sz="2400" spc="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if stack</a:t>
            </a:r>
            <a:r>
              <a:rPr dirty="0" sz="2400" spc="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dirty="0" sz="2400" spc="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empty </a:t>
            </a:r>
            <a:r>
              <a:rPr dirty="0" sz="2400" spc="-142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400" b="1">
                <a:latin typeface="Courier New"/>
                <a:cs typeface="Courier New"/>
              </a:rPr>
              <a:t>[</a:t>
            </a:r>
            <a:r>
              <a:rPr dirty="0" sz="2400" spc="1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]</a:t>
            </a:r>
            <a:r>
              <a:rPr dirty="0" sz="2400" spc="5" b="1">
                <a:latin typeface="Courier New"/>
                <a:cs typeface="Courier New"/>
              </a:rPr>
              <a:t> isEmpty(){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ts val="2845"/>
              </a:lnSpc>
              <a:spcBef>
                <a:spcPts val="25"/>
              </a:spcBef>
            </a:pPr>
            <a:r>
              <a:rPr dirty="0" sz="2400" spc="5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2400" spc="-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latin typeface="Courier New"/>
                <a:cs typeface="Courier New"/>
              </a:rPr>
              <a:t>[].isEmpty();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dirty="0" sz="2400" spc="-1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return</a:t>
            </a:r>
            <a:r>
              <a:rPr dirty="0" sz="2400" spc="-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size</a:t>
            </a:r>
            <a:endParaRPr sz="2400">
              <a:latin typeface="Courier New"/>
              <a:cs typeface="Courier New"/>
            </a:endParaRPr>
          </a:p>
          <a:p>
            <a:pPr marL="469900" marR="2214245" indent="-457200">
              <a:lnSpc>
                <a:spcPct val="100800"/>
              </a:lnSpc>
            </a:pPr>
            <a:r>
              <a:rPr dirty="0" sz="2400" spc="5" b="1">
                <a:latin typeface="Courier New"/>
                <a:cs typeface="Courier New"/>
              </a:rPr>
              <a:t>pubic </a:t>
            </a:r>
            <a:r>
              <a:rPr dirty="0" sz="2400" b="1">
                <a:latin typeface="Courier New"/>
                <a:cs typeface="Courier New"/>
              </a:rPr>
              <a:t>[ ] </a:t>
            </a:r>
            <a:r>
              <a:rPr dirty="0" sz="2400" spc="5" b="1">
                <a:latin typeface="Courier New"/>
                <a:cs typeface="Courier New"/>
              </a:rPr>
              <a:t>getSize(){ </a:t>
            </a:r>
            <a:r>
              <a:rPr dirty="0" sz="2400" spc="-1430" b="1"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10"/>
              </a:lnSpc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54585" y="1227835"/>
            <a:ext cx="7943850" cy="44176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3319145">
              <a:lnSpc>
                <a:spcPct val="100800"/>
              </a:lnSpc>
              <a:spcBef>
                <a:spcPts val="75"/>
              </a:spcBef>
            </a:pP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// return the top element </a:t>
            </a:r>
            <a:r>
              <a:rPr dirty="0" sz="2400" spc="-143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400" b="1">
                <a:latin typeface="Courier New"/>
                <a:cs typeface="Courier New"/>
              </a:rPr>
              <a:t>[</a:t>
            </a:r>
            <a:r>
              <a:rPr dirty="0" sz="2400" spc="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]</a:t>
            </a:r>
            <a:r>
              <a:rPr dirty="0" sz="2400" spc="5" b="1">
                <a:latin typeface="Courier New"/>
                <a:cs typeface="Courier New"/>
              </a:rPr>
              <a:t> peek(){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ts val="2845"/>
              </a:lnSpc>
              <a:spcBef>
                <a:spcPts val="25"/>
              </a:spcBef>
            </a:pPr>
            <a:r>
              <a:rPr dirty="0" sz="2400" spc="5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//return</a:t>
            </a:r>
            <a:r>
              <a:rPr dirty="0" sz="2400" spc="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and</a:t>
            </a:r>
            <a:r>
              <a:rPr dirty="0" sz="2400" spc="1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remove</a:t>
            </a:r>
            <a:r>
              <a:rPr dirty="0" sz="2400" spc="1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dirty="0" sz="2400" spc="1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top</a:t>
            </a:r>
            <a:r>
              <a:rPr dirty="0" sz="2400" spc="1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element</a:t>
            </a:r>
            <a:r>
              <a:rPr dirty="0" sz="2400" spc="1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in</a:t>
            </a:r>
            <a:r>
              <a:rPr dirty="0" sz="2400" spc="1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this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5" b="1">
                <a:solidFill>
                  <a:srgbClr val="008000"/>
                </a:solidFill>
                <a:latin typeface="Courier New"/>
                <a:cs typeface="Courier New"/>
              </a:rPr>
              <a:t>//stack</a:t>
            </a:r>
            <a:endParaRPr sz="2400">
              <a:latin typeface="Courier New"/>
              <a:cs typeface="Courier New"/>
            </a:endParaRPr>
          </a:p>
          <a:p>
            <a:pPr marL="469900" marR="4976495" indent="-457200">
              <a:lnSpc>
                <a:spcPts val="2810"/>
              </a:lnSpc>
              <a:spcBef>
                <a:spcPts val="175"/>
              </a:spcBef>
            </a:pPr>
            <a:r>
              <a:rPr dirty="0" sz="2400" spc="5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4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latin typeface="Courier New"/>
                <a:cs typeface="Courier New"/>
              </a:rPr>
              <a:t>[]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5" b="1">
                <a:latin typeface="Courier New"/>
                <a:cs typeface="Courier New"/>
              </a:rPr>
              <a:t>pop(){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5" b="1">
                <a:latin typeface="Courier New"/>
                <a:cs typeface="Courier New"/>
              </a:rPr>
              <a:t>[]</a:t>
            </a:r>
            <a:r>
              <a:rPr dirty="0" sz="2400" b="1">
                <a:latin typeface="Courier New"/>
                <a:cs typeface="Courier New"/>
              </a:rPr>
              <a:t> o =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400" spc="5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24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latin typeface="Courier New"/>
                <a:cs typeface="Courier New"/>
              </a:rPr>
              <a:t>o;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53524" y="875283"/>
            <a:ext cx="7820025" cy="515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0" b="1">
                <a:solidFill>
                  <a:srgbClr val="008000"/>
                </a:solidFill>
                <a:latin typeface="Calibri"/>
                <a:cs typeface="Calibri"/>
              </a:rPr>
              <a:t>//Add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a 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new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element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to</a:t>
            </a:r>
            <a:r>
              <a:rPr dirty="0" sz="28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top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of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this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8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dirty="0" sz="28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push([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]){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ts val="3325"/>
              </a:lnSpc>
            </a:pPr>
            <a:r>
              <a:rPr dirty="0" sz="2800" spc="-10" b="1">
                <a:solidFill>
                  <a:srgbClr val="008000"/>
                </a:solidFill>
                <a:latin typeface="Calibri"/>
                <a:cs typeface="Calibri"/>
              </a:rPr>
              <a:t>//return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position of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first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element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 in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  <a:p>
            <a:pPr marL="12700" marR="327025">
              <a:lnSpc>
                <a:spcPts val="3410"/>
              </a:lnSpc>
              <a:spcBef>
                <a:spcPts val="40"/>
              </a:spcBef>
            </a:pPr>
            <a:r>
              <a:rPr dirty="0" sz="2800" spc="-10" b="1">
                <a:solidFill>
                  <a:srgbClr val="008000"/>
                </a:solidFill>
                <a:latin typeface="Calibri"/>
                <a:cs typeface="Calibri"/>
              </a:rPr>
              <a:t>//from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top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that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8000"/>
                </a:solidFill>
                <a:latin typeface="Calibri"/>
                <a:cs typeface="Calibri"/>
              </a:rPr>
              <a:t>matches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specified element </a:t>
            </a:r>
            <a:r>
              <a:rPr dirty="0" sz="2800" spc="-6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@</a:t>
            </a: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Override</a:t>
            </a:r>
            <a:endParaRPr sz="2800">
              <a:latin typeface="Calibri"/>
              <a:cs typeface="Calibri"/>
            </a:endParaRPr>
          </a:p>
          <a:p>
            <a:pPr marL="469265" marR="4826000" indent="-457200">
              <a:lnSpc>
                <a:spcPts val="3290"/>
              </a:lnSpc>
              <a:spcBef>
                <a:spcPts val="90"/>
              </a:spcBef>
            </a:pPr>
            <a:r>
              <a:rPr dirty="0" sz="2800" spc="-5" b="1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800" b="1">
                <a:latin typeface="Calibri"/>
                <a:cs typeface="Calibri"/>
              </a:rPr>
              <a:t>[ ] </a:t>
            </a:r>
            <a:r>
              <a:rPr dirty="0" sz="2800" spc="-5" b="1">
                <a:latin typeface="Calibri"/>
                <a:cs typeface="Calibri"/>
              </a:rPr>
              <a:t>toString() </a:t>
            </a:r>
            <a:r>
              <a:rPr dirty="0" sz="2800" b="1">
                <a:latin typeface="Calibri"/>
                <a:cs typeface="Calibri"/>
              </a:rPr>
              <a:t>{ </a:t>
            </a:r>
            <a:r>
              <a:rPr dirty="0" sz="2800" spc="-620" b="1"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8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A31515"/>
                </a:solidFill>
                <a:latin typeface="Calibri"/>
                <a:cs typeface="Calibri"/>
              </a:rPr>
              <a:t>"stack:</a:t>
            </a:r>
            <a:r>
              <a:rPr dirty="0" sz="2800" spc="-2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800" spc="-2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10"/>
              </a:lnSpc>
            </a:pPr>
            <a:r>
              <a:rPr dirty="0" sz="2800" b="1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1415171" y="1451355"/>
            <a:ext cx="4502785" cy="3869054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// </a:t>
            </a:r>
            <a:r>
              <a:rPr dirty="0" sz="2800" spc="-10" b="1">
                <a:solidFill>
                  <a:srgbClr val="008000"/>
                </a:solidFill>
                <a:latin typeface="Calibri"/>
                <a:cs typeface="Calibri"/>
              </a:rPr>
              <a:t>return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true if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stack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is 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empty </a:t>
            </a:r>
            <a:r>
              <a:rPr dirty="0" sz="2800" spc="-6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Calibri"/>
                <a:cs typeface="Calibri"/>
              </a:rPr>
              <a:t>public boolean </a:t>
            </a:r>
            <a:r>
              <a:rPr dirty="0" sz="2800" spc="-5" b="1">
                <a:latin typeface="Calibri"/>
                <a:cs typeface="Calibri"/>
              </a:rPr>
              <a:t>isEmpty(){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3290"/>
              </a:lnSpc>
            </a:pP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8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list.isEmpty();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800" b="1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Calibri"/>
              <a:cs typeface="Calibri"/>
            </a:endParaRPr>
          </a:p>
          <a:p>
            <a:pPr marL="12700" marR="1734185">
              <a:lnSpc>
                <a:spcPct val="101400"/>
              </a:lnSpc>
            </a:pP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2800" spc="4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8000"/>
                </a:solidFill>
                <a:latin typeface="Calibri"/>
                <a:cs typeface="Calibri"/>
              </a:rPr>
              <a:t>return</a:t>
            </a:r>
            <a:r>
              <a:rPr dirty="0" sz="2800" spc="4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008000"/>
                </a:solidFill>
                <a:latin typeface="Calibri"/>
                <a:cs typeface="Calibri"/>
              </a:rPr>
              <a:t>size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pubic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00FF"/>
                </a:solidFill>
                <a:latin typeface="Calibri"/>
                <a:cs typeface="Calibri"/>
              </a:rPr>
              <a:t>int </a:t>
            </a:r>
            <a:r>
              <a:rPr dirty="0" sz="2800" spc="-15" b="1">
                <a:latin typeface="Calibri"/>
                <a:cs typeface="Calibri"/>
              </a:rPr>
              <a:t>getSize(){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3290"/>
              </a:lnSpc>
            </a:pP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800" spc="-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list.size();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800" b="1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53524" y="1234947"/>
            <a:ext cx="7389495" cy="43021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3586479">
              <a:lnSpc>
                <a:spcPct val="101400"/>
              </a:lnSpc>
              <a:spcBef>
                <a:spcPts val="50"/>
              </a:spcBef>
            </a:pP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// </a:t>
            </a:r>
            <a:r>
              <a:rPr dirty="0" sz="2800" spc="-10" b="1">
                <a:solidFill>
                  <a:srgbClr val="008000"/>
                </a:solidFill>
                <a:latin typeface="Calibri"/>
                <a:cs typeface="Calibri"/>
              </a:rPr>
              <a:t>return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top 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element </a:t>
            </a:r>
            <a:r>
              <a:rPr dirty="0" sz="2800" spc="-6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Calibri"/>
                <a:cs typeface="Calibri"/>
              </a:rPr>
              <a:t>public Object</a:t>
            </a:r>
            <a:r>
              <a:rPr dirty="0" sz="28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peek(){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ts val="3310"/>
              </a:lnSpc>
            </a:pP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8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list.get(getSize() </a:t>
            </a:r>
            <a:r>
              <a:rPr dirty="0" sz="2800" b="1">
                <a:latin typeface="Calibri"/>
                <a:cs typeface="Calibri"/>
              </a:rPr>
              <a:t>-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1);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800" b="1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290"/>
              </a:lnSpc>
              <a:spcBef>
                <a:spcPts val="215"/>
              </a:spcBef>
            </a:pPr>
            <a:r>
              <a:rPr dirty="0" sz="2800" spc="-10" b="1">
                <a:solidFill>
                  <a:srgbClr val="008000"/>
                </a:solidFill>
                <a:latin typeface="Calibri"/>
                <a:cs typeface="Calibri"/>
              </a:rPr>
              <a:t>//return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and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remove</a:t>
            </a:r>
            <a:r>
              <a:rPr dirty="0" sz="2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top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element</a:t>
            </a:r>
            <a:r>
              <a:rPr dirty="0" sz="2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in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this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stack </a:t>
            </a:r>
            <a:r>
              <a:rPr dirty="0" sz="2800" spc="-6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Calibri"/>
                <a:cs typeface="Calibri"/>
              </a:rPr>
              <a:t>Object</a:t>
            </a:r>
            <a:r>
              <a:rPr dirty="0" sz="2800" spc="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pop(){</a:t>
            </a:r>
            <a:endParaRPr sz="2800">
              <a:latin typeface="Calibri"/>
              <a:cs typeface="Calibri"/>
            </a:endParaRPr>
          </a:p>
          <a:p>
            <a:pPr marL="469265" marR="2294255">
              <a:lnSpc>
                <a:spcPts val="3310"/>
              </a:lnSpc>
              <a:spcBef>
                <a:spcPts val="100"/>
              </a:spcBef>
            </a:pPr>
            <a:r>
              <a:rPr dirty="0" sz="2800" spc="-5" b="1">
                <a:solidFill>
                  <a:srgbClr val="0000FF"/>
                </a:solidFill>
                <a:latin typeface="Calibri"/>
                <a:cs typeface="Calibri"/>
              </a:rPr>
              <a:t>Object </a:t>
            </a:r>
            <a:r>
              <a:rPr dirty="0" sz="2800" b="1">
                <a:latin typeface="Calibri"/>
                <a:cs typeface="Calibri"/>
              </a:rPr>
              <a:t>o = </a:t>
            </a:r>
            <a:r>
              <a:rPr dirty="0" sz="2800" spc="-10" b="1">
                <a:latin typeface="Calibri"/>
                <a:cs typeface="Calibri"/>
              </a:rPr>
              <a:t>list.get(getSize() </a:t>
            </a:r>
            <a:r>
              <a:rPr dirty="0" sz="2800" b="1">
                <a:latin typeface="Calibri"/>
                <a:cs typeface="Calibri"/>
              </a:rPr>
              <a:t>- 1); </a:t>
            </a:r>
            <a:r>
              <a:rPr dirty="0" sz="2800" spc="-62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list.remove(getSize()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-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1);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ts val="3285"/>
              </a:lnSpc>
            </a:pP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800" spc="-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o;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800" b="1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3524" y="200659"/>
            <a:ext cx="5560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10.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ArrayList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45"/>
              <a:t>C</a:t>
            </a:r>
            <a:r>
              <a:rPr dirty="0" sz="3500" spc="40"/>
              <a:t>las</a:t>
            </a:r>
            <a:r>
              <a:rPr dirty="0" sz="3500" spc="35"/>
              <a:t>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404054" y="1451355"/>
            <a:ext cx="7820025" cy="43021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1242060">
              <a:lnSpc>
                <a:spcPct val="101400"/>
              </a:lnSpc>
              <a:spcBef>
                <a:spcPts val="50"/>
              </a:spcBef>
            </a:pPr>
            <a:r>
              <a:rPr dirty="0" sz="2800" spc="-30" b="1">
                <a:solidFill>
                  <a:srgbClr val="008000"/>
                </a:solidFill>
                <a:latin typeface="Calibri"/>
                <a:cs typeface="Calibri"/>
              </a:rPr>
              <a:t>//Add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a 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new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element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to</a:t>
            </a:r>
            <a:r>
              <a:rPr dirty="0" sz="28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top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of this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stack </a:t>
            </a:r>
            <a:r>
              <a:rPr dirty="0" sz="2800" spc="-6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push(</a:t>
            </a:r>
            <a:r>
              <a:rPr dirty="0" sz="2800" spc="-5" b="1">
                <a:solidFill>
                  <a:srgbClr val="0000FF"/>
                </a:solidFill>
                <a:latin typeface="Calibri"/>
                <a:cs typeface="Calibri"/>
              </a:rPr>
              <a:t>Object</a:t>
            </a:r>
            <a:r>
              <a:rPr dirty="0" sz="28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808080"/>
                </a:solidFill>
                <a:latin typeface="Calibri"/>
                <a:cs typeface="Calibri"/>
              </a:rPr>
              <a:t>o</a:t>
            </a:r>
            <a:r>
              <a:rPr dirty="0" sz="2800" spc="-5" b="1">
                <a:latin typeface="Calibri"/>
                <a:cs typeface="Calibri"/>
              </a:rPr>
              <a:t>){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ts val="3290"/>
              </a:lnSpc>
            </a:pPr>
            <a:r>
              <a:rPr dirty="0" sz="2800" spc="-5" b="1">
                <a:latin typeface="Calibri"/>
                <a:cs typeface="Calibri"/>
              </a:rPr>
              <a:t>list.add(o)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800" b="1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25"/>
              </a:lnSpc>
              <a:spcBef>
                <a:spcPts val="45"/>
              </a:spcBef>
            </a:pPr>
            <a:r>
              <a:rPr dirty="0" sz="2800" spc="-10" b="1">
                <a:solidFill>
                  <a:srgbClr val="008000"/>
                </a:solidFill>
                <a:latin typeface="Calibri"/>
                <a:cs typeface="Calibri"/>
              </a:rPr>
              <a:t>//return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position of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first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element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 in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  <a:p>
            <a:pPr marL="12700" marR="327025">
              <a:lnSpc>
                <a:spcPts val="3410"/>
              </a:lnSpc>
              <a:spcBef>
                <a:spcPts val="40"/>
              </a:spcBef>
            </a:pPr>
            <a:r>
              <a:rPr dirty="0" sz="2800" spc="-10" b="1">
                <a:solidFill>
                  <a:srgbClr val="008000"/>
                </a:solidFill>
                <a:latin typeface="Calibri"/>
                <a:cs typeface="Calibri"/>
              </a:rPr>
              <a:t>//from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top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that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8000"/>
                </a:solidFill>
                <a:latin typeface="Calibri"/>
                <a:cs typeface="Calibri"/>
              </a:rPr>
              <a:t>matches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specified element </a:t>
            </a:r>
            <a:r>
              <a:rPr dirty="0" sz="2800" spc="-6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@</a:t>
            </a: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Override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65"/>
              </a:lnSpc>
            </a:pPr>
            <a:r>
              <a:rPr dirty="0" sz="28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8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toString()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45"/>
              </a:spcBef>
            </a:pP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8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A31515"/>
                </a:solidFill>
                <a:latin typeface="Calibri"/>
                <a:cs typeface="Calibri"/>
              </a:rPr>
              <a:t>"stack: </a:t>
            </a:r>
            <a:r>
              <a:rPr dirty="0" sz="28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800" spc="-1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+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list.toString();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800" b="1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59155"/>
            <a:ext cx="62280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/>
              <a:t>10</a:t>
            </a:r>
            <a:r>
              <a:rPr dirty="0" sz="3500" spc="25"/>
              <a:t>.</a:t>
            </a:r>
            <a:r>
              <a:rPr dirty="0" sz="3500" spc="40"/>
              <a:t>11.</a:t>
            </a:r>
            <a:r>
              <a:rPr dirty="0" sz="3500" spc="25"/>
              <a:t> </a:t>
            </a:r>
            <a:r>
              <a:rPr dirty="0" sz="3500" spc="40"/>
              <a:t>T</a:t>
            </a:r>
            <a:r>
              <a:rPr dirty="0" sz="3500" spc="50"/>
              <a:t>he</a:t>
            </a:r>
            <a:r>
              <a:rPr dirty="0" sz="3500" spc="15"/>
              <a:t> </a:t>
            </a:r>
            <a:r>
              <a:rPr dirty="0" sz="3600" b="1">
                <a:latin typeface="Courier New"/>
                <a:cs typeface="Courier New"/>
              </a:rPr>
              <a:t>protected</a:t>
            </a:r>
            <a:r>
              <a:rPr dirty="0" sz="3600" spc="-1350" b="1">
                <a:latin typeface="Courier New"/>
                <a:cs typeface="Courier New"/>
              </a:rPr>
              <a:t> </a:t>
            </a:r>
            <a:r>
              <a:rPr dirty="0" sz="3500" spc="60"/>
              <a:t>Mo</a:t>
            </a:r>
            <a:r>
              <a:rPr dirty="0" sz="3500" spc="50"/>
              <a:t>d</a:t>
            </a:r>
            <a:r>
              <a:rPr dirty="0" sz="3500" spc="25"/>
              <a:t>i</a:t>
            </a:r>
            <a:r>
              <a:rPr dirty="0" sz="3500" spc="20"/>
              <a:t>f</a:t>
            </a:r>
            <a:r>
              <a:rPr dirty="0" sz="3500" spc="25"/>
              <a:t>i</a:t>
            </a:r>
            <a:r>
              <a:rPr dirty="0" sz="3500" spc="30"/>
              <a:t>er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072388"/>
            <a:ext cx="8124190" cy="3719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he </a:t>
            </a:r>
            <a:r>
              <a:rPr dirty="0" sz="2400" spc="-5" b="1">
                <a:latin typeface="Courier New"/>
                <a:cs typeface="Courier New"/>
              </a:rPr>
              <a:t>protecte</a:t>
            </a:r>
            <a:r>
              <a:rPr dirty="0" sz="2400" b="1">
                <a:latin typeface="Courier New"/>
                <a:cs typeface="Courier New"/>
              </a:rPr>
              <a:t>d</a:t>
            </a:r>
            <a:r>
              <a:rPr dirty="0" sz="2400" spc="-910" b="1">
                <a:latin typeface="Courier New"/>
                <a:cs typeface="Courier New"/>
              </a:rPr>
              <a:t> </a:t>
            </a:r>
            <a:r>
              <a:rPr dirty="0" sz="2400" spc="-5">
                <a:latin typeface="Calibri"/>
                <a:cs typeface="Calibri"/>
              </a:rPr>
              <a:t>mo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-5">
                <a:latin typeface="Calibri"/>
                <a:cs typeface="Calibri"/>
              </a:rPr>
              <a:t>i</a:t>
            </a:r>
            <a:r>
              <a:rPr dirty="0" sz="2400" spc="5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i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 app</a:t>
            </a:r>
            <a:r>
              <a:rPr dirty="0" sz="2400" spc="-5">
                <a:latin typeface="Calibri"/>
                <a:cs typeface="Calibri"/>
              </a:rPr>
              <a:t>li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-5">
                <a:latin typeface="Calibri"/>
                <a:cs typeface="Calibri"/>
              </a:rPr>
              <a:t> o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m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ds  </a:t>
            </a:r>
            <a:r>
              <a:rPr dirty="0" sz="2400" spc="-5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class.</a:t>
            </a:r>
            <a:endParaRPr sz="2400">
              <a:latin typeface="Calibri"/>
              <a:cs typeface="Calibri"/>
            </a:endParaRPr>
          </a:p>
          <a:p>
            <a:pPr marL="241300" marR="65405" indent="-228600">
              <a:lnSpc>
                <a:spcPct val="98800"/>
              </a:lnSpc>
              <a:spcBef>
                <a:spcPts val="94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protected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</a:t>
            </a:r>
            <a:r>
              <a:rPr dirty="0" sz="2400" spc="-5">
                <a:latin typeface="Calibri"/>
                <a:cs typeface="Calibri"/>
              </a:rPr>
              <a:t> or</a:t>
            </a:r>
            <a:r>
              <a:rPr dirty="0" sz="2400">
                <a:latin typeface="Calibri"/>
                <a:cs typeface="Calibri"/>
              </a:rPr>
              <a:t> 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protected</a:t>
            </a:r>
            <a:r>
              <a:rPr dirty="0" sz="2400" spc="-5">
                <a:latin typeface="Calibri"/>
                <a:cs typeface="Calibri"/>
              </a:rPr>
              <a:t> method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public class</a:t>
            </a:r>
            <a:r>
              <a:rPr dirty="0" sz="2400" spc="-10">
                <a:latin typeface="Calibri"/>
                <a:cs typeface="Calibri"/>
              </a:rPr>
              <a:t> can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accessed </a:t>
            </a:r>
            <a:r>
              <a:rPr dirty="0" sz="2400" spc="-10">
                <a:latin typeface="Calibri"/>
                <a:cs typeface="Calibri"/>
              </a:rPr>
              <a:t>by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any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class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same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package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its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subclasses,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even </a:t>
            </a:r>
            <a:r>
              <a:rPr dirty="0" sz="2400" spc="-5">
                <a:latin typeface="Calibri"/>
                <a:cs typeface="Calibri"/>
              </a:rPr>
              <a:t>if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subclasses</a:t>
            </a:r>
            <a:r>
              <a:rPr dirty="0" sz="2400" spc="-10">
                <a:latin typeface="Calibri"/>
                <a:cs typeface="Calibri"/>
              </a:rPr>
              <a:t> are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different</a:t>
            </a:r>
            <a:r>
              <a:rPr dirty="0" sz="2400" spc="-10">
                <a:latin typeface="Calibri"/>
                <a:cs typeface="Calibri"/>
              </a:rPr>
              <a:t> package.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modifiers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private</a:t>
            </a:r>
            <a:r>
              <a:rPr dirty="0" sz="2400" spc="-15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default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protected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public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dirty="0" sz="2400" spc="-5" i="1">
                <a:latin typeface="Calibri"/>
                <a:cs typeface="Calibri"/>
              </a:rPr>
              <a:t>visibility </a:t>
            </a:r>
            <a:r>
              <a:rPr dirty="0" sz="2400" spc="-5">
                <a:latin typeface="Calibri"/>
                <a:cs typeface="Calibri"/>
              </a:rPr>
              <a:t>or </a:t>
            </a:r>
            <a:r>
              <a:rPr dirty="0" sz="2400" spc="-5" i="1">
                <a:latin typeface="Calibri"/>
                <a:cs typeface="Calibri"/>
              </a:rPr>
              <a:t>accessibility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modifiers</a:t>
            </a:r>
            <a:r>
              <a:rPr dirty="0" sz="2400" spc="-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Calibri"/>
                <a:cs typeface="Calibri"/>
              </a:rPr>
              <a:t>They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specify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how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classes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members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accessed.</a:t>
            </a:r>
            <a:endParaRPr sz="24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visibility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modifiers </a:t>
            </a:r>
            <a:r>
              <a:rPr dirty="0" sz="2400" spc="-5">
                <a:latin typeface="Calibri"/>
                <a:cs typeface="Calibri"/>
              </a:rPr>
              <a:t>increases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50"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44951" y="5002934"/>
            <a:ext cx="2984500" cy="438150"/>
            <a:chOff x="3544951" y="5002934"/>
            <a:chExt cx="2984500" cy="438150"/>
          </a:xfrm>
        </p:grpSpPr>
        <p:sp>
          <p:nvSpPr>
            <p:cNvPr id="5" name="object 5"/>
            <p:cNvSpPr/>
            <p:nvPr/>
          </p:nvSpPr>
          <p:spPr>
            <a:xfrm>
              <a:off x="3546165" y="5318155"/>
              <a:ext cx="2981960" cy="121920"/>
            </a:xfrm>
            <a:custGeom>
              <a:avLst/>
              <a:gdLst/>
              <a:ahLst/>
              <a:cxnLst/>
              <a:rect l="l" t="t" r="r" b="b"/>
              <a:pathLst>
                <a:path w="2981959" h="121920">
                  <a:moveTo>
                    <a:pt x="2859780" y="0"/>
                  </a:moveTo>
                  <a:lnTo>
                    <a:pt x="2898748" y="60797"/>
                  </a:lnTo>
                  <a:lnTo>
                    <a:pt x="2859780" y="121695"/>
                  </a:lnTo>
                  <a:lnTo>
                    <a:pt x="2961989" y="70581"/>
                  </a:lnTo>
                  <a:lnTo>
                    <a:pt x="2903618" y="70581"/>
                  </a:lnTo>
                  <a:lnTo>
                    <a:pt x="2906054" y="68084"/>
                  </a:lnTo>
                  <a:lnTo>
                    <a:pt x="2908489" y="65655"/>
                  </a:lnTo>
                  <a:lnTo>
                    <a:pt x="2908489" y="58368"/>
                  </a:lnTo>
                  <a:lnTo>
                    <a:pt x="2906054" y="53509"/>
                  </a:lnTo>
                  <a:lnTo>
                    <a:pt x="2903618" y="51080"/>
                  </a:lnTo>
                  <a:lnTo>
                    <a:pt x="2962091" y="51080"/>
                  </a:lnTo>
                  <a:lnTo>
                    <a:pt x="2859780" y="0"/>
                  </a:lnTo>
                  <a:close/>
                </a:path>
                <a:path w="2981959" h="121920">
                  <a:moveTo>
                    <a:pt x="2892520" y="51080"/>
                  </a:moveTo>
                  <a:lnTo>
                    <a:pt x="7306" y="51080"/>
                  </a:lnTo>
                  <a:lnTo>
                    <a:pt x="2435" y="53509"/>
                  </a:lnTo>
                  <a:lnTo>
                    <a:pt x="2435" y="58368"/>
                  </a:lnTo>
                  <a:lnTo>
                    <a:pt x="0" y="60797"/>
                  </a:lnTo>
                  <a:lnTo>
                    <a:pt x="2435" y="65655"/>
                  </a:lnTo>
                  <a:lnTo>
                    <a:pt x="2435" y="68084"/>
                  </a:lnTo>
                  <a:lnTo>
                    <a:pt x="7306" y="70581"/>
                  </a:lnTo>
                  <a:lnTo>
                    <a:pt x="2892487" y="70581"/>
                  </a:lnTo>
                  <a:lnTo>
                    <a:pt x="2898748" y="60797"/>
                  </a:lnTo>
                  <a:lnTo>
                    <a:pt x="2892520" y="51080"/>
                  </a:lnTo>
                  <a:close/>
                </a:path>
                <a:path w="2981959" h="121920">
                  <a:moveTo>
                    <a:pt x="2962091" y="51080"/>
                  </a:moveTo>
                  <a:lnTo>
                    <a:pt x="2903618" y="51080"/>
                  </a:lnTo>
                  <a:lnTo>
                    <a:pt x="2906054" y="53509"/>
                  </a:lnTo>
                  <a:lnTo>
                    <a:pt x="2908489" y="58368"/>
                  </a:lnTo>
                  <a:lnTo>
                    <a:pt x="2908489" y="65655"/>
                  </a:lnTo>
                  <a:lnTo>
                    <a:pt x="2906054" y="68084"/>
                  </a:lnTo>
                  <a:lnTo>
                    <a:pt x="2903618" y="70581"/>
                  </a:lnTo>
                  <a:lnTo>
                    <a:pt x="2961989" y="70581"/>
                  </a:lnTo>
                  <a:lnTo>
                    <a:pt x="2981553" y="60797"/>
                  </a:lnTo>
                  <a:lnTo>
                    <a:pt x="2962091" y="51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46165" y="5318155"/>
              <a:ext cx="2981960" cy="121920"/>
            </a:xfrm>
            <a:custGeom>
              <a:avLst/>
              <a:gdLst/>
              <a:ahLst/>
              <a:cxnLst/>
              <a:rect l="l" t="t" r="r" b="b"/>
              <a:pathLst>
                <a:path w="2981959" h="121920">
                  <a:moveTo>
                    <a:pt x="9741" y="51080"/>
                  </a:moveTo>
                  <a:lnTo>
                    <a:pt x="2898748" y="51080"/>
                  </a:lnTo>
                  <a:lnTo>
                    <a:pt x="2903618" y="51080"/>
                  </a:lnTo>
                  <a:lnTo>
                    <a:pt x="2906054" y="53509"/>
                  </a:lnTo>
                  <a:lnTo>
                    <a:pt x="2908489" y="58368"/>
                  </a:lnTo>
                  <a:lnTo>
                    <a:pt x="2908489" y="60797"/>
                  </a:lnTo>
                  <a:lnTo>
                    <a:pt x="2908489" y="65655"/>
                  </a:lnTo>
                  <a:lnTo>
                    <a:pt x="2906054" y="68084"/>
                  </a:lnTo>
                  <a:lnTo>
                    <a:pt x="2903618" y="70581"/>
                  </a:lnTo>
                  <a:lnTo>
                    <a:pt x="2898748" y="70581"/>
                  </a:lnTo>
                  <a:lnTo>
                    <a:pt x="9741" y="70581"/>
                  </a:lnTo>
                  <a:lnTo>
                    <a:pt x="7306" y="70581"/>
                  </a:lnTo>
                  <a:lnTo>
                    <a:pt x="2435" y="68084"/>
                  </a:lnTo>
                  <a:lnTo>
                    <a:pt x="2435" y="65655"/>
                  </a:lnTo>
                  <a:lnTo>
                    <a:pt x="0" y="60797"/>
                  </a:lnTo>
                  <a:lnTo>
                    <a:pt x="2435" y="58368"/>
                  </a:lnTo>
                  <a:lnTo>
                    <a:pt x="2435" y="53509"/>
                  </a:lnTo>
                  <a:lnTo>
                    <a:pt x="7306" y="51080"/>
                  </a:lnTo>
                  <a:lnTo>
                    <a:pt x="9741" y="51080"/>
                  </a:lnTo>
                  <a:close/>
                </a:path>
                <a:path w="2981959" h="121920">
                  <a:moveTo>
                    <a:pt x="2898748" y="60797"/>
                  </a:moveTo>
                  <a:lnTo>
                    <a:pt x="2859780" y="0"/>
                  </a:lnTo>
                  <a:lnTo>
                    <a:pt x="2981553" y="60797"/>
                  </a:lnTo>
                  <a:lnTo>
                    <a:pt x="2859780" y="121695"/>
                  </a:lnTo>
                  <a:lnTo>
                    <a:pt x="2898748" y="607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10448" y="5010222"/>
              <a:ext cx="2531110" cy="365125"/>
            </a:xfrm>
            <a:custGeom>
              <a:avLst/>
              <a:gdLst/>
              <a:ahLst/>
              <a:cxnLst/>
              <a:rect l="l" t="t" r="r" b="b"/>
              <a:pathLst>
                <a:path w="2531110" h="365125">
                  <a:moveTo>
                    <a:pt x="2530957" y="0"/>
                  </a:moveTo>
                  <a:lnTo>
                    <a:pt x="0" y="0"/>
                  </a:lnTo>
                  <a:lnTo>
                    <a:pt x="0" y="365086"/>
                  </a:lnTo>
                  <a:lnTo>
                    <a:pt x="2530957" y="365086"/>
                  </a:lnTo>
                  <a:lnTo>
                    <a:pt x="25309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10447" y="5010221"/>
              <a:ext cx="2531110" cy="365125"/>
            </a:xfrm>
            <a:custGeom>
              <a:avLst/>
              <a:gdLst/>
              <a:ahLst/>
              <a:cxnLst/>
              <a:rect l="l" t="t" r="r" b="b"/>
              <a:pathLst>
                <a:path w="2531110" h="365125">
                  <a:moveTo>
                    <a:pt x="0" y="365086"/>
                  </a:moveTo>
                  <a:lnTo>
                    <a:pt x="2530958" y="365086"/>
                  </a:lnTo>
                  <a:lnTo>
                    <a:pt x="2530958" y="0"/>
                  </a:lnTo>
                  <a:lnTo>
                    <a:pt x="0" y="0"/>
                  </a:lnTo>
                  <a:lnTo>
                    <a:pt x="0" y="365086"/>
                  </a:lnTo>
                  <a:close/>
                </a:path>
              </a:pathLst>
            </a:custGeom>
            <a:ln w="14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49887" y="4958563"/>
            <a:ext cx="6965315" cy="803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670175">
              <a:lnSpc>
                <a:spcPct val="100000"/>
              </a:lnSpc>
              <a:spcBef>
                <a:spcPts val="90"/>
              </a:spcBef>
            </a:pPr>
            <a:r>
              <a:rPr dirty="0" sz="1600" spc="-5">
                <a:latin typeface="Courier New"/>
                <a:cs typeface="Courier New"/>
              </a:rPr>
              <a:t>Visibility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increases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Courier New"/>
                <a:cs typeface="Courier New"/>
              </a:rPr>
              <a:t>private, none</a:t>
            </a:r>
            <a:r>
              <a:rPr dirty="0" sz="160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Courier New"/>
                <a:cs typeface="Courier New"/>
              </a:rPr>
              <a:t>(if</a:t>
            </a:r>
            <a:r>
              <a:rPr dirty="0" sz="160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Courier New"/>
                <a:cs typeface="Courier New"/>
              </a:rPr>
              <a:t>no</a:t>
            </a:r>
            <a:r>
              <a:rPr dirty="0" sz="160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Courier New"/>
                <a:cs typeface="Courier New"/>
              </a:rPr>
              <a:t>modifier</a:t>
            </a:r>
            <a:r>
              <a:rPr dirty="0" sz="160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Courier New"/>
                <a:cs typeface="Courier New"/>
              </a:rPr>
              <a:t>is used),</a:t>
            </a:r>
            <a:r>
              <a:rPr dirty="0" sz="160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Courier New"/>
                <a:cs typeface="Courier New"/>
              </a:rPr>
              <a:t>protected,</a:t>
            </a:r>
            <a:r>
              <a:rPr dirty="0" sz="160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71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0708" y="1267399"/>
            <a:ext cx="3418204" cy="4737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15" b="0">
                <a:latin typeface="Calibri Light"/>
                <a:cs typeface="Calibri Light"/>
              </a:rPr>
              <a:t>Accessibility</a:t>
            </a:r>
            <a:r>
              <a:rPr dirty="0" sz="2950" spc="-25" b="0">
                <a:latin typeface="Calibri Light"/>
                <a:cs typeface="Calibri Light"/>
              </a:rPr>
              <a:t> </a:t>
            </a:r>
            <a:r>
              <a:rPr dirty="0" sz="2950" spc="25" b="0">
                <a:latin typeface="Calibri Light"/>
                <a:cs typeface="Calibri Light"/>
              </a:rPr>
              <a:t>Summary</a:t>
            </a:r>
            <a:endParaRPr sz="295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8177" y="2091214"/>
            <a:ext cx="8066405" cy="0"/>
          </a:xfrm>
          <a:custGeom>
            <a:avLst/>
            <a:gdLst/>
            <a:ahLst/>
            <a:cxnLst/>
            <a:rect l="l" t="t" r="r" b="b"/>
            <a:pathLst>
              <a:path w="8066405" h="0">
                <a:moveTo>
                  <a:pt x="0" y="0"/>
                </a:moveTo>
                <a:lnTo>
                  <a:pt x="8065857" y="0"/>
                </a:lnTo>
              </a:path>
            </a:pathLst>
          </a:custGeom>
          <a:ln w="164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4668" y="2971300"/>
            <a:ext cx="8066405" cy="0"/>
          </a:xfrm>
          <a:custGeom>
            <a:avLst/>
            <a:gdLst/>
            <a:ahLst/>
            <a:cxnLst/>
            <a:rect l="l" t="t" r="r" b="b"/>
            <a:pathLst>
              <a:path w="8066405" h="0">
                <a:moveTo>
                  <a:pt x="8065857" y="0"/>
                </a:moveTo>
                <a:lnTo>
                  <a:pt x="0" y="0"/>
                </a:lnTo>
              </a:path>
            </a:pathLst>
          </a:custGeom>
          <a:ln w="164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2984" y="2111488"/>
            <a:ext cx="1149985" cy="8331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120"/>
              </a:lnSpc>
              <a:spcBef>
                <a:spcPts val="95"/>
              </a:spcBef>
            </a:pPr>
            <a:r>
              <a:rPr dirty="0" sz="1800" spc="-5">
                <a:latin typeface="Times New Roman"/>
                <a:cs typeface="Times New Roman"/>
              </a:rPr>
              <a:t>Modifier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120"/>
              </a:lnSpc>
              <a:spcBef>
                <a:spcPts val="65"/>
              </a:spcBef>
            </a:pP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members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5951" y="2111488"/>
            <a:ext cx="996315" cy="83311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155"/>
              </a:spcBef>
            </a:pPr>
            <a:r>
              <a:rPr dirty="0" sz="1800" spc="-5">
                <a:latin typeface="Times New Roman"/>
                <a:cs typeface="Times New Roman"/>
              </a:rPr>
              <a:t>Accessed </a:t>
            </a:r>
            <a:r>
              <a:rPr dirty="0" sz="1800">
                <a:latin typeface="Times New Roman"/>
                <a:cs typeface="Times New Roman"/>
              </a:rPr>
              <a:t> from the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same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5962" y="2111488"/>
            <a:ext cx="1299845" cy="83311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155"/>
              </a:spcBef>
            </a:pPr>
            <a:r>
              <a:rPr dirty="0" sz="1800" spc="-5">
                <a:latin typeface="Times New Roman"/>
                <a:cs typeface="Times New Roman"/>
              </a:rPr>
              <a:t>Accessed </a:t>
            </a:r>
            <a:r>
              <a:rPr dirty="0" sz="1800">
                <a:latin typeface="Times New Roman"/>
                <a:cs typeface="Times New Roman"/>
              </a:rPr>
              <a:t> from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same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package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8175" y="2097746"/>
            <a:ext cx="887094" cy="83058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ct val="96700"/>
              </a:lnSpc>
              <a:spcBef>
                <a:spcPts val="165"/>
              </a:spcBef>
            </a:pPr>
            <a:r>
              <a:rPr dirty="0" sz="1800" spc="-3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cc</a:t>
            </a:r>
            <a:r>
              <a:rPr dirty="0" sz="1800" spc="20">
                <a:latin typeface="Times New Roman"/>
                <a:cs typeface="Times New Roman"/>
              </a:rPr>
              <a:t>e</a:t>
            </a:r>
            <a:r>
              <a:rPr dirty="0" sz="1800" spc="-15">
                <a:latin typeface="Times New Roman"/>
                <a:cs typeface="Times New Roman"/>
              </a:rPr>
              <a:t>ss</a:t>
            </a:r>
            <a:r>
              <a:rPr dirty="0" sz="1800" spc="-5">
                <a:latin typeface="Times New Roman"/>
                <a:cs typeface="Times New Roman"/>
              </a:rPr>
              <a:t>ed  </a:t>
            </a:r>
            <a:r>
              <a:rPr dirty="0" sz="1800">
                <a:latin typeface="Times New Roman"/>
                <a:cs typeface="Times New Roman"/>
              </a:rPr>
              <a:t>from </a:t>
            </a:r>
            <a:r>
              <a:rPr dirty="0" sz="1800" spc="-5">
                <a:latin typeface="Times New Roman"/>
                <a:cs typeface="Times New Roman"/>
              </a:rPr>
              <a:t>a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subclass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7095" y="2111488"/>
            <a:ext cx="1473200" cy="8331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120"/>
              </a:lnSpc>
              <a:spcBef>
                <a:spcPts val="95"/>
              </a:spcBef>
            </a:pPr>
            <a:r>
              <a:rPr dirty="0" sz="1800" spc="-5">
                <a:latin typeface="Times New Roman"/>
                <a:cs typeface="Times New Roman"/>
              </a:rPr>
              <a:t>Accessed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120"/>
              </a:lnSpc>
              <a:spcBef>
                <a:spcPts val="65"/>
              </a:spcBef>
            </a:pP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different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package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493" y="3162056"/>
            <a:ext cx="597535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-20">
                <a:latin typeface="Times New Roman"/>
                <a:cs typeface="Times New Roman"/>
              </a:rPr>
              <a:t>u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5">
                <a:latin typeface="Times New Roman"/>
                <a:cs typeface="Times New Roman"/>
              </a:rPr>
              <a:t>lic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984" y="3786343"/>
            <a:ext cx="878205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latin typeface="Times New Roman"/>
                <a:cs typeface="Times New Roman"/>
              </a:rPr>
              <a:t>pro</a:t>
            </a:r>
            <a:r>
              <a:rPr dirty="0" sz="1800" spc="-5">
                <a:latin typeface="Times New Roman"/>
                <a:cs typeface="Times New Roman"/>
              </a:rPr>
              <a:t>tected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40715" y="3811079"/>
            <a:ext cx="16256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5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9471" y="4493198"/>
            <a:ext cx="65786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-5">
                <a:latin typeface="Times New Roman"/>
                <a:cs typeface="Times New Roman"/>
              </a:rPr>
              <a:t>e</a:t>
            </a:r>
            <a:r>
              <a:rPr dirty="0" sz="1800" spc="-20">
                <a:latin typeface="Times New Roman"/>
                <a:cs typeface="Times New Roman"/>
              </a:rPr>
              <a:t>f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u</a:t>
            </a:r>
            <a:r>
              <a:rPr dirty="0" sz="1800" spc="-5">
                <a:latin typeface="Times New Roman"/>
                <a:cs typeface="Times New Roman"/>
              </a:rPr>
              <a:t>lt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75774" y="4468462"/>
            <a:ext cx="16256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5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57206" y="4515186"/>
            <a:ext cx="16256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5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214" y="5197187"/>
            <a:ext cx="659765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latin typeface="Times New Roman"/>
                <a:cs typeface="Times New Roman"/>
              </a:rPr>
              <a:t>pr</a:t>
            </a:r>
            <a:r>
              <a:rPr dirty="0" sz="1800" spc="-5">
                <a:latin typeface="Times New Roman"/>
                <a:cs typeface="Times New Roman"/>
              </a:rPr>
              <a:t>i</a:t>
            </a:r>
            <a:r>
              <a:rPr dirty="0" sz="1800" spc="-20">
                <a:latin typeface="Times New Roman"/>
                <a:cs typeface="Times New Roman"/>
              </a:rPr>
              <a:t>v</a:t>
            </a:r>
            <a:r>
              <a:rPr dirty="0" sz="1800" spc="-5">
                <a:latin typeface="Times New Roman"/>
                <a:cs typeface="Times New Roman"/>
              </a:rPr>
              <a:t>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0053" y="5172450"/>
            <a:ext cx="16256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5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2265" y="5172450"/>
            <a:ext cx="16256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5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70949" y="5222014"/>
            <a:ext cx="16256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5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21551" y="3229810"/>
            <a:ext cx="239395" cy="222885"/>
          </a:xfrm>
          <a:custGeom>
            <a:avLst/>
            <a:gdLst/>
            <a:ahLst/>
            <a:cxnLst/>
            <a:rect l="l" t="t" r="r" b="b"/>
            <a:pathLst>
              <a:path w="239394" h="222885">
                <a:moveTo>
                  <a:pt x="79669" y="222779"/>
                </a:moveTo>
                <a:lnTo>
                  <a:pt x="239160" y="0"/>
                </a:lnTo>
              </a:path>
              <a:path w="239394" h="222885">
                <a:moveTo>
                  <a:pt x="0" y="96273"/>
                </a:moveTo>
                <a:lnTo>
                  <a:pt x="79669" y="209037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21551" y="3854096"/>
            <a:ext cx="239395" cy="226060"/>
          </a:xfrm>
          <a:custGeom>
            <a:avLst/>
            <a:gdLst/>
            <a:ahLst/>
            <a:cxnLst/>
            <a:rect l="l" t="t" r="r" b="b"/>
            <a:pathLst>
              <a:path w="239394" h="226060">
                <a:moveTo>
                  <a:pt x="79669" y="225527"/>
                </a:moveTo>
                <a:lnTo>
                  <a:pt x="239160" y="0"/>
                </a:lnTo>
              </a:path>
              <a:path w="239394" h="226060">
                <a:moveTo>
                  <a:pt x="0" y="96273"/>
                </a:moveTo>
                <a:lnTo>
                  <a:pt x="79669" y="208960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21551" y="4577443"/>
            <a:ext cx="239395" cy="222885"/>
          </a:xfrm>
          <a:custGeom>
            <a:avLst/>
            <a:gdLst/>
            <a:ahLst/>
            <a:cxnLst/>
            <a:rect l="l" t="t" r="r" b="b"/>
            <a:pathLst>
              <a:path w="239394" h="222885">
                <a:moveTo>
                  <a:pt x="79669" y="222703"/>
                </a:moveTo>
                <a:lnTo>
                  <a:pt x="239160" y="0"/>
                </a:lnTo>
              </a:path>
              <a:path w="239394" h="222885">
                <a:moveTo>
                  <a:pt x="0" y="96158"/>
                </a:moveTo>
                <a:lnTo>
                  <a:pt x="79669" y="208960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21551" y="5234711"/>
            <a:ext cx="239395" cy="226060"/>
          </a:xfrm>
          <a:custGeom>
            <a:avLst/>
            <a:gdLst/>
            <a:ahLst/>
            <a:cxnLst/>
            <a:rect l="l" t="t" r="r" b="b"/>
            <a:pathLst>
              <a:path w="239394" h="226060">
                <a:moveTo>
                  <a:pt x="79669" y="225539"/>
                </a:moveTo>
                <a:lnTo>
                  <a:pt x="239160" y="0"/>
                </a:lnTo>
              </a:path>
              <a:path w="239394" h="226060">
                <a:moveTo>
                  <a:pt x="0" y="96280"/>
                </a:moveTo>
                <a:lnTo>
                  <a:pt x="79669" y="208956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44507" y="3276534"/>
            <a:ext cx="239395" cy="226060"/>
          </a:xfrm>
          <a:custGeom>
            <a:avLst/>
            <a:gdLst/>
            <a:ahLst/>
            <a:cxnLst/>
            <a:rect l="l" t="t" r="r" b="b"/>
            <a:pathLst>
              <a:path w="239395" h="226060">
                <a:moveTo>
                  <a:pt x="79707" y="225527"/>
                </a:moveTo>
                <a:lnTo>
                  <a:pt x="239198" y="0"/>
                </a:lnTo>
              </a:path>
              <a:path w="239395" h="226060">
                <a:moveTo>
                  <a:pt x="0" y="96273"/>
                </a:moveTo>
                <a:lnTo>
                  <a:pt x="79707" y="209037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44507" y="3903569"/>
            <a:ext cx="239395" cy="222885"/>
          </a:xfrm>
          <a:custGeom>
            <a:avLst/>
            <a:gdLst/>
            <a:ahLst/>
            <a:cxnLst/>
            <a:rect l="l" t="t" r="r" b="b"/>
            <a:pathLst>
              <a:path w="239395" h="222885">
                <a:moveTo>
                  <a:pt x="79707" y="222779"/>
                </a:moveTo>
                <a:lnTo>
                  <a:pt x="239198" y="0"/>
                </a:lnTo>
              </a:path>
              <a:path w="239395" h="222885">
                <a:moveTo>
                  <a:pt x="0" y="96273"/>
                </a:moveTo>
                <a:lnTo>
                  <a:pt x="79707" y="209037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44507" y="4624167"/>
            <a:ext cx="239395" cy="226060"/>
          </a:xfrm>
          <a:custGeom>
            <a:avLst/>
            <a:gdLst/>
            <a:ahLst/>
            <a:cxnLst/>
            <a:rect l="l" t="t" r="r" b="b"/>
            <a:pathLst>
              <a:path w="239395" h="226060">
                <a:moveTo>
                  <a:pt x="79707" y="225527"/>
                </a:moveTo>
                <a:lnTo>
                  <a:pt x="239198" y="0"/>
                </a:lnTo>
              </a:path>
              <a:path w="239395" h="226060">
                <a:moveTo>
                  <a:pt x="0" y="96273"/>
                </a:moveTo>
                <a:lnTo>
                  <a:pt x="79707" y="209037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96720" y="3342574"/>
            <a:ext cx="239395" cy="222885"/>
          </a:xfrm>
          <a:custGeom>
            <a:avLst/>
            <a:gdLst/>
            <a:ahLst/>
            <a:cxnLst/>
            <a:rect l="l" t="t" r="r" b="b"/>
            <a:pathLst>
              <a:path w="239395" h="222885">
                <a:moveTo>
                  <a:pt x="79707" y="222779"/>
                </a:moveTo>
                <a:lnTo>
                  <a:pt x="239198" y="0"/>
                </a:lnTo>
              </a:path>
              <a:path w="239395" h="222885">
                <a:moveTo>
                  <a:pt x="0" y="96273"/>
                </a:moveTo>
                <a:lnTo>
                  <a:pt x="79707" y="206212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96720" y="3966860"/>
            <a:ext cx="239395" cy="226060"/>
          </a:xfrm>
          <a:custGeom>
            <a:avLst/>
            <a:gdLst/>
            <a:ahLst/>
            <a:cxnLst/>
            <a:rect l="l" t="t" r="r" b="b"/>
            <a:pathLst>
              <a:path w="239395" h="226060">
                <a:moveTo>
                  <a:pt x="79707" y="225566"/>
                </a:moveTo>
                <a:lnTo>
                  <a:pt x="239198" y="0"/>
                </a:lnTo>
              </a:path>
              <a:path w="239395" h="226060">
                <a:moveTo>
                  <a:pt x="0" y="96196"/>
                </a:moveTo>
                <a:lnTo>
                  <a:pt x="79707" y="208960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75403" y="3326083"/>
            <a:ext cx="241935" cy="222885"/>
          </a:xfrm>
          <a:custGeom>
            <a:avLst/>
            <a:gdLst/>
            <a:ahLst/>
            <a:cxnLst/>
            <a:rect l="l" t="t" r="r" b="b"/>
            <a:pathLst>
              <a:path w="241934" h="222885">
                <a:moveTo>
                  <a:pt x="79669" y="222703"/>
                </a:moveTo>
                <a:lnTo>
                  <a:pt x="241909" y="0"/>
                </a:lnTo>
              </a:path>
              <a:path w="241934" h="222885">
                <a:moveTo>
                  <a:pt x="0" y="96196"/>
                </a:moveTo>
                <a:lnTo>
                  <a:pt x="79669" y="208960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1" name="object 3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764540" y="455676"/>
            <a:ext cx="451231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89" sz="3825" spc="44"/>
              <a:t>10</a:t>
            </a:r>
            <a:r>
              <a:rPr dirty="0" baseline="1089" sz="3825" spc="15"/>
              <a:t>.</a:t>
            </a:r>
            <a:r>
              <a:rPr dirty="0" baseline="1089" sz="3825" spc="44"/>
              <a:t>11</a:t>
            </a:r>
            <a:r>
              <a:rPr dirty="0" baseline="1089" sz="3825" spc="15"/>
              <a:t>.</a:t>
            </a:r>
            <a:r>
              <a:rPr dirty="0" baseline="1089" sz="3825" spc="15"/>
              <a:t> </a:t>
            </a:r>
            <a:r>
              <a:rPr dirty="0" baseline="1089" sz="3825" spc="37"/>
              <a:t>T</a:t>
            </a:r>
            <a:r>
              <a:rPr dirty="0" baseline="1089" sz="3825" spc="30"/>
              <a:t>h</a:t>
            </a:r>
            <a:r>
              <a:rPr dirty="0" baseline="1089" sz="3825" spc="37"/>
              <a:t>e</a:t>
            </a:r>
            <a:r>
              <a:rPr dirty="0" baseline="1089" sz="3825" spc="15"/>
              <a:t> </a:t>
            </a:r>
            <a:r>
              <a:rPr dirty="0" sz="2600" b="1">
                <a:latin typeface="Courier New"/>
                <a:cs typeface="Courier New"/>
              </a:rPr>
              <a:t>protected</a:t>
            </a:r>
            <a:r>
              <a:rPr dirty="0" sz="2600" spc="-975" b="1">
                <a:latin typeface="Courier New"/>
                <a:cs typeface="Courier New"/>
              </a:rPr>
              <a:t> </a:t>
            </a:r>
            <a:r>
              <a:rPr dirty="0" baseline="1089" sz="3825" spc="60"/>
              <a:t>M</a:t>
            </a:r>
            <a:r>
              <a:rPr dirty="0" baseline="1089" sz="3825" spc="44"/>
              <a:t>o</a:t>
            </a:r>
            <a:r>
              <a:rPr dirty="0" baseline="1089" sz="3825" spc="30"/>
              <a:t>d</a:t>
            </a:r>
            <a:r>
              <a:rPr dirty="0" baseline="1089" sz="3825" spc="15"/>
              <a:t>i</a:t>
            </a:r>
            <a:r>
              <a:rPr dirty="0" baseline="1089" sz="3825" spc="15"/>
              <a:t>f</a:t>
            </a:r>
            <a:r>
              <a:rPr dirty="0" baseline="1089" sz="3825" spc="22"/>
              <a:t>ier</a:t>
            </a:r>
            <a:endParaRPr baseline="1089" sz="3825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71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742" y="1880979"/>
            <a:ext cx="2512695" cy="1753235"/>
          </a:xfrm>
          <a:prstGeom prst="rect">
            <a:avLst/>
          </a:prstGeom>
          <a:ln w="1521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0005">
              <a:lnSpc>
                <a:spcPts val="1440"/>
              </a:lnSpc>
            </a:pPr>
            <a:r>
              <a:rPr dirty="0" sz="1300" spc="10">
                <a:latin typeface="Courier New"/>
                <a:cs typeface="Courier New"/>
              </a:rPr>
              <a:t>public</a:t>
            </a:r>
            <a:r>
              <a:rPr dirty="0" sz="1300" spc="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class</a:t>
            </a:r>
            <a:r>
              <a:rPr dirty="0" sz="1300" spc="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C1</a:t>
            </a:r>
            <a:r>
              <a:rPr dirty="0" sz="1300" spc="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242570" marR="641985">
              <a:lnSpc>
                <a:spcPts val="1520"/>
              </a:lnSpc>
              <a:spcBef>
                <a:spcPts val="65"/>
              </a:spcBef>
            </a:pPr>
            <a:r>
              <a:rPr dirty="0" sz="1300" spc="10">
                <a:latin typeface="Courier New"/>
                <a:cs typeface="Courier New"/>
              </a:rPr>
              <a:t>public int </a:t>
            </a:r>
            <a:r>
              <a:rPr dirty="0" sz="1300" spc="15">
                <a:latin typeface="Courier New"/>
                <a:cs typeface="Courier New"/>
              </a:rPr>
              <a:t>x; </a:t>
            </a:r>
            <a:r>
              <a:rPr dirty="0" sz="1300" spc="2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protected int </a:t>
            </a:r>
            <a:r>
              <a:rPr dirty="0" sz="1300" spc="15">
                <a:latin typeface="Courier New"/>
                <a:cs typeface="Courier New"/>
              </a:rPr>
              <a:t>y; </a:t>
            </a:r>
            <a:r>
              <a:rPr dirty="0" sz="1300" spc="-77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int </a:t>
            </a:r>
            <a:r>
              <a:rPr dirty="0" sz="1300" spc="15">
                <a:latin typeface="Courier New"/>
                <a:cs typeface="Courier New"/>
              </a:rPr>
              <a:t>z;</a:t>
            </a:r>
            <a:endParaRPr sz="1300">
              <a:latin typeface="Courier New"/>
              <a:cs typeface="Courier New"/>
            </a:endParaRPr>
          </a:p>
          <a:p>
            <a:pPr marL="242570">
              <a:lnSpc>
                <a:spcPts val="1435"/>
              </a:lnSpc>
            </a:pPr>
            <a:r>
              <a:rPr dirty="0" sz="1300" spc="10">
                <a:latin typeface="Courier New"/>
                <a:cs typeface="Courier New"/>
              </a:rPr>
              <a:t>private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int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u;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ourier New"/>
              <a:cs typeface="Courier New"/>
            </a:endParaRPr>
          </a:p>
          <a:p>
            <a:pPr marL="242570">
              <a:lnSpc>
                <a:spcPts val="1540"/>
              </a:lnSpc>
            </a:pPr>
            <a:r>
              <a:rPr dirty="0" sz="1300" spc="10">
                <a:latin typeface="Courier New"/>
                <a:cs typeface="Courier New"/>
              </a:rPr>
              <a:t>protected void m() {</a:t>
            </a:r>
            <a:endParaRPr sz="1300">
              <a:latin typeface="Courier New"/>
              <a:cs typeface="Courier New"/>
            </a:endParaRPr>
          </a:p>
          <a:p>
            <a:pPr marL="242570">
              <a:lnSpc>
                <a:spcPts val="1480"/>
              </a:lnSpc>
            </a:pPr>
            <a:r>
              <a:rPr dirty="0" sz="1300" spc="1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40005">
              <a:lnSpc>
                <a:spcPts val="1500"/>
              </a:lnSpc>
            </a:pPr>
            <a:r>
              <a:rPr dirty="0" sz="1300" spc="1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3684" y="2084243"/>
            <a:ext cx="1621155" cy="19367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80"/>
              </a:lnSpc>
            </a:pPr>
            <a:r>
              <a:rPr dirty="0" sz="1300" spc="10">
                <a:latin typeface="Courier New"/>
                <a:cs typeface="Courier New"/>
              </a:rPr>
              <a:t>C1</a:t>
            </a:r>
            <a:r>
              <a:rPr dirty="0" sz="1300" spc="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o = new </a:t>
            </a:r>
            <a:r>
              <a:rPr dirty="0" sz="1300" spc="15">
                <a:latin typeface="Courier New"/>
                <a:cs typeface="Courier New"/>
              </a:rPr>
              <a:t>C1();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512" y="1880979"/>
            <a:ext cx="2360930" cy="1753235"/>
          </a:xfrm>
          <a:prstGeom prst="rect">
            <a:avLst/>
          </a:prstGeom>
          <a:ln w="1521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460"/>
              </a:lnSpc>
            </a:pPr>
            <a:r>
              <a:rPr dirty="0" sz="1300" spc="10">
                <a:latin typeface="Courier New"/>
                <a:cs typeface="Courier New"/>
              </a:rPr>
              <a:t>public</a:t>
            </a:r>
            <a:r>
              <a:rPr dirty="0" sz="1300" spc="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class</a:t>
            </a:r>
            <a:r>
              <a:rPr dirty="0" sz="1300" spc="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C2</a:t>
            </a:r>
            <a:r>
              <a:rPr dirty="0" sz="1300" spc="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243204" marR="287020">
              <a:lnSpc>
                <a:spcPct val="96600"/>
              </a:lnSpc>
            </a:pPr>
            <a:r>
              <a:rPr dirty="0" sz="1300" spc="10">
                <a:latin typeface="Courier New"/>
                <a:cs typeface="Courier New"/>
              </a:rPr>
              <a:t>can</a:t>
            </a:r>
            <a:r>
              <a:rPr dirty="0" sz="1300" spc="7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access</a:t>
            </a:r>
            <a:r>
              <a:rPr dirty="0" sz="1300" spc="70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o.x; </a:t>
            </a:r>
            <a:r>
              <a:rPr dirty="0" sz="1300" spc="2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can</a:t>
            </a:r>
            <a:r>
              <a:rPr dirty="0" sz="1300" spc="7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access</a:t>
            </a:r>
            <a:r>
              <a:rPr dirty="0" sz="1300" spc="70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o.y; </a:t>
            </a:r>
            <a:r>
              <a:rPr dirty="0" sz="1300" spc="2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can access </a:t>
            </a:r>
            <a:r>
              <a:rPr dirty="0" sz="1300" spc="15">
                <a:latin typeface="Courier New"/>
                <a:cs typeface="Courier New"/>
              </a:rPr>
              <a:t>o.z; </a:t>
            </a:r>
            <a:r>
              <a:rPr dirty="0" sz="1300" spc="2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cannot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access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o.u;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ourier New"/>
              <a:cs typeface="Courier New"/>
            </a:endParaRPr>
          </a:p>
          <a:p>
            <a:pPr marL="243204">
              <a:lnSpc>
                <a:spcPts val="1500"/>
              </a:lnSpc>
            </a:pPr>
            <a:r>
              <a:rPr dirty="0" sz="1300" spc="10">
                <a:latin typeface="Courier New"/>
                <a:cs typeface="Courier New"/>
              </a:rPr>
              <a:t>can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invoke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o.m();</a:t>
            </a:r>
            <a:endParaRPr sz="1300">
              <a:latin typeface="Courier New"/>
              <a:cs typeface="Courier New"/>
            </a:endParaRPr>
          </a:p>
          <a:p>
            <a:pPr marL="40640">
              <a:lnSpc>
                <a:spcPts val="1500"/>
              </a:lnSpc>
            </a:pPr>
            <a:r>
              <a:rPr dirty="0" sz="1300" spc="1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3552" y="4355384"/>
            <a:ext cx="2543175" cy="1778635"/>
          </a:xfrm>
          <a:custGeom>
            <a:avLst/>
            <a:gdLst/>
            <a:ahLst/>
            <a:cxnLst/>
            <a:rect l="l" t="t" r="r" b="b"/>
            <a:pathLst>
              <a:path w="2543175" h="1778635">
                <a:moveTo>
                  <a:pt x="0" y="1778320"/>
                </a:moveTo>
                <a:lnTo>
                  <a:pt x="2542774" y="1778320"/>
                </a:lnTo>
                <a:lnTo>
                  <a:pt x="2542774" y="0"/>
                </a:lnTo>
                <a:lnTo>
                  <a:pt x="0" y="0"/>
                </a:lnTo>
                <a:lnTo>
                  <a:pt x="0" y="1778320"/>
                </a:lnTo>
                <a:close/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1351" y="4332545"/>
            <a:ext cx="154432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latin typeface="Courier New"/>
                <a:cs typeface="Courier New"/>
              </a:rPr>
              <a:t>public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class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C3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7116" y="4558606"/>
            <a:ext cx="1013460" cy="19367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80"/>
              </a:lnSpc>
            </a:pPr>
            <a:r>
              <a:rPr dirty="0" sz="1300" spc="10">
                <a:latin typeface="Courier New"/>
                <a:cs typeface="Courier New"/>
              </a:rPr>
              <a:t>extends</a:t>
            </a:r>
            <a:r>
              <a:rPr dirty="0" sz="1300" spc="-25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C1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8864" y="4520516"/>
            <a:ext cx="126364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845" y="4713563"/>
            <a:ext cx="1645285" cy="80137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96600"/>
              </a:lnSpc>
              <a:spcBef>
                <a:spcPts val="170"/>
              </a:spcBef>
            </a:pPr>
            <a:r>
              <a:rPr dirty="0" sz="1300" spc="10">
                <a:latin typeface="Courier New"/>
                <a:cs typeface="Courier New"/>
              </a:rPr>
              <a:t>can</a:t>
            </a:r>
            <a:r>
              <a:rPr dirty="0" sz="1300" spc="50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access</a:t>
            </a:r>
            <a:r>
              <a:rPr dirty="0" sz="1300" spc="50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x; </a:t>
            </a:r>
            <a:r>
              <a:rPr dirty="0" sz="1300" spc="2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can</a:t>
            </a:r>
            <a:r>
              <a:rPr dirty="0" sz="1300" spc="6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access</a:t>
            </a:r>
            <a:r>
              <a:rPr dirty="0" sz="1300" spc="65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y; </a:t>
            </a:r>
            <a:r>
              <a:rPr dirty="0" sz="1300" spc="2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can access </a:t>
            </a:r>
            <a:r>
              <a:rPr dirty="0" sz="1300" spc="15">
                <a:latin typeface="Courier New"/>
                <a:cs typeface="Courier New"/>
              </a:rPr>
              <a:t>z; </a:t>
            </a:r>
            <a:r>
              <a:rPr dirty="0" sz="1300" spc="2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cannot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access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u;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351" y="5673808"/>
            <a:ext cx="1746885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14629">
              <a:lnSpc>
                <a:spcPts val="1500"/>
              </a:lnSpc>
              <a:spcBef>
                <a:spcPts val="120"/>
              </a:spcBef>
            </a:pPr>
            <a:r>
              <a:rPr dirty="0" sz="1300" spc="10">
                <a:latin typeface="Courier New"/>
                <a:cs typeface="Courier New"/>
              </a:rPr>
              <a:t>can</a:t>
            </a:r>
            <a:r>
              <a:rPr dirty="0" sz="1300" spc="-1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invoke</a:t>
            </a:r>
            <a:r>
              <a:rPr dirty="0" sz="1300" spc="-10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m();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00"/>
              </a:lnSpc>
            </a:pPr>
            <a:r>
              <a:rPr dirty="0" sz="1300" spc="1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84217" y="3644070"/>
            <a:ext cx="283845" cy="711835"/>
          </a:xfrm>
          <a:custGeom>
            <a:avLst/>
            <a:gdLst/>
            <a:ahLst/>
            <a:cxnLst/>
            <a:rect l="l" t="t" r="r" b="b"/>
            <a:pathLst>
              <a:path w="283844" h="711835">
                <a:moveTo>
                  <a:pt x="146832" y="0"/>
                </a:moveTo>
                <a:lnTo>
                  <a:pt x="0" y="106606"/>
                </a:lnTo>
              </a:path>
              <a:path w="283844" h="711835">
                <a:moveTo>
                  <a:pt x="146832" y="0"/>
                </a:moveTo>
                <a:lnTo>
                  <a:pt x="283679" y="106606"/>
                </a:lnTo>
              </a:path>
              <a:path w="283844" h="711835">
                <a:moveTo>
                  <a:pt x="30379" y="106606"/>
                </a:moveTo>
                <a:lnTo>
                  <a:pt x="268489" y="106606"/>
                </a:lnTo>
              </a:path>
              <a:path w="283844" h="711835">
                <a:moveTo>
                  <a:pt x="146832" y="121835"/>
                </a:moveTo>
                <a:lnTo>
                  <a:pt x="146832" y="711342"/>
                </a:lnTo>
              </a:path>
            </a:pathLst>
          </a:custGeom>
          <a:ln w="15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4539" y="1532936"/>
            <a:ext cx="8305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Times New Roman"/>
                <a:cs typeface="Times New Roman"/>
              </a:rPr>
              <a:t>package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p1;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812" y="1525344"/>
            <a:ext cx="8642350" cy="4761230"/>
          </a:xfrm>
          <a:custGeom>
            <a:avLst/>
            <a:gdLst/>
            <a:ahLst/>
            <a:cxnLst/>
            <a:rect l="l" t="t" r="r" b="b"/>
            <a:pathLst>
              <a:path w="8642350" h="4761230">
                <a:moveTo>
                  <a:pt x="30373" y="0"/>
                </a:moveTo>
                <a:lnTo>
                  <a:pt x="30373" y="4760810"/>
                </a:lnTo>
              </a:path>
              <a:path w="8642350" h="4761230">
                <a:moveTo>
                  <a:pt x="5627811" y="30458"/>
                </a:moveTo>
                <a:lnTo>
                  <a:pt x="5627811" y="2179644"/>
                </a:lnTo>
              </a:path>
              <a:path w="8642350" h="4761230">
                <a:moveTo>
                  <a:pt x="5627811" y="15229"/>
                </a:moveTo>
                <a:lnTo>
                  <a:pt x="0" y="15229"/>
                </a:lnTo>
              </a:path>
              <a:path w="8642350" h="4761230">
                <a:moveTo>
                  <a:pt x="2968372" y="4745411"/>
                </a:moveTo>
                <a:lnTo>
                  <a:pt x="30373" y="4745411"/>
                </a:lnTo>
              </a:path>
              <a:path w="8642350" h="4761230">
                <a:moveTo>
                  <a:pt x="2968372" y="2194873"/>
                </a:moveTo>
                <a:lnTo>
                  <a:pt x="2968372" y="4745411"/>
                </a:lnTo>
              </a:path>
              <a:path w="8642350" h="4761230">
                <a:moveTo>
                  <a:pt x="5627811" y="2194873"/>
                </a:moveTo>
                <a:lnTo>
                  <a:pt x="2968372" y="2194873"/>
                </a:lnTo>
              </a:path>
              <a:path w="8642350" h="4761230">
                <a:moveTo>
                  <a:pt x="8641814" y="2311773"/>
                </a:moveTo>
                <a:lnTo>
                  <a:pt x="3120478" y="2311773"/>
                </a:lnTo>
              </a:path>
              <a:path w="8642350" h="4761230">
                <a:moveTo>
                  <a:pt x="3353315" y="4623589"/>
                </a:moveTo>
                <a:lnTo>
                  <a:pt x="5718948" y="4623589"/>
                </a:lnTo>
                <a:lnTo>
                  <a:pt x="5718948" y="2860499"/>
                </a:lnTo>
                <a:lnTo>
                  <a:pt x="3353315" y="2860499"/>
                </a:lnTo>
                <a:lnTo>
                  <a:pt x="3353315" y="4623589"/>
                </a:lnTo>
                <a:close/>
              </a:path>
            </a:pathLst>
          </a:custGeom>
          <a:ln w="15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47144" y="4357928"/>
            <a:ext cx="154432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latin typeface="Courier New"/>
                <a:cs typeface="Courier New"/>
              </a:rPr>
              <a:t>public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class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C4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0165" y="4589064"/>
            <a:ext cx="1013460" cy="19367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80"/>
              </a:lnSpc>
            </a:pPr>
            <a:r>
              <a:rPr dirty="0" sz="1300" spc="10">
                <a:latin typeface="Courier New"/>
                <a:cs typeface="Courier New"/>
              </a:rPr>
              <a:t>extends</a:t>
            </a:r>
            <a:r>
              <a:rPr dirty="0" sz="1300" spc="-25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C1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71912" y="4550975"/>
            <a:ext cx="126364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9638" y="4744022"/>
            <a:ext cx="1645285" cy="80137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96600"/>
              </a:lnSpc>
              <a:spcBef>
                <a:spcPts val="170"/>
              </a:spcBef>
            </a:pPr>
            <a:r>
              <a:rPr dirty="0" sz="1300" spc="10">
                <a:latin typeface="Courier New"/>
                <a:cs typeface="Courier New"/>
              </a:rPr>
              <a:t>can</a:t>
            </a:r>
            <a:r>
              <a:rPr dirty="0" sz="1300" spc="6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access</a:t>
            </a:r>
            <a:r>
              <a:rPr dirty="0" sz="1300" spc="65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x; </a:t>
            </a:r>
            <a:r>
              <a:rPr dirty="0" sz="1300" spc="2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can access </a:t>
            </a:r>
            <a:r>
              <a:rPr dirty="0" sz="1300" spc="15">
                <a:latin typeface="Courier New"/>
                <a:cs typeface="Courier New"/>
              </a:rPr>
              <a:t>y; </a:t>
            </a:r>
            <a:r>
              <a:rPr dirty="0" sz="1300" spc="2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cannot access </a:t>
            </a:r>
            <a:r>
              <a:rPr dirty="0" sz="1300" spc="15">
                <a:latin typeface="Courier New"/>
                <a:cs typeface="Courier New"/>
              </a:rPr>
              <a:t>z; </a:t>
            </a:r>
            <a:r>
              <a:rPr dirty="0" sz="1300" spc="-77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cannot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access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u;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47144" y="5704260"/>
            <a:ext cx="1746885" cy="404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14629">
              <a:lnSpc>
                <a:spcPts val="1480"/>
              </a:lnSpc>
              <a:spcBef>
                <a:spcPts val="120"/>
              </a:spcBef>
            </a:pPr>
            <a:r>
              <a:rPr dirty="0" sz="1300" spc="10">
                <a:latin typeface="Courier New"/>
                <a:cs typeface="Courier New"/>
              </a:rPr>
              <a:t>can</a:t>
            </a:r>
            <a:r>
              <a:rPr dirty="0" sz="1300" spc="-1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invoke</a:t>
            </a:r>
            <a:r>
              <a:rPr dirty="0" sz="1300" spc="-10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m();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80"/>
              </a:lnSpc>
            </a:pPr>
            <a:r>
              <a:rPr dirty="0" sz="1300" spc="1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31049" y="3821888"/>
            <a:ext cx="6813550" cy="2449195"/>
          </a:xfrm>
          <a:custGeom>
            <a:avLst/>
            <a:gdLst/>
            <a:ahLst/>
            <a:cxnLst/>
            <a:rect l="l" t="t" r="r" b="b"/>
            <a:pathLst>
              <a:path w="6813550" h="2449195">
                <a:moveTo>
                  <a:pt x="2973427" y="386165"/>
                </a:moveTo>
                <a:lnTo>
                  <a:pt x="2973427" y="563983"/>
                </a:lnTo>
              </a:path>
              <a:path w="6813550" h="2449195">
                <a:moveTo>
                  <a:pt x="2973427" y="386165"/>
                </a:moveTo>
                <a:lnTo>
                  <a:pt x="0" y="386165"/>
                </a:lnTo>
              </a:path>
              <a:path w="6813550" h="2449195">
                <a:moveTo>
                  <a:pt x="1565368" y="0"/>
                </a:moveTo>
                <a:lnTo>
                  <a:pt x="1565368" y="2448867"/>
                </a:lnTo>
              </a:path>
              <a:path w="6813550" h="2449195">
                <a:moveTo>
                  <a:pt x="4447517" y="2342274"/>
                </a:moveTo>
                <a:lnTo>
                  <a:pt x="6813151" y="2342274"/>
                </a:lnTo>
                <a:lnTo>
                  <a:pt x="6813151" y="594413"/>
                </a:lnTo>
                <a:lnTo>
                  <a:pt x="4447517" y="594413"/>
                </a:lnTo>
                <a:lnTo>
                  <a:pt x="4447517" y="2342274"/>
                </a:lnTo>
                <a:close/>
              </a:path>
            </a:pathLst>
          </a:custGeom>
          <a:ln w="15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254602" y="3844780"/>
            <a:ext cx="8305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Times New Roman"/>
                <a:cs typeface="Times New Roman"/>
              </a:rPr>
              <a:t>package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p2;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06373" y="4388387"/>
            <a:ext cx="1745614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latin typeface="Courier New"/>
                <a:cs typeface="Courier New"/>
              </a:rPr>
              <a:t>public</a:t>
            </a:r>
            <a:r>
              <a:rPr dirty="0" sz="130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class</a:t>
            </a:r>
            <a:r>
              <a:rPr dirty="0" sz="1300" spc="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C5</a:t>
            </a:r>
            <a:r>
              <a:rPr dirty="0" sz="1300" spc="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21741" y="4619524"/>
            <a:ext cx="1621155" cy="19367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80"/>
              </a:lnSpc>
            </a:pPr>
            <a:r>
              <a:rPr dirty="0" sz="1300" spc="10">
                <a:latin typeface="Courier New"/>
                <a:cs typeface="Courier New"/>
              </a:rPr>
              <a:t>C1 o = new </a:t>
            </a:r>
            <a:r>
              <a:rPr dirty="0" sz="1300" spc="15">
                <a:latin typeface="Courier New"/>
                <a:cs typeface="Courier New"/>
              </a:rPr>
              <a:t>C1();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08866" y="4774481"/>
            <a:ext cx="1847850" cy="80137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96600"/>
              </a:lnSpc>
              <a:spcBef>
                <a:spcPts val="170"/>
              </a:spcBef>
            </a:pPr>
            <a:r>
              <a:rPr dirty="0" sz="1300" spc="10">
                <a:latin typeface="Courier New"/>
                <a:cs typeface="Courier New"/>
              </a:rPr>
              <a:t>can access </a:t>
            </a:r>
            <a:r>
              <a:rPr dirty="0" sz="1300" spc="15">
                <a:latin typeface="Courier New"/>
                <a:cs typeface="Courier New"/>
              </a:rPr>
              <a:t>o.x; </a:t>
            </a:r>
            <a:r>
              <a:rPr dirty="0" sz="1300" spc="2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cannot access </a:t>
            </a:r>
            <a:r>
              <a:rPr dirty="0" sz="1300" spc="15">
                <a:latin typeface="Courier New"/>
                <a:cs typeface="Courier New"/>
              </a:rPr>
              <a:t>o.y; </a:t>
            </a:r>
            <a:r>
              <a:rPr dirty="0" sz="1300" spc="-77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cannot access </a:t>
            </a:r>
            <a:r>
              <a:rPr dirty="0" sz="1300" spc="15">
                <a:latin typeface="Courier New"/>
                <a:cs typeface="Courier New"/>
              </a:rPr>
              <a:t>o.z; </a:t>
            </a:r>
            <a:r>
              <a:rPr dirty="0" sz="1300" spc="-770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cannot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access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o.u;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06373" y="5734719"/>
            <a:ext cx="2252980" cy="404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14629">
              <a:lnSpc>
                <a:spcPts val="1480"/>
              </a:lnSpc>
              <a:spcBef>
                <a:spcPts val="120"/>
              </a:spcBef>
            </a:pPr>
            <a:r>
              <a:rPr dirty="0" sz="1300" spc="10">
                <a:latin typeface="Courier New"/>
                <a:cs typeface="Courier New"/>
              </a:rPr>
              <a:t>cannot</a:t>
            </a:r>
            <a:r>
              <a:rPr dirty="0" sz="1300" spc="-5">
                <a:latin typeface="Courier New"/>
                <a:cs typeface="Courier New"/>
              </a:rPr>
              <a:t> </a:t>
            </a:r>
            <a:r>
              <a:rPr dirty="0" sz="1300" spc="10">
                <a:latin typeface="Courier New"/>
                <a:cs typeface="Courier New"/>
              </a:rPr>
              <a:t>invoke</a:t>
            </a:r>
            <a:r>
              <a:rPr dirty="0" sz="1300">
                <a:latin typeface="Courier New"/>
                <a:cs typeface="Courier New"/>
              </a:rPr>
              <a:t> </a:t>
            </a:r>
            <a:r>
              <a:rPr dirty="0" sz="1300" spc="15">
                <a:latin typeface="Courier New"/>
                <a:cs typeface="Courier New"/>
              </a:rPr>
              <a:t>o.m();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80"/>
              </a:lnSpc>
            </a:pPr>
            <a:r>
              <a:rPr dirty="0" sz="1300" spc="1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86291" y="3837118"/>
            <a:ext cx="5521960" cy="2449195"/>
          </a:xfrm>
          <a:custGeom>
            <a:avLst/>
            <a:gdLst/>
            <a:ahLst/>
            <a:cxnLst/>
            <a:rect l="l" t="t" r="r" b="b"/>
            <a:pathLst>
              <a:path w="5521959" h="2449195">
                <a:moveTo>
                  <a:pt x="5521335" y="2433637"/>
                </a:moveTo>
                <a:lnTo>
                  <a:pt x="0" y="2433637"/>
                </a:lnTo>
              </a:path>
              <a:path w="5521959" h="2449195">
                <a:moveTo>
                  <a:pt x="5506145" y="0"/>
                </a:moveTo>
                <a:lnTo>
                  <a:pt x="5506145" y="2449036"/>
                </a:lnTo>
              </a:path>
            </a:pathLst>
          </a:custGeom>
          <a:ln w="15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7" name="object 2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764540" y="455676"/>
            <a:ext cx="5187315" cy="8343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975"/>
              </a:lnSpc>
              <a:spcBef>
                <a:spcPts val="100"/>
              </a:spcBef>
            </a:pPr>
            <a:r>
              <a:rPr dirty="0" baseline="1089" sz="3825" spc="44"/>
              <a:t>10</a:t>
            </a:r>
            <a:r>
              <a:rPr dirty="0" baseline="1089" sz="3825" spc="15"/>
              <a:t>.</a:t>
            </a:r>
            <a:r>
              <a:rPr dirty="0" baseline="1089" sz="3825" spc="44"/>
              <a:t>11</a:t>
            </a:r>
            <a:r>
              <a:rPr dirty="0" baseline="1089" sz="3825" spc="15"/>
              <a:t>.</a:t>
            </a:r>
            <a:r>
              <a:rPr dirty="0" baseline="1089" sz="3825" spc="15"/>
              <a:t> </a:t>
            </a:r>
            <a:r>
              <a:rPr dirty="0" baseline="1089" sz="3825" spc="37"/>
              <a:t>T</a:t>
            </a:r>
            <a:r>
              <a:rPr dirty="0" baseline="1089" sz="3825" spc="30"/>
              <a:t>h</a:t>
            </a:r>
            <a:r>
              <a:rPr dirty="0" baseline="1089" sz="3825" spc="37"/>
              <a:t>e</a:t>
            </a:r>
            <a:r>
              <a:rPr dirty="0" baseline="1089" sz="3825" spc="15"/>
              <a:t> </a:t>
            </a:r>
            <a:r>
              <a:rPr dirty="0" sz="2600" b="1">
                <a:latin typeface="Courier New"/>
                <a:cs typeface="Courier New"/>
              </a:rPr>
              <a:t>protected</a:t>
            </a:r>
            <a:r>
              <a:rPr dirty="0" sz="2600" spc="-975" b="1">
                <a:latin typeface="Courier New"/>
                <a:cs typeface="Courier New"/>
              </a:rPr>
              <a:t> </a:t>
            </a:r>
            <a:r>
              <a:rPr dirty="0" baseline="1089" sz="3825" spc="60"/>
              <a:t>M</a:t>
            </a:r>
            <a:r>
              <a:rPr dirty="0" baseline="1089" sz="3825" spc="44"/>
              <a:t>o</a:t>
            </a:r>
            <a:r>
              <a:rPr dirty="0" baseline="1089" sz="3825" spc="30"/>
              <a:t>d</a:t>
            </a:r>
            <a:r>
              <a:rPr dirty="0" baseline="1089" sz="3825" spc="15"/>
              <a:t>i</a:t>
            </a:r>
            <a:r>
              <a:rPr dirty="0" baseline="1089" sz="3825" spc="15"/>
              <a:t>f</a:t>
            </a:r>
            <a:r>
              <a:rPr dirty="0" baseline="1089" sz="3825" spc="22"/>
              <a:t>ier</a:t>
            </a:r>
            <a:endParaRPr baseline="1089" sz="3825">
              <a:latin typeface="Courier New"/>
              <a:cs typeface="Courier New"/>
            </a:endParaRPr>
          </a:p>
          <a:p>
            <a:pPr marL="2353310">
              <a:lnSpc>
                <a:spcPts val="3395"/>
              </a:lnSpc>
            </a:pPr>
            <a:r>
              <a:rPr dirty="0" sz="2950" spc="15"/>
              <a:t>Visibility</a:t>
            </a:r>
            <a:r>
              <a:rPr dirty="0" sz="2950" spc="-25"/>
              <a:t> </a:t>
            </a:r>
            <a:r>
              <a:rPr dirty="0" sz="2950" spc="10"/>
              <a:t>Modifiers</a:t>
            </a:r>
            <a:endParaRPr sz="2950"/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4850" y="6420611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10.1.</a:t>
            </a:r>
            <a:r>
              <a:rPr dirty="0" spc="15"/>
              <a:t> </a:t>
            </a:r>
            <a:r>
              <a:rPr dirty="0" spc="35"/>
              <a:t>Superclasses</a:t>
            </a:r>
            <a:r>
              <a:rPr dirty="0" spc="20"/>
              <a:t> </a:t>
            </a:r>
            <a:r>
              <a:rPr dirty="0" spc="50"/>
              <a:t>and</a:t>
            </a:r>
            <a:r>
              <a:rPr dirty="0" spc="15"/>
              <a:t> </a:t>
            </a:r>
            <a:r>
              <a:rPr dirty="0" spc="45"/>
              <a:t>Subclasses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4145" y="711397"/>
          <a:ext cx="2147570" cy="286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8520"/>
              </a:tblGrid>
              <a:tr h="241935">
                <a:tc>
                  <a:txBody>
                    <a:bodyPr/>
                    <a:lstStyle/>
                    <a:p>
                      <a:pPr marL="490855">
                        <a:lnSpc>
                          <a:spcPts val="156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GeometricObject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43180">
                        <a:lnSpc>
                          <a:spcPts val="1310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-color: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String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-filled: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boolean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-dateCreated: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java.util.Date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5800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+GeometricObject()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75260" marR="279400" indent="-132715">
                        <a:lnSpc>
                          <a:spcPts val="1260"/>
                        </a:lnSpc>
                        <a:spcBef>
                          <a:spcPts val="434"/>
                        </a:spcBef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+GeometricObject(color: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String,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filled: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boolean)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+getColor():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String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+setColor(color: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String): void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+isFilled():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boolean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+setFilled(filled: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boolean):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void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+getDateCreated():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java.util.Date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+toString():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String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991608" y="3573315"/>
            <a:ext cx="4059554" cy="2997200"/>
            <a:chOff x="1991608" y="3573315"/>
            <a:chExt cx="4059554" cy="2997200"/>
          </a:xfrm>
        </p:grpSpPr>
        <p:sp>
          <p:nvSpPr>
            <p:cNvPr id="6" name="object 6"/>
            <p:cNvSpPr/>
            <p:nvPr/>
          </p:nvSpPr>
          <p:spPr>
            <a:xfrm>
              <a:off x="3395805" y="3579665"/>
              <a:ext cx="248285" cy="242570"/>
            </a:xfrm>
            <a:custGeom>
              <a:avLst/>
              <a:gdLst/>
              <a:ahLst/>
              <a:cxnLst/>
              <a:rect l="l" t="t" r="r" b="b"/>
              <a:pathLst>
                <a:path w="248285" h="242570">
                  <a:moveTo>
                    <a:pt x="123827" y="0"/>
                  </a:moveTo>
                  <a:lnTo>
                    <a:pt x="0" y="113851"/>
                  </a:lnTo>
                  <a:lnTo>
                    <a:pt x="247741" y="113851"/>
                  </a:lnTo>
                  <a:lnTo>
                    <a:pt x="123827" y="0"/>
                  </a:lnTo>
                  <a:close/>
                </a:path>
                <a:path w="248285" h="242570">
                  <a:moveTo>
                    <a:pt x="119699" y="242282"/>
                  </a:moveTo>
                  <a:lnTo>
                    <a:pt x="123827" y="122133"/>
                  </a:lnTo>
                </a:path>
              </a:pathLst>
            </a:custGeom>
            <a:ln w="124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32401" y="3834371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w="0" h="145414">
                  <a:moveTo>
                    <a:pt x="0" y="0"/>
                  </a:moveTo>
                  <a:lnTo>
                    <a:pt x="0" y="144935"/>
                  </a:lnTo>
                </a:path>
              </a:pathLst>
            </a:custGeom>
            <a:ln w="12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43916" y="3579665"/>
              <a:ext cx="3601085" cy="412115"/>
            </a:xfrm>
            <a:custGeom>
              <a:avLst/>
              <a:gdLst/>
              <a:ahLst/>
              <a:cxnLst/>
              <a:rect l="l" t="t" r="r" b="b"/>
              <a:pathLst>
                <a:path w="3601085" h="412114">
                  <a:moveTo>
                    <a:pt x="1071588" y="242282"/>
                  </a:moveTo>
                  <a:lnTo>
                    <a:pt x="3600870" y="242282"/>
                  </a:lnTo>
                </a:path>
                <a:path w="3601085" h="412114">
                  <a:moveTo>
                    <a:pt x="123913" y="0"/>
                  </a:moveTo>
                  <a:lnTo>
                    <a:pt x="0" y="113851"/>
                  </a:lnTo>
                  <a:lnTo>
                    <a:pt x="247770" y="113851"/>
                  </a:lnTo>
                  <a:lnTo>
                    <a:pt x="123913" y="0"/>
                  </a:lnTo>
                  <a:close/>
                </a:path>
                <a:path w="3601085" h="412114">
                  <a:moveTo>
                    <a:pt x="132170" y="412067"/>
                  </a:moveTo>
                  <a:lnTo>
                    <a:pt x="132170" y="109738"/>
                  </a:lnTo>
                </a:path>
              </a:pathLst>
            </a:custGeom>
            <a:ln w="124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97958" y="3991703"/>
              <a:ext cx="2129155" cy="2572385"/>
            </a:xfrm>
            <a:custGeom>
              <a:avLst/>
              <a:gdLst/>
              <a:ahLst/>
              <a:cxnLst/>
              <a:rect l="l" t="t" r="r" b="b"/>
              <a:pathLst>
                <a:path w="2129154" h="2572384">
                  <a:moveTo>
                    <a:pt x="0" y="2572163"/>
                  </a:moveTo>
                  <a:lnTo>
                    <a:pt x="2128726" y="2572163"/>
                  </a:lnTo>
                  <a:lnTo>
                    <a:pt x="2128726" y="0"/>
                  </a:lnTo>
                  <a:lnTo>
                    <a:pt x="0" y="0"/>
                  </a:lnTo>
                  <a:lnTo>
                    <a:pt x="0" y="2572163"/>
                  </a:lnTo>
                  <a:close/>
                </a:path>
              </a:pathLst>
            </a:custGeom>
            <a:ln w="12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161509" y="912761"/>
            <a:ext cx="3590925" cy="255460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100" spc="-15">
                <a:latin typeface="Times New Roman"/>
                <a:cs typeface="Times New Roman"/>
              </a:rPr>
              <a:t>The color</a:t>
            </a:r>
            <a:r>
              <a:rPr dirty="0" sz="1100" spc="-5">
                <a:latin typeface="Times New Roman"/>
                <a:cs typeface="Times New Roman"/>
              </a:rPr>
              <a:t> of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object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(default: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white).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660"/>
              </a:lnSpc>
              <a:spcBef>
                <a:spcPts val="100"/>
              </a:spcBef>
            </a:pPr>
            <a:r>
              <a:rPr dirty="0" sz="1100" spc="-10">
                <a:latin typeface="Times New Roman"/>
                <a:cs typeface="Times New Roman"/>
              </a:rPr>
              <a:t>Indicates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whether</a:t>
            </a:r>
            <a:r>
              <a:rPr dirty="0" sz="1100" spc="-5">
                <a:latin typeface="Times New Roman"/>
                <a:cs typeface="Times New Roman"/>
              </a:rPr>
              <a:t> 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object</a:t>
            </a:r>
            <a:r>
              <a:rPr dirty="0" sz="1100" spc="-5">
                <a:latin typeface="Times New Roman"/>
                <a:cs typeface="Times New Roman"/>
              </a:rPr>
              <a:t> 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filled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with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color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(default: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false).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date</a:t>
            </a:r>
            <a:r>
              <a:rPr dirty="0" sz="1100" spc="-15">
                <a:latin typeface="Times New Roman"/>
                <a:cs typeface="Times New Roman"/>
              </a:rPr>
              <a:t> when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object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was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created.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100" spc="-15">
                <a:latin typeface="Times New Roman"/>
                <a:cs typeface="Times New Roman"/>
              </a:rPr>
              <a:t>Creates</a:t>
            </a:r>
            <a:r>
              <a:rPr dirty="0" sz="1100" spc="-5">
                <a:latin typeface="Times New Roman"/>
                <a:cs typeface="Times New Roman"/>
              </a:rPr>
              <a:t> 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GeometricObject.</a:t>
            </a:r>
            <a:endParaRPr sz="1100">
              <a:latin typeface="Times New Roman"/>
              <a:cs typeface="Times New Roman"/>
            </a:endParaRPr>
          </a:p>
          <a:p>
            <a:pPr marL="121920" marR="192405" indent="-109855">
              <a:lnSpc>
                <a:spcPts val="1260"/>
              </a:lnSpc>
              <a:spcBef>
                <a:spcPts val="415"/>
              </a:spcBef>
            </a:pPr>
            <a:r>
              <a:rPr dirty="0" sz="1100" spc="-15">
                <a:latin typeface="Times New Roman"/>
                <a:cs typeface="Times New Roman"/>
              </a:rPr>
              <a:t>Creates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GeometricObject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with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15">
                <a:latin typeface="Times New Roman"/>
                <a:cs typeface="Times New Roman"/>
              </a:rPr>
              <a:t>specified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color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filled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values.</a:t>
            </a:r>
            <a:endParaRPr sz="1100">
              <a:latin typeface="Times New Roman"/>
              <a:cs typeface="Times New Roman"/>
            </a:endParaRPr>
          </a:p>
          <a:p>
            <a:pPr marL="12700" marR="2588895">
              <a:lnSpc>
                <a:spcPts val="165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Returns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color.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Sets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new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color.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10">
                <a:latin typeface="Times New Roman"/>
                <a:cs typeface="Times New Roman"/>
              </a:rPr>
              <a:t>Returns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filled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property.</a:t>
            </a:r>
            <a:endParaRPr sz="1100">
              <a:latin typeface="Times New Roman"/>
              <a:cs typeface="Times New Roman"/>
            </a:endParaRPr>
          </a:p>
          <a:p>
            <a:pPr marL="12700" marR="2125345">
              <a:lnSpc>
                <a:spcPct val="124800"/>
              </a:lnSpc>
              <a:spcBef>
                <a:spcPts val="15"/>
              </a:spcBef>
            </a:pPr>
            <a:r>
              <a:rPr dirty="0" sz="1100" spc="-10">
                <a:latin typeface="Times New Roman"/>
                <a:cs typeface="Times New Roman"/>
              </a:rPr>
              <a:t>Sets </a:t>
            </a:r>
            <a:r>
              <a:rPr dirty="0" sz="1100" spc="-5">
                <a:latin typeface="Times New Roman"/>
                <a:cs typeface="Times New Roman"/>
              </a:rPr>
              <a:t>a </a:t>
            </a:r>
            <a:r>
              <a:rPr dirty="0" sz="1100" spc="-10">
                <a:latin typeface="Times New Roman"/>
                <a:cs typeface="Times New Roman"/>
              </a:rPr>
              <a:t>new filled </a:t>
            </a:r>
            <a:r>
              <a:rPr dirty="0" sz="1100" spc="-15">
                <a:latin typeface="Times New Roman"/>
                <a:cs typeface="Times New Roman"/>
              </a:rPr>
              <a:t>property.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Returns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dateCreated.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spc="-10">
                <a:latin typeface="Times New Roman"/>
                <a:cs typeface="Times New Roman"/>
              </a:rPr>
              <a:t>Returns</a:t>
            </a:r>
            <a:r>
              <a:rPr dirty="0" sz="1100" spc="-5">
                <a:latin typeface="Times New Roman"/>
                <a:cs typeface="Times New Roman"/>
              </a:rPr>
              <a:t> a </a:t>
            </a:r>
            <a:r>
              <a:rPr dirty="0" sz="1100" spc="-10">
                <a:latin typeface="Times New Roman"/>
                <a:cs typeface="Times New Roman"/>
              </a:rPr>
              <a:t>string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representation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8636" y="3970730"/>
            <a:ext cx="4445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latin typeface="Times New Roman"/>
                <a:cs typeface="Times New Roman"/>
              </a:rPr>
              <a:t>C</a:t>
            </a:r>
            <a:r>
              <a:rPr dirty="0" sz="1350" spc="-5">
                <a:latin typeface="Times New Roman"/>
                <a:cs typeface="Times New Roman"/>
              </a:rPr>
              <a:t>ircle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8605" y="4221317"/>
            <a:ext cx="856615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-radius: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8605" y="4439589"/>
            <a:ext cx="1313180" cy="44830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15">
                <a:latin typeface="Times New Roman"/>
                <a:cs typeface="Times New Roman"/>
              </a:rPr>
              <a:t>+Circle()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10">
                <a:latin typeface="Times New Roman"/>
                <a:cs typeface="Times New Roman"/>
              </a:rPr>
              <a:t>+Ci</a:t>
            </a:r>
            <a:r>
              <a:rPr dirty="0" sz="1100" spc="-30">
                <a:latin typeface="Times New Roman"/>
                <a:cs typeface="Times New Roman"/>
              </a:rPr>
              <a:t>r</a:t>
            </a: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 spc="-15">
                <a:latin typeface="Times New Roman"/>
                <a:cs typeface="Times New Roman"/>
              </a:rPr>
              <a:t>l</a:t>
            </a:r>
            <a:r>
              <a:rPr dirty="0" sz="1100" spc="-20">
                <a:latin typeface="Times New Roman"/>
                <a:cs typeface="Times New Roman"/>
              </a:rPr>
              <a:t>e</a:t>
            </a:r>
            <a:r>
              <a:rPr dirty="0" sz="1100" spc="-15">
                <a:latin typeface="Times New Roman"/>
                <a:cs typeface="Times New Roman"/>
              </a:rPr>
              <a:t>(r</a:t>
            </a:r>
            <a:r>
              <a:rPr dirty="0" sz="1100" spc="-5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sz="1100" spc="-5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u</a:t>
            </a:r>
            <a:r>
              <a:rPr dirty="0" sz="1100" spc="-10">
                <a:latin typeface="Times New Roman"/>
                <a:cs typeface="Times New Roman"/>
              </a:rPr>
              <a:t>s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sz="1100" spc="-20">
                <a:latin typeface="Times New Roman"/>
                <a:cs typeface="Times New Roman"/>
              </a:rPr>
              <a:t>ou</a:t>
            </a:r>
            <a:r>
              <a:rPr dirty="0" sz="1100" spc="-5">
                <a:latin typeface="Times New Roman"/>
                <a:cs typeface="Times New Roman"/>
              </a:rPr>
              <a:t>b</a:t>
            </a:r>
            <a:r>
              <a:rPr dirty="0" sz="1100" spc="-15">
                <a:latin typeface="Times New Roman"/>
                <a:cs typeface="Times New Roman"/>
              </a:rPr>
              <a:t>l</a:t>
            </a:r>
            <a:r>
              <a:rPr dirty="0" sz="1100" spc="-20">
                <a:latin typeface="Times New Roman"/>
                <a:cs typeface="Times New Roman"/>
              </a:rPr>
              <a:t>e</a:t>
            </a:r>
            <a:r>
              <a:rPr dirty="0" sz="1100" spc="-5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8605" y="4904712"/>
            <a:ext cx="2065020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+Circle(radius: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double, color: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String,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8605" y="5019486"/>
            <a:ext cx="1193165" cy="44830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algn="ctr" marR="50165">
              <a:lnSpc>
                <a:spcPct val="100000"/>
              </a:lnSpc>
              <a:spcBef>
                <a:spcPts val="445"/>
              </a:spcBef>
            </a:pPr>
            <a:r>
              <a:rPr dirty="0" sz="1100" spc="-10">
                <a:latin typeface="Times New Roman"/>
                <a:cs typeface="Times New Roman"/>
              </a:rPr>
              <a:t>filled: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boolean)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100" spc="-10">
                <a:latin typeface="Times New Roman"/>
                <a:cs typeface="Times New Roman"/>
              </a:rPr>
              <a:t>+getRadius():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8605" y="5484609"/>
            <a:ext cx="1830705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+setRadius(radius: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double):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8605" y="5651146"/>
            <a:ext cx="1344930" cy="86868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10">
                <a:latin typeface="Times New Roman"/>
                <a:cs typeface="Times New Roman"/>
              </a:rPr>
              <a:t>+getArea():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15">
                <a:latin typeface="Times New Roman"/>
                <a:cs typeface="Times New Roman"/>
              </a:rPr>
              <a:t>+getPerimeter():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5">
                <a:latin typeface="Times New Roman"/>
                <a:cs typeface="Times New Roman"/>
              </a:rPr>
              <a:t>+getDiameter():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15">
                <a:latin typeface="Times New Roman"/>
                <a:cs typeface="Times New Roman"/>
              </a:rPr>
              <a:t>+printCircle(): </a:t>
            </a:r>
            <a:r>
              <a:rPr dirty="0" sz="1100" spc="-1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97958" y="3979306"/>
            <a:ext cx="5263515" cy="2790190"/>
          </a:xfrm>
          <a:custGeom>
            <a:avLst/>
            <a:gdLst/>
            <a:ahLst/>
            <a:cxnLst/>
            <a:rect l="l" t="t" r="r" b="b"/>
            <a:pathLst>
              <a:path w="5263515" h="2790190">
                <a:moveTo>
                  <a:pt x="0" y="254794"/>
                </a:moveTo>
                <a:lnTo>
                  <a:pt x="2120458" y="252724"/>
                </a:lnTo>
              </a:path>
              <a:path w="5263515" h="2790190">
                <a:moveTo>
                  <a:pt x="12385" y="472231"/>
                </a:moveTo>
                <a:lnTo>
                  <a:pt x="2132843" y="470160"/>
                </a:lnTo>
              </a:path>
              <a:path w="5263515" h="2790190">
                <a:moveTo>
                  <a:pt x="2830769" y="2789599"/>
                </a:moveTo>
                <a:lnTo>
                  <a:pt x="5262973" y="2789599"/>
                </a:lnTo>
                <a:lnTo>
                  <a:pt x="5262973" y="0"/>
                </a:lnTo>
                <a:lnTo>
                  <a:pt x="2830769" y="0"/>
                </a:lnTo>
                <a:lnTo>
                  <a:pt x="2830769" y="2789599"/>
                </a:lnTo>
                <a:close/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05902" y="3958335"/>
            <a:ext cx="7105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Times New Roman"/>
                <a:cs typeface="Times New Roman"/>
              </a:rPr>
              <a:t>Rectangle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57313" y="4164178"/>
            <a:ext cx="862965" cy="44830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10">
                <a:latin typeface="Times New Roman"/>
                <a:cs typeface="Times New Roman"/>
              </a:rPr>
              <a:t>-width: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15">
                <a:latin typeface="Times New Roman"/>
                <a:cs typeface="Times New Roman"/>
              </a:rPr>
              <a:t>-</a:t>
            </a:r>
            <a:r>
              <a:rPr dirty="0" sz="1100" spc="-5">
                <a:latin typeface="Times New Roman"/>
                <a:cs typeface="Times New Roman"/>
              </a:rPr>
              <a:t>h</a:t>
            </a:r>
            <a:r>
              <a:rPr dirty="0" sz="1100" spc="-20">
                <a:latin typeface="Times New Roman"/>
                <a:cs typeface="Times New Roman"/>
              </a:rPr>
              <a:t>e</a:t>
            </a:r>
            <a:r>
              <a:rPr dirty="0" sz="1100" spc="-5">
                <a:latin typeface="Times New Roman"/>
                <a:cs typeface="Times New Roman"/>
              </a:rPr>
              <a:t>i</a:t>
            </a:r>
            <a:r>
              <a:rPr dirty="0" sz="1100" spc="-20">
                <a:latin typeface="Times New Roman"/>
                <a:cs typeface="Times New Roman"/>
              </a:rPr>
              <a:t>g</a:t>
            </a:r>
            <a:r>
              <a:rPr dirty="0" sz="1100" spc="-5">
                <a:latin typeface="Times New Roman"/>
                <a:cs typeface="Times New Roman"/>
              </a:rPr>
              <a:t>h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sz="1100" spc="-20">
                <a:latin typeface="Times New Roman"/>
                <a:cs typeface="Times New Roman"/>
              </a:rPr>
              <a:t>ou</a:t>
            </a:r>
            <a:r>
              <a:rPr dirty="0" sz="1100" spc="-5">
                <a:latin typeface="Times New Roman"/>
                <a:cs typeface="Times New Roman"/>
              </a:rPr>
              <a:t>b</a:t>
            </a:r>
            <a:r>
              <a:rPr dirty="0" sz="1100" spc="-15">
                <a:latin typeface="Times New Roman"/>
                <a:cs typeface="Times New Roman"/>
              </a:rPr>
              <a:t>l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7313" y="4640490"/>
            <a:ext cx="2364740" cy="20783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100" spc="-15">
                <a:latin typeface="Times New Roman"/>
                <a:cs typeface="Times New Roman"/>
              </a:rPr>
              <a:t>+Rectangle()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Times New Roman"/>
                <a:cs typeface="Times New Roman"/>
              </a:rPr>
              <a:t>+Rectangle(width: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height: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double)</a:t>
            </a:r>
            <a:endParaRPr sz="1100">
              <a:latin typeface="Times New Roman"/>
              <a:cs typeface="Times New Roman"/>
            </a:endParaRPr>
          </a:p>
          <a:p>
            <a:pPr marL="144780" marR="49530" indent="-132080">
              <a:lnSpc>
                <a:spcPts val="1260"/>
              </a:lnSpc>
              <a:spcBef>
                <a:spcPts val="434"/>
              </a:spcBef>
            </a:pPr>
            <a:r>
              <a:rPr dirty="0" sz="1100" spc="-10">
                <a:latin typeface="Times New Roman"/>
                <a:cs typeface="Times New Roman"/>
              </a:rPr>
              <a:t>+Rectangle(width: </a:t>
            </a:r>
            <a:r>
              <a:rPr dirty="0" sz="1100" spc="-15">
                <a:latin typeface="Times New Roman"/>
                <a:cs typeface="Times New Roman"/>
              </a:rPr>
              <a:t>double, </a:t>
            </a:r>
            <a:r>
              <a:rPr dirty="0" sz="1100" spc="-10">
                <a:latin typeface="Times New Roman"/>
                <a:cs typeface="Times New Roman"/>
              </a:rPr>
              <a:t>height: double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color: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String,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filled:</a:t>
            </a:r>
            <a:r>
              <a:rPr dirty="0" sz="1100" spc="-10">
                <a:latin typeface="Times New Roman"/>
                <a:cs typeface="Times New Roman"/>
              </a:rPr>
              <a:t> boolean)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100" spc="-10">
                <a:latin typeface="Times New Roman"/>
                <a:cs typeface="Times New Roman"/>
              </a:rPr>
              <a:t>+getWidth():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100" spc="-10">
                <a:latin typeface="Times New Roman"/>
                <a:cs typeface="Times New Roman"/>
              </a:rPr>
              <a:t>+setWidth(width: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double):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15">
                <a:latin typeface="Times New Roman"/>
                <a:cs typeface="Times New Roman"/>
              </a:rPr>
              <a:t>+getHeight():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Times New Roman"/>
                <a:cs typeface="Times New Roman"/>
              </a:rPr>
              <a:t>+setHeight(height: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double):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15">
                <a:latin typeface="Times New Roman"/>
                <a:cs typeface="Times New Roman"/>
              </a:rPr>
              <a:t>+getArea():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100" spc="-15">
                <a:latin typeface="Times New Roman"/>
                <a:cs typeface="Times New Roman"/>
              </a:rPr>
              <a:t>+getPerimeter(): </a:t>
            </a:r>
            <a:r>
              <a:rPr dirty="0" sz="1100" spc="-1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8728" y="4171898"/>
            <a:ext cx="2421890" cy="509905"/>
          </a:xfrm>
          <a:custGeom>
            <a:avLst/>
            <a:gdLst/>
            <a:ahLst/>
            <a:cxnLst/>
            <a:rect l="l" t="t" r="r" b="b"/>
            <a:pathLst>
              <a:path w="2421890" h="509904">
                <a:moveTo>
                  <a:pt x="0" y="2070"/>
                </a:moveTo>
                <a:lnTo>
                  <a:pt x="2421882" y="0"/>
                </a:lnTo>
              </a:path>
              <a:path w="2421890" h="509904">
                <a:moveTo>
                  <a:pt x="0" y="509526"/>
                </a:moveTo>
                <a:lnTo>
                  <a:pt x="2421882" y="507456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4" name="object 2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569222"/>
            <a:ext cx="7874634" cy="5143500"/>
          </a:xfrm>
          <a:prstGeom prst="rect">
            <a:avLst/>
          </a:prstGeom>
        </p:spPr>
        <p:txBody>
          <a:bodyPr wrap="square" lIns="0" tIns="261620" rIns="0" bIns="0" rtlCol="0" vert="horz">
            <a:spAutoFit/>
          </a:bodyPr>
          <a:lstStyle/>
          <a:p>
            <a:pPr marL="419734">
              <a:lnSpc>
                <a:spcPct val="100000"/>
              </a:lnSpc>
              <a:spcBef>
                <a:spcPts val="2060"/>
              </a:spcBef>
            </a:pPr>
            <a:r>
              <a:rPr dirty="0" sz="2950" spc="25" b="0">
                <a:latin typeface="Calibri Light"/>
                <a:cs typeface="Calibri Light"/>
              </a:rPr>
              <a:t>A</a:t>
            </a:r>
            <a:r>
              <a:rPr dirty="0" sz="2950" spc="5" b="0">
                <a:latin typeface="Calibri Light"/>
                <a:cs typeface="Calibri Light"/>
              </a:rPr>
              <a:t> </a:t>
            </a:r>
            <a:r>
              <a:rPr dirty="0" sz="2950" spc="15" b="0">
                <a:latin typeface="Calibri Light"/>
                <a:cs typeface="Calibri Light"/>
              </a:rPr>
              <a:t>Subclass </a:t>
            </a:r>
            <a:r>
              <a:rPr dirty="0" sz="2950" spc="20" b="0">
                <a:latin typeface="Calibri Light"/>
                <a:cs typeface="Calibri Light"/>
              </a:rPr>
              <a:t>Cannot</a:t>
            </a:r>
            <a:r>
              <a:rPr dirty="0" sz="2950" spc="10" b="0">
                <a:latin typeface="Calibri Light"/>
                <a:cs typeface="Calibri Light"/>
              </a:rPr>
              <a:t> </a:t>
            </a:r>
            <a:r>
              <a:rPr dirty="0" sz="2950" spc="-10" b="0">
                <a:latin typeface="Calibri Light"/>
                <a:cs typeface="Calibri Light"/>
              </a:rPr>
              <a:t>Weaken</a:t>
            </a:r>
            <a:r>
              <a:rPr dirty="0" sz="2950" spc="15" b="0">
                <a:latin typeface="Calibri Light"/>
                <a:cs typeface="Calibri Light"/>
              </a:rPr>
              <a:t> </a:t>
            </a:r>
            <a:r>
              <a:rPr dirty="0" sz="2950" spc="20" b="0">
                <a:latin typeface="Calibri Light"/>
                <a:cs typeface="Calibri Light"/>
              </a:rPr>
              <a:t>the</a:t>
            </a:r>
            <a:r>
              <a:rPr dirty="0" sz="2950" spc="15" b="0">
                <a:latin typeface="Calibri Light"/>
                <a:cs typeface="Calibri Light"/>
              </a:rPr>
              <a:t> Accessibility</a:t>
            </a:r>
            <a:endParaRPr sz="2950">
              <a:latin typeface="Calibri Light"/>
              <a:cs typeface="Calibri Light"/>
            </a:endParaRPr>
          </a:p>
          <a:p>
            <a:pPr marL="355600" marR="27305" indent="-342900">
              <a:lnSpc>
                <a:spcPct val="100800"/>
              </a:lnSpc>
              <a:spcBef>
                <a:spcPts val="158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subclass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override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protected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superclass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 change its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visibility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public.</a:t>
            </a:r>
            <a:endParaRPr sz="2400">
              <a:latin typeface="Times New Roman"/>
              <a:cs typeface="Times New Roman"/>
            </a:endParaRPr>
          </a:p>
          <a:p>
            <a:pPr marL="355600" marR="440690" indent="-342900">
              <a:lnSpc>
                <a:spcPct val="100800"/>
              </a:lnSpc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2400" spc="-15">
                <a:latin typeface="Times New Roman"/>
                <a:cs typeface="Times New Roman"/>
              </a:rPr>
              <a:t>However,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subclass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cannot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weaken</a:t>
            </a:r>
            <a:r>
              <a:rPr dirty="0" sz="24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accessibility</a:t>
            </a:r>
            <a:r>
              <a:rPr dirty="0" sz="2400">
                <a:latin typeface="Times New Roman"/>
                <a:cs typeface="Times New Roman"/>
              </a:rPr>
              <a:t> of 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 defined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superclass.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10"/>
              </a:lnSpc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Consider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public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superclass.</a:t>
            </a:r>
            <a:endParaRPr sz="2400">
              <a:latin typeface="Times New Roman"/>
              <a:cs typeface="Times New Roman"/>
            </a:endParaRPr>
          </a:p>
          <a:p>
            <a:pPr lvl="1" marL="1098550" indent="-342900">
              <a:lnSpc>
                <a:spcPct val="100000"/>
              </a:lnSpc>
              <a:buFont typeface="Wingdings"/>
              <a:buChar char="■"/>
              <a:tabLst>
                <a:tab pos="1097915" algn="l"/>
                <a:tab pos="109855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 must</a:t>
            </a:r>
            <a:r>
              <a:rPr dirty="0" sz="2400">
                <a:latin typeface="Times New Roman"/>
                <a:cs typeface="Times New Roman"/>
              </a:rPr>
              <a:t> be</a:t>
            </a:r>
            <a:r>
              <a:rPr dirty="0" sz="2400" spc="-5">
                <a:latin typeface="Times New Roman"/>
                <a:cs typeface="Times New Roman"/>
              </a:rPr>
              <a:t> defined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public 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subclass.</a:t>
            </a:r>
            <a:endParaRPr sz="2400">
              <a:latin typeface="Times New Roman"/>
              <a:cs typeface="Times New Roman"/>
            </a:endParaRPr>
          </a:p>
          <a:p>
            <a:pPr marL="355600" marR="1347470" indent="-342900">
              <a:lnSpc>
                <a:spcPts val="3290"/>
              </a:lnSpc>
              <a:spcBef>
                <a:spcPts val="200"/>
              </a:spcBef>
              <a:buSzPct val="75000"/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modifiers are used </a:t>
            </a:r>
            <a:r>
              <a:rPr dirty="0" sz="2800">
                <a:latin typeface="Times New Roman"/>
                <a:cs typeface="Times New Roman"/>
              </a:rPr>
              <a:t>on </a:t>
            </a:r>
            <a:r>
              <a:rPr dirty="0" sz="2800" spc="-10">
                <a:latin typeface="Times New Roman"/>
                <a:cs typeface="Times New Roman"/>
              </a:rPr>
              <a:t>classes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-10">
                <a:latin typeface="Times New Roman"/>
                <a:cs typeface="Times New Roman"/>
              </a:rPr>
              <a:t>class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members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(data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methods),</a:t>
            </a:r>
            <a:endParaRPr sz="2800">
              <a:latin typeface="Times New Roman"/>
              <a:cs typeface="Times New Roman"/>
            </a:endParaRPr>
          </a:p>
          <a:p>
            <a:pPr lvl="1" marL="1098550" indent="-342900">
              <a:lnSpc>
                <a:spcPts val="2820"/>
              </a:lnSpc>
              <a:buFont typeface="Wingdings"/>
              <a:buChar char="■"/>
              <a:tabLst>
                <a:tab pos="1097915" algn="l"/>
                <a:tab pos="1098550" algn="l"/>
              </a:tabLst>
            </a:pPr>
            <a:r>
              <a:rPr dirty="0" sz="2400" spc="-5">
                <a:latin typeface="Times New Roman"/>
                <a:cs typeface="Times New Roman"/>
              </a:rPr>
              <a:t>except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final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modifier</a:t>
            </a:r>
            <a:endParaRPr sz="2400">
              <a:latin typeface="Times New Roman"/>
              <a:cs typeface="Times New Roman"/>
            </a:endParaRPr>
          </a:p>
          <a:p>
            <a:pPr lvl="1" marL="1098550" indent="-342900">
              <a:lnSpc>
                <a:spcPct val="100000"/>
              </a:lnSpc>
              <a:spcBef>
                <a:spcPts val="35"/>
              </a:spcBef>
              <a:buFont typeface="Wingdings"/>
              <a:buChar char="■"/>
              <a:tabLst>
                <a:tab pos="1097915" algn="l"/>
                <a:tab pos="1098550" algn="l"/>
              </a:tabLst>
            </a:pP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 spc="-5">
                <a:latin typeface="Times New Roman"/>
                <a:cs typeface="Times New Roman"/>
              </a:rPr>
              <a:t>also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used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5">
                <a:latin typeface="Times New Roman"/>
                <a:cs typeface="Times New Roman"/>
              </a:rPr>
              <a:t> local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variables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method.</a:t>
            </a:r>
            <a:endParaRPr sz="2800">
              <a:latin typeface="Times New Roman"/>
              <a:cs typeface="Times New Roman"/>
            </a:endParaRPr>
          </a:p>
          <a:p>
            <a:pPr lvl="1" marL="1157605" indent="-402590">
              <a:lnSpc>
                <a:spcPct val="100000"/>
              </a:lnSpc>
              <a:spcBef>
                <a:spcPts val="40"/>
              </a:spcBef>
              <a:buFont typeface="Wingdings"/>
              <a:buChar char="■"/>
              <a:tabLst>
                <a:tab pos="1157605" algn="l"/>
                <a:tab pos="115824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final local variable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constant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inside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method.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206755"/>
            <a:ext cx="77343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Calibri"/>
                <a:cs typeface="Calibri"/>
              </a:rPr>
              <a:t>10.12.</a:t>
            </a:r>
            <a:r>
              <a:rPr dirty="0" sz="3600" spc="-10" b="0">
                <a:latin typeface="Calibri"/>
                <a:cs typeface="Calibri"/>
              </a:rPr>
              <a:t> </a:t>
            </a:r>
            <a:r>
              <a:rPr dirty="0" sz="3600" spc="-20" b="0">
                <a:latin typeface="Calibri"/>
                <a:cs typeface="Calibri"/>
              </a:rPr>
              <a:t>Preventing</a:t>
            </a:r>
            <a:r>
              <a:rPr dirty="0" sz="3600" spc="-15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Extending</a:t>
            </a:r>
            <a:r>
              <a:rPr dirty="0" sz="3600" spc="-15" b="0">
                <a:latin typeface="Calibri"/>
                <a:cs typeface="Calibri"/>
              </a:rPr>
              <a:t> </a:t>
            </a:r>
            <a:r>
              <a:rPr dirty="0" sz="3600" spc="-5" b="0">
                <a:latin typeface="Calibri"/>
                <a:cs typeface="Calibri"/>
              </a:rPr>
              <a:t>and</a:t>
            </a:r>
            <a:r>
              <a:rPr dirty="0" sz="3600" spc="-25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Overring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71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04163"/>
            <a:ext cx="7143115" cy="4693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44750">
              <a:lnSpc>
                <a:spcPct val="100000"/>
              </a:lnSpc>
              <a:spcBef>
                <a:spcPts val="100"/>
              </a:spcBef>
            </a:pPr>
            <a:r>
              <a:rPr dirty="0" sz="2950" spc="15" b="0">
                <a:latin typeface="Calibri Light"/>
                <a:cs typeface="Calibri Light"/>
              </a:rPr>
              <a:t>T</a:t>
            </a:r>
            <a:r>
              <a:rPr dirty="0" sz="2950" spc="25" b="0">
                <a:latin typeface="Calibri Light"/>
                <a:cs typeface="Calibri Light"/>
              </a:rPr>
              <a:t>he</a:t>
            </a:r>
            <a:r>
              <a:rPr dirty="0" sz="2950" spc="10" b="0">
                <a:latin typeface="Calibri Light"/>
                <a:cs typeface="Calibri Light"/>
              </a:rPr>
              <a:t> </a:t>
            </a:r>
            <a:r>
              <a:rPr dirty="0" sz="3000" spc="-5" b="1">
                <a:latin typeface="Courier New"/>
                <a:cs typeface="Courier New"/>
              </a:rPr>
              <a:t>fina</a:t>
            </a:r>
            <a:r>
              <a:rPr dirty="0" sz="3000" b="1">
                <a:latin typeface="Courier New"/>
                <a:cs typeface="Courier New"/>
              </a:rPr>
              <a:t>l</a:t>
            </a:r>
            <a:r>
              <a:rPr dirty="0" sz="3000" spc="-1130" b="1">
                <a:latin typeface="Courier New"/>
                <a:cs typeface="Courier New"/>
              </a:rPr>
              <a:t> </a:t>
            </a:r>
            <a:r>
              <a:rPr dirty="0" sz="2950" spc="20" b="0">
                <a:latin typeface="Calibri Light"/>
                <a:cs typeface="Calibri Light"/>
              </a:rPr>
              <a:t>Modif</a:t>
            </a:r>
            <a:r>
              <a:rPr dirty="0" sz="2950" spc="5" b="0">
                <a:latin typeface="Calibri Light"/>
                <a:cs typeface="Calibri Light"/>
              </a:rPr>
              <a:t>i</a:t>
            </a:r>
            <a:r>
              <a:rPr dirty="0" sz="2950" spc="25" b="0">
                <a:latin typeface="Calibri Light"/>
                <a:cs typeface="Calibri Light"/>
              </a:rPr>
              <a:t>e</a:t>
            </a:r>
            <a:r>
              <a:rPr dirty="0" sz="2950" spc="15" b="0">
                <a:latin typeface="Calibri Light"/>
                <a:cs typeface="Calibri Light"/>
              </a:rPr>
              <a:t>r</a:t>
            </a:r>
            <a:endParaRPr sz="29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dirty="0" sz="2600" spc="-5">
                <a:latin typeface="Wingdings"/>
                <a:cs typeface="Wingdings"/>
              </a:rPr>
              <a:t></a:t>
            </a:r>
            <a:r>
              <a:rPr dirty="0" sz="2600" spc="-5">
                <a:latin typeface="Calibri"/>
                <a:cs typeface="Calibri"/>
              </a:rPr>
              <a:t>Th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ourier New"/>
                <a:cs typeface="Courier New"/>
              </a:rPr>
              <a:t>final</a:t>
            </a:r>
            <a:r>
              <a:rPr dirty="0" sz="2600" spc="-925">
                <a:latin typeface="Courier New"/>
                <a:cs typeface="Courier New"/>
              </a:rPr>
              <a:t> </a:t>
            </a:r>
            <a:r>
              <a:rPr dirty="0" sz="2800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la</a:t>
            </a:r>
            <a:r>
              <a:rPr dirty="0" sz="2800" spc="5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nn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e</a:t>
            </a:r>
            <a:r>
              <a:rPr dirty="0" sz="2800" spc="5">
                <a:latin typeface="Calibri"/>
                <a:cs typeface="Calibri"/>
              </a:rPr>
              <a:t>x</a:t>
            </a: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 spc="-10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nd</a:t>
            </a:r>
            <a:r>
              <a:rPr dirty="0" sz="2800" spc="-10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d:</a:t>
            </a:r>
            <a:endParaRPr sz="2800">
              <a:latin typeface="Calibri"/>
              <a:cs typeface="Calibri"/>
            </a:endParaRPr>
          </a:p>
          <a:p>
            <a:pPr marL="558800">
              <a:lnSpc>
                <a:spcPct val="100000"/>
              </a:lnSpc>
              <a:spcBef>
                <a:spcPts val="650"/>
              </a:spcBef>
            </a:pPr>
            <a:r>
              <a:rPr dirty="0" sz="2200">
                <a:solidFill>
                  <a:srgbClr val="44546A"/>
                </a:solidFill>
                <a:latin typeface="Courier New"/>
                <a:cs typeface="Courier New"/>
              </a:rPr>
              <a:t>final</a:t>
            </a:r>
            <a:r>
              <a:rPr dirty="0" sz="2200" spc="-25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dirty="0" sz="2200" spc="-25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44546A"/>
                </a:solidFill>
                <a:latin typeface="Courier New"/>
                <a:cs typeface="Courier New"/>
              </a:rPr>
              <a:t>Math</a:t>
            </a:r>
            <a:r>
              <a:rPr dirty="0" sz="2200" spc="-2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021715">
              <a:lnSpc>
                <a:spcPct val="100000"/>
              </a:lnSpc>
              <a:spcBef>
                <a:spcPts val="455"/>
              </a:spcBef>
            </a:pPr>
            <a:r>
              <a:rPr dirty="0" sz="2200">
                <a:solidFill>
                  <a:srgbClr val="44546A"/>
                </a:solidFill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550"/>
              </a:spcBef>
            </a:pPr>
            <a:r>
              <a:rPr dirty="0" sz="220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latin typeface="Wingdings"/>
                <a:cs typeface="Wingdings"/>
              </a:rPr>
              <a:t></a:t>
            </a:r>
            <a:r>
              <a:rPr dirty="0" sz="2600" spc="-5">
                <a:latin typeface="Calibri"/>
                <a:cs typeface="Calibri"/>
              </a:rPr>
              <a:t>Th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ourier New"/>
                <a:cs typeface="Courier New"/>
              </a:rPr>
              <a:t>final</a:t>
            </a:r>
            <a:r>
              <a:rPr dirty="0" sz="2600" spc="-925">
                <a:latin typeface="Courier New"/>
                <a:cs typeface="Courier New"/>
              </a:rPr>
              <a:t> </a:t>
            </a:r>
            <a:r>
              <a:rPr dirty="0" sz="2800" spc="-45">
                <a:latin typeface="Calibri"/>
                <a:cs typeface="Calibri"/>
              </a:rPr>
              <a:t>v</a:t>
            </a:r>
            <a:r>
              <a:rPr dirty="0" sz="2800" spc="-5">
                <a:latin typeface="Calibri"/>
                <a:cs typeface="Calibri"/>
              </a:rPr>
              <a:t>aria</a:t>
            </a:r>
            <a:r>
              <a:rPr dirty="0" sz="2800" spc="5">
                <a:latin typeface="Calibri"/>
                <a:cs typeface="Calibri"/>
              </a:rPr>
              <a:t>b</a:t>
            </a:r>
            <a:r>
              <a:rPr dirty="0" sz="2800" spc="-5">
                <a:latin typeface="Calibri"/>
                <a:cs typeface="Calibri"/>
              </a:rPr>
              <a:t>l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 i</a:t>
            </a:r>
            <a:r>
              <a:rPr dirty="0" sz="2800">
                <a:latin typeface="Calibri"/>
                <a:cs typeface="Calibri"/>
              </a:rPr>
              <a:t>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20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 spc="5">
                <a:latin typeface="Calibri"/>
                <a:cs typeface="Calibri"/>
              </a:rPr>
              <a:t>n</a:t>
            </a:r>
            <a:r>
              <a:rPr dirty="0" sz="2800" spc="-30">
                <a:latin typeface="Calibri"/>
                <a:cs typeface="Calibri"/>
              </a:rPr>
              <a:t>s</a:t>
            </a: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2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t:</a:t>
            </a:r>
            <a:endParaRPr sz="2800">
              <a:latin typeface="Calibri"/>
              <a:cs typeface="Calibri"/>
            </a:endParaRPr>
          </a:p>
          <a:p>
            <a:pPr marL="558800">
              <a:lnSpc>
                <a:spcPct val="100000"/>
              </a:lnSpc>
              <a:spcBef>
                <a:spcPts val="645"/>
              </a:spcBef>
            </a:pPr>
            <a:r>
              <a:rPr dirty="0" sz="2200">
                <a:solidFill>
                  <a:srgbClr val="44546A"/>
                </a:solidFill>
                <a:latin typeface="Courier New"/>
                <a:cs typeface="Courier New"/>
              </a:rPr>
              <a:t>final</a:t>
            </a:r>
            <a:r>
              <a:rPr dirty="0" sz="2200" spc="-15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dirty="0" sz="2200" spc="-15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44546A"/>
                </a:solidFill>
                <a:latin typeface="Courier New"/>
                <a:cs typeface="Courier New"/>
              </a:rPr>
              <a:t>double</a:t>
            </a:r>
            <a:r>
              <a:rPr dirty="0" sz="2200" spc="-1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44546A"/>
                </a:solidFill>
                <a:latin typeface="Courier New"/>
                <a:cs typeface="Courier New"/>
              </a:rPr>
              <a:t>PI</a:t>
            </a:r>
            <a:r>
              <a:rPr dirty="0" sz="2200" spc="-15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dirty="0" sz="2200" spc="-1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44546A"/>
                </a:solidFill>
                <a:latin typeface="Courier New"/>
                <a:cs typeface="Courier New"/>
              </a:rPr>
              <a:t>3.14159;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/>
              <a:cs typeface="Courier New"/>
            </a:endParaRPr>
          </a:p>
          <a:p>
            <a:pPr marL="241300" marR="5080" indent="-228600">
              <a:lnSpc>
                <a:spcPct val="80000"/>
              </a:lnSpc>
            </a:pPr>
            <a:r>
              <a:rPr dirty="0" sz="2600" spc="-5">
                <a:latin typeface="Wingdings"/>
                <a:cs typeface="Wingdings"/>
              </a:rPr>
              <a:t></a:t>
            </a:r>
            <a:r>
              <a:rPr dirty="0" sz="2600" spc="-5">
                <a:latin typeface="Calibri"/>
                <a:cs typeface="Calibri"/>
              </a:rPr>
              <a:t>Th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ourier New"/>
                <a:cs typeface="Courier New"/>
              </a:rPr>
              <a:t>final</a:t>
            </a:r>
            <a:r>
              <a:rPr dirty="0" sz="2600" spc="-925">
                <a:latin typeface="Courier New"/>
                <a:cs typeface="Courier New"/>
              </a:rPr>
              <a:t> </a:t>
            </a:r>
            <a:r>
              <a:rPr dirty="0" sz="2800">
                <a:latin typeface="Calibri"/>
                <a:cs typeface="Calibri"/>
              </a:rPr>
              <a:t>m</a:t>
            </a:r>
            <a:r>
              <a:rPr dirty="0" sz="2800" spc="-2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t</a:t>
            </a:r>
            <a:r>
              <a:rPr dirty="0" sz="2800" spc="5">
                <a:latin typeface="Calibri"/>
                <a:cs typeface="Calibri"/>
              </a:rPr>
              <a:t>h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nn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t be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</a:t>
            </a:r>
            <a:r>
              <a:rPr dirty="0" sz="2800" spc="-30">
                <a:latin typeface="Calibri"/>
                <a:cs typeface="Calibri"/>
              </a:rPr>
              <a:t>v</a:t>
            </a:r>
            <a:r>
              <a:rPr dirty="0" sz="2800" spc="-1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rri</a:t>
            </a:r>
            <a:r>
              <a:rPr dirty="0" sz="2800">
                <a:latin typeface="Calibri"/>
                <a:cs typeface="Calibri"/>
              </a:rPr>
              <a:t>dd</a:t>
            </a:r>
            <a:r>
              <a:rPr dirty="0" sz="2800" spc="-10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</a:t>
            </a:r>
            <a:r>
              <a:rPr dirty="0" sz="2800">
                <a:latin typeface="Calibri"/>
                <a:cs typeface="Calibri"/>
              </a:rPr>
              <a:t>y </a:t>
            </a:r>
            <a:r>
              <a:rPr dirty="0" sz="2800" spc="-5">
                <a:latin typeface="Calibri"/>
                <a:cs typeface="Calibri"/>
              </a:rPr>
              <a:t>i</a:t>
            </a:r>
            <a:r>
              <a:rPr dirty="0" sz="2800">
                <a:latin typeface="Calibri"/>
                <a:cs typeface="Calibri"/>
              </a:rPr>
              <a:t>ts  </a:t>
            </a:r>
            <a:r>
              <a:rPr dirty="0" sz="2800">
                <a:latin typeface="Calibri"/>
                <a:cs typeface="Calibri"/>
              </a:rPr>
              <a:t>subclasses.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206755"/>
            <a:ext cx="77343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Calibri"/>
                <a:cs typeface="Calibri"/>
              </a:rPr>
              <a:t>10.12.</a:t>
            </a:r>
            <a:r>
              <a:rPr dirty="0" sz="3600" spc="-10" b="0">
                <a:latin typeface="Calibri"/>
                <a:cs typeface="Calibri"/>
              </a:rPr>
              <a:t> </a:t>
            </a:r>
            <a:r>
              <a:rPr dirty="0" sz="3600" spc="-20" b="0">
                <a:latin typeface="Calibri"/>
                <a:cs typeface="Calibri"/>
              </a:rPr>
              <a:t>Preventing</a:t>
            </a:r>
            <a:r>
              <a:rPr dirty="0" sz="3600" spc="-15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Extending</a:t>
            </a:r>
            <a:r>
              <a:rPr dirty="0" sz="3600" spc="-15" b="0">
                <a:latin typeface="Calibri"/>
                <a:cs typeface="Calibri"/>
              </a:rPr>
              <a:t> </a:t>
            </a:r>
            <a:r>
              <a:rPr dirty="0" sz="3600" spc="-5" b="0">
                <a:latin typeface="Calibri"/>
                <a:cs typeface="Calibri"/>
              </a:rPr>
              <a:t>and</a:t>
            </a:r>
            <a:r>
              <a:rPr dirty="0" sz="3600" spc="-25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Overring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10.1.</a:t>
            </a:r>
            <a:r>
              <a:rPr dirty="0" spc="15"/>
              <a:t> </a:t>
            </a:r>
            <a:r>
              <a:rPr dirty="0" spc="35"/>
              <a:t>Superclasses</a:t>
            </a:r>
            <a:r>
              <a:rPr dirty="0" spc="20"/>
              <a:t> </a:t>
            </a:r>
            <a:r>
              <a:rPr dirty="0" spc="50"/>
              <a:t>and</a:t>
            </a:r>
            <a:r>
              <a:rPr dirty="0" spc="15"/>
              <a:t> </a:t>
            </a:r>
            <a:r>
              <a:rPr dirty="0" spc="45"/>
              <a:t>Subclasses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77678" y="803147"/>
            <a:ext cx="495173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1419225" indent="-4572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r>
              <a:rPr dirty="0" sz="200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{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String </a:t>
            </a:r>
            <a:r>
              <a:rPr dirty="0" sz="2000" spc="-10">
                <a:latin typeface="Calibri"/>
                <a:cs typeface="Calibri"/>
              </a:rPr>
              <a:t>color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spc="-5">
                <a:solidFill>
                  <a:srgbClr val="A31515"/>
                </a:solidFill>
                <a:latin typeface="Calibri"/>
                <a:cs typeface="Calibri"/>
              </a:rPr>
              <a:t>"white"</a:t>
            </a:r>
            <a:r>
              <a:rPr dirty="0" sz="2000" spc="-5">
                <a:latin typeface="Calibri"/>
                <a:cs typeface="Calibri"/>
              </a:rPr>
              <a:t>;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 boolean </a:t>
            </a:r>
            <a:r>
              <a:rPr dirty="0" sz="2000" spc="-5">
                <a:latin typeface="Calibri"/>
                <a:cs typeface="Calibri"/>
              </a:rPr>
              <a:t>filled;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dirty="0" sz="2000" spc="-10">
                <a:latin typeface="Calibri"/>
                <a:cs typeface="Calibri"/>
              </a:rPr>
              <a:t>.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util</a:t>
            </a:r>
            <a:r>
              <a:rPr dirty="0" sz="2000" spc="-10">
                <a:latin typeface="Calibri"/>
                <a:cs typeface="Calibri"/>
              </a:rPr>
              <a:t>.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Date</a:t>
            </a: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dateCreated;</a:t>
            </a:r>
            <a:endParaRPr sz="20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/** </a:t>
            </a:r>
            <a:r>
              <a:rPr dirty="0" sz="2000" spc="-5">
                <a:solidFill>
                  <a:srgbClr val="008000"/>
                </a:solidFill>
                <a:latin typeface="Calibri"/>
                <a:cs typeface="Calibri"/>
              </a:rPr>
              <a:t>Construct </a:t>
            </a: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008000"/>
                </a:solidFill>
                <a:latin typeface="Calibri"/>
                <a:cs typeface="Calibri"/>
              </a:rPr>
              <a:t>default </a:t>
            </a:r>
            <a:r>
              <a:rPr dirty="0" sz="2000" spc="-5">
                <a:solidFill>
                  <a:srgbClr val="008000"/>
                </a:solidFill>
                <a:latin typeface="Calibri"/>
                <a:cs typeface="Calibri"/>
              </a:rPr>
              <a:t>geometric object </a:t>
            </a: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*/ </a:t>
            </a:r>
            <a:r>
              <a:rPr dirty="0" sz="2000" spc="-44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000" spc="-5">
                <a:latin typeface="Calibri"/>
                <a:cs typeface="Calibri"/>
              </a:rPr>
              <a:t>GeometricObject()</a:t>
            </a:r>
            <a:r>
              <a:rPr dirty="0" sz="2000">
                <a:latin typeface="Calibri"/>
                <a:cs typeface="Calibri"/>
              </a:rPr>
              <a:t> 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609" y="6356765"/>
            <a:ext cx="113664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35"/>
              </a:lnSpc>
            </a:pP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1304778" y="2655907"/>
            <a:ext cx="360934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10"/>
              </a:lnSpc>
            </a:pPr>
            <a:r>
              <a:rPr dirty="0" sz="2000" spc="-10">
                <a:latin typeface="Calibri"/>
                <a:cs typeface="Calibri"/>
              </a:rPr>
              <a:t>dateCreated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java.util.Date();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878" y="2936747"/>
            <a:ext cx="781177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/** </a:t>
            </a:r>
            <a:r>
              <a:rPr dirty="0" sz="2000" spc="-5">
                <a:solidFill>
                  <a:srgbClr val="008000"/>
                </a:solidFill>
                <a:latin typeface="Calibri"/>
                <a:cs typeface="Calibri"/>
              </a:rPr>
              <a:t>Construct </a:t>
            </a: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008000"/>
                </a:solidFill>
                <a:latin typeface="Calibri"/>
                <a:cs typeface="Calibri"/>
              </a:rPr>
              <a:t>geometric object </a:t>
            </a: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with the specified </a:t>
            </a:r>
            <a:r>
              <a:rPr dirty="0" sz="2000" spc="-5">
                <a:solidFill>
                  <a:srgbClr val="008000"/>
                </a:solidFill>
                <a:latin typeface="Calibri"/>
                <a:cs typeface="Calibri"/>
              </a:rPr>
              <a:t>color and </a:t>
            </a: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filled </a:t>
            </a:r>
            <a:r>
              <a:rPr dirty="0" sz="2000" spc="-10">
                <a:solidFill>
                  <a:srgbClr val="008000"/>
                </a:solidFill>
                <a:latin typeface="Calibri"/>
                <a:cs typeface="Calibri"/>
              </a:rPr>
              <a:t>value </a:t>
            </a: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*/ </a:t>
            </a:r>
            <a:r>
              <a:rPr dirty="0" sz="2000" spc="-44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GeometricObject(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dirty="0" sz="2000" spc="-35">
                <a:latin typeface="Calibri"/>
                <a:cs typeface="Calibri"/>
              </a:rPr>
              <a:t>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boolean </a:t>
            </a:r>
            <a:r>
              <a:rPr dirty="0" sz="2000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4778" y="3875107"/>
            <a:ext cx="360934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10"/>
              </a:lnSpc>
            </a:pPr>
            <a:r>
              <a:rPr dirty="0" sz="2000" spc="-10">
                <a:latin typeface="Calibri"/>
                <a:cs typeface="Calibri"/>
              </a:rPr>
              <a:t>dateCreated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java.util.Date();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878" y="4155948"/>
            <a:ext cx="2538730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26987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000" spc="-5">
                <a:latin typeface="Calibri"/>
                <a:cs typeface="Calibri"/>
              </a:rPr>
              <a:t>.color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color;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000" spc="-5">
                <a:latin typeface="Calibri"/>
                <a:cs typeface="Calibri"/>
              </a:rPr>
              <a:t>.filled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filled;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/** </a:t>
            </a:r>
            <a:r>
              <a:rPr dirty="0" sz="2000" spc="-10">
                <a:solidFill>
                  <a:srgbClr val="008000"/>
                </a:solidFill>
                <a:latin typeface="Calibri"/>
                <a:cs typeface="Calibri"/>
              </a:rPr>
              <a:t>Return </a:t>
            </a:r>
            <a:r>
              <a:rPr dirty="0" sz="2000" spc="-5">
                <a:solidFill>
                  <a:srgbClr val="008000"/>
                </a:solidFill>
                <a:latin typeface="Calibri"/>
                <a:cs typeface="Calibri"/>
              </a:rPr>
              <a:t>color </a:t>
            </a: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*/ </a:t>
            </a:r>
            <a:r>
              <a:rPr dirty="0" sz="20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0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getColor()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0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color;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2025-02-09T22:41:19Z</dcterms:created>
  <dcterms:modified xsi:type="dcterms:W3CDTF">2025-02-09T22:41:19Z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LastSaved">
    <vt:filetime>2025-02-09T00:00:00Z</vt:filetime>
  </property>
</Properties>
</file>