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38" y="10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3475" y="509015"/>
            <a:ext cx="687705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9917" y="21336"/>
            <a:ext cx="286416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097787"/>
            <a:ext cx="7925434" cy="455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5031" y="3204972"/>
            <a:ext cx="4834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5240" algn="l"/>
              </a:tabLst>
            </a:pPr>
            <a:r>
              <a:rPr sz="4400" spc="-5" dirty="0"/>
              <a:t>Lecture</a:t>
            </a:r>
            <a:r>
              <a:rPr sz="4400" dirty="0"/>
              <a:t> 15	</a:t>
            </a:r>
            <a:r>
              <a:rPr sz="4400" spc="-5" dirty="0"/>
              <a:t>Recursion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6243" y="859027"/>
            <a:ext cx="7712709" cy="587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sz="2400" b="1" spc="-15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class</a:t>
            </a:r>
            <a:r>
              <a:rPr sz="2400" b="1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ComputeFactorial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/**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Main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method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sz="2400" b="1" spc="-20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B3"/>
                </a:solidFill>
                <a:latin typeface="Calibri"/>
                <a:cs typeface="Calibri"/>
              </a:rPr>
              <a:t>static </a:t>
            </a:r>
            <a:r>
              <a:rPr sz="2400" b="1" spc="-10" dirty="0">
                <a:solidFill>
                  <a:srgbClr val="0033B3"/>
                </a:solidFill>
                <a:latin typeface="Calibri"/>
                <a:cs typeface="Calibri"/>
              </a:rPr>
              <a:t>void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27A"/>
                </a:solidFill>
                <a:latin typeface="Calibri"/>
                <a:cs typeface="Calibri"/>
              </a:rPr>
              <a:t>main</a:t>
            </a:r>
            <a:r>
              <a:rPr sz="2400" b="1" spc="-5" dirty="0">
                <a:latin typeface="Calibri"/>
                <a:cs typeface="Calibri"/>
              </a:rPr>
              <a:t>(String[]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args)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sz="2400" b="1" i="1" spc="-30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Create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a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Scanner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ts val="2845"/>
              </a:lnSpc>
              <a:spcBef>
                <a:spcPts val="25"/>
              </a:spcBef>
            </a:pP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sz="2400" b="1" i="1" spc="-30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Display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factorial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ts val="2845"/>
              </a:lnSpc>
            </a:pPr>
            <a:r>
              <a:rPr sz="2400" b="1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871094"/>
                </a:solidFill>
                <a:latin typeface="Calibri"/>
                <a:cs typeface="Calibri"/>
              </a:rPr>
              <a:t>out</a:t>
            </a:r>
            <a:r>
              <a:rPr sz="2400" b="1" spc="-10" dirty="0">
                <a:latin typeface="Calibri"/>
                <a:cs typeface="Calibri"/>
              </a:rPr>
              <a:t>.println(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"Factorial</a:t>
            </a:r>
            <a:r>
              <a:rPr sz="2400" b="1" spc="-2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67D17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sz="2400" b="1" spc="-2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67D17"/>
                </a:solidFill>
                <a:latin typeface="Calibri"/>
                <a:cs typeface="Calibri"/>
              </a:rPr>
              <a:t>is </a:t>
            </a:r>
            <a:r>
              <a:rPr sz="2400" b="1" dirty="0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factorial</a:t>
            </a:r>
            <a:r>
              <a:rPr sz="2400" b="1" spc="-5" dirty="0">
                <a:latin typeface="Calibri"/>
                <a:cs typeface="Calibri"/>
              </a:rPr>
              <a:t>(n));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/**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Return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the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factorial for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a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specified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number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 */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sz="2400" b="1" spc="-20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B3"/>
                </a:solidFill>
                <a:latin typeface="Calibri"/>
                <a:cs typeface="Calibri"/>
              </a:rPr>
              <a:t>static 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long</a:t>
            </a:r>
            <a:r>
              <a:rPr sz="2400" b="1" spc="-20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27A"/>
                </a:solidFill>
                <a:latin typeface="Calibri"/>
                <a:cs typeface="Calibri"/>
              </a:rPr>
              <a:t>factorial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0033B3"/>
                </a:solidFill>
                <a:latin typeface="Calibri"/>
                <a:cs typeface="Calibri"/>
              </a:rPr>
              <a:t>int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n)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15"/>
              </a:spcBef>
            </a:pP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if</a:t>
            </a:r>
            <a:r>
              <a:rPr sz="2400" b="1" spc="-20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==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750EB"/>
                </a:solidFill>
                <a:latin typeface="Calibri"/>
                <a:cs typeface="Calibri"/>
              </a:rPr>
              <a:t>0</a:t>
            </a:r>
            <a:r>
              <a:rPr sz="2400" b="1" spc="-5" dirty="0">
                <a:latin typeface="Calibri"/>
                <a:cs typeface="Calibri"/>
              </a:rPr>
              <a:t>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sz="2400" b="1" i="1" spc="-20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Base</a:t>
            </a:r>
            <a:r>
              <a:rPr sz="2400" b="1" i="1" spc="-20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case</a:t>
            </a:r>
            <a:endParaRPr sz="2400">
              <a:latin typeface="Calibri"/>
              <a:cs typeface="Calibri"/>
            </a:endParaRPr>
          </a:p>
          <a:p>
            <a:pPr marL="537210" marR="5926455" indent="136525">
              <a:lnSpc>
                <a:spcPct val="100800"/>
              </a:lnSpc>
            </a:pPr>
            <a:r>
              <a:rPr sz="2400" b="1" spc="-10" dirty="0">
                <a:solidFill>
                  <a:srgbClr val="0033B3"/>
                </a:solidFill>
                <a:latin typeface="Calibri"/>
                <a:cs typeface="Calibri"/>
              </a:rPr>
              <a:t>return</a:t>
            </a:r>
            <a:r>
              <a:rPr sz="2400" b="1" spc="-90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1750EB"/>
                </a:solidFill>
                <a:latin typeface="Calibri"/>
                <a:cs typeface="Calibri"/>
              </a:rPr>
              <a:t>1</a:t>
            </a:r>
            <a:r>
              <a:rPr sz="2400" b="1" spc="-5" dirty="0">
                <a:latin typeface="Calibri"/>
                <a:cs typeface="Calibri"/>
              </a:rPr>
              <a:t>; </a:t>
            </a:r>
            <a:r>
              <a:rPr sz="2400" b="1" spc="-5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33B3"/>
                </a:solidFill>
                <a:latin typeface="Calibri"/>
                <a:cs typeface="Calibri"/>
              </a:rPr>
              <a:t>else</a:t>
            </a:r>
            <a:endParaRPr sz="2400">
              <a:latin typeface="Calibri"/>
              <a:cs typeface="Calibri"/>
            </a:endParaRPr>
          </a:p>
          <a:p>
            <a:pPr marL="673735">
              <a:lnSpc>
                <a:spcPts val="2750"/>
              </a:lnSpc>
            </a:pPr>
            <a:r>
              <a:rPr sz="2400" b="1" spc="-10" dirty="0">
                <a:solidFill>
                  <a:srgbClr val="0033B3"/>
                </a:solidFill>
                <a:latin typeface="Calibri"/>
                <a:cs typeface="Calibri"/>
              </a:rPr>
              <a:t>return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* </a:t>
            </a:r>
            <a:r>
              <a:rPr sz="2400" b="1" i="1" spc="-10" dirty="0">
                <a:latin typeface="Calibri"/>
                <a:cs typeface="Calibri"/>
              </a:rPr>
              <a:t>factorial</a:t>
            </a:r>
            <a:r>
              <a:rPr sz="2400" b="1" spc="-10" dirty="0">
                <a:latin typeface="Calibri"/>
                <a:cs typeface="Calibri"/>
              </a:rPr>
              <a:t>(n </a:t>
            </a:r>
            <a:r>
              <a:rPr sz="2400" b="1" dirty="0">
                <a:latin typeface="Calibri"/>
                <a:cs typeface="Calibri"/>
              </a:rPr>
              <a:t>- </a:t>
            </a:r>
            <a:r>
              <a:rPr sz="2400" b="1" spc="-5" dirty="0">
                <a:solidFill>
                  <a:srgbClr val="1750EB"/>
                </a:solidFill>
                <a:latin typeface="Calibri"/>
                <a:cs typeface="Calibri"/>
              </a:rPr>
              <a:t>1</a:t>
            </a:r>
            <a:r>
              <a:rPr sz="2400" b="1" spc="-5" dirty="0">
                <a:latin typeface="Calibri"/>
                <a:cs typeface="Calibri"/>
              </a:rPr>
              <a:t>);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 Recursive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call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ts val="2710"/>
              </a:lnSpc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45"/>
              </a:lnSpc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8626" y="85851"/>
            <a:ext cx="4902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ourier New"/>
                <a:cs typeface="Courier New"/>
              </a:rPr>
              <a:t>ComputeFactorial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787" y="272795"/>
            <a:ext cx="4416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Fibonacci</a:t>
            </a:r>
            <a:r>
              <a:rPr sz="4400" spc="-45" dirty="0"/>
              <a:t> </a:t>
            </a:r>
            <a:r>
              <a:rPr sz="4400" spc="-5" dirty="0"/>
              <a:t>Numbers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04800" y="3900487"/>
            <a:ext cx="8610600" cy="2462530"/>
          </a:xfrm>
          <a:custGeom>
            <a:avLst/>
            <a:gdLst/>
            <a:ahLst/>
            <a:cxnLst/>
            <a:rect l="l" t="t" r="r" b="b"/>
            <a:pathLst>
              <a:path w="8610600" h="2462529">
                <a:moveTo>
                  <a:pt x="0" y="0"/>
                </a:moveTo>
                <a:lnTo>
                  <a:pt x="8610600" y="0"/>
                </a:lnTo>
                <a:lnTo>
                  <a:pt x="8610600" y="2462213"/>
                </a:lnTo>
                <a:lnTo>
                  <a:pt x="0" y="24622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202435"/>
            <a:ext cx="7188200" cy="508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Fibonacci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series: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0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5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8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13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21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34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55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89…</a:t>
            </a:r>
            <a:endParaRPr sz="2000">
              <a:latin typeface="Courier New"/>
              <a:cs typeface="Courier New"/>
            </a:endParaRPr>
          </a:p>
          <a:p>
            <a:pPr marL="1384935">
              <a:lnSpc>
                <a:spcPct val="100000"/>
              </a:lnSpc>
              <a:spcBef>
                <a:spcPts val="1485"/>
              </a:spcBef>
              <a:tabLst>
                <a:tab pos="5346700" algn="l"/>
                <a:tab pos="5803900" algn="l"/>
                <a:tab pos="6261100" algn="l"/>
              </a:tabLst>
            </a:pPr>
            <a:r>
              <a:rPr sz="2000" spc="-5" dirty="0">
                <a:latin typeface="Courier New"/>
                <a:cs typeface="Courier New"/>
              </a:rPr>
              <a:t>indices: </a:t>
            </a:r>
            <a:r>
              <a:rPr sz="2000" dirty="0">
                <a:latin typeface="Courier New"/>
                <a:cs typeface="Courier New"/>
              </a:rPr>
              <a:t>0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2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3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4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5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6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7	8	9	</a:t>
            </a:r>
            <a:r>
              <a:rPr sz="2000" spc="-5" dirty="0">
                <a:latin typeface="Courier New"/>
                <a:cs typeface="Courier New"/>
              </a:rPr>
              <a:t>10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11</a:t>
            </a:r>
            <a:endParaRPr sz="20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1400"/>
              </a:spcBef>
            </a:pPr>
            <a:r>
              <a:rPr sz="2400" spc="-5" dirty="0">
                <a:latin typeface="Times New Roman"/>
                <a:cs typeface="Times New Roman"/>
              </a:rPr>
              <a:t>fib(0)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0;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130"/>
              </a:spcBef>
            </a:pPr>
            <a:r>
              <a:rPr sz="2400" spc="-5" dirty="0">
                <a:latin typeface="Times New Roman"/>
                <a:cs typeface="Times New Roman"/>
              </a:rPr>
              <a:t>fib(1)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1130"/>
              </a:spcBef>
            </a:pPr>
            <a:r>
              <a:rPr sz="2400" spc="-5" dirty="0">
                <a:latin typeface="Times New Roman"/>
                <a:cs typeface="Times New Roman"/>
              </a:rPr>
              <a:t>fib(index)</a:t>
            </a:r>
            <a:r>
              <a:rPr sz="2400" dirty="0">
                <a:latin typeface="Times New Roman"/>
                <a:cs typeface="Times New Roman"/>
              </a:rPr>
              <a:t> =</a:t>
            </a:r>
            <a:r>
              <a:rPr sz="2400" spc="-5" dirty="0">
                <a:latin typeface="Times New Roman"/>
                <a:cs typeface="Times New Roman"/>
              </a:rPr>
              <a:t> fib(index</a:t>
            </a:r>
            <a:r>
              <a:rPr sz="2400" dirty="0">
                <a:latin typeface="Times New Roman"/>
                <a:cs typeface="Times New Roman"/>
              </a:rPr>
              <a:t> -1)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fib(index</a:t>
            </a:r>
            <a:r>
              <a:rPr sz="2400" dirty="0">
                <a:latin typeface="Times New Roman"/>
                <a:cs typeface="Times New Roman"/>
              </a:rPr>
              <a:t> -2); </a:t>
            </a:r>
            <a:r>
              <a:rPr sz="2400" spc="-5" dirty="0">
                <a:latin typeface="Times New Roman"/>
                <a:cs typeface="Times New Roman"/>
              </a:rPr>
              <a:t>index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&gt;=2</a:t>
            </a:r>
            <a:endParaRPr sz="2400">
              <a:latin typeface="Times New Roman"/>
              <a:cs typeface="Times New Roman"/>
            </a:endParaRPr>
          </a:p>
          <a:p>
            <a:pPr marL="12700" marR="3450590">
              <a:lnSpc>
                <a:spcPct val="149300"/>
              </a:lnSpc>
              <a:spcBef>
                <a:spcPts val="1155"/>
              </a:spcBef>
            </a:pPr>
            <a:r>
              <a:rPr sz="2800" dirty="0">
                <a:latin typeface="Times New Roman"/>
                <a:cs typeface="Times New Roman"/>
              </a:rPr>
              <a:t>fib(3) = fib(2) + fib(1) = 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(fib(1)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fib(0))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fib(1)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800" dirty="0">
                <a:latin typeface="Times New Roman"/>
                <a:cs typeface="Times New Roman"/>
              </a:rPr>
              <a:t>(1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0)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+fib(1)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fib(1)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6055" y="6172200"/>
            <a:ext cx="2202180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238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254"/>
              </a:spcBef>
            </a:pPr>
            <a:r>
              <a:rPr sz="2000" spc="-5" dirty="0">
                <a:latin typeface="Times New Roman"/>
                <a:cs typeface="Times New Roman"/>
              </a:rPr>
              <a:t>ComputeFibonacci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74" y="280923"/>
            <a:ext cx="3890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ComputeFibonacci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0319" y="1107947"/>
            <a:ext cx="6809740" cy="490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0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ComputeFibonacci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/**</a:t>
            </a:r>
            <a:r>
              <a:rPr sz="2000" b="1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Main</a:t>
            </a:r>
            <a:r>
              <a:rPr sz="2000" b="1" i="1" spc="-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method</a:t>
            </a:r>
            <a:r>
              <a:rPr sz="2000" b="1" i="1" spc="-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80808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void</a:t>
            </a: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main(String args[])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000" b="1" i="1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Create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2000" b="1" i="1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Scanner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Scanner input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sz="2000" b="1" spc="-10" dirty="0">
                <a:latin typeface="Calibri"/>
                <a:cs typeface="Calibri"/>
              </a:rPr>
              <a:t>Scanner(System.</a:t>
            </a:r>
            <a:r>
              <a:rPr sz="2000" b="1" i="1" spc="-10" dirty="0">
                <a:solidFill>
                  <a:srgbClr val="660E7A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latin typeface="Calibri"/>
                <a:cs typeface="Calibri"/>
              </a:rPr>
              <a:t>); 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</a:t>
            </a:r>
            <a:r>
              <a:rPr sz="20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000" b="1" spc="-10" dirty="0">
                <a:latin typeface="Calibri"/>
                <a:cs typeface="Calibri"/>
              </a:rPr>
              <a:t>.print(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"Enter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an 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index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for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the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Fibonacci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number: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000" b="1" dirty="0">
                <a:latin typeface="Calibri"/>
                <a:cs typeface="Calibri"/>
              </a:rPr>
              <a:t>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index</a:t>
            </a:r>
            <a:r>
              <a:rPr sz="2000" b="1" dirty="0">
                <a:latin typeface="Calibri"/>
                <a:cs typeface="Calibri"/>
              </a:rPr>
              <a:t> =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input.nextInt();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Find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and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display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sz="2000" b="1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Fibonacci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number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</a:t>
            </a:r>
            <a:r>
              <a:rPr sz="20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000" b="1" spc="-10" dirty="0">
                <a:latin typeface="Calibri"/>
                <a:cs typeface="Calibri"/>
              </a:rPr>
              <a:t>.println(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"Fibonacci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number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at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index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 "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index</a:t>
            </a:r>
            <a:r>
              <a:rPr sz="2000" b="1" dirty="0">
                <a:latin typeface="Calibri"/>
                <a:cs typeface="Calibri"/>
              </a:rPr>
              <a:t> +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000" b="1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is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 "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i="1" spc="-5" dirty="0">
                <a:latin typeface="Calibri"/>
                <a:cs typeface="Calibri"/>
              </a:rPr>
              <a:t>fib</a:t>
            </a:r>
            <a:r>
              <a:rPr sz="2000" b="1" spc="-5" dirty="0">
                <a:latin typeface="Calibri"/>
                <a:cs typeface="Calibri"/>
              </a:rPr>
              <a:t>(index));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5"/>
              </a:spcBef>
            </a:pP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/** The method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 for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finding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the 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Fibonacci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 number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808080"/>
                </a:solidFill>
                <a:latin typeface="Calibri"/>
                <a:cs typeface="Calibri"/>
              </a:rPr>
              <a:t>*/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static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long</a:t>
            </a: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fib(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long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index) </a:t>
            </a:r>
            <a:r>
              <a:rPr sz="2000" b="1" dirty="0">
                <a:latin typeface="Calibri"/>
                <a:cs typeface="Calibri"/>
              </a:rPr>
              <a:t>{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974" y="280923"/>
            <a:ext cx="3890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ComputeFibonacci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64286" y="1380235"/>
            <a:ext cx="4667885" cy="29546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49225" marR="494665" indent="-136525">
              <a:lnSpc>
                <a:spcPct val="100400"/>
              </a:lnSpc>
              <a:spcBef>
                <a:spcPts val="85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static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long </a:t>
            </a:r>
            <a:r>
              <a:rPr sz="2400" spc="-5" dirty="0">
                <a:latin typeface="Calibri"/>
                <a:cs typeface="Calibri"/>
              </a:rPr>
              <a:t>fib(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long </a:t>
            </a:r>
            <a:r>
              <a:rPr sz="2400" spc="-10" dirty="0">
                <a:latin typeface="Calibri"/>
                <a:cs typeface="Calibri"/>
              </a:rPr>
              <a:t>index) </a:t>
            </a:r>
            <a:r>
              <a:rPr sz="2400" dirty="0">
                <a:latin typeface="Calibri"/>
                <a:cs typeface="Calibri"/>
              </a:rPr>
              <a:t>{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(index </a:t>
            </a:r>
            <a:r>
              <a:rPr sz="2400" dirty="0">
                <a:latin typeface="Calibri"/>
                <a:cs typeface="Calibri"/>
              </a:rPr>
              <a:t>==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 Base case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return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(index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==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Base case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  <a:spcBef>
                <a:spcPts val="25"/>
              </a:spcBef>
            </a:pP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400" b="1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ts val="2845"/>
              </a:lnSpc>
              <a:tabLst>
                <a:tab pos="789940" algn="l"/>
              </a:tabLst>
            </a:pPr>
            <a:r>
              <a:rPr sz="2400" b="1" dirty="0">
                <a:solidFill>
                  <a:srgbClr val="000080"/>
                </a:solidFill>
                <a:latin typeface="Calibri"/>
                <a:cs typeface="Calibri"/>
              </a:rPr>
              <a:t>else	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400" i="1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Reduction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and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recursive</a:t>
            </a:r>
            <a:r>
              <a:rPr sz="2400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calls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fib</a:t>
            </a:r>
            <a:r>
              <a:rPr sz="2400" spc="-5" dirty="0">
                <a:latin typeface="Calibri"/>
                <a:cs typeface="Calibri"/>
              </a:rPr>
              <a:t>(index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400" spc="-5" dirty="0">
                <a:latin typeface="Calibri"/>
                <a:cs typeface="Calibri"/>
              </a:rPr>
              <a:t>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fib</a:t>
            </a:r>
            <a:r>
              <a:rPr sz="2400" spc="-5" dirty="0">
                <a:latin typeface="Calibri"/>
                <a:cs typeface="Calibri"/>
              </a:rPr>
              <a:t>(index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7350" y="339851"/>
            <a:ext cx="5829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4240" algn="l"/>
              </a:tabLst>
            </a:pPr>
            <a:r>
              <a:rPr sz="4400" dirty="0"/>
              <a:t>Fibonn</a:t>
            </a:r>
            <a:r>
              <a:rPr sz="4400" spc="-5" dirty="0"/>
              <a:t>ac</a:t>
            </a:r>
            <a:r>
              <a:rPr sz="4400" dirty="0"/>
              <a:t>i </a:t>
            </a:r>
            <a:r>
              <a:rPr sz="4400" spc="-5" dirty="0"/>
              <a:t>N</a:t>
            </a:r>
            <a:r>
              <a:rPr sz="4400" dirty="0"/>
              <a:t>umb</a:t>
            </a:r>
            <a:r>
              <a:rPr sz="4400" spc="-5" dirty="0"/>
              <a:t>er</a:t>
            </a:r>
            <a:r>
              <a:rPr sz="4400" dirty="0"/>
              <a:t>s,	</a:t>
            </a:r>
            <a:r>
              <a:rPr sz="4400" spc="-5" dirty="0"/>
              <a:t>c</a:t>
            </a:r>
            <a:r>
              <a:rPr sz="4400" dirty="0"/>
              <a:t>ont.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242230" y="2286380"/>
            <a:ext cx="760095" cy="161290"/>
          </a:xfrm>
          <a:custGeom>
            <a:avLst/>
            <a:gdLst/>
            <a:ahLst/>
            <a:cxnLst/>
            <a:rect l="l" t="t" r="r" b="b"/>
            <a:pathLst>
              <a:path w="760095" h="161289">
                <a:moveTo>
                  <a:pt x="306692" y="0"/>
                </a:moveTo>
                <a:lnTo>
                  <a:pt x="0" y="0"/>
                </a:lnTo>
                <a:lnTo>
                  <a:pt x="0" y="160705"/>
                </a:lnTo>
                <a:lnTo>
                  <a:pt x="306692" y="160705"/>
                </a:lnTo>
                <a:lnTo>
                  <a:pt x="306692" y="0"/>
                </a:lnTo>
                <a:close/>
              </a:path>
              <a:path w="760095" h="161289">
                <a:moveTo>
                  <a:pt x="759650" y="0"/>
                </a:moveTo>
                <a:lnTo>
                  <a:pt x="452958" y="0"/>
                </a:lnTo>
                <a:lnTo>
                  <a:pt x="452958" y="160705"/>
                </a:lnTo>
                <a:lnTo>
                  <a:pt x="759650" y="160705"/>
                </a:lnTo>
                <a:lnTo>
                  <a:pt x="7596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70043" y="2263504"/>
            <a:ext cx="11322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return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fib(3)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+ </a:t>
            </a:r>
            <a:r>
              <a:rPr sz="1050" dirty="0">
                <a:latin typeface="Times New Roman"/>
                <a:cs typeface="Times New Roman"/>
              </a:rPr>
              <a:t>fib(2)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60395" y="2913075"/>
            <a:ext cx="760095" cy="161290"/>
          </a:xfrm>
          <a:custGeom>
            <a:avLst/>
            <a:gdLst/>
            <a:ahLst/>
            <a:cxnLst/>
            <a:rect l="l" t="t" r="r" b="b"/>
            <a:pathLst>
              <a:path w="760095" h="161289">
                <a:moveTo>
                  <a:pt x="306692" y="0"/>
                </a:moveTo>
                <a:lnTo>
                  <a:pt x="0" y="0"/>
                </a:lnTo>
                <a:lnTo>
                  <a:pt x="0" y="160693"/>
                </a:lnTo>
                <a:lnTo>
                  <a:pt x="306692" y="160693"/>
                </a:lnTo>
                <a:lnTo>
                  <a:pt x="306692" y="0"/>
                </a:lnTo>
                <a:close/>
              </a:path>
              <a:path w="760095" h="161289">
                <a:moveTo>
                  <a:pt x="759574" y="0"/>
                </a:moveTo>
                <a:lnTo>
                  <a:pt x="452882" y="0"/>
                </a:lnTo>
                <a:lnTo>
                  <a:pt x="452882" y="160693"/>
                </a:lnTo>
                <a:lnTo>
                  <a:pt x="759574" y="160693"/>
                </a:lnTo>
                <a:lnTo>
                  <a:pt x="75957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88197" y="2890192"/>
            <a:ext cx="113220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return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fib(2)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+ </a:t>
            </a:r>
            <a:r>
              <a:rPr sz="1050" dirty="0">
                <a:latin typeface="Times New Roman"/>
                <a:cs typeface="Times New Roman"/>
              </a:rPr>
              <a:t>fib(1)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2656" y="3745267"/>
            <a:ext cx="760095" cy="161290"/>
          </a:xfrm>
          <a:custGeom>
            <a:avLst/>
            <a:gdLst/>
            <a:ahLst/>
            <a:cxnLst/>
            <a:rect l="l" t="t" r="r" b="b"/>
            <a:pathLst>
              <a:path w="760094" h="161289">
                <a:moveTo>
                  <a:pt x="306692" y="0"/>
                </a:moveTo>
                <a:lnTo>
                  <a:pt x="0" y="0"/>
                </a:lnTo>
                <a:lnTo>
                  <a:pt x="0" y="160705"/>
                </a:lnTo>
                <a:lnTo>
                  <a:pt x="306692" y="160705"/>
                </a:lnTo>
                <a:lnTo>
                  <a:pt x="306692" y="0"/>
                </a:lnTo>
                <a:close/>
              </a:path>
              <a:path w="760094" h="161289">
                <a:moveTo>
                  <a:pt x="759663" y="0"/>
                </a:moveTo>
                <a:lnTo>
                  <a:pt x="452970" y="0"/>
                </a:lnTo>
                <a:lnTo>
                  <a:pt x="452970" y="160705"/>
                </a:lnTo>
                <a:lnTo>
                  <a:pt x="759663" y="160705"/>
                </a:lnTo>
                <a:lnTo>
                  <a:pt x="75966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70458" y="3722386"/>
            <a:ext cx="11461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return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fib(1)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+</a:t>
            </a:r>
            <a:r>
              <a:rPr sz="1050" spc="-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fib(0)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307" y="4593219"/>
            <a:ext cx="45085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return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96659" y="3091817"/>
            <a:ext cx="1067435" cy="688340"/>
            <a:chOff x="7896659" y="3091817"/>
            <a:chExt cx="1067435" cy="688340"/>
          </a:xfrm>
        </p:grpSpPr>
        <p:sp>
          <p:nvSpPr>
            <p:cNvPr id="11" name="object 11"/>
            <p:cNvSpPr/>
            <p:nvPr/>
          </p:nvSpPr>
          <p:spPr>
            <a:xfrm>
              <a:off x="7897930" y="3093087"/>
              <a:ext cx="567055" cy="685800"/>
            </a:xfrm>
            <a:custGeom>
              <a:avLst/>
              <a:gdLst/>
              <a:ahLst/>
              <a:cxnLst/>
              <a:rect l="l" t="t" r="r" b="b"/>
              <a:pathLst>
                <a:path w="567054" h="685800">
                  <a:moveTo>
                    <a:pt x="511843" y="634059"/>
                  </a:moveTo>
                  <a:lnTo>
                    <a:pt x="463046" y="638945"/>
                  </a:lnTo>
                  <a:lnTo>
                    <a:pt x="566622" y="685718"/>
                  </a:lnTo>
                  <a:lnTo>
                    <a:pt x="555871" y="640979"/>
                  </a:lnTo>
                  <a:lnTo>
                    <a:pt x="519911" y="640979"/>
                  </a:lnTo>
                  <a:lnTo>
                    <a:pt x="515849" y="638945"/>
                  </a:lnTo>
                  <a:lnTo>
                    <a:pt x="511843" y="634059"/>
                  </a:lnTo>
                  <a:close/>
                </a:path>
                <a:path w="567054" h="685800">
                  <a:moveTo>
                    <a:pt x="526401" y="624325"/>
                  </a:moveTo>
                  <a:lnTo>
                    <a:pt x="523973" y="632844"/>
                  </a:lnTo>
                  <a:lnTo>
                    <a:pt x="511843" y="634059"/>
                  </a:lnTo>
                  <a:lnTo>
                    <a:pt x="515849" y="638945"/>
                  </a:lnTo>
                  <a:lnTo>
                    <a:pt x="519911" y="640979"/>
                  </a:lnTo>
                  <a:lnTo>
                    <a:pt x="528034" y="640979"/>
                  </a:lnTo>
                  <a:lnTo>
                    <a:pt x="530065" y="636912"/>
                  </a:lnTo>
                  <a:lnTo>
                    <a:pt x="532096" y="634878"/>
                  </a:lnTo>
                  <a:lnTo>
                    <a:pt x="532096" y="630811"/>
                  </a:lnTo>
                  <a:lnTo>
                    <a:pt x="530065" y="628777"/>
                  </a:lnTo>
                  <a:lnTo>
                    <a:pt x="526401" y="624325"/>
                  </a:lnTo>
                  <a:close/>
                </a:path>
                <a:path w="567054" h="685800">
                  <a:moveTo>
                    <a:pt x="540220" y="575847"/>
                  </a:moveTo>
                  <a:lnTo>
                    <a:pt x="526401" y="624325"/>
                  </a:lnTo>
                  <a:lnTo>
                    <a:pt x="530065" y="628777"/>
                  </a:lnTo>
                  <a:lnTo>
                    <a:pt x="532096" y="630811"/>
                  </a:lnTo>
                  <a:lnTo>
                    <a:pt x="532096" y="634878"/>
                  </a:lnTo>
                  <a:lnTo>
                    <a:pt x="530065" y="636912"/>
                  </a:lnTo>
                  <a:lnTo>
                    <a:pt x="528034" y="640979"/>
                  </a:lnTo>
                  <a:lnTo>
                    <a:pt x="555871" y="640979"/>
                  </a:lnTo>
                  <a:lnTo>
                    <a:pt x="540220" y="575847"/>
                  </a:lnTo>
                  <a:close/>
                </a:path>
                <a:path w="567054" h="685800">
                  <a:moveTo>
                    <a:pt x="12185" y="0"/>
                  </a:moveTo>
                  <a:lnTo>
                    <a:pt x="4061" y="0"/>
                  </a:lnTo>
                  <a:lnTo>
                    <a:pt x="0" y="4067"/>
                  </a:lnTo>
                  <a:lnTo>
                    <a:pt x="0" y="10224"/>
                  </a:lnTo>
                  <a:lnTo>
                    <a:pt x="2030" y="12258"/>
                  </a:lnTo>
                  <a:lnTo>
                    <a:pt x="511843" y="634059"/>
                  </a:lnTo>
                  <a:lnTo>
                    <a:pt x="523973" y="632844"/>
                  </a:lnTo>
                  <a:lnTo>
                    <a:pt x="526401" y="624325"/>
                  </a:lnTo>
                  <a:lnTo>
                    <a:pt x="14216" y="2033"/>
                  </a:lnTo>
                  <a:lnTo>
                    <a:pt x="121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97929" y="3093087"/>
              <a:ext cx="567055" cy="685800"/>
            </a:xfrm>
            <a:custGeom>
              <a:avLst/>
              <a:gdLst/>
              <a:ahLst/>
              <a:cxnLst/>
              <a:rect l="l" t="t" r="r" b="b"/>
              <a:pathLst>
                <a:path w="567054" h="685800">
                  <a:moveTo>
                    <a:pt x="515849" y="638945"/>
                  </a:moveTo>
                  <a:lnTo>
                    <a:pt x="2030" y="12258"/>
                  </a:lnTo>
                  <a:lnTo>
                    <a:pt x="0" y="10224"/>
                  </a:lnTo>
                  <a:lnTo>
                    <a:pt x="0" y="6100"/>
                  </a:lnTo>
                  <a:lnTo>
                    <a:pt x="0" y="4067"/>
                  </a:lnTo>
                  <a:lnTo>
                    <a:pt x="2030" y="2033"/>
                  </a:lnTo>
                  <a:lnTo>
                    <a:pt x="4061" y="0"/>
                  </a:lnTo>
                  <a:lnTo>
                    <a:pt x="8123" y="0"/>
                  </a:lnTo>
                  <a:lnTo>
                    <a:pt x="12185" y="0"/>
                  </a:lnTo>
                  <a:lnTo>
                    <a:pt x="14216" y="2033"/>
                  </a:lnTo>
                  <a:lnTo>
                    <a:pt x="530065" y="628777"/>
                  </a:lnTo>
                  <a:lnTo>
                    <a:pt x="532096" y="630811"/>
                  </a:lnTo>
                  <a:lnTo>
                    <a:pt x="532096" y="634878"/>
                  </a:lnTo>
                  <a:lnTo>
                    <a:pt x="530065" y="636912"/>
                  </a:lnTo>
                  <a:lnTo>
                    <a:pt x="528034" y="640979"/>
                  </a:lnTo>
                  <a:lnTo>
                    <a:pt x="526003" y="640979"/>
                  </a:lnTo>
                  <a:lnTo>
                    <a:pt x="521942" y="640979"/>
                  </a:lnTo>
                  <a:lnTo>
                    <a:pt x="519911" y="640979"/>
                  </a:lnTo>
                  <a:lnTo>
                    <a:pt x="515849" y="638945"/>
                  </a:lnTo>
                  <a:close/>
                </a:path>
                <a:path w="567054" h="685800">
                  <a:moveTo>
                    <a:pt x="523973" y="632845"/>
                  </a:moveTo>
                  <a:lnTo>
                    <a:pt x="540220" y="575847"/>
                  </a:lnTo>
                  <a:lnTo>
                    <a:pt x="566622" y="685718"/>
                  </a:lnTo>
                  <a:lnTo>
                    <a:pt x="463045" y="638945"/>
                  </a:lnTo>
                  <a:lnTo>
                    <a:pt x="523973" y="63284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24345" y="3218273"/>
              <a:ext cx="833119" cy="153035"/>
            </a:xfrm>
            <a:custGeom>
              <a:avLst/>
              <a:gdLst/>
              <a:ahLst/>
              <a:cxnLst/>
              <a:rect l="l" t="t" r="r" b="b"/>
              <a:pathLst>
                <a:path w="833120" h="153035">
                  <a:moveTo>
                    <a:pt x="832783" y="0"/>
                  </a:moveTo>
                  <a:lnTo>
                    <a:pt x="0" y="0"/>
                  </a:lnTo>
                  <a:lnTo>
                    <a:pt x="0" y="152570"/>
                  </a:lnTo>
                  <a:lnTo>
                    <a:pt x="832783" y="152570"/>
                  </a:lnTo>
                  <a:lnTo>
                    <a:pt x="832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24347" y="3218272"/>
              <a:ext cx="833119" cy="153035"/>
            </a:xfrm>
            <a:custGeom>
              <a:avLst/>
              <a:gdLst/>
              <a:ahLst/>
              <a:cxnLst/>
              <a:rect l="l" t="t" r="r" b="b"/>
              <a:pathLst>
                <a:path w="833120" h="153035">
                  <a:moveTo>
                    <a:pt x="0" y="152570"/>
                  </a:moveTo>
                  <a:lnTo>
                    <a:pt x="832783" y="152570"/>
                  </a:lnTo>
                  <a:lnTo>
                    <a:pt x="832783" y="0"/>
                  </a:lnTo>
                  <a:lnTo>
                    <a:pt x="0" y="0"/>
                  </a:lnTo>
                  <a:lnTo>
                    <a:pt x="0" y="152570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6877260" y="2923226"/>
          <a:ext cx="1177925" cy="178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8435">
                <a:tc>
                  <a:txBody>
                    <a:bodyPr/>
                    <a:lstStyle/>
                    <a:p>
                      <a:pPr marL="9525">
                        <a:lnSpc>
                          <a:spcPts val="1205"/>
                        </a:lnSpc>
                        <a:spcBef>
                          <a:spcPts val="100"/>
                        </a:spcBef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return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  <a:spcBef>
                          <a:spcPts val="100"/>
                        </a:spcBef>
                      </a:pP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fi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4290">
                        <a:lnSpc>
                          <a:spcPts val="1205"/>
                        </a:lnSpc>
                        <a:spcBef>
                          <a:spcPts val="100"/>
                        </a:spcBef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+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5"/>
                        </a:lnSpc>
                        <a:spcBef>
                          <a:spcPts val="100"/>
                        </a:spcBef>
                      </a:pPr>
                      <a:r>
                        <a:rPr sz="1050" dirty="0">
                          <a:latin typeface="Times New Roman"/>
                          <a:cs typeface="Times New Roman"/>
                        </a:rPr>
                        <a:t>fib(0)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3119263" y="4593219"/>
            <a:ext cx="45085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return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7432" y="3724420"/>
            <a:ext cx="45085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return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57632" y="3738655"/>
            <a:ext cx="45085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return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35588" y="3738655"/>
            <a:ext cx="45085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latin typeface="Times New Roman"/>
                <a:cs typeface="Times New Roman"/>
              </a:rPr>
              <a:t>return</a:t>
            </a:r>
            <a:r>
              <a:rPr sz="1050" spc="-55" dirty="0">
                <a:latin typeface="Times New Roman"/>
                <a:cs typeface="Times New Roman"/>
              </a:rPr>
              <a:t> </a:t>
            </a:r>
            <a:r>
              <a:rPr sz="1050" spc="10" dirty="0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66981" y="2713153"/>
            <a:ext cx="61658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1: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call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fib(3)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9239" y="3057246"/>
            <a:ext cx="2626995" cy="1553210"/>
            <a:chOff x="879239" y="3057246"/>
            <a:chExt cx="2626995" cy="1553210"/>
          </a:xfrm>
        </p:grpSpPr>
        <p:sp>
          <p:nvSpPr>
            <p:cNvPr id="22" name="object 22"/>
            <p:cNvSpPr/>
            <p:nvPr/>
          </p:nvSpPr>
          <p:spPr>
            <a:xfrm>
              <a:off x="2032088" y="3058516"/>
              <a:ext cx="1330960" cy="685800"/>
            </a:xfrm>
            <a:custGeom>
              <a:avLst/>
              <a:gdLst/>
              <a:ahLst/>
              <a:cxnLst/>
              <a:rect l="l" t="t" r="r" b="b"/>
              <a:pathLst>
                <a:path w="1330960" h="685800">
                  <a:moveTo>
                    <a:pt x="67076" y="594150"/>
                  </a:moveTo>
                  <a:lnTo>
                    <a:pt x="0" y="685718"/>
                  </a:lnTo>
                  <a:lnTo>
                    <a:pt x="113787" y="685718"/>
                  </a:lnTo>
                  <a:lnTo>
                    <a:pt x="75136" y="663348"/>
                  </a:lnTo>
                  <a:lnTo>
                    <a:pt x="56865" y="663348"/>
                  </a:lnTo>
                  <a:lnTo>
                    <a:pt x="54834" y="661258"/>
                  </a:lnTo>
                  <a:lnTo>
                    <a:pt x="52803" y="659225"/>
                  </a:lnTo>
                  <a:lnTo>
                    <a:pt x="50772" y="655158"/>
                  </a:lnTo>
                  <a:lnTo>
                    <a:pt x="52803" y="653124"/>
                  </a:lnTo>
                  <a:lnTo>
                    <a:pt x="52803" y="649057"/>
                  </a:lnTo>
                  <a:lnTo>
                    <a:pt x="56865" y="647023"/>
                  </a:lnTo>
                  <a:lnTo>
                    <a:pt x="62062" y="644353"/>
                  </a:lnTo>
                  <a:lnTo>
                    <a:pt x="67076" y="594150"/>
                  </a:lnTo>
                  <a:close/>
                </a:path>
                <a:path w="1330960" h="685800">
                  <a:moveTo>
                    <a:pt x="62062" y="644353"/>
                  </a:moveTo>
                  <a:lnTo>
                    <a:pt x="56865" y="647023"/>
                  </a:lnTo>
                  <a:lnTo>
                    <a:pt x="52803" y="649057"/>
                  </a:lnTo>
                  <a:lnTo>
                    <a:pt x="52803" y="653124"/>
                  </a:lnTo>
                  <a:lnTo>
                    <a:pt x="50772" y="655158"/>
                  </a:lnTo>
                  <a:lnTo>
                    <a:pt x="52803" y="659225"/>
                  </a:lnTo>
                  <a:lnTo>
                    <a:pt x="54834" y="661258"/>
                  </a:lnTo>
                  <a:lnTo>
                    <a:pt x="56865" y="663348"/>
                  </a:lnTo>
                  <a:lnTo>
                    <a:pt x="65045" y="663348"/>
                  </a:lnTo>
                  <a:lnTo>
                    <a:pt x="70390" y="660602"/>
                  </a:lnTo>
                  <a:lnTo>
                    <a:pt x="60983" y="655158"/>
                  </a:lnTo>
                  <a:lnTo>
                    <a:pt x="62062" y="644353"/>
                  </a:lnTo>
                  <a:close/>
                </a:path>
                <a:path w="1330960" h="685800">
                  <a:moveTo>
                    <a:pt x="70390" y="660602"/>
                  </a:moveTo>
                  <a:lnTo>
                    <a:pt x="65045" y="663348"/>
                  </a:lnTo>
                  <a:lnTo>
                    <a:pt x="75136" y="663348"/>
                  </a:lnTo>
                  <a:lnTo>
                    <a:pt x="70390" y="660602"/>
                  </a:lnTo>
                  <a:close/>
                </a:path>
                <a:path w="1330960" h="685800">
                  <a:moveTo>
                    <a:pt x="1324261" y="0"/>
                  </a:moveTo>
                  <a:lnTo>
                    <a:pt x="1316138" y="0"/>
                  </a:lnTo>
                  <a:lnTo>
                    <a:pt x="62062" y="644353"/>
                  </a:lnTo>
                  <a:lnTo>
                    <a:pt x="60983" y="655158"/>
                  </a:lnTo>
                  <a:lnTo>
                    <a:pt x="70390" y="660602"/>
                  </a:lnTo>
                  <a:lnTo>
                    <a:pt x="1324261" y="16268"/>
                  </a:lnTo>
                  <a:lnTo>
                    <a:pt x="1328323" y="14235"/>
                  </a:lnTo>
                  <a:lnTo>
                    <a:pt x="1328323" y="10167"/>
                  </a:lnTo>
                  <a:lnTo>
                    <a:pt x="1330354" y="8134"/>
                  </a:lnTo>
                  <a:lnTo>
                    <a:pt x="1328323" y="4067"/>
                  </a:lnTo>
                  <a:lnTo>
                    <a:pt x="13242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32088" y="3058516"/>
              <a:ext cx="1330960" cy="685800"/>
            </a:xfrm>
            <a:custGeom>
              <a:avLst/>
              <a:gdLst/>
              <a:ahLst/>
              <a:cxnLst/>
              <a:rect l="l" t="t" r="r" b="b"/>
              <a:pathLst>
                <a:path w="1330960" h="685800">
                  <a:moveTo>
                    <a:pt x="56865" y="647023"/>
                  </a:moveTo>
                  <a:lnTo>
                    <a:pt x="1316138" y="0"/>
                  </a:lnTo>
                  <a:lnTo>
                    <a:pt x="1320200" y="0"/>
                  </a:lnTo>
                  <a:lnTo>
                    <a:pt x="1324261" y="0"/>
                  </a:lnTo>
                  <a:lnTo>
                    <a:pt x="1326292" y="2033"/>
                  </a:lnTo>
                  <a:lnTo>
                    <a:pt x="1328323" y="4067"/>
                  </a:lnTo>
                  <a:lnTo>
                    <a:pt x="1330354" y="8134"/>
                  </a:lnTo>
                  <a:lnTo>
                    <a:pt x="1328323" y="10167"/>
                  </a:lnTo>
                  <a:lnTo>
                    <a:pt x="1328323" y="14235"/>
                  </a:lnTo>
                  <a:lnTo>
                    <a:pt x="1324261" y="16268"/>
                  </a:lnTo>
                  <a:lnTo>
                    <a:pt x="65045" y="663349"/>
                  </a:lnTo>
                  <a:lnTo>
                    <a:pt x="60983" y="663349"/>
                  </a:lnTo>
                  <a:lnTo>
                    <a:pt x="56865" y="663349"/>
                  </a:lnTo>
                  <a:lnTo>
                    <a:pt x="54834" y="661258"/>
                  </a:lnTo>
                  <a:lnTo>
                    <a:pt x="52803" y="659225"/>
                  </a:lnTo>
                  <a:lnTo>
                    <a:pt x="50772" y="655158"/>
                  </a:lnTo>
                  <a:lnTo>
                    <a:pt x="52803" y="653124"/>
                  </a:lnTo>
                  <a:lnTo>
                    <a:pt x="52803" y="649057"/>
                  </a:lnTo>
                  <a:lnTo>
                    <a:pt x="56865" y="647023"/>
                  </a:lnTo>
                  <a:close/>
                </a:path>
                <a:path w="1330960" h="685800">
                  <a:moveTo>
                    <a:pt x="60983" y="655158"/>
                  </a:moveTo>
                  <a:lnTo>
                    <a:pt x="113787" y="685718"/>
                  </a:lnTo>
                  <a:lnTo>
                    <a:pt x="0" y="685718"/>
                  </a:lnTo>
                  <a:lnTo>
                    <a:pt x="67076" y="594150"/>
                  </a:lnTo>
                  <a:lnTo>
                    <a:pt x="60983" y="65515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0509" y="3939573"/>
              <a:ext cx="1042035" cy="669925"/>
            </a:xfrm>
            <a:custGeom>
              <a:avLst/>
              <a:gdLst/>
              <a:ahLst/>
              <a:cxnLst/>
              <a:rect l="l" t="t" r="r" b="b"/>
              <a:pathLst>
                <a:path w="1042035" h="669925">
                  <a:moveTo>
                    <a:pt x="58867" y="571724"/>
                  </a:moveTo>
                  <a:lnTo>
                    <a:pt x="0" y="669396"/>
                  </a:lnTo>
                  <a:lnTo>
                    <a:pt x="113702" y="657197"/>
                  </a:lnTo>
                  <a:lnTo>
                    <a:pt x="75807" y="640931"/>
                  </a:lnTo>
                  <a:lnTo>
                    <a:pt x="52775" y="640931"/>
                  </a:lnTo>
                  <a:lnTo>
                    <a:pt x="50744" y="638897"/>
                  </a:lnTo>
                  <a:lnTo>
                    <a:pt x="48713" y="634830"/>
                  </a:lnTo>
                  <a:lnTo>
                    <a:pt x="48713" y="630754"/>
                  </a:lnTo>
                  <a:lnTo>
                    <a:pt x="52775" y="626687"/>
                  </a:lnTo>
                  <a:lnTo>
                    <a:pt x="57132" y="623895"/>
                  </a:lnTo>
                  <a:lnTo>
                    <a:pt x="58867" y="571724"/>
                  </a:lnTo>
                  <a:close/>
                </a:path>
                <a:path w="1042035" h="669925">
                  <a:moveTo>
                    <a:pt x="57132" y="623895"/>
                  </a:moveTo>
                  <a:lnTo>
                    <a:pt x="52775" y="626687"/>
                  </a:lnTo>
                  <a:lnTo>
                    <a:pt x="48713" y="630754"/>
                  </a:lnTo>
                  <a:lnTo>
                    <a:pt x="48713" y="634830"/>
                  </a:lnTo>
                  <a:lnTo>
                    <a:pt x="50744" y="638897"/>
                  </a:lnTo>
                  <a:lnTo>
                    <a:pt x="52775" y="640931"/>
                  </a:lnTo>
                  <a:lnTo>
                    <a:pt x="62929" y="640931"/>
                  </a:lnTo>
                  <a:lnTo>
                    <a:pt x="68095" y="637621"/>
                  </a:lnTo>
                  <a:lnTo>
                    <a:pt x="56837" y="632788"/>
                  </a:lnTo>
                  <a:lnTo>
                    <a:pt x="57132" y="623895"/>
                  </a:lnTo>
                  <a:close/>
                </a:path>
                <a:path w="1042035" h="669925">
                  <a:moveTo>
                    <a:pt x="68095" y="637621"/>
                  </a:moveTo>
                  <a:lnTo>
                    <a:pt x="62929" y="640931"/>
                  </a:lnTo>
                  <a:lnTo>
                    <a:pt x="75807" y="640931"/>
                  </a:lnTo>
                  <a:lnTo>
                    <a:pt x="68095" y="637621"/>
                  </a:lnTo>
                  <a:close/>
                </a:path>
                <a:path w="1042035" h="669925">
                  <a:moveTo>
                    <a:pt x="1035817" y="0"/>
                  </a:moveTo>
                  <a:lnTo>
                    <a:pt x="1031755" y="0"/>
                  </a:lnTo>
                  <a:lnTo>
                    <a:pt x="1027693" y="2033"/>
                  </a:lnTo>
                  <a:lnTo>
                    <a:pt x="57132" y="623895"/>
                  </a:lnTo>
                  <a:lnTo>
                    <a:pt x="56837" y="632788"/>
                  </a:lnTo>
                  <a:lnTo>
                    <a:pt x="68095" y="637621"/>
                  </a:lnTo>
                  <a:lnTo>
                    <a:pt x="1037848" y="16268"/>
                  </a:lnTo>
                  <a:lnTo>
                    <a:pt x="1039879" y="14235"/>
                  </a:lnTo>
                  <a:lnTo>
                    <a:pt x="1041909" y="10167"/>
                  </a:lnTo>
                  <a:lnTo>
                    <a:pt x="1041909" y="8134"/>
                  </a:lnTo>
                  <a:lnTo>
                    <a:pt x="1039879" y="4067"/>
                  </a:lnTo>
                  <a:lnTo>
                    <a:pt x="1035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0509" y="3939573"/>
              <a:ext cx="1042035" cy="669925"/>
            </a:xfrm>
            <a:custGeom>
              <a:avLst/>
              <a:gdLst/>
              <a:ahLst/>
              <a:cxnLst/>
              <a:rect l="l" t="t" r="r" b="b"/>
              <a:pathLst>
                <a:path w="1042035" h="669925">
                  <a:moveTo>
                    <a:pt x="52775" y="626687"/>
                  </a:moveTo>
                  <a:lnTo>
                    <a:pt x="1027693" y="2033"/>
                  </a:lnTo>
                  <a:lnTo>
                    <a:pt x="1031755" y="0"/>
                  </a:lnTo>
                  <a:lnTo>
                    <a:pt x="1035817" y="0"/>
                  </a:lnTo>
                  <a:lnTo>
                    <a:pt x="1037848" y="2033"/>
                  </a:lnTo>
                  <a:lnTo>
                    <a:pt x="1039878" y="4067"/>
                  </a:lnTo>
                  <a:lnTo>
                    <a:pt x="1041909" y="8134"/>
                  </a:lnTo>
                  <a:lnTo>
                    <a:pt x="1041909" y="10167"/>
                  </a:lnTo>
                  <a:lnTo>
                    <a:pt x="1039878" y="14235"/>
                  </a:lnTo>
                  <a:lnTo>
                    <a:pt x="1037848" y="16268"/>
                  </a:lnTo>
                  <a:lnTo>
                    <a:pt x="62929" y="640931"/>
                  </a:lnTo>
                  <a:lnTo>
                    <a:pt x="58867" y="640931"/>
                  </a:lnTo>
                  <a:lnTo>
                    <a:pt x="56837" y="640931"/>
                  </a:lnTo>
                  <a:lnTo>
                    <a:pt x="52775" y="640931"/>
                  </a:lnTo>
                  <a:lnTo>
                    <a:pt x="50744" y="638897"/>
                  </a:lnTo>
                  <a:lnTo>
                    <a:pt x="48713" y="634830"/>
                  </a:lnTo>
                  <a:lnTo>
                    <a:pt x="48713" y="630754"/>
                  </a:lnTo>
                  <a:lnTo>
                    <a:pt x="50744" y="628721"/>
                  </a:lnTo>
                  <a:lnTo>
                    <a:pt x="52775" y="626687"/>
                  </a:lnTo>
                  <a:close/>
                </a:path>
                <a:path w="1042035" h="669925">
                  <a:moveTo>
                    <a:pt x="56837" y="632788"/>
                  </a:moveTo>
                  <a:lnTo>
                    <a:pt x="113702" y="657197"/>
                  </a:lnTo>
                  <a:lnTo>
                    <a:pt x="0" y="669396"/>
                  </a:lnTo>
                  <a:lnTo>
                    <a:pt x="58867" y="571724"/>
                  </a:lnTo>
                  <a:lnTo>
                    <a:pt x="56837" y="63278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9793" y="3336281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79" h="173354">
                  <a:moveTo>
                    <a:pt x="639790" y="0"/>
                  </a:moveTo>
                  <a:lnTo>
                    <a:pt x="0" y="0"/>
                  </a:lnTo>
                  <a:lnTo>
                    <a:pt x="0" y="172904"/>
                  </a:lnTo>
                  <a:lnTo>
                    <a:pt x="639790" y="172904"/>
                  </a:lnTo>
                  <a:lnTo>
                    <a:pt x="639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59794" y="3336281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79" h="173354">
                  <a:moveTo>
                    <a:pt x="0" y="172904"/>
                  </a:moveTo>
                  <a:lnTo>
                    <a:pt x="639790" y="172904"/>
                  </a:lnTo>
                  <a:lnTo>
                    <a:pt x="639790" y="0"/>
                  </a:lnTo>
                  <a:lnTo>
                    <a:pt x="0" y="0"/>
                  </a:lnTo>
                  <a:lnTo>
                    <a:pt x="0" y="172904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55217" y="3323572"/>
            <a:ext cx="617220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2:</a:t>
            </a:r>
            <a:r>
              <a:rPr sz="900" spc="-4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call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fib(2)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48375" y="4314687"/>
            <a:ext cx="652780" cy="186055"/>
            <a:chOff x="1348375" y="4314687"/>
            <a:chExt cx="652780" cy="186055"/>
          </a:xfrm>
        </p:grpSpPr>
        <p:sp>
          <p:nvSpPr>
            <p:cNvPr id="30" name="object 30"/>
            <p:cNvSpPr/>
            <p:nvPr/>
          </p:nvSpPr>
          <p:spPr>
            <a:xfrm>
              <a:off x="1354725" y="4321037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80" h="173354">
                  <a:moveTo>
                    <a:pt x="639790" y="0"/>
                  </a:moveTo>
                  <a:lnTo>
                    <a:pt x="0" y="0"/>
                  </a:lnTo>
                  <a:lnTo>
                    <a:pt x="0" y="172974"/>
                  </a:lnTo>
                  <a:lnTo>
                    <a:pt x="639790" y="172974"/>
                  </a:lnTo>
                  <a:lnTo>
                    <a:pt x="639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54725" y="4321037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80" h="173354">
                  <a:moveTo>
                    <a:pt x="0" y="172974"/>
                  </a:moveTo>
                  <a:lnTo>
                    <a:pt x="639790" y="172974"/>
                  </a:lnTo>
                  <a:lnTo>
                    <a:pt x="639790" y="0"/>
                  </a:lnTo>
                  <a:lnTo>
                    <a:pt x="0" y="0"/>
                  </a:lnTo>
                  <a:lnTo>
                    <a:pt x="0" y="172974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348118" y="4306309"/>
            <a:ext cx="61658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3: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call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62262" y="4025814"/>
            <a:ext cx="784860" cy="165735"/>
            <a:chOff x="162262" y="4025814"/>
            <a:chExt cx="784860" cy="165735"/>
          </a:xfrm>
        </p:grpSpPr>
        <p:sp>
          <p:nvSpPr>
            <p:cNvPr id="34" name="object 34"/>
            <p:cNvSpPr/>
            <p:nvPr/>
          </p:nvSpPr>
          <p:spPr>
            <a:xfrm>
              <a:off x="168612" y="4032164"/>
              <a:ext cx="772160" cy="153035"/>
            </a:xfrm>
            <a:custGeom>
              <a:avLst/>
              <a:gdLst/>
              <a:ahLst/>
              <a:cxnLst/>
              <a:rect l="l" t="t" r="r" b="b"/>
              <a:pathLst>
                <a:path w="772160" h="153035">
                  <a:moveTo>
                    <a:pt x="771799" y="0"/>
                  </a:moveTo>
                  <a:lnTo>
                    <a:pt x="0" y="0"/>
                  </a:lnTo>
                  <a:lnTo>
                    <a:pt x="0" y="152570"/>
                  </a:lnTo>
                  <a:lnTo>
                    <a:pt x="771799" y="152570"/>
                  </a:lnTo>
                  <a:lnTo>
                    <a:pt x="771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8612" y="4032164"/>
              <a:ext cx="772160" cy="153035"/>
            </a:xfrm>
            <a:custGeom>
              <a:avLst/>
              <a:gdLst/>
              <a:ahLst/>
              <a:cxnLst/>
              <a:rect l="l" t="t" r="r" b="b"/>
              <a:pathLst>
                <a:path w="772160" h="153035">
                  <a:moveTo>
                    <a:pt x="0" y="152570"/>
                  </a:moveTo>
                  <a:lnTo>
                    <a:pt x="771799" y="152570"/>
                  </a:lnTo>
                  <a:lnTo>
                    <a:pt x="771799" y="0"/>
                  </a:lnTo>
                  <a:lnTo>
                    <a:pt x="0" y="0"/>
                  </a:lnTo>
                  <a:lnTo>
                    <a:pt x="0" y="152570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64036" y="4017425"/>
            <a:ext cx="72834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4: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return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95828" y="3168905"/>
            <a:ext cx="728980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7: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return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fib(2)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69919" y="4001100"/>
            <a:ext cx="61658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5: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call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fib(0)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394378" y="3871138"/>
            <a:ext cx="975994" cy="723265"/>
            <a:chOff x="2394378" y="3871138"/>
            <a:chExt cx="975994" cy="723265"/>
          </a:xfrm>
        </p:grpSpPr>
        <p:sp>
          <p:nvSpPr>
            <p:cNvPr id="40" name="object 40"/>
            <p:cNvSpPr/>
            <p:nvPr/>
          </p:nvSpPr>
          <p:spPr>
            <a:xfrm>
              <a:off x="2395648" y="3872408"/>
              <a:ext cx="973455" cy="720725"/>
            </a:xfrm>
            <a:custGeom>
              <a:avLst/>
              <a:gdLst/>
              <a:ahLst/>
              <a:cxnLst/>
              <a:rect l="l" t="t" r="r" b="b"/>
              <a:pathLst>
                <a:path w="973454" h="720725">
                  <a:moveTo>
                    <a:pt x="909748" y="682587"/>
                  </a:moveTo>
                  <a:lnTo>
                    <a:pt x="861187" y="699953"/>
                  </a:lnTo>
                  <a:lnTo>
                    <a:pt x="972887" y="720295"/>
                  </a:lnTo>
                  <a:lnTo>
                    <a:pt x="956647" y="687752"/>
                  </a:lnTo>
                  <a:lnTo>
                    <a:pt x="918053" y="687752"/>
                  </a:lnTo>
                  <a:lnTo>
                    <a:pt x="913991" y="685718"/>
                  </a:lnTo>
                  <a:lnTo>
                    <a:pt x="909748" y="682587"/>
                  </a:lnTo>
                  <a:close/>
                </a:path>
                <a:path w="973454" h="720725">
                  <a:moveTo>
                    <a:pt x="918728" y="669463"/>
                  </a:moveTo>
                  <a:lnTo>
                    <a:pt x="918053" y="679617"/>
                  </a:lnTo>
                  <a:lnTo>
                    <a:pt x="909748" y="682587"/>
                  </a:lnTo>
                  <a:lnTo>
                    <a:pt x="913991" y="685718"/>
                  </a:lnTo>
                  <a:lnTo>
                    <a:pt x="918053" y="687752"/>
                  </a:lnTo>
                  <a:lnTo>
                    <a:pt x="924145" y="687752"/>
                  </a:lnTo>
                  <a:lnTo>
                    <a:pt x="926176" y="685718"/>
                  </a:lnTo>
                  <a:lnTo>
                    <a:pt x="928207" y="681651"/>
                  </a:lnTo>
                  <a:lnTo>
                    <a:pt x="928207" y="679617"/>
                  </a:lnTo>
                  <a:lnTo>
                    <a:pt x="926176" y="675550"/>
                  </a:lnTo>
                  <a:lnTo>
                    <a:pt x="924145" y="673460"/>
                  </a:lnTo>
                  <a:lnTo>
                    <a:pt x="918728" y="669463"/>
                  </a:lnTo>
                  <a:close/>
                </a:path>
                <a:path w="973454" h="720725">
                  <a:moveTo>
                    <a:pt x="922114" y="618553"/>
                  </a:moveTo>
                  <a:lnTo>
                    <a:pt x="918728" y="669463"/>
                  </a:lnTo>
                  <a:lnTo>
                    <a:pt x="924145" y="673460"/>
                  </a:lnTo>
                  <a:lnTo>
                    <a:pt x="926176" y="675550"/>
                  </a:lnTo>
                  <a:lnTo>
                    <a:pt x="928207" y="679617"/>
                  </a:lnTo>
                  <a:lnTo>
                    <a:pt x="928207" y="681651"/>
                  </a:lnTo>
                  <a:lnTo>
                    <a:pt x="926176" y="685718"/>
                  </a:lnTo>
                  <a:lnTo>
                    <a:pt x="924145" y="687752"/>
                  </a:lnTo>
                  <a:lnTo>
                    <a:pt x="956647" y="687752"/>
                  </a:lnTo>
                  <a:lnTo>
                    <a:pt x="922114" y="618553"/>
                  </a:lnTo>
                  <a:close/>
                </a:path>
                <a:path w="973454" h="720725">
                  <a:moveTo>
                    <a:pt x="10154" y="0"/>
                  </a:moveTo>
                  <a:lnTo>
                    <a:pt x="4061" y="0"/>
                  </a:lnTo>
                  <a:lnTo>
                    <a:pt x="2030" y="2033"/>
                  </a:lnTo>
                  <a:lnTo>
                    <a:pt x="0" y="6100"/>
                  </a:lnTo>
                  <a:lnTo>
                    <a:pt x="0" y="10167"/>
                  </a:lnTo>
                  <a:lnTo>
                    <a:pt x="4061" y="14235"/>
                  </a:lnTo>
                  <a:lnTo>
                    <a:pt x="909748" y="682587"/>
                  </a:lnTo>
                  <a:lnTo>
                    <a:pt x="918053" y="679617"/>
                  </a:lnTo>
                  <a:lnTo>
                    <a:pt x="918728" y="669463"/>
                  </a:lnTo>
                  <a:lnTo>
                    <a:pt x="14216" y="2033"/>
                  </a:lnTo>
                  <a:lnTo>
                    <a:pt x="101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95648" y="3872408"/>
              <a:ext cx="973455" cy="720725"/>
            </a:xfrm>
            <a:custGeom>
              <a:avLst/>
              <a:gdLst/>
              <a:ahLst/>
              <a:cxnLst/>
              <a:rect l="l" t="t" r="r" b="b"/>
              <a:pathLst>
                <a:path w="973454" h="720725">
                  <a:moveTo>
                    <a:pt x="913991" y="685718"/>
                  </a:moveTo>
                  <a:lnTo>
                    <a:pt x="4061" y="14235"/>
                  </a:lnTo>
                  <a:lnTo>
                    <a:pt x="2030" y="12201"/>
                  </a:lnTo>
                  <a:lnTo>
                    <a:pt x="0" y="10167"/>
                  </a:lnTo>
                  <a:lnTo>
                    <a:pt x="0" y="6100"/>
                  </a:lnTo>
                  <a:lnTo>
                    <a:pt x="2030" y="2033"/>
                  </a:lnTo>
                  <a:lnTo>
                    <a:pt x="4061" y="0"/>
                  </a:lnTo>
                  <a:lnTo>
                    <a:pt x="8123" y="0"/>
                  </a:lnTo>
                  <a:lnTo>
                    <a:pt x="10154" y="0"/>
                  </a:lnTo>
                  <a:lnTo>
                    <a:pt x="14216" y="2033"/>
                  </a:lnTo>
                  <a:lnTo>
                    <a:pt x="924145" y="673460"/>
                  </a:lnTo>
                  <a:lnTo>
                    <a:pt x="926176" y="675550"/>
                  </a:lnTo>
                  <a:lnTo>
                    <a:pt x="928207" y="679617"/>
                  </a:lnTo>
                  <a:lnTo>
                    <a:pt x="928207" y="681651"/>
                  </a:lnTo>
                  <a:lnTo>
                    <a:pt x="926176" y="685718"/>
                  </a:lnTo>
                  <a:lnTo>
                    <a:pt x="924145" y="687752"/>
                  </a:lnTo>
                  <a:lnTo>
                    <a:pt x="920083" y="687752"/>
                  </a:lnTo>
                  <a:lnTo>
                    <a:pt x="918052" y="687752"/>
                  </a:lnTo>
                  <a:lnTo>
                    <a:pt x="913991" y="685718"/>
                  </a:lnTo>
                  <a:close/>
                </a:path>
                <a:path w="973454" h="720725">
                  <a:moveTo>
                    <a:pt x="918052" y="679617"/>
                  </a:moveTo>
                  <a:lnTo>
                    <a:pt x="922114" y="618553"/>
                  </a:lnTo>
                  <a:lnTo>
                    <a:pt x="972887" y="720295"/>
                  </a:lnTo>
                  <a:lnTo>
                    <a:pt x="861187" y="699953"/>
                  </a:lnTo>
                  <a:lnTo>
                    <a:pt x="918052" y="67961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058990" y="4593219"/>
            <a:ext cx="72834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6: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return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fib(0)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59170" y="3221835"/>
            <a:ext cx="61658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8: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call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63000" y="3695947"/>
            <a:ext cx="72834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9: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return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34457" y="3089784"/>
            <a:ext cx="788670" cy="655955"/>
            <a:chOff x="3834457" y="3089784"/>
            <a:chExt cx="788670" cy="655955"/>
          </a:xfrm>
        </p:grpSpPr>
        <p:sp>
          <p:nvSpPr>
            <p:cNvPr id="46" name="object 46"/>
            <p:cNvSpPr/>
            <p:nvPr/>
          </p:nvSpPr>
          <p:spPr>
            <a:xfrm>
              <a:off x="3835727" y="3091054"/>
              <a:ext cx="786130" cy="653415"/>
            </a:xfrm>
            <a:custGeom>
              <a:avLst/>
              <a:gdLst/>
              <a:ahLst/>
              <a:cxnLst/>
              <a:rect l="l" t="t" r="r" b="b"/>
              <a:pathLst>
                <a:path w="786129" h="653414">
                  <a:moveTo>
                    <a:pt x="724972" y="613070"/>
                  </a:moveTo>
                  <a:lnTo>
                    <a:pt x="676347" y="628721"/>
                  </a:lnTo>
                  <a:lnTo>
                    <a:pt x="785987" y="653180"/>
                  </a:lnTo>
                  <a:lnTo>
                    <a:pt x="770400" y="618553"/>
                  </a:lnTo>
                  <a:lnTo>
                    <a:pt x="731181" y="618553"/>
                  </a:lnTo>
                  <a:lnTo>
                    <a:pt x="729150" y="616519"/>
                  </a:lnTo>
                  <a:lnTo>
                    <a:pt x="724972" y="613070"/>
                  </a:lnTo>
                  <a:close/>
                </a:path>
                <a:path w="786129" h="653414">
                  <a:moveTo>
                    <a:pt x="734234" y="600140"/>
                  </a:moveTo>
                  <a:lnTo>
                    <a:pt x="733212" y="610418"/>
                  </a:lnTo>
                  <a:lnTo>
                    <a:pt x="724972" y="613070"/>
                  </a:lnTo>
                  <a:lnTo>
                    <a:pt x="729150" y="616519"/>
                  </a:lnTo>
                  <a:lnTo>
                    <a:pt x="731181" y="618553"/>
                  </a:lnTo>
                  <a:lnTo>
                    <a:pt x="737274" y="618553"/>
                  </a:lnTo>
                  <a:lnTo>
                    <a:pt x="741307" y="616519"/>
                  </a:lnTo>
                  <a:lnTo>
                    <a:pt x="741307" y="606351"/>
                  </a:lnTo>
                  <a:lnTo>
                    <a:pt x="739277" y="604318"/>
                  </a:lnTo>
                  <a:lnTo>
                    <a:pt x="734234" y="600140"/>
                  </a:lnTo>
                  <a:close/>
                </a:path>
                <a:path w="786129" h="653414">
                  <a:moveTo>
                    <a:pt x="739277" y="549410"/>
                  </a:moveTo>
                  <a:lnTo>
                    <a:pt x="734234" y="600140"/>
                  </a:lnTo>
                  <a:lnTo>
                    <a:pt x="739277" y="604318"/>
                  </a:lnTo>
                  <a:lnTo>
                    <a:pt x="741307" y="606351"/>
                  </a:lnTo>
                  <a:lnTo>
                    <a:pt x="741307" y="616519"/>
                  </a:lnTo>
                  <a:lnTo>
                    <a:pt x="737274" y="618553"/>
                  </a:lnTo>
                  <a:lnTo>
                    <a:pt x="770400" y="618553"/>
                  </a:lnTo>
                  <a:lnTo>
                    <a:pt x="739277" y="549410"/>
                  </a:lnTo>
                  <a:close/>
                </a:path>
                <a:path w="786129" h="653414">
                  <a:moveTo>
                    <a:pt x="6092" y="0"/>
                  </a:moveTo>
                  <a:lnTo>
                    <a:pt x="4061" y="2033"/>
                  </a:lnTo>
                  <a:lnTo>
                    <a:pt x="0" y="4067"/>
                  </a:lnTo>
                  <a:lnTo>
                    <a:pt x="0" y="12258"/>
                  </a:lnTo>
                  <a:lnTo>
                    <a:pt x="2030" y="16325"/>
                  </a:lnTo>
                  <a:lnTo>
                    <a:pt x="724972" y="613070"/>
                  </a:lnTo>
                  <a:lnTo>
                    <a:pt x="733212" y="610418"/>
                  </a:lnTo>
                  <a:lnTo>
                    <a:pt x="734234" y="600140"/>
                  </a:lnTo>
                  <a:lnTo>
                    <a:pt x="12185" y="2033"/>
                  </a:lnTo>
                  <a:lnTo>
                    <a:pt x="10154" y="2033"/>
                  </a:lnTo>
                  <a:lnTo>
                    <a:pt x="6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35727" y="3091054"/>
              <a:ext cx="786130" cy="653415"/>
            </a:xfrm>
            <a:custGeom>
              <a:avLst/>
              <a:gdLst/>
              <a:ahLst/>
              <a:cxnLst/>
              <a:rect l="l" t="t" r="r" b="b"/>
              <a:pathLst>
                <a:path w="786129" h="653414">
                  <a:moveTo>
                    <a:pt x="729150" y="616519"/>
                  </a:moveTo>
                  <a:lnTo>
                    <a:pt x="2030" y="16325"/>
                  </a:lnTo>
                  <a:lnTo>
                    <a:pt x="0" y="12258"/>
                  </a:lnTo>
                  <a:lnTo>
                    <a:pt x="0" y="10224"/>
                  </a:lnTo>
                  <a:lnTo>
                    <a:pt x="0" y="6100"/>
                  </a:lnTo>
                  <a:lnTo>
                    <a:pt x="0" y="4067"/>
                  </a:lnTo>
                  <a:lnTo>
                    <a:pt x="4061" y="2033"/>
                  </a:lnTo>
                  <a:lnTo>
                    <a:pt x="6092" y="0"/>
                  </a:lnTo>
                  <a:lnTo>
                    <a:pt x="10154" y="2033"/>
                  </a:lnTo>
                  <a:lnTo>
                    <a:pt x="12185" y="2033"/>
                  </a:lnTo>
                  <a:lnTo>
                    <a:pt x="739277" y="604318"/>
                  </a:lnTo>
                  <a:lnTo>
                    <a:pt x="741307" y="606351"/>
                  </a:lnTo>
                  <a:lnTo>
                    <a:pt x="741307" y="610418"/>
                  </a:lnTo>
                  <a:lnTo>
                    <a:pt x="741307" y="612452"/>
                  </a:lnTo>
                  <a:lnTo>
                    <a:pt x="741307" y="616519"/>
                  </a:lnTo>
                  <a:lnTo>
                    <a:pt x="737274" y="618553"/>
                  </a:lnTo>
                  <a:lnTo>
                    <a:pt x="735243" y="618553"/>
                  </a:lnTo>
                  <a:lnTo>
                    <a:pt x="731181" y="618553"/>
                  </a:lnTo>
                  <a:lnTo>
                    <a:pt x="729150" y="616519"/>
                  </a:lnTo>
                  <a:close/>
                </a:path>
                <a:path w="786129" h="653414">
                  <a:moveTo>
                    <a:pt x="733212" y="610418"/>
                  </a:moveTo>
                  <a:lnTo>
                    <a:pt x="739277" y="549410"/>
                  </a:lnTo>
                  <a:lnTo>
                    <a:pt x="785987" y="653181"/>
                  </a:lnTo>
                  <a:lnTo>
                    <a:pt x="676347" y="628721"/>
                  </a:lnTo>
                  <a:lnTo>
                    <a:pt x="733212" y="6104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092861" y="2475109"/>
            <a:ext cx="78676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10: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return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fib(3)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98648" y="2005565"/>
            <a:ext cx="2051685" cy="1760855"/>
            <a:chOff x="5398648" y="2005565"/>
            <a:chExt cx="2051685" cy="1760855"/>
          </a:xfrm>
        </p:grpSpPr>
        <p:sp>
          <p:nvSpPr>
            <p:cNvPr id="50" name="object 50"/>
            <p:cNvSpPr/>
            <p:nvPr/>
          </p:nvSpPr>
          <p:spPr>
            <a:xfrm>
              <a:off x="5399664" y="2006580"/>
              <a:ext cx="101600" cy="262890"/>
            </a:xfrm>
            <a:custGeom>
              <a:avLst/>
              <a:gdLst/>
              <a:ahLst/>
              <a:cxnLst/>
              <a:rect l="l" t="t" r="r" b="b"/>
              <a:pathLst>
                <a:path w="101600" h="262889">
                  <a:moveTo>
                    <a:pt x="0" y="160682"/>
                  </a:moveTo>
                  <a:lnTo>
                    <a:pt x="50772" y="262419"/>
                  </a:lnTo>
                  <a:lnTo>
                    <a:pt x="80190" y="203472"/>
                  </a:lnTo>
                  <a:lnTo>
                    <a:pt x="48741" y="203472"/>
                  </a:lnTo>
                  <a:lnTo>
                    <a:pt x="44679" y="201439"/>
                  </a:lnTo>
                  <a:lnTo>
                    <a:pt x="42648" y="199405"/>
                  </a:lnTo>
                  <a:lnTo>
                    <a:pt x="42648" y="189793"/>
                  </a:lnTo>
                  <a:lnTo>
                    <a:pt x="0" y="160682"/>
                  </a:lnTo>
                  <a:close/>
                </a:path>
                <a:path w="101600" h="262889">
                  <a:moveTo>
                    <a:pt x="42648" y="189793"/>
                  </a:moveTo>
                  <a:lnTo>
                    <a:pt x="42648" y="199405"/>
                  </a:lnTo>
                  <a:lnTo>
                    <a:pt x="44679" y="201439"/>
                  </a:lnTo>
                  <a:lnTo>
                    <a:pt x="48741" y="203472"/>
                  </a:lnTo>
                  <a:lnTo>
                    <a:pt x="54834" y="203472"/>
                  </a:lnTo>
                  <a:lnTo>
                    <a:pt x="58896" y="199405"/>
                  </a:lnTo>
                  <a:lnTo>
                    <a:pt x="60927" y="195338"/>
                  </a:lnTo>
                  <a:lnTo>
                    <a:pt x="50772" y="195338"/>
                  </a:lnTo>
                  <a:lnTo>
                    <a:pt x="42648" y="189793"/>
                  </a:lnTo>
                  <a:close/>
                </a:path>
                <a:path w="101600" h="262889">
                  <a:moveTo>
                    <a:pt x="101545" y="160682"/>
                  </a:moveTo>
                  <a:lnTo>
                    <a:pt x="60927" y="188407"/>
                  </a:lnTo>
                  <a:lnTo>
                    <a:pt x="60927" y="195338"/>
                  </a:lnTo>
                  <a:lnTo>
                    <a:pt x="58896" y="199405"/>
                  </a:lnTo>
                  <a:lnTo>
                    <a:pt x="54834" y="203472"/>
                  </a:lnTo>
                  <a:lnTo>
                    <a:pt x="80190" y="203472"/>
                  </a:lnTo>
                  <a:lnTo>
                    <a:pt x="101545" y="160682"/>
                  </a:lnTo>
                  <a:close/>
                </a:path>
                <a:path w="101600" h="262889">
                  <a:moveTo>
                    <a:pt x="54834" y="0"/>
                  </a:moveTo>
                  <a:lnTo>
                    <a:pt x="48741" y="0"/>
                  </a:lnTo>
                  <a:lnTo>
                    <a:pt x="44679" y="2033"/>
                  </a:lnTo>
                  <a:lnTo>
                    <a:pt x="42648" y="6100"/>
                  </a:lnTo>
                  <a:lnTo>
                    <a:pt x="42648" y="189793"/>
                  </a:lnTo>
                  <a:lnTo>
                    <a:pt x="50772" y="195338"/>
                  </a:lnTo>
                  <a:lnTo>
                    <a:pt x="60927" y="188407"/>
                  </a:lnTo>
                  <a:lnTo>
                    <a:pt x="60927" y="8134"/>
                  </a:lnTo>
                  <a:lnTo>
                    <a:pt x="58896" y="6100"/>
                  </a:lnTo>
                  <a:lnTo>
                    <a:pt x="56865" y="2033"/>
                  </a:lnTo>
                  <a:lnTo>
                    <a:pt x="54834" y="0"/>
                  </a:lnTo>
                  <a:close/>
                </a:path>
                <a:path w="101600" h="262889">
                  <a:moveTo>
                    <a:pt x="60927" y="188407"/>
                  </a:moveTo>
                  <a:lnTo>
                    <a:pt x="50772" y="195338"/>
                  </a:lnTo>
                  <a:lnTo>
                    <a:pt x="60927" y="195338"/>
                  </a:lnTo>
                  <a:lnTo>
                    <a:pt x="60927" y="1884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8648" y="2005565"/>
              <a:ext cx="103577" cy="26445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043517" y="3109413"/>
              <a:ext cx="1405890" cy="655320"/>
            </a:xfrm>
            <a:custGeom>
              <a:avLst/>
              <a:gdLst/>
              <a:ahLst/>
              <a:cxnLst/>
              <a:rect l="l" t="t" r="r" b="b"/>
              <a:pathLst>
                <a:path w="1405890" h="655320">
                  <a:moveTo>
                    <a:pt x="71081" y="563589"/>
                  </a:moveTo>
                  <a:lnTo>
                    <a:pt x="0" y="653124"/>
                  </a:lnTo>
                  <a:lnTo>
                    <a:pt x="113730" y="655158"/>
                  </a:lnTo>
                  <a:lnTo>
                    <a:pt x="75008" y="632788"/>
                  </a:lnTo>
                  <a:lnTo>
                    <a:pt x="58896" y="632788"/>
                  </a:lnTo>
                  <a:lnTo>
                    <a:pt x="54834" y="630754"/>
                  </a:lnTo>
                  <a:lnTo>
                    <a:pt x="54834" y="626687"/>
                  </a:lnTo>
                  <a:lnTo>
                    <a:pt x="52803" y="624654"/>
                  </a:lnTo>
                  <a:lnTo>
                    <a:pt x="52803" y="620586"/>
                  </a:lnTo>
                  <a:lnTo>
                    <a:pt x="54834" y="618553"/>
                  </a:lnTo>
                  <a:lnTo>
                    <a:pt x="58896" y="616519"/>
                  </a:lnTo>
                  <a:lnTo>
                    <a:pt x="62560" y="614829"/>
                  </a:lnTo>
                  <a:lnTo>
                    <a:pt x="71081" y="563589"/>
                  </a:lnTo>
                  <a:close/>
                </a:path>
                <a:path w="1405890" h="655320">
                  <a:moveTo>
                    <a:pt x="62560" y="614829"/>
                  </a:moveTo>
                  <a:lnTo>
                    <a:pt x="58896" y="616519"/>
                  </a:lnTo>
                  <a:lnTo>
                    <a:pt x="54834" y="618553"/>
                  </a:lnTo>
                  <a:lnTo>
                    <a:pt x="52803" y="620586"/>
                  </a:lnTo>
                  <a:lnTo>
                    <a:pt x="52803" y="624654"/>
                  </a:lnTo>
                  <a:lnTo>
                    <a:pt x="54834" y="626687"/>
                  </a:lnTo>
                  <a:lnTo>
                    <a:pt x="54834" y="630754"/>
                  </a:lnTo>
                  <a:lnTo>
                    <a:pt x="58896" y="632788"/>
                  </a:lnTo>
                  <a:lnTo>
                    <a:pt x="60927" y="632788"/>
                  </a:lnTo>
                  <a:lnTo>
                    <a:pt x="64988" y="630754"/>
                  </a:lnTo>
                  <a:lnTo>
                    <a:pt x="68607" y="629091"/>
                  </a:lnTo>
                  <a:lnTo>
                    <a:pt x="60927" y="624654"/>
                  </a:lnTo>
                  <a:lnTo>
                    <a:pt x="62560" y="614829"/>
                  </a:lnTo>
                  <a:close/>
                </a:path>
                <a:path w="1405890" h="655320">
                  <a:moveTo>
                    <a:pt x="68607" y="629091"/>
                  </a:moveTo>
                  <a:lnTo>
                    <a:pt x="64988" y="630754"/>
                  </a:lnTo>
                  <a:lnTo>
                    <a:pt x="60927" y="632788"/>
                  </a:lnTo>
                  <a:lnTo>
                    <a:pt x="75008" y="632788"/>
                  </a:lnTo>
                  <a:lnTo>
                    <a:pt x="68607" y="629091"/>
                  </a:lnTo>
                  <a:close/>
                </a:path>
                <a:path w="1405890" h="655320">
                  <a:moveTo>
                    <a:pt x="1401436" y="0"/>
                  </a:moveTo>
                  <a:lnTo>
                    <a:pt x="1395343" y="0"/>
                  </a:lnTo>
                  <a:lnTo>
                    <a:pt x="62560" y="614829"/>
                  </a:lnTo>
                  <a:lnTo>
                    <a:pt x="60927" y="624654"/>
                  </a:lnTo>
                  <a:lnTo>
                    <a:pt x="68607" y="629091"/>
                  </a:lnTo>
                  <a:lnTo>
                    <a:pt x="1401436" y="16268"/>
                  </a:lnTo>
                  <a:lnTo>
                    <a:pt x="1403467" y="14235"/>
                  </a:lnTo>
                  <a:lnTo>
                    <a:pt x="1405498" y="10167"/>
                  </a:lnTo>
                  <a:lnTo>
                    <a:pt x="1405498" y="4067"/>
                  </a:lnTo>
                  <a:lnTo>
                    <a:pt x="1401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043517" y="3109413"/>
              <a:ext cx="1405890" cy="655320"/>
            </a:xfrm>
            <a:custGeom>
              <a:avLst/>
              <a:gdLst/>
              <a:ahLst/>
              <a:cxnLst/>
              <a:rect l="l" t="t" r="r" b="b"/>
              <a:pathLst>
                <a:path w="1405890" h="655320">
                  <a:moveTo>
                    <a:pt x="58896" y="616519"/>
                  </a:moveTo>
                  <a:lnTo>
                    <a:pt x="1395343" y="0"/>
                  </a:lnTo>
                  <a:lnTo>
                    <a:pt x="1397374" y="0"/>
                  </a:lnTo>
                  <a:lnTo>
                    <a:pt x="1401436" y="0"/>
                  </a:lnTo>
                  <a:lnTo>
                    <a:pt x="1403467" y="2033"/>
                  </a:lnTo>
                  <a:lnTo>
                    <a:pt x="1405497" y="4067"/>
                  </a:lnTo>
                  <a:lnTo>
                    <a:pt x="1405497" y="8134"/>
                  </a:lnTo>
                  <a:lnTo>
                    <a:pt x="1405497" y="10167"/>
                  </a:lnTo>
                  <a:lnTo>
                    <a:pt x="1403467" y="14235"/>
                  </a:lnTo>
                  <a:lnTo>
                    <a:pt x="1401436" y="16268"/>
                  </a:lnTo>
                  <a:lnTo>
                    <a:pt x="64988" y="630754"/>
                  </a:lnTo>
                  <a:lnTo>
                    <a:pt x="60927" y="632788"/>
                  </a:lnTo>
                  <a:lnTo>
                    <a:pt x="58896" y="632788"/>
                  </a:lnTo>
                  <a:lnTo>
                    <a:pt x="54834" y="630754"/>
                  </a:lnTo>
                  <a:lnTo>
                    <a:pt x="54834" y="626687"/>
                  </a:lnTo>
                  <a:lnTo>
                    <a:pt x="52803" y="624654"/>
                  </a:lnTo>
                  <a:lnTo>
                    <a:pt x="52803" y="620586"/>
                  </a:lnTo>
                  <a:lnTo>
                    <a:pt x="54834" y="618553"/>
                  </a:lnTo>
                  <a:lnTo>
                    <a:pt x="58896" y="616519"/>
                  </a:lnTo>
                  <a:close/>
                </a:path>
                <a:path w="1405890" h="655320">
                  <a:moveTo>
                    <a:pt x="60927" y="624654"/>
                  </a:moveTo>
                  <a:lnTo>
                    <a:pt x="113730" y="655158"/>
                  </a:lnTo>
                  <a:lnTo>
                    <a:pt x="0" y="653124"/>
                  </a:lnTo>
                  <a:lnTo>
                    <a:pt x="71081" y="563589"/>
                  </a:lnTo>
                  <a:lnTo>
                    <a:pt x="60927" y="6246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018936" y="2357104"/>
            <a:ext cx="675640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11: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call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fib(2)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003428" y="2662313"/>
            <a:ext cx="78676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16: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return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fib(2)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883094" y="3348219"/>
            <a:ext cx="693420" cy="186055"/>
            <a:chOff x="6883094" y="3348219"/>
            <a:chExt cx="693420" cy="186055"/>
          </a:xfrm>
        </p:grpSpPr>
        <p:sp>
          <p:nvSpPr>
            <p:cNvPr id="57" name="object 57"/>
            <p:cNvSpPr/>
            <p:nvPr/>
          </p:nvSpPr>
          <p:spPr>
            <a:xfrm>
              <a:off x="6889443" y="3354569"/>
              <a:ext cx="680720" cy="173355"/>
            </a:xfrm>
            <a:custGeom>
              <a:avLst/>
              <a:gdLst/>
              <a:ahLst/>
              <a:cxnLst/>
              <a:rect l="l" t="t" r="r" b="b"/>
              <a:pathLst>
                <a:path w="680720" h="173354">
                  <a:moveTo>
                    <a:pt x="680465" y="0"/>
                  </a:moveTo>
                  <a:lnTo>
                    <a:pt x="0" y="0"/>
                  </a:lnTo>
                  <a:lnTo>
                    <a:pt x="0" y="172974"/>
                  </a:lnTo>
                  <a:lnTo>
                    <a:pt x="680465" y="172974"/>
                  </a:lnTo>
                  <a:lnTo>
                    <a:pt x="6804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89444" y="3354569"/>
              <a:ext cx="680720" cy="173355"/>
            </a:xfrm>
            <a:custGeom>
              <a:avLst/>
              <a:gdLst/>
              <a:ahLst/>
              <a:cxnLst/>
              <a:rect l="l" t="t" r="r" b="b"/>
              <a:pathLst>
                <a:path w="680720" h="173354">
                  <a:moveTo>
                    <a:pt x="0" y="172974"/>
                  </a:moveTo>
                  <a:lnTo>
                    <a:pt x="680465" y="172974"/>
                  </a:lnTo>
                  <a:lnTo>
                    <a:pt x="680465" y="0"/>
                  </a:lnTo>
                  <a:lnTo>
                    <a:pt x="0" y="0"/>
                  </a:lnTo>
                  <a:lnTo>
                    <a:pt x="0" y="172974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882838" y="3339841"/>
            <a:ext cx="67627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12:</a:t>
            </a:r>
            <a:r>
              <a:rPr sz="900" spc="-4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call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309060" y="3313656"/>
            <a:ext cx="906780" cy="155575"/>
            <a:chOff x="5309060" y="3313656"/>
            <a:chExt cx="906780" cy="155575"/>
          </a:xfrm>
        </p:grpSpPr>
        <p:sp>
          <p:nvSpPr>
            <p:cNvPr id="61" name="object 61"/>
            <p:cNvSpPr/>
            <p:nvPr/>
          </p:nvSpPr>
          <p:spPr>
            <a:xfrm>
              <a:off x="5315409" y="3320006"/>
              <a:ext cx="894080" cy="142875"/>
            </a:xfrm>
            <a:custGeom>
              <a:avLst/>
              <a:gdLst/>
              <a:ahLst/>
              <a:cxnLst/>
              <a:rect l="l" t="t" r="r" b="b"/>
              <a:pathLst>
                <a:path w="894079" h="142875">
                  <a:moveTo>
                    <a:pt x="893625" y="0"/>
                  </a:moveTo>
                  <a:lnTo>
                    <a:pt x="0" y="0"/>
                  </a:lnTo>
                  <a:lnTo>
                    <a:pt x="0" y="142405"/>
                  </a:lnTo>
                  <a:lnTo>
                    <a:pt x="893625" y="142405"/>
                  </a:lnTo>
                  <a:lnTo>
                    <a:pt x="8936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15410" y="3320006"/>
              <a:ext cx="894080" cy="142875"/>
            </a:xfrm>
            <a:custGeom>
              <a:avLst/>
              <a:gdLst/>
              <a:ahLst/>
              <a:cxnLst/>
              <a:rect l="l" t="t" r="r" b="b"/>
              <a:pathLst>
                <a:path w="894079" h="142875">
                  <a:moveTo>
                    <a:pt x="0" y="142405"/>
                  </a:moveTo>
                  <a:lnTo>
                    <a:pt x="893625" y="142405"/>
                  </a:lnTo>
                  <a:lnTo>
                    <a:pt x="893625" y="0"/>
                  </a:lnTo>
                  <a:lnTo>
                    <a:pt x="0" y="0"/>
                  </a:lnTo>
                  <a:lnTo>
                    <a:pt x="0" y="142405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308803" y="3305269"/>
            <a:ext cx="78676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13: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return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fib(1)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19771" y="3203533"/>
            <a:ext cx="78676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0" dirty="0">
                <a:latin typeface="Times New Roman"/>
                <a:cs typeface="Times New Roman"/>
              </a:rPr>
              <a:t>14: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return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fib(0)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017191" y="3669705"/>
            <a:ext cx="906780" cy="155575"/>
            <a:chOff x="7017191" y="3669705"/>
            <a:chExt cx="906780" cy="155575"/>
          </a:xfrm>
        </p:grpSpPr>
        <p:sp>
          <p:nvSpPr>
            <p:cNvPr id="66" name="object 66"/>
            <p:cNvSpPr/>
            <p:nvPr/>
          </p:nvSpPr>
          <p:spPr>
            <a:xfrm>
              <a:off x="7023539" y="3676056"/>
              <a:ext cx="894080" cy="142875"/>
            </a:xfrm>
            <a:custGeom>
              <a:avLst/>
              <a:gdLst/>
              <a:ahLst/>
              <a:cxnLst/>
              <a:rect l="l" t="t" r="r" b="b"/>
              <a:pathLst>
                <a:path w="894079" h="142875">
                  <a:moveTo>
                    <a:pt x="893681" y="0"/>
                  </a:moveTo>
                  <a:lnTo>
                    <a:pt x="0" y="0"/>
                  </a:lnTo>
                  <a:lnTo>
                    <a:pt x="0" y="142405"/>
                  </a:lnTo>
                  <a:lnTo>
                    <a:pt x="893681" y="142405"/>
                  </a:lnTo>
                  <a:lnTo>
                    <a:pt x="8936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23541" y="3676055"/>
              <a:ext cx="894080" cy="142875"/>
            </a:xfrm>
            <a:custGeom>
              <a:avLst/>
              <a:gdLst/>
              <a:ahLst/>
              <a:cxnLst/>
              <a:rect l="l" t="t" r="r" b="b"/>
              <a:pathLst>
                <a:path w="894079" h="142875">
                  <a:moveTo>
                    <a:pt x="0" y="142405"/>
                  </a:moveTo>
                  <a:lnTo>
                    <a:pt x="893682" y="142405"/>
                  </a:lnTo>
                  <a:lnTo>
                    <a:pt x="893682" y="0"/>
                  </a:lnTo>
                  <a:lnTo>
                    <a:pt x="0" y="0"/>
                  </a:lnTo>
                  <a:lnTo>
                    <a:pt x="0" y="142405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018936" y="3661319"/>
            <a:ext cx="78676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15: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return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fib(0)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76135" y="1844764"/>
            <a:ext cx="944880" cy="203835"/>
          </a:xfrm>
          <a:custGeom>
            <a:avLst/>
            <a:gdLst/>
            <a:ahLst/>
            <a:cxnLst/>
            <a:rect l="l" t="t" r="r" b="b"/>
            <a:pathLst>
              <a:path w="944879" h="203835">
                <a:moveTo>
                  <a:pt x="944454" y="0"/>
                </a:moveTo>
                <a:lnTo>
                  <a:pt x="0" y="0"/>
                </a:lnTo>
                <a:lnTo>
                  <a:pt x="0" y="203475"/>
                </a:lnTo>
                <a:lnTo>
                  <a:pt x="944454" y="203475"/>
                </a:lnTo>
                <a:lnTo>
                  <a:pt x="9444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292983" y="1844787"/>
            <a:ext cx="311150" cy="16129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spc="-5" dirty="0">
                <a:latin typeface="Times New Roman"/>
                <a:cs typeface="Times New Roman"/>
              </a:rPr>
              <a:t>f</a:t>
            </a:r>
            <a:r>
              <a:rPr sz="1050" spc="5" dirty="0">
                <a:latin typeface="Times New Roman"/>
                <a:cs typeface="Times New Roman"/>
              </a:rPr>
              <a:t>i</a:t>
            </a:r>
            <a:r>
              <a:rPr sz="1050" spc="15" dirty="0">
                <a:latin typeface="Times New Roman"/>
                <a:cs typeface="Times New Roman"/>
              </a:rPr>
              <a:t>b</a:t>
            </a:r>
            <a:r>
              <a:rPr sz="1050" spc="-5" dirty="0">
                <a:latin typeface="Times New Roman"/>
                <a:cs typeface="Times New Roman"/>
              </a:rPr>
              <a:t>(</a:t>
            </a:r>
            <a:r>
              <a:rPr sz="1050" spc="15" dirty="0">
                <a:latin typeface="Times New Roman"/>
                <a:cs typeface="Times New Roman"/>
              </a:rPr>
              <a:t>4</a:t>
            </a:r>
            <a:r>
              <a:rPr sz="1050" spc="5" dirty="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80543" y="2007342"/>
            <a:ext cx="8509000" cy="2733675"/>
            <a:chOff x="180543" y="2007342"/>
            <a:chExt cx="8509000" cy="2733675"/>
          </a:xfrm>
        </p:grpSpPr>
        <p:sp>
          <p:nvSpPr>
            <p:cNvPr id="72" name="object 72"/>
            <p:cNvSpPr/>
            <p:nvPr/>
          </p:nvSpPr>
          <p:spPr>
            <a:xfrm>
              <a:off x="3327917" y="2448097"/>
              <a:ext cx="2132965" cy="431800"/>
            </a:xfrm>
            <a:custGeom>
              <a:avLst/>
              <a:gdLst/>
              <a:ahLst/>
              <a:cxnLst/>
              <a:rect l="l" t="t" r="r" b="b"/>
              <a:pathLst>
                <a:path w="2132965" h="431800">
                  <a:moveTo>
                    <a:pt x="0" y="321478"/>
                  </a:moveTo>
                  <a:lnTo>
                    <a:pt x="24370" y="431349"/>
                  </a:lnTo>
                  <a:lnTo>
                    <a:pt x="74504" y="374408"/>
                  </a:lnTo>
                  <a:lnTo>
                    <a:pt x="36556" y="374408"/>
                  </a:lnTo>
                  <a:lnTo>
                    <a:pt x="34525" y="372374"/>
                  </a:lnTo>
                  <a:lnTo>
                    <a:pt x="32494" y="368307"/>
                  </a:lnTo>
                  <a:lnTo>
                    <a:pt x="32494" y="364240"/>
                  </a:lnTo>
                  <a:lnTo>
                    <a:pt x="34525" y="362206"/>
                  </a:lnTo>
                  <a:lnTo>
                    <a:pt x="34525" y="360173"/>
                  </a:lnTo>
                  <a:lnTo>
                    <a:pt x="34819" y="359878"/>
                  </a:lnTo>
                  <a:lnTo>
                    <a:pt x="0" y="321478"/>
                  </a:lnTo>
                  <a:close/>
                </a:path>
                <a:path w="2132965" h="431800">
                  <a:moveTo>
                    <a:pt x="34819" y="359878"/>
                  </a:moveTo>
                  <a:lnTo>
                    <a:pt x="34525" y="360173"/>
                  </a:lnTo>
                  <a:lnTo>
                    <a:pt x="34525" y="362206"/>
                  </a:lnTo>
                  <a:lnTo>
                    <a:pt x="32494" y="364240"/>
                  </a:lnTo>
                  <a:lnTo>
                    <a:pt x="32494" y="368307"/>
                  </a:lnTo>
                  <a:lnTo>
                    <a:pt x="34525" y="372374"/>
                  </a:lnTo>
                  <a:lnTo>
                    <a:pt x="36556" y="374408"/>
                  </a:lnTo>
                  <a:lnTo>
                    <a:pt x="42648" y="374408"/>
                  </a:lnTo>
                  <a:lnTo>
                    <a:pt x="46710" y="372374"/>
                  </a:lnTo>
                  <a:lnTo>
                    <a:pt x="48798" y="370341"/>
                  </a:lnTo>
                  <a:lnTo>
                    <a:pt x="50829" y="366273"/>
                  </a:lnTo>
                  <a:lnTo>
                    <a:pt x="40618" y="366273"/>
                  </a:lnTo>
                  <a:lnTo>
                    <a:pt x="34819" y="359878"/>
                  </a:lnTo>
                  <a:close/>
                </a:path>
                <a:path w="2132965" h="431800">
                  <a:moveTo>
                    <a:pt x="99570" y="345937"/>
                  </a:moveTo>
                  <a:lnTo>
                    <a:pt x="59293" y="359831"/>
                  </a:lnTo>
                  <a:lnTo>
                    <a:pt x="58952" y="360173"/>
                  </a:lnTo>
                  <a:lnTo>
                    <a:pt x="54890" y="362206"/>
                  </a:lnTo>
                  <a:lnTo>
                    <a:pt x="50829" y="366273"/>
                  </a:lnTo>
                  <a:lnTo>
                    <a:pt x="48798" y="370341"/>
                  </a:lnTo>
                  <a:lnTo>
                    <a:pt x="46710" y="372374"/>
                  </a:lnTo>
                  <a:lnTo>
                    <a:pt x="42648" y="374408"/>
                  </a:lnTo>
                  <a:lnTo>
                    <a:pt x="74504" y="374408"/>
                  </a:lnTo>
                  <a:lnTo>
                    <a:pt x="99570" y="345937"/>
                  </a:lnTo>
                  <a:close/>
                </a:path>
                <a:path w="2132965" h="431800">
                  <a:moveTo>
                    <a:pt x="1119168" y="293007"/>
                  </a:moveTo>
                  <a:lnTo>
                    <a:pt x="349343" y="293007"/>
                  </a:lnTo>
                  <a:lnTo>
                    <a:pt x="318880" y="295041"/>
                  </a:lnTo>
                  <a:lnTo>
                    <a:pt x="290447" y="295041"/>
                  </a:lnTo>
                  <a:lnTo>
                    <a:pt x="239703" y="299108"/>
                  </a:lnTo>
                  <a:lnTo>
                    <a:pt x="195023" y="303175"/>
                  </a:lnTo>
                  <a:lnTo>
                    <a:pt x="158466" y="307243"/>
                  </a:lnTo>
                  <a:lnTo>
                    <a:pt x="142219" y="311310"/>
                  </a:lnTo>
                  <a:lnTo>
                    <a:pt x="125972" y="313343"/>
                  </a:lnTo>
                  <a:lnTo>
                    <a:pt x="113787" y="317411"/>
                  </a:lnTo>
                  <a:lnTo>
                    <a:pt x="99570" y="319444"/>
                  </a:lnTo>
                  <a:lnTo>
                    <a:pt x="69107" y="331646"/>
                  </a:lnTo>
                  <a:lnTo>
                    <a:pt x="60983" y="335713"/>
                  </a:lnTo>
                  <a:lnTo>
                    <a:pt x="54890" y="341786"/>
                  </a:lnTo>
                  <a:lnTo>
                    <a:pt x="48798" y="345937"/>
                  </a:lnTo>
                  <a:lnTo>
                    <a:pt x="42648" y="350005"/>
                  </a:lnTo>
                  <a:lnTo>
                    <a:pt x="38587" y="356105"/>
                  </a:lnTo>
                  <a:lnTo>
                    <a:pt x="34819" y="359878"/>
                  </a:lnTo>
                  <a:lnTo>
                    <a:pt x="40618" y="366273"/>
                  </a:lnTo>
                  <a:lnTo>
                    <a:pt x="59293" y="359831"/>
                  </a:lnTo>
                  <a:lnTo>
                    <a:pt x="63014" y="356105"/>
                  </a:lnTo>
                  <a:lnTo>
                    <a:pt x="69107" y="352038"/>
                  </a:lnTo>
                  <a:lnTo>
                    <a:pt x="85354" y="343904"/>
                  </a:lnTo>
                  <a:lnTo>
                    <a:pt x="93477" y="339752"/>
                  </a:lnTo>
                  <a:lnTo>
                    <a:pt x="105663" y="335713"/>
                  </a:lnTo>
                  <a:lnTo>
                    <a:pt x="115817" y="333679"/>
                  </a:lnTo>
                  <a:lnTo>
                    <a:pt x="130034" y="329612"/>
                  </a:lnTo>
                  <a:lnTo>
                    <a:pt x="144250" y="327579"/>
                  </a:lnTo>
                  <a:lnTo>
                    <a:pt x="160497" y="323511"/>
                  </a:lnTo>
                  <a:lnTo>
                    <a:pt x="197054" y="319444"/>
                  </a:lnTo>
                  <a:lnTo>
                    <a:pt x="217363" y="317411"/>
                  </a:lnTo>
                  <a:lnTo>
                    <a:pt x="266076" y="313343"/>
                  </a:lnTo>
                  <a:lnTo>
                    <a:pt x="292478" y="313343"/>
                  </a:lnTo>
                  <a:lnTo>
                    <a:pt x="320910" y="311310"/>
                  </a:lnTo>
                  <a:lnTo>
                    <a:pt x="349343" y="311310"/>
                  </a:lnTo>
                  <a:lnTo>
                    <a:pt x="379863" y="309276"/>
                  </a:lnTo>
                  <a:lnTo>
                    <a:pt x="410327" y="309276"/>
                  </a:lnTo>
                  <a:lnTo>
                    <a:pt x="442821" y="307243"/>
                  </a:lnTo>
                  <a:lnTo>
                    <a:pt x="511872" y="307243"/>
                  </a:lnTo>
                  <a:lnTo>
                    <a:pt x="582925" y="305209"/>
                  </a:lnTo>
                  <a:lnTo>
                    <a:pt x="654007" y="305209"/>
                  </a:lnTo>
                  <a:lnTo>
                    <a:pt x="729207" y="303175"/>
                  </a:lnTo>
                  <a:lnTo>
                    <a:pt x="804350" y="303175"/>
                  </a:lnTo>
                  <a:lnTo>
                    <a:pt x="877463" y="301142"/>
                  </a:lnTo>
                  <a:lnTo>
                    <a:pt x="950547" y="301142"/>
                  </a:lnTo>
                  <a:lnTo>
                    <a:pt x="1019682" y="299108"/>
                  </a:lnTo>
                  <a:lnTo>
                    <a:pt x="1119168" y="293007"/>
                  </a:lnTo>
                  <a:close/>
                </a:path>
                <a:path w="2132965" h="431800">
                  <a:moveTo>
                    <a:pt x="59293" y="359831"/>
                  </a:moveTo>
                  <a:lnTo>
                    <a:pt x="40618" y="366273"/>
                  </a:lnTo>
                  <a:lnTo>
                    <a:pt x="50829" y="366273"/>
                  </a:lnTo>
                  <a:lnTo>
                    <a:pt x="54890" y="362206"/>
                  </a:lnTo>
                  <a:lnTo>
                    <a:pt x="58952" y="360173"/>
                  </a:lnTo>
                  <a:lnTo>
                    <a:pt x="59293" y="359831"/>
                  </a:lnTo>
                  <a:close/>
                </a:path>
                <a:path w="2132965" h="431800">
                  <a:moveTo>
                    <a:pt x="2126581" y="0"/>
                  </a:moveTo>
                  <a:lnTo>
                    <a:pt x="2120488" y="0"/>
                  </a:lnTo>
                  <a:lnTo>
                    <a:pt x="2116427" y="2033"/>
                  </a:lnTo>
                  <a:lnTo>
                    <a:pt x="2114396" y="4067"/>
                  </a:lnTo>
                  <a:lnTo>
                    <a:pt x="2114396" y="36661"/>
                  </a:lnTo>
                  <a:lnTo>
                    <a:pt x="2110334" y="56997"/>
                  </a:lnTo>
                  <a:lnTo>
                    <a:pt x="2102210" y="73266"/>
                  </a:lnTo>
                  <a:lnTo>
                    <a:pt x="2098148" y="83434"/>
                  </a:lnTo>
                  <a:lnTo>
                    <a:pt x="2090025" y="91568"/>
                  </a:lnTo>
                  <a:lnTo>
                    <a:pt x="2079870" y="99702"/>
                  </a:lnTo>
                  <a:lnTo>
                    <a:pt x="2067685" y="109870"/>
                  </a:lnTo>
                  <a:lnTo>
                    <a:pt x="2055500" y="118005"/>
                  </a:lnTo>
                  <a:lnTo>
                    <a:pt x="2037221" y="126111"/>
                  </a:lnTo>
                  <a:lnTo>
                    <a:pt x="2029098" y="132212"/>
                  </a:lnTo>
                  <a:lnTo>
                    <a:pt x="2018971" y="136364"/>
                  </a:lnTo>
                  <a:lnTo>
                    <a:pt x="1982415" y="148565"/>
                  </a:lnTo>
                  <a:lnTo>
                    <a:pt x="1953898" y="156700"/>
                  </a:lnTo>
                  <a:lnTo>
                    <a:pt x="1905184" y="168901"/>
                  </a:lnTo>
                  <a:lnTo>
                    <a:pt x="1868628" y="177036"/>
                  </a:lnTo>
                  <a:lnTo>
                    <a:pt x="1828010" y="187204"/>
                  </a:lnTo>
                  <a:lnTo>
                    <a:pt x="1785361" y="195338"/>
                  </a:lnTo>
                  <a:lnTo>
                    <a:pt x="1693970" y="211607"/>
                  </a:lnTo>
                  <a:lnTo>
                    <a:pt x="1643141" y="219741"/>
                  </a:lnTo>
                  <a:lnTo>
                    <a:pt x="1592369" y="225842"/>
                  </a:lnTo>
                  <a:lnTo>
                    <a:pt x="1486790" y="242167"/>
                  </a:lnTo>
                  <a:lnTo>
                    <a:pt x="1320200" y="260470"/>
                  </a:lnTo>
                  <a:lnTo>
                    <a:pt x="1208528" y="270638"/>
                  </a:lnTo>
                  <a:lnTo>
                    <a:pt x="1054179" y="280806"/>
                  </a:lnTo>
                  <a:lnTo>
                    <a:pt x="1019682" y="280806"/>
                  </a:lnTo>
                  <a:lnTo>
                    <a:pt x="802319" y="286907"/>
                  </a:lnTo>
                  <a:lnTo>
                    <a:pt x="729207" y="286907"/>
                  </a:lnTo>
                  <a:lnTo>
                    <a:pt x="654007" y="288940"/>
                  </a:lnTo>
                  <a:lnTo>
                    <a:pt x="511872" y="288940"/>
                  </a:lnTo>
                  <a:lnTo>
                    <a:pt x="477346" y="290974"/>
                  </a:lnTo>
                  <a:lnTo>
                    <a:pt x="410327" y="290974"/>
                  </a:lnTo>
                  <a:lnTo>
                    <a:pt x="379863" y="293007"/>
                  </a:lnTo>
                  <a:lnTo>
                    <a:pt x="1151663" y="293007"/>
                  </a:lnTo>
                  <a:lnTo>
                    <a:pt x="1182126" y="290974"/>
                  </a:lnTo>
                  <a:lnTo>
                    <a:pt x="1210559" y="286907"/>
                  </a:lnTo>
                  <a:lnTo>
                    <a:pt x="1322231" y="276739"/>
                  </a:lnTo>
                  <a:lnTo>
                    <a:pt x="1488821" y="258436"/>
                  </a:lnTo>
                  <a:lnTo>
                    <a:pt x="1543655" y="250302"/>
                  </a:lnTo>
                  <a:lnTo>
                    <a:pt x="1594400" y="244201"/>
                  </a:lnTo>
                  <a:lnTo>
                    <a:pt x="1647203" y="235982"/>
                  </a:lnTo>
                  <a:lnTo>
                    <a:pt x="1789423" y="211607"/>
                  </a:lnTo>
                  <a:lnTo>
                    <a:pt x="1832072" y="203472"/>
                  </a:lnTo>
                  <a:lnTo>
                    <a:pt x="1870659" y="195338"/>
                  </a:lnTo>
                  <a:lnTo>
                    <a:pt x="1890968" y="189237"/>
                  </a:lnTo>
                  <a:lnTo>
                    <a:pt x="1909246" y="185170"/>
                  </a:lnTo>
                  <a:lnTo>
                    <a:pt x="1925465" y="181103"/>
                  </a:lnTo>
                  <a:lnTo>
                    <a:pt x="1943743" y="177036"/>
                  </a:lnTo>
                  <a:lnTo>
                    <a:pt x="1957960" y="172968"/>
                  </a:lnTo>
                  <a:lnTo>
                    <a:pt x="1974207" y="168901"/>
                  </a:lnTo>
                  <a:lnTo>
                    <a:pt x="1988508" y="164834"/>
                  </a:lnTo>
                  <a:lnTo>
                    <a:pt x="2012879" y="156700"/>
                  </a:lnTo>
                  <a:lnTo>
                    <a:pt x="2025064" y="150599"/>
                  </a:lnTo>
                  <a:lnTo>
                    <a:pt x="2045345" y="142464"/>
                  </a:lnTo>
                  <a:lnTo>
                    <a:pt x="2079870" y="122044"/>
                  </a:lnTo>
                  <a:lnTo>
                    <a:pt x="2118458" y="81400"/>
                  </a:lnTo>
                  <a:lnTo>
                    <a:pt x="2130643" y="38694"/>
                  </a:lnTo>
                  <a:lnTo>
                    <a:pt x="2130643" y="28442"/>
                  </a:lnTo>
                  <a:lnTo>
                    <a:pt x="2132674" y="8134"/>
                  </a:lnTo>
                  <a:lnTo>
                    <a:pt x="2130643" y="4067"/>
                  </a:lnTo>
                  <a:lnTo>
                    <a:pt x="21265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327917" y="2448097"/>
              <a:ext cx="2132965" cy="431800"/>
            </a:xfrm>
            <a:custGeom>
              <a:avLst/>
              <a:gdLst/>
              <a:ahLst/>
              <a:cxnLst/>
              <a:rect l="l" t="t" r="r" b="b"/>
              <a:pathLst>
                <a:path w="2132965" h="431800">
                  <a:moveTo>
                    <a:pt x="2132674" y="8134"/>
                  </a:moveTo>
                  <a:lnTo>
                    <a:pt x="2130643" y="28442"/>
                  </a:lnTo>
                  <a:lnTo>
                    <a:pt x="2130643" y="38694"/>
                  </a:lnTo>
                  <a:lnTo>
                    <a:pt x="2128612" y="48862"/>
                  </a:lnTo>
                  <a:lnTo>
                    <a:pt x="2110334" y="91568"/>
                  </a:lnTo>
                  <a:lnTo>
                    <a:pt x="2079870" y="122044"/>
                  </a:lnTo>
                  <a:lnTo>
                    <a:pt x="2045345" y="142464"/>
                  </a:lnTo>
                  <a:lnTo>
                    <a:pt x="2035190" y="146532"/>
                  </a:lnTo>
                  <a:lnTo>
                    <a:pt x="2025064" y="150599"/>
                  </a:lnTo>
                  <a:lnTo>
                    <a:pt x="2012879" y="156700"/>
                  </a:lnTo>
                  <a:lnTo>
                    <a:pt x="2000693" y="160767"/>
                  </a:lnTo>
                  <a:lnTo>
                    <a:pt x="1988508" y="164834"/>
                  </a:lnTo>
                  <a:lnTo>
                    <a:pt x="1974207" y="168901"/>
                  </a:lnTo>
                  <a:lnTo>
                    <a:pt x="1957960" y="172968"/>
                  </a:lnTo>
                  <a:lnTo>
                    <a:pt x="1943743" y="177036"/>
                  </a:lnTo>
                  <a:lnTo>
                    <a:pt x="1925465" y="181103"/>
                  </a:lnTo>
                  <a:lnTo>
                    <a:pt x="1909246" y="185170"/>
                  </a:lnTo>
                  <a:lnTo>
                    <a:pt x="1890968" y="189237"/>
                  </a:lnTo>
                  <a:lnTo>
                    <a:pt x="1870659" y="195338"/>
                  </a:lnTo>
                  <a:lnTo>
                    <a:pt x="1832072" y="203472"/>
                  </a:lnTo>
                  <a:lnTo>
                    <a:pt x="1789423" y="211607"/>
                  </a:lnTo>
                  <a:lnTo>
                    <a:pt x="1742712" y="219741"/>
                  </a:lnTo>
                  <a:lnTo>
                    <a:pt x="1696001" y="227876"/>
                  </a:lnTo>
                  <a:lnTo>
                    <a:pt x="1647203" y="235982"/>
                  </a:lnTo>
                  <a:lnTo>
                    <a:pt x="1594400" y="244201"/>
                  </a:lnTo>
                  <a:lnTo>
                    <a:pt x="1543655" y="250302"/>
                  </a:lnTo>
                  <a:lnTo>
                    <a:pt x="1488821" y="258436"/>
                  </a:lnTo>
                  <a:lnTo>
                    <a:pt x="1433987" y="264537"/>
                  </a:lnTo>
                  <a:lnTo>
                    <a:pt x="1322230" y="276739"/>
                  </a:lnTo>
                  <a:lnTo>
                    <a:pt x="1210559" y="286907"/>
                  </a:lnTo>
                  <a:lnTo>
                    <a:pt x="1182126" y="290974"/>
                  </a:lnTo>
                  <a:lnTo>
                    <a:pt x="1151663" y="293007"/>
                  </a:lnTo>
                  <a:lnTo>
                    <a:pt x="1119168" y="293007"/>
                  </a:lnTo>
                  <a:lnTo>
                    <a:pt x="1088705" y="295041"/>
                  </a:lnTo>
                  <a:lnTo>
                    <a:pt x="1054179" y="297075"/>
                  </a:lnTo>
                  <a:lnTo>
                    <a:pt x="1019682" y="299108"/>
                  </a:lnTo>
                  <a:lnTo>
                    <a:pt x="950547" y="301142"/>
                  </a:lnTo>
                  <a:lnTo>
                    <a:pt x="877463" y="301142"/>
                  </a:lnTo>
                  <a:lnTo>
                    <a:pt x="804350" y="303175"/>
                  </a:lnTo>
                  <a:lnTo>
                    <a:pt x="729207" y="303175"/>
                  </a:lnTo>
                  <a:lnTo>
                    <a:pt x="654007" y="305209"/>
                  </a:lnTo>
                  <a:lnTo>
                    <a:pt x="582925" y="305209"/>
                  </a:lnTo>
                  <a:lnTo>
                    <a:pt x="511872" y="307243"/>
                  </a:lnTo>
                  <a:lnTo>
                    <a:pt x="477346" y="307243"/>
                  </a:lnTo>
                  <a:lnTo>
                    <a:pt x="442821" y="307243"/>
                  </a:lnTo>
                  <a:lnTo>
                    <a:pt x="410327" y="309276"/>
                  </a:lnTo>
                  <a:lnTo>
                    <a:pt x="379863" y="309276"/>
                  </a:lnTo>
                  <a:lnTo>
                    <a:pt x="349343" y="311310"/>
                  </a:lnTo>
                  <a:lnTo>
                    <a:pt x="320910" y="311310"/>
                  </a:lnTo>
                  <a:lnTo>
                    <a:pt x="292478" y="313343"/>
                  </a:lnTo>
                  <a:lnTo>
                    <a:pt x="266076" y="313343"/>
                  </a:lnTo>
                  <a:lnTo>
                    <a:pt x="241733" y="315377"/>
                  </a:lnTo>
                  <a:lnTo>
                    <a:pt x="217363" y="317411"/>
                  </a:lnTo>
                  <a:lnTo>
                    <a:pt x="197054" y="319444"/>
                  </a:lnTo>
                  <a:lnTo>
                    <a:pt x="178775" y="321478"/>
                  </a:lnTo>
                  <a:lnTo>
                    <a:pt x="160497" y="323511"/>
                  </a:lnTo>
                  <a:lnTo>
                    <a:pt x="144250" y="327579"/>
                  </a:lnTo>
                  <a:lnTo>
                    <a:pt x="130034" y="329612"/>
                  </a:lnTo>
                  <a:lnTo>
                    <a:pt x="115817" y="333679"/>
                  </a:lnTo>
                  <a:lnTo>
                    <a:pt x="105663" y="335713"/>
                  </a:lnTo>
                  <a:lnTo>
                    <a:pt x="93477" y="339752"/>
                  </a:lnTo>
                  <a:lnTo>
                    <a:pt x="85354" y="343904"/>
                  </a:lnTo>
                  <a:lnTo>
                    <a:pt x="77230" y="347971"/>
                  </a:lnTo>
                  <a:lnTo>
                    <a:pt x="69107" y="352038"/>
                  </a:lnTo>
                  <a:lnTo>
                    <a:pt x="63014" y="356105"/>
                  </a:lnTo>
                  <a:lnTo>
                    <a:pt x="58952" y="360173"/>
                  </a:lnTo>
                  <a:lnTo>
                    <a:pt x="54890" y="362206"/>
                  </a:lnTo>
                  <a:lnTo>
                    <a:pt x="50828" y="366273"/>
                  </a:lnTo>
                  <a:lnTo>
                    <a:pt x="48798" y="370341"/>
                  </a:lnTo>
                  <a:lnTo>
                    <a:pt x="46710" y="372374"/>
                  </a:lnTo>
                  <a:lnTo>
                    <a:pt x="42648" y="374408"/>
                  </a:lnTo>
                  <a:lnTo>
                    <a:pt x="40618" y="374408"/>
                  </a:lnTo>
                  <a:lnTo>
                    <a:pt x="36556" y="374408"/>
                  </a:lnTo>
                  <a:lnTo>
                    <a:pt x="34525" y="372374"/>
                  </a:lnTo>
                  <a:lnTo>
                    <a:pt x="32494" y="368307"/>
                  </a:lnTo>
                  <a:lnTo>
                    <a:pt x="32494" y="364240"/>
                  </a:lnTo>
                  <a:lnTo>
                    <a:pt x="34525" y="362206"/>
                  </a:lnTo>
                  <a:lnTo>
                    <a:pt x="34525" y="360173"/>
                  </a:lnTo>
                  <a:lnTo>
                    <a:pt x="38587" y="356105"/>
                  </a:lnTo>
                  <a:lnTo>
                    <a:pt x="42648" y="350005"/>
                  </a:lnTo>
                  <a:lnTo>
                    <a:pt x="48798" y="345937"/>
                  </a:lnTo>
                  <a:lnTo>
                    <a:pt x="54890" y="341786"/>
                  </a:lnTo>
                  <a:lnTo>
                    <a:pt x="60983" y="335713"/>
                  </a:lnTo>
                  <a:lnTo>
                    <a:pt x="69107" y="331646"/>
                  </a:lnTo>
                  <a:lnTo>
                    <a:pt x="79261" y="327579"/>
                  </a:lnTo>
                  <a:lnTo>
                    <a:pt x="89416" y="323511"/>
                  </a:lnTo>
                  <a:lnTo>
                    <a:pt x="99570" y="319444"/>
                  </a:lnTo>
                  <a:lnTo>
                    <a:pt x="113787" y="317411"/>
                  </a:lnTo>
                  <a:lnTo>
                    <a:pt x="125972" y="313343"/>
                  </a:lnTo>
                  <a:lnTo>
                    <a:pt x="142219" y="311310"/>
                  </a:lnTo>
                  <a:lnTo>
                    <a:pt x="158466" y="307243"/>
                  </a:lnTo>
                  <a:lnTo>
                    <a:pt x="176745" y="305209"/>
                  </a:lnTo>
                  <a:lnTo>
                    <a:pt x="195023" y="303175"/>
                  </a:lnTo>
                  <a:lnTo>
                    <a:pt x="217363" y="301142"/>
                  </a:lnTo>
                  <a:lnTo>
                    <a:pt x="239703" y="299108"/>
                  </a:lnTo>
                  <a:lnTo>
                    <a:pt x="266076" y="297075"/>
                  </a:lnTo>
                  <a:lnTo>
                    <a:pt x="290447" y="295041"/>
                  </a:lnTo>
                  <a:lnTo>
                    <a:pt x="318880" y="295041"/>
                  </a:lnTo>
                  <a:lnTo>
                    <a:pt x="349343" y="293007"/>
                  </a:lnTo>
                  <a:lnTo>
                    <a:pt x="379863" y="293007"/>
                  </a:lnTo>
                  <a:lnTo>
                    <a:pt x="410327" y="290974"/>
                  </a:lnTo>
                  <a:lnTo>
                    <a:pt x="442821" y="290974"/>
                  </a:lnTo>
                  <a:lnTo>
                    <a:pt x="477346" y="290974"/>
                  </a:lnTo>
                  <a:lnTo>
                    <a:pt x="511872" y="288940"/>
                  </a:lnTo>
                  <a:lnTo>
                    <a:pt x="582925" y="288940"/>
                  </a:lnTo>
                  <a:lnTo>
                    <a:pt x="654007" y="288940"/>
                  </a:lnTo>
                  <a:lnTo>
                    <a:pt x="729207" y="286907"/>
                  </a:lnTo>
                  <a:lnTo>
                    <a:pt x="802319" y="286907"/>
                  </a:lnTo>
                  <a:lnTo>
                    <a:pt x="877463" y="284873"/>
                  </a:lnTo>
                  <a:lnTo>
                    <a:pt x="948516" y="282839"/>
                  </a:lnTo>
                  <a:lnTo>
                    <a:pt x="1019682" y="280806"/>
                  </a:lnTo>
                  <a:lnTo>
                    <a:pt x="1054179" y="280806"/>
                  </a:lnTo>
                  <a:lnTo>
                    <a:pt x="1086674" y="278772"/>
                  </a:lnTo>
                  <a:lnTo>
                    <a:pt x="1149632" y="274705"/>
                  </a:lnTo>
                  <a:lnTo>
                    <a:pt x="1208528" y="270638"/>
                  </a:lnTo>
                  <a:lnTo>
                    <a:pt x="1320200" y="260470"/>
                  </a:lnTo>
                  <a:lnTo>
                    <a:pt x="1431956" y="248268"/>
                  </a:lnTo>
                  <a:lnTo>
                    <a:pt x="1486790" y="242167"/>
                  </a:lnTo>
                  <a:lnTo>
                    <a:pt x="1539594" y="233948"/>
                  </a:lnTo>
                  <a:lnTo>
                    <a:pt x="1592369" y="225842"/>
                  </a:lnTo>
                  <a:lnTo>
                    <a:pt x="1643141" y="219741"/>
                  </a:lnTo>
                  <a:lnTo>
                    <a:pt x="1693970" y="211607"/>
                  </a:lnTo>
                  <a:lnTo>
                    <a:pt x="1740681" y="203472"/>
                  </a:lnTo>
                  <a:lnTo>
                    <a:pt x="1785361" y="195338"/>
                  </a:lnTo>
                  <a:lnTo>
                    <a:pt x="1828010" y="187204"/>
                  </a:lnTo>
                  <a:lnTo>
                    <a:pt x="1868628" y="177036"/>
                  </a:lnTo>
                  <a:lnTo>
                    <a:pt x="1886906" y="172968"/>
                  </a:lnTo>
                  <a:lnTo>
                    <a:pt x="1905184" y="168901"/>
                  </a:lnTo>
                  <a:lnTo>
                    <a:pt x="1921403" y="164834"/>
                  </a:lnTo>
                  <a:lnTo>
                    <a:pt x="1937651" y="160767"/>
                  </a:lnTo>
                  <a:lnTo>
                    <a:pt x="1953898" y="156700"/>
                  </a:lnTo>
                  <a:lnTo>
                    <a:pt x="1968114" y="152632"/>
                  </a:lnTo>
                  <a:lnTo>
                    <a:pt x="1982415" y="148565"/>
                  </a:lnTo>
                  <a:lnTo>
                    <a:pt x="1994601" y="144498"/>
                  </a:lnTo>
                  <a:lnTo>
                    <a:pt x="2006786" y="140431"/>
                  </a:lnTo>
                  <a:lnTo>
                    <a:pt x="2018971" y="136364"/>
                  </a:lnTo>
                  <a:lnTo>
                    <a:pt x="2029098" y="132212"/>
                  </a:lnTo>
                  <a:lnTo>
                    <a:pt x="2037221" y="126111"/>
                  </a:lnTo>
                  <a:lnTo>
                    <a:pt x="2055499" y="118005"/>
                  </a:lnTo>
                  <a:lnTo>
                    <a:pt x="2067685" y="109870"/>
                  </a:lnTo>
                  <a:lnTo>
                    <a:pt x="2079870" y="99702"/>
                  </a:lnTo>
                  <a:lnTo>
                    <a:pt x="2090025" y="91568"/>
                  </a:lnTo>
                  <a:lnTo>
                    <a:pt x="2098148" y="83434"/>
                  </a:lnTo>
                  <a:lnTo>
                    <a:pt x="2102210" y="73266"/>
                  </a:lnTo>
                  <a:lnTo>
                    <a:pt x="2106272" y="65131"/>
                  </a:lnTo>
                  <a:lnTo>
                    <a:pt x="2110334" y="56997"/>
                  </a:lnTo>
                  <a:lnTo>
                    <a:pt x="2112365" y="46829"/>
                  </a:lnTo>
                  <a:lnTo>
                    <a:pt x="2114396" y="36661"/>
                  </a:lnTo>
                  <a:lnTo>
                    <a:pt x="2114396" y="28442"/>
                  </a:lnTo>
                  <a:lnTo>
                    <a:pt x="2114396" y="8134"/>
                  </a:lnTo>
                  <a:lnTo>
                    <a:pt x="2114396" y="4067"/>
                  </a:lnTo>
                  <a:lnTo>
                    <a:pt x="2116427" y="2033"/>
                  </a:lnTo>
                  <a:lnTo>
                    <a:pt x="2120488" y="0"/>
                  </a:lnTo>
                  <a:lnTo>
                    <a:pt x="2122519" y="0"/>
                  </a:lnTo>
                  <a:lnTo>
                    <a:pt x="2126581" y="0"/>
                  </a:lnTo>
                  <a:lnTo>
                    <a:pt x="2128612" y="2033"/>
                  </a:lnTo>
                  <a:lnTo>
                    <a:pt x="2130643" y="4067"/>
                  </a:lnTo>
                  <a:lnTo>
                    <a:pt x="2132674" y="8134"/>
                  </a:lnTo>
                  <a:close/>
                </a:path>
                <a:path w="2132965" h="431800">
                  <a:moveTo>
                    <a:pt x="40618" y="366273"/>
                  </a:moveTo>
                  <a:lnTo>
                    <a:pt x="99570" y="345937"/>
                  </a:lnTo>
                  <a:lnTo>
                    <a:pt x="24370" y="431349"/>
                  </a:lnTo>
                  <a:lnTo>
                    <a:pt x="0" y="321478"/>
                  </a:lnTo>
                  <a:lnTo>
                    <a:pt x="40618" y="36627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63153" y="2456232"/>
              <a:ext cx="2934970" cy="516890"/>
            </a:xfrm>
            <a:custGeom>
              <a:avLst/>
              <a:gdLst/>
              <a:ahLst/>
              <a:cxnLst/>
              <a:rect l="l" t="t" r="r" b="b"/>
              <a:pathLst>
                <a:path w="2934970" h="516889">
                  <a:moveTo>
                    <a:pt x="2898353" y="46829"/>
                  </a:moveTo>
                  <a:lnTo>
                    <a:pt x="2894291" y="46829"/>
                  </a:lnTo>
                  <a:lnTo>
                    <a:pt x="2888198" y="52930"/>
                  </a:lnTo>
                  <a:lnTo>
                    <a:pt x="2880103" y="65131"/>
                  </a:lnTo>
                  <a:lnTo>
                    <a:pt x="2867917" y="77333"/>
                  </a:lnTo>
                  <a:lnTo>
                    <a:pt x="2811052" y="107837"/>
                  </a:lnTo>
                  <a:lnTo>
                    <a:pt x="2754187" y="126111"/>
                  </a:lnTo>
                  <a:lnTo>
                    <a:pt x="2729816" y="130263"/>
                  </a:lnTo>
                  <a:lnTo>
                    <a:pt x="2703414" y="136364"/>
                  </a:lnTo>
                  <a:lnTo>
                    <a:pt x="2674982" y="142464"/>
                  </a:lnTo>
                  <a:lnTo>
                    <a:pt x="2642515" y="146532"/>
                  </a:lnTo>
                  <a:lnTo>
                    <a:pt x="2626268" y="150599"/>
                  </a:lnTo>
                  <a:lnTo>
                    <a:pt x="2528728" y="160767"/>
                  </a:lnTo>
                  <a:lnTo>
                    <a:pt x="2431245" y="168901"/>
                  </a:lnTo>
                  <a:lnTo>
                    <a:pt x="2372349" y="172968"/>
                  </a:lnTo>
                  <a:lnTo>
                    <a:pt x="2311450" y="175002"/>
                  </a:lnTo>
                  <a:lnTo>
                    <a:pt x="2171261" y="183136"/>
                  </a:lnTo>
                  <a:lnTo>
                    <a:pt x="2018943" y="187204"/>
                  </a:lnTo>
                  <a:lnTo>
                    <a:pt x="1935620" y="191271"/>
                  </a:lnTo>
                  <a:lnTo>
                    <a:pt x="1677723" y="197372"/>
                  </a:lnTo>
                  <a:lnTo>
                    <a:pt x="1496945" y="203472"/>
                  </a:lnTo>
                  <a:lnTo>
                    <a:pt x="1133385" y="211607"/>
                  </a:lnTo>
                  <a:lnTo>
                    <a:pt x="956640" y="217708"/>
                  </a:lnTo>
                  <a:lnTo>
                    <a:pt x="871370" y="219741"/>
                  </a:lnTo>
                  <a:lnTo>
                    <a:pt x="788103" y="223780"/>
                  </a:lnTo>
                  <a:lnTo>
                    <a:pt x="706867" y="225814"/>
                  </a:lnTo>
                  <a:lnTo>
                    <a:pt x="629636" y="229881"/>
                  </a:lnTo>
                  <a:lnTo>
                    <a:pt x="556523" y="231999"/>
                  </a:lnTo>
                  <a:lnTo>
                    <a:pt x="361529" y="244201"/>
                  </a:lnTo>
                  <a:lnTo>
                    <a:pt x="255922" y="252335"/>
                  </a:lnTo>
                  <a:lnTo>
                    <a:pt x="213273" y="258436"/>
                  </a:lnTo>
                  <a:lnTo>
                    <a:pt x="174714" y="262503"/>
                  </a:lnTo>
                  <a:lnTo>
                    <a:pt x="158466" y="266571"/>
                  </a:lnTo>
                  <a:lnTo>
                    <a:pt x="144250" y="268604"/>
                  </a:lnTo>
                  <a:lnTo>
                    <a:pt x="128003" y="270638"/>
                  </a:lnTo>
                  <a:lnTo>
                    <a:pt x="115817" y="274705"/>
                  </a:lnTo>
                  <a:lnTo>
                    <a:pt x="101601" y="276739"/>
                  </a:lnTo>
                  <a:lnTo>
                    <a:pt x="89416" y="280806"/>
                  </a:lnTo>
                  <a:lnTo>
                    <a:pt x="79261" y="282839"/>
                  </a:lnTo>
                  <a:lnTo>
                    <a:pt x="69107" y="286907"/>
                  </a:lnTo>
                  <a:lnTo>
                    <a:pt x="58952" y="288940"/>
                  </a:lnTo>
                  <a:lnTo>
                    <a:pt x="50829" y="293007"/>
                  </a:lnTo>
                  <a:lnTo>
                    <a:pt x="42648" y="295041"/>
                  </a:lnTo>
                  <a:lnTo>
                    <a:pt x="22339" y="305209"/>
                  </a:lnTo>
                  <a:lnTo>
                    <a:pt x="12185" y="313343"/>
                  </a:lnTo>
                  <a:lnTo>
                    <a:pt x="6092" y="321478"/>
                  </a:lnTo>
                  <a:lnTo>
                    <a:pt x="4061" y="323511"/>
                  </a:lnTo>
                  <a:lnTo>
                    <a:pt x="2030" y="329612"/>
                  </a:lnTo>
                  <a:lnTo>
                    <a:pt x="0" y="331618"/>
                  </a:lnTo>
                  <a:lnTo>
                    <a:pt x="0" y="341870"/>
                  </a:lnTo>
                  <a:lnTo>
                    <a:pt x="2030" y="350005"/>
                  </a:lnTo>
                  <a:lnTo>
                    <a:pt x="2030" y="352038"/>
                  </a:lnTo>
                  <a:lnTo>
                    <a:pt x="6092" y="358139"/>
                  </a:lnTo>
                  <a:lnTo>
                    <a:pt x="8123" y="360173"/>
                  </a:lnTo>
                  <a:lnTo>
                    <a:pt x="14216" y="368307"/>
                  </a:lnTo>
                  <a:lnTo>
                    <a:pt x="34525" y="384576"/>
                  </a:lnTo>
                  <a:lnTo>
                    <a:pt x="77230" y="408979"/>
                  </a:lnTo>
                  <a:lnTo>
                    <a:pt x="113787" y="425248"/>
                  </a:lnTo>
                  <a:lnTo>
                    <a:pt x="154405" y="441573"/>
                  </a:lnTo>
                  <a:lnTo>
                    <a:pt x="199084" y="457842"/>
                  </a:lnTo>
                  <a:lnTo>
                    <a:pt x="274200" y="482245"/>
                  </a:lnTo>
                  <a:lnTo>
                    <a:pt x="324972" y="500548"/>
                  </a:lnTo>
                  <a:lnTo>
                    <a:pt x="377832" y="516816"/>
                  </a:lnTo>
                  <a:lnTo>
                    <a:pt x="383925" y="516816"/>
                  </a:lnTo>
                  <a:lnTo>
                    <a:pt x="385956" y="514783"/>
                  </a:lnTo>
                  <a:lnTo>
                    <a:pt x="387987" y="510716"/>
                  </a:lnTo>
                  <a:lnTo>
                    <a:pt x="387987" y="504615"/>
                  </a:lnTo>
                  <a:lnTo>
                    <a:pt x="385956" y="502581"/>
                  </a:lnTo>
                  <a:lnTo>
                    <a:pt x="381894" y="500548"/>
                  </a:lnTo>
                  <a:lnTo>
                    <a:pt x="329034" y="484279"/>
                  </a:lnTo>
                  <a:lnTo>
                    <a:pt x="278261" y="465976"/>
                  </a:lnTo>
                  <a:lnTo>
                    <a:pt x="205149" y="441573"/>
                  </a:lnTo>
                  <a:lnTo>
                    <a:pt x="160497" y="425248"/>
                  </a:lnTo>
                  <a:lnTo>
                    <a:pt x="119879" y="408979"/>
                  </a:lnTo>
                  <a:lnTo>
                    <a:pt x="83323" y="392710"/>
                  </a:lnTo>
                  <a:lnTo>
                    <a:pt x="69107" y="384576"/>
                  </a:lnTo>
                  <a:lnTo>
                    <a:pt x="54890" y="378475"/>
                  </a:lnTo>
                  <a:lnTo>
                    <a:pt x="42648" y="370341"/>
                  </a:lnTo>
                  <a:lnTo>
                    <a:pt x="32494" y="362206"/>
                  </a:lnTo>
                  <a:lnTo>
                    <a:pt x="20309" y="350005"/>
                  </a:lnTo>
                  <a:lnTo>
                    <a:pt x="16247" y="343904"/>
                  </a:lnTo>
                  <a:lnTo>
                    <a:pt x="17770" y="343904"/>
                  </a:lnTo>
                  <a:lnTo>
                    <a:pt x="17262" y="341870"/>
                  </a:lnTo>
                  <a:lnTo>
                    <a:pt x="16247" y="341870"/>
                  </a:lnTo>
                  <a:lnTo>
                    <a:pt x="16247" y="333651"/>
                  </a:lnTo>
                  <a:lnTo>
                    <a:pt x="18306" y="333651"/>
                  </a:lnTo>
                  <a:lnTo>
                    <a:pt x="19314" y="331618"/>
                  </a:lnTo>
                  <a:lnTo>
                    <a:pt x="18278" y="331618"/>
                  </a:lnTo>
                  <a:lnTo>
                    <a:pt x="24370" y="325545"/>
                  </a:lnTo>
                  <a:lnTo>
                    <a:pt x="22339" y="325545"/>
                  </a:lnTo>
                  <a:lnTo>
                    <a:pt x="32494" y="319444"/>
                  </a:lnTo>
                  <a:lnTo>
                    <a:pt x="30463" y="319444"/>
                  </a:lnTo>
                  <a:lnTo>
                    <a:pt x="42648" y="313343"/>
                  </a:lnTo>
                  <a:lnTo>
                    <a:pt x="48798" y="311310"/>
                  </a:lnTo>
                  <a:lnTo>
                    <a:pt x="56921" y="307243"/>
                  </a:lnTo>
                  <a:lnTo>
                    <a:pt x="65045" y="305209"/>
                  </a:lnTo>
                  <a:lnTo>
                    <a:pt x="73168" y="301142"/>
                  </a:lnTo>
                  <a:lnTo>
                    <a:pt x="83323" y="299108"/>
                  </a:lnTo>
                  <a:lnTo>
                    <a:pt x="95508" y="297075"/>
                  </a:lnTo>
                  <a:lnTo>
                    <a:pt x="105663" y="293007"/>
                  </a:lnTo>
                  <a:lnTo>
                    <a:pt x="119879" y="290974"/>
                  </a:lnTo>
                  <a:lnTo>
                    <a:pt x="132065" y="286907"/>
                  </a:lnTo>
                  <a:lnTo>
                    <a:pt x="146281" y="284873"/>
                  </a:lnTo>
                  <a:lnTo>
                    <a:pt x="162528" y="282839"/>
                  </a:lnTo>
                  <a:lnTo>
                    <a:pt x="178775" y="278772"/>
                  </a:lnTo>
                  <a:lnTo>
                    <a:pt x="215303" y="274705"/>
                  </a:lnTo>
                  <a:lnTo>
                    <a:pt x="257952" y="270638"/>
                  </a:lnTo>
                  <a:lnTo>
                    <a:pt x="306694" y="264537"/>
                  </a:lnTo>
                  <a:lnTo>
                    <a:pt x="487501" y="252335"/>
                  </a:lnTo>
                  <a:lnTo>
                    <a:pt x="558554" y="250302"/>
                  </a:lnTo>
                  <a:lnTo>
                    <a:pt x="708898" y="242167"/>
                  </a:lnTo>
                  <a:lnTo>
                    <a:pt x="871370" y="238100"/>
                  </a:lnTo>
                  <a:lnTo>
                    <a:pt x="958671" y="234033"/>
                  </a:lnTo>
                  <a:lnTo>
                    <a:pt x="1677723" y="215674"/>
                  </a:lnTo>
                  <a:lnTo>
                    <a:pt x="1765052" y="211607"/>
                  </a:lnTo>
                  <a:lnTo>
                    <a:pt x="2018943" y="205506"/>
                  </a:lnTo>
                  <a:lnTo>
                    <a:pt x="2098148" y="201439"/>
                  </a:lnTo>
                  <a:lnTo>
                    <a:pt x="2173292" y="199405"/>
                  </a:lnTo>
                  <a:lnTo>
                    <a:pt x="2244345" y="195338"/>
                  </a:lnTo>
                  <a:lnTo>
                    <a:pt x="2311450" y="193304"/>
                  </a:lnTo>
                  <a:lnTo>
                    <a:pt x="2484048" y="181103"/>
                  </a:lnTo>
                  <a:lnTo>
                    <a:pt x="2530759" y="177036"/>
                  </a:lnTo>
                  <a:lnTo>
                    <a:pt x="2591658" y="170935"/>
                  </a:lnTo>
                  <a:lnTo>
                    <a:pt x="2644546" y="164834"/>
                  </a:lnTo>
                  <a:lnTo>
                    <a:pt x="2707476" y="152632"/>
                  </a:lnTo>
                  <a:lnTo>
                    <a:pt x="2733878" y="148565"/>
                  </a:lnTo>
                  <a:lnTo>
                    <a:pt x="2758249" y="142464"/>
                  </a:lnTo>
                  <a:lnTo>
                    <a:pt x="2798867" y="130263"/>
                  </a:lnTo>
                  <a:lnTo>
                    <a:pt x="2817145" y="124077"/>
                  </a:lnTo>
                  <a:lnTo>
                    <a:pt x="2831361" y="115943"/>
                  </a:lnTo>
                  <a:lnTo>
                    <a:pt x="2845577" y="109870"/>
                  </a:lnTo>
                  <a:lnTo>
                    <a:pt x="2857763" y="103770"/>
                  </a:lnTo>
                  <a:lnTo>
                    <a:pt x="2867917" y="97669"/>
                  </a:lnTo>
                  <a:lnTo>
                    <a:pt x="2878072" y="89534"/>
                  </a:lnTo>
                  <a:lnTo>
                    <a:pt x="2884136" y="83434"/>
                  </a:lnTo>
                  <a:lnTo>
                    <a:pt x="2892260" y="77333"/>
                  </a:lnTo>
                  <a:lnTo>
                    <a:pt x="2896322" y="71232"/>
                  </a:lnTo>
                  <a:lnTo>
                    <a:pt x="2900753" y="65316"/>
                  </a:lnTo>
                  <a:lnTo>
                    <a:pt x="2896322" y="54963"/>
                  </a:lnTo>
                  <a:lnTo>
                    <a:pt x="2905461" y="54963"/>
                  </a:lnTo>
                  <a:lnTo>
                    <a:pt x="2904445" y="52930"/>
                  </a:lnTo>
                  <a:lnTo>
                    <a:pt x="2904445" y="50896"/>
                  </a:lnTo>
                  <a:lnTo>
                    <a:pt x="2902414" y="48862"/>
                  </a:lnTo>
                  <a:lnTo>
                    <a:pt x="2898353" y="46829"/>
                  </a:lnTo>
                  <a:close/>
                </a:path>
                <a:path w="2934970" h="516889">
                  <a:moveTo>
                    <a:pt x="17770" y="343904"/>
                  </a:moveTo>
                  <a:lnTo>
                    <a:pt x="16247" y="343904"/>
                  </a:lnTo>
                  <a:lnTo>
                    <a:pt x="18278" y="345937"/>
                  </a:lnTo>
                  <a:lnTo>
                    <a:pt x="17770" y="343904"/>
                  </a:lnTo>
                  <a:close/>
                </a:path>
                <a:path w="2934970" h="516889">
                  <a:moveTo>
                    <a:pt x="16247" y="337803"/>
                  </a:moveTo>
                  <a:lnTo>
                    <a:pt x="16247" y="341870"/>
                  </a:lnTo>
                  <a:lnTo>
                    <a:pt x="17262" y="341870"/>
                  </a:lnTo>
                  <a:lnTo>
                    <a:pt x="16247" y="337803"/>
                  </a:lnTo>
                  <a:close/>
                </a:path>
                <a:path w="2934970" h="516889">
                  <a:moveTo>
                    <a:pt x="18306" y="333651"/>
                  </a:moveTo>
                  <a:lnTo>
                    <a:pt x="16247" y="333651"/>
                  </a:lnTo>
                  <a:lnTo>
                    <a:pt x="16247" y="337803"/>
                  </a:lnTo>
                  <a:lnTo>
                    <a:pt x="18306" y="333651"/>
                  </a:lnTo>
                  <a:close/>
                </a:path>
                <a:path w="2934970" h="516889">
                  <a:moveTo>
                    <a:pt x="20309" y="329612"/>
                  </a:moveTo>
                  <a:lnTo>
                    <a:pt x="18278" y="331618"/>
                  </a:lnTo>
                  <a:lnTo>
                    <a:pt x="19314" y="331618"/>
                  </a:lnTo>
                  <a:lnTo>
                    <a:pt x="20309" y="329612"/>
                  </a:lnTo>
                  <a:close/>
                </a:path>
                <a:path w="2934970" h="516889">
                  <a:moveTo>
                    <a:pt x="2928960" y="46829"/>
                  </a:moveTo>
                  <a:lnTo>
                    <a:pt x="2898353" y="46829"/>
                  </a:lnTo>
                  <a:lnTo>
                    <a:pt x="2902414" y="48862"/>
                  </a:lnTo>
                  <a:lnTo>
                    <a:pt x="2904445" y="50896"/>
                  </a:lnTo>
                  <a:lnTo>
                    <a:pt x="2904445" y="52930"/>
                  </a:lnTo>
                  <a:lnTo>
                    <a:pt x="2906476" y="56997"/>
                  </a:lnTo>
                  <a:lnTo>
                    <a:pt x="2904445" y="59030"/>
                  </a:lnTo>
                  <a:lnTo>
                    <a:pt x="2902414" y="63098"/>
                  </a:lnTo>
                  <a:lnTo>
                    <a:pt x="2900753" y="65316"/>
                  </a:lnTo>
                  <a:lnTo>
                    <a:pt x="2920693" y="111904"/>
                  </a:lnTo>
                  <a:lnTo>
                    <a:pt x="2928960" y="46829"/>
                  </a:lnTo>
                  <a:close/>
                </a:path>
                <a:path w="2934970" h="516889">
                  <a:moveTo>
                    <a:pt x="2905461" y="54963"/>
                  </a:moveTo>
                  <a:lnTo>
                    <a:pt x="2896322" y="54963"/>
                  </a:lnTo>
                  <a:lnTo>
                    <a:pt x="2900753" y="65316"/>
                  </a:lnTo>
                  <a:lnTo>
                    <a:pt x="2902414" y="63098"/>
                  </a:lnTo>
                  <a:lnTo>
                    <a:pt x="2904445" y="59030"/>
                  </a:lnTo>
                  <a:lnTo>
                    <a:pt x="2906476" y="56997"/>
                  </a:lnTo>
                  <a:lnTo>
                    <a:pt x="2905461" y="54963"/>
                  </a:lnTo>
                  <a:close/>
                </a:path>
                <a:path w="2934970" h="516889">
                  <a:moveTo>
                    <a:pt x="2934909" y="0"/>
                  </a:moveTo>
                  <a:lnTo>
                    <a:pt x="2835423" y="54963"/>
                  </a:lnTo>
                  <a:lnTo>
                    <a:pt x="2886849" y="54963"/>
                  </a:lnTo>
                  <a:lnTo>
                    <a:pt x="2888198" y="52930"/>
                  </a:lnTo>
                  <a:lnTo>
                    <a:pt x="2894291" y="46829"/>
                  </a:lnTo>
                  <a:lnTo>
                    <a:pt x="2928960" y="46829"/>
                  </a:lnTo>
                  <a:lnTo>
                    <a:pt x="29349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63153" y="2456232"/>
              <a:ext cx="2934970" cy="516890"/>
            </a:xfrm>
            <a:custGeom>
              <a:avLst/>
              <a:gdLst/>
              <a:ahLst/>
              <a:cxnLst/>
              <a:rect l="l" t="t" r="r" b="b"/>
              <a:pathLst>
                <a:path w="2934970" h="516889">
                  <a:moveTo>
                    <a:pt x="377832" y="516816"/>
                  </a:moveTo>
                  <a:lnTo>
                    <a:pt x="324972" y="500548"/>
                  </a:lnTo>
                  <a:lnTo>
                    <a:pt x="274200" y="482245"/>
                  </a:lnTo>
                  <a:lnTo>
                    <a:pt x="223427" y="465976"/>
                  </a:lnTo>
                  <a:lnTo>
                    <a:pt x="199084" y="457842"/>
                  </a:lnTo>
                  <a:lnTo>
                    <a:pt x="176745" y="449708"/>
                  </a:lnTo>
                  <a:lnTo>
                    <a:pt x="154405" y="441573"/>
                  </a:lnTo>
                  <a:lnTo>
                    <a:pt x="134096" y="433382"/>
                  </a:lnTo>
                  <a:lnTo>
                    <a:pt x="113787" y="425248"/>
                  </a:lnTo>
                  <a:lnTo>
                    <a:pt x="95508" y="417113"/>
                  </a:lnTo>
                  <a:lnTo>
                    <a:pt x="60983" y="400845"/>
                  </a:lnTo>
                  <a:lnTo>
                    <a:pt x="24370" y="376441"/>
                  </a:lnTo>
                  <a:lnTo>
                    <a:pt x="8123" y="360173"/>
                  </a:lnTo>
                  <a:lnTo>
                    <a:pt x="6092" y="358139"/>
                  </a:lnTo>
                  <a:lnTo>
                    <a:pt x="2030" y="352038"/>
                  </a:lnTo>
                  <a:lnTo>
                    <a:pt x="2030" y="350005"/>
                  </a:lnTo>
                  <a:lnTo>
                    <a:pt x="0" y="341870"/>
                  </a:lnTo>
                  <a:lnTo>
                    <a:pt x="0" y="339837"/>
                  </a:lnTo>
                  <a:lnTo>
                    <a:pt x="0" y="331618"/>
                  </a:lnTo>
                  <a:lnTo>
                    <a:pt x="2030" y="329612"/>
                  </a:lnTo>
                  <a:lnTo>
                    <a:pt x="4061" y="323511"/>
                  </a:lnTo>
                  <a:lnTo>
                    <a:pt x="6092" y="321478"/>
                  </a:lnTo>
                  <a:lnTo>
                    <a:pt x="12185" y="313343"/>
                  </a:lnTo>
                  <a:lnTo>
                    <a:pt x="22339" y="305209"/>
                  </a:lnTo>
                  <a:lnTo>
                    <a:pt x="34525" y="299108"/>
                  </a:lnTo>
                  <a:lnTo>
                    <a:pt x="42648" y="295041"/>
                  </a:lnTo>
                  <a:lnTo>
                    <a:pt x="50828" y="293007"/>
                  </a:lnTo>
                  <a:lnTo>
                    <a:pt x="58952" y="288940"/>
                  </a:lnTo>
                  <a:lnTo>
                    <a:pt x="69107" y="286907"/>
                  </a:lnTo>
                  <a:lnTo>
                    <a:pt x="79261" y="282839"/>
                  </a:lnTo>
                  <a:lnTo>
                    <a:pt x="89416" y="280806"/>
                  </a:lnTo>
                  <a:lnTo>
                    <a:pt x="101601" y="276739"/>
                  </a:lnTo>
                  <a:lnTo>
                    <a:pt x="115817" y="274705"/>
                  </a:lnTo>
                  <a:lnTo>
                    <a:pt x="128003" y="270638"/>
                  </a:lnTo>
                  <a:lnTo>
                    <a:pt x="144250" y="268604"/>
                  </a:lnTo>
                  <a:lnTo>
                    <a:pt x="158466" y="266571"/>
                  </a:lnTo>
                  <a:lnTo>
                    <a:pt x="174714" y="262503"/>
                  </a:lnTo>
                  <a:lnTo>
                    <a:pt x="213273" y="258436"/>
                  </a:lnTo>
                  <a:lnTo>
                    <a:pt x="255922" y="252335"/>
                  </a:lnTo>
                  <a:lnTo>
                    <a:pt x="306694" y="248268"/>
                  </a:lnTo>
                  <a:lnTo>
                    <a:pt x="361529" y="244201"/>
                  </a:lnTo>
                  <a:lnTo>
                    <a:pt x="422512" y="240134"/>
                  </a:lnTo>
                  <a:lnTo>
                    <a:pt x="487501" y="236067"/>
                  </a:lnTo>
                  <a:lnTo>
                    <a:pt x="556523" y="231999"/>
                  </a:lnTo>
                  <a:lnTo>
                    <a:pt x="629636" y="229881"/>
                  </a:lnTo>
                  <a:lnTo>
                    <a:pt x="706867" y="225814"/>
                  </a:lnTo>
                  <a:lnTo>
                    <a:pt x="788103" y="223780"/>
                  </a:lnTo>
                  <a:lnTo>
                    <a:pt x="871370" y="219741"/>
                  </a:lnTo>
                  <a:lnTo>
                    <a:pt x="956640" y="217708"/>
                  </a:lnTo>
                  <a:lnTo>
                    <a:pt x="1133385" y="211607"/>
                  </a:lnTo>
                  <a:lnTo>
                    <a:pt x="1314107" y="207540"/>
                  </a:lnTo>
                  <a:lnTo>
                    <a:pt x="1496945" y="203472"/>
                  </a:lnTo>
                  <a:lnTo>
                    <a:pt x="1677723" y="197372"/>
                  </a:lnTo>
                  <a:lnTo>
                    <a:pt x="1765052" y="195338"/>
                  </a:lnTo>
                  <a:lnTo>
                    <a:pt x="1852381" y="193304"/>
                  </a:lnTo>
                  <a:lnTo>
                    <a:pt x="1935620" y="191271"/>
                  </a:lnTo>
                  <a:lnTo>
                    <a:pt x="2018943" y="187204"/>
                  </a:lnTo>
                  <a:lnTo>
                    <a:pt x="2096117" y="185170"/>
                  </a:lnTo>
                  <a:lnTo>
                    <a:pt x="2171261" y="183136"/>
                  </a:lnTo>
                  <a:lnTo>
                    <a:pt x="2244345" y="179069"/>
                  </a:lnTo>
                  <a:lnTo>
                    <a:pt x="2311450" y="175002"/>
                  </a:lnTo>
                  <a:lnTo>
                    <a:pt x="2372349" y="172968"/>
                  </a:lnTo>
                  <a:lnTo>
                    <a:pt x="2431245" y="168901"/>
                  </a:lnTo>
                  <a:lnTo>
                    <a:pt x="2482017" y="164834"/>
                  </a:lnTo>
                  <a:lnTo>
                    <a:pt x="2528728" y="160767"/>
                  </a:lnTo>
                  <a:lnTo>
                    <a:pt x="2549009" y="158733"/>
                  </a:lnTo>
                  <a:lnTo>
                    <a:pt x="2569318" y="156700"/>
                  </a:lnTo>
                  <a:lnTo>
                    <a:pt x="2589627" y="154666"/>
                  </a:lnTo>
                  <a:lnTo>
                    <a:pt x="2607905" y="152632"/>
                  </a:lnTo>
                  <a:lnTo>
                    <a:pt x="2626268" y="150599"/>
                  </a:lnTo>
                  <a:lnTo>
                    <a:pt x="2642515" y="146532"/>
                  </a:lnTo>
                  <a:lnTo>
                    <a:pt x="2674981" y="142464"/>
                  </a:lnTo>
                  <a:lnTo>
                    <a:pt x="2703414" y="136364"/>
                  </a:lnTo>
                  <a:lnTo>
                    <a:pt x="2729816" y="130263"/>
                  </a:lnTo>
                  <a:lnTo>
                    <a:pt x="2754187" y="126111"/>
                  </a:lnTo>
                  <a:lnTo>
                    <a:pt x="2774496" y="120010"/>
                  </a:lnTo>
                  <a:lnTo>
                    <a:pt x="2811052" y="107837"/>
                  </a:lnTo>
                  <a:lnTo>
                    <a:pt x="2849639" y="89534"/>
                  </a:lnTo>
                  <a:lnTo>
                    <a:pt x="2859794" y="83434"/>
                  </a:lnTo>
                  <a:lnTo>
                    <a:pt x="2867917" y="77333"/>
                  </a:lnTo>
                  <a:lnTo>
                    <a:pt x="2874010" y="71232"/>
                  </a:lnTo>
                  <a:lnTo>
                    <a:pt x="2880103" y="65131"/>
                  </a:lnTo>
                  <a:lnTo>
                    <a:pt x="2884136" y="59030"/>
                  </a:lnTo>
                  <a:lnTo>
                    <a:pt x="2888198" y="52930"/>
                  </a:lnTo>
                  <a:lnTo>
                    <a:pt x="2890229" y="50896"/>
                  </a:lnTo>
                  <a:lnTo>
                    <a:pt x="2892260" y="48862"/>
                  </a:lnTo>
                  <a:lnTo>
                    <a:pt x="2894291" y="46829"/>
                  </a:lnTo>
                  <a:lnTo>
                    <a:pt x="2898353" y="46829"/>
                  </a:lnTo>
                  <a:lnTo>
                    <a:pt x="2902414" y="48862"/>
                  </a:lnTo>
                  <a:lnTo>
                    <a:pt x="2904445" y="50896"/>
                  </a:lnTo>
                  <a:lnTo>
                    <a:pt x="2904445" y="52930"/>
                  </a:lnTo>
                  <a:lnTo>
                    <a:pt x="2906476" y="56997"/>
                  </a:lnTo>
                  <a:lnTo>
                    <a:pt x="2904445" y="59030"/>
                  </a:lnTo>
                  <a:lnTo>
                    <a:pt x="2902414" y="63098"/>
                  </a:lnTo>
                  <a:lnTo>
                    <a:pt x="2896322" y="71232"/>
                  </a:lnTo>
                  <a:lnTo>
                    <a:pt x="2892260" y="77333"/>
                  </a:lnTo>
                  <a:lnTo>
                    <a:pt x="2884136" y="83434"/>
                  </a:lnTo>
                  <a:lnTo>
                    <a:pt x="2878072" y="89534"/>
                  </a:lnTo>
                  <a:lnTo>
                    <a:pt x="2867917" y="97669"/>
                  </a:lnTo>
                  <a:lnTo>
                    <a:pt x="2857763" y="103770"/>
                  </a:lnTo>
                  <a:lnTo>
                    <a:pt x="2845577" y="109870"/>
                  </a:lnTo>
                  <a:lnTo>
                    <a:pt x="2831361" y="115943"/>
                  </a:lnTo>
                  <a:lnTo>
                    <a:pt x="2817145" y="124077"/>
                  </a:lnTo>
                  <a:lnTo>
                    <a:pt x="2798866" y="130263"/>
                  </a:lnTo>
                  <a:lnTo>
                    <a:pt x="2778557" y="136364"/>
                  </a:lnTo>
                  <a:lnTo>
                    <a:pt x="2758248" y="142464"/>
                  </a:lnTo>
                  <a:lnTo>
                    <a:pt x="2733878" y="148565"/>
                  </a:lnTo>
                  <a:lnTo>
                    <a:pt x="2707476" y="152632"/>
                  </a:lnTo>
                  <a:lnTo>
                    <a:pt x="2677012" y="158733"/>
                  </a:lnTo>
                  <a:lnTo>
                    <a:pt x="2644546" y="164834"/>
                  </a:lnTo>
                  <a:lnTo>
                    <a:pt x="2628299" y="166868"/>
                  </a:lnTo>
                  <a:lnTo>
                    <a:pt x="2609936" y="168901"/>
                  </a:lnTo>
                  <a:lnTo>
                    <a:pt x="2591658" y="170935"/>
                  </a:lnTo>
                  <a:lnTo>
                    <a:pt x="2571349" y="172968"/>
                  </a:lnTo>
                  <a:lnTo>
                    <a:pt x="2551040" y="175002"/>
                  </a:lnTo>
                  <a:lnTo>
                    <a:pt x="2530759" y="177036"/>
                  </a:lnTo>
                  <a:lnTo>
                    <a:pt x="2484048" y="181103"/>
                  </a:lnTo>
                  <a:lnTo>
                    <a:pt x="2431245" y="185170"/>
                  </a:lnTo>
                  <a:lnTo>
                    <a:pt x="2374379" y="189237"/>
                  </a:lnTo>
                  <a:lnTo>
                    <a:pt x="2311450" y="193304"/>
                  </a:lnTo>
                  <a:lnTo>
                    <a:pt x="2244345" y="195338"/>
                  </a:lnTo>
                  <a:lnTo>
                    <a:pt x="2173292" y="199405"/>
                  </a:lnTo>
                  <a:lnTo>
                    <a:pt x="2098148" y="201439"/>
                  </a:lnTo>
                  <a:lnTo>
                    <a:pt x="2018943" y="205506"/>
                  </a:lnTo>
                  <a:lnTo>
                    <a:pt x="1937651" y="207540"/>
                  </a:lnTo>
                  <a:lnTo>
                    <a:pt x="1852381" y="209573"/>
                  </a:lnTo>
                  <a:lnTo>
                    <a:pt x="1765052" y="211607"/>
                  </a:lnTo>
                  <a:lnTo>
                    <a:pt x="1677723" y="215674"/>
                  </a:lnTo>
                  <a:lnTo>
                    <a:pt x="1496945" y="219741"/>
                  </a:lnTo>
                  <a:lnTo>
                    <a:pt x="1316138" y="223780"/>
                  </a:lnTo>
                  <a:lnTo>
                    <a:pt x="1133385" y="229881"/>
                  </a:lnTo>
                  <a:lnTo>
                    <a:pt x="958671" y="234033"/>
                  </a:lnTo>
                  <a:lnTo>
                    <a:pt x="871370" y="238100"/>
                  </a:lnTo>
                  <a:lnTo>
                    <a:pt x="788103" y="240134"/>
                  </a:lnTo>
                  <a:lnTo>
                    <a:pt x="708898" y="242167"/>
                  </a:lnTo>
                  <a:lnTo>
                    <a:pt x="631667" y="246235"/>
                  </a:lnTo>
                  <a:lnTo>
                    <a:pt x="558554" y="250302"/>
                  </a:lnTo>
                  <a:lnTo>
                    <a:pt x="487501" y="252335"/>
                  </a:lnTo>
                  <a:lnTo>
                    <a:pt x="422512" y="256403"/>
                  </a:lnTo>
                  <a:lnTo>
                    <a:pt x="361529" y="260470"/>
                  </a:lnTo>
                  <a:lnTo>
                    <a:pt x="306694" y="264537"/>
                  </a:lnTo>
                  <a:lnTo>
                    <a:pt x="257952" y="270638"/>
                  </a:lnTo>
                  <a:lnTo>
                    <a:pt x="215303" y="274705"/>
                  </a:lnTo>
                  <a:lnTo>
                    <a:pt x="178775" y="278772"/>
                  </a:lnTo>
                  <a:lnTo>
                    <a:pt x="162528" y="282839"/>
                  </a:lnTo>
                  <a:lnTo>
                    <a:pt x="146281" y="284873"/>
                  </a:lnTo>
                  <a:lnTo>
                    <a:pt x="132065" y="286907"/>
                  </a:lnTo>
                  <a:lnTo>
                    <a:pt x="119879" y="290974"/>
                  </a:lnTo>
                  <a:lnTo>
                    <a:pt x="105663" y="293007"/>
                  </a:lnTo>
                  <a:lnTo>
                    <a:pt x="95508" y="297075"/>
                  </a:lnTo>
                  <a:lnTo>
                    <a:pt x="83323" y="299108"/>
                  </a:lnTo>
                  <a:lnTo>
                    <a:pt x="73168" y="301142"/>
                  </a:lnTo>
                  <a:lnTo>
                    <a:pt x="65045" y="305209"/>
                  </a:lnTo>
                  <a:lnTo>
                    <a:pt x="56921" y="307243"/>
                  </a:lnTo>
                  <a:lnTo>
                    <a:pt x="48798" y="311310"/>
                  </a:lnTo>
                  <a:lnTo>
                    <a:pt x="42648" y="313343"/>
                  </a:lnTo>
                  <a:lnTo>
                    <a:pt x="30463" y="319444"/>
                  </a:lnTo>
                  <a:lnTo>
                    <a:pt x="32494" y="319444"/>
                  </a:lnTo>
                  <a:lnTo>
                    <a:pt x="22339" y="325545"/>
                  </a:lnTo>
                  <a:lnTo>
                    <a:pt x="24370" y="325545"/>
                  </a:lnTo>
                  <a:lnTo>
                    <a:pt x="18278" y="331618"/>
                  </a:lnTo>
                  <a:lnTo>
                    <a:pt x="20309" y="329612"/>
                  </a:lnTo>
                  <a:lnTo>
                    <a:pt x="16247" y="337803"/>
                  </a:lnTo>
                  <a:lnTo>
                    <a:pt x="16247" y="333651"/>
                  </a:lnTo>
                  <a:lnTo>
                    <a:pt x="16247" y="341870"/>
                  </a:lnTo>
                  <a:lnTo>
                    <a:pt x="16247" y="337803"/>
                  </a:lnTo>
                  <a:lnTo>
                    <a:pt x="18278" y="345937"/>
                  </a:lnTo>
                  <a:lnTo>
                    <a:pt x="16247" y="343904"/>
                  </a:lnTo>
                  <a:lnTo>
                    <a:pt x="20309" y="350005"/>
                  </a:lnTo>
                  <a:lnTo>
                    <a:pt x="26401" y="356105"/>
                  </a:lnTo>
                  <a:lnTo>
                    <a:pt x="32494" y="362206"/>
                  </a:lnTo>
                  <a:lnTo>
                    <a:pt x="42648" y="370341"/>
                  </a:lnTo>
                  <a:lnTo>
                    <a:pt x="54890" y="378475"/>
                  </a:lnTo>
                  <a:lnTo>
                    <a:pt x="69107" y="384576"/>
                  </a:lnTo>
                  <a:lnTo>
                    <a:pt x="83323" y="392710"/>
                  </a:lnTo>
                  <a:lnTo>
                    <a:pt x="101601" y="400845"/>
                  </a:lnTo>
                  <a:lnTo>
                    <a:pt x="119879" y="408979"/>
                  </a:lnTo>
                  <a:lnTo>
                    <a:pt x="140188" y="417113"/>
                  </a:lnTo>
                  <a:lnTo>
                    <a:pt x="160497" y="425248"/>
                  </a:lnTo>
                  <a:lnTo>
                    <a:pt x="182837" y="433382"/>
                  </a:lnTo>
                  <a:lnTo>
                    <a:pt x="205149" y="441573"/>
                  </a:lnTo>
                  <a:lnTo>
                    <a:pt x="229520" y="449708"/>
                  </a:lnTo>
                  <a:lnTo>
                    <a:pt x="278261" y="465976"/>
                  </a:lnTo>
                  <a:lnTo>
                    <a:pt x="329034" y="484279"/>
                  </a:lnTo>
                  <a:lnTo>
                    <a:pt x="381894" y="500548"/>
                  </a:lnTo>
                  <a:lnTo>
                    <a:pt x="385956" y="502581"/>
                  </a:lnTo>
                  <a:lnTo>
                    <a:pt x="387987" y="504615"/>
                  </a:lnTo>
                  <a:lnTo>
                    <a:pt x="387987" y="508682"/>
                  </a:lnTo>
                  <a:lnTo>
                    <a:pt x="387987" y="510716"/>
                  </a:lnTo>
                  <a:lnTo>
                    <a:pt x="385956" y="514783"/>
                  </a:lnTo>
                  <a:lnTo>
                    <a:pt x="383925" y="516816"/>
                  </a:lnTo>
                  <a:lnTo>
                    <a:pt x="379863" y="516816"/>
                  </a:lnTo>
                  <a:lnTo>
                    <a:pt x="377832" y="516816"/>
                  </a:lnTo>
                  <a:close/>
                </a:path>
                <a:path w="2934970" h="516889">
                  <a:moveTo>
                    <a:pt x="2896322" y="54963"/>
                  </a:moveTo>
                  <a:lnTo>
                    <a:pt x="2835423" y="54963"/>
                  </a:lnTo>
                  <a:lnTo>
                    <a:pt x="2934909" y="0"/>
                  </a:lnTo>
                  <a:lnTo>
                    <a:pt x="2920692" y="111904"/>
                  </a:lnTo>
                  <a:lnTo>
                    <a:pt x="2896322" y="549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776527" y="2878430"/>
              <a:ext cx="1149985" cy="85725"/>
            </a:xfrm>
            <a:custGeom>
              <a:avLst/>
              <a:gdLst/>
              <a:ahLst/>
              <a:cxnLst/>
              <a:rect l="l" t="t" r="r" b="b"/>
              <a:pathLst>
                <a:path w="1149985" h="85725">
                  <a:moveTo>
                    <a:pt x="0" y="0"/>
                  </a:moveTo>
                  <a:lnTo>
                    <a:pt x="1149547" y="0"/>
                  </a:lnTo>
                </a:path>
                <a:path w="1149985" h="85725">
                  <a:moveTo>
                    <a:pt x="0" y="0"/>
                  </a:moveTo>
                  <a:lnTo>
                    <a:pt x="0" y="85467"/>
                  </a:lnTo>
                </a:path>
                <a:path w="1149985" h="85725">
                  <a:moveTo>
                    <a:pt x="1149547" y="0"/>
                  </a:moveTo>
                  <a:lnTo>
                    <a:pt x="1149547" y="854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848522" y="2413526"/>
              <a:ext cx="1607185" cy="535305"/>
            </a:xfrm>
            <a:custGeom>
              <a:avLst/>
              <a:gdLst/>
              <a:ahLst/>
              <a:cxnLst/>
              <a:rect l="l" t="t" r="r" b="b"/>
              <a:pathLst>
                <a:path w="1607184" h="535305">
                  <a:moveTo>
                    <a:pt x="1509102" y="447617"/>
                  </a:moveTo>
                  <a:lnTo>
                    <a:pt x="1582214" y="535119"/>
                  </a:lnTo>
                  <a:lnTo>
                    <a:pt x="1595070" y="476088"/>
                  </a:lnTo>
                  <a:lnTo>
                    <a:pt x="1561905" y="476088"/>
                  </a:lnTo>
                  <a:lnTo>
                    <a:pt x="1557844" y="474054"/>
                  </a:lnTo>
                  <a:lnTo>
                    <a:pt x="1557844" y="469987"/>
                  </a:lnTo>
                  <a:lnTo>
                    <a:pt x="1556274" y="464487"/>
                  </a:lnTo>
                  <a:lnTo>
                    <a:pt x="1509102" y="447617"/>
                  </a:lnTo>
                  <a:close/>
                </a:path>
                <a:path w="1607184" h="535305">
                  <a:moveTo>
                    <a:pt x="1556274" y="464487"/>
                  </a:moveTo>
                  <a:lnTo>
                    <a:pt x="1557844" y="469987"/>
                  </a:lnTo>
                  <a:lnTo>
                    <a:pt x="1557844" y="474054"/>
                  </a:lnTo>
                  <a:lnTo>
                    <a:pt x="1561905" y="476088"/>
                  </a:lnTo>
                  <a:lnTo>
                    <a:pt x="1570029" y="476088"/>
                  </a:lnTo>
                  <a:lnTo>
                    <a:pt x="1572060" y="474054"/>
                  </a:lnTo>
                  <a:lnTo>
                    <a:pt x="1574091" y="469987"/>
                  </a:lnTo>
                  <a:lnTo>
                    <a:pt x="1574091" y="467953"/>
                  </a:lnTo>
                  <a:lnTo>
                    <a:pt x="1565967" y="467953"/>
                  </a:lnTo>
                  <a:lnTo>
                    <a:pt x="1556274" y="464487"/>
                  </a:lnTo>
                  <a:close/>
                </a:path>
                <a:path w="1607184" h="535305">
                  <a:moveTo>
                    <a:pt x="1606585" y="423214"/>
                  </a:moveTo>
                  <a:lnTo>
                    <a:pt x="1573109" y="460087"/>
                  </a:lnTo>
                  <a:lnTo>
                    <a:pt x="1574091" y="467953"/>
                  </a:lnTo>
                  <a:lnTo>
                    <a:pt x="1574091" y="469987"/>
                  </a:lnTo>
                  <a:lnTo>
                    <a:pt x="1572060" y="474054"/>
                  </a:lnTo>
                  <a:lnTo>
                    <a:pt x="1570029" y="476088"/>
                  </a:lnTo>
                  <a:lnTo>
                    <a:pt x="1595070" y="476088"/>
                  </a:lnTo>
                  <a:lnTo>
                    <a:pt x="1606585" y="423214"/>
                  </a:lnTo>
                  <a:close/>
                </a:path>
                <a:path w="1607184" h="535305">
                  <a:moveTo>
                    <a:pt x="10154" y="0"/>
                  </a:moveTo>
                  <a:lnTo>
                    <a:pt x="6092" y="0"/>
                  </a:lnTo>
                  <a:lnTo>
                    <a:pt x="2030" y="4067"/>
                  </a:lnTo>
                  <a:lnTo>
                    <a:pt x="0" y="8134"/>
                  </a:lnTo>
                  <a:lnTo>
                    <a:pt x="0" y="10167"/>
                  </a:lnTo>
                  <a:lnTo>
                    <a:pt x="2030" y="14235"/>
                  </a:lnTo>
                  <a:lnTo>
                    <a:pt x="4061" y="16268"/>
                  </a:lnTo>
                  <a:lnTo>
                    <a:pt x="8123" y="16268"/>
                  </a:lnTo>
                  <a:lnTo>
                    <a:pt x="107694" y="28470"/>
                  </a:lnTo>
                  <a:lnTo>
                    <a:pt x="205149" y="38638"/>
                  </a:lnTo>
                  <a:lnTo>
                    <a:pt x="304663" y="50811"/>
                  </a:lnTo>
                  <a:lnTo>
                    <a:pt x="400087" y="60979"/>
                  </a:lnTo>
                  <a:lnTo>
                    <a:pt x="495625" y="73266"/>
                  </a:lnTo>
                  <a:lnTo>
                    <a:pt x="589018" y="83434"/>
                  </a:lnTo>
                  <a:lnTo>
                    <a:pt x="680409" y="95635"/>
                  </a:lnTo>
                  <a:lnTo>
                    <a:pt x="934300" y="132240"/>
                  </a:lnTo>
                  <a:lnTo>
                    <a:pt x="972887" y="140374"/>
                  </a:lnTo>
                  <a:lnTo>
                    <a:pt x="1048030" y="152576"/>
                  </a:lnTo>
                  <a:lnTo>
                    <a:pt x="1084643" y="160682"/>
                  </a:lnTo>
                  <a:lnTo>
                    <a:pt x="1119168" y="166783"/>
                  </a:lnTo>
                  <a:lnTo>
                    <a:pt x="1153694" y="175002"/>
                  </a:lnTo>
                  <a:lnTo>
                    <a:pt x="1186160" y="181103"/>
                  </a:lnTo>
                  <a:lnTo>
                    <a:pt x="1247087" y="197372"/>
                  </a:lnTo>
                  <a:lnTo>
                    <a:pt x="1275520" y="203472"/>
                  </a:lnTo>
                  <a:lnTo>
                    <a:pt x="1301921" y="211607"/>
                  </a:lnTo>
                  <a:lnTo>
                    <a:pt x="1350663" y="227876"/>
                  </a:lnTo>
                  <a:lnTo>
                    <a:pt x="1370972" y="238044"/>
                  </a:lnTo>
                  <a:lnTo>
                    <a:pt x="1391338" y="246178"/>
                  </a:lnTo>
                  <a:lnTo>
                    <a:pt x="1427894" y="266486"/>
                  </a:lnTo>
                  <a:lnTo>
                    <a:pt x="1470543" y="299108"/>
                  </a:lnTo>
                  <a:lnTo>
                    <a:pt x="1490852" y="321478"/>
                  </a:lnTo>
                  <a:lnTo>
                    <a:pt x="1501006" y="331646"/>
                  </a:lnTo>
                  <a:lnTo>
                    <a:pt x="1509102" y="343847"/>
                  </a:lnTo>
                  <a:lnTo>
                    <a:pt x="1517225" y="354015"/>
                  </a:lnTo>
                  <a:lnTo>
                    <a:pt x="1529411" y="378475"/>
                  </a:lnTo>
                  <a:lnTo>
                    <a:pt x="1535504" y="388643"/>
                  </a:lnTo>
                  <a:lnTo>
                    <a:pt x="1543627" y="413046"/>
                  </a:lnTo>
                  <a:lnTo>
                    <a:pt x="1549720" y="433382"/>
                  </a:lnTo>
                  <a:lnTo>
                    <a:pt x="1553782" y="455752"/>
                  </a:lnTo>
                  <a:lnTo>
                    <a:pt x="1556274" y="464487"/>
                  </a:lnTo>
                  <a:lnTo>
                    <a:pt x="1565967" y="467953"/>
                  </a:lnTo>
                  <a:lnTo>
                    <a:pt x="1573109" y="460087"/>
                  </a:lnTo>
                  <a:lnTo>
                    <a:pt x="1572060" y="451685"/>
                  </a:lnTo>
                  <a:lnTo>
                    <a:pt x="1559874" y="406945"/>
                  </a:lnTo>
                  <a:lnTo>
                    <a:pt x="1549720" y="382542"/>
                  </a:lnTo>
                  <a:lnTo>
                    <a:pt x="1545658" y="370284"/>
                  </a:lnTo>
                  <a:lnTo>
                    <a:pt x="1537535" y="358083"/>
                  </a:lnTo>
                  <a:lnTo>
                    <a:pt x="1531442" y="345881"/>
                  </a:lnTo>
                  <a:lnTo>
                    <a:pt x="1515195" y="321478"/>
                  </a:lnTo>
                  <a:lnTo>
                    <a:pt x="1505068" y="309276"/>
                  </a:lnTo>
                  <a:lnTo>
                    <a:pt x="1480697" y="284873"/>
                  </a:lnTo>
                  <a:lnTo>
                    <a:pt x="1466481" y="274705"/>
                  </a:lnTo>
                  <a:lnTo>
                    <a:pt x="1452265" y="262447"/>
                  </a:lnTo>
                  <a:lnTo>
                    <a:pt x="1436018" y="252279"/>
                  </a:lnTo>
                  <a:lnTo>
                    <a:pt x="1399461" y="231943"/>
                  </a:lnTo>
                  <a:lnTo>
                    <a:pt x="1377065" y="221775"/>
                  </a:lnTo>
                  <a:lnTo>
                    <a:pt x="1354725" y="213640"/>
                  </a:lnTo>
                  <a:lnTo>
                    <a:pt x="1332385" y="203472"/>
                  </a:lnTo>
                  <a:lnTo>
                    <a:pt x="1279582" y="187204"/>
                  </a:lnTo>
                  <a:lnTo>
                    <a:pt x="1251149" y="181103"/>
                  </a:lnTo>
                  <a:lnTo>
                    <a:pt x="1190222" y="164749"/>
                  </a:lnTo>
                  <a:lnTo>
                    <a:pt x="1157756" y="156615"/>
                  </a:lnTo>
                  <a:lnTo>
                    <a:pt x="1123230" y="150542"/>
                  </a:lnTo>
                  <a:lnTo>
                    <a:pt x="1088705" y="142408"/>
                  </a:lnTo>
                  <a:lnTo>
                    <a:pt x="1015536" y="130206"/>
                  </a:lnTo>
                  <a:lnTo>
                    <a:pt x="976949" y="122072"/>
                  </a:lnTo>
                  <a:lnTo>
                    <a:pt x="682439" y="79366"/>
                  </a:lnTo>
                  <a:lnTo>
                    <a:pt x="497655" y="54878"/>
                  </a:lnTo>
                  <a:lnTo>
                    <a:pt x="402118" y="44739"/>
                  </a:lnTo>
                  <a:lnTo>
                    <a:pt x="304663" y="32537"/>
                  </a:lnTo>
                  <a:lnTo>
                    <a:pt x="207180" y="22369"/>
                  </a:lnTo>
                  <a:lnTo>
                    <a:pt x="109725" y="10167"/>
                  </a:lnTo>
                  <a:lnTo>
                    <a:pt x="10154" y="0"/>
                  </a:lnTo>
                  <a:close/>
                </a:path>
                <a:path w="1607184" h="535305">
                  <a:moveTo>
                    <a:pt x="1573109" y="460087"/>
                  </a:moveTo>
                  <a:lnTo>
                    <a:pt x="1565967" y="467953"/>
                  </a:lnTo>
                  <a:lnTo>
                    <a:pt x="1574091" y="467953"/>
                  </a:lnTo>
                  <a:lnTo>
                    <a:pt x="1573109" y="460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848522" y="2413526"/>
              <a:ext cx="1607185" cy="535305"/>
            </a:xfrm>
            <a:custGeom>
              <a:avLst/>
              <a:gdLst/>
              <a:ahLst/>
              <a:cxnLst/>
              <a:rect l="l" t="t" r="r" b="b"/>
              <a:pathLst>
                <a:path w="1607184" h="535305">
                  <a:moveTo>
                    <a:pt x="10154" y="0"/>
                  </a:moveTo>
                  <a:lnTo>
                    <a:pt x="109725" y="10167"/>
                  </a:lnTo>
                  <a:lnTo>
                    <a:pt x="207180" y="22369"/>
                  </a:lnTo>
                  <a:lnTo>
                    <a:pt x="304663" y="32537"/>
                  </a:lnTo>
                  <a:lnTo>
                    <a:pt x="402118" y="44739"/>
                  </a:lnTo>
                  <a:lnTo>
                    <a:pt x="497655" y="54878"/>
                  </a:lnTo>
                  <a:lnTo>
                    <a:pt x="591049" y="67165"/>
                  </a:lnTo>
                  <a:lnTo>
                    <a:pt x="682439" y="79366"/>
                  </a:lnTo>
                  <a:lnTo>
                    <a:pt x="727119" y="85467"/>
                  </a:lnTo>
                  <a:lnTo>
                    <a:pt x="769825" y="91568"/>
                  </a:lnTo>
                  <a:lnTo>
                    <a:pt x="812474" y="97669"/>
                  </a:lnTo>
                  <a:lnTo>
                    <a:pt x="855094" y="103770"/>
                  </a:lnTo>
                  <a:lnTo>
                    <a:pt x="895713" y="109870"/>
                  </a:lnTo>
                  <a:lnTo>
                    <a:pt x="936331" y="115971"/>
                  </a:lnTo>
                  <a:lnTo>
                    <a:pt x="976949" y="122072"/>
                  </a:lnTo>
                  <a:lnTo>
                    <a:pt x="1015536" y="130206"/>
                  </a:lnTo>
                  <a:lnTo>
                    <a:pt x="1052092" y="136307"/>
                  </a:lnTo>
                  <a:lnTo>
                    <a:pt x="1088705" y="142408"/>
                  </a:lnTo>
                  <a:lnTo>
                    <a:pt x="1123230" y="150542"/>
                  </a:lnTo>
                  <a:lnTo>
                    <a:pt x="1157755" y="156615"/>
                  </a:lnTo>
                  <a:lnTo>
                    <a:pt x="1190222" y="164749"/>
                  </a:lnTo>
                  <a:lnTo>
                    <a:pt x="1220685" y="172968"/>
                  </a:lnTo>
                  <a:lnTo>
                    <a:pt x="1251149" y="181103"/>
                  </a:lnTo>
                  <a:lnTo>
                    <a:pt x="1279581" y="187204"/>
                  </a:lnTo>
                  <a:lnTo>
                    <a:pt x="1305983" y="195338"/>
                  </a:lnTo>
                  <a:lnTo>
                    <a:pt x="1332385" y="203472"/>
                  </a:lnTo>
                  <a:lnTo>
                    <a:pt x="1354725" y="213640"/>
                  </a:lnTo>
                  <a:lnTo>
                    <a:pt x="1377065" y="221775"/>
                  </a:lnTo>
                  <a:lnTo>
                    <a:pt x="1399461" y="231943"/>
                  </a:lnTo>
                  <a:lnTo>
                    <a:pt x="1417739" y="242111"/>
                  </a:lnTo>
                  <a:lnTo>
                    <a:pt x="1436017" y="252279"/>
                  </a:lnTo>
                  <a:lnTo>
                    <a:pt x="1452265" y="262447"/>
                  </a:lnTo>
                  <a:lnTo>
                    <a:pt x="1466481" y="274705"/>
                  </a:lnTo>
                  <a:lnTo>
                    <a:pt x="1480697" y="284873"/>
                  </a:lnTo>
                  <a:lnTo>
                    <a:pt x="1492883" y="297075"/>
                  </a:lnTo>
                  <a:lnTo>
                    <a:pt x="1523318" y="333679"/>
                  </a:lnTo>
                  <a:lnTo>
                    <a:pt x="1537534" y="358083"/>
                  </a:lnTo>
                  <a:lnTo>
                    <a:pt x="1545658" y="370284"/>
                  </a:lnTo>
                  <a:lnTo>
                    <a:pt x="1549720" y="382542"/>
                  </a:lnTo>
                  <a:lnTo>
                    <a:pt x="1559874" y="406945"/>
                  </a:lnTo>
                  <a:lnTo>
                    <a:pt x="1565967" y="429315"/>
                  </a:lnTo>
                  <a:lnTo>
                    <a:pt x="1572060" y="451685"/>
                  </a:lnTo>
                  <a:lnTo>
                    <a:pt x="1574091" y="467953"/>
                  </a:lnTo>
                  <a:lnTo>
                    <a:pt x="1574091" y="469987"/>
                  </a:lnTo>
                  <a:lnTo>
                    <a:pt x="1572060" y="474054"/>
                  </a:lnTo>
                  <a:lnTo>
                    <a:pt x="1570029" y="476088"/>
                  </a:lnTo>
                  <a:lnTo>
                    <a:pt x="1567998" y="476088"/>
                  </a:lnTo>
                  <a:lnTo>
                    <a:pt x="1563936" y="476088"/>
                  </a:lnTo>
                  <a:lnTo>
                    <a:pt x="1561905" y="476088"/>
                  </a:lnTo>
                  <a:lnTo>
                    <a:pt x="1557843" y="474054"/>
                  </a:lnTo>
                  <a:lnTo>
                    <a:pt x="1557843" y="469987"/>
                  </a:lnTo>
                  <a:lnTo>
                    <a:pt x="1553782" y="455752"/>
                  </a:lnTo>
                  <a:lnTo>
                    <a:pt x="1549720" y="433382"/>
                  </a:lnTo>
                  <a:lnTo>
                    <a:pt x="1543627" y="413046"/>
                  </a:lnTo>
                  <a:lnTo>
                    <a:pt x="1535504" y="388643"/>
                  </a:lnTo>
                  <a:lnTo>
                    <a:pt x="1529411" y="378475"/>
                  </a:lnTo>
                  <a:lnTo>
                    <a:pt x="1523318" y="366217"/>
                  </a:lnTo>
                  <a:lnTo>
                    <a:pt x="1517225" y="354015"/>
                  </a:lnTo>
                  <a:lnTo>
                    <a:pt x="1509102" y="343847"/>
                  </a:lnTo>
                  <a:lnTo>
                    <a:pt x="1501006" y="331646"/>
                  </a:lnTo>
                  <a:lnTo>
                    <a:pt x="1490852" y="321478"/>
                  </a:lnTo>
                  <a:lnTo>
                    <a:pt x="1480697" y="309276"/>
                  </a:lnTo>
                  <a:lnTo>
                    <a:pt x="1470543" y="299108"/>
                  </a:lnTo>
                  <a:lnTo>
                    <a:pt x="1456326" y="286907"/>
                  </a:lnTo>
                  <a:lnTo>
                    <a:pt x="1442110" y="276739"/>
                  </a:lnTo>
                  <a:lnTo>
                    <a:pt x="1427894" y="266486"/>
                  </a:lnTo>
                  <a:lnTo>
                    <a:pt x="1409616" y="256346"/>
                  </a:lnTo>
                  <a:lnTo>
                    <a:pt x="1391338" y="246178"/>
                  </a:lnTo>
                  <a:lnTo>
                    <a:pt x="1370972" y="238044"/>
                  </a:lnTo>
                  <a:lnTo>
                    <a:pt x="1326292" y="219741"/>
                  </a:lnTo>
                  <a:lnTo>
                    <a:pt x="1275520" y="203472"/>
                  </a:lnTo>
                  <a:lnTo>
                    <a:pt x="1247087" y="197372"/>
                  </a:lnTo>
                  <a:lnTo>
                    <a:pt x="1216623" y="189237"/>
                  </a:lnTo>
                  <a:lnTo>
                    <a:pt x="1186160" y="181103"/>
                  </a:lnTo>
                  <a:lnTo>
                    <a:pt x="1153694" y="175002"/>
                  </a:lnTo>
                  <a:lnTo>
                    <a:pt x="1119168" y="166783"/>
                  </a:lnTo>
                  <a:lnTo>
                    <a:pt x="1084643" y="160682"/>
                  </a:lnTo>
                  <a:lnTo>
                    <a:pt x="1048030" y="152576"/>
                  </a:lnTo>
                  <a:lnTo>
                    <a:pt x="1011474" y="146475"/>
                  </a:lnTo>
                  <a:lnTo>
                    <a:pt x="972887" y="140374"/>
                  </a:lnTo>
                  <a:lnTo>
                    <a:pt x="934300" y="132240"/>
                  </a:lnTo>
                  <a:lnTo>
                    <a:pt x="893682" y="126139"/>
                  </a:lnTo>
                  <a:lnTo>
                    <a:pt x="853064" y="120038"/>
                  </a:lnTo>
                  <a:lnTo>
                    <a:pt x="810443" y="113938"/>
                  </a:lnTo>
                  <a:lnTo>
                    <a:pt x="767794" y="107837"/>
                  </a:lnTo>
                  <a:lnTo>
                    <a:pt x="725088" y="101736"/>
                  </a:lnTo>
                  <a:lnTo>
                    <a:pt x="680409" y="95635"/>
                  </a:lnTo>
                  <a:lnTo>
                    <a:pt x="589018" y="83434"/>
                  </a:lnTo>
                  <a:lnTo>
                    <a:pt x="495625" y="73266"/>
                  </a:lnTo>
                  <a:lnTo>
                    <a:pt x="400087" y="60979"/>
                  </a:lnTo>
                  <a:lnTo>
                    <a:pt x="304663" y="50811"/>
                  </a:lnTo>
                  <a:lnTo>
                    <a:pt x="205149" y="38638"/>
                  </a:lnTo>
                  <a:lnTo>
                    <a:pt x="107694" y="28470"/>
                  </a:lnTo>
                  <a:lnTo>
                    <a:pt x="8123" y="16268"/>
                  </a:lnTo>
                  <a:lnTo>
                    <a:pt x="4061" y="16268"/>
                  </a:lnTo>
                  <a:lnTo>
                    <a:pt x="2030" y="14235"/>
                  </a:lnTo>
                  <a:lnTo>
                    <a:pt x="0" y="10167"/>
                  </a:lnTo>
                  <a:lnTo>
                    <a:pt x="0" y="8134"/>
                  </a:lnTo>
                  <a:lnTo>
                    <a:pt x="2030" y="4067"/>
                  </a:lnTo>
                  <a:lnTo>
                    <a:pt x="4061" y="2033"/>
                  </a:lnTo>
                  <a:lnTo>
                    <a:pt x="6092" y="0"/>
                  </a:lnTo>
                  <a:lnTo>
                    <a:pt x="10154" y="0"/>
                  </a:lnTo>
                  <a:close/>
                </a:path>
                <a:path w="1607184" h="535305">
                  <a:moveTo>
                    <a:pt x="1565967" y="467953"/>
                  </a:moveTo>
                  <a:lnTo>
                    <a:pt x="1606585" y="423214"/>
                  </a:lnTo>
                  <a:lnTo>
                    <a:pt x="1582214" y="535119"/>
                  </a:lnTo>
                  <a:lnTo>
                    <a:pt x="1509102" y="447617"/>
                  </a:lnTo>
                  <a:lnTo>
                    <a:pt x="1565967" y="46795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797750" y="2456232"/>
              <a:ext cx="1050290" cy="635000"/>
            </a:xfrm>
            <a:custGeom>
              <a:avLst/>
              <a:gdLst/>
              <a:ahLst/>
              <a:cxnLst/>
              <a:rect l="l" t="t" r="r" b="b"/>
              <a:pathLst>
                <a:path w="1050290" h="635000">
                  <a:moveTo>
                    <a:pt x="42648" y="65131"/>
                  </a:moveTo>
                  <a:lnTo>
                    <a:pt x="35373" y="73110"/>
                  </a:lnTo>
                  <a:lnTo>
                    <a:pt x="36556" y="81400"/>
                  </a:lnTo>
                  <a:lnTo>
                    <a:pt x="40618" y="107837"/>
                  </a:lnTo>
                  <a:lnTo>
                    <a:pt x="44679" y="136364"/>
                  </a:lnTo>
                  <a:lnTo>
                    <a:pt x="58896" y="199405"/>
                  </a:lnTo>
                  <a:lnTo>
                    <a:pt x="79205" y="264537"/>
                  </a:lnTo>
                  <a:lnTo>
                    <a:pt x="109668" y="327579"/>
                  </a:lnTo>
                  <a:lnTo>
                    <a:pt x="138073" y="370341"/>
                  </a:lnTo>
                  <a:lnTo>
                    <a:pt x="176745" y="408979"/>
                  </a:lnTo>
                  <a:lnTo>
                    <a:pt x="223427" y="441573"/>
                  </a:lnTo>
                  <a:lnTo>
                    <a:pt x="241705" y="449708"/>
                  </a:lnTo>
                  <a:lnTo>
                    <a:pt x="259983" y="459876"/>
                  </a:lnTo>
                  <a:lnTo>
                    <a:pt x="280292" y="468010"/>
                  </a:lnTo>
                  <a:lnTo>
                    <a:pt x="298571" y="476144"/>
                  </a:lnTo>
                  <a:lnTo>
                    <a:pt x="320910" y="484279"/>
                  </a:lnTo>
                  <a:lnTo>
                    <a:pt x="363559" y="500548"/>
                  </a:lnTo>
                  <a:lnTo>
                    <a:pt x="410270" y="514783"/>
                  </a:lnTo>
                  <a:lnTo>
                    <a:pt x="458984" y="529018"/>
                  </a:lnTo>
                  <a:lnTo>
                    <a:pt x="619481" y="565679"/>
                  </a:lnTo>
                  <a:lnTo>
                    <a:pt x="676347" y="575847"/>
                  </a:lnTo>
                  <a:lnTo>
                    <a:pt x="735243" y="588049"/>
                  </a:lnTo>
                  <a:lnTo>
                    <a:pt x="794196" y="598217"/>
                  </a:lnTo>
                  <a:lnTo>
                    <a:pt x="855123" y="606351"/>
                  </a:lnTo>
                  <a:lnTo>
                    <a:pt x="916022" y="616519"/>
                  </a:lnTo>
                  <a:lnTo>
                    <a:pt x="1039907" y="634822"/>
                  </a:lnTo>
                  <a:lnTo>
                    <a:pt x="1045999" y="634822"/>
                  </a:lnTo>
                  <a:lnTo>
                    <a:pt x="1048030" y="630754"/>
                  </a:lnTo>
                  <a:lnTo>
                    <a:pt x="1050061" y="628721"/>
                  </a:lnTo>
                  <a:lnTo>
                    <a:pt x="1050061" y="624654"/>
                  </a:lnTo>
                  <a:lnTo>
                    <a:pt x="1045999" y="620586"/>
                  </a:lnTo>
                  <a:lnTo>
                    <a:pt x="1041938" y="618553"/>
                  </a:lnTo>
                  <a:lnTo>
                    <a:pt x="920083" y="600250"/>
                  </a:lnTo>
                  <a:lnTo>
                    <a:pt x="623543" y="549410"/>
                  </a:lnTo>
                  <a:lnTo>
                    <a:pt x="463046" y="512749"/>
                  </a:lnTo>
                  <a:lnTo>
                    <a:pt x="414332" y="498514"/>
                  </a:lnTo>
                  <a:lnTo>
                    <a:pt x="369652" y="484279"/>
                  </a:lnTo>
                  <a:lnTo>
                    <a:pt x="347312" y="476144"/>
                  </a:lnTo>
                  <a:lnTo>
                    <a:pt x="327003" y="470044"/>
                  </a:lnTo>
                  <a:lnTo>
                    <a:pt x="304663" y="461909"/>
                  </a:lnTo>
                  <a:lnTo>
                    <a:pt x="286385" y="451741"/>
                  </a:lnTo>
                  <a:lnTo>
                    <a:pt x="249829" y="435416"/>
                  </a:lnTo>
                  <a:lnTo>
                    <a:pt x="231551" y="425248"/>
                  </a:lnTo>
                  <a:lnTo>
                    <a:pt x="215332" y="417113"/>
                  </a:lnTo>
                  <a:lnTo>
                    <a:pt x="186899" y="396777"/>
                  </a:lnTo>
                  <a:lnTo>
                    <a:pt x="152374" y="360173"/>
                  </a:lnTo>
                  <a:lnTo>
                    <a:pt x="107637" y="288940"/>
                  </a:lnTo>
                  <a:lnTo>
                    <a:pt x="83267" y="225814"/>
                  </a:lnTo>
                  <a:lnTo>
                    <a:pt x="56865" y="103770"/>
                  </a:lnTo>
                  <a:lnTo>
                    <a:pt x="52803" y="77333"/>
                  </a:lnTo>
                  <a:lnTo>
                    <a:pt x="51341" y="68551"/>
                  </a:lnTo>
                  <a:lnTo>
                    <a:pt x="42648" y="65131"/>
                  </a:lnTo>
                  <a:close/>
                </a:path>
                <a:path w="1050290" h="635000">
                  <a:moveTo>
                    <a:pt x="26401" y="0"/>
                  </a:moveTo>
                  <a:lnTo>
                    <a:pt x="0" y="111904"/>
                  </a:lnTo>
                  <a:lnTo>
                    <a:pt x="35373" y="73110"/>
                  </a:lnTo>
                  <a:lnTo>
                    <a:pt x="34525" y="67165"/>
                  </a:lnTo>
                  <a:lnTo>
                    <a:pt x="34525" y="61064"/>
                  </a:lnTo>
                  <a:lnTo>
                    <a:pt x="36556" y="59030"/>
                  </a:lnTo>
                  <a:lnTo>
                    <a:pt x="40618" y="56997"/>
                  </a:lnTo>
                  <a:lnTo>
                    <a:pt x="74026" y="56997"/>
                  </a:lnTo>
                  <a:lnTo>
                    <a:pt x="26401" y="0"/>
                  </a:lnTo>
                  <a:close/>
                </a:path>
                <a:path w="1050290" h="635000">
                  <a:moveTo>
                    <a:pt x="74026" y="56997"/>
                  </a:moveTo>
                  <a:lnTo>
                    <a:pt x="44679" y="56997"/>
                  </a:lnTo>
                  <a:lnTo>
                    <a:pt x="48741" y="61064"/>
                  </a:lnTo>
                  <a:lnTo>
                    <a:pt x="50772" y="65131"/>
                  </a:lnTo>
                  <a:lnTo>
                    <a:pt x="51341" y="68551"/>
                  </a:lnTo>
                  <a:lnTo>
                    <a:pt x="99514" y="87501"/>
                  </a:lnTo>
                  <a:lnTo>
                    <a:pt x="74026" y="56997"/>
                  </a:lnTo>
                  <a:close/>
                </a:path>
                <a:path w="1050290" h="635000">
                  <a:moveTo>
                    <a:pt x="44679" y="56997"/>
                  </a:moveTo>
                  <a:lnTo>
                    <a:pt x="40618" y="56997"/>
                  </a:lnTo>
                  <a:lnTo>
                    <a:pt x="36556" y="59030"/>
                  </a:lnTo>
                  <a:lnTo>
                    <a:pt x="34525" y="61064"/>
                  </a:lnTo>
                  <a:lnTo>
                    <a:pt x="34525" y="67165"/>
                  </a:lnTo>
                  <a:lnTo>
                    <a:pt x="35373" y="73110"/>
                  </a:lnTo>
                  <a:lnTo>
                    <a:pt x="42648" y="65131"/>
                  </a:lnTo>
                  <a:lnTo>
                    <a:pt x="50772" y="65131"/>
                  </a:lnTo>
                  <a:lnTo>
                    <a:pt x="48741" y="61064"/>
                  </a:lnTo>
                  <a:lnTo>
                    <a:pt x="44679" y="56997"/>
                  </a:lnTo>
                  <a:close/>
                </a:path>
                <a:path w="1050290" h="635000">
                  <a:moveTo>
                    <a:pt x="50772" y="65131"/>
                  </a:moveTo>
                  <a:lnTo>
                    <a:pt x="42648" y="65131"/>
                  </a:lnTo>
                  <a:lnTo>
                    <a:pt x="51341" y="68551"/>
                  </a:lnTo>
                  <a:lnTo>
                    <a:pt x="50772" y="65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97749" y="2456232"/>
              <a:ext cx="1050290" cy="635000"/>
            </a:xfrm>
            <a:custGeom>
              <a:avLst/>
              <a:gdLst/>
              <a:ahLst/>
              <a:cxnLst/>
              <a:rect l="l" t="t" r="r" b="b"/>
              <a:pathLst>
                <a:path w="1050290" h="635000">
                  <a:moveTo>
                    <a:pt x="1039907" y="634822"/>
                  </a:moveTo>
                  <a:lnTo>
                    <a:pt x="916022" y="616519"/>
                  </a:lnTo>
                  <a:lnTo>
                    <a:pt x="855123" y="606351"/>
                  </a:lnTo>
                  <a:lnTo>
                    <a:pt x="794196" y="598217"/>
                  </a:lnTo>
                  <a:lnTo>
                    <a:pt x="735243" y="588049"/>
                  </a:lnTo>
                  <a:lnTo>
                    <a:pt x="676347" y="575847"/>
                  </a:lnTo>
                  <a:lnTo>
                    <a:pt x="619481" y="565679"/>
                  </a:lnTo>
                  <a:lnTo>
                    <a:pt x="564647" y="553478"/>
                  </a:lnTo>
                  <a:lnTo>
                    <a:pt x="511872" y="541276"/>
                  </a:lnTo>
                  <a:lnTo>
                    <a:pt x="458984" y="529018"/>
                  </a:lnTo>
                  <a:lnTo>
                    <a:pt x="410270" y="514783"/>
                  </a:lnTo>
                  <a:lnTo>
                    <a:pt x="363559" y="500548"/>
                  </a:lnTo>
                  <a:lnTo>
                    <a:pt x="320910" y="484279"/>
                  </a:lnTo>
                  <a:lnTo>
                    <a:pt x="298571" y="476144"/>
                  </a:lnTo>
                  <a:lnTo>
                    <a:pt x="280292" y="468010"/>
                  </a:lnTo>
                  <a:lnTo>
                    <a:pt x="259983" y="459876"/>
                  </a:lnTo>
                  <a:lnTo>
                    <a:pt x="241705" y="449708"/>
                  </a:lnTo>
                  <a:lnTo>
                    <a:pt x="207208" y="431349"/>
                  </a:lnTo>
                  <a:lnTo>
                    <a:pt x="162528" y="396777"/>
                  </a:lnTo>
                  <a:lnTo>
                    <a:pt x="127918" y="356105"/>
                  </a:lnTo>
                  <a:lnTo>
                    <a:pt x="117764" y="341870"/>
                  </a:lnTo>
                  <a:lnTo>
                    <a:pt x="93421" y="297075"/>
                  </a:lnTo>
                  <a:lnTo>
                    <a:pt x="69050" y="231999"/>
                  </a:lnTo>
                  <a:lnTo>
                    <a:pt x="50772" y="166868"/>
                  </a:lnTo>
                  <a:lnTo>
                    <a:pt x="40618" y="107837"/>
                  </a:lnTo>
                  <a:lnTo>
                    <a:pt x="36556" y="81400"/>
                  </a:lnTo>
                  <a:lnTo>
                    <a:pt x="34525" y="67165"/>
                  </a:lnTo>
                  <a:lnTo>
                    <a:pt x="34525" y="63098"/>
                  </a:lnTo>
                  <a:lnTo>
                    <a:pt x="34525" y="61064"/>
                  </a:lnTo>
                  <a:lnTo>
                    <a:pt x="36556" y="59030"/>
                  </a:lnTo>
                  <a:lnTo>
                    <a:pt x="40618" y="56997"/>
                  </a:lnTo>
                  <a:lnTo>
                    <a:pt x="44679" y="56997"/>
                  </a:lnTo>
                  <a:lnTo>
                    <a:pt x="46710" y="59030"/>
                  </a:lnTo>
                  <a:lnTo>
                    <a:pt x="48741" y="61064"/>
                  </a:lnTo>
                  <a:lnTo>
                    <a:pt x="50772" y="65131"/>
                  </a:lnTo>
                  <a:lnTo>
                    <a:pt x="52803" y="77333"/>
                  </a:lnTo>
                  <a:lnTo>
                    <a:pt x="56865" y="103770"/>
                  </a:lnTo>
                  <a:lnTo>
                    <a:pt x="62958" y="134330"/>
                  </a:lnTo>
                  <a:lnTo>
                    <a:pt x="75143" y="195338"/>
                  </a:lnTo>
                  <a:lnTo>
                    <a:pt x="95452" y="258436"/>
                  </a:lnTo>
                  <a:lnTo>
                    <a:pt x="123856" y="317411"/>
                  </a:lnTo>
                  <a:lnTo>
                    <a:pt x="152374" y="360173"/>
                  </a:lnTo>
                  <a:lnTo>
                    <a:pt x="186899" y="396777"/>
                  </a:lnTo>
                  <a:lnTo>
                    <a:pt x="201115" y="406945"/>
                  </a:lnTo>
                  <a:lnTo>
                    <a:pt x="215332" y="417113"/>
                  </a:lnTo>
                  <a:lnTo>
                    <a:pt x="231551" y="425248"/>
                  </a:lnTo>
                  <a:lnTo>
                    <a:pt x="249829" y="435416"/>
                  </a:lnTo>
                  <a:lnTo>
                    <a:pt x="268107" y="443607"/>
                  </a:lnTo>
                  <a:lnTo>
                    <a:pt x="286385" y="451741"/>
                  </a:lnTo>
                  <a:lnTo>
                    <a:pt x="304663" y="461909"/>
                  </a:lnTo>
                  <a:lnTo>
                    <a:pt x="327003" y="470044"/>
                  </a:lnTo>
                  <a:lnTo>
                    <a:pt x="347312" y="476144"/>
                  </a:lnTo>
                  <a:lnTo>
                    <a:pt x="369652" y="484279"/>
                  </a:lnTo>
                  <a:lnTo>
                    <a:pt x="414332" y="498514"/>
                  </a:lnTo>
                  <a:lnTo>
                    <a:pt x="463045" y="512749"/>
                  </a:lnTo>
                  <a:lnTo>
                    <a:pt x="515934" y="524951"/>
                  </a:lnTo>
                  <a:lnTo>
                    <a:pt x="568709" y="537152"/>
                  </a:lnTo>
                  <a:lnTo>
                    <a:pt x="623543" y="549410"/>
                  </a:lnTo>
                  <a:lnTo>
                    <a:pt x="680409" y="559578"/>
                  </a:lnTo>
                  <a:lnTo>
                    <a:pt x="739305" y="569746"/>
                  </a:lnTo>
                  <a:lnTo>
                    <a:pt x="798257" y="579914"/>
                  </a:lnTo>
                  <a:lnTo>
                    <a:pt x="859184" y="590082"/>
                  </a:lnTo>
                  <a:lnTo>
                    <a:pt x="920083" y="600250"/>
                  </a:lnTo>
                  <a:lnTo>
                    <a:pt x="1041938" y="618553"/>
                  </a:lnTo>
                  <a:lnTo>
                    <a:pt x="1045999" y="620586"/>
                  </a:lnTo>
                  <a:lnTo>
                    <a:pt x="1048030" y="622620"/>
                  </a:lnTo>
                  <a:lnTo>
                    <a:pt x="1050061" y="624654"/>
                  </a:lnTo>
                  <a:lnTo>
                    <a:pt x="1050061" y="628721"/>
                  </a:lnTo>
                  <a:lnTo>
                    <a:pt x="1048030" y="630754"/>
                  </a:lnTo>
                  <a:lnTo>
                    <a:pt x="1045999" y="634822"/>
                  </a:lnTo>
                  <a:lnTo>
                    <a:pt x="1043968" y="634822"/>
                  </a:lnTo>
                  <a:lnTo>
                    <a:pt x="1039907" y="634822"/>
                  </a:lnTo>
                  <a:close/>
                </a:path>
                <a:path w="1050290" h="635000">
                  <a:moveTo>
                    <a:pt x="42648" y="65131"/>
                  </a:moveTo>
                  <a:lnTo>
                    <a:pt x="0" y="111904"/>
                  </a:lnTo>
                  <a:lnTo>
                    <a:pt x="26401" y="0"/>
                  </a:lnTo>
                  <a:lnTo>
                    <a:pt x="99514" y="87501"/>
                  </a:lnTo>
                  <a:lnTo>
                    <a:pt x="42648" y="651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370972" y="3743218"/>
              <a:ext cx="1151890" cy="85725"/>
            </a:xfrm>
            <a:custGeom>
              <a:avLst/>
              <a:gdLst/>
              <a:ahLst/>
              <a:cxnLst/>
              <a:rect l="l" t="t" r="r" b="b"/>
              <a:pathLst>
                <a:path w="1151889" h="85725">
                  <a:moveTo>
                    <a:pt x="0" y="0"/>
                  </a:moveTo>
                  <a:lnTo>
                    <a:pt x="1151663" y="0"/>
                  </a:lnTo>
                </a:path>
                <a:path w="1151889" h="85725">
                  <a:moveTo>
                    <a:pt x="0" y="0"/>
                  </a:moveTo>
                  <a:lnTo>
                    <a:pt x="0" y="85467"/>
                  </a:lnTo>
                </a:path>
                <a:path w="1151889" h="85725">
                  <a:moveTo>
                    <a:pt x="1151663" y="0"/>
                  </a:moveTo>
                  <a:lnTo>
                    <a:pt x="1151663" y="854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971871" y="3054449"/>
              <a:ext cx="2210435" cy="783590"/>
            </a:xfrm>
            <a:custGeom>
              <a:avLst/>
              <a:gdLst/>
              <a:ahLst/>
              <a:cxnLst/>
              <a:rect l="l" t="t" r="r" b="b"/>
              <a:pathLst>
                <a:path w="2210435" h="783589">
                  <a:moveTo>
                    <a:pt x="2137605" y="35772"/>
                  </a:moveTo>
                  <a:lnTo>
                    <a:pt x="2045289" y="56997"/>
                  </a:lnTo>
                  <a:lnTo>
                    <a:pt x="1880814" y="91568"/>
                  </a:lnTo>
                  <a:lnTo>
                    <a:pt x="1639080" y="146475"/>
                  </a:lnTo>
                  <a:lnTo>
                    <a:pt x="1557872" y="162800"/>
                  </a:lnTo>
                  <a:lnTo>
                    <a:pt x="1403467" y="199405"/>
                  </a:lnTo>
                  <a:lnTo>
                    <a:pt x="1251177" y="231943"/>
                  </a:lnTo>
                  <a:lnTo>
                    <a:pt x="1176034" y="250245"/>
                  </a:lnTo>
                  <a:lnTo>
                    <a:pt x="1031783" y="282839"/>
                  </a:lnTo>
                  <a:lnTo>
                    <a:pt x="962732" y="301142"/>
                  </a:lnTo>
                  <a:lnTo>
                    <a:pt x="893710" y="317411"/>
                  </a:lnTo>
                  <a:lnTo>
                    <a:pt x="828721" y="333679"/>
                  </a:lnTo>
                  <a:lnTo>
                    <a:pt x="763676" y="347915"/>
                  </a:lnTo>
                  <a:lnTo>
                    <a:pt x="639791" y="380509"/>
                  </a:lnTo>
                  <a:lnTo>
                    <a:pt x="526088" y="408979"/>
                  </a:lnTo>
                  <a:lnTo>
                    <a:pt x="473228" y="425248"/>
                  </a:lnTo>
                  <a:lnTo>
                    <a:pt x="422456" y="439483"/>
                  </a:lnTo>
                  <a:lnTo>
                    <a:pt x="373714" y="453718"/>
                  </a:lnTo>
                  <a:lnTo>
                    <a:pt x="327003" y="465976"/>
                  </a:lnTo>
                  <a:lnTo>
                    <a:pt x="284354" y="480212"/>
                  </a:lnTo>
                  <a:lnTo>
                    <a:pt x="243764" y="492413"/>
                  </a:lnTo>
                  <a:lnTo>
                    <a:pt x="207208" y="504615"/>
                  </a:lnTo>
                  <a:lnTo>
                    <a:pt x="190961" y="512749"/>
                  </a:lnTo>
                  <a:lnTo>
                    <a:pt x="174714" y="518850"/>
                  </a:lnTo>
                  <a:lnTo>
                    <a:pt x="158466" y="522917"/>
                  </a:lnTo>
                  <a:lnTo>
                    <a:pt x="142163" y="529018"/>
                  </a:lnTo>
                  <a:lnTo>
                    <a:pt x="127946" y="535119"/>
                  </a:lnTo>
                  <a:lnTo>
                    <a:pt x="91390" y="553421"/>
                  </a:lnTo>
                  <a:lnTo>
                    <a:pt x="81236" y="557488"/>
                  </a:lnTo>
                  <a:lnTo>
                    <a:pt x="71081" y="563646"/>
                  </a:lnTo>
                  <a:lnTo>
                    <a:pt x="52803" y="573814"/>
                  </a:lnTo>
                  <a:lnTo>
                    <a:pt x="36556" y="583982"/>
                  </a:lnTo>
                  <a:lnTo>
                    <a:pt x="24370" y="594150"/>
                  </a:lnTo>
                  <a:lnTo>
                    <a:pt x="14216" y="604318"/>
                  </a:lnTo>
                  <a:lnTo>
                    <a:pt x="6092" y="614486"/>
                  </a:lnTo>
                  <a:lnTo>
                    <a:pt x="6092" y="616519"/>
                  </a:lnTo>
                  <a:lnTo>
                    <a:pt x="2030" y="624654"/>
                  </a:lnTo>
                  <a:lnTo>
                    <a:pt x="2030" y="626687"/>
                  </a:lnTo>
                  <a:lnTo>
                    <a:pt x="0" y="634822"/>
                  </a:lnTo>
                  <a:lnTo>
                    <a:pt x="0" y="647023"/>
                  </a:lnTo>
                  <a:lnTo>
                    <a:pt x="4061" y="655158"/>
                  </a:lnTo>
                  <a:lnTo>
                    <a:pt x="4061" y="657191"/>
                  </a:lnTo>
                  <a:lnTo>
                    <a:pt x="8123" y="665326"/>
                  </a:lnTo>
                  <a:lnTo>
                    <a:pt x="10154" y="665326"/>
                  </a:lnTo>
                  <a:lnTo>
                    <a:pt x="26401" y="681651"/>
                  </a:lnTo>
                  <a:lnTo>
                    <a:pt x="38587" y="689785"/>
                  </a:lnTo>
                  <a:lnTo>
                    <a:pt x="50772" y="695886"/>
                  </a:lnTo>
                  <a:lnTo>
                    <a:pt x="64988" y="704020"/>
                  </a:lnTo>
                  <a:lnTo>
                    <a:pt x="79205" y="710121"/>
                  </a:lnTo>
                  <a:lnTo>
                    <a:pt x="134039" y="728424"/>
                  </a:lnTo>
                  <a:lnTo>
                    <a:pt x="174714" y="740625"/>
                  </a:lnTo>
                  <a:lnTo>
                    <a:pt x="197054" y="744692"/>
                  </a:lnTo>
                  <a:lnTo>
                    <a:pt x="219393" y="750793"/>
                  </a:lnTo>
                  <a:lnTo>
                    <a:pt x="266076" y="762995"/>
                  </a:lnTo>
                  <a:lnTo>
                    <a:pt x="363559" y="783387"/>
                  </a:lnTo>
                  <a:lnTo>
                    <a:pt x="367621" y="783387"/>
                  </a:lnTo>
                  <a:lnTo>
                    <a:pt x="371683" y="781354"/>
                  </a:lnTo>
                  <a:lnTo>
                    <a:pt x="373714" y="779320"/>
                  </a:lnTo>
                  <a:lnTo>
                    <a:pt x="373714" y="771186"/>
                  </a:lnTo>
                  <a:lnTo>
                    <a:pt x="371683" y="769152"/>
                  </a:lnTo>
                  <a:lnTo>
                    <a:pt x="367621" y="767062"/>
                  </a:lnTo>
                  <a:lnTo>
                    <a:pt x="318880" y="756894"/>
                  </a:lnTo>
                  <a:lnTo>
                    <a:pt x="270138" y="744692"/>
                  </a:lnTo>
                  <a:lnTo>
                    <a:pt x="223455" y="734524"/>
                  </a:lnTo>
                  <a:lnTo>
                    <a:pt x="201115" y="728424"/>
                  </a:lnTo>
                  <a:lnTo>
                    <a:pt x="178775" y="724356"/>
                  </a:lnTo>
                  <a:lnTo>
                    <a:pt x="138101" y="712155"/>
                  </a:lnTo>
                  <a:lnTo>
                    <a:pt x="101545" y="699953"/>
                  </a:lnTo>
                  <a:lnTo>
                    <a:pt x="56865" y="681651"/>
                  </a:lnTo>
                  <a:lnTo>
                    <a:pt x="46710" y="673516"/>
                  </a:lnTo>
                  <a:lnTo>
                    <a:pt x="36556" y="667416"/>
                  </a:lnTo>
                  <a:lnTo>
                    <a:pt x="28432" y="661258"/>
                  </a:lnTo>
                  <a:lnTo>
                    <a:pt x="22339" y="655158"/>
                  </a:lnTo>
                  <a:lnTo>
                    <a:pt x="18278" y="649057"/>
                  </a:lnTo>
                  <a:lnTo>
                    <a:pt x="17262" y="644990"/>
                  </a:lnTo>
                  <a:lnTo>
                    <a:pt x="16247" y="644990"/>
                  </a:lnTo>
                  <a:lnTo>
                    <a:pt x="16247" y="636855"/>
                  </a:lnTo>
                  <a:lnTo>
                    <a:pt x="16754" y="636855"/>
                  </a:lnTo>
                  <a:lnTo>
                    <a:pt x="18278" y="630754"/>
                  </a:lnTo>
                  <a:lnTo>
                    <a:pt x="21324" y="624654"/>
                  </a:lnTo>
                  <a:lnTo>
                    <a:pt x="20309" y="624654"/>
                  </a:lnTo>
                  <a:lnTo>
                    <a:pt x="26401" y="614486"/>
                  </a:lnTo>
                  <a:lnTo>
                    <a:pt x="28432" y="614486"/>
                  </a:lnTo>
                  <a:lnTo>
                    <a:pt x="36556" y="606351"/>
                  </a:lnTo>
                  <a:lnTo>
                    <a:pt x="46710" y="598217"/>
                  </a:lnTo>
                  <a:lnTo>
                    <a:pt x="60927" y="588049"/>
                  </a:lnTo>
                  <a:lnTo>
                    <a:pt x="79205" y="577881"/>
                  </a:lnTo>
                  <a:lnTo>
                    <a:pt x="89359" y="573814"/>
                  </a:lnTo>
                  <a:lnTo>
                    <a:pt x="109668" y="561556"/>
                  </a:lnTo>
                  <a:lnTo>
                    <a:pt x="121854" y="557488"/>
                  </a:lnTo>
                  <a:lnTo>
                    <a:pt x="178775" y="533085"/>
                  </a:lnTo>
                  <a:lnTo>
                    <a:pt x="197054" y="526984"/>
                  </a:lnTo>
                  <a:lnTo>
                    <a:pt x="213301" y="520884"/>
                  </a:lnTo>
                  <a:lnTo>
                    <a:pt x="249857" y="508682"/>
                  </a:lnTo>
                  <a:lnTo>
                    <a:pt x="290447" y="496480"/>
                  </a:lnTo>
                  <a:lnTo>
                    <a:pt x="333096" y="482245"/>
                  </a:lnTo>
                  <a:lnTo>
                    <a:pt x="377776" y="468010"/>
                  </a:lnTo>
                  <a:lnTo>
                    <a:pt x="426517" y="455752"/>
                  </a:lnTo>
                  <a:lnTo>
                    <a:pt x="477346" y="441517"/>
                  </a:lnTo>
                  <a:lnTo>
                    <a:pt x="530150" y="425248"/>
                  </a:lnTo>
                  <a:lnTo>
                    <a:pt x="643852" y="396777"/>
                  </a:lnTo>
                  <a:lnTo>
                    <a:pt x="767737" y="364240"/>
                  </a:lnTo>
                  <a:lnTo>
                    <a:pt x="830752" y="349948"/>
                  </a:lnTo>
                  <a:lnTo>
                    <a:pt x="1035845" y="301142"/>
                  </a:lnTo>
                  <a:lnTo>
                    <a:pt x="1106927" y="282839"/>
                  </a:lnTo>
                  <a:lnTo>
                    <a:pt x="1253208" y="250245"/>
                  </a:lnTo>
                  <a:lnTo>
                    <a:pt x="1330354" y="231943"/>
                  </a:lnTo>
                  <a:lnTo>
                    <a:pt x="1405498" y="215674"/>
                  </a:lnTo>
                  <a:lnTo>
                    <a:pt x="1484759" y="197372"/>
                  </a:lnTo>
                  <a:lnTo>
                    <a:pt x="1561934" y="181103"/>
                  </a:lnTo>
                  <a:lnTo>
                    <a:pt x="1722347" y="144442"/>
                  </a:lnTo>
                  <a:lnTo>
                    <a:pt x="1884875" y="109870"/>
                  </a:lnTo>
                  <a:lnTo>
                    <a:pt x="2141143" y="52187"/>
                  </a:lnTo>
                  <a:lnTo>
                    <a:pt x="2144859" y="42705"/>
                  </a:lnTo>
                  <a:lnTo>
                    <a:pt x="2137605" y="35772"/>
                  </a:lnTo>
                  <a:close/>
                </a:path>
                <a:path w="2210435" h="783589">
                  <a:moveTo>
                    <a:pt x="16247" y="640922"/>
                  </a:moveTo>
                  <a:lnTo>
                    <a:pt x="16247" y="644990"/>
                  </a:lnTo>
                  <a:lnTo>
                    <a:pt x="17262" y="644990"/>
                  </a:lnTo>
                  <a:lnTo>
                    <a:pt x="16247" y="640922"/>
                  </a:lnTo>
                  <a:close/>
                </a:path>
                <a:path w="2210435" h="783589">
                  <a:moveTo>
                    <a:pt x="16754" y="636855"/>
                  </a:moveTo>
                  <a:lnTo>
                    <a:pt x="16247" y="636855"/>
                  </a:lnTo>
                  <a:lnTo>
                    <a:pt x="16247" y="638889"/>
                  </a:lnTo>
                  <a:lnTo>
                    <a:pt x="16754" y="636855"/>
                  </a:lnTo>
                  <a:close/>
                </a:path>
                <a:path w="2210435" h="783589">
                  <a:moveTo>
                    <a:pt x="22339" y="622620"/>
                  </a:moveTo>
                  <a:lnTo>
                    <a:pt x="20309" y="624654"/>
                  </a:lnTo>
                  <a:lnTo>
                    <a:pt x="21324" y="624654"/>
                  </a:lnTo>
                  <a:lnTo>
                    <a:pt x="22339" y="622620"/>
                  </a:lnTo>
                  <a:close/>
                </a:path>
                <a:path w="2210435" h="783589">
                  <a:moveTo>
                    <a:pt x="28432" y="614486"/>
                  </a:moveTo>
                  <a:lnTo>
                    <a:pt x="26401" y="614486"/>
                  </a:lnTo>
                  <a:lnTo>
                    <a:pt x="26401" y="616519"/>
                  </a:lnTo>
                  <a:lnTo>
                    <a:pt x="28432" y="614486"/>
                  </a:lnTo>
                  <a:close/>
                </a:path>
                <a:path w="2210435" h="783589">
                  <a:moveTo>
                    <a:pt x="2202369" y="34571"/>
                  </a:moveTo>
                  <a:lnTo>
                    <a:pt x="2146890" y="34571"/>
                  </a:lnTo>
                  <a:lnTo>
                    <a:pt x="2152983" y="40671"/>
                  </a:lnTo>
                  <a:lnTo>
                    <a:pt x="2152983" y="44739"/>
                  </a:lnTo>
                  <a:lnTo>
                    <a:pt x="2150952" y="48862"/>
                  </a:lnTo>
                  <a:lnTo>
                    <a:pt x="2148921" y="50896"/>
                  </a:lnTo>
                  <a:lnTo>
                    <a:pt x="2146890" y="50896"/>
                  </a:lnTo>
                  <a:lnTo>
                    <a:pt x="2141143" y="52187"/>
                  </a:lnTo>
                  <a:lnTo>
                    <a:pt x="2122519" y="99702"/>
                  </a:lnTo>
                  <a:lnTo>
                    <a:pt x="2202369" y="34571"/>
                  </a:lnTo>
                  <a:close/>
                </a:path>
                <a:path w="2210435" h="783589">
                  <a:moveTo>
                    <a:pt x="2146890" y="34571"/>
                  </a:moveTo>
                  <a:lnTo>
                    <a:pt x="2142828" y="34571"/>
                  </a:lnTo>
                  <a:lnTo>
                    <a:pt x="2137605" y="35772"/>
                  </a:lnTo>
                  <a:lnTo>
                    <a:pt x="2144859" y="42705"/>
                  </a:lnTo>
                  <a:lnTo>
                    <a:pt x="2141143" y="52187"/>
                  </a:lnTo>
                  <a:lnTo>
                    <a:pt x="2146890" y="50896"/>
                  </a:lnTo>
                  <a:lnTo>
                    <a:pt x="2148921" y="50896"/>
                  </a:lnTo>
                  <a:lnTo>
                    <a:pt x="2150952" y="48862"/>
                  </a:lnTo>
                  <a:lnTo>
                    <a:pt x="2152983" y="44739"/>
                  </a:lnTo>
                  <a:lnTo>
                    <a:pt x="2152983" y="40671"/>
                  </a:lnTo>
                  <a:lnTo>
                    <a:pt x="2146890" y="34571"/>
                  </a:lnTo>
                  <a:close/>
                </a:path>
                <a:path w="2210435" h="783589">
                  <a:moveTo>
                    <a:pt x="2100179" y="0"/>
                  </a:moveTo>
                  <a:lnTo>
                    <a:pt x="2137605" y="35772"/>
                  </a:lnTo>
                  <a:lnTo>
                    <a:pt x="2142828" y="34571"/>
                  </a:lnTo>
                  <a:lnTo>
                    <a:pt x="2202369" y="34571"/>
                  </a:lnTo>
                  <a:lnTo>
                    <a:pt x="2209848" y="28470"/>
                  </a:lnTo>
                  <a:lnTo>
                    <a:pt x="2100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71871" y="3054449"/>
              <a:ext cx="2210435" cy="783590"/>
            </a:xfrm>
            <a:custGeom>
              <a:avLst/>
              <a:gdLst/>
              <a:ahLst/>
              <a:cxnLst/>
              <a:rect l="l" t="t" r="r" b="b"/>
              <a:pathLst>
                <a:path w="2210435" h="783589">
                  <a:moveTo>
                    <a:pt x="363559" y="783387"/>
                  </a:moveTo>
                  <a:lnTo>
                    <a:pt x="314818" y="773219"/>
                  </a:lnTo>
                  <a:lnTo>
                    <a:pt x="266076" y="762995"/>
                  </a:lnTo>
                  <a:lnTo>
                    <a:pt x="219393" y="750793"/>
                  </a:lnTo>
                  <a:lnTo>
                    <a:pt x="197054" y="744692"/>
                  </a:lnTo>
                  <a:lnTo>
                    <a:pt x="174714" y="740625"/>
                  </a:lnTo>
                  <a:lnTo>
                    <a:pt x="154405" y="734524"/>
                  </a:lnTo>
                  <a:lnTo>
                    <a:pt x="134039" y="728424"/>
                  </a:lnTo>
                  <a:lnTo>
                    <a:pt x="115761" y="722323"/>
                  </a:lnTo>
                  <a:lnTo>
                    <a:pt x="97483" y="716222"/>
                  </a:lnTo>
                  <a:lnTo>
                    <a:pt x="79205" y="710121"/>
                  </a:lnTo>
                  <a:lnTo>
                    <a:pt x="64988" y="704020"/>
                  </a:lnTo>
                  <a:lnTo>
                    <a:pt x="50772" y="695886"/>
                  </a:lnTo>
                  <a:lnTo>
                    <a:pt x="38587" y="689785"/>
                  </a:lnTo>
                  <a:lnTo>
                    <a:pt x="26401" y="681651"/>
                  </a:lnTo>
                  <a:lnTo>
                    <a:pt x="18278" y="673517"/>
                  </a:lnTo>
                  <a:lnTo>
                    <a:pt x="10154" y="665326"/>
                  </a:lnTo>
                  <a:lnTo>
                    <a:pt x="8123" y="665326"/>
                  </a:lnTo>
                  <a:lnTo>
                    <a:pt x="4061" y="657191"/>
                  </a:lnTo>
                  <a:lnTo>
                    <a:pt x="4061" y="655158"/>
                  </a:lnTo>
                  <a:lnTo>
                    <a:pt x="0" y="647023"/>
                  </a:lnTo>
                  <a:lnTo>
                    <a:pt x="0" y="644990"/>
                  </a:lnTo>
                  <a:lnTo>
                    <a:pt x="0" y="636855"/>
                  </a:lnTo>
                  <a:lnTo>
                    <a:pt x="0" y="634822"/>
                  </a:lnTo>
                  <a:lnTo>
                    <a:pt x="2030" y="626687"/>
                  </a:lnTo>
                  <a:lnTo>
                    <a:pt x="2030" y="624654"/>
                  </a:lnTo>
                  <a:lnTo>
                    <a:pt x="6092" y="616519"/>
                  </a:lnTo>
                  <a:lnTo>
                    <a:pt x="6092" y="614486"/>
                  </a:lnTo>
                  <a:lnTo>
                    <a:pt x="14216" y="604318"/>
                  </a:lnTo>
                  <a:lnTo>
                    <a:pt x="24370" y="594150"/>
                  </a:lnTo>
                  <a:lnTo>
                    <a:pt x="36556" y="583982"/>
                  </a:lnTo>
                  <a:lnTo>
                    <a:pt x="52803" y="573814"/>
                  </a:lnTo>
                  <a:lnTo>
                    <a:pt x="71081" y="563646"/>
                  </a:lnTo>
                  <a:lnTo>
                    <a:pt x="81236" y="557488"/>
                  </a:lnTo>
                  <a:lnTo>
                    <a:pt x="91390" y="553421"/>
                  </a:lnTo>
                  <a:lnTo>
                    <a:pt x="103576" y="547320"/>
                  </a:lnTo>
                  <a:lnTo>
                    <a:pt x="115761" y="541220"/>
                  </a:lnTo>
                  <a:lnTo>
                    <a:pt x="127946" y="535119"/>
                  </a:lnTo>
                  <a:lnTo>
                    <a:pt x="142163" y="529018"/>
                  </a:lnTo>
                  <a:lnTo>
                    <a:pt x="158466" y="522917"/>
                  </a:lnTo>
                  <a:lnTo>
                    <a:pt x="174714" y="518850"/>
                  </a:lnTo>
                  <a:lnTo>
                    <a:pt x="190961" y="512749"/>
                  </a:lnTo>
                  <a:lnTo>
                    <a:pt x="207208" y="504615"/>
                  </a:lnTo>
                  <a:lnTo>
                    <a:pt x="225486" y="498514"/>
                  </a:lnTo>
                  <a:lnTo>
                    <a:pt x="243764" y="492413"/>
                  </a:lnTo>
                  <a:lnTo>
                    <a:pt x="284354" y="480212"/>
                  </a:lnTo>
                  <a:lnTo>
                    <a:pt x="327003" y="465976"/>
                  </a:lnTo>
                  <a:lnTo>
                    <a:pt x="373714" y="453718"/>
                  </a:lnTo>
                  <a:lnTo>
                    <a:pt x="422456" y="439483"/>
                  </a:lnTo>
                  <a:lnTo>
                    <a:pt x="473228" y="425248"/>
                  </a:lnTo>
                  <a:lnTo>
                    <a:pt x="526088" y="408979"/>
                  </a:lnTo>
                  <a:lnTo>
                    <a:pt x="582953" y="394744"/>
                  </a:lnTo>
                  <a:lnTo>
                    <a:pt x="639790" y="380509"/>
                  </a:lnTo>
                  <a:lnTo>
                    <a:pt x="700718" y="364240"/>
                  </a:lnTo>
                  <a:lnTo>
                    <a:pt x="763676" y="347915"/>
                  </a:lnTo>
                  <a:lnTo>
                    <a:pt x="828721" y="333679"/>
                  </a:lnTo>
                  <a:lnTo>
                    <a:pt x="893710" y="317411"/>
                  </a:lnTo>
                  <a:lnTo>
                    <a:pt x="962732" y="301142"/>
                  </a:lnTo>
                  <a:lnTo>
                    <a:pt x="1031783" y="282839"/>
                  </a:lnTo>
                  <a:lnTo>
                    <a:pt x="1102865" y="266571"/>
                  </a:lnTo>
                  <a:lnTo>
                    <a:pt x="1176034" y="250245"/>
                  </a:lnTo>
                  <a:lnTo>
                    <a:pt x="1251177" y="231943"/>
                  </a:lnTo>
                  <a:lnTo>
                    <a:pt x="1326292" y="215674"/>
                  </a:lnTo>
                  <a:lnTo>
                    <a:pt x="1403467" y="199405"/>
                  </a:lnTo>
                  <a:lnTo>
                    <a:pt x="1480697" y="181103"/>
                  </a:lnTo>
                  <a:lnTo>
                    <a:pt x="1557872" y="162800"/>
                  </a:lnTo>
                  <a:lnTo>
                    <a:pt x="1639080" y="146475"/>
                  </a:lnTo>
                  <a:lnTo>
                    <a:pt x="1718285" y="128173"/>
                  </a:lnTo>
                  <a:lnTo>
                    <a:pt x="1880814" y="91568"/>
                  </a:lnTo>
                  <a:lnTo>
                    <a:pt x="2045288" y="56997"/>
                  </a:lnTo>
                  <a:lnTo>
                    <a:pt x="2142828" y="34571"/>
                  </a:lnTo>
                  <a:lnTo>
                    <a:pt x="2146890" y="34571"/>
                  </a:lnTo>
                  <a:lnTo>
                    <a:pt x="2148921" y="36604"/>
                  </a:lnTo>
                  <a:lnTo>
                    <a:pt x="2150952" y="38638"/>
                  </a:lnTo>
                  <a:lnTo>
                    <a:pt x="2152983" y="40671"/>
                  </a:lnTo>
                  <a:lnTo>
                    <a:pt x="2152983" y="44739"/>
                  </a:lnTo>
                  <a:lnTo>
                    <a:pt x="2150952" y="48862"/>
                  </a:lnTo>
                  <a:lnTo>
                    <a:pt x="2148921" y="50896"/>
                  </a:lnTo>
                  <a:lnTo>
                    <a:pt x="2146890" y="50896"/>
                  </a:lnTo>
                  <a:lnTo>
                    <a:pt x="2047319" y="73266"/>
                  </a:lnTo>
                  <a:lnTo>
                    <a:pt x="1884875" y="109870"/>
                  </a:lnTo>
                  <a:lnTo>
                    <a:pt x="1722347" y="144442"/>
                  </a:lnTo>
                  <a:lnTo>
                    <a:pt x="1641111" y="162800"/>
                  </a:lnTo>
                  <a:lnTo>
                    <a:pt x="1561933" y="181103"/>
                  </a:lnTo>
                  <a:lnTo>
                    <a:pt x="1484759" y="197372"/>
                  </a:lnTo>
                  <a:lnTo>
                    <a:pt x="1405497" y="215674"/>
                  </a:lnTo>
                  <a:lnTo>
                    <a:pt x="1330354" y="231943"/>
                  </a:lnTo>
                  <a:lnTo>
                    <a:pt x="1253208" y="250245"/>
                  </a:lnTo>
                  <a:lnTo>
                    <a:pt x="1180095" y="266571"/>
                  </a:lnTo>
                  <a:lnTo>
                    <a:pt x="1106926" y="282839"/>
                  </a:lnTo>
                  <a:lnTo>
                    <a:pt x="1035845" y="301142"/>
                  </a:lnTo>
                  <a:lnTo>
                    <a:pt x="966794" y="317411"/>
                  </a:lnTo>
                  <a:lnTo>
                    <a:pt x="897772" y="333679"/>
                  </a:lnTo>
                  <a:lnTo>
                    <a:pt x="830752" y="349948"/>
                  </a:lnTo>
                  <a:lnTo>
                    <a:pt x="767737" y="364240"/>
                  </a:lnTo>
                  <a:lnTo>
                    <a:pt x="704779" y="380509"/>
                  </a:lnTo>
                  <a:lnTo>
                    <a:pt x="643852" y="396777"/>
                  </a:lnTo>
                  <a:lnTo>
                    <a:pt x="587015" y="411013"/>
                  </a:lnTo>
                  <a:lnTo>
                    <a:pt x="530150" y="425248"/>
                  </a:lnTo>
                  <a:lnTo>
                    <a:pt x="477346" y="441517"/>
                  </a:lnTo>
                  <a:lnTo>
                    <a:pt x="426517" y="455752"/>
                  </a:lnTo>
                  <a:lnTo>
                    <a:pt x="377776" y="468010"/>
                  </a:lnTo>
                  <a:lnTo>
                    <a:pt x="333096" y="482245"/>
                  </a:lnTo>
                  <a:lnTo>
                    <a:pt x="290447" y="496480"/>
                  </a:lnTo>
                  <a:lnTo>
                    <a:pt x="249857" y="508682"/>
                  </a:lnTo>
                  <a:lnTo>
                    <a:pt x="231579" y="514783"/>
                  </a:lnTo>
                  <a:lnTo>
                    <a:pt x="213301" y="520884"/>
                  </a:lnTo>
                  <a:lnTo>
                    <a:pt x="197054" y="526984"/>
                  </a:lnTo>
                  <a:lnTo>
                    <a:pt x="178775" y="533085"/>
                  </a:lnTo>
                  <a:lnTo>
                    <a:pt x="164559" y="539186"/>
                  </a:lnTo>
                  <a:lnTo>
                    <a:pt x="150258" y="545287"/>
                  </a:lnTo>
                  <a:lnTo>
                    <a:pt x="136070" y="551388"/>
                  </a:lnTo>
                  <a:lnTo>
                    <a:pt x="121854" y="557488"/>
                  </a:lnTo>
                  <a:lnTo>
                    <a:pt x="109668" y="561556"/>
                  </a:lnTo>
                  <a:lnTo>
                    <a:pt x="99514" y="567713"/>
                  </a:lnTo>
                  <a:lnTo>
                    <a:pt x="89359" y="573814"/>
                  </a:lnTo>
                  <a:lnTo>
                    <a:pt x="79205" y="577881"/>
                  </a:lnTo>
                  <a:lnTo>
                    <a:pt x="60927" y="588049"/>
                  </a:lnTo>
                  <a:lnTo>
                    <a:pt x="46710" y="598217"/>
                  </a:lnTo>
                  <a:lnTo>
                    <a:pt x="36556" y="606351"/>
                  </a:lnTo>
                  <a:lnTo>
                    <a:pt x="26401" y="616519"/>
                  </a:lnTo>
                  <a:lnTo>
                    <a:pt x="26401" y="614486"/>
                  </a:lnTo>
                  <a:lnTo>
                    <a:pt x="20309" y="624654"/>
                  </a:lnTo>
                  <a:lnTo>
                    <a:pt x="22339" y="622620"/>
                  </a:lnTo>
                  <a:lnTo>
                    <a:pt x="18278" y="630754"/>
                  </a:lnTo>
                  <a:lnTo>
                    <a:pt x="16247" y="638889"/>
                  </a:lnTo>
                  <a:lnTo>
                    <a:pt x="16247" y="636855"/>
                  </a:lnTo>
                  <a:lnTo>
                    <a:pt x="16247" y="644990"/>
                  </a:lnTo>
                  <a:lnTo>
                    <a:pt x="16247" y="640922"/>
                  </a:lnTo>
                  <a:lnTo>
                    <a:pt x="18278" y="649057"/>
                  </a:lnTo>
                  <a:lnTo>
                    <a:pt x="22339" y="655158"/>
                  </a:lnTo>
                  <a:lnTo>
                    <a:pt x="28432" y="661258"/>
                  </a:lnTo>
                  <a:lnTo>
                    <a:pt x="36556" y="667416"/>
                  </a:lnTo>
                  <a:lnTo>
                    <a:pt x="46710" y="673517"/>
                  </a:lnTo>
                  <a:lnTo>
                    <a:pt x="56865" y="681651"/>
                  </a:lnTo>
                  <a:lnTo>
                    <a:pt x="71081" y="687752"/>
                  </a:lnTo>
                  <a:lnTo>
                    <a:pt x="119823" y="706054"/>
                  </a:lnTo>
                  <a:lnTo>
                    <a:pt x="158466" y="718256"/>
                  </a:lnTo>
                  <a:lnTo>
                    <a:pt x="178775" y="724356"/>
                  </a:lnTo>
                  <a:lnTo>
                    <a:pt x="201115" y="728424"/>
                  </a:lnTo>
                  <a:lnTo>
                    <a:pt x="223455" y="734524"/>
                  </a:lnTo>
                  <a:lnTo>
                    <a:pt x="270138" y="744692"/>
                  </a:lnTo>
                  <a:lnTo>
                    <a:pt x="318880" y="756894"/>
                  </a:lnTo>
                  <a:lnTo>
                    <a:pt x="367621" y="767062"/>
                  </a:lnTo>
                  <a:lnTo>
                    <a:pt x="371683" y="769152"/>
                  </a:lnTo>
                  <a:lnTo>
                    <a:pt x="373714" y="771186"/>
                  </a:lnTo>
                  <a:lnTo>
                    <a:pt x="373714" y="773219"/>
                  </a:lnTo>
                  <a:lnTo>
                    <a:pt x="373714" y="777287"/>
                  </a:lnTo>
                  <a:lnTo>
                    <a:pt x="373714" y="779320"/>
                  </a:lnTo>
                  <a:lnTo>
                    <a:pt x="371683" y="781354"/>
                  </a:lnTo>
                  <a:lnTo>
                    <a:pt x="367621" y="783387"/>
                  </a:lnTo>
                  <a:lnTo>
                    <a:pt x="363559" y="783387"/>
                  </a:lnTo>
                  <a:close/>
                </a:path>
                <a:path w="2210435" h="783589">
                  <a:moveTo>
                    <a:pt x="2144859" y="42705"/>
                  </a:moveTo>
                  <a:lnTo>
                    <a:pt x="2100179" y="0"/>
                  </a:lnTo>
                  <a:lnTo>
                    <a:pt x="2209848" y="28470"/>
                  </a:lnTo>
                  <a:lnTo>
                    <a:pt x="2122519" y="99702"/>
                  </a:lnTo>
                  <a:lnTo>
                    <a:pt x="2144859" y="4270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43852" y="4607953"/>
              <a:ext cx="457200" cy="85725"/>
            </a:xfrm>
            <a:custGeom>
              <a:avLst/>
              <a:gdLst/>
              <a:ahLst/>
              <a:cxnLst/>
              <a:rect l="l" t="t" r="r" b="b"/>
              <a:pathLst>
                <a:path w="457200" h="85725">
                  <a:moveTo>
                    <a:pt x="0" y="0"/>
                  </a:moveTo>
                  <a:lnTo>
                    <a:pt x="456981" y="0"/>
                  </a:lnTo>
                </a:path>
                <a:path w="457200" h="85725">
                  <a:moveTo>
                    <a:pt x="0" y="0"/>
                  </a:moveTo>
                  <a:lnTo>
                    <a:pt x="0" y="85470"/>
                  </a:lnTo>
                </a:path>
                <a:path w="457200" h="85725">
                  <a:moveTo>
                    <a:pt x="456981" y="0"/>
                  </a:moveTo>
                  <a:lnTo>
                    <a:pt x="456981" y="8547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81813" y="3913080"/>
              <a:ext cx="1597025" cy="805815"/>
            </a:xfrm>
            <a:custGeom>
              <a:avLst/>
              <a:gdLst/>
              <a:ahLst/>
              <a:cxnLst/>
              <a:rect l="l" t="t" r="r" b="b"/>
              <a:pathLst>
                <a:path w="1597025" h="805814">
                  <a:moveTo>
                    <a:pt x="1523811" y="32413"/>
                  </a:moveTo>
                  <a:lnTo>
                    <a:pt x="1468436" y="50896"/>
                  </a:lnTo>
                  <a:lnTo>
                    <a:pt x="1102845" y="168901"/>
                  </a:lnTo>
                  <a:lnTo>
                    <a:pt x="985081" y="209573"/>
                  </a:lnTo>
                  <a:lnTo>
                    <a:pt x="871294" y="246235"/>
                  </a:lnTo>
                  <a:lnTo>
                    <a:pt x="816459" y="266571"/>
                  </a:lnTo>
                  <a:lnTo>
                    <a:pt x="706819" y="303175"/>
                  </a:lnTo>
                  <a:lnTo>
                    <a:pt x="605189" y="339837"/>
                  </a:lnTo>
                  <a:lnTo>
                    <a:pt x="556476" y="358139"/>
                  </a:lnTo>
                  <a:lnTo>
                    <a:pt x="507734" y="374408"/>
                  </a:lnTo>
                  <a:lnTo>
                    <a:pt x="463054" y="392710"/>
                  </a:lnTo>
                  <a:lnTo>
                    <a:pt x="418374" y="408979"/>
                  </a:lnTo>
                  <a:lnTo>
                    <a:pt x="375725" y="425248"/>
                  </a:lnTo>
                  <a:lnTo>
                    <a:pt x="335135" y="441573"/>
                  </a:lnTo>
                  <a:lnTo>
                    <a:pt x="296463" y="457842"/>
                  </a:lnTo>
                  <a:lnTo>
                    <a:pt x="259935" y="474111"/>
                  </a:lnTo>
                  <a:lnTo>
                    <a:pt x="225410" y="488346"/>
                  </a:lnTo>
                  <a:lnTo>
                    <a:pt x="192916" y="502581"/>
                  </a:lnTo>
                  <a:lnTo>
                    <a:pt x="162452" y="516816"/>
                  </a:lnTo>
                  <a:lnTo>
                    <a:pt x="136050" y="531108"/>
                  </a:lnTo>
                  <a:lnTo>
                    <a:pt x="111679" y="545343"/>
                  </a:lnTo>
                  <a:lnTo>
                    <a:pt x="87317" y="557545"/>
                  </a:lnTo>
                  <a:lnTo>
                    <a:pt x="69042" y="571780"/>
                  </a:lnTo>
                  <a:lnTo>
                    <a:pt x="50766" y="583982"/>
                  </a:lnTo>
                  <a:lnTo>
                    <a:pt x="36550" y="594150"/>
                  </a:lnTo>
                  <a:lnTo>
                    <a:pt x="24368" y="606351"/>
                  </a:lnTo>
                  <a:lnTo>
                    <a:pt x="14213" y="618553"/>
                  </a:lnTo>
                  <a:lnTo>
                    <a:pt x="8120" y="628721"/>
                  </a:lnTo>
                  <a:lnTo>
                    <a:pt x="6092" y="628721"/>
                  </a:lnTo>
                  <a:lnTo>
                    <a:pt x="2030" y="638945"/>
                  </a:lnTo>
                  <a:lnTo>
                    <a:pt x="2030" y="640979"/>
                  </a:lnTo>
                  <a:lnTo>
                    <a:pt x="0" y="649113"/>
                  </a:lnTo>
                  <a:lnTo>
                    <a:pt x="0" y="663357"/>
                  </a:lnTo>
                  <a:lnTo>
                    <a:pt x="2030" y="671489"/>
                  </a:lnTo>
                  <a:lnTo>
                    <a:pt x="2030" y="673522"/>
                  </a:lnTo>
                  <a:lnTo>
                    <a:pt x="6092" y="681657"/>
                  </a:lnTo>
                  <a:lnTo>
                    <a:pt x="8120" y="681657"/>
                  </a:lnTo>
                  <a:lnTo>
                    <a:pt x="12182" y="689791"/>
                  </a:lnTo>
                  <a:lnTo>
                    <a:pt x="22337" y="699956"/>
                  </a:lnTo>
                  <a:lnTo>
                    <a:pt x="32488" y="706057"/>
                  </a:lnTo>
                  <a:lnTo>
                    <a:pt x="44674" y="714191"/>
                  </a:lnTo>
                  <a:lnTo>
                    <a:pt x="103556" y="738659"/>
                  </a:lnTo>
                  <a:lnTo>
                    <a:pt x="162452" y="756962"/>
                  </a:lnTo>
                  <a:lnTo>
                    <a:pt x="182761" y="761026"/>
                  </a:lnTo>
                  <a:lnTo>
                    <a:pt x="205101" y="767127"/>
                  </a:lnTo>
                  <a:lnTo>
                    <a:pt x="227441" y="771194"/>
                  </a:lnTo>
                  <a:lnTo>
                    <a:pt x="276154" y="779329"/>
                  </a:lnTo>
                  <a:lnTo>
                    <a:pt x="324981" y="789494"/>
                  </a:lnTo>
                  <a:lnTo>
                    <a:pt x="426498" y="805760"/>
                  </a:lnTo>
                  <a:lnTo>
                    <a:pt x="432590" y="805760"/>
                  </a:lnTo>
                  <a:lnTo>
                    <a:pt x="436652" y="803726"/>
                  </a:lnTo>
                  <a:lnTo>
                    <a:pt x="436652" y="795595"/>
                  </a:lnTo>
                  <a:lnTo>
                    <a:pt x="430560" y="789494"/>
                  </a:lnTo>
                  <a:lnTo>
                    <a:pt x="327012" y="773228"/>
                  </a:lnTo>
                  <a:lnTo>
                    <a:pt x="278185" y="763060"/>
                  </a:lnTo>
                  <a:lnTo>
                    <a:pt x="231503" y="754928"/>
                  </a:lnTo>
                  <a:lnTo>
                    <a:pt x="209163" y="748827"/>
                  </a:lnTo>
                  <a:lnTo>
                    <a:pt x="186823" y="744760"/>
                  </a:lnTo>
                  <a:lnTo>
                    <a:pt x="166514" y="738659"/>
                  </a:lnTo>
                  <a:lnTo>
                    <a:pt x="146205" y="734524"/>
                  </a:lnTo>
                  <a:lnTo>
                    <a:pt x="109649" y="722323"/>
                  </a:lnTo>
                  <a:lnTo>
                    <a:pt x="93410" y="718256"/>
                  </a:lnTo>
                  <a:lnTo>
                    <a:pt x="77163" y="712158"/>
                  </a:lnTo>
                  <a:lnTo>
                    <a:pt x="64980" y="706057"/>
                  </a:lnTo>
                  <a:lnTo>
                    <a:pt x="52795" y="697923"/>
                  </a:lnTo>
                  <a:lnTo>
                    <a:pt x="40612" y="691825"/>
                  </a:lnTo>
                  <a:lnTo>
                    <a:pt x="32488" y="685724"/>
                  </a:lnTo>
                  <a:lnTo>
                    <a:pt x="26398" y="679623"/>
                  </a:lnTo>
                  <a:lnTo>
                    <a:pt x="20306" y="671489"/>
                  </a:lnTo>
                  <a:lnTo>
                    <a:pt x="21321" y="671489"/>
                  </a:lnTo>
                  <a:lnTo>
                    <a:pt x="19291" y="667424"/>
                  </a:lnTo>
                  <a:lnTo>
                    <a:pt x="18275" y="667424"/>
                  </a:lnTo>
                  <a:lnTo>
                    <a:pt x="16753" y="661323"/>
                  </a:lnTo>
                  <a:lnTo>
                    <a:pt x="16244" y="661323"/>
                  </a:lnTo>
                  <a:lnTo>
                    <a:pt x="16244" y="651147"/>
                  </a:lnTo>
                  <a:lnTo>
                    <a:pt x="16752" y="651147"/>
                  </a:lnTo>
                  <a:lnTo>
                    <a:pt x="18275" y="645046"/>
                  </a:lnTo>
                  <a:lnTo>
                    <a:pt x="48736" y="606351"/>
                  </a:lnTo>
                  <a:lnTo>
                    <a:pt x="97469" y="571780"/>
                  </a:lnTo>
                  <a:lnTo>
                    <a:pt x="144174" y="547377"/>
                  </a:lnTo>
                  <a:lnTo>
                    <a:pt x="170576" y="533142"/>
                  </a:lnTo>
                  <a:lnTo>
                    <a:pt x="266028" y="488346"/>
                  </a:lnTo>
                  <a:lnTo>
                    <a:pt x="302641" y="474111"/>
                  </a:lnTo>
                  <a:lnTo>
                    <a:pt x="341228" y="457842"/>
                  </a:lnTo>
                  <a:lnTo>
                    <a:pt x="381818" y="441573"/>
                  </a:lnTo>
                  <a:lnTo>
                    <a:pt x="424467" y="425248"/>
                  </a:lnTo>
                  <a:lnTo>
                    <a:pt x="469147" y="408979"/>
                  </a:lnTo>
                  <a:lnTo>
                    <a:pt x="513827" y="390677"/>
                  </a:lnTo>
                  <a:lnTo>
                    <a:pt x="562568" y="374408"/>
                  </a:lnTo>
                  <a:lnTo>
                    <a:pt x="611282" y="356105"/>
                  </a:lnTo>
                  <a:lnTo>
                    <a:pt x="712883" y="319444"/>
                  </a:lnTo>
                  <a:lnTo>
                    <a:pt x="765687" y="301142"/>
                  </a:lnTo>
                  <a:lnTo>
                    <a:pt x="820521" y="282839"/>
                  </a:lnTo>
                  <a:lnTo>
                    <a:pt x="877386" y="262503"/>
                  </a:lnTo>
                  <a:lnTo>
                    <a:pt x="932221" y="244201"/>
                  </a:lnTo>
                  <a:lnTo>
                    <a:pt x="991174" y="225899"/>
                  </a:lnTo>
                  <a:lnTo>
                    <a:pt x="1108938" y="185170"/>
                  </a:lnTo>
                  <a:lnTo>
                    <a:pt x="1228761" y="146532"/>
                  </a:lnTo>
                  <a:lnTo>
                    <a:pt x="1350672" y="105803"/>
                  </a:lnTo>
                  <a:lnTo>
                    <a:pt x="1474529" y="67165"/>
                  </a:lnTo>
                  <a:lnTo>
                    <a:pt x="1528515" y="49146"/>
                  </a:lnTo>
                  <a:lnTo>
                    <a:pt x="1531394" y="38694"/>
                  </a:lnTo>
                  <a:lnTo>
                    <a:pt x="1523811" y="32413"/>
                  </a:lnTo>
                  <a:close/>
                </a:path>
                <a:path w="1597025" h="805814">
                  <a:moveTo>
                    <a:pt x="21321" y="671489"/>
                  </a:moveTo>
                  <a:lnTo>
                    <a:pt x="20306" y="671489"/>
                  </a:lnTo>
                  <a:lnTo>
                    <a:pt x="22337" y="673522"/>
                  </a:lnTo>
                  <a:lnTo>
                    <a:pt x="21321" y="671489"/>
                  </a:lnTo>
                  <a:close/>
                </a:path>
                <a:path w="1597025" h="805814">
                  <a:moveTo>
                    <a:pt x="18275" y="665391"/>
                  </a:moveTo>
                  <a:lnTo>
                    <a:pt x="18275" y="667424"/>
                  </a:lnTo>
                  <a:lnTo>
                    <a:pt x="19291" y="667424"/>
                  </a:lnTo>
                  <a:lnTo>
                    <a:pt x="18275" y="665391"/>
                  </a:lnTo>
                  <a:close/>
                </a:path>
                <a:path w="1597025" h="805814">
                  <a:moveTo>
                    <a:pt x="16244" y="659281"/>
                  </a:moveTo>
                  <a:lnTo>
                    <a:pt x="16244" y="661323"/>
                  </a:lnTo>
                  <a:lnTo>
                    <a:pt x="16753" y="661323"/>
                  </a:lnTo>
                  <a:lnTo>
                    <a:pt x="16244" y="659281"/>
                  </a:lnTo>
                  <a:close/>
                </a:path>
                <a:path w="1597025" h="805814">
                  <a:moveTo>
                    <a:pt x="16752" y="651147"/>
                  </a:moveTo>
                  <a:lnTo>
                    <a:pt x="16244" y="651147"/>
                  </a:lnTo>
                  <a:lnTo>
                    <a:pt x="16244" y="653180"/>
                  </a:lnTo>
                  <a:lnTo>
                    <a:pt x="16752" y="651147"/>
                  </a:lnTo>
                  <a:close/>
                </a:path>
                <a:path w="1597025" h="805814">
                  <a:moveTo>
                    <a:pt x="1583933" y="30560"/>
                  </a:moveTo>
                  <a:lnTo>
                    <a:pt x="1535456" y="30560"/>
                  </a:lnTo>
                  <a:lnTo>
                    <a:pt x="1537487" y="32594"/>
                  </a:lnTo>
                  <a:lnTo>
                    <a:pt x="1539517" y="36661"/>
                  </a:lnTo>
                  <a:lnTo>
                    <a:pt x="1539517" y="42762"/>
                  </a:lnTo>
                  <a:lnTo>
                    <a:pt x="1535456" y="46829"/>
                  </a:lnTo>
                  <a:lnTo>
                    <a:pt x="1528515" y="49146"/>
                  </a:lnTo>
                  <a:lnTo>
                    <a:pt x="1515147" y="97669"/>
                  </a:lnTo>
                  <a:lnTo>
                    <a:pt x="1583933" y="30560"/>
                  </a:lnTo>
                  <a:close/>
                </a:path>
                <a:path w="1597025" h="805814">
                  <a:moveTo>
                    <a:pt x="1535456" y="30560"/>
                  </a:moveTo>
                  <a:lnTo>
                    <a:pt x="1529363" y="30560"/>
                  </a:lnTo>
                  <a:lnTo>
                    <a:pt x="1523811" y="32413"/>
                  </a:lnTo>
                  <a:lnTo>
                    <a:pt x="1531394" y="38694"/>
                  </a:lnTo>
                  <a:lnTo>
                    <a:pt x="1528515" y="49146"/>
                  </a:lnTo>
                  <a:lnTo>
                    <a:pt x="1535456" y="46829"/>
                  </a:lnTo>
                  <a:lnTo>
                    <a:pt x="1539517" y="42762"/>
                  </a:lnTo>
                  <a:lnTo>
                    <a:pt x="1539517" y="36661"/>
                  </a:lnTo>
                  <a:lnTo>
                    <a:pt x="1537487" y="32594"/>
                  </a:lnTo>
                  <a:lnTo>
                    <a:pt x="1535456" y="30560"/>
                  </a:lnTo>
                  <a:close/>
                </a:path>
                <a:path w="1597025" h="805814">
                  <a:moveTo>
                    <a:pt x="1484683" y="0"/>
                  </a:moveTo>
                  <a:lnTo>
                    <a:pt x="1523811" y="32413"/>
                  </a:lnTo>
                  <a:lnTo>
                    <a:pt x="1529363" y="30560"/>
                  </a:lnTo>
                  <a:lnTo>
                    <a:pt x="1583933" y="30560"/>
                  </a:lnTo>
                  <a:lnTo>
                    <a:pt x="1596439" y="18358"/>
                  </a:lnTo>
                  <a:lnTo>
                    <a:pt x="1484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81813" y="3913080"/>
              <a:ext cx="1597025" cy="805815"/>
            </a:xfrm>
            <a:custGeom>
              <a:avLst/>
              <a:gdLst/>
              <a:ahLst/>
              <a:cxnLst/>
              <a:rect l="l" t="t" r="r" b="b"/>
              <a:pathLst>
                <a:path w="1597025" h="805814">
                  <a:moveTo>
                    <a:pt x="426498" y="805760"/>
                  </a:moveTo>
                  <a:lnTo>
                    <a:pt x="375725" y="797628"/>
                  </a:lnTo>
                  <a:lnTo>
                    <a:pt x="324981" y="789494"/>
                  </a:lnTo>
                  <a:lnTo>
                    <a:pt x="276154" y="779329"/>
                  </a:lnTo>
                  <a:lnTo>
                    <a:pt x="227441" y="771194"/>
                  </a:lnTo>
                  <a:lnTo>
                    <a:pt x="205101" y="767127"/>
                  </a:lnTo>
                  <a:lnTo>
                    <a:pt x="182761" y="761026"/>
                  </a:lnTo>
                  <a:lnTo>
                    <a:pt x="162452" y="756962"/>
                  </a:lnTo>
                  <a:lnTo>
                    <a:pt x="142143" y="750861"/>
                  </a:lnTo>
                  <a:lnTo>
                    <a:pt x="121834" y="744760"/>
                  </a:lnTo>
                  <a:lnTo>
                    <a:pt x="103556" y="738659"/>
                  </a:lnTo>
                  <a:lnTo>
                    <a:pt x="87317" y="732491"/>
                  </a:lnTo>
                  <a:lnTo>
                    <a:pt x="71073" y="726390"/>
                  </a:lnTo>
                  <a:lnTo>
                    <a:pt x="56856" y="720289"/>
                  </a:lnTo>
                  <a:lnTo>
                    <a:pt x="44674" y="714191"/>
                  </a:lnTo>
                  <a:lnTo>
                    <a:pt x="32488" y="706057"/>
                  </a:lnTo>
                  <a:lnTo>
                    <a:pt x="22337" y="699956"/>
                  </a:lnTo>
                  <a:lnTo>
                    <a:pt x="14213" y="691825"/>
                  </a:lnTo>
                  <a:lnTo>
                    <a:pt x="12182" y="689791"/>
                  </a:lnTo>
                  <a:lnTo>
                    <a:pt x="8120" y="681657"/>
                  </a:lnTo>
                  <a:lnTo>
                    <a:pt x="6092" y="681657"/>
                  </a:lnTo>
                  <a:lnTo>
                    <a:pt x="2030" y="673522"/>
                  </a:lnTo>
                  <a:lnTo>
                    <a:pt x="2030" y="671489"/>
                  </a:lnTo>
                  <a:lnTo>
                    <a:pt x="0" y="663357"/>
                  </a:lnTo>
                  <a:lnTo>
                    <a:pt x="0" y="661323"/>
                  </a:lnTo>
                  <a:lnTo>
                    <a:pt x="0" y="651147"/>
                  </a:lnTo>
                  <a:lnTo>
                    <a:pt x="0" y="649113"/>
                  </a:lnTo>
                  <a:lnTo>
                    <a:pt x="2030" y="640979"/>
                  </a:lnTo>
                  <a:lnTo>
                    <a:pt x="2030" y="638945"/>
                  </a:lnTo>
                  <a:lnTo>
                    <a:pt x="6092" y="628721"/>
                  </a:lnTo>
                  <a:lnTo>
                    <a:pt x="8120" y="628721"/>
                  </a:lnTo>
                  <a:lnTo>
                    <a:pt x="14213" y="618553"/>
                  </a:lnTo>
                  <a:lnTo>
                    <a:pt x="24368" y="606351"/>
                  </a:lnTo>
                  <a:lnTo>
                    <a:pt x="36550" y="594150"/>
                  </a:lnTo>
                  <a:lnTo>
                    <a:pt x="50766" y="583982"/>
                  </a:lnTo>
                  <a:lnTo>
                    <a:pt x="69042" y="571780"/>
                  </a:lnTo>
                  <a:lnTo>
                    <a:pt x="87317" y="557545"/>
                  </a:lnTo>
                  <a:lnTo>
                    <a:pt x="111679" y="545343"/>
                  </a:lnTo>
                  <a:lnTo>
                    <a:pt x="136050" y="531108"/>
                  </a:lnTo>
                  <a:lnTo>
                    <a:pt x="162452" y="516816"/>
                  </a:lnTo>
                  <a:lnTo>
                    <a:pt x="192916" y="502581"/>
                  </a:lnTo>
                  <a:lnTo>
                    <a:pt x="225410" y="488346"/>
                  </a:lnTo>
                  <a:lnTo>
                    <a:pt x="259935" y="474111"/>
                  </a:lnTo>
                  <a:lnTo>
                    <a:pt x="296463" y="457842"/>
                  </a:lnTo>
                  <a:lnTo>
                    <a:pt x="335135" y="441573"/>
                  </a:lnTo>
                  <a:lnTo>
                    <a:pt x="375725" y="425248"/>
                  </a:lnTo>
                  <a:lnTo>
                    <a:pt x="418374" y="408979"/>
                  </a:lnTo>
                  <a:lnTo>
                    <a:pt x="463054" y="392710"/>
                  </a:lnTo>
                  <a:lnTo>
                    <a:pt x="507734" y="374408"/>
                  </a:lnTo>
                  <a:lnTo>
                    <a:pt x="556476" y="358139"/>
                  </a:lnTo>
                  <a:lnTo>
                    <a:pt x="605189" y="339837"/>
                  </a:lnTo>
                  <a:lnTo>
                    <a:pt x="656046" y="321478"/>
                  </a:lnTo>
                  <a:lnTo>
                    <a:pt x="706819" y="303175"/>
                  </a:lnTo>
                  <a:lnTo>
                    <a:pt x="761625" y="284873"/>
                  </a:lnTo>
                  <a:lnTo>
                    <a:pt x="816459" y="266571"/>
                  </a:lnTo>
                  <a:lnTo>
                    <a:pt x="871294" y="246235"/>
                  </a:lnTo>
                  <a:lnTo>
                    <a:pt x="928159" y="227932"/>
                  </a:lnTo>
                  <a:lnTo>
                    <a:pt x="985081" y="209573"/>
                  </a:lnTo>
                  <a:lnTo>
                    <a:pt x="1043977" y="189237"/>
                  </a:lnTo>
                  <a:lnTo>
                    <a:pt x="1102845" y="168901"/>
                  </a:lnTo>
                  <a:lnTo>
                    <a:pt x="1222668" y="130263"/>
                  </a:lnTo>
                  <a:lnTo>
                    <a:pt x="1346610" y="89534"/>
                  </a:lnTo>
                  <a:lnTo>
                    <a:pt x="1468436" y="50896"/>
                  </a:lnTo>
                  <a:lnTo>
                    <a:pt x="1529363" y="30560"/>
                  </a:lnTo>
                  <a:lnTo>
                    <a:pt x="1533425" y="30560"/>
                  </a:lnTo>
                  <a:lnTo>
                    <a:pt x="1535456" y="30560"/>
                  </a:lnTo>
                  <a:lnTo>
                    <a:pt x="1537486" y="32594"/>
                  </a:lnTo>
                  <a:lnTo>
                    <a:pt x="1539517" y="36661"/>
                  </a:lnTo>
                  <a:lnTo>
                    <a:pt x="1539517" y="40728"/>
                  </a:lnTo>
                  <a:lnTo>
                    <a:pt x="1539517" y="42762"/>
                  </a:lnTo>
                  <a:lnTo>
                    <a:pt x="1537486" y="44795"/>
                  </a:lnTo>
                  <a:lnTo>
                    <a:pt x="1535456" y="46829"/>
                  </a:lnTo>
                  <a:lnTo>
                    <a:pt x="1474528" y="67165"/>
                  </a:lnTo>
                  <a:lnTo>
                    <a:pt x="1350672" y="105803"/>
                  </a:lnTo>
                  <a:lnTo>
                    <a:pt x="1228761" y="146532"/>
                  </a:lnTo>
                  <a:lnTo>
                    <a:pt x="1108938" y="185170"/>
                  </a:lnTo>
                  <a:lnTo>
                    <a:pt x="1050041" y="205506"/>
                  </a:lnTo>
                  <a:lnTo>
                    <a:pt x="991173" y="225899"/>
                  </a:lnTo>
                  <a:lnTo>
                    <a:pt x="932221" y="244201"/>
                  </a:lnTo>
                  <a:lnTo>
                    <a:pt x="877386" y="262503"/>
                  </a:lnTo>
                  <a:lnTo>
                    <a:pt x="820521" y="282839"/>
                  </a:lnTo>
                  <a:lnTo>
                    <a:pt x="765687" y="301142"/>
                  </a:lnTo>
                  <a:lnTo>
                    <a:pt x="712883" y="319444"/>
                  </a:lnTo>
                  <a:lnTo>
                    <a:pt x="662139" y="337803"/>
                  </a:lnTo>
                  <a:lnTo>
                    <a:pt x="611282" y="356105"/>
                  </a:lnTo>
                  <a:lnTo>
                    <a:pt x="562568" y="374408"/>
                  </a:lnTo>
                  <a:lnTo>
                    <a:pt x="513827" y="390677"/>
                  </a:lnTo>
                  <a:lnTo>
                    <a:pt x="469147" y="408979"/>
                  </a:lnTo>
                  <a:lnTo>
                    <a:pt x="424467" y="425248"/>
                  </a:lnTo>
                  <a:lnTo>
                    <a:pt x="381818" y="441573"/>
                  </a:lnTo>
                  <a:lnTo>
                    <a:pt x="341228" y="457842"/>
                  </a:lnTo>
                  <a:lnTo>
                    <a:pt x="302641" y="474111"/>
                  </a:lnTo>
                  <a:lnTo>
                    <a:pt x="266028" y="488346"/>
                  </a:lnTo>
                  <a:lnTo>
                    <a:pt x="231503" y="504615"/>
                  </a:lnTo>
                  <a:lnTo>
                    <a:pt x="201039" y="518850"/>
                  </a:lnTo>
                  <a:lnTo>
                    <a:pt x="170576" y="533142"/>
                  </a:lnTo>
                  <a:lnTo>
                    <a:pt x="144174" y="547377"/>
                  </a:lnTo>
                  <a:lnTo>
                    <a:pt x="119803" y="559578"/>
                  </a:lnTo>
                  <a:lnTo>
                    <a:pt x="97469" y="571780"/>
                  </a:lnTo>
                  <a:lnTo>
                    <a:pt x="60918" y="596183"/>
                  </a:lnTo>
                  <a:lnTo>
                    <a:pt x="28429" y="626687"/>
                  </a:lnTo>
                  <a:lnTo>
                    <a:pt x="22337" y="636912"/>
                  </a:lnTo>
                  <a:lnTo>
                    <a:pt x="18275" y="645046"/>
                  </a:lnTo>
                  <a:lnTo>
                    <a:pt x="16244" y="653181"/>
                  </a:lnTo>
                  <a:lnTo>
                    <a:pt x="16244" y="651147"/>
                  </a:lnTo>
                  <a:lnTo>
                    <a:pt x="16244" y="661323"/>
                  </a:lnTo>
                  <a:lnTo>
                    <a:pt x="16244" y="659281"/>
                  </a:lnTo>
                  <a:lnTo>
                    <a:pt x="18275" y="667424"/>
                  </a:lnTo>
                  <a:lnTo>
                    <a:pt x="18275" y="665391"/>
                  </a:lnTo>
                  <a:lnTo>
                    <a:pt x="22337" y="673522"/>
                  </a:lnTo>
                  <a:lnTo>
                    <a:pt x="20306" y="671489"/>
                  </a:lnTo>
                  <a:lnTo>
                    <a:pt x="26398" y="679623"/>
                  </a:lnTo>
                  <a:lnTo>
                    <a:pt x="32488" y="685724"/>
                  </a:lnTo>
                  <a:lnTo>
                    <a:pt x="40612" y="691825"/>
                  </a:lnTo>
                  <a:lnTo>
                    <a:pt x="52795" y="697923"/>
                  </a:lnTo>
                  <a:lnTo>
                    <a:pt x="64980" y="706057"/>
                  </a:lnTo>
                  <a:lnTo>
                    <a:pt x="77163" y="712158"/>
                  </a:lnTo>
                  <a:lnTo>
                    <a:pt x="93410" y="718256"/>
                  </a:lnTo>
                  <a:lnTo>
                    <a:pt x="109649" y="722323"/>
                  </a:lnTo>
                  <a:lnTo>
                    <a:pt x="127927" y="728424"/>
                  </a:lnTo>
                  <a:lnTo>
                    <a:pt x="146205" y="734524"/>
                  </a:lnTo>
                  <a:lnTo>
                    <a:pt x="166514" y="738659"/>
                  </a:lnTo>
                  <a:lnTo>
                    <a:pt x="186823" y="744760"/>
                  </a:lnTo>
                  <a:lnTo>
                    <a:pt x="209163" y="748827"/>
                  </a:lnTo>
                  <a:lnTo>
                    <a:pt x="231503" y="754928"/>
                  </a:lnTo>
                  <a:lnTo>
                    <a:pt x="278185" y="763060"/>
                  </a:lnTo>
                  <a:lnTo>
                    <a:pt x="327012" y="773228"/>
                  </a:lnTo>
                  <a:lnTo>
                    <a:pt x="377756" y="781359"/>
                  </a:lnTo>
                  <a:lnTo>
                    <a:pt x="430559" y="789494"/>
                  </a:lnTo>
                  <a:lnTo>
                    <a:pt x="432590" y="791527"/>
                  </a:lnTo>
                  <a:lnTo>
                    <a:pt x="434621" y="793561"/>
                  </a:lnTo>
                  <a:lnTo>
                    <a:pt x="436652" y="795595"/>
                  </a:lnTo>
                  <a:lnTo>
                    <a:pt x="436652" y="799662"/>
                  </a:lnTo>
                  <a:lnTo>
                    <a:pt x="436652" y="803726"/>
                  </a:lnTo>
                  <a:lnTo>
                    <a:pt x="432590" y="805760"/>
                  </a:lnTo>
                  <a:lnTo>
                    <a:pt x="430559" y="805760"/>
                  </a:lnTo>
                  <a:lnTo>
                    <a:pt x="426498" y="805760"/>
                  </a:lnTo>
                  <a:close/>
                </a:path>
                <a:path w="1597025" h="805814">
                  <a:moveTo>
                    <a:pt x="1531394" y="38694"/>
                  </a:moveTo>
                  <a:lnTo>
                    <a:pt x="1484683" y="0"/>
                  </a:lnTo>
                  <a:lnTo>
                    <a:pt x="1596439" y="18358"/>
                  </a:lnTo>
                  <a:lnTo>
                    <a:pt x="1515147" y="97669"/>
                  </a:lnTo>
                  <a:lnTo>
                    <a:pt x="1531394" y="386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13685" y="4607953"/>
              <a:ext cx="475615" cy="85725"/>
            </a:xfrm>
            <a:custGeom>
              <a:avLst/>
              <a:gdLst/>
              <a:ahLst/>
              <a:cxnLst/>
              <a:rect l="l" t="t" r="r" b="b"/>
              <a:pathLst>
                <a:path w="475614" h="85725">
                  <a:moveTo>
                    <a:pt x="0" y="0"/>
                  </a:moveTo>
                  <a:lnTo>
                    <a:pt x="475231" y="0"/>
                  </a:lnTo>
                </a:path>
                <a:path w="475614" h="85725">
                  <a:moveTo>
                    <a:pt x="0" y="0"/>
                  </a:moveTo>
                  <a:lnTo>
                    <a:pt x="0" y="85470"/>
                  </a:lnTo>
                </a:path>
                <a:path w="475614" h="85725">
                  <a:moveTo>
                    <a:pt x="475231" y="0"/>
                  </a:moveTo>
                  <a:lnTo>
                    <a:pt x="475231" y="8547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336751" y="3896811"/>
              <a:ext cx="770255" cy="842644"/>
            </a:xfrm>
            <a:custGeom>
              <a:avLst/>
              <a:gdLst/>
              <a:ahLst/>
              <a:cxnLst/>
              <a:rect l="l" t="t" r="r" b="b"/>
              <a:pathLst>
                <a:path w="770255" h="842645">
                  <a:moveTo>
                    <a:pt x="34525" y="59030"/>
                  </a:moveTo>
                  <a:lnTo>
                    <a:pt x="29763" y="68933"/>
                  </a:lnTo>
                  <a:lnTo>
                    <a:pt x="56865" y="115971"/>
                  </a:lnTo>
                  <a:lnTo>
                    <a:pt x="121910" y="225842"/>
                  </a:lnTo>
                  <a:lnTo>
                    <a:pt x="154405" y="278772"/>
                  </a:lnTo>
                  <a:lnTo>
                    <a:pt x="184868" y="329612"/>
                  </a:lnTo>
                  <a:lnTo>
                    <a:pt x="217363" y="380509"/>
                  </a:lnTo>
                  <a:lnTo>
                    <a:pt x="278261" y="478178"/>
                  </a:lnTo>
                  <a:lnTo>
                    <a:pt x="306694" y="522917"/>
                  </a:lnTo>
                  <a:lnTo>
                    <a:pt x="335127" y="565679"/>
                  </a:lnTo>
                  <a:lnTo>
                    <a:pt x="363559" y="604318"/>
                  </a:lnTo>
                  <a:lnTo>
                    <a:pt x="377776" y="624654"/>
                  </a:lnTo>
                  <a:lnTo>
                    <a:pt x="391992" y="642956"/>
                  </a:lnTo>
                  <a:lnTo>
                    <a:pt x="404234" y="659281"/>
                  </a:lnTo>
                  <a:lnTo>
                    <a:pt x="418450" y="677592"/>
                  </a:lnTo>
                  <a:lnTo>
                    <a:pt x="430636" y="691825"/>
                  </a:lnTo>
                  <a:lnTo>
                    <a:pt x="442821" y="708093"/>
                  </a:lnTo>
                  <a:lnTo>
                    <a:pt x="455007" y="722326"/>
                  </a:lnTo>
                  <a:lnTo>
                    <a:pt x="467192" y="734524"/>
                  </a:lnTo>
                  <a:lnTo>
                    <a:pt x="479377" y="748760"/>
                  </a:lnTo>
                  <a:lnTo>
                    <a:pt x="503748" y="769163"/>
                  </a:lnTo>
                  <a:lnTo>
                    <a:pt x="524057" y="789497"/>
                  </a:lnTo>
                  <a:lnTo>
                    <a:pt x="536243" y="797628"/>
                  </a:lnTo>
                  <a:lnTo>
                    <a:pt x="546397" y="803729"/>
                  </a:lnTo>
                  <a:lnTo>
                    <a:pt x="556552" y="811863"/>
                  </a:lnTo>
                  <a:lnTo>
                    <a:pt x="597142" y="830163"/>
                  </a:lnTo>
                  <a:lnTo>
                    <a:pt x="651976" y="842362"/>
                  </a:lnTo>
                  <a:lnTo>
                    <a:pt x="686501" y="842362"/>
                  </a:lnTo>
                  <a:lnTo>
                    <a:pt x="702749" y="838297"/>
                  </a:lnTo>
                  <a:lnTo>
                    <a:pt x="719052" y="836264"/>
                  </a:lnTo>
                  <a:lnTo>
                    <a:pt x="733268" y="832197"/>
                  </a:lnTo>
                  <a:lnTo>
                    <a:pt x="751547" y="826096"/>
                  </a:lnTo>
                  <a:lnTo>
                    <a:pt x="651976" y="826096"/>
                  </a:lnTo>
                  <a:lnTo>
                    <a:pt x="635729" y="824062"/>
                  </a:lnTo>
                  <a:lnTo>
                    <a:pt x="619481" y="819995"/>
                  </a:lnTo>
                  <a:lnTo>
                    <a:pt x="601203" y="813897"/>
                  </a:lnTo>
                  <a:lnTo>
                    <a:pt x="564647" y="795597"/>
                  </a:lnTo>
                  <a:lnTo>
                    <a:pt x="556552" y="789497"/>
                  </a:lnTo>
                  <a:lnTo>
                    <a:pt x="546397" y="783396"/>
                  </a:lnTo>
                  <a:lnTo>
                    <a:pt x="536243" y="775261"/>
                  </a:lnTo>
                  <a:lnTo>
                    <a:pt x="524057" y="767130"/>
                  </a:lnTo>
                  <a:lnTo>
                    <a:pt x="503748" y="746726"/>
                  </a:lnTo>
                  <a:lnTo>
                    <a:pt x="491563" y="736558"/>
                  </a:lnTo>
                  <a:lnTo>
                    <a:pt x="479377" y="724359"/>
                  </a:lnTo>
                  <a:lnTo>
                    <a:pt x="442821" y="681659"/>
                  </a:lnTo>
                  <a:lnTo>
                    <a:pt x="418450" y="649057"/>
                  </a:lnTo>
                  <a:lnTo>
                    <a:pt x="404234" y="632788"/>
                  </a:lnTo>
                  <a:lnTo>
                    <a:pt x="391992" y="614486"/>
                  </a:lnTo>
                  <a:lnTo>
                    <a:pt x="377776" y="596183"/>
                  </a:lnTo>
                  <a:lnTo>
                    <a:pt x="349343" y="555511"/>
                  </a:lnTo>
                  <a:lnTo>
                    <a:pt x="320910" y="512749"/>
                  </a:lnTo>
                  <a:lnTo>
                    <a:pt x="292478" y="468010"/>
                  </a:lnTo>
                  <a:lnTo>
                    <a:pt x="262014" y="421181"/>
                  </a:lnTo>
                  <a:lnTo>
                    <a:pt x="231551" y="372374"/>
                  </a:lnTo>
                  <a:lnTo>
                    <a:pt x="199084" y="321478"/>
                  </a:lnTo>
                  <a:lnTo>
                    <a:pt x="168621" y="268604"/>
                  </a:lnTo>
                  <a:lnTo>
                    <a:pt x="103632" y="162800"/>
                  </a:lnTo>
                  <a:lnTo>
                    <a:pt x="73112" y="107837"/>
                  </a:lnTo>
                  <a:lnTo>
                    <a:pt x="43484" y="59628"/>
                  </a:lnTo>
                  <a:lnTo>
                    <a:pt x="34525" y="59030"/>
                  </a:lnTo>
                  <a:close/>
                </a:path>
                <a:path w="770255" h="842645">
                  <a:moveTo>
                    <a:pt x="761701" y="805763"/>
                  </a:moveTo>
                  <a:lnTo>
                    <a:pt x="759670" y="805763"/>
                  </a:lnTo>
                  <a:lnTo>
                    <a:pt x="729207" y="815931"/>
                  </a:lnTo>
                  <a:lnTo>
                    <a:pt x="714934" y="819995"/>
                  </a:lnTo>
                  <a:lnTo>
                    <a:pt x="698687" y="822029"/>
                  </a:lnTo>
                  <a:lnTo>
                    <a:pt x="684470" y="824062"/>
                  </a:lnTo>
                  <a:lnTo>
                    <a:pt x="668223" y="826096"/>
                  </a:lnTo>
                  <a:lnTo>
                    <a:pt x="751547" y="826096"/>
                  </a:lnTo>
                  <a:lnTo>
                    <a:pt x="763732" y="822029"/>
                  </a:lnTo>
                  <a:lnTo>
                    <a:pt x="767794" y="819995"/>
                  </a:lnTo>
                  <a:lnTo>
                    <a:pt x="769825" y="817964"/>
                  </a:lnTo>
                  <a:lnTo>
                    <a:pt x="769825" y="811863"/>
                  </a:lnTo>
                  <a:lnTo>
                    <a:pt x="765763" y="807796"/>
                  </a:lnTo>
                  <a:lnTo>
                    <a:pt x="761701" y="805763"/>
                  </a:lnTo>
                  <a:close/>
                </a:path>
                <a:path w="770255" h="842645">
                  <a:moveTo>
                    <a:pt x="0" y="0"/>
                  </a:moveTo>
                  <a:lnTo>
                    <a:pt x="8123" y="113938"/>
                  </a:lnTo>
                  <a:lnTo>
                    <a:pt x="29763" y="68933"/>
                  </a:lnTo>
                  <a:lnTo>
                    <a:pt x="26401" y="63098"/>
                  </a:lnTo>
                  <a:lnTo>
                    <a:pt x="26401" y="56997"/>
                  </a:lnTo>
                  <a:lnTo>
                    <a:pt x="28432" y="54963"/>
                  </a:lnTo>
                  <a:lnTo>
                    <a:pt x="30463" y="50896"/>
                  </a:lnTo>
                  <a:lnTo>
                    <a:pt x="77039" y="50896"/>
                  </a:lnTo>
                  <a:lnTo>
                    <a:pt x="0" y="0"/>
                  </a:lnTo>
                  <a:close/>
                </a:path>
                <a:path w="770255" h="842645">
                  <a:moveTo>
                    <a:pt x="36556" y="50896"/>
                  </a:moveTo>
                  <a:lnTo>
                    <a:pt x="30463" y="50896"/>
                  </a:lnTo>
                  <a:lnTo>
                    <a:pt x="28432" y="54963"/>
                  </a:lnTo>
                  <a:lnTo>
                    <a:pt x="26401" y="56997"/>
                  </a:lnTo>
                  <a:lnTo>
                    <a:pt x="26401" y="63098"/>
                  </a:lnTo>
                  <a:lnTo>
                    <a:pt x="29763" y="68933"/>
                  </a:lnTo>
                  <a:lnTo>
                    <a:pt x="34525" y="59030"/>
                  </a:lnTo>
                  <a:lnTo>
                    <a:pt x="43117" y="59030"/>
                  </a:lnTo>
                  <a:lnTo>
                    <a:pt x="40618" y="54963"/>
                  </a:lnTo>
                  <a:lnTo>
                    <a:pt x="36556" y="50896"/>
                  </a:lnTo>
                  <a:close/>
                </a:path>
                <a:path w="770255" h="842645">
                  <a:moveTo>
                    <a:pt x="77039" y="50896"/>
                  </a:moveTo>
                  <a:lnTo>
                    <a:pt x="36556" y="50896"/>
                  </a:lnTo>
                  <a:lnTo>
                    <a:pt x="40618" y="54963"/>
                  </a:lnTo>
                  <a:lnTo>
                    <a:pt x="43484" y="59628"/>
                  </a:lnTo>
                  <a:lnTo>
                    <a:pt x="95508" y="63098"/>
                  </a:lnTo>
                  <a:lnTo>
                    <a:pt x="77039" y="50896"/>
                  </a:lnTo>
                  <a:close/>
                </a:path>
                <a:path w="770255" h="842645">
                  <a:moveTo>
                    <a:pt x="43117" y="59030"/>
                  </a:moveTo>
                  <a:lnTo>
                    <a:pt x="34525" y="59030"/>
                  </a:lnTo>
                  <a:lnTo>
                    <a:pt x="43484" y="59628"/>
                  </a:lnTo>
                  <a:lnTo>
                    <a:pt x="43117" y="59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336751" y="3896811"/>
              <a:ext cx="770255" cy="842644"/>
            </a:xfrm>
            <a:custGeom>
              <a:avLst/>
              <a:gdLst/>
              <a:ahLst/>
              <a:cxnLst/>
              <a:rect l="l" t="t" r="r" b="b"/>
              <a:pathLst>
                <a:path w="770255" h="842645">
                  <a:moveTo>
                    <a:pt x="763732" y="822029"/>
                  </a:moveTo>
                  <a:lnTo>
                    <a:pt x="733268" y="832197"/>
                  </a:lnTo>
                  <a:lnTo>
                    <a:pt x="719052" y="836264"/>
                  </a:lnTo>
                  <a:lnTo>
                    <a:pt x="702748" y="838297"/>
                  </a:lnTo>
                  <a:lnTo>
                    <a:pt x="686501" y="842362"/>
                  </a:lnTo>
                  <a:lnTo>
                    <a:pt x="670254" y="842362"/>
                  </a:lnTo>
                  <a:lnTo>
                    <a:pt x="651976" y="842362"/>
                  </a:lnTo>
                  <a:lnTo>
                    <a:pt x="633698" y="840328"/>
                  </a:lnTo>
                  <a:lnTo>
                    <a:pt x="576832" y="822029"/>
                  </a:lnTo>
                  <a:lnTo>
                    <a:pt x="546397" y="803729"/>
                  </a:lnTo>
                  <a:lnTo>
                    <a:pt x="536243" y="797628"/>
                  </a:lnTo>
                  <a:lnTo>
                    <a:pt x="524057" y="789497"/>
                  </a:lnTo>
                  <a:lnTo>
                    <a:pt x="513903" y="779329"/>
                  </a:lnTo>
                  <a:lnTo>
                    <a:pt x="503748" y="769163"/>
                  </a:lnTo>
                  <a:lnTo>
                    <a:pt x="491563" y="758995"/>
                  </a:lnTo>
                  <a:lnTo>
                    <a:pt x="479377" y="748760"/>
                  </a:lnTo>
                  <a:lnTo>
                    <a:pt x="467192" y="734524"/>
                  </a:lnTo>
                  <a:lnTo>
                    <a:pt x="455006" y="722326"/>
                  </a:lnTo>
                  <a:lnTo>
                    <a:pt x="442821" y="708093"/>
                  </a:lnTo>
                  <a:lnTo>
                    <a:pt x="430636" y="691825"/>
                  </a:lnTo>
                  <a:lnTo>
                    <a:pt x="418450" y="677592"/>
                  </a:lnTo>
                  <a:lnTo>
                    <a:pt x="404234" y="659281"/>
                  </a:lnTo>
                  <a:lnTo>
                    <a:pt x="391992" y="642956"/>
                  </a:lnTo>
                  <a:lnTo>
                    <a:pt x="377776" y="624654"/>
                  </a:lnTo>
                  <a:lnTo>
                    <a:pt x="363559" y="604318"/>
                  </a:lnTo>
                  <a:lnTo>
                    <a:pt x="335127" y="565679"/>
                  </a:lnTo>
                  <a:lnTo>
                    <a:pt x="306694" y="522917"/>
                  </a:lnTo>
                  <a:lnTo>
                    <a:pt x="278261" y="478178"/>
                  </a:lnTo>
                  <a:lnTo>
                    <a:pt x="247798" y="429315"/>
                  </a:lnTo>
                  <a:lnTo>
                    <a:pt x="217363" y="380509"/>
                  </a:lnTo>
                  <a:lnTo>
                    <a:pt x="184868" y="329612"/>
                  </a:lnTo>
                  <a:lnTo>
                    <a:pt x="154405" y="278772"/>
                  </a:lnTo>
                  <a:lnTo>
                    <a:pt x="121910" y="225842"/>
                  </a:lnTo>
                  <a:lnTo>
                    <a:pt x="89416" y="170935"/>
                  </a:lnTo>
                  <a:lnTo>
                    <a:pt x="56865" y="115971"/>
                  </a:lnTo>
                  <a:lnTo>
                    <a:pt x="26401" y="63098"/>
                  </a:lnTo>
                  <a:lnTo>
                    <a:pt x="26401" y="61064"/>
                  </a:lnTo>
                  <a:lnTo>
                    <a:pt x="26401" y="56997"/>
                  </a:lnTo>
                  <a:lnTo>
                    <a:pt x="28432" y="54963"/>
                  </a:lnTo>
                  <a:lnTo>
                    <a:pt x="30463" y="50896"/>
                  </a:lnTo>
                  <a:lnTo>
                    <a:pt x="32494" y="50896"/>
                  </a:lnTo>
                  <a:lnTo>
                    <a:pt x="36556" y="50896"/>
                  </a:lnTo>
                  <a:lnTo>
                    <a:pt x="38587" y="52930"/>
                  </a:lnTo>
                  <a:lnTo>
                    <a:pt x="40618" y="54963"/>
                  </a:lnTo>
                  <a:lnTo>
                    <a:pt x="73112" y="107837"/>
                  </a:lnTo>
                  <a:lnTo>
                    <a:pt x="103632" y="162800"/>
                  </a:lnTo>
                  <a:lnTo>
                    <a:pt x="136126" y="215674"/>
                  </a:lnTo>
                  <a:lnTo>
                    <a:pt x="168621" y="268604"/>
                  </a:lnTo>
                  <a:lnTo>
                    <a:pt x="199084" y="321478"/>
                  </a:lnTo>
                  <a:lnTo>
                    <a:pt x="231551" y="372374"/>
                  </a:lnTo>
                  <a:lnTo>
                    <a:pt x="262014" y="421181"/>
                  </a:lnTo>
                  <a:lnTo>
                    <a:pt x="292478" y="468010"/>
                  </a:lnTo>
                  <a:lnTo>
                    <a:pt x="320910" y="512749"/>
                  </a:lnTo>
                  <a:lnTo>
                    <a:pt x="349343" y="555511"/>
                  </a:lnTo>
                  <a:lnTo>
                    <a:pt x="377776" y="596183"/>
                  </a:lnTo>
                  <a:lnTo>
                    <a:pt x="391992" y="614486"/>
                  </a:lnTo>
                  <a:lnTo>
                    <a:pt x="404234" y="632788"/>
                  </a:lnTo>
                  <a:lnTo>
                    <a:pt x="418450" y="649057"/>
                  </a:lnTo>
                  <a:lnTo>
                    <a:pt x="430636" y="665382"/>
                  </a:lnTo>
                  <a:lnTo>
                    <a:pt x="442821" y="681659"/>
                  </a:lnTo>
                  <a:lnTo>
                    <a:pt x="455006" y="695892"/>
                  </a:lnTo>
                  <a:lnTo>
                    <a:pt x="467192" y="710124"/>
                  </a:lnTo>
                  <a:lnTo>
                    <a:pt x="479377" y="724359"/>
                  </a:lnTo>
                  <a:lnTo>
                    <a:pt x="491563" y="736558"/>
                  </a:lnTo>
                  <a:lnTo>
                    <a:pt x="503748" y="746726"/>
                  </a:lnTo>
                  <a:lnTo>
                    <a:pt x="513903" y="756962"/>
                  </a:lnTo>
                  <a:lnTo>
                    <a:pt x="524057" y="767130"/>
                  </a:lnTo>
                  <a:lnTo>
                    <a:pt x="536243" y="775261"/>
                  </a:lnTo>
                  <a:lnTo>
                    <a:pt x="546397" y="783396"/>
                  </a:lnTo>
                  <a:lnTo>
                    <a:pt x="556552" y="789497"/>
                  </a:lnTo>
                  <a:lnTo>
                    <a:pt x="564647" y="795597"/>
                  </a:lnTo>
                  <a:lnTo>
                    <a:pt x="584956" y="805763"/>
                  </a:lnTo>
                  <a:lnTo>
                    <a:pt x="601203" y="813897"/>
                  </a:lnTo>
                  <a:lnTo>
                    <a:pt x="619481" y="819995"/>
                  </a:lnTo>
                  <a:lnTo>
                    <a:pt x="635729" y="824062"/>
                  </a:lnTo>
                  <a:lnTo>
                    <a:pt x="651976" y="826096"/>
                  </a:lnTo>
                  <a:lnTo>
                    <a:pt x="668223" y="826096"/>
                  </a:lnTo>
                  <a:lnTo>
                    <a:pt x="684470" y="824062"/>
                  </a:lnTo>
                  <a:lnTo>
                    <a:pt x="698687" y="822029"/>
                  </a:lnTo>
                  <a:lnTo>
                    <a:pt x="714934" y="819995"/>
                  </a:lnTo>
                  <a:lnTo>
                    <a:pt x="729207" y="815931"/>
                  </a:lnTo>
                  <a:lnTo>
                    <a:pt x="759670" y="805763"/>
                  </a:lnTo>
                  <a:lnTo>
                    <a:pt x="761701" y="805763"/>
                  </a:lnTo>
                  <a:lnTo>
                    <a:pt x="765763" y="807796"/>
                  </a:lnTo>
                  <a:lnTo>
                    <a:pt x="767794" y="809830"/>
                  </a:lnTo>
                  <a:lnTo>
                    <a:pt x="769825" y="811863"/>
                  </a:lnTo>
                  <a:lnTo>
                    <a:pt x="769825" y="815931"/>
                  </a:lnTo>
                  <a:lnTo>
                    <a:pt x="769825" y="817964"/>
                  </a:lnTo>
                  <a:lnTo>
                    <a:pt x="767794" y="819995"/>
                  </a:lnTo>
                  <a:lnTo>
                    <a:pt x="763732" y="822029"/>
                  </a:lnTo>
                  <a:close/>
                </a:path>
                <a:path w="770255" h="842645">
                  <a:moveTo>
                    <a:pt x="34525" y="59030"/>
                  </a:moveTo>
                  <a:lnTo>
                    <a:pt x="8123" y="113938"/>
                  </a:lnTo>
                  <a:lnTo>
                    <a:pt x="0" y="0"/>
                  </a:lnTo>
                  <a:lnTo>
                    <a:pt x="95508" y="63098"/>
                  </a:lnTo>
                  <a:lnTo>
                    <a:pt x="34525" y="5903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417637" y="3743218"/>
              <a:ext cx="457200" cy="85725"/>
            </a:xfrm>
            <a:custGeom>
              <a:avLst/>
              <a:gdLst/>
              <a:ahLst/>
              <a:cxnLst/>
              <a:rect l="l" t="t" r="r" b="b"/>
              <a:pathLst>
                <a:path w="457200" h="85725">
                  <a:moveTo>
                    <a:pt x="0" y="0"/>
                  </a:moveTo>
                  <a:lnTo>
                    <a:pt x="456981" y="0"/>
                  </a:lnTo>
                </a:path>
                <a:path w="457200" h="85725">
                  <a:moveTo>
                    <a:pt x="0" y="0"/>
                  </a:moveTo>
                  <a:lnTo>
                    <a:pt x="0" y="85467"/>
                  </a:lnTo>
                </a:path>
                <a:path w="457200" h="85725">
                  <a:moveTo>
                    <a:pt x="456981" y="0"/>
                  </a:moveTo>
                  <a:lnTo>
                    <a:pt x="456981" y="854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740275" y="3082919"/>
              <a:ext cx="670560" cy="771525"/>
            </a:xfrm>
            <a:custGeom>
              <a:avLst/>
              <a:gdLst/>
              <a:ahLst/>
              <a:cxnLst/>
              <a:rect l="l" t="t" r="r" b="b"/>
              <a:pathLst>
                <a:path w="670560" h="771525">
                  <a:moveTo>
                    <a:pt x="30463" y="61064"/>
                  </a:moveTo>
                  <a:lnTo>
                    <a:pt x="24924" y="70677"/>
                  </a:lnTo>
                  <a:lnTo>
                    <a:pt x="36556" y="95635"/>
                  </a:lnTo>
                  <a:lnTo>
                    <a:pt x="79205" y="183136"/>
                  </a:lnTo>
                  <a:lnTo>
                    <a:pt x="101545" y="227932"/>
                  </a:lnTo>
                  <a:lnTo>
                    <a:pt x="121854" y="270638"/>
                  </a:lnTo>
                  <a:lnTo>
                    <a:pt x="144194" y="311310"/>
                  </a:lnTo>
                  <a:lnTo>
                    <a:pt x="164503" y="352038"/>
                  </a:lnTo>
                  <a:lnTo>
                    <a:pt x="186814" y="392710"/>
                  </a:lnTo>
                  <a:lnTo>
                    <a:pt x="207123" y="429315"/>
                  </a:lnTo>
                  <a:lnTo>
                    <a:pt x="229463" y="465976"/>
                  </a:lnTo>
                  <a:lnTo>
                    <a:pt x="249772" y="500548"/>
                  </a:lnTo>
                  <a:lnTo>
                    <a:pt x="270081" y="533085"/>
                  </a:lnTo>
                  <a:lnTo>
                    <a:pt x="292478" y="563646"/>
                  </a:lnTo>
                  <a:lnTo>
                    <a:pt x="312787" y="592116"/>
                  </a:lnTo>
                  <a:lnTo>
                    <a:pt x="375745" y="659281"/>
                  </a:lnTo>
                  <a:lnTo>
                    <a:pt x="416363" y="693852"/>
                  </a:lnTo>
                  <a:lnTo>
                    <a:pt x="459012" y="720289"/>
                  </a:lnTo>
                  <a:lnTo>
                    <a:pt x="499630" y="738592"/>
                  </a:lnTo>
                  <a:lnTo>
                    <a:pt x="560529" y="756951"/>
                  </a:lnTo>
                  <a:lnTo>
                    <a:pt x="621512" y="767119"/>
                  </a:lnTo>
                  <a:lnTo>
                    <a:pt x="660100" y="771186"/>
                  </a:lnTo>
                  <a:lnTo>
                    <a:pt x="666192" y="771186"/>
                  </a:lnTo>
                  <a:lnTo>
                    <a:pt x="668223" y="767119"/>
                  </a:lnTo>
                  <a:lnTo>
                    <a:pt x="670254" y="765085"/>
                  </a:lnTo>
                  <a:lnTo>
                    <a:pt x="670254" y="761018"/>
                  </a:lnTo>
                  <a:lnTo>
                    <a:pt x="666192" y="756951"/>
                  </a:lnTo>
                  <a:lnTo>
                    <a:pt x="662130" y="754917"/>
                  </a:lnTo>
                  <a:lnTo>
                    <a:pt x="623543" y="750850"/>
                  </a:lnTo>
                  <a:lnTo>
                    <a:pt x="582869" y="744749"/>
                  </a:lnTo>
                  <a:lnTo>
                    <a:pt x="523973" y="728424"/>
                  </a:lnTo>
                  <a:lnTo>
                    <a:pt x="485414" y="714188"/>
                  </a:lnTo>
                  <a:lnTo>
                    <a:pt x="446826" y="693852"/>
                  </a:lnTo>
                  <a:lnTo>
                    <a:pt x="406208" y="665382"/>
                  </a:lnTo>
                  <a:lnTo>
                    <a:pt x="365590" y="626687"/>
                  </a:lnTo>
                  <a:lnTo>
                    <a:pt x="324972" y="579914"/>
                  </a:lnTo>
                  <a:lnTo>
                    <a:pt x="284354" y="522917"/>
                  </a:lnTo>
                  <a:lnTo>
                    <a:pt x="243680" y="457842"/>
                  </a:lnTo>
                  <a:lnTo>
                    <a:pt x="221340" y="421181"/>
                  </a:lnTo>
                  <a:lnTo>
                    <a:pt x="201031" y="384576"/>
                  </a:lnTo>
                  <a:lnTo>
                    <a:pt x="180722" y="343904"/>
                  </a:lnTo>
                  <a:lnTo>
                    <a:pt x="158410" y="303175"/>
                  </a:lnTo>
                  <a:lnTo>
                    <a:pt x="138101" y="262503"/>
                  </a:lnTo>
                  <a:lnTo>
                    <a:pt x="115761" y="219741"/>
                  </a:lnTo>
                  <a:lnTo>
                    <a:pt x="52803" y="87501"/>
                  </a:lnTo>
                  <a:lnTo>
                    <a:pt x="40433" y="62728"/>
                  </a:lnTo>
                  <a:lnTo>
                    <a:pt x="30463" y="61064"/>
                  </a:lnTo>
                  <a:close/>
                </a:path>
                <a:path w="670560" h="771525">
                  <a:moveTo>
                    <a:pt x="2030" y="0"/>
                  </a:moveTo>
                  <a:lnTo>
                    <a:pt x="0" y="113938"/>
                  </a:lnTo>
                  <a:lnTo>
                    <a:pt x="24924" y="70677"/>
                  </a:lnTo>
                  <a:lnTo>
                    <a:pt x="22339" y="65131"/>
                  </a:lnTo>
                  <a:lnTo>
                    <a:pt x="22339" y="59030"/>
                  </a:lnTo>
                  <a:lnTo>
                    <a:pt x="26401" y="54963"/>
                  </a:lnTo>
                  <a:lnTo>
                    <a:pt x="30463" y="52930"/>
                  </a:lnTo>
                  <a:lnTo>
                    <a:pt x="68430" y="52930"/>
                  </a:lnTo>
                  <a:lnTo>
                    <a:pt x="2030" y="0"/>
                  </a:lnTo>
                  <a:close/>
                </a:path>
                <a:path w="670560" h="771525">
                  <a:moveTo>
                    <a:pt x="68430" y="52930"/>
                  </a:moveTo>
                  <a:lnTo>
                    <a:pt x="32494" y="52930"/>
                  </a:lnTo>
                  <a:lnTo>
                    <a:pt x="36556" y="54963"/>
                  </a:lnTo>
                  <a:lnTo>
                    <a:pt x="40433" y="62728"/>
                  </a:lnTo>
                  <a:lnTo>
                    <a:pt x="91390" y="71232"/>
                  </a:lnTo>
                  <a:lnTo>
                    <a:pt x="68430" y="52930"/>
                  </a:lnTo>
                  <a:close/>
                </a:path>
                <a:path w="670560" h="771525">
                  <a:moveTo>
                    <a:pt x="32494" y="52930"/>
                  </a:moveTo>
                  <a:lnTo>
                    <a:pt x="30463" y="52930"/>
                  </a:lnTo>
                  <a:lnTo>
                    <a:pt x="26401" y="54963"/>
                  </a:lnTo>
                  <a:lnTo>
                    <a:pt x="22339" y="59030"/>
                  </a:lnTo>
                  <a:lnTo>
                    <a:pt x="22339" y="65131"/>
                  </a:lnTo>
                  <a:lnTo>
                    <a:pt x="24924" y="70677"/>
                  </a:lnTo>
                  <a:lnTo>
                    <a:pt x="30463" y="61064"/>
                  </a:lnTo>
                  <a:lnTo>
                    <a:pt x="39602" y="61064"/>
                  </a:lnTo>
                  <a:lnTo>
                    <a:pt x="36556" y="54963"/>
                  </a:lnTo>
                  <a:lnTo>
                    <a:pt x="32494" y="52930"/>
                  </a:lnTo>
                  <a:close/>
                </a:path>
                <a:path w="670560" h="771525">
                  <a:moveTo>
                    <a:pt x="39602" y="61064"/>
                  </a:moveTo>
                  <a:lnTo>
                    <a:pt x="30463" y="61064"/>
                  </a:lnTo>
                  <a:lnTo>
                    <a:pt x="40433" y="62728"/>
                  </a:lnTo>
                  <a:lnTo>
                    <a:pt x="39602" y="61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40275" y="3082919"/>
              <a:ext cx="670560" cy="771525"/>
            </a:xfrm>
            <a:custGeom>
              <a:avLst/>
              <a:gdLst/>
              <a:ahLst/>
              <a:cxnLst/>
              <a:rect l="l" t="t" r="r" b="b"/>
              <a:pathLst>
                <a:path w="670560" h="771525">
                  <a:moveTo>
                    <a:pt x="660100" y="771186"/>
                  </a:moveTo>
                  <a:lnTo>
                    <a:pt x="621512" y="767119"/>
                  </a:lnTo>
                  <a:lnTo>
                    <a:pt x="580838" y="761018"/>
                  </a:lnTo>
                  <a:lnTo>
                    <a:pt x="540220" y="750850"/>
                  </a:lnTo>
                  <a:lnTo>
                    <a:pt x="499630" y="738592"/>
                  </a:lnTo>
                  <a:lnTo>
                    <a:pt x="459012" y="720289"/>
                  </a:lnTo>
                  <a:lnTo>
                    <a:pt x="416363" y="693853"/>
                  </a:lnTo>
                  <a:lnTo>
                    <a:pt x="375745" y="659281"/>
                  </a:lnTo>
                  <a:lnTo>
                    <a:pt x="333096" y="616519"/>
                  </a:lnTo>
                  <a:lnTo>
                    <a:pt x="292478" y="563646"/>
                  </a:lnTo>
                  <a:lnTo>
                    <a:pt x="270081" y="533085"/>
                  </a:lnTo>
                  <a:lnTo>
                    <a:pt x="249772" y="500548"/>
                  </a:lnTo>
                  <a:lnTo>
                    <a:pt x="229463" y="465976"/>
                  </a:lnTo>
                  <a:lnTo>
                    <a:pt x="207123" y="429315"/>
                  </a:lnTo>
                  <a:lnTo>
                    <a:pt x="186814" y="392710"/>
                  </a:lnTo>
                  <a:lnTo>
                    <a:pt x="164503" y="352038"/>
                  </a:lnTo>
                  <a:lnTo>
                    <a:pt x="144194" y="311310"/>
                  </a:lnTo>
                  <a:lnTo>
                    <a:pt x="121854" y="270638"/>
                  </a:lnTo>
                  <a:lnTo>
                    <a:pt x="101545" y="227932"/>
                  </a:lnTo>
                  <a:lnTo>
                    <a:pt x="79205" y="183136"/>
                  </a:lnTo>
                  <a:lnTo>
                    <a:pt x="36556" y="95635"/>
                  </a:lnTo>
                  <a:lnTo>
                    <a:pt x="22339" y="65131"/>
                  </a:lnTo>
                  <a:lnTo>
                    <a:pt x="22339" y="63098"/>
                  </a:lnTo>
                  <a:lnTo>
                    <a:pt x="22339" y="59030"/>
                  </a:lnTo>
                  <a:lnTo>
                    <a:pt x="24370" y="56997"/>
                  </a:lnTo>
                  <a:lnTo>
                    <a:pt x="26401" y="54963"/>
                  </a:lnTo>
                  <a:lnTo>
                    <a:pt x="30463" y="52930"/>
                  </a:lnTo>
                  <a:lnTo>
                    <a:pt x="32494" y="52930"/>
                  </a:lnTo>
                  <a:lnTo>
                    <a:pt x="36556" y="54963"/>
                  </a:lnTo>
                  <a:lnTo>
                    <a:pt x="38587" y="59030"/>
                  </a:lnTo>
                  <a:lnTo>
                    <a:pt x="52803" y="87501"/>
                  </a:lnTo>
                  <a:lnTo>
                    <a:pt x="95452" y="177036"/>
                  </a:lnTo>
                  <a:lnTo>
                    <a:pt x="115761" y="219741"/>
                  </a:lnTo>
                  <a:lnTo>
                    <a:pt x="138101" y="262503"/>
                  </a:lnTo>
                  <a:lnTo>
                    <a:pt x="158410" y="303175"/>
                  </a:lnTo>
                  <a:lnTo>
                    <a:pt x="180722" y="343904"/>
                  </a:lnTo>
                  <a:lnTo>
                    <a:pt x="201031" y="384576"/>
                  </a:lnTo>
                  <a:lnTo>
                    <a:pt x="221340" y="421181"/>
                  </a:lnTo>
                  <a:lnTo>
                    <a:pt x="243680" y="457842"/>
                  </a:lnTo>
                  <a:lnTo>
                    <a:pt x="263989" y="490380"/>
                  </a:lnTo>
                  <a:lnTo>
                    <a:pt x="284354" y="522917"/>
                  </a:lnTo>
                  <a:lnTo>
                    <a:pt x="324972" y="579914"/>
                  </a:lnTo>
                  <a:lnTo>
                    <a:pt x="365590" y="626687"/>
                  </a:lnTo>
                  <a:lnTo>
                    <a:pt x="406208" y="665382"/>
                  </a:lnTo>
                  <a:lnTo>
                    <a:pt x="426517" y="679617"/>
                  </a:lnTo>
                  <a:lnTo>
                    <a:pt x="446826" y="693853"/>
                  </a:lnTo>
                  <a:lnTo>
                    <a:pt x="485414" y="714188"/>
                  </a:lnTo>
                  <a:lnTo>
                    <a:pt x="523973" y="728424"/>
                  </a:lnTo>
                  <a:lnTo>
                    <a:pt x="544282" y="734524"/>
                  </a:lnTo>
                  <a:lnTo>
                    <a:pt x="564591" y="740682"/>
                  </a:lnTo>
                  <a:lnTo>
                    <a:pt x="582869" y="744749"/>
                  </a:lnTo>
                  <a:lnTo>
                    <a:pt x="623543" y="750850"/>
                  </a:lnTo>
                  <a:lnTo>
                    <a:pt x="662130" y="754917"/>
                  </a:lnTo>
                  <a:lnTo>
                    <a:pt x="666192" y="756951"/>
                  </a:lnTo>
                  <a:lnTo>
                    <a:pt x="668223" y="758984"/>
                  </a:lnTo>
                  <a:lnTo>
                    <a:pt x="670254" y="761018"/>
                  </a:lnTo>
                  <a:lnTo>
                    <a:pt x="670254" y="765085"/>
                  </a:lnTo>
                  <a:lnTo>
                    <a:pt x="668223" y="767119"/>
                  </a:lnTo>
                  <a:lnTo>
                    <a:pt x="666192" y="771186"/>
                  </a:lnTo>
                  <a:lnTo>
                    <a:pt x="664161" y="771186"/>
                  </a:lnTo>
                  <a:lnTo>
                    <a:pt x="660100" y="771186"/>
                  </a:lnTo>
                  <a:close/>
                </a:path>
                <a:path w="670560" h="771525">
                  <a:moveTo>
                    <a:pt x="30463" y="61064"/>
                  </a:moveTo>
                  <a:lnTo>
                    <a:pt x="0" y="113938"/>
                  </a:lnTo>
                  <a:lnTo>
                    <a:pt x="2030" y="0"/>
                  </a:lnTo>
                  <a:lnTo>
                    <a:pt x="91390" y="71232"/>
                  </a:lnTo>
                  <a:lnTo>
                    <a:pt x="30463" y="6106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754085" y="3761520"/>
              <a:ext cx="457200" cy="83820"/>
            </a:xfrm>
            <a:custGeom>
              <a:avLst/>
              <a:gdLst/>
              <a:ahLst/>
              <a:cxnLst/>
              <a:rect l="l" t="t" r="r" b="b"/>
              <a:pathLst>
                <a:path w="457200" h="83820">
                  <a:moveTo>
                    <a:pt x="0" y="0"/>
                  </a:moveTo>
                  <a:lnTo>
                    <a:pt x="456981" y="0"/>
                  </a:lnTo>
                </a:path>
                <a:path w="457200" h="83820">
                  <a:moveTo>
                    <a:pt x="0" y="0"/>
                  </a:moveTo>
                  <a:lnTo>
                    <a:pt x="0" y="83434"/>
                  </a:lnTo>
                </a:path>
                <a:path w="457200" h="83820">
                  <a:moveTo>
                    <a:pt x="456981" y="0"/>
                  </a:moveTo>
                  <a:lnTo>
                    <a:pt x="456981" y="8343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379355" y="3097155"/>
              <a:ext cx="1917700" cy="775335"/>
            </a:xfrm>
            <a:custGeom>
              <a:avLst/>
              <a:gdLst/>
              <a:ahLst/>
              <a:cxnLst/>
              <a:rect l="l" t="t" r="r" b="b"/>
              <a:pathLst>
                <a:path w="1917700" h="775335">
                  <a:moveTo>
                    <a:pt x="1844485" y="32200"/>
                  </a:moveTo>
                  <a:lnTo>
                    <a:pt x="1348632" y="172968"/>
                  </a:lnTo>
                  <a:lnTo>
                    <a:pt x="1212590" y="213697"/>
                  </a:lnTo>
                  <a:lnTo>
                    <a:pt x="1145514" y="231999"/>
                  </a:lnTo>
                  <a:lnTo>
                    <a:pt x="1078494" y="252335"/>
                  </a:lnTo>
                  <a:lnTo>
                    <a:pt x="950575" y="288940"/>
                  </a:lnTo>
                  <a:lnTo>
                    <a:pt x="889563" y="309276"/>
                  </a:lnTo>
                  <a:lnTo>
                    <a:pt x="828665" y="327635"/>
                  </a:lnTo>
                  <a:lnTo>
                    <a:pt x="769768" y="343904"/>
                  </a:lnTo>
                  <a:lnTo>
                    <a:pt x="710872" y="362206"/>
                  </a:lnTo>
                  <a:lnTo>
                    <a:pt x="656038" y="380509"/>
                  </a:lnTo>
                  <a:lnTo>
                    <a:pt x="601232" y="396777"/>
                  </a:lnTo>
                  <a:lnTo>
                    <a:pt x="548343" y="413046"/>
                  </a:lnTo>
                  <a:lnTo>
                    <a:pt x="497599" y="431405"/>
                  </a:lnTo>
                  <a:lnTo>
                    <a:pt x="448857" y="445640"/>
                  </a:lnTo>
                  <a:lnTo>
                    <a:pt x="359498" y="478178"/>
                  </a:lnTo>
                  <a:lnTo>
                    <a:pt x="316849" y="492413"/>
                  </a:lnTo>
                  <a:lnTo>
                    <a:pt x="239618" y="520940"/>
                  </a:lnTo>
                  <a:lnTo>
                    <a:pt x="205093" y="535175"/>
                  </a:lnTo>
                  <a:lnTo>
                    <a:pt x="144194" y="559578"/>
                  </a:lnTo>
                  <a:lnTo>
                    <a:pt x="75143" y="594150"/>
                  </a:lnTo>
                  <a:lnTo>
                    <a:pt x="56865" y="606351"/>
                  </a:lnTo>
                  <a:lnTo>
                    <a:pt x="42648" y="616519"/>
                  </a:lnTo>
                  <a:lnTo>
                    <a:pt x="28432" y="624710"/>
                  </a:lnTo>
                  <a:lnTo>
                    <a:pt x="10154" y="643012"/>
                  </a:lnTo>
                  <a:lnTo>
                    <a:pt x="10154" y="645046"/>
                  </a:lnTo>
                  <a:lnTo>
                    <a:pt x="6092" y="653180"/>
                  </a:lnTo>
                  <a:lnTo>
                    <a:pt x="4061" y="655214"/>
                  </a:lnTo>
                  <a:lnTo>
                    <a:pt x="2030" y="661315"/>
                  </a:lnTo>
                  <a:lnTo>
                    <a:pt x="2030" y="663348"/>
                  </a:lnTo>
                  <a:lnTo>
                    <a:pt x="0" y="671483"/>
                  </a:lnTo>
                  <a:lnTo>
                    <a:pt x="0" y="673516"/>
                  </a:lnTo>
                  <a:lnTo>
                    <a:pt x="2030" y="679617"/>
                  </a:lnTo>
                  <a:lnTo>
                    <a:pt x="2030" y="683684"/>
                  </a:lnTo>
                  <a:lnTo>
                    <a:pt x="6092" y="689785"/>
                  </a:lnTo>
                  <a:lnTo>
                    <a:pt x="6092" y="691819"/>
                  </a:lnTo>
                  <a:lnTo>
                    <a:pt x="12185" y="697920"/>
                  </a:lnTo>
                  <a:lnTo>
                    <a:pt x="20309" y="704020"/>
                  </a:lnTo>
                  <a:lnTo>
                    <a:pt x="40618" y="716222"/>
                  </a:lnTo>
                  <a:lnTo>
                    <a:pt x="52803" y="720289"/>
                  </a:lnTo>
                  <a:lnTo>
                    <a:pt x="64988" y="726447"/>
                  </a:lnTo>
                  <a:lnTo>
                    <a:pt x="81236" y="730514"/>
                  </a:lnTo>
                  <a:lnTo>
                    <a:pt x="95452" y="734581"/>
                  </a:lnTo>
                  <a:lnTo>
                    <a:pt x="111699" y="738648"/>
                  </a:lnTo>
                  <a:lnTo>
                    <a:pt x="148255" y="746783"/>
                  </a:lnTo>
                  <a:lnTo>
                    <a:pt x="168564" y="750850"/>
                  </a:lnTo>
                  <a:lnTo>
                    <a:pt x="209154" y="756951"/>
                  </a:lnTo>
                  <a:lnTo>
                    <a:pt x="341219" y="775253"/>
                  </a:lnTo>
                  <a:lnTo>
                    <a:pt x="345281" y="775253"/>
                  </a:lnTo>
                  <a:lnTo>
                    <a:pt x="349343" y="771186"/>
                  </a:lnTo>
                  <a:lnTo>
                    <a:pt x="351374" y="767119"/>
                  </a:lnTo>
                  <a:lnTo>
                    <a:pt x="351374" y="763051"/>
                  </a:lnTo>
                  <a:lnTo>
                    <a:pt x="347312" y="758984"/>
                  </a:lnTo>
                  <a:lnTo>
                    <a:pt x="343250" y="756951"/>
                  </a:lnTo>
                  <a:lnTo>
                    <a:pt x="298599" y="752883"/>
                  </a:lnTo>
                  <a:lnTo>
                    <a:pt x="211185" y="740682"/>
                  </a:lnTo>
                  <a:lnTo>
                    <a:pt x="170595" y="732547"/>
                  </a:lnTo>
                  <a:lnTo>
                    <a:pt x="152317" y="730514"/>
                  </a:lnTo>
                  <a:lnTo>
                    <a:pt x="115761" y="722323"/>
                  </a:lnTo>
                  <a:lnTo>
                    <a:pt x="71081" y="710121"/>
                  </a:lnTo>
                  <a:lnTo>
                    <a:pt x="30463" y="689785"/>
                  </a:lnTo>
                  <a:lnTo>
                    <a:pt x="24370" y="685718"/>
                  </a:lnTo>
                  <a:lnTo>
                    <a:pt x="21662" y="681651"/>
                  </a:lnTo>
                  <a:lnTo>
                    <a:pt x="20309" y="681651"/>
                  </a:lnTo>
                  <a:lnTo>
                    <a:pt x="18955" y="677584"/>
                  </a:lnTo>
                  <a:lnTo>
                    <a:pt x="18278" y="677584"/>
                  </a:lnTo>
                  <a:lnTo>
                    <a:pt x="16247" y="671483"/>
                  </a:lnTo>
                  <a:lnTo>
                    <a:pt x="18278" y="671483"/>
                  </a:lnTo>
                  <a:lnTo>
                    <a:pt x="18278" y="665382"/>
                  </a:lnTo>
                  <a:lnTo>
                    <a:pt x="18785" y="665382"/>
                  </a:lnTo>
                  <a:lnTo>
                    <a:pt x="20309" y="659281"/>
                  </a:lnTo>
                  <a:lnTo>
                    <a:pt x="21324" y="659281"/>
                  </a:lnTo>
                  <a:lnTo>
                    <a:pt x="24370" y="653180"/>
                  </a:lnTo>
                  <a:lnTo>
                    <a:pt x="25894" y="653180"/>
                  </a:lnTo>
                  <a:lnTo>
                    <a:pt x="30463" y="647080"/>
                  </a:lnTo>
                  <a:lnTo>
                    <a:pt x="40618" y="638945"/>
                  </a:lnTo>
                  <a:lnTo>
                    <a:pt x="52803" y="628777"/>
                  </a:lnTo>
                  <a:lnTo>
                    <a:pt x="67019" y="620586"/>
                  </a:lnTo>
                  <a:lnTo>
                    <a:pt x="103576" y="598217"/>
                  </a:lnTo>
                  <a:lnTo>
                    <a:pt x="152317" y="575847"/>
                  </a:lnTo>
                  <a:lnTo>
                    <a:pt x="213216" y="549410"/>
                  </a:lnTo>
                  <a:lnTo>
                    <a:pt x="322941" y="508682"/>
                  </a:lnTo>
                  <a:lnTo>
                    <a:pt x="365590" y="494447"/>
                  </a:lnTo>
                  <a:lnTo>
                    <a:pt x="408239" y="478178"/>
                  </a:lnTo>
                  <a:lnTo>
                    <a:pt x="454950" y="461909"/>
                  </a:lnTo>
                  <a:lnTo>
                    <a:pt x="503692" y="447674"/>
                  </a:lnTo>
                  <a:lnTo>
                    <a:pt x="554436" y="429372"/>
                  </a:lnTo>
                  <a:lnTo>
                    <a:pt x="605293" y="413046"/>
                  </a:lnTo>
                  <a:lnTo>
                    <a:pt x="660100" y="396777"/>
                  </a:lnTo>
                  <a:lnTo>
                    <a:pt x="773830" y="360173"/>
                  </a:lnTo>
                  <a:lnTo>
                    <a:pt x="832726" y="341870"/>
                  </a:lnTo>
                  <a:lnTo>
                    <a:pt x="1019598" y="286907"/>
                  </a:lnTo>
                  <a:lnTo>
                    <a:pt x="1084587" y="268604"/>
                  </a:lnTo>
                  <a:lnTo>
                    <a:pt x="1149576" y="248268"/>
                  </a:lnTo>
                  <a:lnTo>
                    <a:pt x="1216652" y="229966"/>
                  </a:lnTo>
                  <a:lnTo>
                    <a:pt x="1352694" y="189237"/>
                  </a:lnTo>
                  <a:lnTo>
                    <a:pt x="1849003" y="48341"/>
                  </a:lnTo>
                  <a:lnTo>
                    <a:pt x="1852325" y="38694"/>
                  </a:lnTo>
                  <a:lnTo>
                    <a:pt x="1844485" y="32200"/>
                  </a:lnTo>
                  <a:close/>
                </a:path>
                <a:path w="1917700" h="775335">
                  <a:moveTo>
                    <a:pt x="20309" y="679617"/>
                  </a:moveTo>
                  <a:lnTo>
                    <a:pt x="20309" y="681651"/>
                  </a:lnTo>
                  <a:lnTo>
                    <a:pt x="21662" y="681651"/>
                  </a:lnTo>
                  <a:lnTo>
                    <a:pt x="20309" y="679617"/>
                  </a:lnTo>
                  <a:close/>
                </a:path>
                <a:path w="1917700" h="775335">
                  <a:moveTo>
                    <a:pt x="18278" y="675550"/>
                  </a:moveTo>
                  <a:lnTo>
                    <a:pt x="18278" y="677584"/>
                  </a:lnTo>
                  <a:lnTo>
                    <a:pt x="18955" y="677584"/>
                  </a:lnTo>
                  <a:lnTo>
                    <a:pt x="18278" y="675550"/>
                  </a:lnTo>
                  <a:close/>
                </a:path>
                <a:path w="1917700" h="775335">
                  <a:moveTo>
                    <a:pt x="18278" y="671483"/>
                  </a:moveTo>
                  <a:lnTo>
                    <a:pt x="16247" y="671483"/>
                  </a:lnTo>
                  <a:lnTo>
                    <a:pt x="18278" y="673516"/>
                  </a:lnTo>
                  <a:lnTo>
                    <a:pt x="18278" y="671483"/>
                  </a:lnTo>
                  <a:close/>
                </a:path>
                <a:path w="1917700" h="775335">
                  <a:moveTo>
                    <a:pt x="18785" y="665382"/>
                  </a:moveTo>
                  <a:lnTo>
                    <a:pt x="18278" y="665382"/>
                  </a:lnTo>
                  <a:lnTo>
                    <a:pt x="18278" y="667416"/>
                  </a:lnTo>
                  <a:lnTo>
                    <a:pt x="18785" y="665382"/>
                  </a:lnTo>
                  <a:close/>
                </a:path>
                <a:path w="1917700" h="775335">
                  <a:moveTo>
                    <a:pt x="21324" y="659281"/>
                  </a:moveTo>
                  <a:lnTo>
                    <a:pt x="20309" y="659281"/>
                  </a:lnTo>
                  <a:lnTo>
                    <a:pt x="20309" y="661315"/>
                  </a:lnTo>
                  <a:lnTo>
                    <a:pt x="21324" y="659281"/>
                  </a:lnTo>
                  <a:close/>
                </a:path>
                <a:path w="1917700" h="775335">
                  <a:moveTo>
                    <a:pt x="25894" y="653180"/>
                  </a:moveTo>
                  <a:lnTo>
                    <a:pt x="24370" y="653180"/>
                  </a:lnTo>
                  <a:lnTo>
                    <a:pt x="24370" y="655214"/>
                  </a:lnTo>
                  <a:lnTo>
                    <a:pt x="25894" y="653180"/>
                  </a:lnTo>
                  <a:close/>
                </a:path>
                <a:path w="1917700" h="775335">
                  <a:moveTo>
                    <a:pt x="1906139" y="30560"/>
                  </a:moveTo>
                  <a:lnTo>
                    <a:pt x="1856443" y="30560"/>
                  </a:lnTo>
                  <a:lnTo>
                    <a:pt x="1858474" y="32594"/>
                  </a:lnTo>
                  <a:lnTo>
                    <a:pt x="1860505" y="36661"/>
                  </a:lnTo>
                  <a:lnTo>
                    <a:pt x="1860505" y="40728"/>
                  </a:lnTo>
                  <a:lnTo>
                    <a:pt x="1856443" y="44795"/>
                  </a:lnTo>
                  <a:lnTo>
                    <a:pt x="1854355" y="46829"/>
                  </a:lnTo>
                  <a:lnTo>
                    <a:pt x="1849003" y="48341"/>
                  </a:lnTo>
                  <a:lnTo>
                    <a:pt x="1832016" y="97669"/>
                  </a:lnTo>
                  <a:lnTo>
                    <a:pt x="1906139" y="30560"/>
                  </a:lnTo>
                  <a:close/>
                </a:path>
                <a:path w="1917700" h="775335">
                  <a:moveTo>
                    <a:pt x="1856443" y="30560"/>
                  </a:moveTo>
                  <a:lnTo>
                    <a:pt x="1850294" y="30560"/>
                  </a:lnTo>
                  <a:lnTo>
                    <a:pt x="1844485" y="32200"/>
                  </a:lnTo>
                  <a:lnTo>
                    <a:pt x="1852325" y="38694"/>
                  </a:lnTo>
                  <a:lnTo>
                    <a:pt x="1849003" y="48341"/>
                  </a:lnTo>
                  <a:lnTo>
                    <a:pt x="1854355" y="46829"/>
                  </a:lnTo>
                  <a:lnTo>
                    <a:pt x="1856443" y="44795"/>
                  </a:lnTo>
                  <a:lnTo>
                    <a:pt x="1860505" y="40728"/>
                  </a:lnTo>
                  <a:lnTo>
                    <a:pt x="1860505" y="36661"/>
                  </a:lnTo>
                  <a:lnTo>
                    <a:pt x="1858474" y="32594"/>
                  </a:lnTo>
                  <a:lnTo>
                    <a:pt x="1856443" y="30560"/>
                  </a:lnTo>
                  <a:close/>
                </a:path>
                <a:path w="1917700" h="775335">
                  <a:moveTo>
                    <a:pt x="1805614" y="0"/>
                  </a:moveTo>
                  <a:lnTo>
                    <a:pt x="1844485" y="32200"/>
                  </a:lnTo>
                  <a:lnTo>
                    <a:pt x="1850294" y="30560"/>
                  </a:lnTo>
                  <a:lnTo>
                    <a:pt x="1906139" y="30560"/>
                  </a:lnTo>
                  <a:lnTo>
                    <a:pt x="1917370" y="20392"/>
                  </a:lnTo>
                  <a:lnTo>
                    <a:pt x="1805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79355" y="3097155"/>
              <a:ext cx="1917700" cy="775335"/>
            </a:xfrm>
            <a:custGeom>
              <a:avLst/>
              <a:gdLst/>
              <a:ahLst/>
              <a:cxnLst/>
              <a:rect l="l" t="t" r="r" b="b"/>
              <a:pathLst>
                <a:path w="1917700" h="775335">
                  <a:moveTo>
                    <a:pt x="341219" y="775253"/>
                  </a:moveTo>
                  <a:lnTo>
                    <a:pt x="296568" y="769152"/>
                  </a:lnTo>
                  <a:lnTo>
                    <a:pt x="251888" y="763051"/>
                  </a:lnTo>
                  <a:lnTo>
                    <a:pt x="209154" y="756951"/>
                  </a:lnTo>
                  <a:lnTo>
                    <a:pt x="168564" y="750850"/>
                  </a:lnTo>
                  <a:lnTo>
                    <a:pt x="148255" y="746783"/>
                  </a:lnTo>
                  <a:lnTo>
                    <a:pt x="129977" y="742715"/>
                  </a:lnTo>
                  <a:lnTo>
                    <a:pt x="111699" y="738648"/>
                  </a:lnTo>
                  <a:lnTo>
                    <a:pt x="95452" y="734581"/>
                  </a:lnTo>
                  <a:lnTo>
                    <a:pt x="81236" y="730514"/>
                  </a:lnTo>
                  <a:lnTo>
                    <a:pt x="64988" y="726447"/>
                  </a:lnTo>
                  <a:lnTo>
                    <a:pt x="52803" y="720289"/>
                  </a:lnTo>
                  <a:lnTo>
                    <a:pt x="40618" y="716222"/>
                  </a:lnTo>
                  <a:lnTo>
                    <a:pt x="30463" y="710121"/>
                  </a:lnTo>
                  <a:lnTo>
                    <a:pt x="20309" y="704020"/>
                  </a:lnTo>
                  <a:lnTo>
                    <a:pt x="12185" y="697920"/>
                  </a:lnTo>
                  <a:lnTo>
                    <a:pt x="6092" y="691819"/>
                  </a:lnTo>
                  <a:lnTo>
                    <a:pt x="6092" y="689785"/>
                  </a:lnTo>
                  <a:lnTo>
                    <a:pt x="2030" y="683685"/>
                  </a:lnTo>
                  <a:lnTo>
                    <a:pt x="2030" y="679617"/>
                  </a:lnTo>
                  <a:lnTo>
                    <a:pt x="0" y="673517"/>
                  </a:lnTo>
                  <a:lnTo>
                    <a:pt x="0" y="671483"/>
                  </a:lnTo>
                  <a:lnTo>
                    <a:pt x="2030" y="663349"/>
                  </a:lnTo>
                  <a:lnTo>
                    <a:pt x="2030" y="661315"/>
                  </a:lnTo>
                  <a:lnTo>
                    <a:pt x="4061" y="655214"/>
                  </a:lnTo>
                  <a:lnTo>
                    <a:pt x="6092" y="653181"/>
                  </a:lnTo>
                  <a:lnTo>
                    <a:pt x="10154" y="645046"/>
                  </a:lnTo>
                  <a:lnTo>
                    <a:pt x="10154" y="643013"/>
                  </a:lnTo>
                  <a:lnTo>
                    <a:pt x="18278" y="634878"/>
                  </a:lnTo>
                  <a:lnTo>
                    <a:pt x="28432" y="624710"/>
                  </a:lnTo>
                  <a:lnTo>
                    <a:pt x="42648" y="616519"/>
                  </a:lnTo>
                  <a:lnTo>
                    <a:pt x="56865" y="606351"/>
                  </a:lnTo>
                  <a:lnTo>
                    <a:pt x="95452" y="583982"/>
                  </a:lnTo>
                  <a:lnTo>
                    <a:pt x="144194" y="559578"/>
                  </a:lnTo>
                  <a:lnTo>
                    <a:pt x="174657" y="547377"/>
                  </a:lnTo>
                  <a:lnTo>
                    <a:pt x="205093" y="535175"/>
                  </a:lnTo>
                  <a:lnTo>
                    <a:pt x="239618" y="520940"/>
                  </a:lnTo>
                  <a:lnTo>
                    <a:pt x="278290" y="506648"/>
                  </a:lnTo>
                  <a:lnTo>
                    <a:pt x="316849" y="492413"/>
                  </a:lnTo>
                  <a:lnTo>
                    <a:pt x="359498" y="478178"/>
                  </a:lnTo>
                  <a:lnTo>
                    <a:pt x="404177" y="461909"/>
                  </a:lnTo>
                  <a:lnTo>
                    <a:pt x="448857" y="445640"/>
                  </a:lnTo>
                  <a:lnTo>
                    <a:pt x="497599" y="431405"/>
                  </a:lnTo>
                  <a:lnTo>
                    <a:pt x="548343" y="413046"/>
                  </a:lnTo>
                  <a:lnTo>
                    <a:pt x="601232" y="396777"/>
                  </a:lnTo>
                  <a:lnTo>
                    <a:pt x="656038" y="380509"/>
                  </a:lnTo>
                  <a:lnTo>
                    <a:pt x="710872" y="362206"/>
                  </a:lnTo>
                  <a:lnTo>
                    <a:pt x="769768" y="343904"/>
                  </a:lnTo>
                  <a:lnTo>
                    <a:pt x="828665" y="327635"/>
                  </a:lnTo>
                  <a:lnTo>
                    <a:pt x="889563" y="309276"/>
                  </a:lnTo>
                  <a:lnTo>
                    <a:pt x="950575" y="288940"/>
                  </a:lnTo>
                  <a:lnTo>
                    <a:pt x="1015536" y="270638"/>
                  </a:lnTo>
                  <a:lnTo>
                    <a:pt x="1078494" y="252335"/>
                  </a:lnTo>
                  <a:lnTo>
                    <a:pt x="1145514" y="231999"/>
                  </a:lnTo>
                  <a:lnTo>
                    <a:pt x="1212590" y="213697"/>
                  </a:lnTo>
                  <a:lnTo>
                    <a:pt x="1279610" y="193304"/>
                  </a:lnTo>
                  <a:lnTo>
                    <a:pt x="1348632" y="172968"/>
                  </a:lnTo>
                  <a:lnTo>
                    <a:pt x="1486734" y="134330"/>
                  </a:lnTo>
                  <a:lnTo>
                    <a:pt x="1628953" y="93602"/>
                  </a:lnTo>
                  <a:lnTo>
                    <a:pt x="1771088" y="52930"/>
                  </a:lnTo>
                  <a:lnTo>
                    <a:pt x="1850294" y="30560"/>
                  </a:lnTo>
                  <a:lnTo>
                    <a:pt x="1852324" y="30560"/>
                  </a:lnTo>
                  <a:lnTo>
                    <a:pt x="1856443" y="30560"/>
                  </a:lnTo>
                  <a:lnTo>
                    <a:pt x="1858474" y="32594"/>
                  </a:lnTo>
                  <a:lnTo>
                    <a:pt x="1860504" y="36661"/>
                  </a:lnTo>
                  <a:lnTo>
                    <a:pt x="1860504" y="40728"/>
                  </a:lnTo>
                  <a:lnTo>
                    <a:pt x="1858474" y="42762"/>
                  </a:lnTo>
                  <a:lnTo>
                    <a:pt x="1856443" y="44795"/>
                  </a:lnTo>
                  <a:lnTo>
                    <a:pt x="1854355" y="46829"/>
                  </a:lnTo>
                  <a:lnTo>
                    <a:pt x="1775150" y="69198"/>
                  </a:lnTo>
                  <a:lnTo>
                    <a:pt x="1633015" y="109927"/>
                  </a:lnTo>
                  <a:lnTo>
                    <a:pt x="1490795" y="150599"/>
                  </a:lnTo>
                  <a:lnTo>
                    <a:pt x="1352694" y="189237"/>
                  </a:lnTo>
                  <a:lnTo>
                    <a:pt x="1283671" y="209573"/>
                  </a:lnTo>
                  <a:lnTo>
                    <a:pt x="1216652" y="229966"/>
                  </a:lnTo>
                  <a:lnTo>
                    <a:pt x="1149575" y="248268"/>
                  </a:lnTo>
                  <a:lnTo>
                    <a:pt x="1084587" y="268604"/>
                  </a:lnTo>
                  <a:lnTo>
                    <a:pt x="1019598" y="286907"/>
                  </a:lnTo>
                  <a:lnTo>
                    <a:pt x="956668" y="305209"/>
                  </a:lnTo>
                  <a:lnTo>
                    <a:pt x="893710" y="323568"/>
                  </a:lnTo>
                  <a:lnTo>
                    <a:pt x="832726" y="341870"/>
                  </a:lnTo>
                  <a:lnTo>
                    <a:pt x="773830" y="360173"/>
                  </a:lnTo>
                  <a:lnTo>
                    <a:pt x="716965" y="378475"/>
                  </a:lnTo>
                  <a:lnTo>
                    <a:pt x="660100" y="396777"/>
                  </a:lnTo>
                  <a:lnTo>
                    <a:pt x="605293" y="413046"/>
                  </a:lnTo>
                  <a:lnTo>
                    <a:pt x="554436" y="429372"/>
                  </a:lnTo>
                  <a:lnTo>
                    <a:pt x="503692" y="447674"/>
                  </a:lnTo>
                  <a:lnTo>
                    <a:pt x="454950" y="461909"/>
                  </a:lnTo>
                  <a:lnTo>
                    <a:pt x="408239" y="478178"/>
                  </a:lnTo>
                  <a:lnTo>
                    <a:pt x="365590" y="494447"/>
                  </a:lnTo>
                  <a:lnTo>
                    <a:pt x="322941" y="508682"/>
                  </a:lnTo>
                  <a:lnTo>
                    <a:pt x="284382" y="522974"/>
                  </a:lnTo>
                  <a:lnTo>
                    <a:pt x="245711" y="537209"/>
                  </a:lnTo>
                  <a:lnTo>
                    <a:pt x="213216" y="549410"/>
                  </a:lnTo>
                  <a:lnTo>
                    <a:pt x="180750" y="563646"/>
                  </a:lnTo>
                  <a:lnTo>
                    <a:pt x="152317" y="575847"/>
                  </a:lnTo>
                  <a:lnTo>
                    <a:pt x="125916" y="588049"/>
                  </a:lnTo>
                  <a:lnTo>
                    <a:pt x="103576" y="598217"/>
                  </a:lnTo>
                  <a:lnTo>
                    <a:pt x="83267" y="610418"/>
                  </a:lnTo>
                  <a:lnTo>
                    <a:pt x="67019" y="620586"/>
                  </a:lnTo>
                  <a:lnTo>
                    <a:pt x="52803" y="628777"/>
                  </a:lnTo>
                  <a:lnTo>
                    <a:pt x="40618" y="638945"/>
                  </a:lnTo>
                  <a:lnTo>
                    <a:pt x="30463" y="647080"/>
                  </a:lnTo>
                  <a:lnTo>
                    <a:pt x="24370" y="655214"/>
                  </a:lnTo>
                  <a:lnTo>
                    <a:pt x="24370" y="653181"/>
                  </a:lnTo>
                  <a:lnTo>
                    <a:pt x="20309" y="661315"/>
                  </a:lnTo>
                  <a:lnTo>
                    <a:pt x="20309" y="659281"/>
                  </a:lnTo>
                  <a:lnTo>
                    <a:pt x="18278" y="667416"/>
                  </a:lnTo>
                  <a:lnTo>
                    <a:pt x="18278" y="665382"/>
                  </a:lnTo>
                  <a:lnTo>
                    <a:pt x="18278" y="673517"/>
                  </a:lnTo>
                  <a:lnTo>
                    <a:pt x="16247" y="671483"/>
                  </a:lnTo>
                  <a:lnTo>
                    <a:pt x="18278" y="677584"/>
                  </a:lnTo>
                  <a:lnTo>
                    <a:pt x="18278" y="675550"/>
                  </a:lnTo>
                  <a:lnTo>
                    <a:pt x="20309" y="681651"/>
                  </a:lnTo>
                  <a:lnTo>
                    <a:pt x="20309" y="679617"/>
                  </a:lnTo>
                  <a:lnTo>
                    <a:pt x="24370" y="685718"/>
                  </a:lnTo>
                  <a:lnTo>
                    <a:pt x="30463" y="689785"/>
                  </a:lnTo>
                  <a:lnTo>
                    <a:pt x="38587" y="695886"/>
                  </a:lnTo>
                  <a:lnTo>
                    <a:pt x="46710" y="699953"/>
                  </a:lnTo>
                  <a:lnTo>
                    <a:pt x="85297" y="714188"/>
                  </a:lnTo>
                  <a:lnTo>
                    <a:pt x="134039" y="726447"/>
                  </a:lnTo>
                  <a:lnTo>
                    <a:pt x="170595" y="732547"/>
                  </a:lnTo>
                  <a:lnTo>
                    <a:pt x="211185" y="740682"/>
                  </a:lnTo>
                  <a:lnTo>
                    <a:pt x="253919" y="746783"/>
                  </a:lnTo>
                  <a:lnTo>
                    <a:pt x="298599" y="752883"/>
                  </a:lnTo>
                  <a:lnTo>
                    <a:pt x="343250" y="756951"/>
                  </a:lnTo>
                  <a:lnTo>
                    <a:pt x="347312" y="758984"/>
                  </a:lnTo>
                  <a:lnTo>
                    <a:pt x="349343" y="761018"/>
                  </a:lnTo>
                  <a:lnTo>
                    <a:pt x="351374" y="763051"/>
                  </a:lnTo>
                  <a:lnTo>
                    <a:pt x="351374" y="767119"/>
                  </a:lnTo>
                  <a:lnTo>
                    <a:pt x="349343" y="771186"/>
                  </a:lnTo>
                  <a:lnTo>
                    <a:pt x="347312" y="773219"/>
                  </a:lnTo>
                  <a:lnTo>
                    <a:pt x="345281" y="775253"/>
                  </a:lnTo>
                  <a:lnTo>
                    <a:pt x="341219" y="775253"/>
                  </a:lnTo>
                  <a:close/>
                </a:path>
                <a:path w="1917700" h="775335">
                  <a:moveTo>
                    <a:pt x="1852324" y="38694"/>
                  </a:moveTo>
                  <a:lnTo>
                    <a:pt x="1805614" y="0"/>
                  </a:lnTo>
                  <a:lnTo>
                    <a:pt x="1917370" y="20392"/>
                  </a:lnTo>
                  <a:lnTo>
                    <a:pt x="1832015" y="97669"/>
                  </a:lnTo>
                  <a:lnTo>
                    <a:pt x="1852324" y="3869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209701" y="3761520"/>
              <a:ext cx="473709" cy="83820"/>
            </a:xfrm>
            <a:custGeom>
              <a:avLst/>
              <a:gdLst/>
              <a:ahLst/>
              <a:cxnLst/>
              <a:rect l="l" t="t" r="r" b="b"/>
              <a:pathLst>
                <a:path w="473709" h="83820">
                  <a:moveTo>
                    <a:pt x="0" y="0"/>
                  </a:moveTo>
                  <a:lnTo>
                    <a:pt x="473228" y="0"/>
                  </a:lnTo>
                </a:path>
                <a:path w="473709" h="83820">
                  <a:moveTo>
                    <a:pt x="0" y="0"/>
                  </a:moveTo>
                  <a:lnTo>
                    <a:pt x="0" y="83434"/>
                  </a:lnTo>
                </a:path>
                <a:path w="473709" h="83820">
                  <a:moveTo>
                    <a:pt x="473228" y="0"/>
                  </a:moveTo>
                  <a:lnTo>
                    <a:pt x="473228" y="83434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800390" y="3117547"/>
              <a:ext cx="367665" cy="755015"/>
            </a:xfrm>
            <a:custGeom>
              <a:avLst/>
              <a:gdLst/>
              <a:ahLst/>
              <a:cxnLst/>
              <a:rect l="l" t="t" r="r" b="b"/>
              <a:pathLst>
                <a:path w="367665" h="755014">
                  <a:moveTo>
                    <a:pt x="46710" y="67108"/>
                  </a:moveTo>
                  <a:lnTo>
                    <a:pt x="37421" y="75208"/>
                  </a:lnTo>
                  <a:lnTo>
                    <a:pt x="38587" y="83377"/>
                  </a:lnTo>
                  <a:lnTo>
                    <a:pt x="44679" y="132240"/>
                  </a:lnTo>
                  <a:lnTo>
                    <a:pt x="48741" y="166811"/>
                  </a:lnTo>
                  <a:lnTo>
                    <a:pt x="52803" y="203472"/>
                  </a:lnTo>
                  <a:lnTo>
                    <a:pt x="56865" y="242111"/>
                  </a:lnTo>
                  <a:lnTo>
                    <a:pt x="67019" y="317411"/>
                  </a:lnTo>
                  <a:lnTo>
                    <a:pt x="79261" y="390620"/>
                  </a:lnTo>
                  <a:lnTo>
                    <a:pt x="95508" y="457785"/>
                  </a:lnTo>
                  <a:lnTo>
                    <a:pt x="109725" y="500548"/>
                  </a:lnTo>
                  <a:lnTo>
                    <a:pt x="113787" y="512749"/>
                  </a:lnTo>
                  <a:lnTo>
                    <a:pt x="125972" y="535119"/>
                  </a:lnTo>
                  <a:lnTo>
                    <a:pt x="136126" y="557488"/>
                  </a:lnTo>
                  <a:lnTo>
                    <a:pt x="148312" y="577824"/>
                  </a:lnTo>
                  <a:lnTo>
                    <a:pt x="162528" y="596127"/>
                  </a:lnTo>
                  <a:lnTo>
                    <a:pt x="174714" y="612452"/>
                  </a:lnTo>
                  <a:lnTo>
                    <a:pt x="190961" y="628721"/>
                  </a:lnTo>
                  <a:lnTo>
                    <a:pt x="219393" y="659225"/>
                  </a:lnTo>
                  <a:lnTo>
                    <a:pt x="251860" y="685662"/>
                  </a:lnTo>
                  <a:lnTo>
                    <a:pt x="286385" y="710121"/>
                  </a:lnTo>
                  <a:lnTo>
                    <a:pt x="320910" y="732491"/>
                  </a:lnTo>
                  <a:lnTo>
                    <a:pt x="355436" y="752827"/>
                  </a:lnTo>
                  <a:lnTo>
                    <a:pt x="357467" y="754860"/>
                  </a:lnTo>
                  <a:lnTo>
                    <a:pt x="361529" y="754860"/>
                  </a:lnTo>
                  <a:lnTo>
                    <a:pt x="365590" y="750793"/>
                  </a:lnTo>
                  <a:lnTo>
                    <a:pt x="367621" y="746726"/>
                  </a:lnTo>
                  <a:lnTo>
                    <a:pt x="367621" y="744692"/>
                  </a:lnTo>
                  <a:lnTo>
                    <a:pt x="365590" y="740625"/>
                  </a:lnTo>
                  <a:lnTo>
                    <a:pt x="363559" y="738592"/>
                  </a:lnTo>
                  <a:lnTo>
                    <a:pt x="329034" y="718256"/>
                  </a:lnTo>
                  <a:lnTo>
                    <a:pt x="294509" y="695830"/>
                  </a:lnTo>
                  <a:lnTo>
                    <a:pt x="245767" y="659225"/>
                  </a:lnTo>
                  <a:lnTo>
                    <a:pt x="203146" y="618553"/>
                  </a:lnTo>
                  <a:lnTo>
                    <a:pt x="174714" y="585959"/>
                  </a:lnTo>
                  <a:lnTo>
                    <a:pt x="150343" y="547320"/>
                  </a:lnTo>
                  <a:lnTo>
                    <a:pt x="130034" y="504615"/>
                  </a:lnTo>
                  <a:lnTo>
                    <a:pt x="123941" y="492357"/>
                  </a:lnTo>
                  <a:lnTo>
                    <a:pt x="119879" y="480155"/>
                  </a:lnTo>
                  <a:lnTo>
                    <a:pt x="111756" y="451685"/>
                  </a:lnTo>
                  <a:lnTo>
                    <a:pt x="103632" y="421181"/>
                  </a:lnTo>
                  <a:lnTo>
                    <a:pt x="97539" y="386553"/>
                  </a:lnTo>
                  <a:lnTo>
                    <a:pt x="89416" y="351982"/>
                  </a:lnTo>
                  <a:lnTo>
                    <a:pt x="83323" y="315377"/>
                  </a:lnTo>
                  <a:lnTo>
                    <a:pt x="73112" y="240077"/>
                  </a:lnTo>
                  <a:lnTo>
                    <a:pt x="69050" y="201439"/>
                  </a:lnTo>
                  <a:lnTo>
                    <a:pt x="64988" y="164778"/>
                  </a:lnTo>
                  <a:lnTo>
                    <a:pt x="60927" y="130206"/>
                  </a:lnTo>
                  <a:lnTo>
                    <a:pt x="56865" y="97669"/>
                  </a:lnTo>
                  <a:lnTo>
                    <a:pt x="56865" y="81343"/>
                  </a:lnTo>
                  <a:lnTo>
                    <a:pt x="55460" y="71493"/>
                  </a:lnTo>
                  <a:lnTo>
                    <a:pt x="46710" y="67108"/>
                  </a:lnTo>
                  <a:close/>
                </a:path>
                <a:path w="367665" h="755014">
                  <a:moveTo>
                    <a:pt x="36556" y="0"/>
                  </a:moveTo>
                  <a:lnTo>
                    <a:pt x="0" y="107837"/>
                  </a:lnTo>
                  <a:lnTo>
                    <a:pt x="37421" y="75208"/>
                  </a:lnTo>
                  <a:lnTo>
                    <a:pt x="36556" y="69142"/>
                  </a:lnTo>
                  <a:lnTo>
                    <a:pt x="38587" y="65075"/>
                  </a:lnTo>
                  <a:lnTo>
                    <a:pt x="38587" y="61007"/>
                  </a:lnTo>
                  <a:lnTo>
                    <a:pt x="40618" y="58974"/>
                  </a:lnTo>
                  <a:lnTo>
                    <a:pt x="76258" y="58974"/>
                  </a:lnTo>
                  <a:lnTo>
                    <a:pt x="36556" y="0"/>
                  </a:lnTo>
                  <a:close/>
                </a:path>
                <a:path w="367665" h="755014">
                  <a:moveTo>
                    <a:pt x="76258" y="58974"/>
                  </a:moveTo>
                  <a:lnTo>
                    <a:pt x="48741" y="58974"/>
                  </a:lnTo>
                  <a:lnTo>
                    <a:pt x="52803" y="63041"/>
                  </a:lnTo>
                  <a:lnTo>
                    <a:pt x="54834" y="67108"/>
                  </a:lnTo>
                  <a:lnTo>
                    <a:pt x="55460" y="71493"/>
                  </a:lnTo>
                  <a:lnTo>
                    <a:pt x="99570" y="93602"/>
                  </a:lnTo>
                  <a:lnTo>
                    <a:pt x="76258" y="58974"/>
                  </a:lnTo>
                  <a:close/>
                </a:path>
                <a:path w="367665" h="755014">
                  <a:moveTo>
                    <a:pt x="48741" y="58974"/>
                  </a:moveTo>
                  <a:lnTo>
                    <a:pt x="40618" y="58974"/>
                  </a:lnTo>
                  <a:lnTo>
                    <a:pt x="38587" y="61007"/>
                  </a:lnTo>
                  <a:lnTo>
                    <a:pt x="38587" y="65075"/>
                  </a:lnTo>
                  <a:lnTo>
                    <a:pt x="36556" y="69142"/>
                  </a:lnTo>
                  <a:lnTo>
                    <a:pt x="37421" y="75208"/>
                  </a:lnTo>
                  <a:lnTo>
                    <a:pt x="46710" y="67108"/>
                  </a:lnTo>
                  <a:lnTo>
                    <a:pt x="54834" y="67108"/>
                  </a:lnTo>
                  <a:lnTo>
                    <a:pt x="52803" y="63041"/>
                  </a:lnTo>
                  <a:lnTo>
                    <a:pt x="48741" y="58974"/>
                  </a:lnTo>
                  <a:close/>
                </a:path>
                <a:path w="367665" h="755014">
                  <a:moveTo>
                    <a:pt x="54834" y="67108"/>
                  </a:moveTo>
                  <a:lnTo>
                    <a:pt x="46710" y="67108"/>
                  </a:lnTo>
                  <a:lnTo>
                    <a:pt x="55460" y="71493"/>
                  </a:lnTo>
                  <a:lnTo>
                    <a:pt x="54834" y="67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800389" y="3117547"/>
              <a:ext cx="367665" cy="755015"/>
            </a:xfrm>
            <a:custGeom>
              <a:avLst/>
              <a:gdLst/>
              <a:ahLst/>
              <a:cxnLst/>
              <a:rect l="l" t="t" r="r" b="b"/>
              <a:pathLst>
                <a:path w="367665" h="755014">
                  <a:moveTo>
                    <a:pt x="355436" y="752827"/>
                  </a:moveTo>
                  <a:lnTo>
                    <a:pt x="320910" y="732491"/>
                  </a:lnTo>
                  <a:lnTo>
                    <a:pt x="286385" y="710121"/>
                  </a:lnTo>
                  <a:lnTo>
                    <a:pt x="251860" y="685662"/>
                  </a:lnTo>
                  <a:lnTo>
                    <a:pt x="219393" y="659225"/>
                  </a:lnTo>
                  <a:lnTo>
                    <a:pt x="190961" y="628721"/>
                  </a:lnTo>
                  <a:lnTo>
                    <a:pt x="174714" y="612452"/>
                  </a:lnTo>
                  <a:lnTo>
                    <a:pt x="162528" y="596127"/>
                  </a:lnTo>
                  <a:lnTo>
                    <a:pt x="148312" y="577824"/>
                  </a:lnTo>
                  <a:lnTo>
                    <a:pt x="136126" y="557488"/>
                  </a:lnTo>
                  <a:lnTo>
                    <a:pt x="125972" y="535119"/>
                  </a:lnTo>
                  <a:lnTo>
                    <a:pt x="113787" y="512749"/>
                  </a:lnTo>
                  <a:lnTo>
                    <a:pt x="109725" y="500548"/>
                  </a:lnTo>
                  <a:lnTo>
                    <a:pt x="103632" y="486256"/>
                  </a:lnTo>
                  <a:lnTo>
                    <a:pt x="99570" y="472021"/>
                  </a:lnTo>
                  <a:lnTo>
                    <a:pt x="95508" y="457785"/>
                  </a:lnTo>
                  <a:lnTo>
                    <a:pt x="79261" y="390620"/>
                  </a:lnTo>
                  <a:lnTo>
                    <a:pt x="67019" y="317411"/>
                  </a:lnTo>
                  <a:lnTo>
                    <a:pt x="56865" y="242111"/>
                  </a:lnTo>
                  <a:lnTo>
                    <a:pt x="52803" y="203472"/>
                  </a:lnTo>
                  <a:lnTo>
                    <a:pt x="48741" y="166811"/>
                  </a:lnTo>
                  <a:lnTo>
                    <a:pt x="44679" y="132240"/>
                  </a:lnTo>
                  <a:lnTo>
                    <a:pt x="40618" y="99702"/>
                  </a:lnTo>
                  <a:lnTo>
                    <a:pt x="38587" y="83377"/>
                  </a:lnTo>
                  <a:lnTo>
                    <a:pt x="36556" y="69142"/>
                  </a:lnTo>
                  <a:lnTo>
                    <a:pt x="38587" y="65075"/>
                  </a:lnTo>
                  <a:lnTo>
                    <a:pt x="38587" y="61007"/>
                  </a:lnTo>
                  <a:lnTo>
                    <a:pt x="40618" y="58974"/>
                  </a:lnTo>
                  <a:lnTo>
                    <a:pt x="44679" y="58974"/>
                  </a:lnTo>
                  <a:lnTo>
                    <a:pt x="48741" y="58974"/>
                  </a:lnTo>
                  <a:lnTo>
                    <a:pt x="50772" y="61007"/>
                  </a:lnTo>
                  <a:lnTo>
                    <a:pt x="52803" y="63041"/>
                  </a:lnTo>
                  <a:lnTo>
                    <a:pt x="54834" y="67108"/>
                  </a:lnTo>
                  <a:lnTo>
                    <a:pt x="56865" y="81343"/>
                  </a:lnTo>
                  <a:lnTo>
                    <a:pt x="56865" y="97669"/>
                  </a:lnTo>
                  <a:lnTo>
                    <a:pt x="60927" y="130206"/>
                  </a:lnTo>
                  <a:lnTo>
                    <a:pt x="64988" y="164778"/>
                  </a:lnTo>
                  <a:lnTo>
                    <a:pt x="69050" y="201439"/>
                  </a:lnTo>
                  <a:lnTo>
                    <a:pt x="73112" y="240077"/>
                  </a:lnTo>
                  <a:lnTo>
                    <a:pt x="83323" y="315377"/>
                  </a:lnTo>
                  <a:lnTo>
                    <a:pt x="89416" y="351982"/>
                  </a:lnTo>
                  <a:lnTo>
                    <a:pt x="97539" y="386553"/>
                  </a:lnTo>
                  <a:lnTo>
                    <a:pt x="103632" y="421181"/>
                  </a:lnTo>
                  <a:lnTo>
                    <a:pt x="115817" y="465920"/>
                  </a:lnTo>
                  <a:lnTo>
                    <a:pt x="130034" y="504615"/>
                  </a:lnTo>
                  <a:lnTo>
                    <a:pt x="140188" y="526984"/>
                  </a:lnTo>
                  <a:lnTo>
                    <a:pt x="150343" y="547320"/>
                  </a:lnTo>
                  <a:lnTo>
                    <a:pt x="162528" y="567656"/>
                  </a:lnTo>
                  <a:lnTo>
                    <a:pt x="174714" y="585959"/>
                  </a:lnTo>
                  <a:lnTo>
                    <a:pt x="188930" y="602228"/>
                  </a:lnTo>
                  <a:lnTo>
                    <a:pt x="203146" y="618553"/>
                  </a:lnTo>
                  <a:lnTo>
                    <a:pt x="217363" y="632788"/>
                  </a:lnTo>
                  <a:lnTo>
                    <a:pt x="231551" y="647023"/>
                  </a:lnTo>
                  <a:lnTo>
                    <a:pt x="245767" y="659225"/>
                  </a:lnTo>
                  <a:lnTo>
                    <a:pt x="262014" y="671426"/>
                  </a:lnTo>
                  <a:lnTo>
                    <a:pt x="294509" y="695830"/>
                  </a:lnTo>
                  <a:lnTo>
                    <a:pt x="329034" y="718256"/>
                  </a:lnTo>
                  <a:lnTo>
                    <a:pt x="363559" y="738592"/>
                  </a:lnTo>
                  <a:lnTo>
                    <a:pt x="365590" y="740625"/>
                  </a:lnTo>
                  <a:lnTo>
                    <a:pt x="367621" y="744692"/>
                  </a:lnTo>
                  <a:lnTo>
                    <a:pt x="367621" y="746726"/>
                  </a:lnTo>
                  <a:lnTo>
                    <a:pt x="365590" y="750793"/>
                  </a:lnTo>
                  <a:lnTo>
                    <a:pt x="363559" y="752827"/>
                  </a:lnTo>
                  <a:lnTo>
                    <a:pt x="361529" y="754860"/>
                  </a:lnTo>
                  <a:lnTo>
                    <a:pt x="357467" y="754860"/>
                  </a:lnTo>
                  <a:lnTo>
                    <a:pt x="355436" y="752827"/>
                  </a:lnTo>
                  <a:close/>
                </a:path>
                <a:path w="367665" h="755014">
                  <a:moveTo>
                    <a:pt x="46710" y="67108"/>
                  </a:moveTo>
                  <a:lnTo>
                    <a:pt x="0" y="107837"/>
                  </a:lnTo>
                  <a:lnTo>
                    <a:pt x="36556" y="0"/>
                  </a:lnTo>
                  <a:lnTo>
                    <a:pt x="99570" y="93602"/>
                  </a:lnTo>
                  <a:lnTo>
                    <a:pt x="46710" y="671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858372" y="2267982"/>
              <a:ext cx="1149985" cy="85725"/>
            </a:xfrm>
            <a:custGeom>
              <a:avLst/>
              <a:gdLst/>
              <a:ahLst/>
              <a:cxnLst/>
              <a:rect l="l" t="t" r="r" b="b"/>
              <a:pathLst>
                <a:path w="1149985" h="85725">
                  <a:moveTo>
                    <a:pt x="0" y="0"/>
                  </a:moveTo>
                  <a:lnTo>
                    <a:pt x="1149632" y="0"/>
                  </a:lnTo>
                </a:path>
                <a:path w="1149985" h="85725">
                  <a:moveTo>
                    <a:pt x="0" y="0"/>
                  </a:moveTo>
                  <a:lnTo>
                    <a:pt x="0" y="85467"/>
                  </a:lnTo>
                </a:path>
                <a:path w="1149985" h="85725">
                  <a:moveTo>
                    <a:pt x="1149632" y="0"/>
                  </a:moveTo>
                  <a:lnTo>
                    <a:pt x="1149632" y="8546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5652566" y="2013692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79" h="173355">
                  <a:moveTo>
                    <a:pt x="639790" y="0"/>
                  </a:moveTo>
                  <a:lnTo>
                    <a:pt x="0" y="0"/>
                  </a:lnTo>
                  <a:lnTo>
                    <a:pt x="0" y="172974"/>
                  </a:lnTo>
                  <a:lnTo>
                    <a:pt x="639790" y="172974"/>
                  </a:lnTo>
                  <a:lnTo>
                    <a:pt x="6397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652568" y="2013692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79" h="173355">
                  <a:moveTo>
                    <a:pt x="0" y="172974"/>
                  </a:moveTo>
                  <a:lnTo>
                    <a:pt x="639790" y="172974"/>
                  </a:lnTo>
                  <a:lnTo>
                    <a:pt x="639790" y="0"/>
                  </a:lnTo>
                  <a:lnTo>
                    <a:pt x="0" y="0"/>
                  </a:lnTo>
                  <a:lnTo>
                    <a:pt x="0" y="172974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5647992" y="2000998"/>
            <a:ext cx="617220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5" dirty="0">
                <a:latin typeface="Times New Roman"/>
                <a:cs typeface="Times New Roman"/>
              </a:rPr>
              <a:t>0: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call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fib(4)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3767685" y="1985228"/>
            <a:ext cx="1566545" cy="394970"/>
            <a:chOff x="3767685" y="1985228"/>
            <a:chExt cx="1566545" cy="394970"/>
          </a:xfrm>
        </p:grpSpPr>
        <p:sp>
          <p:nvSpPr>
            <p:cNvPr id="104" name="object 104"/>
            <p:cNvSpPr/>
            <p:nvPr/>
          </p:nvSpPr>
          <p:spPr>
            <a:xfrm>
              <a:off x="4573002" y="1986244"/>
              <a:ext cx="760095" cy="393065"/>
            </a:xfrm>
            <a:custGeom>
              <a:avLst/>
              <a:gdLst/>
              <a:ahLst/>
              <a:cxnLst/>
              <a:rect l="l" t="t" r="r" b="b"/>
              <a:pathLst>
                <a:path w="760095" h="393064">
                  <a:moveTo>
                    <a:pt x="18249" y="246178"/>
                  </a:moveTo>
                  <a:lnTo>
                    <a:pt x="2002" y="246178"/>
                  </a:lnTo>
                  <a:lnTo>
                    <a:pt x="4033" y="252279"/>
                  </a:lnTo>
                  <a:lnTo>
                    <a:pt x="4033" y="254312"/>
                  </a:lnTo>
                  <a:lnTo>
                    <a:pt x="12157" y="266486"/>
                  </a:lnTo>
                  <a:lnTo>
                    <a:pt x="24342" y="278687"/>
                  </a:lnTo>
                  <a:lnTo>
                    <a:pt x="32466" y="284788"/>
                  </a:lnTo>
                  <a:lnTo>
                    <a:pt x="40589" y="290974"/>
                  </a:lnTo>
                  <a:lnTo>
                    <a:pt x="89416" y="321478"/>
                  </a:lnTo>
                  <a:lnTo>
                    <a:pt x="138129" y="345881"/>
                  </a:lnTo>
                  <a:lnTo>
                    <a:pt x="192964" y="368222"/>
                  </a:lnTo>
                  <a:lnTo>
                    <a:pt x="247798" y="392710"/>
                  </a:lnTo>
                  <a:lnTo>
                    <a:pt x="255922" y="392710"/>
                  </a:lnTo>
                  <a:lnTo>
                    <a:pt x="257952" y="390592"/>
                  </a:lnTo>
                  <a:lnTo>
                    <a:pt x="259983" y="388558"/>
                  </a:lnTo>
                  <a:lnTo>
                    <a:pt x="259983" y="382457"/>
                  </a:lnTo>
                  <a:lnTo>
                    <a:pt x="257952" y="378390"/>
                  </a:lnTo>
                  <a:lnTo>
                    <a:pt x="255922" y="376357"/>
                  </a:lnTo>
                  <a:lnTo>
                    <a:pt x="199056" y="354015"/>
                  </a:lnTo>
                  <a:lnTo>
                    <a:pt x="170624" y="341814"/>
                  </a:lnTo>
                  <a:lnTo>
                    <a:pt x="144222" y="329612"/>
                  </a:lnTo>
                  <a:lnTo>
                    <a:pt x="119851" y="317411"/>
                  </a:lnTo>
                  <a:lnTo>
                    <a:pt x="97539" y="307243"/>
                  </a:lnTo>
                  <a:lnTo>
                    <a:pt x="75115" y="295041"/>
                  </a:lnTo>
                  <a:lnTo>
                    <a:pt x="56837" y="282755"/>
                  </a:lnTo>
                  <a:lnTo>
                    <a:pt x="48713" y="276654"/>
                  </a:lnTo>
                  <a:lnTo>
                    <a:pt x="42620" y="272587"/>
                  </a:lnTo>
                  <a:lnTo>
                    <a:pt x="30435" y="260385"/>
                  </a:lnTo>
                  <a:lnTo>
                    <a:pt x="24342" y="256318"/>
                  </a:lnTo>
                  <a:lnTo>
                    <a:pt x="22311" y="250245"/>
                  </a:lnTo>
                  <a:lnTo>
                    <a:pt x="18249" y="246178"/>
                  </a:lnTo>
                  <a:close/>
                </a:path>
                <a:path w="760095" h="393064">
                  <a:moveTo>
                    <a:pt x="685482" y="35584"/>
                  </a:moveTo>
                  <a:lnTo>
                    <a:pt x="678349" y="36604"/>
                  </a:lnTo>
                  <a:lnTo>
                    <a:pt x="656038" y="42677"/>
                  </a:lnTo>
                  <a:lnTo>
                    <a:pt x="633698" y="46744"/>
                  </a:lnTo>
                  <a:lnTo>
                    <a:pt x="609327" y="50811"/>
                  </a:lnTo>
                  <a:lnTo>
                    <a:pt x="582925" y="54878"/>
                  </a:lnTo>
                  <a:lnTo>
                    <a:pt x="556523" y="60979"/>
                  </a:lnTo>
                  <a:lnTo>
                    <a:pt x="528091" y="65046"/>
                  </a:lnTo>
                  <a:lnTo>
                    <a:pt x="501689" y="71147"/>
                  </a:lnTo>
                  <a:lnTo>
                    <a:pt x="442821" y="81400"/>
                  </a:lnTo>
                  <a:lnTo>
                    <a:pt x="239674" y="124106"/>
                  </a:lnTo>
                  <a:lnTo>
                    <a:pt x="186871" y="136307"/>
                  </a:lnTo>
                  <a:lnTo>
                    <a:pt x="117820" y="154581"/>
                  </a:lnTo>
                  <a:lnTo>
                    <a:pt x="79177" y="166783"/>
                  </a:lnTo>
                  <a:lnTo>
                    <a:pt x="36528" y="185170"/>
                  </a:lnTo>
                  <a:lnTo>
                    <a:pt x="8095" y="209573"/>
                  </a:lnTo>
                  <a:lnTo>
                    <a:pt x="6064" y="211607"/>
                  </a:lnTo>
                  <a:lnTo>
                    <a:pt x="4033" y="217708"/>
                  </a:lnTo>
                  <a:lnTo>
                    <a:pt x="2002" y="217708"/>
                  </a:lnTo>
                  <a:lnTo>
                    <a:pt x="0" y="223808"/>
                  </a:lnTo>
                  <a:lnTo>
                    <a:pt x="0" y="246178"/>
                  </a:lnTo>
                  <a:lnTo>
                    <a:pt x="20280" y="246178"/>
                  </a:lnTo>
                  <a:lnTo>
                    <a:pt x="16219" y="240077"/>
                  </a:lnTo>
                  <a:lnTo>
                    <a:pt x="17572" y="240077"/>
                  </a:lnTo>
                  <a:lnTo>
                    <a:pt x="16895" y="238044"/>
                  </a:lnTo>
                  <a:lnTo>
                    <a:pt x="16219" y="238044"/>
                  </a:lnTo>
                  <a:lnTo>
                    <a:pt x="16219" y="227876"/>
                  </a:lnTo>
                  <a:lnTo>
                    <a:pt x="16895" y="227876"/>
                  </a:lnTo>
                  <a:lnTo>
                    <a:pt x="18249" y="223808"/>
                  </a:lnTo>
                  <a:lnTo>
                    <a:pt x="19603" y="223808"/>
                  </a:lnTo>
                  <a:lnTo>
                    <a:pt x="20957" y="221775"/>
                  </a:lnTo>
                  <a:lnTo>
                    <a:pt x="20280" y="221775"/>
                  </a:lnTo>
                  <a:lnTo>
                    <a:pt x="24342" y="215674"/>
                  </a:lnTo>
                  <a:lnTo>
                    <a:pt x="30435" y="209573"/>
                  </a:lnTo>
                  <a:lnTo>
                    <a:pt x="36528" y="205506"/>
                  </a:lnTo>
                  <a:lnTo>
                    <a:pt x="44651" y="199405"/>
                  </a:lnTo>
                  <a:lnTo>
                    <a:pt x="56837" y="195338"/>
                  </a:lnTo>
                  <a:lnTo>
                    <a:pt x="69022" y="189237"/>
                  </a:lnTo>
                  <a:lnTo>
                    <a:pt x="85269" y="183052"/>
                  </a:lnTo>
                  <a:lnTo>
                    <a:pt x="144222" y="164749"/>
                  </a:lnTo>
                  <a:lnTo>
                    <a:pt x="217334" y="146447"/>
                  </a:lnTo>
                  <a:lnTo>
                    <a:pt x="387902" y="109870"/>
                  </a:lnTo>
                  <a:lnTo>
                    <a:pt x="446855" y="99702"/>
                  </a:lnTo>
                  <a:lnTo>
                    <a:pt x="503720" y="87501"/>
                  </a:lnTo>
                  <a:lnTo>
                    <a:pt x="532153" y="83434"/>
                  </a:lnTo>
                  <a:lnTo>
                    <a:pt x="560585" y="77248"/>
                  </a:lnTo>
                  <a:lnTo>
                    <a:pt x="586987" y="71147"/>
                  </a:lnTo>
                  <a:lnTo>
                    <a:pt x="660100" y="58946"/>
                  </a:lnTo>
                  <a:lnTo>
                    <a:pt x="680380" y="54878"/>
                  </a:lnTo>
                  <a:lnTo>
                    <a:pt x="688726" y="52491"/>
                  </a:lnTo>
                  <a:lnTo>
                    <a:pt x="692566" y="42677"/>
                  </a:lnTo>
                  <a:lnTo>
                    <a:pt x="685482" y="35584"/>
                  </a:lnTo>
                  <a:close/>
                </a:path>
                <a:path w="760095" h="393064">
                  <a:moveTo>
                    <a:pt x="17572" y="240077"/>
                  </a:moveTo>
                  <a:lnTo>
                    <a:pt x="16219" y="240077"/>
                  </a:lnTo>
                  <a:lnTo>
                    <a:pt x="18249" y="242111"/>
                  </a:lnTo>
                  <a:lnTo>
                    <a:pt x="17572" y="240077"/>
                  </a:lnTo>
                  <a:close/>
                </a:path>
                <a:path w="760095" h="393064">
                  <a:moveTo>
                    <a:pt x="16219" y="236010"/>
                  </a:moveTo>
                  <a:lnTo>
                    <a:pt x="16219" y="238044"/>
                  </a:lnTo>
                  <a:lnTo>
                    <a:pt x="16895" y="238044"/>
                  </a:lnTo>
                  <a:lnTo>
                    <a:pt x="16219" y="236010"/>
                  </a:lnTo>
                  <a:close/>
                </a:path>
                <a:path w="760095" h="393064">
                  <a:moveTo>
                    <a:pt x="16895" y="227876"/>
                  </a:moveTo>
                  <a:lnTo>
                    <a:pt x="16219" y="227876"/>
                  </a:lnTo>
                  <a:lnTo>
                    <a:pt x="16219" y="229909"/>
                  </a:lnTo>
                  <a:lnTo>
                    <a:pt x="16895" y="227876"/>
                  </a:lnTo>
                  <a:close/>
                </a:path>
                <a:path w="760095" h="393064">
                  <a:moveTo>
                    <a:pt x="19603" y="223808"/>
                  </a:moveTo>
                  <a:lnTo>
                    <a:pt x="18249" y="223808"/>
                  </a:lnTo>
                  <a:lnTo>
                    <a:pt x="18249" y="225842"/>
                  </a:lnTo>
                  <a:lnTo>
                    <a:pt x="19603" y="223808"/>
                  </a:lnTo>
                  <a:close/>
                </a:path>
                <a:path w="760095" h="393064">
                  <a:moveTo>
                    <a:pt x="22311" y="219741"/>
                  </a:moveTo>
                  <a:lnTo>
                    <a:pt x="20280" y="221775"/>
                  </a:lnTo>
                  <a:lnTo>
                    <a:pt x="20957" y="221775"/>
                  </a:lnTo>
                  <a:lnTo>
                    <a:pt x="22311" y="219741"/>
                  </a:lnTo>
                  <a:close/>
                </a:path>
                <a:path w="760095" h="393064">
                  <a:moveTo>
                    <a:pt x="752012" y="34571"/>
                  </a:moveTo>
                  <a:lnTo>
                    <a:pt x="694597" y="34571"/>
                  </a:lnTo>
                  <a:lnTo>
                    <a:pt x="698659" y="36604"/>
                  </a:lnTo>
                  <a:lnTo>
                    <a:pt x="702720" y="40643"/>
                  </a:lnTo>
                  <a:lnTo>
                    <a:pt x="700689" y="44710"/>
                  </a:lnTo>
                  <a:lnTo>
                    <a:pt x="700689" y="46744"/>
                  </a:lnTo>
                  <a:lnTo>
                    <a:pt x="698659" y="50811"/>
                  </a:lnTo>
                  <a:lnTo>
                    <a:pt x="694597" y="50811"/>
                  </a:lnTo>
                  <a:lnTo>
                    <a:pt x="688726" y="52491"/>
                  </a:lnTo>
                  <a:lnTo>
                    <a:pt x="670254" y="99702"/>
                  </a:lnTo>
                  <a:lnTo>
                    <a:pt x="752012" y="34571"/>
                  </a:lnTo>
                  <a:close/>
                </a:path>
                <a:path w="760095" h="393064">
                  <a:moveTo>
                    <a:pt x="694597" y="34571"/>
                  </a:moveTo>
                  <a:lnTo>
                    <a:pt x="692566" y="34571"/>
                  </a:lnTo>
                  <a:lnTo>
                    <a:pt x="685482" y="35584"/>
                  </a:lnTo>
                  <a:lnTo>
                    <a:pt x="692566" y="42677"/>
                  </a:lnTo>
                  <a:lnTo>
                    <a:pt x="688726" y="52491"/>
                  </a:lnTo>
                  <a:lnTo>
                    <a:pt x="694597" y="50811"/>
                  </a:lnTo>
                  <a:lnTo>
                    <a:pt x="698659" y="50811"/>
                  </a:lnTo>
                  <a:lnTo>
                    <a:pt x="700689" y="46744"/>
                  </a:lnTo>
                  <a:lnTo>
                    <a:pt x="700689" y="44710"/>
                  </a:lnTo>
                  <a:lnTo>
                    <a:pt x="702720" y="40643"/>
                  </a:lnTo>
                  <a:lnTo>
                    <a:pt x="698659" y="36604"/>
                  </a:lnTo>
                  <a:lnTo>
                    <a:pt x="694597" y="34571"/>
                  </a:lnTo>
                  <a:close/>
                </a:path>
                <a:path w="760095" h="393064">
                  <a:moveTo>
                    <a:pt x="649945" y="0"/>
                  </a:moveTo>
                  <a:lnTo>
                    <a:pt x="685482" y="35584"/>
                  </a:lnTo>
                  <a:lnTo>
                    <a:pt x="692566" y="34571"/>
                  </a:lnTo>
                  <a:lnTo>
                    <a:pt x="752012" y="34571"/>
                  </a:lnTo>
                  <a:lnTo>
                    <a:pt x="759670" y="28470"/>
                  </a:lnTo>
                  <a:lnTo>
                    <a:pt x="6499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73002" y="1986244"/>
              <a:ext cx="760095" cy="393065"/>
            </a:xfrm>
            <a:custGeom>
              <a:avLst/>
              <a:gdLst/>
              <a:ahLst/>
              <a:cxnLst/>
              <a:rect l="l" t="t" r="r" b="b"/>
              <a:pathLst>
                <a:path w="760095" h="393064">
                  <a:moveTo>
                    <a:pt x="247798" y="392710"/>
                  </a:moveTo>
                  <a:lnTo>
                    <a:pt x="192964" y="368222"/>
                  </a:lnTo>
                  <a:lnTo>
                    <a:pt x="164531" y="358083"/>
                  </a:lnTo>
                  <a:lnTo>
                    <a:pt x="138129" y="345881"/>
                  </a:lnTo>
                  <a:lnTo>
                    <a:pt x="89416" y="321478"/>
                  </a:lnTo>
                  <a:lnTo>
                    <a:pt x="48713" y="297075"/>
                  </a:lnTo>
                  <a:lnTo>
                    <a:pt x="32466" y="284788"/>
                  </a:lnTo>
                  <a:lnTo>
                    <a:pt x="24342" y="278687"/>
                  </a:lnTo>
                  <a:lnTo>
                    <a:pt x="18249" y="272587"/>
                  </a:lnTo>
                  <a:lnTo>
                    <a:pt x="12157" y="266486"/>
                  </a:lnTo>
                  <a:lnTo>
                    <a:pt x="8095" y="260385"/>
                  </a:lnTo>
                  <a:lnTo>
                    <a:pt x="4033" y="254312"/>
                  </a:lnTo>
                  <a:lnTo>
                    <a:pt x="4033" y="252279"/>
                  </a:lnTo>
                  <a:lnTo>
                    <a:pt x="2002" y="246178"/>
                  </a:lnTo>
                  <a:lnTo>
                    <a:pt x="0" y="246178"/>
                  </a:lnTo>
                  <a:lnTo>
                    <a:pt x="0" y="240077"/>
                  </a:lnTo>
                  <a:lnTo>
                    <a:pt x="0" y="238044"/>
                  </a:lnTo>
                  <a:lnTo>
                    <a:pt x="0" y="231943"/>
                  </a:lnTo>
                  <a:lnTo>
                    <a:pt x="0" y="225842"/>
                  </a:lnTo>
                  <a:lnTo>
                    <a:pt x="0" y="223808"/>
                  </a:lnTo>
                  <a:lnTo>
                    <a:pt x="2002" y="217708"/>
                  </a:lnTo>
                  <a:lnTo>
                    <a:pt x="4033" y="217708"/>
                  </a:lnTo>
                  <a:lnTo>
                    <a:pt x="6064" y="211607"/>
                  </a:lnTo>
                  <a:lnTo>
                    <a:pt x="8095" y="209573"/>
                  </a:lnTo>
                  <a:lnTo>
                    <a:pt x="48713" y="178985"/>
                  </a:lnTo>
                  <a:lnTo>
                    <a:pt x="97539" y="160682"/>
                  </a:lnTo>
                  <a:lnTo>
                    <a:pt x="140160" y="148481"/>
                  </a:lnTo>
                  <a:lnTo>
                    <a:pt x="186871" y="136307"/>
                  </a:lnTo>
                  <a:lnTo>
                    <a:pt x="239674" y="124106"/>
                  </a:lnTo>
                  <a:lnTo>
                    <a:pt x="324972" y="105803"/>
                  </a:lnTo>
                  <a:lnTo>
                    <a:pt x="383840" y="93602"/>
                  </a:lnTo>
                  <a:lnTo>
                    <a:pt x="442821" y="81400"/>
                  </a:lnTo>
                  <a:lnTo>
                    <a:pt x="501689" y="71147"/>
                  </a:lnTo>
                  <a:lnTo>
                    <a:pt x="528091" y="65046"/>
                  </a:lnTo>
                  <a:lnTo>
                    <a:pt x="556523" y="60979"/>
                  </a:lnTo>
                  <a:lnTo>
                    <a:pt x="582925" y="54878"/>
                  </a:lnTo>
                  <a:lnTo>
                    <a:pt x="609327" y="50811"/>
                  </a:lnTo>
                  <a:lnTo>
                    <a:pt x="633698" y="46744"/>
                  </a:lnTo>
                  <a:lnTo>
                    <a:pt x="656038" y="42677"/>
                  </a:lnTo>
                  <a:lnTo>
                    <a:pt x="678349" y="36604"/>
                  </a:lnTo>
                  <a:lnTo>
                    <a:pt x="692566" y="34571"/>
                  </a:lnTo>
                  <a:lnTo>
                    <a:pt x="694597" y="34571"/>
                  </a:lnTo>
                  <a:lnTo>
                    <a:pt x="698658" y="36604"/>
                  </a:lnTo>
                  <a:lnTo>
                    <a:pt x="700689" y="38610"/>
                  </a:lnTo>
                  <a:lnTo>
                    <a:pt x="702720" y="40643"/>
                  </a:lnTo>
                  <a:lnTo>
                    <a:pt x="700689" y="44710"/>
                  </a:lnTo>
                  <a:lnTo>
                    <a:pt x="700689" y="46744"/>
                  </a:lnTo>
                  <a:lnTo>
                    <a:pt x="698658" y="50811"/>
                  </a:lnTo>
                  <a:lnTo>
                    <a:pt x="694597" y="50811"/>
                  </a:lnTo>
                  <a:lnTo>
                    <a:pt x="680380" y="54878"/>
                  </a:lnTo>
                  <a:lnTo>
                    <a:pt x="660100" y="58946"/>
                  </a:lnTo>
                  <a:lnTo>
                    <a:pt x="635729" y="63013"/>
                  </a:lnTo>
                  <a:lnTo>
                    <a:pt x="611358" y="67080"/>
                  </a:lnTo>
                  <a:lnTo>
                    <a:pt x="586987" y="71147"/>
                  </a:lnTo>
                  <a:lnTo>
                    <a:pt x="560585" y="77248"/>
                  </a:lnTo>
                  <a:lnTo>
                    <a:pt x="532153" y="83434"/>
                  </a:lnTo>
                  <a:lnTo>
                    <a:pt x="503720" y="87501"/>
                  </a:lnTo>
                  <a:lnTo>
                    <a:pt x="446855" y="99702"/>
                  </a:lnTo>
                  <a:lnTo>
                    <a:pt x="387902" y="109870"/>
                  </a:lnTo>
                  <a:lnTo>
                    <a:pt x="329034" y="122072"/>
                  </a:lnTo>
                  <a:lnTo>
                    <a:pt x="272169" y="134274"/>
                  </a:lnTo>
                  <a:lnTo>
                    <a:pt x="243736" y="140374"/>
                  </a:lnTo>
                  <a:lnTo>
                    <a:pt x="217334" y="146447"/>
                  </a:lnTo>
                  <a:lnTo>
                    <a:pt x="192964" y="152548"/>
                  </a:lnTo>
                  <a:lnTo>
                    <a:pt x="168593" y="158649"/>
                  </a:lnTo>
                  <a:lnTo>
                    <a:pt x="123913" y="170850"/>
                  </a:lnTo>
                  <a:lnTo>
                    <a:pt x="85269" y="183052"/>
                  </a:lnTo>
                  <a:lnTo>
                    <a:pt x="56837" y="195338"/>
                  </a:lnTo>
                  <a:lnTo>
                    <a:pt x="44651" y="199405"/>
                  </a:lnTo>
                  <a:lnTo>
                    <a:pt x="36528" y="205506"/>
                  </a:lnTo>
                  <a:lnTo>
                    <a:pt x="30435" y="209573"/>
                  </a:lnTo>
                  <a:lnTo>
                    <a:pt x="24342" y="215674"/>
                  </a:lnTo>
                  <a:lnTo>
                    <a:pt x="20280" y="221775"/>
                  </a:lnTo>
                  <a:lnTo>
                    <a:pt x="22311" y="219741"/>
                  </a:lnTo>
                  <a:lnTo>
                    <a:pt x="18249" y="225842"/>
                  </a:lnTo>
                  <a:lnTo>
                    <a:pt x="18249" y="223808"/>
                  </a:lnTo>
                  <a:lnTo>
                    <a:pt x="16219" y="229909"/>
                  </a:lnTo>
                  <a:lnTo>
                    <a:pt x="16219" y="227876"/>
                  </a:lnTo>
                  <a:lnTo>
                    <a:pt x="16219" y="233976"/>
                  </a:lnTo>
                  <a:lnTo>
                    <a:pt x="16219" y="231943"/>
                  </a:lnTo>
                  <a:lnTo>
                    <a:pt x="16219" y="238044"/>
                  </a:lnTo>
                  <a:lnTo>
                    <a:pt x="16219" y="236010"/>
                  </a:lnTo>
                  <a:lnTo>
                    <a:pt x="18249" y="242111"/>
                  </a:lnTo>
                  <a:lnTo>
                    <a:pt x="16219" y="240077"/>
                  </a:lnTo>
                  <a:lnTo>
                    <a:pt x="20280" y="246178"/>
                  </a:lnTo>
                  <a:lnTo>
                    <a:pt x="18249" y="246178"/>
                  </a:lnTo>
                  <a:lnTo>
                    <a:pt x="22311" y="250245"/>
                  </a:lnTo>
                  <a:lnTo>
                    <a:pt x="24342" y="256318"/>
                  </a:lnTo>
                  <a:lnTo>
                    <a:pt x="30435" y="260385"/>
                  </a:lnTo>
                  <a:lnTo>
                    <a:pt x="36528" y="266486"/>
                  </a:lnTo>
                  <a:lnTo>
                    <a:pt x="42620" y="272587"/>
                  </a:lnTo>
                  <a:lnTo>
                    <a:pt x="48713" y="276654"/>
                  </a:lnTo>
                  <a:lnTo>
                    <a:pt x="56837" y="282755"/>
                  </a:lnTo>
                  <a:lnTo>
                    <a:pt x="75115" y="295041"/>
                  </a:lnTo>
                  <a:lnTo>
                    <a:pt x="97539" y="307243"/>
                  </a:lnTo>
                  <a:lnTo>
                    <a:pt x="119851" y="317411"/>
                  </a:lnTo>
                  <a:lnTo>
                    <a:pt x="144222" y="329612"/>
                  </a:lnTo>
                  <a:lnTo>
                    <a:pt x="170624" y="341814"/>
                  </a:lnTo>
                  <a:lnTo>
                    <a:pt x="199056" y="354015"/>
                  </a:lnTo>
                  <a:lnTo>
                    <a:pt x="255922" y="376357"/>
                  </a:lnTo>
                  <a:lnTo>
                    <a:pt x="257952" y="378390"/>
                  </a:lnTo>
                  <a:lnTo>
                    <a:pt x="259983" y="382458"/>
                  </a:lnTo>
                  <a:lnTo>
                    <a:pt x="259983" y="384491"/>
                  </a:lnTo>
                  <a:lnTo>
                    <a:pt x="259983" y="388558"/>
                  </a:lnTo>
                  <a:lnTo>
                    <a:pt x="257952" y="390592"/>
                  </a:lnTo>
                  <a:lnTo>
                    <a:pt x="255922" y="392710"/>
                  </a:lnTo>
                  <a:lnTo>
                    <a:pt x="251860" y="392710"/>
                  </a:lnTo>
                  <a:lnTo>
                    <a:pt x="247798" y="392710"/>
                  </a:lnTo>
                  <a:close/>
                </a:path>
                <a:path w="760095" h="393064">
                  <a:moveTo>
                    <a:pt x="692566" y="42677"/>
                  </a:moveTo>
                  <a:lnTo>
                    <a:pt x="649945" y="0"/>
                  </a:lnTo>
                  <a:lnTo>
                    <a:pt x="759670" y="28470"/>
                  </a:lnTo>
                  <a:lnTo>
                    <a:pt x="670254" y="99702"/>
                  </a:lnTo>
                  <a:lnTo>
                    <a:pt x="692566" y="426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773784" y="2013688"/>
              <a:ext cx="812800" cy="161290"/>
            </a:xfrm>
            <a:custGeom>
              <a:avLst/>
              <a:gdLst/>
              <a:ahLst/>
              <a:cxnLst/>
              <a:rect l="l" t="t" r="r" b="b"/>
              <a:pathLst>
                <a:path w="812800" h="161289">
                  <a:moveTo>
                    <a:pt x="812389" y="0"/>
                  </a:moveTo>
                  <a:lnTo>
                    <a:pt x="0" y="0"/>
                  </a:lnTo>
                  <a:lnTo>
                    <a:pt x="0" y="160775"/>
                  </a:lnTo>
                  <a:lnTo>
                    <a:pt x="812389" y="160775"/>
                  </a:lnTo>
                  <a:lnTo>
                    <a:pt x="812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73785" y="2013689"/>
              <a:ext cx="812800" cy="161290"/>
            </a:xfrm>
            <a:custGeom>
              <a:avLst/>
              <a:gdLst/>
              <a:ahLst/>
              <a:cxnLst/>
              <a:rect l="l" t="t" r="r" b="b"/>
              <a:pathLst>
                <a:path w="812800" h="161289">
                  <a:moveTo>
                    <a:pt x="0" y="160775"/>
                  </a:moveTo>
                  <a:lnTo>
                    <a:pt x="812389" y="160775"/>
                  </a:lnTo>
                  <a:lnTo>
                    <a:pt x="812389" y="0"/>
                  </a:lnTo>
                  <a:lnTo>
                    <a:pt x="0" y="0"/>
                  </a:lnTo>
                  <a:lnTo>
                    <a:pt x="0" y="160775"/>
                  </a:lnTo>
                  <a:close/>
                </a:path>
              </a:pathLst>
            </a:custGeom>
            <a:ln w="121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3769208" y="2000998"/>
            <a:ext cx="788035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Times New Roman"/>
                <a:cs typeface="Times New Roman"/>
              </a:rPr>
              <a:t>17:</a:t>
            </a:r>
            <a:r>
              <a:rPr sz="900" spc="-35" dirty="0">
                <a:latin typeface="Times New Roman"/>
                <a:cs typeface="Times New Roman"/>
              </a:rPr>
              <a:t> </a:t>
            </a:r>
            <a:r>
              <a:rPr sz="900" spc="5" dirty="0">
                <a:latin typeface="Times New Roman"/>
                <a:cs typeface="Times New Roman"/>
              </a:rPr>
              <a:t>return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10" dirty="0">
                <a:latin typeface="Times New Roman"/>
                <a:cs typeface="Times New Roman"/>
              </a:rPr>
              <a:t>fib(4)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150" y="241299"/>
            <a:ext cx="54730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Recursive</a:t>
            </a:r>
            <a:r>
              <a:rPr sz="4000" spc="-30" dirty="0"/>
              <a:t> </a:t>
            </a:r>
            <a:r>
              <a:rPr sz="4000" spc="-5" dirty="0"/>
              <a:t>Helper</a:t>
            </a:r>
            <a:r>
              <a:rPr sz="4000" spc="-20" dirty="0"/>
              <a:t> </a:t>
            </a:r>
            <a:r>
              <a:rPr sz="4000" dirty="0"/>
              <a:t>Methods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1392428"/>
            <a:ext cx="842264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Sometimes you can find a </a:t>
            </a:r>
            <a:r>
              <a:rPr sz="3000" spc="-5" dirty="0">
                <a:latin typeface="Times New Roman"/>
                <a:cs typeface="Times New Roman"/>
              </a:rPr>
              <a:t>solution </a:t>
            </a:r>
            <a:r>
              <a:rPr sz="3000" dirty="0">
                <a:latin typeface="Times New Roman"/>
                <a:cs typeface="Times New Roman"/>
              </a:rPr>
              <a:t>by defining a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recursive method to a problem similar to the original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problem.</a:t>
            </a:r>
            <a:endParaRPr sz="3000">
              <a:latin typeface="Times New Roman"/>
              <a:cs typeface="Times New Roman"/>
            </a:endParaRPr>
          </a:p>
          <a:p>
            <a:pPr marL="355600" marR="1062355" indent="-342900">
              <a:lnSpc>
                <a:spcPct val="100000"/>
              </a:lnSpc>
              <a:spcBef>
                <a:spcPts val="120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 new method is called a </a:t>
            </a:r>
            <a:r>
              <a:rPr sz="30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recursive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helper </a:t>
            </a:r>
            <a:r>
              <a:rPr sz="3000" b="1" spc="-7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method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5600" marR="283210" indent="-342900">
              <a:lnSpc>
                <a:spcPct val="100000"/>
              </a:lnSpc>
              <a:spcBef>
                <a:spcPts val="120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original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solved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by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invoking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recursive helper method.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587" y="241299"/>
            <a:ext cx="5076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The</a:t>
            </a:r>
            <a:r>
              <a:rPr sz="4000" spc="-50" dirty="0"/>
              <a:t> </a:t>
            </a:r>
            <a:r>
              <a:rPr sz="4000" dirty="0"/>
              <a:t>palindrome</a:t>
            </a:r>
            <a:r>
              <a:rPr sz="4000" spc="-50" dirty="0"/>
              <a:t> </a:t>
            </a:r>
            <a:r>
              <a:rPr sz="4000" dirty="0"/>
              <a:t>problem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959611"/>
            <a:ext cx="8509635" cy="49657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55600" marR="105410" indent="-342900">
              <a:lnSpc>
                <a:spcPts val="3310"/>
              </a:lnSpc>
              <a:spcBef>
                <a:spcPts val="45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string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palindrome if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reads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same from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left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 from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right.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35"/>
              </a:spcBef>
            </a:pPr>
            <a:r>
              <a:rPr sz="2800" spc="-5" dirty="0">
                <a:latin typeface="Wingdings"/>
                <a:cs typeface="Wingdings"/>
              </a:rPr>
              <a:t></a:t>
            </a:r>
            <a:r>
              <a:rPr sz="2800" spc="-5" dirty="0">
                <a:latin typeface="Times New Roman"/>
                <a:cs typeface="Times New Roman"/>
              </a:rPr>
              <a:t>Subproblems</a:t>
            </a:r>
            <a:endParaRPr sz="2800">
              <a:latin typeface="Times New Roman"/>
              <a:cs typeface="Times New Roman"/>
            </a:endParaRPr>
          </a:p>
          <a:p>
            <a:pPr marL="1155700" marR="5080" lvl="1" indent="-228600">
              <a:lnSpc>
                <a:spcPts val="2690"/>
              </a:lnSpc>
              <a:spcBef>
                <a:spcPts val="700"/>
              </a:spcBef>
              <a:buClr>
                <a:srgbClr val="969696"/>
              </a:buClr>
              <a:buSzPct val="64000"/>
              <a:buFont typeface="Wingdings"/>
              <a:buChar char=""/>
              <a:tabLst>
                <a:tab pos="1155700" algn="l"/>
              </a:tabLst>
            </a:pPr>
            <a:r>
              <a:rPr sz="2500" spc="-5" dirty="0">
                <a:latin typeface="Times New Roman"/>
                <a:cs typeface="Times New Roman"/>
              </a:rPr>
              <a:t>Check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whether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 first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character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 the last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character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string are equal.</a:t>
            </a:r>
            <a:endParaRPr sz="2500">
              <a:latin typeface="Times New Roman"/>
              <a:cs typeface="Times New Roman"/>
            </a:endParaRPr>
          </a:p>
          <a:p>
            <a:pPr marL="1155700" marR="114300" lvl="1" indent="-228600">
              <a:lnSpc>
                <a:spcPts val="2690"/>
              </a:lnSpc>
              <a:spcBef>
                <a:spcPts val="620"/>
              </a:spcBef>
              <a:buClr>
                <a:srgbClr val="969696"/>
              </a:buClr>
              <a:buSzPct val="64000"/>
              <a:buFont typeface="Wingdings"/>
              <a:buChar char=""/>
              <a:tabLst>
                <a:tab pos="1155700" algn="l"/>
              </a:tabLst>
            </a:pPr>
            <a:r>
              <a:rPr sz="2500" dirty="0">
                <a:latin typeface="Times New Roman"/>
                <a:cs typeface="Times New Roman"/>
              </a:rPr>
              <a:t>Ignore the </a:t>
            </a:r>
            <a:r>
              <a:rPr sz="2500" spc="-5" dirty="0">
                <a:latin typeface="Times New Roman"/>
                <a:cs typeface="Times New Roman"/>
              </a:rPr>
              <a:t>two </a:t>
            </a:r>
            <a:r>
              <a:rPr sz="2500" dirty="0">
                <a:latin typeface="Times New Roman"/>
                <a:cs typeface="Times New Roman"/>
              </a:rPr>
              <a:t>end characters and check </a:t>
            </a:r>
            <a:r>
              <a:rPr sz="2500" spc="-5" dirty="0">
                <a:latin typeface="Times New Roman"/>
                <a:cs typeface="Times New Roman"/>
              </a:rPr>
              <a:t>whether </a:t>
            </a:r>
            <a:r>
              <a:rPr sz="2500" dirty="0">
                <a:latin typeface="Times New Roman"/>
                <a:cs typeface="Times New Roman"/>
              </a:rPr>
              <a:t>the rest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 the substring is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palindrome.</a:t>
            </a:r>
            <a:endParaRPr sz="2500">
              <a:latin typeface="Times New Roman"/>
              <a:cs typeface="Times New Roman"/>
            </a:endParaRPr>
          </a:p>
          <a:p>
            <a:pPr marL="1612900" marR="621665" indent="-228600">
              <a:lnSpc>
                <a:spcPts val="2690"/>
              </a:lnSpc>
              <a:spcBef>
                <a:spcPts val="620"/>
              </a:spcBef>
            </a:pPr>
            <a:r>
              <a:rPr sz="2500" spc="-5" dirty="0">
                <a:latin typeface="Wingdings"/>
                <a:cs typeface="Wingdings"/>
              </a:rPr>
              <a:t></a:t>
            </a:r>
            <a:r>
              <a:rPr sz="2500" spc="-5" dirty="0">
                <a:latin typeface="Times New Roman"/>
                <a:cs typeface="Times New Roman"/>
              </a:rPr>
              <a:t>Same </a:t>
            </a:r>
            <a:r>
              <a:rPr sz="2500" dirty="0">
                <a:latin typeface="Times New Roman"/>
                <a:cs typeface="Times New Roman"/>
              </a:rPr>
              <a:t>as 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original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problem,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but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smaller in size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(i.e.,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reduction)</a:t>
            </a:r>
            <a:endParaRPr sz="25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sz="2800" spc="-5" dirty="0">
                <a:latin typeface="Wingdings"/>
                <a:cs typeface="Wingdings"/>
              </a:rPr>
              <a:t></a:t>
            </a:r>
            <a:r>
              <a:rPr sz="2800" spc="-5" dirty="0">
                <a:latin typeface="Times New Roman"/>
                <a:cs typeface="Times New Roman"/>
              </a:rPr>
              <a:t>Base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cases</a:t>
            </a:r>
            <a:endParaRPr sz="28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345"/>
              </a:spcBef>
              <a:buClr>
                <a:srgbClr val="969696"/>
              </a:buClr>
              <a:buSzPct val="64000"/>
              <a:buFont typeface="Wingdings"/>
              <a:buChar char=""/>
              <a:tabLst>
                <a:tab pos="11557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two </a:t>
            </a:r>
            <a:r>
              <a:rPr sz="2500" dirty="0">
                <a:latin typeface="Times New Roman"/>
                <a:cs typeface="Times New Roman"/>
              </a:rPr>
              <a:t>end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characters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same.</a:t>
            </a:r>
            <a:endParaRPr sz="25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290"/>
              </a:spcBef>
              <a:buClr>
                <a:srgbClr val="969696"/>
              </a:buClr>
              <a:buSzPct val="64000"/>
              <a:buFont typeface="Wingdings"/>
              <a:buChar char=""/>
              <a:tabLst>
                <a:tab pos="11557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string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size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0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or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1.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587" y="241299"/>
            <a:ext cx="50768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The</a:t>
            </a:r>
            <a:r>
              <a:rPr sz="4000" spc="-50" dirty="0"/>
              <a:t> </a:t>
            </a:r>
            <a:r>
              <a:rPr sz="4000" dirty="0"/>
              <a:t>palindrome</a:t>
            </a:r>
            <a:r>
              <a:rPr sz="4000" spc="-50" dirty="0"/>
              <a:t> </a:t>
            </a:r>
            <a:r>
              <a:rPr sz="4000" dirty="0"/>
              <a:t>problem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945794"/>
            <a:ext cx="8479155" cy="54324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1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spc="-20" dirty="0">
                <a:latin typeface="Times New Roman"/>
                <a:cs typeface="Times New Roman"/>
              </a:rPr>
              <a:t>Without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helper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method:</a:t>
            </a:r>
            <a:endParaRPr sz="2800">
              <a:latin typeface="Times New Roman"/>
              <a:cs typeface="Times New Roman"/>
            </a:endParaRPr>
          </a:p>
          <a:p>
            <a:pPr marL="641350" marR="3363595" indent="-228600">
              <a:lnSpc>
                <a:spcPts val="2690"/>
              </a:lnSpc>
            </a:pPr>
            <a:r>
              <a:rPr sz="2000" b="1" spc="-5" dirty="0">
                <a:latin typeface="Calibri"/>
                <a:cs typeface="Calibri"/>
              </a:rPr>
              <a:t>Public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static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Boolean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isPalindrome(String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s) {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if (s.length() </a:t>
            </a:r>
            <a:r>
              <a:rPr sz="2000" b="1" dirty="0">
                <a:latin typeface="Calibri"/>
                <a:cs typeface="Calibri"/>
              </a:rPr>
              <a:t>&lt;= </a:t>
            </a:r>
            <a:r>
              <a:rPr sz="2000" b="1" spc="-5" dirty="0">
                <a:latin typeface="Calibri"/>
                <a:cs typeface="Calibri"/>
              </a:rPr>
              <a:t>1)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55"/>
              </a:spcBef>
            </a:pPr>
            <a:r>
              <a:rPr sz="2000" b="1" spc="-10" dirty="0">
                <a:latin typeface="Calibri"/>
                <a:cs typeface="Calibri"/>
              </a:rPr>
              <a:t>return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true;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//base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case</a:t>
            </a:r>
            <a:endParaRPr sz="20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26465" marR="2985770" indent="-285750">
              <a:lnSpc>
                <a:spcPts val="2620"/>
              </a:lnSpc>
              <a:spcBef>
                <a:spcPts val="95"/>
              </a:spcBef>
            </a:pPr>
            <a:r>
              <a:rPr sz="2000" b="1" spc="-5" dirty="0">
                <a:latin typeface="Calibri"/>
                <a:cs typeface="Calibri"/>
              </a:rPr>
              <a:t>else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(s.charAt(0)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!=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s.charAt(s.length()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1))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return</a:t>
            </a:r>
            <a:r>
              <a:rPr sz="2000" b="1" spc="-5" dirty="0">
                <a:latin typeface="Calibri"/>
                <a:cs typeface="Calibri"/>
              </a:rPr>
              <a:t> false; </a:t>
            </a:r>
            <a:r>
              <a:rPr sz="2000" b="1" dirty="0">
                <a:latin typeface="Calibri"/>
                <a:cs typeface="Calibri"/>
              </a:rPr>
              <a:t>//base</a:t>
            </a:r>
            <a:r>
              <a:rPr sz="2000" b="1" spc="-5" dirty="0">
                <a:latin typeface="Calibri"/>
                <a:cs typeface="Calibri"/>
              </a:rPr>
              <a:t> case</a:t>
            </a:r>
            <a:endParaRPr sz="20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  <a:spcBef>
                <a:spcPts val="160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641350">
              <a:lnSpc>
                <a:spcPct val="100000"/>
              </a:lnSpc>
              <a:spcBef>
                <a:spcPts val="195"/>
              </a:spcBef>
            </a:pPr>
            <a:r>
              <a:rPr sz="2000" b="1" spc="-5" dirty="0">
                <a:latin typeface="Calibri"/>
                <a:cs typeface="Calibri"/>
              </a:rPr>
              <a:t>else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869315">
              <a:lnSpc>
                <a:spcPct val="100000"/>
              </a:lnSpc>
              <a:spcBef>
                <a:spcPts val="310"/>
              </a:spcBef>
            </a:pPr>
            <a:r>
              <a:rPr sz="2000" b="1" dirty="0">
                <a:latin typeface="Calibri"/>
                <a:cs typeface="Calibri"/>
              </a:rPr>
              <a:t>//</a:t>
            </a:r>
            <a:r>
              <a:rPr sz="2000" b="1" spc="-10" dirty="0">
                <a:latin typeface="Calibri"/>
                <a:cs typeface="Calibri"/>
              </a:rPr>
              <a:t> Reduction </a:t>
            </a:r>
            <a:r>
              <a:rPr sz="2000" b="1" spc="-5" dirty="0">
                <a:latin typeface="Calibri"/>
                <a:cs typeface="Calibri"/>
              </a:rPr>
              <a:t>and</a:t>
            </a:r>
            <a:r>
              <a:rPr sz="2000" b="1" spc="-10" dirty="0">
                <a:latin typeface="Calibri"/>
                <a:cs typeface="Calibri"/>
              </a:rPr>
              <a:t> recursive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call</a:t>
            </a:r>
            <a:endParaRPr sz="20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190"/>
              </a:spcBef>
            </a:pPr>
            <a:r>
              <a:rPr sz="2000" b="1" spc="-10" dirty="0">
                <a:latin typeface="Calibri"/>
                <a:cs typeface="Calibri"/>
              </a:rPr>
              <a:t>return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isPalindrome(s.substring(1,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s.length()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" dirty="0">
                <a:latin typeface="Calibri"/>
                <a:cs typeface="Calibri"/>
              </a:rPr>
              <a:t> 1));</a:t>
            </a:r>
            <a:endParaRPr sz="2000">
              <a:latin typeface="Calibri"/>
              <a:cs typeface="Calibri"/>
            </a:endParaRPr>
          </a:p>
          <a:p>
            <a:pPr marL="584200">
              <a:lnSpc>
                <a:spcPct val="100000"/>
              </a:lnSpc>
              <a:spcBef>
                <a:spcPts val="219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412750">
              <a:lnSpc>
                <a:spcPct val="100000"/>
              </a:lnSpc>
              <a:spcBef>
                <a:spcPts val="285"/>
              </a:spcBef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Inefficiently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creates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5" dirty="0">
                <a:latin typeface="Times New Roman"/>
                <a:cs typeface="Times New Roman"/>
              </a:rPr>
              <a:t> new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every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 </a:t>
            </a:r>
            <a:r>
              <a:rPr sz="2800" spc="-10" dirty="0">
                <a:latin typeface="Times New Roman"/>
                <a:cs typeface="Times New Roman"/>
              </a:rPr>
              <a:t>call.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spc="-100" dirty="0">
                <a:latin typeface="Times New Roman"/>
                <a:cs typeface="Times New Roman"/>
              </a:rPr>
              <a:t>To</a:t>
            </a:r>
            <a:r>
              <a:rPr sz="2800" spc="-5" dirty="0">
                <a:latin typeface="Times New Roman"/>
                <a:cs typeface="Times New Roman"/>
              </a:rPr>
              <a:t> avoid creating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 strings,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helper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method.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781" y="265683"/>
            <a:ext cx="7564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RecursivePalindromeUsingSubstring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966705" y="1976856"/>
            <a:ext cx="2526030" cy="304800"/>
          </a:xfrm>
          <a:custGeom>
            <a:avLst/>
            <a:gdLst/>
            <a:ahLst/>
            <a:cxnLst/>
            <a:rect l="l" t="t" r="r" b="b"/>
            <a:pathLst>
              <a:path w="2526029" h="304800">
                <a:moveTo>
                  <a:pt x="2525712" y="0"/>
                </a:moveTo>
                <a:lnTo>
                  <a:pt x="2525712" y="0"/>
                </a:lnTo>
                <a:lnTo>
                  <a:pt x="0" y="0"/>
                </a:lnTo>
                <a:lnTo>
                  <a:pt x="0" y="304800"/>
                </a:lnTo>
                <a:lnTo>
                  <a:pt x="2525712" y="304800"/>
                </a:lnTo>
                <a:lnTo>
                  <a:pt x="25257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239" y="1037844"/>
            <a:ext cx="774192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class </a:t>
            </a:r>
            <a:r>
              <a:rPr sz="2000" b="1" spc="-10" dirty="0">
                <a:latin typeface="Calibri"/>
                <a:cs typeface="Calibri"/>
              </a:rPr>
              <a:t>RecursivePalindrome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0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boolean</a:t>
            </a:r>
            <a:r>
              <a:rPr sz="20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isPalindrome(String</a:t>
            </a:r>
            <a:r>
              <a:rPr sz="2000" b="1" dirty="0">
                <a:latin typeface="Calibri"/>
                <a:cs typeface="Calibri"/>
              </a:rPr>
              <a:t> s) {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… </a:t>
            </a: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0" marR="785495">
              <a:lnSpc>
                <a:spcPct val="200000"/>
              </a:lnSpc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0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boolean</a:t>
            </a:r>
            <a:r>
              <a:rPr sz="20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isPalindrome(String</a:t>
            </a:r>
            <a:r>
              <a:rPr sz="2000" b="1" dirty="0">
                <a:latin typeface="Calibri"/>
                <a:cs typeface="Calibri"/>
              </a:rPr>
              <a:t> s,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low,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high)</a:t>
            </a:r>
            <a:r>
              <a:rPr sz="2000" b="1" dirty="0">
                <a:latin typeface="Calibri"/>
                <a:cs typeface="Calibri"/>
              </a:rPr>
              <a:t> { … }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void</a:t>
            </a:r>
            <a:r>
              <a:rPr sz="20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main(String[] args)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1300" marR="508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</a:t>
            </a:r>
            <a:r>
              <a:rPr sz="20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000" b="1" spc="-10" dirty="0">
                <a:latin typeface="Calibri"/>
                <a:cs typeface="Calibri"/>
              </a:rPr>
              <a:t>.println(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moon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palindrome?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0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i="1" spc="-5" dirty="0">
                <a:latin typeface="Calibri"/>
                <a:cs typeface="Calibri"/>
              </a:rPr>
              <a:t>isPalindrome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"moon"</a:t>
            </a:r>
            <a:r>
              <a:rPr sz="2000" b="1" spc="-5" dirty="0">
                <a:latin typeface="Calibri"/>
                <a:cs typeface="Calibri"/>
              </a:rPr>
              <a:t>));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</a:t>
            </a:r>
            <a:r>
              <a:rPr sz="20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000" b="1" spc="-10" dirty="0">
                <a:latin typeface="Calibri"/>
                <a:cs typeface="Calibri"/>
              </a:rPr>
              <a:t>.println(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"Is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noon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palindrome?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i="1" spc="-5" dirty="0">
                <a:latin typeface="Calibri"/>
                <a:cs typeface="Calibri"/>
              </a:rPr>
              <a:t>isPalindrome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"noon"</a:t>
            </a:r>
            <a:r>
              <a:rPr sz="2000" b="1" spc="-5" dirty="0">
                <a:latin typeface="Calibri"/>
                <a:cs typeface="Calibri"/>
              </a:rPr>
              <a:t>));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</a:t>
            </a:r>
            <a:r>
              <a:rPr sz="20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000" b="1" spc="-10" dirty="0">
                <a:latin typeface="Calibri"/>
                <a:cs typeface="Calibri"/>
              </a:rPr>
              <a:t>.println(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"Is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 a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palindrome?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i="1" spc="-5" dirty="0">
                <a:latin typeface="Calibri"/>
                <a:cs typeface="Calibri"/>
              </a:rPr>
              <a:t>isPalindrome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"a"</a:t>
            </a:r>
            <a:r>
              <a:rPr sz="2000" b="1" spc="-5" dirty="0">
                <a:latin typeface="Calibri"/>
                <a:cs typeface="Calibri"/>
              </a:rPr>
              <a:t>));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</a:t>
            </a:r>
            <a:r>
              <a:rPr sz="20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000" b="1" spc="-10" dirty="0">
                <a:latin typeface="Calibri"/>
                <a:cs typeface="Calibri"/>
              </a:rPr>
              <a:t>.println(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"Is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aba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palindrome?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isPalindrome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"aba"</a:t>
            </a:r>
            <a:r>
              <a:rPr sz="2000" b="1" spc="-5" dirty="0">
                <a:latin typeface="Calibri"/>
                <a:cs typeface="Calibri"/>
              </a:rPr>
              <a:t>));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System.</a:t>
            </a:r>
            <a:r>
              <a:rPr sz="20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000" b="1" spc="-10" dirty="0">
                <a:latin typeface="Calibri"/>
                <a:cs typeface="Calibri"/>
              </a:rPr>
              <a:t>.println(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ab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palindrome?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2000" b="1" dirty="0">
                <a:latin typeface="Calibri"/>
                <a:cs typeface="Calibri"/>
              </a:rPr>
              <a:t>+ </a:t>
            </a:r>
            <a:r>
              <a:rPr sz="2000" b="1" i="1" spc="-5" dirty="0">
                <a:latin typeface="Calibri"/>
                <a:cs typeface="Calibri"/>
              </a:rPr>
              <a:t>isPalindrome</a:t>
            </a:r>
            <a:r>
              <a:rPr sz="2000" b="1" spc="-5" dirty="0">
                <a:latin typeface="Calibri"/>
                <a:cs typeface="Calibri"/>
              </a:rPr>
              <a:t>(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"ab"</a:t>
            </a:r>
            <a:r>
              <a:rPr sz="2000" b="1" spc="-5" dirty="0">
                <a:latin typeface="Calibri"/>
                <a:cs typeface="Calibri"/>
              </a:rPr>
              <a:t>));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781" y="265683"/>
            <a:ext cx="75647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RecursivePalindromeUsingSubstring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66264" y="959611"/>
            <a:ext cx="6968490" cy="574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18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sz="18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RecursivePalindrome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1615" marR="2631440" indent="-104775">
              <a:lnSpc>
                <a:spcPts val="2180"/>
              </a:lnSpc>
              <a:spcBef>
                <a:spcPts val="30"/>
              </a:spcBef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18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18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boolean</a:t>
            </a:r>
            <a:r>
              <a:rPr sz="18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isPalindrome(String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s)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{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isPalindrome</a:t>
            </a:r>
            <a:r>
              <a:rPr sz="1800" b="1" spc="-5" dirty="0">
                <a:latin typeface="Calibri"/>
                <a:cs typeface="Calibri"/>
              </a:rPr>
              <a:t>(s,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800" b="1" dirty="0">
                <a:latin typeface="Calibri"/>
                <a:cs typeface="Calibri"/>
              </a:rPr>
              <a:t>, </a:t>
            </a:r>
            <a:r>
              <a:rPr sz="1800" b="1" spc="-10" dirty="0">
                <a:latin typeface="Calibri"/>
                <a:cs typeface="Calibri"/>
              </a:rPr>
              <a:t>s.length()</a:t>
            </a:r>
            <a:r>
              <a:rPr sz="1800" b="1" dirty="0">
                <a:latin typeface="Calibri"/>
                <a:cs typeface="Calibri"/>
              </a:rPr>
              <a:t> -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ts val="2135"/>
              </a:lnSpc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221615" marR="1109345" indent="-157480">
              <a:lnSpc>
                <a:spcPts val="2090"/>
              </a:lnSpc>
              <a:spcBef>
                <a:spcPts val="919"/>
              </a:spcBef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18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18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boolean</a:t>
            </a:r>
            <a:r>
              <a:rPr sz="18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isPalindrome(String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s,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1800" b="1" spc="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low,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1800" b="1" spc="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high)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{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sz="18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(high</a:t>
            </a:r>
            <a:r>
              <a:rPr sz="1800" b="1" dirty="0">
                <a:latin typeface="Calibri"/>
                <a:cs typeface="Calibri"/>
              </a:rPr>
              <a:t> &lt;=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low)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1800" b="1" i="1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808080"/>
                </a:solidFill>
                <a:latin typeface="Calibri"/>
                <a:cs typeface="Calibri"/>
              </a:rPr>
              <a:t>Base</a:t>
            </a:r>
            <a:r>
              <a:rPr sz="1800" b="1" i="1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50"/>
              </a:lnSpc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1800" b="1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true</a:t>
            </a:r>
            <a:r>
              <a:rPr sz="1800" b="1" spc="-5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2125"/>
              </a:lnSpc>
              <a:spcBef>
                <a:spcPts val="50"/>
              </a:spcBef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 if</a:t>
            </a:r>
            <a:r>
              <a:rPr sz="1800" b="1" spc="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(s.charAt(low)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!=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s.charAt(high))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1800" b="1" i="1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808080"/>
                </a:solidFill>
                <a:latin typeface="Calibri"/>
                <a:cs typeface="Calibri"/>
              </a:rPr>
              <a:t>Base</a:t>
            </a:r>
            <a:r>
              <a:rPr sz="1800" b="1" i="1" spc="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alibri"/>
                <a:cs typeface="Calibri"/>
              </a:rPr>
              <a:t>case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25"/>
              </a:lnSpc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1800" b="1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false</a:t>
            </a:r>
            <a:r>
              <a:rPr sz="1800" b="1" spc="-10" dirty="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2125"/>
              </a:lnSpc>
              <a:spcBef>
                <a:spcPts val="45"/>
              </a:spcBef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25"/>
              </a:lnSpc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return </a:t>
            </a:r>
            <a:r>
              <a:rPr sz="1800" b="1" i="1" spc="-5" dirty="0">
                <a:latin typeface="Calibri"/>
                <a:cs typeface="Calibri"/>
              </a:rPr>
              <a:t>isPalindrome</a:t>
            </a:r>
            <a:r>
              <a:rPr sz="1800" b="1" spc="-5" dirty="0">
                <a:latin typeface="Calibri"/>
                <a:cs typeface="Calibri"/>
              </a:rPr>
              <a:t>(s,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low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-5" dirty="0">
                <a:latin typeface="Calibri"/>
                <a:cs typeface="Calibri"/>
              </a:rPr>
              <a:t> high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b="1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sz="18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 void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main(String[] </a:t>
            </a:r>
            <a:r>
              <a:rPr sz="1800" b="1" spc="-10" dirty="0">
                <a:latin typeface="Calibri"/>
                <a:cs typeface="Calibri"/>
              </a:rPr>
              <a:t>args)</a:t>
            </a:r>
            <a:r>
              <a:rPr sz="1800" b="1" dirty="0">
                <a:latin typeface="Calibri"/>
                <a:cs typeface="Calibri"/>
              </a:rPr>
              <a:t> {</a:t>
            </a:r>
            <a:endParaRPr sz="1800">
              <a:latin typeface="Calibri"/>
              <a:cs typeface="Calibri"/>
            </a:endParaRPr>
          </a:p>
          <a:p>
            <a:pPr marL="221615" marR="5080">
              <a:lnSpc>
                <a:spcPct val="99400"/>
              </a:lnSpc>
              <a:spcBef>
                <a:spcPts val="60"/>
              </a:spcBef>
            </a:pP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moon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sz="18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isPalindrome</a:t>
            </a:r>
            <a:r>
              <a:rPr sz="1800" b="1" spc="-5" dirty="0"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"moon"</a:t>
            </a:r>
            <a:r>
              <a:rPr sz="1800" b="1" spc="-5" dirty="0">
                <a:latin typeface="Calibri"/>
                <a:cs typeface="Calibri"/>
              </a:rPr>
              <a:t>));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noon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sz="18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isPalindrome</a:t>
            </a:r>
            <a:r>
              <a:rPr sz="1800" b="1" spc="-5" dirty="0"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"noon"</a:t>
            </a:r>
            <a:r>
              <a:rPr sz="1800" b="1" spc="-5" dirty="0">
                <a:latin typeface="Calibri"/>
                <a:cs typeface="Calibri"/>
              </a:rPr>
              <a:t>));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sz="18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isPalindrome</a:t>
            </a:r>
            <a:r>
              <a:rPr sz="1800" b="1" spc="-5" dirty="0"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"a"</a:t>
            </a:r>
            <a:r>
              <a:rPr sz="1800" b="1" spc="-5" dirty="0">
                <a:latin typeface="Calibri"/>
                <a:cs typeface="Calibri"/>
              </a:rPr>
              <a:t>));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aba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a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sz="18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isPalindrome</a:t>
            </a:r>
            <a:r>
              <a:rPr sz="1800" b="1" spc="-5" dirty="0"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"aba"</a:t>
            </a:r>
            <a:r>
              <a:rPr sz="1800" b="1" spc="-5" dirty="0">
                <a:latin typeface="Calibri"/>
                <a:cs typeface="Calibri"/>
              </a:rPr>
              <a:t>));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"Is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ab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a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palindrome?</a:t>
            </a:r>
            <a:r>
              <a:rPr sz="18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isPalindrome</a:t>
            </a:r>
            <a:r>
              <a:rPr sz="1800" b="1" spc="-5" dirty="0">
                <a:latin typeface="Calibri"/>
                <a:cs typeface="Calibri"/>
              </a:rPr>
              <a:t>(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"ab"</a:t>
            </a:r>
            <a:r>
              <a:rPr sz="1800" b="1" spc="-5" dirty="0">
                <a:latin typeface="Calibri"/>
                <a:cs typeface="Calibri"/>
              </a:rPr>
              <a:t>));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4618" y="272795"/>
            <a:ext cx="63550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Characteristics</a:t>
            </a:r>
            <a:r>
              <a:rPr sz="4400" spc="-15" dirty="0"/>
              <a:t> </a:t>
            </a:r>
            <a:r>
              <a:rPr sz="4400" dirty="0"/>
              <a:t>of</a:t>
            </a:r>
            <a:r>
              <a:rPr sz="4400" spc="-20" dirty="0"/>
              <a:t> </a:t>
            </a:r>
            <a:r>
              <a:rPr sz="4400" spc="-5" dirty="0"/>
              <a:t>Recursion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250187"/>
            <a:ext cx="8519160" cy="436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Times New Roman"/>
                <a:cs typeface="Times New Roman"/>
              </a:rPr>
              <a:t>All recursive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methods have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following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characteristics: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4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400" spc="25" dirty="0">
                <a:latin typeface="Wingdings"/>
                <a:cs typeface="Wingdings"/>
              </a:rPr>
              <a:t></a:t>
            </a:r>
            <a:r>
              <a:rPr sz="2400" spc="25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conditional statement</a:t>
            </a:r>
            <a:endParaRPr sz="2400">
              <a:latin typeface="Times New Roman"/>
              <a:cs typeface="Times New Roman"/>
            </a:endParaRPr>
          </a:p>
          <a:p>
            <a:pPr marL="755015">
              <a:lnSpc>
                <a:spcPct val="100000"/>
              </a:lnSpc>
              <a:spcBef>
                <a:spcPts val="1510"/>
              </a:spcBef>
            </a:pP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leads to </a:t>
            </a: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spc="-5" dirty="0">
                <a:latin typeface="Times New Roman"/>
                <a:cs typeface="Times New Roman"/>
              </a:rPr>
              <a:t>cases.</a:t>
            </a:r>
            <a:endParaRPr sz="2400">
              <a:latin typeface="Times New Roman"/>
              <a:cs typeface="Times New Roman"/>
            </a:endParaRPr>
          </a:p>
          <a:p>
            <a:pPr marL="755015" marR="5080" indent="-285750">
              <a:lnSpc>
                <a:spcPct val="149200"/>
              </a:lnSpc>
              <a:spcBef>
                <a:spcPts val="600"/>
              </a:spcBef>
            </a:pPr>
            <a:r>
              <a:rPr sz="2400" spc="25" dirty="0">
                <a:latin typeface="Wingdings"/>
                <a:cs typeface="Wingdings"/>
              </a:rPr>
              <a:t></a:t>
            </a:r>
            <a:r>
              <a:rPr sz="2400" spc="2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base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cases </a:t>
            </a:r>
            <a:r>
              <a:rPr sz="2400" spc="-5" dirty="0">
                <a:latin typeface="Times New Roman"/>
                <a:cs typeface="Times New Roman"/>
              </a:rPr>
              <a:t>(the simplest case) are used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to stop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recursion.</a:t>
            </a:r>
            <a:endParaRPr sz="2400">
              <a:latin typeface="Times New Roman"/>
              <a:cs typeface="Times New Roman"/>
            </a:endParaRPr>
          </a:p>
          <a:p>
            <a:pPr marL="755015" marR="262890" indent="-285750">
              <a:lnSpc>
                <a:spcPct val="149200"/>
              </a:lnSpc>
              <a:spcBef>
                <a:spcPts val="625"/>
              </a:spcBef>
            </a:pPr>
            <a:r>
              <a:rPr sz="2400" spc="15" dirty="0">
                <a:latin typeface="Wingdings"/>
                <a:cs typeface="Wingdings"/>
              </a:rPr>
              <a:t></a:t>
            </a:r>
            <a:r>
              <a:rPr sz="2400" spc="15" dirty="0">
                <a:latin typeface="Times New Roman"/>
                <a:cs typeface="Times New Roman"/>
              </a:rPr>
              <a:t>Every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reduces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original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bringing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increasingly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closer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base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case until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 becomes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case.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050" y="196595"/>
            <a:ext cx="5549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05020" algn="l"/>
              </a:tabLst>
            </a:pPr>
            <a:r>
              <a:rPr sz="4400" dirty="0"/>
              <a:t>R</a:t>
            </a:r>
            <a:r>
              <a:rPr sz="4400" spc="-5" dirty="0"/>
              <a:t>ec</a:t>
            </a:r>
            <a:r>
              <a:rPr sz="4400" dirty="0"/>
              <a:t>u</a:t>
            </a:r>
            <a:r>
              <a:rPr sz="4400" spc="-5" dirty="0"/>
              <a:t>r</a:t>
            </a:r>
            <a:r>
              <a:rPr sz="4400" dirty="0"/>
              <a:t>sive</a:t>
            </a:r>
            <a:r>
              <a:rPr sz="4400" spc="-5" dirty="0"/>
              <a:t> </a:t>
            </a:r>
            <a:r>
              <a:rPr sz="4400" dirty="0"/>
              <a:t>S</a:t>
            </a:r>
            <a:r>
              <a:rPr sz="4400" spc="-5" dirty="0"/>
              <a:t>e</a:t>
            </a:r>
            <a:r>
              <a:rPr sz="4400" dirty="0"/>
              <a:t>l</a:t>
            </a:r>
            <a:r>
              <a:rPr sz="4400" spc="-5" dirty="0"/>
              <a:t>ec</a:t>
            </a:r>
            <a:r>
              <a:rPr sz="4400" dirty="0"/>
              <a:t>tion	So</a:t>
            </a:r>
            <a:r>
              <a:rPr sz="4400" spc="-5" dirty="0"/>
              <a:t>r</a:t>
            </a:r>
            <a:r>
              <a:rPr sz="4400" dirty="0"/>
              <a:t>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010412"/>
            <a:ext cx="8483600" cy="20770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622300" marR="5080" indent="-609600">
              <a:lnSpc>
                <a:spcPts val="3820"/>
              </a:lnSpc>
              <a:spcBef>
                <a:spcPts val="24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smallest number in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 </a:t>
            </a:r>
            <a:r>
              <a:rPr sz="3200" dirty="0">
                <a:latin typeface="Times New Roman"/>
                <a:cs typeface="Times New Roman"/>
              </a:rPr>
              <a:t>and swaps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Times New Roman"/>
                <a:cs typeface="Times New Roman"/>
              </a:rPr>
              <a:t>number.</a:t>
            </a:r>
            <a:r>
              <a:rPr sz="3200" spc="-17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A=[2,1,3,1,2,5,2,-1,0]</a:t>
            </a:r>
            <a:endParaRPr sz="3200">
              <a:latin typeface="Times New Roman"/>
              <a:cs typeface="Times New Roman"/>
            </a:endParaRPr>
          </a:p>
          <a:p>
            <a:pPr marL="622300" marR="347980" indent="-609600">
              <a:lnSpc>
                <a:spcPct val="101899"/>
              </a:lnSpc>
              <a:spcBef>
                <a:spcPts val="545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3200" spc="-5" dirty="0">
                <a:latin typeface="Times New Roman"/>
                <a:cs typeface="Times New Roman"/>
              </a:rPr>
              <a:t>Ignore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number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sort the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remaining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smaller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list </a:t>
            </a:r>
            <a:r>
              <a:rPr sz="3200" spc="-20" dirty="0">
                <a:latin typeface="Times New Roman"/>
                <a:cs typeface="Times New Roman"/>
              </a:rPr>
              <a:t>recursively.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1550" y="4508500"/>
            <a:ext cx="258762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175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Times New Roman"/>
                <a:cs typeface="Times New Roman"/>
              </a:rPr>
              <a:t>RecursiveSelectionSort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085" y="100583"/>
            <a:ext cx="4197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RecursiveSelectionSort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51" y="878839"/>
            <a:ext cx="779716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975610" indent="-2286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class </a:t>
            </a:r>
            <a:r>
              <a:rPr sz="1500" b="1" spc="-5" dirty="0">
                <a:latin typeface="Courier New"/>
                <a:cs typeface="Courier New"/>
              </a:rPr>
              <a:t>RecursiveSelectionSort </a:t>
            </a:r>
            <a:r>
              <a:rPr sz="1500" b="1" dirty="0">
                <a:latin typeface="Courier New"/>
                <a:cs typeface="Courier New"/>
              </a:rPr>
              <a:t>{ 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5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static</a:t>
            </a:r>
            <a:r>
              <a:rPr sz="15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void</a:t>
            </a:r>
            <a:r>
              <a:rPr sz="15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sort(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double</a:t>
            </a:r>
            <a:r>
              <a:rPr sz="1500" b="1" spc="-5" dirty="0">
                <a:latin typeface="Courier New"/>
                <a:cs typeface="Courier New"/>
              </a:rPr>
              <a:t>[]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list)</a:t>
            </a:r>
            <a:r>
              <a:rPr sz="1500" b="1" spc="-2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1500" b="1" i="1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Sort</a:t>
            </a:r>
            <a:r>
              <a:rPr sz="1500" b="1" i="1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sz="15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entire</a:t>
            </a:r>
            <a:r>
              <a:rPr sz="1500" b="1" i="1" spc="-2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list</a:t>
            </a:r>
            <a:endParaRPr sz="1500">
              <a:latin typeface="Courier New"/>
              <a:cs typeface="Courier New"/>
            </a:endParaRPr>
          </a:p>
          <a:p>
            <a:pPr marL="355600">
              <a:lnSpc>
                <a:spcPct val="100000"/>
              </a:lnSpc>
            </a:pPr>
            <a:r>
              <a:rPr sz="1500" b="1" i="1" dirty="0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/>
              <a:cs typeface="Courier New"/>
            </a:endParaRPr>
          </a:p>
          <a:p>
            <a:pPr marL="469900" marR="803910" indent="-228600">
              <a:lnSpc>
                <a:spcPct val="100000"/>
              </a:lnSpc>
              <a:spcBef>
                <a:spcPts val="5"/>
              </a:spcBef>
            </a:pP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public static void </a:t>
            </a:r>
            <a:r>
              <a:rPr sz="1500" b="1" spc="-5" dirty="0">
                <a:latin typeface="Courier New"/>
                <a:cs typeface="Courier New"/>
              </a:rPr>
              <a:t>sort(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double</a:t>
            </a:r>
            <a:r>
              <a:rPr sz="1500" b="1" spc="-5" dirty="0">
                <a:latin typeface="Courier New"/>
                <a:cs typeface="Courier New"/>
              </a:rPr>
              <a:t>[] list,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latin typeface="Courier New"/>
                <a:cs typeface="Courier New"/>
              </a:rPr>
              <a:t>low,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latin typeface="Courier New"/>
                <a:cs typeface="Courier New"/>
              </a:rPr>
              <a:t>high) </a:t>
            </a:r>
            <a:r>
              <a:rPr sz="1500" b="1" dirty="0">
                <a:latin typeface="Courier New"/>
                <a:cs typeface="Courier New"/>
              </a:rPr>
              <a:t>{ </a:t>
            </a:r>
            <a:r>
              <a:rPr sz="1500" b="1" spc="-890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sz="15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(low </a:t>
            </a:r>
            <a:r>
              <a:rPr sz="1500" b="1" dirty="0">
                <a:latin typeface="Courier New"/>
                <a:cs typeface="Courier New"/>
              </a:rPr>
              <a:t>&lt;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high) </a:t>
            </a: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Find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smallest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number and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its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index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in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list(low ..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high)</a:t>
            </a:r>
            <a:endParaRPr sz="1500">
              <a:latin typeface="Courier New"/>
              <a:cs typeface="Courier New"/>
            </a:endParaRPr>
          </a:p>
          <a:p>
            <a:pPr marL="698500" marR="4461510">
              <a:lnSpc>
                <a:spcPct val="100000"/>
              </a:lnSpc>
            </a:pP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500" b="1" spc="-5" dirty="0">
                <a:latin typeface="Courier New"/>
                <a:cs typeface="Courier New"/>
              </a:rPr>
              <a:t>indexOfMin </a:t>
            </a:r>
            <a:r>
              <a:rPr sz="1500" b="1" dirty="0">
                <a:latin typeface="Courier New"/>
                <a:cs typeface="Courier New"/>
              </a:rPr>
              <a:t>= </a:t>
            </a:r>
            <a:r>
              <a:rPr sz="1500" b="1" spc="-5" dirty="0">
                <a:latin typeface="Courier New"/>
                <a:cs typeface="Courier New"/>
              </a:rPr>
              <a:t>low; </a:t>
            </a:r>
            <a:r>
              <a:rPr sz="1500" b="1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double</a:t>
            </a:r>
            <a:r>
              <a:rPr sz="15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min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spc="-3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list[low];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for</a:t>
            </a:r>
            <a:r>
              <a:rPr sz="1500" b="1" spc="-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(</a:t>
            </a:r>
            <a:r>
              <a:rPr sz="1500" b="1" spc="-5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500" b="1" dirty="0">
                <a:latin typeface="Courier New"/>
                <a:cs typeface="Courier New"/>
              </a:rPr>
              <a:t>i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low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+</a:t>
            </a:r>
            <a:r>
              <a:rPr sz="1500" b="1" spc="-5" dirty="0"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500" b="1" spc="-5" dirty="0">
                <a:latin typeface="Courier New"/>
                <a:cs typeface="Courier New"/>
              </a:rPr>
              <a:t>;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i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&lt;=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high; i++)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500" b="1" dirty="0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1500" b="1" i="1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Swap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smallest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in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list(low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..</a:t>
            </a:r>
            <a:r>
              <a:rPr sz="1500" b="1" i="1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high)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with</a:t>
            </a:r>
            <a:r>
              <a:rPr sz="15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list(low)</a:t>
            </a:r>
            <a:endParaRPr sz="1500">
              <a:latin typeface="Courier New"/>
              <a:cs typeface="Courier New"/>
            </a:endParaRPr>
          </a:p>
          <a:p>
            <a:pPr marL="698500" marR="377571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list[indexOfMin] </a:t>
            </a:r>
            <a:r>
              <a:rPr sz="1500" b="1" dirty="0">
                <a:latin typeface="Courier New"/>
                <a:cs typeface="Courier New"/>
              </a:rPr>
              <a:t>= </a:t>
            </a:r>
            <a:r>
              <a:rPr sz="1500" b="1" spc="-5" dirty="0">
                <a:latin typeface="Courier New"/>
                <a:cs typeface="Courier New"/>
              </a:rPr>
              <a:t>list[low]; </a:t>
            </a:r>
            <a:r>
              <a:rPr sz="1500" b="1" spc="-89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list[low]</a:t>
            </a:r>
            <a:r>
              <a:rPr sz="1500" b="1" spc="-1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=</a:t>
            </a:r>
            <a:r>
              <a:rPr sz="1500" b="1" spc="-1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min;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15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Sort</a:t>
            </a:r>
            <a:r>
              <a:rPr sz="1500" b="1" i="1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sz="1500" b="1" i="1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remaining</a:t>
            </a:r>
            <a:r>
              <a:rPr sz="1500" b="1" i="1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list(low+1</a:t>
            </a:r>
            <a:r>
              <a:rPr sz="1500" b="1" i="1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..</a:t>
            </a:r>
            <a:r>
              <a:rPr sz="1500" b="1" i="1" spc="-15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high)</a:t>
            </a:r>
            <a:endParaRPr sz="1500">
              <a:latin typeface="Courier New"/>
              <a:cs typeface="Courier New"/>
            </a:endParaRPr>
          </a:p>
          <a:p>
            <a:pPr marL="698500">
              <a:lnSpc>
                <a:spcPct val="100000"/>
              </a:lnSpc>
            </a:pPr>
            <a:r>
              <a:rPr sz="1500" b="1" i="1" dirty="0">
                <a:solidFill>
                  <a:srgbClr val="FF0000"/>
                </a:solidFill>
                <a:latin typeface="Courier New"/>
                <a:cs typeface="Courier New"/>
              </a:rPr>
              <a:t>…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085" y="100583"/>
            <a:ext cx="4197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RecursiveSelectionSort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255" y="939291"/>
            <a:ext cx="7934959" cy="203708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48615" marR="5080" indent="-336550">
              <a:lnSpc>
                <a:spcPct val="102699"/>
              </a:lnSpc>
              <a:spcBef>
                <a:spcPts val="25"/>
              </a:spcBef>
            </a:pP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public static void </a:t>
            </a:r>
            <a:r>
              <a:rPr sz="2200" b="1" dirty="0">
                <a:latin typeface="Courier New"/>
                <a:cs typeface="Courier New"/>
              </a:rPr>
              <a:t>main(String[] args) { </a:t>
            </a:r>
            <a:r>
              <a:rPr sz="2200" b="1" spc="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double</a:t>
            </a:r>
            <a:r>
              <a:rPr sz="2200" b="1" dirty="0">
                <a:latin typeface="Courier New"/>
                <a:cs typeface="Courier New"/>
              </a:rPr>
              <a:t>[]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list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=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{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2200" b="1" dirty="0">
                <a:latin typeface="Courier New"/>
                <a:cs typeface="Courier New"/>
              </a:rPr>
              <a:t>,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3</a:t>
            </a:r>
            <a:r>
              <a:rPr sz="2200" b="1" dirty="0">
                <a:latin typeface="Courier New"/>
                <a:cs typeface="Courier New"/>
              </a:rPr>
              <a:t>,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200" b="1" dirty="0">
                <a:latin typeface="Courier New"/>
                <a:cs typeface="Courier New"/>
              </a:rPr>
              <a:t>,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5</a:t>
            </a:r>
            <a:r>
              <a:rPr sz="2200" b="1" dirty="0">
                <a:latin typeface="Courier New"/>
                <a:cs typeface="Courier New"/>
              </a:rPr>
              <a:t>,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2200" b="1" dirty="0">
                <a:latin typeface="Courier New"/>
                <a:cs typeface="Courier New"/>
              </a:rPr>
              <a:t>,</a:t>
            </a:r>
            <a:r>
              <a:rPr sz="2200" b="1" spc="-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-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2200" b="1" dirty="0">
                <a:latin typeface="Courier New"/>
                <a:cs typeface="Courier New"/>
              </a:rPr>
              <a:t>,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2200" b="1" dirty="0"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  <a:p>
            <a:pPr marL="348615">
              <a:lnSpc>
                <a:spcPts val="2590"/>
              </a:lnSpc>
            </a:pPr>
            <a:r>
              <a:rPr sz="2200" b="1" i="1" dirty="0">
                <a:latin typeface="Courier New"/>
                <a:cs typeface="Courier New"/>
              </a:rPr>
              <a:t>sort</a:t>
            </a:r>
            <a:r>
              <a:rPr sz="2200" b="1" dirty="0">
                <a:latin typeface="Courier New"/>
                <a:cs typeface="Courier New"/>
              </a:rPr>
              <a:t>(list);</a:t>
            </a:r>
            <a:endParaRPr sz="2200">
              <a:latin typeface="Courier New"/>
              <a:cs typeface="Courier New"/>
            </a:endParaRPr>
          </a:p>
          <a:p>
            <a:pPr marL="685800" marR="1350645" indent="-336550">
              <a:lnSpc>
                <a:spcPts val="2620"/>
              </a:lnSpc>
              <a:spcBef>
                <a:spcPts val="155"/>
              </a:spcBef>
            </a:pP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for </a:t>
            </a:r>
            <a:r>
              <a:rPr sz="2200" b="1" dirty="0">
                <a:latin typeface="Courier New"/>
                <a:cs typeface="Courier New"/>
              </a:rPr>
              <a:t>(</a:t>
            </a:r>
            <a:r>
              <a:rPr sz="2200" b="1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2200" b="1" dirty="0">
                <a:latin typeface="Courier New"/>
                <a:cs typeface="Courier New"/>
              </a:rPr>
              <a:t>i = </a:t>
            </a:r>
            <a:r>
              <a:rPr sz="2200" b="1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2200" b="1" dirty="0">
                <a:latin typeface="Courier New"/>
                <a:cs typeface="Courier New"/>
              </a:rPr>
              <a:t>; i &lt; list.</a:t>
            </a:r>
            <a:r>
              <a:rPr sz="2200" b="1" dirty="0">
                <a:solidFill>
                  <a:srgbClr val="660E7A"/>
                </a:solidFill>
                <a:latin typeface="Courier New"/>
                <a:cs typeface="Courier New"/>
              </a:rPr>
              <a:t>length</a:t>
            </a:r>
            <a:r>
              <a:rPr sz="2200" b="1" dirty="0">
                <a:latin typeface="Courier New"/>
                <a:cs typeface="Courier New"/>
              </a:rPr>
              <a:t>; i++) </a:t>
            </a:r>
            <a:r>
              <a:rPr sz="2200" b="1" spc="-13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System.</a:t>
            </a:r>
            <a:r>
              <a:rPr sz="2200" b="1" i="1" dirty="0">
                <a:solidFill>
                  <a:srgbClr val="660E7A"/>
                </a:solidFill>
                <a:latin typeface="Courier New"/>
                <a:cs typeface="Courier New"/>
              </a:rPr>
              <a:t>out</a:t>
            </a:r>
            <a:r>
              <a:rPr sz="2200" b="1" dirty="0">
                <a:latin typeface="Courier New"/>
                <a:cs typeface="Courier New"/>
              </a:rPr>
              <a:t>.print(list[i]</a:t>
            </a:r>
            <a:r>
              <a:rPr sz="2200" b="1" spc="-1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+</a:t>
            </a:r>
            <a:r>
              <a:rPr sz="2200" b="1" spc="-10" dirty="0"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sz="2200" b="1" spc="-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2200" b="1" dirty="0">
                <a:solidFill>
                  <a:srgbClr val="008000"/>
                </a:solidFill>
                <a:latin typeface="Courier New"/>
                <a:cs typeface="Courier New"/>
              </a:rPr>
              <a:t>"</a:t>
            </a:r>
            <a:r>
              <a:rPr sz="2200" b="1" dirty="0">
                <a:latin typeface="Courier New"/>
                <a:cs typeface="Courier New"/>
              </a:rPr>
              <a:t>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05"/>
              </a:lnSpc>
            </a:pPr>
            <a:r>
              <a:rPr sz="2200" b="1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9085" y="100583"/>
            <a:ext cx="41973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RecursiveSelectionSort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8503" y="732535"/>
            <a:ext cx="4917440" cy="574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8425" marR="1954530" indent="-8572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1500" b="1" spc="-5" dirty="0">
                <a:solidFill>
                  <a:srgbClr val="000080"/>
                </a:solidFill>
                <a:latin typeface="Calibri"/>
                <a:cs typeface="Calibri"/>
              </a:rPr>
              <a:t> class</a:t>
            </a:r>
            <a:r>
              <a:rPr sz="15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RecursiveSelectionSort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{ </a:t>
            </a:r>
            <a:r>
              <a:rPr sz="1500" b="1" spc="5" dirty="0"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public static</a:t>
            </a:r>
            <a:r>
              <a:rPr sz="1500" b="1" spc="-5" dirty="0">
                <a:solidFill>
                  <a:srgbClr val="000080"/>
                </a:solidFill>
                <a:latin typeface="Calibri"/>
                <a:cs typeface="Calibri"/>
              </a:rPr>
              <a:t> void</a:t>
            </a: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sort(</a:t>
            </a:r>
            <a:r>
              <a:rPr sz="1500" b="1" spc="-5" dirty="0">
                <a:solidFill>
                  <a:srgbClr val="000080"/>
                </a:solidFill>
                <a:latin typeface="Calibri"/>
                <a:cs typeface="Calibri"/>
              </a:rPr>
              <a:t>double</a:t>
            </a:r>
            <a:r>
              <a:rPr sz="1500" b="1" spc="-5" dirty="0">
                <a:latin typeface="Calibri"/>
                <a:cs typeface="Calibri"/>
              </a:rPr>
              <a:t>[] </a:t>
            </a:r>
            <a:r>
              <a:rPr sz="1500" b="1" spc="-10" dirty="0">
                <a:latin typeface="Calibri"/>
                <a:cs typeface="Calibri"/>
              </a:rPr>
              <a:t>list) </a:t>
            </a:r>
            <a:r>
              <a:rPr sz="1500" b="1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sz="1500" b="1" i="1" spc="-5" dirty="0">
                <a:latin typeface="Calibri"/>
                <a:cs typeface="Calibri"/>
              </a:rPr>
              <a:t>sort</a:t>
            </a:r>
            <a:r>
              <a:rPr sz="1500" b="1" spc="-5" dirty="0">
                <a:latin typeface="Calibri"/>
                <a:cs typeface="Calibri"/>
              </a:rPr>
              <a:t>(list, </a:t>
            </a:r>
            <a:r>
              <a:rPr sz="1500" b="1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500" b="1" dirty="0">
                <a:latin typeface="Calibri"/>
                <a:cs typeface="Calibri"/>
              </a:rPr>
              <a:t>,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list.</a:t>
            </a:r>
            <a:r>
              <a:rPr sz="1500" b="1" spc="-10" dirty="0">
                <a:solidFill>
                  <a:srgbClr val="660E7A"/>
                </a:solidFill>
                <a:latin typeface="Calibri"/>
                <a:cs typeface="Calibri"/>
              </a:rPr>
              <a:t>length</a:t>
            </a:r>
            <a:r>
              <a:rPr sz="1500" b="1" spc="-15" dirty="0">
                <a:solidFill>
                  <a:srgbClr val="660E7A"/>
                </a:solidFill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- </a:t>
            </a:r>
            <a:r>
              <a:rPr sz="1500" b="1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500" b="1" spc="-5" dirty="0">
                <a:latin typeface="Calibri"/>
                <a:cs typeface="Calibri"/>
              </a:rPr>
              <a:t>);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Sort</a:t>
            </a:r>
            <a:r>
              <a:rPr sz="1500" b="1" i="1" dirty="0">
                <a:solidFill>
                  <a:srgbClr val="808080"/>
                </a:solidFill>
                <a:latin typeface="Calibri"/>
                <a:cs typeface="Calibri"/>
              </a:rPr>
              <a:t> the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entire </a:t>
            </a:r>
            <a:r>
              <a:rPr sz="1500" b="1" i="1" spc="-15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endParaRPr sz="15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184150" marR="643890" indent="-85725">
              <a:lnSpc>
                <a:spcPct val="100000"/>
              </a:lnSpc>
            </a:pP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15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1500" b="1" spc="-5" dirty="0">
                <a:solidFill>
                  <a:srgbClr val="000080"/>
                </a:solidFill>
                <a:latin typeface="Calibri"/>
                <a:cs typeface="Calibri"/>
              </a:rPr>
              <a:t> void </a:t>
            </a:r>
            <a:r>
              <a:rPr sz="1500" b="1" spc="-5" dirty="0">
                <a:latin typeface="Calibri"/>
                <a:cs typeface="Calibri"/>
              </a:rPr>
              <a:t>sort(</a:t>
            </a:r>
            <a:r>
              <a:rPr sz="1500" b="1" spc="-5" dirty="0">
                <a:solidFill>
                  <a:srgbClr val="000080"/>
                </a:solidFill>
                <a:latin typeface="Calibri"/>
                <a:cs typeface="Calibri"/>
              </a:rPr>
              <a:t>double</a:t>
            </a:r>
            <a:r>
              <a:rPr sz="1500" b="1" spc="-5" dirty="0">
                <a:latin typeface="Calibri"/>
                <a:cs typeface="Calibri"/>
              </a:rPr>
              <a:t>[] </a:t>
            </a:r>
            <a:r>
              <a:rPr sz="1500" b="1" spc="-10" dirty="0">
                <a:latin typeface="Calibri"/>
                <a:cs typeface="Calibri"/>
              </a:rPr>
              <a:t>list,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15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500" b="1" spc="-35" dirty="0">
                <a:latin typeface="Calibri"/>
                <a:cs typeface="Calibri"/>
              </a:rPr>
              <a:t>low,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15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high)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{ </a:t>
            </a:r>
            <a:r>
              <a:rPr sz="1500" b="1" spc="-320" dirty="0"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(low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&lt; </a:t>
            </a:r>
            <a:r>
              <a:rPr sz="1500" b="1" spc="-5" dirty="0">
                <a:latin typeface="Calibri"/>
                <a:cs typeface="Calibri"/>
              </a:rPr>
              <a:t>high)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Find </a:t>
            </a:r>
            <a:r>
              <a:rPr sz="1500" b="1" i="1" dirty="0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smallest</a:t>
            </a:r>
            <a:r>
              <a:rPr sz="1500" b="1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number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and its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15" dirty="0">
                <a:solidFill>
                  <a:srgbClr val="808080"/>
                </a:solidFill>
                <a:latin typeface="Calibri"/>
                <a:cs typeface="Calibri"/>
              </a:rPr>
              <a:t>index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in 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list(low</a:t>
            </a:r>
            <a:r>
              <a:rPr sz="15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.. high)</a:t>
            </a:r>
            <a:endParaRPr sz="1500">
              <a:latin typeface="Calibri"/>
              <a:cs typeface="Calibri"/>
            </a:endParaRPr>
          </a:p>
          <a:p>
            <a:pPr marL="269875" marR="2863850">
              <a:lnSpc>
                <a:spcPct val="100000"/>
              </a:lnSpc>
            </a:pP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int </a:t>
            </a:r>
            <a:r>
              <a:rPr sz="1500" b="1" spc="-10" dirty="0">
                <a:latin typeface="Calibri"/>
                <a:cs typeface="Calibri"/>
              </a:rPr>
              <a:t>indexOfMin </a:t>
            </a:r>
            <a:r>
              <a:rPr sz="1500" b="1" dirty="0">
                <a:latin typeface="Calibri"/>
                <a:cs typeface="Calibri"/>
              </a:rPr>
              <a:t>= </a:t>
            </a:r>
            <a:r>
              <a:rPr sz="1500" b="1" spc="-5" dirty="0">
                <a:latin typeface="Calibri"/>
                <a:cs typeface="Calibri"/>
              </a:rPr>
              <a:t>low; </a:t>
            </a:r>
            <a:r>
              <a:rPr sz="1500" b="1" dirty="0"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000080"/>
                </a:solidFill>
                <a:latin typeface="Calibri"/>
                <a:cs typeface="Calibri"/>
              </a:rPr>
              <a:t>double</a:t>
            </a:r>
            <a:r>
              <a:rPr sz="1500" b="1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min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=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list[low];</a:t>
            </a:r>
            <a:endParaRPr sz="1500">
              <a:latin typeface="Calibri"/>
              <a:cs typeface="Calibri"/>
            </a:endParaRPr>
          </a:p>
          <a:p>
            <a:pPr marL="355600" marR="2000250" indent="-85725">
              <a:lnSpc>
                <a:spcPct val="100000"/>
              </a:lnSpc>
            </a:pP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for </a:t>
            </a:r>
            <a:r>
              <a:rPr sz="1500" b="1" spc="-10" dirty="0">
                <a:latin typeface="Calibri"/>
                <a:cs typeface="Calibri"/>
              </a:rPr>
              <a:t>(</a:t>
            </a: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int </a:t>
            </a:r>
            <a:r>
              <a:rPr sz="1500" b="1" dirty="0">
                <a:latin typeface="Calibri"/>
                <a:cs typeface="Calibri"/>
              </a:rPr>
              <a:t>i = </a:t>
            </a:r>
            <a:r>
              <a:rPr sz="1500" b="1" spc="-5" dirty="0">
                <a:latin typeface="Calibri"/>
                <a:cs typeface="Calibri"/>
              </a:rPr>
              <a:t>low </a:t>
            </a:r>
            <a:r>
              <a:rPr sz="1500" b="1" dirty="0">
                <a:latin typeface="Calibri"/>
                <a:cs typeface="Calibri"/>
              </a:rPr>
              <a:t>+ </a:t>
            </a:r>
            <a:r>
              <a:rPr sz="15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500" b="1" dirty="0">
                <a:latin typeface="Calibri"/>
                <a:cs typeface="Calibri"/>
              </a:rPr>
              <a:t>; i &lt;= </a:t>
            </a:r>
            <a:r>
              <a:rPr sz="1500" b="1" spc="-10" dirty="0">
                <a:latin typeface="Calibri"/>
                <a:cs typeface="Calibri"/>
              </a:rPr>
              <a:t>high; </a:t>
            </a:r>
            <a:r>
              <a:rPr sz="1500" b="1" dirty="0">
                <a:latin typeface="Calibri"/>
                <a:cs typeface="Calibri"/>
              </a:rPr>
              <a:t>i++) { </a:t>
            </a:r>
            <a:r>
              <a:rPr sz="1500" b="1" spc="-325" dirty="0"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sz="15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(list[i]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&lt;</a:t>
            </a:r>
            <a:r>
              <a:rPr sz="1500" b="1" spc="-5" dirty="0">
                <a:latin typeface="Calibri"/>
                <a:cs typeface="Calibri"/>
              </a:rPr>
              <a:t> min)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{</a:t>
            </a:r>
            <a:endParaRPr sz="1500">
              <a:latin typeface="Calibri"/>
              <a:cs typeface="Calibri"/>
            </a:endParaRPr>
          </a:p>
          <a:p>
            <a:pPr marL="441325" marR="3256279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min </a:t>
            </a:r>
            <a:r>
              <a:rPr sz="1500" b="1" dirty="0">
                <a:latin typeface="Calibri"/>
                <a:cs typeface="Calibri"/>
              </a:rPr>
              <a:t>= </a:t>
            </a:r>
            <a:r>
              <a:rPr sz="1500" b="1" spc="-10" dirty="0">
                <a:latin typeface="Calibri"/>
                <a:cs typeface="Calibri"/>
              </a:rPr>
              <a:t>list[i]; 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indexOfMin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=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i;</a:t>
            </a:r>
            <a:endParaRPr sz="15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</a:pP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Swap </a:t>
            </a:r>
            <a:r>
              <a:rPr sz="1500" b="1" i="1" dirty="0">
                <a:solidFill>
                  <a:srgbClr val="808080"/>
                </a:solidFill>
                <a:latin typeface="Calibri"/>
                <a:cs typeface="Calibri"/>
              </a:rPr>
              <a:t>the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smallest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 in 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list(low</a:t>
            </a:r>
            <a:r>
              <a:rPr sz="15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..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high)</a:t>
            </a:r>
            <a:r>
              <a:rPr sz="15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with 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list(low)</a:t>
            </a:r>
            <a:endParaRPr sz="1500">
              <a:latin typeface="Calibri"/>
              <a:cs typeface="Calibri"/>
            </a:endParaRPr>
          </a:p>
          <a:p>
            <a:pPr marL="269875" marR="2470785">
              <a:lnSpc>
                <a:spcPct val="100000"/>
              </a:lnSpc>
            </a:pPr>
            <a:r>
              <a:rPr sz="1500" b="1" spc="-10" dirty="0">
                <a:latin typeface="Calibri"/>
                <a:cs typeface="Calibri"/>
              </a:rPr>
              <a:t>list[indexOfMin] </a:t>
            </a:r>
            <a:r>
              <a:rPr sz="1500" b="1" dirty="0">
                <a:latin typeface="Calibri"/>
                <a:cs typeface="Calibri"/>
              </a:rPr>
              <a:t>= </a:t>
            </a:r>
            <a:r>
              <a:rPr sz="1500" b="1" spc="-10" dirty="0">
                <a:latin typeface="Calibri"/>
                <a:cs typeface="Calibri"/>
              </a:rPr>
              <a:t>list[low]; </a:t>
            </a:r>
            <a:r>
              <a:rPr sz="1500" b="1" spc="-32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list[low] </a:t>
            </a:r>
            <a:r>
              <a:rPr sz="1500" b="1" dirty="0">
                <a:latin typeface="Calibri"/>
                <a:cs typeface="Calibri"/>
              </a:rPr>
              <a:t>= </a:t>
            </a:r>
            <a:r>
              <a:rPr sz="1500" b="1" spc="-5" dirty="0">
                <a:latin typeface="Calibri"/>
                <a:cs typeface="Calibri"/>
              </a:rPr>
              <a:t>min;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50">
              <a:latin typeface="Calibri"/>
              <a:cs typeface="Calibri"/>
            </a:endParaRPr>
          </a:p>
          <a:p>
            <a:pPr marL="269875" marR="1553845">
              <a:lnSpc>
                <a:spcPct val="100000"/>
              </a:lnSpc>
              <a:spcBef>
                <a:spcPts val="5"/>
              </a:spcBef>
            </a:pP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// Sort </a:t>
            </a:r>
            <a:r>
              <a:rPr sz="1500" b="1" i="1" dirty="0">
                <a:solidFill>
                  <a:srgbClr val="808080"/>
                </a:solidFill>
                <a:latin typeface="Calibri"/>
                <a:cs typeface="Calibri"/>
              </a:rPr>
              <a:t>the </a:t>
            </a:r>
            <a:r>
              <a:rPr sz="1500" b="1" i="1" spc="-10" dirty="0">
                <a:solidFill>
                  <a:srgbClr val="808080"/>
                </a:solidFill>
                <a:latin typeface="Calibri"/>
                <a:cs typeface="Calibri"/>
              </a:rPr>
              <a:t>remaining list(low+1 </a:t>
            </a:r>
            <a:r>
              <a:rPr sz="1500" b="1" i="1" spc="-5" dirty="0">
                <a:solidFill>
                  <a:srgbClr val="808080"/>
                </a:solidFill>
                <a:latin typeface="Calibri"/>
                <a:cs typeface="Calibri"/>
              </a:rPr>
              <a:t>.. high) </a:t>
            </a:r>
            <a:r>
              <a:rPr sz="1500" b="1" i="1" spc="-3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b="1" i="1" spc="-5" dirty="0">
                <a:latin typeface="Calibri"/>
                <a:cs typeface="Calibri"/>
              </a:rPr>
              <a:t>sort</a:t>
            </a:r>
            <a:r>
              <a:rPr sz="1500" b="1" spc="-5" dirty="0">
                <a:latin typeface="Calibri"/>
                <a:cs typeface="Calibri"/>
              </a:rPr>
              <a:t>(list,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low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+ </a:t>
            </a:r>
            <a:r>
              <a:rPr sz="1500" b="1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500" b="1" dirty="0">
                <a:latin typeface="Calibri"/>
                <a:cs typeface="Calibri"/>
              </a:rPr>
              <a:t>,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high);</a:t>
            </a:r>
            <a:endParaRPr sz="1500">
              <a:latin typeface="Calibri"/>
              <a:cs typeface="Calibri"/>
            </a:endParaRPr>
          </a:p>
          <a:p>
            <a:pPr marL="184150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762" y="196595"/>
            <a:ext cx="5578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46220" algn="l"/>
              </a:tabLst>
            </a:pPr>
            <a:r>
              <a:rPr sz="4400" dirty="0"/>
              <a:t>R</a:t>
            </a:r>
            <a:r>
              <a:rPr sz="4400" spc="-5" dirty="0"/>
              <a:t>ec</a:t>
            </a:r>
            <a:r>
              <a:rPr sz="4400" dirty="0"/>
              <a:t>u</a:t>
            </a:r>
            <a:r>
              <a:rPr sz="4400" spc="-5" dirty="0"/>
              <a:t>r</a:t>
            </a:r>
            <a:r>
              <a:rPr sz="4400" dirty="0"/>
              <a:t>sive</a:t>
            </a:r>
            <a:r>
              <a:rPr sz="4400" spc="-5" dirty="0"/>
              <a:t> </a:t>
            </a:r>
            <a:r>
              <a:rPr sz="4400" dirty="0"/>
              <a:t>Bin</a:t>
            </a:r>
            <a:r>
              <a:rPr sz="4400" spc="-5" dirty="0"/>
              <a:t>ar</a:t>
            </a:r>
            <a:r>
              <a:rPr sz="4400" dirty="0"/>
              <a:t>y	S</a:t>
            </a:r>
            <a:r>
              <a:rPr sz="4400" spc="-5" dirty="0"/>
              <a:t>earc</a:t>
            </a:r>
            <a:r>
              <a:rPr sz="4400" dirty="0"/>
              <a:t>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201419"/>
            <a:ext cx="8315959" cy="293052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622300" marR="5080" indent="-609600">
              <a:lnSpc>
                <a:spcPts val="3000"/>
              </a:lnSpc>
              <a:spcBef>
                <a:spcPts val="50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Case </a:t>
            </a:r>
            <a:r>
              <a:rPr sz="2800" dirty="0">
                <a:latin typeface="Times New Roman"/>
                <a:cs typeface="Times New Roman"/>
              </a:rPr>
              <a:t>1: If </a:t>
            </a:r>
            <a:r>
              <a:rPr sz="2800" spc="-5" dirty="0">
                <a:latin typeface="Times New Roman"/>
                <a:cs typeface="Times New Roman"/>
              </a:rPr>
              <a:t>the key is less than the middle </a:t>
            </a:r>
            <a:r>
              <a:rPr sz="2800" spc="-10" dirty="0">
                <a:latin typeface="Times New Roman"/>
                <a:cs typeface="Times New Roman"/>
              </a:rPr>
              <a:t>element, </a:t>
            </a:r>
            <a:r>
              <a:rPr sz="2800" spc="-5" dirty="0">
                <a:latin typeface="Times New Roman"/>
                <a:cs typeface="Times New Roman"/>
              </a:rPr>
              <a:t> recursively search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first</a:t>
            </a:r>
            <a:r>
              <a:rPr sz="2800" spc="-5" dirty="0">
                <a:latin typeface="Times New Roman"/>
                <a:cs typeface="Times New Roman"/>
              </a:rPr>
              <a:t> half</a:t>
            </a:r>
            <a:r>
              <a:rPr sz="2800" dirty="0">
                <a:latin typeface="Times New Roman"/>
                <a:cs typeface="Times New Roman"/>
              </a:rPr>
              <a:t>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array.</a:t>
            </a:r>
            <a:endParaRPr sz="2800">
              <a:latin typeface="Times New Roman"/>
              <a:cs typeface="Times New Roman"/>
            </a:endParaRPr>
          </a:p>
          <a:p>
            <a:pPr marL="622300" marR="212725" indent="-609600">
              <a:lnSpc>
                <a:spcPts val="3000"/>
              </a:lnSpc>
              <a:spcBef>
                <a:spcPts val="695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Case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equal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middle</a:t>
            </a:r>
            <a:r>
              <a:rPr sz="2800" spc="-10" dirty="0">
                <a:latin typeface="Times New Roman"/>
                <a:cs typeface="Times New Roman"/>
              </a:rPr>
              <a:t> element,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search ends with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match.</a:t>
            </a:r>
            <a:endParaRPr sz="2800">
              <a:latin typeface="Times New Roman"/>
              <a:cs typeface="Times New Roman"/>
            </a:endParaRPr>
          </a:p>
          <a:p>
            <a:pPr marL="622300" marR="183515" indent="-609600">
              <a:lnSpc>
                <a:spcPct val="91100"/>
              </a:lnSpc>
              <a:spcBef>
                <a:spcPts val="595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Times New Roman"/>
                <a:cs typeface="Times New Roman"/>
              </a:rPr>
              <a:t>Case </a:t>
            </a:r>
            <a:r>
              <a:rPr sz="2800" dirty="0">
                <a:latin typeface="Times New Roman"/>
                <a:cs typeface="Times New Roman"/>
              </a:rPr>
              <a:t>3: If </a:t>
            </a:r>
            <a:r>
              <a:rPr sz="2800" spc="-5" dirty="0">
                <a:latin typeface="Times New Roman"/>
                <a:cs typeface="Times New Roman"/>
              </a:rPr>
              <a:t>the key is greater than the middle </a:t>
            </a:r>
            <a:r>
              <a:rPr sz="2800" spc="-10" dirty="0">
                <a:latin typeface="Times New Roman"/>
                <a:cs typeface="Times New Roman"/>
              </a:rPr>
              <a:t>element,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recursively search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second half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35" dirty="0">
                <a:latin typeface="Times New Roman"/>
                <a:cs typeface="Times New Roman"/>
              </a:rPr>
              <a:t>array.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5037" y="4889500"/>
            <a:ext cx="258762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latin typeface="Times New Roman"/>
                <a:cs typeface="Times New Roman"/>
              </a:rPr>
              <a:t>RecursiveBinarySearch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212" y="54863"/>
            <a:ext cx="42202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RecursiveBinarySearch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235" y="621283"/>
            <a:ext cx="8763635" cy="468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</a:t>
            </a:r>
            <a:r>
              <a:rPr sz="1800" b="1" spc="-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class</a:t>
            </a:r>
            <a:r>
              <a:rPr sz="1800" b="1" spc="-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RecursiveBinarySearch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 marR="5080" indent="-273050">
              <a:lnSpc>
                <a:spcPts val="2180"/>
              </a:lnSpc>
              <a:spcBef>
                <a:spcPts val="30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 static int </a:t>
            </a:r>
            <a:r>
              <a:rPr sz="1800" b="1" spc="-10" dirty="0">
                <a:latin typeface="Courier New"/>
                <a:cs typeface="Courier New"/>
              </a:rPr>
              <a:t>recursiveBinarySearch(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800" b="1" spc="-10" dirty="0">
                <a:latin typeface="Courier New"/>
                <a:cs typeface="Courier New"/>
              </a:rPr>
              <a:t>[] list,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key) </a:t>
            </a:r>
            <a:r>
              <a:rPr sz="1800" b="1" dirty="0">
                <a:latin typeface="Courier New"/>
                <a:cs typeface="Courier New"/>
              </a:rPr>
              <a:t>{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low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1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0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0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8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high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list.</a:t>
            </a:r>
            <a:r>
              <a:rPr sz="1800" b="1" spc="-10" dirty="0">
                <a:solidFill>
                  <a:srgbClr val="660E7A"/>
                </a:solidFill>
                <a:latin typeface="Courier New"/>
                <a:cs typeface="Courier New"/>
              </a:rPr>
              <a:t>length</a:t>
            </a:r>
            <a:r>
              <a:rPr sz="1800" b="1" spc="-25" dirty="0">
                <a:solidFill>
                  <a:srgbClr val="660E7A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-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125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1800" b="1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latin typeface="Courier New"/>
                <a:cs typeface="Courier New"/>
              </a:rPr>
              <a:t>recursiveBinarySearch</a:t>
            </a:r>
            <a:r>
              <a:rPr sz="1800" b="1" spc="-10" dirty="0">
                <a:latin typeface="Courier New"/>
                <a:cs typeface="Courier New"/>
              </a:rPr>
              <a:t>(list,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key,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low,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high);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ct val="100000"/>
              </a:lnSpc>
              <a:spcBef>
                <a:spcPts val="50"/>
              </a:spcBef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ourier New"/>
              <a:cs typeface="Courier New"/>
            </a:endParaRPr>
          </a:p>
          <a:p>
            <a:pPr marL="558800" marR="1507490" indent="-273050">
              <a:lnSpc>
                <a:spcPct val="1022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public static int </a:t>
            </a:r>
            <a:r>
              <a:rPr sz="1800" b="1" spc="-10" dirty="0">
                <a:latin typeface="Courier New"/>
                <a:cs typeface="Courier New"/>
              </a:rPr>
              <a:t>recursiveBinarySearch(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800" b="1" spc="-10" dirty="0">
                <a:latin typeface="Courier New"/>
                <a:cs typeface="Courier New"/>
              </a:rPr>
              <a:t>[] list,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800" b="1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key,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low,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 </a:t>
            </a:r>
            <a:r>
              <a:rPr sz="1800" b="1" spc="-10" dirty="0">
                <a:latin typeface="Courier New"/>
                <a:cs typeface="Courier New"/>
              </a:rPr>
              <a:t>high)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58800">
              <a:lnSpc>
                <a:spcPts val="2090"/>
              </a:lnSpc>
            </a:pPr>
            <a:r>
              <a:rPr sz="1800" b="1" i="1" spc="-5" dirty="0">
                <a:solidFill>
                  <a:srgbClr val="808080"/>
                </a:solidFill>
                <a:latin typeface="Courier New"/>
                <a:cs typeface="Courier New"/>
              </a:rPr>
              <a:t>//</a:t>
            </a:r>
            <a:r>
              <a:rPr sz="18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The</a:t>
            </a:r>
            <a:r>
              <a:rPr sz="18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list</a:t>
            </a:r>
            <a:r>
              <a:rPr sz="18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has</a:t>
            </a:r>
            <a:r>
              <a:rPr sz="18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been</a:t>
            </a:r>
            <a:r>
              <a:rPr sz="18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exhausted</a:t>
            </a:r>
            <a:r>
              <a:rPr sz="18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without</a:t>
            </a:r>
            <a:r>
              <a:rPr sz="18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ourier New"/>
                <a:cs typeface="Courier New"/>
              </a:rPr>
              <a:t>a</a:t>
            </a:r>
            <a:r>
              <a:rPr sz="1800" b="1" i="1" spc="-20" dirty="0">
                <a:solidFill>
                  <a:srgbClr val="808080"/>
                </a:solidFill>
                <a:latin typeface="Courier New"/>
                <a:cs typeface="Courier New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/>
                <a:cs typeface="Courier New"/>
              </a:rPr>
              <a:t>match</a:t>
            </a:r>
            <a:endParaRPr sz="1800">
              <a:latin typeface="Courier New"/>
              <a:cs typeface="Courier New"/>
            </a:endParaRPr>
          </a:p>
          <a:p>
            <a:pPr marL="831850" marR="5738495" indent="-273050">
              <a:lnSpc>
                <a:spcPts val="2110"/>
              </a:lnSpc>
              <a:spcBef>
                <a:spcPts val="160"/>
              </a:spcBef>
            </a:pPr>
            <a:r>
              <a:rPr sz="1800" b="1" spc="-5" dirty="0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sz="1800" b="1" spc="-10" dirty="0">
                <a:latin typeface="Courier New"/>
                <a:cs typeface="Courier New"/>
              </a:rPr>
              <a:t>(low </a:t>
            </a:r>
            <a:r>
              <a:rPr sz="1800" b="1" dirty="0">
                <a:latin typeface="Courier New"/>
                <a:cs typeface="Courier New"/>
              </a:rPr>
              <a:t>&gt; </a:t>
            </a:r>
            <a:r>
              <a:rPr sz="1800" b="1" spc="-10" dirty="0">
                <a:latin typeface="Courier New"/>
                <a:cs typeface="Courier New"/>
              </a:rPr>
              <a:t>high) 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return</a:t>
            </a:r>
            <a:r>
              <a:rPr sz="1800" b="1" spc="-4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-low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-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1</a:t>
            </a:r>
            <a:r>
              <a:rPr sz="1800" b="1" spc="-5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Courier New"/>
              <a:cs typeface="Courier New"/>
            </a:endParaRPr>
          </a:p>
          <a:p>
            <a:pPr marL="558800" marR="4509770">
              <a:lnSpc>
                <a:spcPts val="2090"/>
              </a:lnSpc>
            </a:pPr>
            <a:r>
              <a:rPr sz="1800" b="1" spc="-10" dirty="0">
                <a:solidFill>
                  <a:srgbClr val="000080"/>
                </a:solidFill>
                <a:latin typeface="Courier New"/>
                <a:cs typeface="Courier New"/>
              </a:rPr>
              <a:t>int</a:t>
            </a:r>
            <a:r>
              <a:rPr sz="1800" b="1" spc="-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mid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(low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+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high)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/</a:t>
            </a:r>
            <a:r>
              <a:rPr sz="1800" b="1" spc="-1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00FF"/>
                </a:solidFill>
                <a:latin typeface="Courier New"/>
                <a:cs typeface="Courier New"/>
              </a:rPr>
              <a:t>2</a:t>
            </a:r>
            <a:r>
              <a:rPr sz="1800" b="1" spc="-5" dirty="0">
                <a:latin typeface="Courier New"/>
                <a:cs typeface="Courier New"/>
              </a:rPr>
              <a:t>; </a:t>
            </a:r>
            <a:r>
              <a:rPr sz="1800" b="1" spc="-1065" dirty="0"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complete</a:t>
            </a:r>
            <a:r>
              <a:rPr sz="1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the</a:t>
            </a:r>
            <a:r>
              <a:rPr sz="18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Courier New"/>
                <a:cs typeface="Courier New"/>
              </a:rPr>
              <a:t>cases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12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212" y="54863"/>
            <a:ext cx="42202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RecursiveBinarySearch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243" y="629411"/>
            <a:ext cx="7814945" cy="612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0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class </a:t>
            </a:r>
            <a:r>
              <a:rPr sz="2000" b="1" spc="-5" dirty="0">
                <a:latin typeface="Calibri"/>
                <a:cs typeface="Calibri"/>
              </a:rPr>
              <a:t>RecursiveBinarySearch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40665" marR="1738630" indent="-114300">
              <a:lnSpc>
                <a:spcPct val="100000"/>
              </a:lnSpc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static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int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recursiveBinarySearch(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5" dirty="0">
                <a:latin typeface="Calibri"/>
                <a:cs typeface="Calibri"/>
              </a:rPr>
              <a:t>[]</a:t>
            </a:r>
            <a:r>
              <a:rPr sz="2000" b="1" spc="-10" dirty="0">
                <a:latin typeface="Calibri"/>
                <a:cs typeface="Calibri"/>
              </a:rPr>
              <a:t> list,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key)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low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000" b="1" spc="-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high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list.</a:t>
            </a:r>
            <a:r>
              <a:rPr sz="2000" b="1" spc="-10" dirty="0">
                <a:solidFill>
                  <a:srgbClr val="660E7A"/>
                </a:solidFill>
                <a:latin typeface="Calibri"/>
                <a:cs typeface="Calibri"/>
              </a:rPr>
              <a:t>length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recursiveBinarySearch</a:t>
            </a:r>
            <a:r>
              <a:rPr sz="2000" b="1" spc="-5" dirty="0">
                <a:latin typeface="Calibri"/>
                <a:cs typeface="Calibri"/>
              </a:rPr>
              <a:t>(list,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key,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low,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high);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recursiveBinarySearch(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5" dirty="0">
                <a:latin typeface="Calibri"/>
                <a:cs typeface="Calibri"/>
              </a:rPr>
              <a:t>[] </a:t>
            </a:r>
            <a:r>
              <a:rPr sz="2000" b="1" spc="-10" dirty="0">
                <a:latin typeface="Calibri"/>
                <a:cs typeface="Calibri"/>
              </a:rPr>
              <a:t>list,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key,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 </a:t>
            </a:r>
            <a:r>
              <a:rPr sz="2000" b="1" spc="-40" dirty="0">
                <a:latin typeface="Calibri"/>
                <a:cs typeface="Calibri"/>
              </a:rPr>
              <a:t>low,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 </a:t>
            </a:r>
            <a:r>
              <a:rPr sz="2000" b="1" spc="-5" dirty="0">
                <a:latin typeface="Calibri"/>
                <a:cs typeface="Calibri"/>
              </a:rPr>
              <a:t>high)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</a:pP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The 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list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has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been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exhausted </a:t>
            </a:r>
            <a:r>
              <a:rPr sz="2000" b="1" i="1" spc="-5" dirty="0">
                <a:solidFill>
                  <a:srgbClr val="808080"/>
                </a:solidFill>
                <a:latin typeface="Calibri"/>
                <a:cs typeface="Calibri"/>
              </a:rPr>
              <a:t>without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808080"/>
                </a:solidFill>
                <a:latin typeface="Calibri"/>
                <a:cs typeface="Calibri"/>
              </a:rPr>
              <a:t>a</a:t>
            </a:r>
            <a:r>
              <a:rPr sz="2000" b="1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808080"/>
                </a:solidFill>
                <a:latin typeface="Calibri"/>
                <a:cs typeface="Calibri"/>
              </a:rPr>
              <a:t>match</a:t>
            </a:r>
            <a:endParaRPr sz="2000">
              <a:latin typeface="Calibri"/>
              <a:cs typeface="Calibri"/>
            </a:endParaRPr>
          </a:p>
          <a:p>
            <a:pPr marL="354965" marR="5873115" indent="-114300">
              <a:lnSpc>
                <a:spcPct val="100000"/>
              </a:lnSpc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if </a:t>
            </a:r>
            <a:r>
              <a:rPr sz="2000" b="1" spc="-5" dirty="0">
                <a:latin typeface="Calibri"/>
                <a:cs typeface="Calibri"/>
              </a:rPr>
              <a:t>(low </a:t>
            </a:r>
            <a:r>
              <a:rPr sz="2000" b="1" dirty="0">
                <a:latin typeface="Calibri"/>
                <a:cs typeface="Calibri"/>
              </a:rPr>
              <a:t>&gt; </a:t>
            </a:r>
            <a:r>
              <a:rPr sz="2000" b="1" spc="-5" dirty="0">
                <a:latin typeface="Calibri"/>
                <a:cs typeface="Calibri"/>
              </a:rPr>
              <a:t>high)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000" b="1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-low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-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50">
              <a:latin typeface="Calibri"/>
              <a:cs typeface="Calibri"/>
            </a:endParaRPr>
          </a:p>
          <a:p>
            <a:pPr marL="240665" marR="491363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0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(low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high)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/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000" b="1" spc="-5" dirty="0">
                <a:latin typeface="Calibri"/>
                <a:cs typeface="Calibri"/>
              </a:rPr>
              <a:t>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if </a:t>
            </a:r>
            <a:r>
              <a:rPr sz="2000" b="1" spc="-20" dirty="0">
                <a:latin typeface="Calibri"/>
                <a:cs typeface="Calibri"/>
              </a:rPr>
              <a:t>(key</a:t>
            </a:r>
            <a:r>
              <a:rPr sz="2000" b="1" dirty="0">
                <a:latin typeface="Calibri"/>
                <a:cs typeface="Calibri"/>
              </a:rPr>
              <a:t> &lt;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list[mid])</a:t>
            </a:r>
            <a:endParaRPr sz="2000">
              <a:latin typeface="Calibri"/>
              <a:cs typeface="Calibri"/>
            </a:endParaRPr>
          </a:p>
          <a:p>
            <a:pPr marL="240665" marR="2050414" indent="114300">
              <a:lnSpc>
                <a:spcPct val="100000"/>
              </a:lnSpc>
            </a:pP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i="1" spc="-5" dirty="0">
                <a:latin typeface="Calibri"/>
                <a:cs typeface="Calibri"/>
              </a:rPr>
              <a:t>recursiveBinarySearch</a:t>
            </a:r>
            <a:r>
              <a:rPr sz="2000" b="1" spc="-5" dirty="0">
                <a:latin typeface="Calibri"/>
                <a:cs typeface="Calibri"/>
              </a:rPr>
              <a:t>(list,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key,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40" dirty="0">
                <a:latin typeface="Calibri"/>
                <a:cs typeface="Calibri"/>
              </a:rPr>
              <a:t>low,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mid</a:t>
            </a:r>
            <a:r>
              <a:rPr sz="2000" b="1" dirty="0">
                <a:latin typeface="Calibri"/>
                <a:cs typeface="Calibri"/>
              </a:rPr>
              <a:t> -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else if</a:t>
            </a:r>
            <a:r>
              <a:rPr sz="20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(key</a:t>
            </a:r>
            <a:r>
              <a:rPr sz="2000" b="1" dirty="0">
                <a:latin typeface="Calibri"/>
                <a:cs typeface="Calibri"/>
              </a:rPr>
              <a:t> == </a:t>
            </a:r>
            <a:r>
              <a:rPr sz="2000" b="1" spc="-10" dirty="0">
                <a:latin typeface="Calibri"/>
                <a:cs typeface="Calibri"/>
              </a:rPr>
              <a:t>list[mid])</a:t>
            </a:r>
            <a:endParaRPr sz="2000">
              <a:latin typeface="Calibri"/>
              <a:cs typeface="Calibri"/>
            </a:endParaRPr>
          </a:p>
          <a:p>
            <a:pPr marL="240665" marR="6254115" indent="114300">
              <a:lnSpc>
                <a:spcPct val="100000"/>
              </a:lnSpc>
            </a:pP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000" b="1" spc="-8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mid;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return </a:t>
            </a:r>
            <a:r>
              <a:rPr sz="2000" b="1" i="1" spc="-5" dirty="0">
                <a:latin typeface="Calibri"/>
                <a:cs typeface="Calibri"/>
              </a:rPr>
              <a:t>recursiveBinarySearch</a:t>
            </a:r>
            <a:r>
              <a:rPr sz="2000" b="1" spc="-5" dirty="0">
                <a:latin typeface="Calibri"/>
                <a:cs typeface="Calibri"/>
              </a:rPr>
              <a:t>(list,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key,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mid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+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b="1" spc="-5" dirty="0">
                <a:latin typeface="Calibri"/>
                <a:cs typeface="Calibri"/>
              </a:rPr>
              <a:t>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high);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5238" y="339851"/>
            <a:ext cx="35534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5" dirty="0"/>
              <a:t>Tower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-45" dirty="0"/>
              <a:t> </a:t>
            </a:r>
            <a:r>
              <a:rPr sz="4400" spc="-5" dirty="0"/>
              <a:t>Hanoi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469643"/>
            <a:ext cx="8435340" cy="28390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40005" indent="-342900">
              <a:lnSpc>
                <a:spcPct val="100699"/>
              </a:lnSpc>
              <a:spcBef>
                <a:spcPts val="7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 </a:t>
            </a:r>
            <a:r>
              <a:rPr sz="2800" i="1" dirty="0">
                <a:latin typeface="Times New Roman"/>
                <a:cs typeface="Times New Roman"/>
              </a:rPr>
              <a:t>n </a:t>
            </a:r>
            <a:r>
              <a:rPr sz="2800" spc="-5" dirty="0">
                <a:latin typeface="Times New Roman"/>
                <a:cs typeface="Times New Roman"/>
              </a:rPr>
              <a:t>disks </a:t>
            </a:r>
            <a:r>
              <a:rPr sz="2800" spc="-10" dirty="0">
                <a:latin typeface="Times New Roman"/>
                <a:cs typeface="Times New Roman"/>
              </a:rPr>
              <a:t>labeled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1, 2, 3, . .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.,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three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towers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labeled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A, </a:t>
            </a:r>
            <a:r>
              <a:rPr sz="2800" spc="-5" dirty="0">
                <a:latin typeface="Times New Roman"/>
                <a:cs typeface="Times New Roman"/>
              </a:rPr>
              <a:t>B,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All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disks 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initially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placed</a:t>
            </a:r>
            <a:r>
              <a:rPr sz="2800" dirty="0">
                <a:latin typeface="Times New Roman"/>
                <a:cs typeface="Times New Roman"/>
              </a:rPr>
              <a:t> on</a:t>
            </a:r>
            <a:r>
              <a:rPr sz="2800" spc="-5" dirty="0">
                <a:latin typeface="Times New Roman"/>
                <a:cs typeface="Times New Roman"/>
              </a:rPr>
              <a:t> tower</a:t>
            </a:r>
            <a:r>
              <a:rPr sz="2800" spc="-1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No</a:t>
            </a:r>
            <a:r>
              <a:rPr sz="2800" spc="-5" dirty="0">
                <a:latin typeface="Times New Roman"/>
                <a:cs typeface="Times New Roman"/>
              </a:rPr>
              <a:t> disk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on </a:t>
            </a:r>
            <a:r>
              <a:rPr sz="2800" spc="-5" dirty="0">
                <a:latin typeface="Times New Roman"/>
                <a:cs typeface="Times New Roman"/>
              </a:rPr>
              <a:t>top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smaller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3310"/>
              </a:lnSpc>
              <a:spcBef>
                <a:spcPts val="87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Only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disk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moved at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time, and it must </a:t>
            </a:r>
            <a:r>
              <a:rPr sz="2800" dirty="0">
                <a:latin typeface="Times New Roman"/>
                <a:cs typeface="Times New Roman"/>
              </a:rPr>
              <a:t>be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top disk</a:t>
            </a:r>
            <a:r>
              <a:rPr sz="2800" dirty="0">
                <a:latin typeface="Times New Roman"/>
                <a:cs typeface="Times New Roman"/>
              </a:rPr>
              <a:t> on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Times New Roman"/>
                <a:cs typeface="Times New Roman"/>
              </a:rPr>
              <a:t>tower.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4623" y="0"/>
            <a:ext cx="32346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60" dirty="0"/>
              <a:t>Tower</a:t>
            </a:r>
            <a:r>
              <a:rPr sz="4000" spc="-35" dirty="0"/>
              <a:t> </a:t>
            </a:r>
            <a:r>
              <a:rPr sz="4000" dirty="0"/>
              <a:t>of</a:t>
            </a:r>
            <a:r>
              <a:rPr sz="4000" spc="-40" dirty="0"/>
              <a:t> </a:t>
            </a:r>
            <a:r>
              <a:rPr sz="4000" spc="-5" dirty="0"/>
              <a:t>Hanoi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620" y="645327"/>
            <a:ext cx="6603999" cy="5867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150" y="914908"/>
            <a:ext cx="834263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sz="2800" u="sng" spc="-10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imes New Roman"/>
                <a:cs typeface="Times New Roman"/>
              </a:rPr>
              <a:t>https://liveexample.pearsoncmg.com/dsanimation/TowerO </a:t>
            </a:r>
            <a:r>
              <a:rPr sz="2800" spc="-68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u="sng" spc="-5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Times New Roman"/>
                <a:cs typeface="Times New Roman"/>
              </a:rPr>
              <a:t>fHanoi.html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73287" y="144780"/>
            <a:ext cx="44100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/>
              <a:t>Tower</a:t>
            </a:r>
            <a:r>
              <a:rPr sz="3200" spc="-25" dirty="0"/>
              <a:t> </a:t>
            </a:r>
            <a:r>
              <a:rPr sz="3200" dirty="0"/>
              <a:t>of</a:t>
            </a:r>
            <a:r>
              <a:rPr sz="3200" spc="-25" dirty="0"/>
              <a:t> </a:t>
            </a:r>
            <a:r>
              <a:rPr sz="3200" dirty="0"/>
              <a:t>Hanoi</a:t>
            </a:r>
            <a:r>
              <a:rPr sz="3200" spc="-195" dirty="0"/>
              <a:t> </a:t>
            </a:r>
            <a:r>
              <a:rPr sz="3200" spc="-5" dirty="0"/>
              <a:t>Animation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0" y="0"/>
            <a:ext cx="15240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5F5F5F"/>
                </a:solidFill>
                <a:latin typeface="Forte"/>
                <a:cs typeface="Forte"/>
              </a:rPr>
              <a:t>animation</a:t>
            </a:r>
            <a:endParaRPr sz="1800">
              <a:latin typeface="Forte"/>
              <a:cs typeface="Fort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241299"/>
            <a:ext cx="6985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Problem</a:t>
            </a:r>
            <a:r>
              <a:rPr sz="4000" spc="-25" dirty="0"/>
              <a:t> </a:t>
            </a:r>
            <a:r>
              <a:rPr sz="4000" dirty="0"/>
              <a:t>Solving</a:t>
            </a:r>
            <a:r>
              <a:rPr sz="4000" spc="-20" dirty="0"/>
              <a:t> </a:t>
            </a:r>
            <a:r>
              <a:rPr sz="4000" dirty="0"/>
              <a:t>Using</a:t>
            </a:r>
            <a:r>
              <a:rPr sz="4000" spc="-20" dirty="0"/>
              <a:t> </a:t>
            </a:r>
            <a:r>
              <a:rPr sz="4000" spc="-5" dirty="0"/>
              <a:t>Recursion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07975" y="799083"/>
            <a:ext cx="8314055" cy="58674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latin typeface="Courier New"/>
                <a:cs typeface="Courier New"/>
              </a:rPr>
              <a:t>nPrintln(“Welcome”,</a:t>
            </a:r>
            <a:r>
              <a:rPr sz="2800" b="1" spc="-70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n);</a:t>
            </a:r>
            <a:endParaRPr sz="2800">
              <a:latin typeface="Courier New"/>
              <a:cs typeface="Courier New"/>
            </a:endParaRPr>
          </a:p>
          <a:p>
            <a:pPr marL="12700" marR="207010">
              <a:lnSpc>
                <a:spcPts val="2900"/>
              </a:lnSpc>
              <a:spcBef>
                <a:spcPts val="1010"/>
              </a:spcBef>
              <a:buAutoNum type="arabicPeriod"/>
              <a:tabLst>
                <a:tab pos="368300" algn="l"/>
              </a:tabLst>
            </a:pP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is to </a:t>
            </a:r>
            <a:r>
              <a:rPr sz="2800" dirty="0">
                <a:latin typeface="Times New Roman"/>
                <a:cs typeface="Times New Roman"/>
              </a:rPr>
              <a:t>print </a:t>
            </a:r>
            <a:r>
              <a:rPr sz="2800" spc="-5" dirty="0">
                <a:latin typeface="Times New Roman"/>
                <a:cs typeface="Times New Roman"/>
              </a:rPr>
              <a:t>the message </a:t>
            </a:r>
            <a:r>
              <a:rPr sz="2800" dirty="0">
                <a:latin typeface="Times New Roman"/>
                <a:cs typeface="Times New Roman"/>
              </a:rPr>
              <a:t>one </a:t>
            </a:r>
            <a:r>
              <a:rPr sz="2800" spc="-5" dirty="0">
                <a:latin typeface="Times New Roman"/>
                <a:cs typeface="Times New Roman"/>
              </a:rPr>
              <a:t>time and the other is to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print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message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Calibri"/>
                <a:cs typeface="Calibri"/>
              </a:rPr>
              <a:t>n-1</a:t>
            </a:r>
            <a:r>
              <a:rPr sz="2800" b="1" spc="70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times.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  <a:spcBef>
                <a:spcPts val="840"/>
              </a:spcBef>
              <a:buAutoNum type="arabicPeriod"/>
              <a:tabLst>
                <a:tab pos="36195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second problem is the same as the original problem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smaller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size.</a:t>
            </a:r>
            <a:endParaRPr sz="2800">
              <a:latin typeface="Times New Roman"/>
              <a:cs typeface="Times New Roman"/>
            </a:endParaRPr>
          </a:p>
          <a:p>
            <a:pPr marL="12700" marR="370840">
              <a:lnSpc>
                <a:spcPts val="3100"/>
              </a:lnSpc>
              <a:spcBef>
                <a:spcPts val="520"/>
              </a:spcBef>
              <a:buAutoNum type="arabicPeriod"/>
              <a:tabLst>
                <a:tab pos="36195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base </a:t>
            </a:r>
            <a:r>
              <a:rPr sz="2800" spc="-10" dirty="0">
                <a:latin typeface="Times New Roman"/>
                <a:cs typeface="Times New Roman"/>
              </a:rPr>
              <a:t>case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the problem is </a:t>
            </a:r>
            <a:r>
              <a:rPr sz="2800" b="1" dirty="0">
                <a:latin typeface="Calibri"/>
                <a:cs typeface="Calibri"/>
              </a:rPr>
              <a:t>n==0</a:t>
            </a:r>
            <a:r>
              <a:rPr sz="2800" dirty="0">
                <a:latin typeface="Times New Roman"/>
                <a:cs typeface="Times New Roman"/>
              </a:rPr>
              <a:t>. </a:t>
            </a:r>
            <a:r>
              <a:rPr sz="2800" spc="-95" dirty="0">
                <a:latin typeface="Times New Roman"/>
                <a:cs typeface="Times New Roman"/>
              </a:rPr>
              <a:t>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5" dirty="0">
                <a:latin typeface="Times New Roman"/>
                <a:cs typeface="Times New Roman"/>
              </a:rPr>
              <a:t>solve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this problem 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 follows:</a:t>
            </a:r>
            <a:endParaRPr sz="2800">
              <a:latin typeface="Times New Roman"/>
              <a:cs typeface="Times New Roman"/>
            </a:endParaRPr>
          </a:p>
          <a:p>
            <a:pPr marL="1079500" marR="1019175">
              <a:lnSpc>
                <a:spcPts val="2620"/>
              </a:lnSpc>
              <a:spcBef>
                <a:spcPts val="760"/>
              </a:spcBef>
            </a:pPr>
            <a:r>
              <a:rPr sz="2400" b="1" spc="-5" dirty="0">
                <a:latin typeface="Courier New"/>
                <a:cs typeface="Courier New"/>
              </a:rPr>
              <a:t>public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static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void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nPrintln(String </a:t>
            </a:r>
            <a:r>
              <a:rPr sz="2400" b="1" spc="-14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message,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n)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809750" marR="1384300" indent="-365125">
              <a:lnSpc>
                <a:spcPct val="107500"/>
              </a:lnSpc>
              <a:spcBef>
                <a:spcPts val="50"/>
              </a:spcBef>
            </a:pPr>
            <a:r>
              <a:rPr sz="2400" b="1" spc="-5" dirty="0">
                <a:latin typeface="Courier New"/>
                <a:cs typeface="Courier New"/>
              </a:rPr>
              <a:t>if (n &gt;= 1) </a:t>
            </a:r>
            <a:r>
              <a:rPr sz="2400" b="1" dirty="0">
                <a:latin typeface="Courier New"/>
                <a:cs typeface="Courier New"/>
              </a:rPr>
              <a:t>{ </a:t>
            </a:r>
            <a:r>
              <a:rPr sz="2400" b="1" spc="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System.out.println(message);</a:t>
            </a:r>
            <a:endParaRPr sz="2400">
              <a:latin typeface="Courier New"/>
              <a:cs typeface="Courier New"/>
            </a:endParaRPr>
          </a:p>
          <a:p>
            <a:pPr marR="1932305" algn="r">
              <a:lnSpc>
                <a:spcPct val="100000"/>
              </a:lnSpc>
              <a:spcBef>
                <a:spcPts val="335"/>
              </a:spcBef>
            </a:pPr>
            <a:r>
              <a:rPr sz="2400" b="1" spc="-5" dirty="0">
                <a:latin typeface="Courier New"/>
                <a:cs typeface="Courier New"/>
              </a:rPr>
              <a:t>nPrintln(message,</a:t>
            </a:r>
            <a:r>
              <a:rPr sz="2400" b="1" spc="-4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1);</a:t>
            </a:r>
            <a:endParaRPr sz="2400">
              <a:latin typeface="Courier New"/>
              <a:cs typeface="Courier New"/>
            </a:endParaRPr>
          </a:p>
          <a:p>
            <a:pPr marR="1931670" algn="r">
              <a:lnSpc>
                <a:spcPct val="100000"/>
              </a:lnSpc>
              <a:spcBef>
                <a:spcPts val="310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//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The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base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case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is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n</a:t>
            </a:r>
            <a:r>
              <a:rPr sz="2400" b="1" spc="-2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&lt;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215"/>
              </a:spcBef>
            </a:pPr>
            <a:r>
              <a:rPr sz="2400" b="1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776" y="55371"/>
            <a:ext cx="5597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Solution</a:t>
            </a:r>
            <a:r>
              <a:rPr sz="4000" spc="-25" dirty="0"/>
              <a:t> </a:t>
            </a:r>
            <a:r>
              <a:rPr sz="4000" dirty="0"/>
              <a:t>to</a:t>
            </a:r>
            <a:r>
              <a:rPr sz="4000" spc="-95" dirty="0"/>
              <a:t> </a:t>
            </a:r>
            <a:r>
              <a:rPr sz="4000" spc="-60" dirty="0"/>
              <a:t>Tower</a:t>
            </a:r>
            <a:r>
              <a:rPr sz="4000" spc="-15" dirty="0"/>
              <a:t>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-5" dirty="0"/>
              <a:t>Hanoi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2250" y="749300"/>
            <a:ext cx="762190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00800"/>
              </a:lnSpc>
              <a:spcBef>
                <a:spcPts val="75"/>
              </a:spcBef>
              <a:tabLst>
                <a:tab pos="354965" algn="l"/>
              </a:tabLst>
            </a:pPr>
            <a:r>
              <a:rPr sz="1800" dirty="0">
                <a:latin typeface="Wingdings"/>
                <a:cs typeface="Wingdings"/>
              </a:rPr>
              <a:t>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Tower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Hanoi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decomposed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subproblems.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080" y="1648939"/>
            <a:ext cx="7120315" cy="488720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903" y="959611"/>
            <a:ext cx="8415020" cy="142176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4965" marR="5080" indent="-342900">
              <a:lnSpc>
                <a:spcPts val="2300"/>
              </a:lnSpc>
              <a:spcBef>
                <a:spcPts val="660"/>
              </a:spcBef>
              <a:buSzPct val="7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-5" dirty="0">
                <a:latin typeface="Times New Roman"/>
                <a:cs typeface="Times New Roman"/>
              </a:rPr>
              <a:t> the first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-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C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assistance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tower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"/>
              </a:spcBef>
              <a:buSzPct val="7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SzPct val="75000"/>
              <a:buFont typeface="Wingdings"/>
              <a:buChar char="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Move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 - 1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disks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to</a:t>
            </a:r>
            <a:r>
              <a:rPr sz="2400" dirty="0">
                <a:latin typeface="Times New Roman"/>
                <a:cs typeface="Times New Roman"/>
              </a:rPr>
              <a:t> B</a:t>
            </a:r>
            <a:r>
              <a:rPr sz="2400" spc="-5" dirty="0">
                <a:latin typeface="Times New Roman"/>
                <a:cs typeface="Times New Roman"/>
              </a:rPr>
              <a:t> 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assistance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tower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11860" y="2771506"/>
            <a:ext cx="1790700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175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50"/>
              </a:spcBef>
            </a:pPr>
            <a:r>
              <a:rPr sz="2000" spc="-15" dirty="0">
                <a:latin typeface="Times New Roman"/>
                <a:cs typeface="Times New Roman"/>
              </a:rPr>
              <a:t>TowerOfHanoi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1776" y="55371"/>
            <a:ext cx="5597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Solution</a:t>
            </a:r>
            <a:r>
              <a:rPr sz="4000" spc="-25" dirty="0"/>
              <a:t> </a:t>
            </a:r>
            <a:r>
              <a:rPr sz="4000" dirty="0"/>
              <a:t>to</a:t>
            </a:r>
            <a:r>
              <a:rPr sz="4000" spc="-95" dirty="0"/>
              <a:t> </a:t>
            </a:r>
            <a:r>
              <a:rPr sz="4000" spc="-60" dirty="0"/>
              <a:t>Tower</a:t>
            </a:r>
            <a:r>
              <a:rPr sz="4000" spc="-15" dirty="0"/>
              <a:t>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-5" dirty="0"/>
              <a:t>Hanoi</a:t>
            </a:r>
            <a:endParaRPr sz="4000"/>
          </a:p>
        </p:txBody>
      </p:sp>
      <p:sp>
        <p:nvSpPr>
          <p:cNvPr id="5" name="object 5"/>
          <p:cNvSpPr txBox="1"/>
          <p:nvPr/>
        </p:nvSpPr>
        <p:spPr>
          <a:xfrm>
            <a:off x="581977" y="3300476"/>
            <a:ext cx="580453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-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class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TowersOfHanoi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0"/>
              </a:spcBef>
            </a:pP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/**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Main</a:t>
            </a:r>
            <a:r>
              <a:rPr sz="24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808080"/>
                </a:solidFill>
                <a:latin typeface="Calibri"/>
                <a:cs typeface="Calibri"/>
              </a:rPr>
              <a:t>method</a:t>
            </a:r>
            <a:r>
              <a:rPr sz="2400" i="1" spc="-2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808080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285750" marR="5080" indent="-136525">
              <a:lnSpc>
                <a:spcPct val="100000"/>
              </a:lnSpc>
            </a:pP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400" b="1" spc="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400" b="1" spc="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void</a:t>
            </a:r>
            <a:r>
              <a:rPr sz="2400" b="1" spc="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main(String[]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args)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{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Scanner input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sz="2400" spc="-10" dirty="0">
                <a:latin typeface="Calibri"/>
                <a:cs typeface="Calibri"/>
              </a:rPr>
              <a:t>Scanner(System.</a:t>
            </a:r>
            <a:r>
              <a:rPr sz="2400" b="1" i="1" spc="-10" dirty="0">
                <a:solidFill>
                  <a:srgbClr val="660E7A"/>
                </a:solidFill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);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System.</a:t>
            </a:r>
            <a:r>
              <a:rPr sz="2400" b="1" i="1" spc="-15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400" spc="-15" dirty="0">
                <a:latin typeface="Calibri"/>
                <a:cs typeface="Calibri"/>
              </a:rPr>
              <a:t>.print(</a:t>
            </a:r>
            <a:r>
              <a:rPr sz="2400" b="1" spc="-15" dirty="0">
                <a:solidFill>
                  <a:srgbClr val="008000"/>
                </a:solidFill>
                <a:latin typeface="Calibri"/>
                <a:cs typeface="Calibri"/>
              </a:rPr>
              <a:t>"Enter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 number of</a:t>
            </a:r>
            <a:r>
              <a:rPr sz="24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disks: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latin typeface="Calibri"/>
                <a:cs typeface="Calibri"/>
              </a:rPr>
              <a:t>);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 </a:t>
            </a:r>
            <a:r>
              <a:rPr sz="2400" spc="-10" dirty="0">
                <a:latin typeface="Calibri"/>
                <a:cs typeface="Calibri"/>
              </a:rPr>
              <a:t>input.nextInt();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400" spc="-10" dirty="0">
                <a:latin typeface="Calibri"/>
                <a:cs typeface="Calibri"/>
              </a:rPr>
              <a:t>.println(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"The moves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are:"</a:t>
            </a:r>
            <a:r>
              <a:rPr sz="2400" spc="-10" dirty="0">
                <a:latin typeface="Calibri"/>
                <a:cs typeface="Calibri"/>
              </a:rPr>
              <a:t>);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moveDisks</a:t>
            </a:r>
            <a:r>
              <a:rPr sz="2400" spc="-5" dirty="0">
                <a:latin typeface="Calibri"/>
                <a:cs typeface="Calibri"/>
              </a:rPr>
              <a:t>(n,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'A'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b="1" dirty="0">
                <a:solidFill>
                  <a:srgbClr val="008000"/>
                </a:solidFill>
                <a:latin typeface="Calibri"/>
                <a:cs typeface="Calibri"/>
              </a:rPr>
              <a:t>'B'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10" dirty="0">
                <a:solidFill>
                  <a:srgbClr val="008000"/>
                </a:solidFill>
                <a:latin typeface="Calibri"/>
                <a:cs typeface="Calibri"/>
              </a:rPr>
              <a:t>'C’</a:t>
            </a:r>
            <a:r>
              <a:rPr sz="2400" spc="10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1776" y="55371"/>
            <a:ext cx="55975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Solution</a:t>
            </a:r>
            <a:r>
              <a:rPr sz="4000" spc="-25" dirty="0"/>
              <a:t> </a:t>
            </a:r>
            <a:r>
              <a:rPr sz="4000" dirty="0"/>
              <a:t>to</a:t>
            </a:r>
            <a:r>
              <a:rPr sz="4000" spc="-95" dirty="0"/>
              <a:t> </a:t>
            </a:r>
            <a:r>
              <a:rPr sz="4000" spc="-60" dirty="0"/>
              <a:t>Tower</a:t>
            </a:r>
            <a:r>
              <a:rPr sz="4000" spc="-15" dirty="0"/>
              <a:t> </a:t>
            </a:r>
            <a:r>
              <a:rPr sz="4000" dirty="0"/>
              <a:t>of</a:t>
            </a:r>
            <a:r>
              <a:rPr sz="4000" spc="-15" dirty="0"/>
              <a:t> </a:t>
            </a:r>
            <a:r>
              <a:rPr sz="4000" spc="-5" dirty="0"/>
              <a:t>Hanoi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94255" y="1284223"/>
            <a:ext cx="7931784" cy="29927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16839" marR="5080" indent="-19050">
              <a:lnSpc>
                <a:spcPct val="100899"/>
              </a:lnSpc>
              <a:spcBef>
                <a:spcPts val="80"/>
              </a:spcBef>
            </a:pPr>
            <a:r>
              <a:rPr sz="1500" i="1" dirty="0">
                <a:solidFill>
                  <a:srgbClr val="808080"/>
                </a:solidFill>
                <a:latin typeface="Calibri"/>
                <a:cs typeface="Calibri"/>
              </a:rPr>
              <a:t>/** </a:t>
            </a:r>
            <a:r>
              <a:rPr sz="1500" i="1" spc="-5" dirty="0">
                <a:solidFill>
                  <a:srgbClr val="808080"/>
                </a:solidFill>
                <a:latin typeface="Calibri"/>
                <a:cs typeface="Calibri"/>
              </a:rPr>
              <a:t>The method</a:t>
            </a:r>
            <a:r>
              <a:rPr sz="1500" i="1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08080"/>
                </a:solidFill>
                <a:latin typeface="Calibri"/>
                <a:cs typeface="Calibri"/>
              </a:rPr>
              <a:t>for</a:t>
            </a:r>
            <a:r>
              <a:rPr sz="1500" i="1" dirty="0">
                <a:solidFill>
                  <a:srgbClr val="808080"/>
                </a:solidFill>
                <a:latin typeface="Calibri"/>
                <a:cs typeface="Calibri"/>
              </a:rPr>
              <a:t> finding</a:t>
            </a:r>
            <a:r>
              <a:rPr sz="1500" i="1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08080"/>
                </a:solidFill>
                <a:latin typeface="Calibri"/>
                <a:cs typeface="Calibri"/>
              </a:rPr>
              <a:t>the </a:t>
            </a:r>
            <a:r>
              <a:rPr sz="1500" i="1" dirty="0">
                <a:solidFill>
                  <a:srgbClr val="808080"/>
                </a:solidFill>
                <a:latin typeface="Calibri"/>
                <a:cs typeface="Calibri"/>
              </a:rPr>
              <a:t>solution </a:t>
            </a:r>
            <a:r>
              <a:rPr sz="1500" i="1" spc="-15" dirty="0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sz="1500" i="1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08080"/>
                </a:solidFill>
                <a:latin typeface="Calibri"/>
                <a:cs typeface="Calibri"/>
              </a:rPr>
              <a:t>move </a:t>
            </a:r>
            <a:r>
              <a:rPr sz="1500" i="1" dirty="0">
                <a:solidFill>
                  <a:srgbClr val="808080"/>
                </a:solidFill>
                <a:latin typeface="Calibri"/>
                <a:cs typeface="Calibri"/>
              </a:rPr>
              <a:t>n</a:t>
            </a:r>
            <a:r>
              <a:rPr sz="1500" i="1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08080"/>
                </a:solidFill>
                <a:latin typeface="Calibri"/>
                <a:cs typeface="Calibri"/>
              </a:rPr>
              <a:t>disks</a:t>
            </a:r>
            <a:r>
              <a:rPr sz="1500" i="1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spc="-5" dirty="0">
                <a:solidFill>
                  <a:srgbClr val="808080"/>
                </a:solidFill>
                <a:latin typeface="Calibri"/>
                <a:cs typeface="Calibri"/>
              </a:rPr>
              <a:t>from</a:t>
            </a:r>
            <a:r>
              <a:rPr sz="1500" i="1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spc="-20" dirty="0">
                <a:solidFill>
                  <a:srgbClr val="808080"/>
                </a:solidFill>
                <a:latin typeface="Calibri"/>
                <a:cs typeface="Calibri"/>
              </a:rPr>
              <a:t>fromTower</a:t>
            </a:r>
            <a:r>
              <a:rPr sz="15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spc="-15" dirty="0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sz="15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spc="-25" dirty="0">
                <a:solidFill>
                  <a:srgbClr val="808080"/>
                </a:solidFill>
                <a:latin typeface="Calibri"/>
                <a:cs typeface="Calibri"/>
              </a:rPr>
              <a:t>toTower</a:t>
            </a:r>
            <a:r>
              <a:rPr sz="1500" i="1" spc="-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dirty="0">
                <a:solidFill>
                  <a:srgbClr val="808080"/>
                </a:solidFill>
                <a:latin typeface="Calibri"/>
                <a:cs typeface="Calibri"/>
              </a:rPr>
              <a:t>with</a:t>
            </a:r>
            <a:r>
              <a:rPr sz="1500" i="1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500" i="1" spc="-20" dirty="0">
                <a:solidFill>
                  <a:srgbClr val="808080"/>
                </a:solidFill>
                <a:latin typeface="Calibri"/>
                <a:cs typeface="Calibri"/>
              </a:rPr>
              <a:t>auxTower</a:t>
            </a:r>
            <a:r>
              <a:rPr sz="1500" i="1" dirty="0">
                <a:solidFill>
                  <a:srgbClr val="808080"/>
                </a:solidFill>
                <a:latin typeface="Calibri"/>
                <a:cs typeface="Calibri"/>
              </a:rPr>
              <a:t> */ </a:t>
            </a:r>
            <a:r>
              <a:rPr sz="1500" i="1" spc="-3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1800" b="1" spc="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1800" b="1" spc="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void</a:t>
            </a:r>
            <a:r>
              <a:rPr sz="1800" b="1" spc="3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moveDisks(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1800" b="1" spc="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char</a:t>
            </a:r>
            <a:r>
              <a:rPr sz="1800" b="1" spc="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fromTower,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char</a:t>
            </a:r>
            <a:r>
              <a:rPr sz="1800" b="1" spc="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toTower,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char</a:t>
            </a:r>
            <a:r>
              <a:rPr sz="1800" b="1" spc="3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auxTower)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sz="1800" b="1" spc="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1800" i="1" spc="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808080"/>
                </a:solidFill>
                <a:latin typeface="Calibri"/>
                <a:cs typeface="Calibri"/>
              </a:rPr>
              <a:t>Stopping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condition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10"/>
              </a:lnSpc>
            </a:pPr>
            <a:r>
              <a:rPr sz="1800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"Move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 disk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from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"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fromTower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"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toTower);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2135"/>
              </a:lnSpc>
              <a:spcBef>
                <a:spcPts val="25"/>
              </a:spcBef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sz="1800" b="1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35"/>
              </a:lnSpc>
            </a:pPr>
            <a:r>
              <a:rPr sz="1800" i="1" spc="-5" dirty="0">
                <a:latin typeface="Calibri"/>
                <a:cs typeface="Calibri"/>
              </a:rPr>
              <a:t>moveDisks</a:t>
            </a:r>
            <a:r>
              <a:rPr sz="1800" spc="-5" dirty="0">
                <a:latin typeface="Calibri"/>
                <a:cs typeface="Calibri"/>
              </a:rPr>
              <a:t>(n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fromTower,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auxTower,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toTower);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0"/>
              </a:spcBef>
            </a:pPr>
            <a:r>
              <a:rPr sz="1800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"Move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 disk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from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"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fromTower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to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"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toTower);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ts val="2135"/>
              </a:lnSpc>
              <a:spcBef>
                <a:spcPts val="25"/>
              </a:spcBef>
            </a:pPr>
            <a:r>
              <a:rPr sz="1800" i="1" spc="-5" dirty="0">
                <a:latin typeface="Calibri"/>
                <a:cs typeface="Calibri"/>
              </a:rPr>
              <a:t>moveDisks</a:t>
            </a:r>
            <a:r>
              <a:rPr sz="1800" spc="-5" dirty="0">
                <a:latin typeface="Calibri"/>
                <a:cs typeface="Calibri"/>
              </a:rPr>
              <a:t>(n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spc="-40" dirty="0">
                <a:latin typeface="Calibri"/>
                <a:cs typeface="Calibri"/>
              </a:rPr>
              <a:t>auxTower,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toTower,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fromTower);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ts val="2135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3161" y="120395"/>
            <a:ext cx="1794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Fractals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60375" y="1087628"/>
            <a:ext cx="80327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latin typeface="Wingdings"/>
                <a:cs typeface="Wingdings"/>
              </a:rPr>
              <a:t></a:t>
            </a:r>
            <a:r>
              <a:rPr sz="3000" spc="10" dirty="0">
                <a:latin typeface="Times New Roman"/>
                <a:cs typeface="Times New Roman"/>
              </a:rPr>
              <a:t>A</a:t>
            </a:r>
            <a:r>
              <a:rPr sz="3000" spc="-1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fractal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geometrical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figure </a:t>
            </a:r>
            <a:r>
              <a:rPr sz="3000" spc="-5" dirty="0">
                <a:latin typeface="Times New Roman"/>
                <a:cs typeface="Times New Roman"/>
              </a:rPr>
              <a:t>just </a:t>
            </a:r>
            <a:r>
              <a:rPr sz="3000" dirty="0">
                <a:latin typeface="Times New Roman"/>
                <a:cs typeface="Times New Roman"/>
              </a:rPr>
              <a:t>like triangles,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circles, and rectangles, but fractals can be divided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into parts, each of which is a reduced-size copy of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 whole.</a:t>
            </a:r>
            <a:endParaRPr sz="3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3000" spc="5" dirty="0">
                <a:latin typeface="Wingdings"/>
                <a:cs typeface="Wingdings"/>
              </a:rPr>
              <a:t></a:t>
            </a:r>
            <a:r>
              <a:rPr sz="3000" spc="5" dirty="0">
                <a:latin typeface="Times New Roman"/>
                <a:cs typeface="Times New Roman"/>
              </a:rPr>
              <a:t>There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are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many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interesting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examples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fractals.</a:t>
            </a:r>
            <a:endParaRPr sz="3000">
              <a:latin typeface="Times New Roman"/>
              <a:cs typeface="Times New Roman"/>
            </a:endParaRPr>
          </a:p>
          <a:p>
            <a:pPr marL="355600" marR="306070" indent="-342900">
              <a:lnSpc>
                <a:spcPct val="100000"/>
              </a:lnSpc>
            </a:pPr>
            <a:r>
              <a:rPr sz="3000" spc="5" dirty="0">
                <a:latin typeface="Wingdings"/>
                <a:cs typeface="Wingdings"/>
              </a:rPr>
              <a:t></a:t>
            </a:r>
            <a:r>
              <a:rPr sz="3000" spc="5" dirty="0">
                <a:latin typeface="Times New Roman"/>
                <a:cs typeface="Times New Roman"/>
              </a:rPr>
              <a:t>This </a:t>
            </a:r>
            <a:r>
              <a:rPr sz="3000" dirty="0">
                <a:latin typeface="Times New Roman"/>
                <a:cs typeface="Times New Roman"/>
              </a:rPr>
              <a:t>section introduces a </a:t>
            </a:r>
            <a:r>
              <a:rPr sz="3000" spc="-5" dirty="0">
                <a:latin typeface="Times New Roman"/>
                <a:cs typeface="Times New Roman"/>
              </a:rPr>
              <a:t>simple </a:t>
            </a:r>
            <a:r>
              <a:rPr sz="3000" dirty="0">
                <a:latin typeface="Times New Roman"/>
                <a:cs typeface="Times New Roman"/>
              </a:rPr>
              <a:t>fractal, called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Sierpinski triangle</a:t>
            </a:r>
            <a:r>
              <a:rPr sz="3000" dirty="0">
                <a:latin typeface="Times New Roman"/>
                <a:cs typeface="Times New Roman"/>
              </a:rPr>
              <a:t>, named after a famous </a:t>
            </a:r>
            <a:r>
              <a:rPr sz="3000" spc="-5" dirty="0">
                <a:latin typeface="Times New Roman"/>
                <a:cs typeface="Times New Roman"/>
              </a:rPr>
              <a:t>Polish </a:t>
            </a:r>
            <a:r>
              <a:rPr sz="3000" spc="-7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mathematician.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783" y="120395"/>
            <a:ext cx="42951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Sierpinski</a:t>
            </a:r>
            <a:r>
              <a:rPr sz="4400" spc="-105" dirty="0"/>
              <a:t> </a:t>
            </a:r>
            <a:r>
              <a:rPr sz="4400" spc="-25" dirty="0"/>
              <a:t>Triangle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60375" y="883411"/>
            <a:ext cx="8285480" cy="37198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22300" marR="5080" indent="-609600">
              <a:lnSpc>
                <a:spcPct val="85000"/>
              </a:lnSpc>
              <a:spcBef>
                <a:spcPts val="53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begins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equilateral triangle,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considered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be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Sierpinski fractal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order</a:t>
            </a:r>
            <a:r>
              <a:rPr sz="2400" dirty="0">
                <a:latin typeface="Times New Roman"/>
                <a:cs typeface="Times New Roman"/>
              </a:rPr>
              <a:t> (or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level)</a:t>
            </a:r>
            <a:r>
              <a:rPr sz="2400" dirty="0">
                <a:latin typeface="Times New Roman"/>
                <a:cs typeface="Times New Roman"/>
              </a:rPr>
              <a:t> 0,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shown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(a).</a:t>
            </a:r>
            <a:endParaRPr sz="2400">
              <a:latin typeface="Times New Roman"/>
              <a:cs typeface="Times New Roman"/>
            </a:endParaRPr>
          </a:p>
          <a:p>
            <a:pPr marL="622300" marR="62230" indent="-609600">
              <a:lnSpc>
                <a:spcPts val="2520"/>
              </a:lnSpc>
              <a:spcBef>
                <a:spcPts val="505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/>
                <a:cs typeface="Times New Roman"/>
              </a:rPr>
              <a:t>Connect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midpoints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sides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triangle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order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Sierpinski triangle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order</a:t>
            </a:r>
            <a:r>
              <a:rPr sz="2400" dirty="0">
                <a:latin typeface="Times New Roman"/>
                <a:cs typeface="Times New Roman"/>
              </a:rPr>
              <a:t> 1,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shown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 </a:t>
            </a:r>
            <a:r>
              <a:rPr sz="2400" dirty="0">
                <a:latin typeface="Times New Roman"/>
                <a:cs typeface="Times New Roman"/>
              </a:rPr>
              <a:t>(b).</a:t>
            </a:r>
            <a:endParaRPr sz="2400">
              <a:latin typeface="Times New Roman"/>
              <a:cs typeface="Times New Roman"/>
            </a:endParaRPr>
          </a:p>
          <a:p>
            <a:pPr marL="622300" marR="71755" indent="-609600">
              <a:lnSpc>
                <a:spcPct val="85000"/>
              </a:lnSpc>
              <a:spcBef>
                <a:spcPts val="53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latin typeface="Times New Roman"/>
                <a:cs typeface="Times New Roman"/>
              </a:rPr>
              <a:t>Leave the center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triangle intact.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Connect 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midpoints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sides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three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triangles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Sierpinski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order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as</a:t>
            </a:r>
            <a:r>
              <a:rPr sz="2400" dirty="0">
                <a:latin typeface="Times New Roman"/>
                <a:cs typeface="Times New Roman"/>
              </a:rPr>
              <a:t> shown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 (c).</a:t>
            </a:r>
            <a:endParaRPr sz="2400">
              <a:latin typeface="Times New Roman"/>
              <a:cs typeface="Times New Roman"/>
            </a:endParaRPr>
          </a:p>
          <a:p>
            <a:pPr marL="622300" marR="538480" indent="-609600">
              <a:lnSpc>
                <a:spcPct val="85000"/>
              </a:lnSpc>
              <a:spcBef>
                <a:spcPts val="550"/>
              </a:spcBef>
              <a:buSzPct val="75000"/>
              <a:buAutoNum type="arabicPeriod"/>
              <a:tabLst>
                <a:tab pos="621665" algn="l"/>
                <a:tab pos="622300" algn="l"/>
              </a:tabLst>
            </a:pPr>
            <a:r>
              <a:rPr sz="2400" spc="-80" dirty="0">
                <a:latin typeface="Times New Roman"/>
                <a:cs typeface="Times New Roman"/>
              </a:rPr>
              <a:t>You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repeat the same process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Sierpinski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triangle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order</a:t>
            </a:r>
            <a:r>
              <a:rPr sz="2400" dirty="0">
                <a:latin typeface="Times New Roman"/>
                <a:cs typeface="Times New Roman"/>
              </a:rPr>
              <a:t> 3, 4, ...,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so on,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shown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(d).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187" y="4770437"/>
            <a:ext cx="1728786" cy="163036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3825" y="4686300"/>
            <a:ext cx="1800225" cy="16970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7900" y="4668837"/>
            <a:ext cx="1836737" cy="173196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2137" y="4686300"/>
            <a:ext cx="1925637" cy="18145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920750"/>
            <a:ext cx="7283450" cy="5029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4999" y="235203"/>
            <a:ext cx="5757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Sierpinski</a:t>
            </a:r>
            <a:r>
              <a:rPr sz="4000" spc="-114" dirty="0"/>
              <a:t> </a:t>
            </a:r>
            <a:r>
              <a:rPr sz="4000" spc="-20" dirty="0"/>
              <a:t>Triangle</a:t>
            </a:r>
            <a:r>
              <a:rPr sz="4000" spc="-45" dirty="0"/>
              <a:t> </a:t>
            </a:r>
            <a:r>
              <a:rPr sz="4000" dirty="0"/>
              <a:t>Solution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224462" y="5818187"/>
            <a:ext cx="219265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3019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259"/>
              </a:spcBef>
            </a:pPr>
            <a:r>
              <a:rPr sz="2000" spc="-10" dirty="0">
                <a:latin typeface="Times New Roman"/>
                <a:cs typeface="Times New Roman"/>
              </a:rPr>
              <a:t>SierpinskiTriangle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999" y="18795"/>
            <a:ext cx="57575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Sierpinski</a:t>
            </a:r>
            <a:r>
              <a:rPr sz="4000" spc="-114" dirty="0"/>
              <a:t> </a:t>
            </a:r>
            <a:r>
              <a:rPr sz="4000" spc="-20" dirty="0"/>
              <a:t>Triangle</a:t>
            </a:r>
            <a:r>
              <a:rPr sz="4000" spc="-45" dirty="0"/>
              <a:t> </a:t>
            </a:r>
            <a:r>
              <a:rPr sz="4000" dirty="0"/>
              <a:t>Solution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31140" y="676147"/>
            <a:ext cx="8483600" cy="5786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spc="-15" dirty="0">
                <a:solidFill>
                  <a:srgbClr val="000080"/>
                </a:solidFill>
                <a:latin typeface="Calibri"/>
                <a:cs typeface="Calibri"/>
              </a:rPr>
              <a:t>private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void</a:t>
            </a:r>
            <a:r>
              <a:rPr sz="18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displayTriangles(</a:t>
            </a:r>
            <a:r>
              <a:rPr sz="1800" b="1" spc="-15" dirty="0">
                <a:solidFill>
                  <a:srgbClr val="000080"/>
                </a:solidFill>
                <a:latin typeface="Calibri"/>
                <a:cs typeface="Calibri"/>
              </a:rPr>
              <a:t>int</a:t>
            </a:r>
            <a:r>
              <a:rPr sz="1800" b="1" spc="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order,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Point2D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p1,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Point2D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p2,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Point2D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p3)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135"/>
              </a:lnSpc>
            </a:pP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(order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  <a:spcBef>
                <a:spcPts val="25"/>
              </a:spcBef>
            </a:pP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 Draw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 a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 triangle </a:t>
            </a:r>
            <a:r>
              <a:rPr sz="1800" i="1" spc="-15" dirty="0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connect three </a:t>
            </a:r>
            <a:r>
              <a:rPr sz="1800" i="1" spc="-10" dirty="0">
                <a:solidFill>
                  <a:srgbClr val="808080"/>
                </a:solidFill>
                <a:latin typeface="Calibri"/>
                <a:cs typeface="Calibri"/>
              </a:rPr>
              <a:t>points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ts val="2135"/>
              </a:lnSpc>
              <a:spcBef>
                <a:spcPts val="45"/>
              </a:spcBef>
            </a:pPr>
            <a:r>
              <a:rPr sz="1800" spc="-15" dirty="0">
                <a:latin typeface="Calibri"/>
                <a:cs typeface="Calibri"/>
              </a:rPr>
              <a:t>Polygon</a:t>
            </a:r>
            <a:r>
              <a:rPr sz="1800" spc="-5" dirty="0">
                <a:latin typeface="Calibri"/>
                <a:cs typeface="Calibri"/>
              </a:rPr>
              <a:t> triangle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sz="1800" spc="-10" dirty="0">
                <a:latin typeface="Calibri"/>
                <a:cs typeface="Calibri"/>
              </a:rPr>
              <a:t>Polygon();</a:t>
            </a:r>
            <a:endParaRPr sz="1800">
              <a:latin typeface="Calibri"/>
              <a:cs typeface="Calibri"/>
            </a:endParaRPr>
          </a:p>
          <a:p>
            <a:pPr marL="222250" marR="5080">
              <a:lnSpc>
                <a:spcPts val="2180"/>
              </a:lnSpc>
              <a:spcBef>
                <a:spcPts val="35"/>
              </a:spcBef>
            </a:pPr>
            <a:r>
              <a:rPr sz="1800" spc="-5" dirty="0">
                <a:latin typeface="Calibri"/>
                <a:cs typeface="Calibri"/>
              </a:rPr>
              <a:t>triangle.getPoints().addAll(p1.getX(),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p1.getY(),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p2.getX(),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p2.getY(),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p3.getX(),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p3.getY());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triangle.setStroke(Color.</a:t>
            </a:r>
            <a:r>
              <a:rPr sz="1800" b="1" i="1" spc="-15" dirty="0">
                <a:solidFill>
                  <a:srgbClr val="660E7A"/>
                </a:solidFill>
                <a:latin typeface="Calibri"/>
                <a:cs typeface="Calibri"/>
              </a:rPr>
              <a:t>BLACK</a:t>
            </a:r>
            <a:r>
              <a:rPr sz="1800" spc="-1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ts val="2039"/>
              </a:lnSpc>
            </a:pPr>
            <a:r>
              <a:rPr sz="1800" spc="-10" dirty="0">
                <a:latin typeface="Calibri"/>
                <a:cs typeface="Calibri"/>
              </a:rPr>
              <a:t>triangle.setFill(Color.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WHITE</a:t>
            </a:r>
            <a:r>
              <a:rPr sz="1800" spc="-1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222250">
              <a:lnSpc>
                <a:spcPts val="2135"/>
              </a:lnSpc>
            </a:pP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.getChildren().add(triangle);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135"/>
              </a:lnSpc>
              <a:spcBef>
                <a:spcPts val="25"/>
              </a:spcBef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sz="1800" b="1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ts val="2135"/>
              </a:lnSpc>
            </a:pP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 Get the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midpoint 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on</a:t>
            </a:r>
            <a:r>
              <a:rPr sz="1800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each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 edge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in the triangle</a:t>
            </a:r>
            <a:endParaRPr sz="1800">
              <a:latin typeface="Calibri"/>
              <a:cs typeface="Calibri"/>
            </a:endParaRPr>
          </a:p>
          <a:p>
            <a:pPr marL="222250" marR="5316220" algn="just">
              <a:lnSpc>
                <a:spcPct val="10000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Point2D </a:t>
            </a:r>
            <a:r>
              <a:rPr sz="1800" dirty="0">
                <a:latin typeface="Calibri"/>
                <a:cs typeface="Calibri"/>
              </a:rPr>
              <a:t>p12 = </a:t>
            </a:r>
            <a:r>
              <a:rPr sz="1800" spc="-5" dirty="0">
                <a:latin typeface="Calibri"/>
                <a:cs typeface="Calibri"/>
              </a:rPr>
              <a:t>p1.midpoint(p2);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Point2D </a:t>
            </a:r>
            <a:r>
              <a:rPr sz="1800" dirty="0">
                <a:latin typeface="Calibri"/>
                <a:cs typeface="Calibri"/>
              </a:rPr>
              <a:t>p23 = </a:t>
            </a:r>
            <a:r>
              <a:rPr sz="1800" spc="-5" dirty="0">
                <a:latin typeface="Calibri"/>
                <a:cs typeface="Calibri"/>
              </a:rPr>
              <a:t>p2.midpoint(p3);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Point2D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p31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p3.midpoint(p1);</a:t>
            </a:r>
            <a:endParaRPr sz="1800">
              <a:latin typeface="Calibri"/>
              <a:cs typeface="Calibri"/>
            </a:endParaRPr>
          </a:p>
          <a:p>
            <a:pPr marL="222250" marR="4514215">
              <a:lnSpc>
                <a:spcPct val="100400"/>
              </a:lnSpc>
              <a:spcBef>
                <a:spcPts val="15"/>
              </a:spcBef>
            </a:pP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// </a:t>
            </a:r>
            <a:r>
              <a:rPr sz="1800" i="1" spc="-10" dirty="0">
                <a:solidFill>
                  <a:srgbClr val="808080"/>
                </a:solidFill>
                <a:latin typeface="Calibri"/>
                <a:cs typeface="Calibri"/>
              </a:rPr>
              <a:t>Recursively 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display three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808080"/>
                </a:solidFill>
                <a:latin typeface="Calibri"/>
                <a:cs typeface="Calibri"/>
              </a:rPr>
              <a:t>triangles </a:t>
            </a:r>
            <a:r>
              <a:rPr sz="18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displayTriangles(order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, p1, p12, p31);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displayTriangles(order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, p12, p2, p23);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displayTriangles(order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p31,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p23,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p3);</a:t>
            </a:r>
            <a:endParaRPr sz="1800">
              <a:latin typeface="Calibri"/>
              <a:cs typeface="Calibri"/>
            </a:endParaRPr>
          </a:p>
          <a:p>
            <a:pPr marL="117475">
              <a:lnSpc>
                <a:spcPts val="2110"/>
              </a:lnSpc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4307" y="120395"/>
            <a:ext cx="3291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0" dirty="0"/>
              <a:t>Tail</a:t>
            </a:r>
            <a:r>
              <a:rPr sz="4400" spc="-60" dirty="0"/>
              <a:t> </a:t>
            </a:r>
            <a:r>
              <a:rPr sz="4400" spc="-5" dirty="0"/>
              <a:t>Recursion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930147"/>
            <a:ext cx="8385809" cy="32613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marR="254000" indent="-457200">
              <a:lnSpc>
                <a:spcPct val="99600"/>
              </a:lnSpc>
              <a:spcBef>
                <a:spcPts val="110"/>
              </a:spcBef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 is said to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tail recursive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there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pending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operations to</a:t>
            </a:r>
            <a:r>
              <a:rPr sz="2800" dirty="0">
                <a:latin typeface="Times New Roman"/>
                <a:cs typeface="Times New Roman"/>
              </a:rPr>
              <a:t> be</a:t>
            </a:r>
            <a:r>
              <a:rPr sz="2800" spc="-5" dirty="0">
                <a:latin typeface="Times New Roman"/>
                <a:cs typeface="Times New Roman"/>
              </a:rPr>
              <a:t> performed</a:t>
            </a:r>
            <a:r>
              <a:rPr sz="2800" dirty="0">
                <a:latin typeface="Times New Roman"/>
                <a:cs typeface="Times New Roman"/>
              </a:rPr>
              <a:t> on </a:t>
            </a:r>
            <a:r>
              <a:rPr sz="2800" spc="-5" dirty="0">
                <a:latin typeface="Times New Roman"/>
                <a:cs typeface="Times New Roman"/>
              </a:rPr>
              <a:t>return </a:t>
            </a:r>
            <a:r>
              <a:rPr sz="2800" dirty="0">
                <a:latin typeface="Times New Roman"/>
                <a:cs typeface="Times New Roman"/>
              </a:rPr>
              <a:t> from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-10" dirty="0">
                <a:latin typeface="Times New Roman"/>
                <a:cs typeface="Times New Roman"/>
              </a:rPr>
              <a:t> call.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290"/>
              </a:lnSpc>
              <a:spcBef>
                <a:spcPts val="219"/>
              </a:spcBef>
              <a:buFont typeface="Wingdings"/>
              <a:buChar char=""/>
              <a:tabLst>
                <a:tab pos="469265" algn="l"/>
                <a:tab pos="4699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tail-recursive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 is </a:t>
            </a:r>
            <a:r>
              <a:rPr sz="2800" dirty="0">
                <a:latin typeface="Times New Roman"/>
                <a:cs typeface="Times New Roman"/>
              </a:rPr>
              <a:t>more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efficient </a:t>
            </a:r>
            <a:r>
              <a:rPr sz="2800" spc="-5" dirty="0">
                <a:latin typeface="Times New Roman"/>
                <a:cs typeface="Times New Roman"/>
              </a:rPr>
              <a:t>than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nontail-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</a:t>
            </a:r>
            <a:endParaRPr sz="2800">
              <a:latin typeface="Times New Roman"/>
              <a:cs typeface="Times New Roman"/>
            </a:endParaRPr>
          </a:p>
          <a:p>
            <a:pPr marL="1212850" lvl="1" indent="-457834">
              <a:lnSpc>
                <a:spcPts val="2820"/>
              </a:lnSpc>
              <a:buFont typeface="Wingdings"/>
              <a:buChar char=""/>
              <a:tabLst>
                <a:tab pos="1212215" algn="l"/>
                <a:tab pos="1212850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Compilers 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optimize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reduce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stack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size</a:t>
            </a:r>
            <a:endParaRPr sz="2400">
              <a:latin typeface="Times New Roman"/>
              <a:cs typeface="Times New Roman"/>
            </a:endParaRPr>
          </a:p>
          <a:p>
            <a:pPr marL="1212850" lvl="1" indent="-457834">
              <a:lnSpc>
                <a:spcPct val="100000"/>
              </a:lnSpc>
              <a:spcBef>
                <a:spcPts val="20"/>
              </a:spcBef>
              <a:buFont typeface="Wingdings"/>
              <a:buChar char=""/>
              <a:tabLst>
                <a:tab pos="1212215" algn="l"/>
                <a:tab pos="1212850" algn="l"/>
              </a:tabLst>
            </a:pPr>
            <a:r>
              <a:rPr sz="2400" spc="-5" dirty="0">
                <a:latin typeface="Times New Roman"/>
                <a:cs typeface="Times New Roman"/>
              </a:rPr>
              <a:t>Non-tail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ComputeFactorial</a:t>
            </a:r>
            <a:endParaRPr sz="2400">
              <a:latin typeface="Times New Roman"/>
              <a:cs typeface="Times New Roman"/>
            </a:endParaRPr>
          </a:p>
          <a:p>
            <a:pPr marL="1212850" lvl="1" indent="-457834">
              <a:lnSpc>
                <a:spcPct val="100000"/>
              </a:lnSpc>
              <a:spcBef>
                <a:spcPts val="25"/>
              </a:spcBef>
              <a:buFont typeface="Wingdings"/>
              <a:buChar char=""/>
              <a:tabLst>
                <a:tab pos="1212215" algn="l"/>
                <a:tab pos="1212850" algn="l"/>
              </a:tabLst>
            </a:pPr>
            <a:r>
              <a:rPr sz="2400" spc="-50" dirty="0">
                <a:latin typeface="Times New Roman"/>
                <a:cs typeface="Times New Roman"/>
              </a:rPr>
              <a:t>Tail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recursive:</a:t>
            </a:r>
            <a:r>
              <a:rPr sz="2400" spc="-10" dirty="0">
                <a:latin typeface="Times New Roman"/>
                <a:cs typeface="Times New Roman"/>
              </a:rPr>
              <a:t> ComputeFactorialTailRecursion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296" y="882395"/>
            <a:ext cx="6493510" cy="514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3009900" indent="-1143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long</a:t>
            </a: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fib(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long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index)</a:t>
            </a:r>
            <a:r>
              <a:rPr sz="2000" dirty="0">
                <a:latin typeface="Calibri"/>
                <a:cs typeface="Calibri"/>
              </a:rPr>
              <a:t> {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if </a:t>
            </a:r>
            <a:r>
              <a:rPr sz="2000" spc="-10" dirty="0">
                <a:latin typeface="Calibri"/>
                <a:cs typeface="Calibri"/>
              </a:rPr>
              <a:t>(index </a:t>
            </a:r>
            <a:r>
              <a:rPr sz="2000" dirty="0">
                <a:latin typeface="Calibri"/>
                <a:cs typeface="Calibri"/>
              </a:rPr>
              <a:t>==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// </a:t>
            </a:r>
            <a:r>
              <a:rPr sz="2000" i="1" spc="-5" dirty="0">
                <a:solidFill>
                  <a:srgbClr val="808080"/>
                </a:solidFill>
                <a:latin typeface="Calibri"/>
                <a:cs typeface="Calibri"/>
              </a:rPr>
              <a:t>Base case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return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if</a:t>
            </a: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)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000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alibri"/>
                <a:cs typeface="Calibri"/>
              </a:rPr>
              <a:t>Base</a:t>
            </a:r>
            <a:r>
              <a:rPr sz="2000" i="1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alibri"/>
                <a:cs typeface="Calibri"/>
              </a:rPr>
              <a:t>case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000" b="1" spc="-4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;</a:t>
            </a:r>
            <a:endParaRPr sz="20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else</a:t>
            </a:r>
            <a:r>
              <a:rPr sz="2000" b="1" spc="45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808080"/>
                </a:solidFill>
                <a:latin typeface="Calibri"/>
                <a:cs typeface="Calibri"/>
              </a:rPr>
              <a:t>//</a:t>
            </a:r>
            <a:r>
              <a:rPr sz="2000" i="1" spc="-10" dirty="0">
                <a:solidFill>
                  <a:srgbClr val="808080"/>
                </a:solidFill>
                <a:latin typeface="Calibri"/>
                <a:cs typeface="Calibri"/>
              </a:rPr>
              <a:t> Reduction </a:t>
            </a:r>
            <a:r>
              <a:rPr sz="2000" i="1" spc="-5" dirty="0">
                <a:solidFill>
                  <a:srgbClr val="808080"/>
                </a:solidFill>
                <a:latin typeface="Calibri"/>
                <a:cs typeface="Calibri"/>
              </a:rPr>
              <a:t>and</a:t>
            </a:r>
            <a:r>
              <a:rPr sz="2000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alibri"/>
                <a:cs typeface="Calibri"/>
              </a:rPr>
              <a:t>recursive</a:t>
            </a:r>
            <a:r>
              <a:rPr sz="2000" i="1" spc="-1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808080"/>
                </a:solidFill>
                <a:latin typeface="Calibri"/>
                <a:cs typeface="Calibri"/>
              </a:rPr>
              <a:t>calls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return</a:t>
            </a:r>
            <a:r>
              <a:rPr sz="20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fib</a:t>
            </a:r>
            <a:r>
              <a:rPr sz="2000" spc="-5" dirty="0">
                <a:latin typeface="Calibri"/>
                <a:cs typeface="Calibri"/>
              </a:rPr>
              <a:t>(index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fib</a:t>
            </a:r>
            <a:r>
              <a:rPr sz="2000" spc="-5" dirty="0">
                <a:latin typeface="Calibri"/>
                <a:cs typeface="Calibri"/>
              </a:rPr>
              <a:t>(index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1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private static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long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factorial(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sz="2400" b="1" spc="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int</a:t>
            </a:r>
            <a:r>
              <a:rPr sz="2400" b="1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77800" marR="4476750">
              <a:lnSpc>
                <a:spcPct val="100400"/>
              </a:lnSpc>
              <a:spcBef>
                <a:spcPts val="15"/>
              </a:spcBef>
            </a:pP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(n </a:t>
            </a:r>
            <a:r>
              <a:rPr sz="2400" spc="-5" dirty="0">
                <a:latin typeface="Times New Roman"/>
                <a:cs typeface="Times New Roman"/>
              </a:rPr>
              <a:t>==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)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return </a:t>
            </a:r>
            <a:r>
              <a:rPr sz="2400" spc="-5" dirty="0">
                <a:latin typeface="Times New Roman"/>
                <a:cs typeface="Times New Roman"/>
              </a:rPr>
              <a:t>result;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else</a:t>
            </a:r>
            <a:endParaRPr sz="2400">
              <a:latin typeface="Times New Roman"/>
              <a:cs typeface="Times New Roman"/>
            </a:endParaRPr>
          </a:p>
          <a:p>
            <a:pPr marL="330200">
              <a:lnSpc>
                <a:spcPts val="2810"/>
              </a:lnSpc>
            </a:pPr>
            <a:r>
              <a:rPr sz="2400" b="1" spc="-10" dirty="0">
                <a:solidFill>
                  <a:srgbClr val="000080"/>
                </a:solidFill>
                <a:latin typeface="Times New Roman"/>
                <a:cs typeface="Times New Roman"/>
              </a:rPr>
              <a:t>return</a:t>
            </a:r>
            <a:r>
              <a:rPr sz="24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factorial</a:t>
            </a:r>
            <a:r>
              <a:rPr sz="2400" spc="-5" dirty="0">
                <a:latin typeface="Times New Roman"/>
                <a:cs typeface="Times New Roman"/>
              </a:rPr>
              <a:t>(n</a:t>
            </a:r>
            <a:r>
              <a:rPr sz="2400" dirty="0">
                <a:latin typeface="Times New Roman"/>
                <a:cs typeface="Times New Roman"/>
              </a:rPr>
              <a:t> -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 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* </a:t>
            </a:r>
            <a:r>
              <a:rPr sz="2400" spc="-5" dirty="0">
                <a:latin typeface="Times New Roman"/>
                <a:cs typeface="Times New Roman"/>
              </a:rPr>
              <a:t>result); </a:t>
            </a:r>
            <a:r>
              <a:rPr sz="2400" i="1" spc="-5" dirty="0">
                <a:solidFill>
                  <a:srgbClr val="808080"/>
                </a:solidFill>
                <a:latin typeface="Times New Roman"/>
                <a:cs typeface="Times New Roman"/>
              </a:rPr>
              <a:t>// Recursive call</a:t>
            </a:r>
            <a:endParaRPr sz="24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25"/>
              </a:spcBef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64307" y="7619"/>
            <a:ext cx="3291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80" dirty="0"/>
              <a:t>Tail</a:t>
            </a:r>
            <a:r>
              <a:rPr sz="4400" spc="-60" dirty="0"/>
              <a:t> </a:t>
            </a:r>
            <a:r>
              <a:rPr sz="4400" spc="-5" dirty="0"/>
              <a:t>Recursion</a:t>
            </a:r>
            <a:endParaRPr sz="4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120395"/>
            <a:ext cx="5099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7445" algn="l"/>
                <a:tab pos="3194050" algn="l"/>
              </a:tabLst>
            </a:pPr>
            <a:r>
              <a:rPr sz="4400" spc="-5" dirty="0"/>
              <a:t>Recursion	</a:t>
            </a:r>
            <a:r>
              <a:rPr sz="4400" dirty="0"/>
              <a:t>vs.	</a:t>
            </a:r>
            <a:r>
              <a:rPr sz="4400" spc="-5" dirty="0"/>
              <a:t>Iteration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0038" y="1074420"/>
            <a:ext cx="8371840" cy="36271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</a:pPr>
            <a:r>
              <a:rPr sz="3200" spc="-5" dirty="0">
                <a:latin typeface="Wingdings"/>
                <a:cs typeface="Wingdings"/>
              </a:rPr>
              <a:t></a:t>
            </a:r>
            <a:r>
              <a:rPr sz="3200" spc="-5" dirty="0">
                <a:latin typeface="Times New Roman"/>
                <a:cs typeface="Times New Roman"/>
              </a:rPr>
              <a:t>Recursion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an </a:t>
            </a:r>
            <a:r>
              <a:rPr sz="3200" spc="-5" dirty="0">
                <a:latin typeface="Times New Roman"/>
                <a:cs typeface="Times New Roman"/>
              </a:rPr>
              <a:t>alternative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form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program 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control.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It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essentially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repetition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without</a:t>
            </a:r>
            <a:r>
              <a:rPr sz="3200" dirty="0">
                <a:latin typeface="Times New Roman"/>
                <a:cs typeface="Times New Roman"/>
              </a:rPr>
              <a:t> a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loop.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ts val="3754"/>
              </a:lnSpc>
            </a:pPr>
            <a:r>
              <a:rPr sz="3200" spc="-5" dirty="0">
                <a:latin typeface="Wingdings"/>
                <a:cs typeface="Wingdings"/>
              </a:rPr>
              <a:t></a:t>
            </a:r>
            <a:r>
              <a:rPr sz="3200" spc="-5" dirty="0">
                <a:latin typeface="Times New Roman"/>
                <a:cs typeface="Times New Roman"/>
              </a:rPr>
              <a:t>Recursion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bears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substantial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overhead.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345"/>
              </a:lnSpc>
            </a:pPr>
            <a:r>
              <a:rPr sz="2800" spc="-5" dirty="0">
                <a:latin typeface="Wingdings"/>
                <a:cs typeface="Wingdings"/>
              </a:rPr>
              <a:t></a:t>
            </a:r>
            <a:r>
              <a:rPr sz="2800" spc="-5" dirty="0">
                <a:latin typeface="Times New Roman"/>
                <a:cs typeface="Times New Roman"/>
              </a:rPr>
              <a:t>Each time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program</a:t>
            </a:r>
            <a:r>
              <a:rPr sz="2800" spc="-10" dirty="0">
                <a:latin typeface="Times New Roman"/>
                <a:cs typeface="Times New Roman"/>
              </a:rPr>
              <a:t> calls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method,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system</a:t>
            </a:r>
            <a:endParaRPr sz="2800">
              <a:latin typeface="Times New Roman"/>
              <a:cs typeface="Times New Roman"/>
            </a:endParaRPr>
          </a:p>
          <a:p>
            <a:pPr marL="755650" marR="1039494">
              <a:lnSpc>
                <a:spcPts val="3290"/>
              </a:lnSpc>
              <a:spcBef>
                <a:spcPts val="215"/>
              </a:spcBef>
            </a:pPr>
            <a:r>
              <a:rPr sz="2800" spc="-5" dirty="0">
                <a:latin typeface="Times New Roman"/>
                <a:cs typeface="Times New Roman"/>
              </a:rPr>
              <a:t>must assign space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all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</a:t>
            </a:r>
            <a:r>
              <a:rPr sz="2800" spc="-25" dirty="0">
                <a:latin typeface="Times New Roman"/>
                <a:cs typeface="Times New Roman"/>
              </a:rPr>
              <a:t>method’s </a:t>
            </a:r>
            <a:r>
              <a:rPr sz="2800" spc="-5" dirty="0">
                <a:latin typeface="Times New Roman"/>
                <a:cs typeface="Times New Roman"/>
              </a:rPr>
              <a:t>local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parameters.</a:t>
            </a:r>
            <a:endParaRPr sz="2800">
              <a:latin typeface="Times New Roman"/>
              <a:cs typeface="Times New Roman"/>
            </a:endParaRPr>
          </a:p>
          <a:p>
            <a:pPr marL="755650" marR="20955" indent="-285750">
              <a:lnSpc>
                <a:spcPts val="3410"/>
              </a:lnSpc>
            </a:pPr>
            <a:r>
              <a:rPr sz="2800" spc="-5" dirty="0">
                <a:latin typeface="Wingdings"/>
                <a:cs typeface="Wingdings"/>
              </a:rPr>
              <a:t></a:t>
            </a:r>
            <a:r>
              <a:rPr sz="2800" spc="-5" dirty="0">
                <a:latin typeface="Times New Roman"/>
                <a:cs typeface="Times New Roman"/>
              </a:rPr>
              <a:t>This </a:t>
            </a: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consume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considerable memory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extra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additional </a:t>
            </a:r>
            <a:r>
              <a:rPr sz="2800" spc="-10" dirty="0">
                <a:latin typeface="Times New Roman"/>
                <a:cs typeface="Times New Roman"/>
              </a:rPr>
              <a:t>space.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3887" y="556259"/>
            <a:ext cx="7679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24935" algn="l"/>
                <a:tab pos="5400040" algn="l"/>
              </a:tabLst>
            </a:pPr>
            <a:r>
              <a:rPr sz="4400" spc="-5" dirty="0"/>
              <a:t>Problem</a:t>
            </a:r>
            <a:r>
              <a:rPr sz="4400" spc="10" dirty="0"/>
              <a:t> </a:t>
            </a:r>
            <a:r>
              <a:rPr sz="4400" dirty="0"/>
              <a:t>Solving	</a:t>
            </a:r>
            <a:r>
              <a:rPr sz="4400" spc="-5" dirty="0"/>
              <a:t>Using	Recursion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975" y="1545844"/>
            <a:ext cx="8446770" cy="4673600"/>
          </a:xfrm>
          <a:prstGeom prst="rect">
            <a:avLst/>
          </a:prstGeom>
        </p:spPr>
        <p:txBody>
          <a:bodyPr vert="horz" wrap="square" lIns="0" tIns="219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3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In </a:t>
            </a:r>
            <a:r>
              <a:rPr sz="2800" spc="-5" dirty="0">
                <a:latin typeface="Times New Roman"/>
                <a:cs typeface="Times New Roman"/>
              </a:rPr>
              <a:t>general,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 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recursion,</a:t>
            </a:r>
            <a:r>
              <a:rPr sz="2800" dirty="0">
                <a:latin typeface="Times New Roman"/>
                <a:cs typeface="Times New Roman"/>
              </a:rPr>
              <a:t> you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630"/>
              </a:spcBef>
            </a:pPr>
            <a:r>
              <a:rPr sz="2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break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into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subproblems.</a:t>
            </a:r>
            <a:endParaRPr sz="2800">
              <a:latin typeface="Times New Roman"/>
              <a:cs typeface="Times New Roman"/>
            </a:endParaRPr>
          </a:p>
          <a:p>
            <a:pPr marL="355600" marR="42545" indent="-342900">
              <a:lnSpc>
                <a:spcPct val="150400"/>
              </a:lnSpc>
              <a:spcBef>
                <a:spcPts val="66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resembles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original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problem,</a:t>
            </a:r>
            <a:r>
              <a:rPr sz="2800" dirty="0">
                <a:latin typeface="Times New Roman"/>
                <a:cs typeface="Times New Roman"/>
              </a:rPr>
              <a:t> you </a:t>
            </a:r>
            <a:r>
              <a:rPr sz="2800" spc="-10" dirty="0">
                <a:latin typeface="Times New Roman"/>
                <a:cs typeface="Times New Roman"/>
              </a:rPr>
              <a:t>can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apply the same approach to solve the subproblems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recursively</a:t>
            </a:r>
            <a:r>
              <a:rPr sz="2800" spc="-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2100"/>
              </a:lnSpc>
              <a:spcBef>
                <a:spcPts val="58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subproblem is almost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same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original problem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 nature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smaller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575" y="120395"/>
            <a:ext cx="5099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7445" algn="l"/>
                <a:tab pos="3194050" algn="l"/>
              </a:tabLst>
            </a:pPr>
            <a:r>
              <a:rPr sz="4400" spc="-5" dirty="0"/>
              <a:t>Recursion	</a:t>
            </a:r>
            <a:r>
              <a:rPr sz="4400" dirty="0"/>
              <a:t>vs.	</a:t>
            </a:r>
            <a:r>
              <a:rPr sz="4400" spc="-5" dirty="0"/>
              <a:t>Iteration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10038" y="1074420"/>
            <a:ext cx="8157209" cy="459041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</a:pPr>
            <a:r>
              <a:rPr sz="3200" spc="-5" dirty="0">
                <a:latin typeface="Wingdings"/>
                <a:cs typeface="Wingdings"/>
              </a:rPr>
              <a:t></a:t>
            </a:r>
            <a:r>
              <a:rPr sz="3200" spc="-5" dirty="0">
                <a:latin typeface="Times New Roman"/>
                <a:cs typeface="Times New Roman"/>
              </a:rPr>
              <a:t>Recursive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algorithms</a:t>
            </a:r>
            <a:r>
              <a:rPr sz="3200" dirty="0">
                <a:latin typeface="Times New Roman"/>
                <a:cs typeface="Times New Roman"/>
              </a:rPr>
              <a:t> can be </a:t>
            </a:r>
            <a:r>
              <a:rPr sz="3200" spc="-5" dirty="0">
                <a:latin typeface="Times New Roman"/>
                <a:cs typeface="Times New Roman"/>
              </a:rPr>
              <a:t>replaced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dirty="0">
                <a:latin typeface="Times New Roman"/>
                <a:cs typeface="Times New Roman"/>
              </a:rPr>
              <a:t> non-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recursive counterparts</a:t>
            </a:r>
            <a:endParaRPr sz="3200">
              <a:latin typeface="Times New Roman"/>
              <a:cs typeface="Times New Roman"/>
            </a:endParaRPr>
          </a:p>
          <a:p>
            <a:pPr marL="755650" marR="929005" indent="-285750">
              <a:lnSpc>
                <a:spcPts val="3290"/>
              </a:lnSpc>
              <a:spcBef>
                <a:spcPts val="114"/>
              </a:spcBef>
            </a:pPr>
            <a:r>
              <a:rPr sz="2800" dirty="0">
                <a:latin typeface="Wingdings"/>
                <a:cs typeface="Wingdings"/>
              </a:rPr>
              <a:t>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performance is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concern, then avoid using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recursion</a:t>
            </a:r>
            <a:endParaRPr sz="2800">
              <a:latin typeface="Times New Roman"/>
              <a:cs typeface="Times New Roman"/>
            </a:endParaRPr>
          </a:p>
          <a:p>
            <a:pPr marL="755650" marR="203835" indent="-285750">
              <a:lnSpc>
                <a:spcPts val="3410"/>
              </a:lnSpc>
              <a:spcBef>
                <a:spcPts val="20"/>
              </a:spcBef>
            </a:pPr>
            <a:r>
              <a:rPr sz="2800" spc="-15" dirty="0">
                <a:latin typeface="Wingdings"/>
                <a:cs typeface="Wingdings"/>
              </a:rPr>
              <a:t></a:t>
            </a:r>
            <a:r>
              <a:rPr sz="2800" spc="-15" dirty="0">
                <a:latin typeface="Times New Roman"/>
                <a:cs typeface="Times New Roman"/>
              </a:rPr>
              <a:t>However,</a:t>
            </a:r>
            <a:r>
              <a:rPr sz="2800" spc="-5" dirty="0">
                <a:latin typeface="Times New Roman"/>
                <a:cs typeface="Times New Roman"/>
              </a:rPr>
              <a:t> some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problems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inherently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recursive,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difficult</a:t>
            </a:r>
            <a:r>
              <a:rPr sz="2800" spc="-5" dirty="0">
                <a:latin typeface="Times New Roman"/>
                <a:cs typeface="Times New Roman"/>
              </a:rPr>
              <a:t> 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without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recursion.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650"/>
              </a:lnSpc>
            </a:pPr>
            <a:r>
              <a:rPr sz="2400" dirty="0">
                <a:latin typeface="Wingdings"/>
                <a:cs typeface="Wingdings"/>
              </a:rPr>
              <a:t>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 </a:t>
            </a:r>
            <a:r>
              <a:rPr sz="3200" spc="-5" dirty="0">
                <a:latin typeface="Times New Roman"/>
                <a:cs typeface="Times New Roman"/>
              </a:rPr>
              <a:t>whichever approach</a:t>
            </a:r>
            <a:r>
              <a:rPr sz="3200" dirty="0">
                <a:latin typeface="Times New Roman"/>
                <a:cs typeface="Times New Roman"/>
              </a:rPr>
              <a:t> can best</a:t>
            </a:r>
            <a:r>
              <a:rPr sz="3200" spc="-5" dirty="0">
                <a:latin typeface="Times New Roman"/>
                <a:cs typeface="Times New Roman"/>
              </a:rPr>
              <a:t> develop</a:t>
            </a:r>
            <a:r>
              <a:rPr sz="3200" dirty="0">
                <a:latin typeface="Times New Roman"/>
                <a:cs typeface="Times New Roman"/>
              </a:rPr>
              <a:t> an</a:t>
            </a:r>
            <a:endParaRPr sz="3200">
              <a:latin typeface="Times New Roman"/>
              <a:cs typeface="Times New Roman"/>
            </a:endParaRPr>
          </a:p>
          <a:p>
            <a:pPr marL="355600" marR="876300">
              <a:lnSpc>
                <a:spcPts val="3820"/>
              </a:lnSpc>
              <a:spcBef>
                <a:spcPts val="195"/>
              </a:spcBef>
            </a:pPr>
            <a:r>
              <a:rPr sz="3200" spc="-5" dirty="0">
                <a:latin typeface="Times New Roman"/>
                <a:cs typeface="Times New Roman"/>
              </a:rPr>
              <a:t>intuitive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solution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that naturally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mirrors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the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problem.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175"/>
              </a:lnSpc>
            </a:pPr>
            <a:r>
              <a:rPr sz="2800" dirty="0">
                <a:latin typeface="Wingdings"/>
                <a:cs typeface="Wingdings"/>
              </a:rPr>
              <a:t></a:t>
            </a:r>
            <a:r>
              <a:rPr sz="2800" dirty="0">
                <a:latin typeface="Times New Roman"/>
                <a:cs typeface="Times New Roman"/>
              </a:rPr>
              <a:t>If </a:t>
            </a:r>
            <a:r>
              <a:rPr sz="2800" spc="-5" dirty="0">
                <a:latin typeface="Times New Roman"/>
                <a:cs typeface="Times New Roman"/>
              </a:rPr>
              <a:t>an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iterative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obvious,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874" y="1963419"/>
            <a:ext cx="78155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/>
              <a:t>Lecture</a:t>
            </a:r>
            <a:r>
              <a:rPr sz="4000" spc="-10" dirty="0"/>
              <a:t> </a:t>
            </a:r>
            <a:r>
              <a:rPr sz="4000" dirty="0"/>
              <a:t>16:</a:t>
            </a:r>
            <a:r>
              <a:rPr sz="4000" spc="-5" dirty="0"/>
              <a:t> </a:t>
            </a:r>
            <a:r>
              <a:rPr sz="4000" dirty="0"/>
              <a:t>Lists, </a:t>
            </a:r>
            <a:r>
              <a:rPr sz="4000" spc="-5" dirty="0"/>
              <a:t>Stacks, Queues,</a:t>
            </a:r>
            <a:r>
              <a:rPr sz="4000" dirty="0"/>
              <a:t> </a:t>
            </a:r>
            <a:r>
              <a:rPr sz="4000" spc="-5" dirty="0"/>
              <a:t>and</a:t>
            </a:r>
            <a:endParaRPr sz="4000"/>
          </a:p>
          <a:p>
            <a:pPr marL="900430" algn="ctr">
              <a:lnSpc>
                <a:spcPct val="100000"/>
              </a:lnSpc>
            </a:pPr>
            <a:r>
              <a:rPr sz="4000" dirty="0"/>
              <a:t>Priority</a:t>
            </a:r>
            <a:r>
              <a:rPr sz="4000" spc="-35" dirty="0"/>
              <a:t> </a:t>
            </a:r>
            <a:r>
              <a:rPr sz="4000" spc="-5" dirty="0"/>
              <a:t>Queues</a:t>
            </a:r>
            <a:endParaRPr sz="4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768" y="425195"/>
            <a:ext cx="53771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What</a:t>
            </a:r>
            <a:r>
              <a:rPr sz="4400" spc="-20" dirty="0"/>
              <a:t> </a:t>
            </a:r>
            <a:r>
              <a:rPr sz="4400" dirty="0"/>
              <a:t>is</a:t>
            </a:r>
            <a:r>
              <a:rPr sz="4400" spc="-15" dirty="0"/>
              <a:t> </a:t>
            </a:r>
            <a:r>
              <a:rPr sz="4400" spc="-5" dirty="0"/>
              <a:t>Data</a:t>
            </a:r>
            <a:r>
              <a:rPr sz="4400" spc="-20" dirty="0"/>
              <a:t> </a:t>
            </a:r>
            <a:r>
              <a:rPr sz="4400" spc="-5" dirty="0"/>
              <a:t>Structure?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41019" y="1697228"/>
            <a:ext cx="8129905" cy="240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18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 structure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collection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</a:t>
            </a:r>
            <a:r>
              <a:rPr sz="3000" spc="-5" dirty="0">
                <a:latin typeface="Times New Roman"/>
                <a:cs typeface="Times New Roman"/>
              </a:rPr>
              <a:t> organized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some</a:t>
            </a:r>
            <a:r>
              <a:rPr sz="3000" dirty="0">
                <a:latin typeface="Times New Roman"/>
                <a:cs typeface="Times New Roman"/>
              </a:rPr>
              <a:t> fashion.</a:t>
            </a:r>
            <a:endParaRPr sz="3000">
              <a:latin typeface="Times New Roman"/>
              <a:cs typeface="Times New Roman"/>
            </a:endParaRPr>
          </a:p>
          <a:p>
            <a:pPr marL="354965" marR="1283335" indent="-342900">
              <a:lnSpc>
                <a:spcPct val="100000"/>
              </a:lnSpc>
              <a:spcBef>
                <a:spcPts val="695"/>
              </a:spcBef>
              <a:buSzPct val="76666"/>
              <a:buFont typeface="Wingdings"/>
              <a:buChar char=""/>
              <a:tabLst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structure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not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only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stores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but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also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supports </a:t>
            </a:r>
            <a:r>
              <a:rPr sz="3000" dirty="0">
                <a:latin typeface="Times New Roman"/>
                <a:cs typeface="Times New Roman"/>
              </a:rPr>
              <a:t>operations for accessing and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manipulating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data.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5875" y="509015"/>
            <a:ext cx="67246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</a:t>
            </a:r>
            <a:r>
              <a:rPr spc="-10" dirty="0"/>
              <a:t> </a:t>
            </a:r>
            <a:r>
              <a:rPr spc="-5" dirty="0"/>
              <a:t>Collection</a:t>
            </a:r>
            <a:r>
              <a:rPr dirty="0"/>
              <a:t> </a:t>
            </a:r>
            <a:r>
              <a:rPr spc="-5" dirty="0"/>
              <a:t>Framework</a:t>
            </a:r>
            <a:r>
              <a:rPr dirty="0"/>
              <a:t> </a:t>
            </a:r>
            <a:r>
              <a:rPr spc="-5" dirty="0"/>
              <a:t>hierarchy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575" y="1697228"/>
            <a:ext cx="8059420" cy="2856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9410" marR="604520" indent="-347345">
              <a:lnSpc>
                <a:spcPct val="100000"/>
              </a:lnSpc>
              <a:spcBef>
                <a:spcPts val="100"/>
              </a:spcBef>
              <a:buSzPct val="76666"/>
              <a:buFont typeface="Wingdings"/>
              <a:buChar char=""/>
              <a:tabLst>
                <a:tab pos="360045" algn="l"/>
              </a:tabLst>
            </a:pP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i="1" dirty="0">
                <a:latin typeface="Times New Roman"/>
                <a:cs typeface="Times New Roman"/>
              </a:rPr>
              <a:t>collection </a:t>
            </a:r>
            <a:r>
              <a:rPr sz="3000" dirty="0">
                <a:latin typeface="Times New Roman"/>
                <a:cs typeface="Times New Roman"/>
              </a:rPr>
              <a:t>is a container object that holds a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group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objects,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often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referred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to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i="1" dirty="0">
                <a:latin typeface="Times New Roman"/>
                <a:cs typeface="Times New Roman"/>
              </a:rPr>
              <a:t>elements</a:t>
            </a:r>
            <a:r>
              <a:rPr sz="3000" dirty="0">
                <a:latin typeface="Times New Roman"/>
                <a:cs typeface="Times New Roman"/>
              </a:rPr>
              <a:t>.</a:t>
            </a:r>
            <a:endParaRPr sz="3000">
              <a:latin typeface="Times New Roman"/>
              <a:cs typeface="Times New Roman"/>
            </a:endParaRPr>
          </a:p>
          <a:p>
            <a:pPr marL="359410" marR="585470" indent="-347345">
              <a:lnSpc>
                <a:spcPct val="100000"/>
              </a:lnSpc>
              <a:spcBef>
                <a:spcPts val="695"/>
              </a:spcBef>
              <a:buSzPct val="76666"/>
              <a:buFont typeface="Wingdings"/>
              <a:buChar char=""/>
              <a:tabLst>
                <a:tab pos="360045" algn="l"/>
              </a:tabLst>
            </a:pPr>
            <a:r>
              <a:rPr sz="3000" dirty="0">
                <a:latin typeface="Times New Roman"/>
                <a:cs typeface="Times New Roman"/>
              </a:rPr>
              <a:t>The Java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Collections</a:t>
            </a:r>
            <a:r>
              <a:rPr sz="3000" spc="-5" dirty="0">
                <a:latin typeface="Times New Roman"/>
                <a:cs typeface="Times New Roman"/>
              </a:rPr>
              <a:t> Framework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supports two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types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of collections:</a:t>
            </a:r>
            <a:endParaRPr sz="3000">
              <a:latin typeface="Times New Roman"/>
              <a:cs typeface="Times New Roman"/>
            </a:endParaRPr>
          </a:p>
          <a:p>
            <a:pPr marL="817244" lvl="1" indent="-347345">
              <a:lnSpc>
                <a:spcPct val="100000"/>
              </a:lnSpc>
              <a:spcBef>
                <a:spcPts val="595"/>
              </a:spcBef>
              <a:buFont typeface="Wingdings"/>
              <a:buChar char=""/>
              <a:tabLst>
                <a:tab pos="817244" algn="l"/>
              </a:tabLst>
            </a:pPr>
            <a:r>
              <a:rPr sz="2500" spc="-5" dirty="0">
                <a:latin typeface="Times New Roman"/>
                <a:cs typeface="Times New Roman"/>
              </a:rPr>
              <a:t>One,</a:t>
            </a:r>
            <a:r>
              <a:rPr sz="2500" dirty="0">
                <a:latin typeface="Times New Roman"/>
                <a:cs typeface="Times New Roman"/>
              </a:rPr>
              <a:t> for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storing a collection , is simply called collection.</a:t>
            </a:r>
            <a:endParaRPr sz="2500">
              <a:latin typeface="Times New Roman"/>
              <a:cs typeface="Times New Roman"/>
            </a:endParaRPr>
          </a:p>
          <a:p>
            <a:pPr marL="817244" lvl="1" indent="-347345">
              <a:lnSpc>
                <a:spcPct val="100000"/>
              </a:lnSpc>
              <a:spcBef>
                <a:spcPts val="600"/>
              </a:spcBef>
              <a:buFont typeface="Wingdings"/>
              <a:buChar char=""/>
              <a:tabLst>
                <a:tab pos="817244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15" dirty="0">
                <a:latin typeface="Times New Roman"/>
                <a:cs typeface="Times New Roman"/>
              </a:rPr>
              <a:t>other,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storing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key/value pairs,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called 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map.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8625" y="1181100"/>
            <a:ext cx="71501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Set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List are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subinterfaces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5" dirty="0">
                <a:latin typeface="Times New Roman"/>
                <a:cs typeface="Times New Roman"/>
              </a:rPr>
              <a:t> Collection.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" y="2175283"/>
            <a:ext cx="8248650" cy="3733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Java</a:t>
            </a:r>
            <a:r>
              <a:rPr spc="-10" dirty="0"/>
              <a:t> </a:t>
            </a:r>
            <a:r>
              <a:rPr spc="-5" dirty="0"/>
              <a:t>Collection</a:t>
            </a:r>
            <a:r>
              <a:rPr dirty="0"/>
              <a:t> </a:t>
            </a:r>
            <a:r>
              <a:rPr spc="-5" dirty="0"/>
              <a:t>Framework</a:t>
            </a:r>
            <a:r>
              <a:rPr dirty="0"/>
              <a:t> </a:t>
            </a:r>
            <a:r>
              <a:rPr spc="-5" dirty="0"/>
              <a:t>hierarchy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551" y="0"/>
            <a:ext cx="5156200" cy="1087755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2169795">
              <a:lnSpc>
                <a:spcPct val="100000"/>
              </a:lnSpc>
              <a:spcBef>
                <a:spcPts val="1780"/>
              </a:spcBef>
            </a:pPr>
            <a:r>
              <a:rPr sz="2400" spc="-5" dirty="0"/>
              <a:t>The</a:t>
            </a:r>
            <a:r>
              <a:rPr sz="2400" spc="-30" dirty="0"/>
              <a:t> </a:t>
            </a:r>
            <a:r>
              <a:rPr sz="2400" spc="-5" dirty="0"/>
              <a:t>Collection</a:t>
            </a:r>
            <a:r>
              <a:rPr sz="2400" spc="-25" dirty="0"/>
              <a:t> </a:t>
            </a:r>
            <a:r>
              <a:rPr sz="2400" spc="-5" dirty="0"/>
              <a:t>Interface</a:t>
            </a:r>
            <a:endParaRPr sz="2400"/>
          </a:p>
          <a:p>
            <a:pPr marL="12700" marR="2142490">
              <a:lnSpc>
                <a:spcPct val="127499"/>
              </a:lnSpc>
              <a:spcBef>
                <a:spcPts val="434"/>
              </a:spcBef>
            </a:pPr>
            <a:r>
              <a:rPr sz="1100" dirty="0"/>
              <a:t>Returns an iterator </a:t>
            </a:r>
            <a:r>
              <a:rPr sz="1100" spc="-5" dirty="0"/>
              <a:t>for </a:t>
            </a:r>
            <a:r>
              <a:rPr sz="1100" dirty="0"/>
              <a:t>the elements in this collection. </a:t>
            </a:r>
            <a:r>
              <a:rPr sz="1100" spc="-260" dirty="0"/>
              <a:t> </a:t>
            </a:r>
            <a:r>
              <a:rPr sz="1100" dirty="0"/>
              <a:t>Performs </a:t>
            </a:r>
            <a:r>
              <a:rPr sz="1100" spc="-5" dirty="0"/>
              <a:t>an </a:t>
            </a:r>
            <a:r>
              <a:rPr sz="1100" dirty="0"/>
              <a:t>action</a:t>
            </a:r>
            <a:r>
              <a:rPr sz="1100" spc="-5" dirty="0"/>
              <a:t> </a:t>
            </a:r>
            <a:r>
              <a:rPr sz="1100" dirty="0"/>
              <a:t>for</a:t>
            </a:r>
            <a:r>
              <a:rPr sz="1100" spc="-10" dirty="0"/>
              <a:t> </a:t>
            </a:r>
            <a:r>
              <a:rPr sz="1100" dirty="0"/>
              <a:t>each</a:t>
            </a:r>
            <a:r>
              <a:rPr sz="1100" spc="-5" dirty="0"/>
              <a:t> </a:t>
            </a:r>
            <a:r>
              <a:rPr sz="1100" dirty="0"/>
              <a:t>element</a:t>
            </a:r>
            <a:r>
              <a:rPr sz="1100" spc="10" dirty="0"/>
              <a:t> </a:t>
            </a:r>
            <a:r>
              <a:rPr sz="1100" dirty="0"/>
              <a:t>in</a:t>
            </a:r>
            <a:r>
              <a:rPr sz="1100" spc="15" dirty="0"/>
              <a:t> </a:t>
            </a:r>
            <a:r>
              <a:rPr sz="1100" spc="-5" dirty="0"/>
              <a:t>this</a:t>
            </a:r>
            <a:r>
              <a:rPr sz="1100" dirty="0"/>
              <a:t> </a:t>
            </a:r>
            <a:r>
              <a:rPr sz="1100" spc="-5" dirty="0"/>
              <a:t>iterator.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3277551" y="1110995"/>
            <a:ext cx="5396865" cy="2776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9005" marR="5080">
              <a:lnSpc>
                <a:spcPct val="112000"/>
              </a:lnSpc>
              <a:spcBef>
                <a:spcPts val="100"/>
              </a:spcBef>
            </a:pPr>
            <a:r>
              <a:rPr sz="2000" dirty="0">
                <a:solidFill>
                  <a:srgbClr val="5F5F5F"/>
                </a:solidFill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5F5F5F"/>
                </a:solidFill>
                <a:latin typeface="Times New Roman"/>
                <a:cs typeface="Times New Roman"/>
              </a:rPr>
              <a:t>Collection interface is for manipulating </a:t>
            </a:r>
            <a:r>
              <a:rPr sz="2000" spc="-484" dirty="0">
                <a:solidFill>
                  <a:srgbClr val="5F5F5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F5F5F"/>
                </a:solidFill>
                <a:latin typeface="Times New Roman"/>
                <a:cs typeface="Times New Roman"/>
              </a:rPr>
              <a:t>a</a:t>
            </a:r>
            <a:r>
              <a:rPr sz="2000" spc="-10" dirty="0">
                <a:solidFill>
                  <a:srgbClr val="5F5F5F"/>
                </a:solidFill>
                <a:latin typeface="Times New Roman"/>
                <a:cs typeface="Times New Roman"/>
              </a:rPr>
              <a:t> collection</a:t>
            </a:r>
            <a:r>
              <a:rPr sz="2000" dirty="0">
                <a:solidFill>
                  <a:srgbClr val="5F5F5F"/>
                </a:solidFill>
                <a:latin typeface="Times New Roman"/>
                <a:cs typeface="Times New Roman"/>
              </a:rPr>
              <a:t> of</a:t>
            </a:r>
            <a:r>
              <a:rPr sz="2000" spc="-5" dirty="0">
                <a:solidFill>
                  <a:srgbClr val="5F5F5F"/>
                </a:solidFill>
                <a:latin typeface="Times New Roman"/>
                <a:cs typeface="Times New Roman"/>
              </a:rPr>
              <a:t> objects.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-5" dirty="0">
                <a:latin typeface="Times New Roman"/>
                <a:cs typeface="Times New Roman"/>
              </a:rPr>
              <a:t>A</a:t>
            </a:r>
            <a:r>
              <a:rPr sz="1100" spc="10" dirty="0">
                <a:latin typeface="Times New Roman"/>
                <a:cs typeface="Times New Roman"/>
              </a:rPr>
              <a:t>dd</a:t>
            </a:r>
            <a:r>
              <a:rPr sz="1100" spc="5" dirty="0">
                <a:latin typeface="Times New Roman"/>
                <a:cs typeface="Times New Roman"/>
              </a:rPr>
              <a:t>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spc="5" dirty="0">
                <a:latin typeface="Times New Roman"/>
                <a:cs typeface="Times New Roman"/>
              </a:rPr>
              <a:t>ew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spc="5" dirty="0">
                <a:latin typeface="Times New Roman"/>
                <a:cs typeface="Times New Roman"/>
              </a:rPr>
              <a:t>em</a:t>
            </a:r>
            <a:r>
              <a:rPr sz="1100" spc="-15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e</a:t>
            </a:r>
            <a:r>
              <a:rPr sz="1100" spc="-400" dirty="0">
                <a:latin typeface="Courier New"/>
                <a:cs typeface="Courier New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to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dirty="0">
                <a:latin typeface="Times New Roman"/>
                <a:cs typeface="Times New Roman"/>
              </a:rPr>
              <a:t>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dirty="0">
                <a:latin typeface="Times New Roman"/>
                <a:cs typeface="Times New Roman"/>
              </a:rPr>
              <a:t>ct</a:t>
            </a:r>
            <a:r>
              <a:rPr sz="1100" spc="-10" dirty="0">
                <a:latin typeface="Times New Roman"/>
                <a:cs typeface="Times New Roman"/>
              </a:rPr>
              <a:t>i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100" spc="5" dirty="0">
                <a:latin typeface="Times New Roman"/>
                <a:cs typeface="Times New Roman"/>
              </a:rPr>
              <a:t>Adds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elements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collection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c</a:t>
            </a:r>
            <a:r>
              <a:rPr sz="1100" spc="-385" dirty="0">
                <a:latin typeface="Courier New"/>
                <a:cs typeface="Courier New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to this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  <a:p>
            <a:pPr marL="12700" marR="2386330">
              <a:lnSpc>
                <a:spcPct val="127499"/>
              </a:lnSpc>
              <a:spcBef>
                <a:spcPts val="530"/>
              </a:spcBef>
            </a:pPr>
            <a:r>
              <a:rPr sz="1100" dirty="0">
                <a:latin typeface="Times New Roman"/>
                <a:cs typeface="Times New Roman"/>
              </a:rPr>
              <a:t>Removes all the elements from this collection. 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Returns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true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collection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contains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element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Courier New"/>
                <a:cs typeface="Courier New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 marR="2011045">
              <a:lnSpc>
                <a:spcPts val="1800"/>
              </a:lnSpc>
              <a:spcBef>
                <a:spcPts val="120"/>
              </a:spcBef>
            </a:pPr>
            <a:r>
              <a:rPr sz="1100" dirty="0">
                <a:latin typeface="Times New Roman"/>
                <a:cs typeface="Times New Roman"/>
              </a:rPr>
              <a:t>Returns true if this collection contains all the elements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Courier New"/>
                <a:cs typeface="Courier New"/>
              </a:rPr>
              <a:t>c</a:t>
            </a:r>
            <a:r>
              <a:rPr sz="1100" dirty="0">
                <a:latin typeface="Times New Roman"/>
                <a:cs typeface="Times New Roman"/>
              </a:rPr>
              <a:t>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Returns true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collection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contains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no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elements.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100" dirty="0">
                <a:latin typeface="Times New Roman"/>
                <a:cs typeface="Times New Roman"/>
              </a:rPr>
              <a:t>Removes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element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o</a:t>
            </a:r>
            <a:r>
              <a:rPr sz="1100" spc="-395" dirty="0">
                <a:latin typeface="Courier New"/>
                <a:cs typeface="Courier New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100" spc="5" dirty="0">
                <a:latin typeface="Times New Roman"/>
                <a:cs typeface="Times New Roman"/>
              </a:rPr>
              <a:t>Re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5" dirty="0">
                <a:latin typeface="Times New Roman"/>
                <a:cs typeface="Times New Roman"/>
              </a:rPr>
              <a:t>v</a:t>
            </a:r>
            <a:r>
              <a:rPr sz="1100" spc="5" dirty="0">
                <a:latin typeface="Times New Roman"/>
                <a:cs typeface="Times New Roman"/>
              </a:rPr>
              <a:t>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Times New Roman"/>
                <a:cs typeface="Times New Roman"/>
              </a:rPr>
              <a:t>h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10" dirty="0">
                <a:latin typeface="Times New Roman"/>
                <a:cs typeface="Times New Roman"/>
              </a:rPr>
              <a:t> e</a:t>
            </a:r>
            <a:r>
              <a:rPr sz="1100" dirty="0">
                <a:latin typeface="Times New Roman"/>
                <a:cs typeface="Times New Roman"/>
              </a:rPr>
              <a:t>le</a:t>
            </a:r>
            <a:r>
              <a:rPr sz="1100" spc="-10" dirty="0">
                <a:latin typeface="Times New Roman"/>
                <a:cs typeface="Times New Roman"/>
              </a:rPr>
              <a:t>m</a:t>
            </a:r>
            <a:r>
              <a:rPr sz="1100" spc="5" dirty="0">
                <a:latin typeface="Times New Roman"/>
                <a:cs typeface="Times New Roman"/>
              </a:rPr>
              <a:t>e</a:t>
            </a:r>
            <a:r>
              <a:rPr sz="1100" spc="-5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c</a:t>
            </a:r>
            <a:r>
              <a:rPr sz="1100" spc="-38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fr</a:t>
            </a:r>
            <a:r>
              <a:rPr sz="1100" spc="10" dirty="0">
                <a:latin typeface="Times New Roman"/>
                <a:cs typeface="Times New Roman"/>
              </a:rPr>
              <a:t>om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th</a:t>
            </a:r>
            <a:r>
              <a:rPr sz="1100" dirty="0">
                <a:latin typeface="Times New Roman"/>
                <a:cs typeface="Times New Roman"/>
              </a:rPr>
              <a:t>is </a:t>
            </a:r>
            <a:r>
              <a:rPr sz="1100" spc="-5" dirty="0">
                <a:latin typeface="Times New Roman"/>
                <a:cs typeface="Times New Roman"/>
              </a:rPr>
              <a:t>c</a:t>
            </a:r>
            <a:r>
              <a:rPr sz="1100" spc="10" dirty="0">
                <a:latin typeface="Times New Roman"/>
                <a:cs typeface="Times New Roman"/>
              </a:rPr>
              <a:t>o</a:t>
            </a:r>
            <a:r>
              <a:rPr sz="1100" spc="-1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l</a:t>
            </a:r>
            <a:r>
              <a:rPr sz="1100" spc="-1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c</a:t>
            </a:r>
            <a:r>
              <a:rPr sz="1100" spc="-10" dirty="0">
                <a:latin typeface="Times New Roman"/>
                <a:cs typeface="Times New Roman"/>
              </a:rPr>
              <a:t>t</a:t>
            </a:r>
            <a:r>
              <a:rPr sz="1100" dirty="0">
                <a:latin typeface="Times New Roman"/>
                <a:cs typeface="Times New Roman"/>
              </a:rPr>
              <a:t>i</a:t>
            </a:r>
            <a:r>
              <a:rPr sz="1100" spc="-5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n</a:t>
            </a:r>
            <a:r>
              <a:rPr sz="1100" dirty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100" dirty="0">
                <a:latin typeface="Times New Roman"/>
                <a:cs typeface="Times New Roman"/>
              </a:rPr>
              <a:t>Retains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elements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that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are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both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Courier New"/>
                <a:cs typeface="Courier New"/>
              </a:rPr>
              <a:t>c</a:t>
            </a:r>
            <a:r>
              <a:rPr sz="1100" spc="-385" dirty="0">
                <a:latin typeface="Courier New"/>
                <a:cs typeface="Courier New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and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155" y="1476501"/>
            <a:ext cx="2692400" cy="3530600"/>
          </a:xfrm>
          <a:custGeom>
            <a:avLst/>
            <a:gdLst/>
            <a:ahLst/>
            <a:cxnLst/>
            <a:rect l="l" t="t" r="r" b="b"/>
            <a:pathLst>
              <a:path w="2692400" h="3530600">
                <a:moveTo>
                  <a:pt x="0" y="3530362"/>
                </a:moveTo>
                <a:lnTo>
                  <a:pt x="2692112" y="3530362"/>
                </a:lnTo>
                <a:lnTo>
                  <a:pt x="2692112" y="0"/>
                </a:lnTo>
                <a:lnTo>
                  <a:pt x="0" y="0"/>
                </a:lnTo>
                <a:lnTo>
                  <a:pt x="0" y="3530362"/>
                </a:lnTo>
                <a:close/>
              </a:path>
            </a:pathLst>
          </a:custGeom>
          <a:ln w="12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45780" y="1461598"/>
            <a:ext cx="1208405" cy="314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130"/>
              </a:lnSpc>
              <a:spcBef>
                <a:spcPts val="114"/>
              </a:spcBef>
            </a:pPr>
            <a:r>
              <a:rPr sz="950" b="1" spc="5" dirty="0">
                <a:latin typeface="Times New Roman"/>
                <a:cs typeface="Times New Roman"/>
              </a:rPr>
              <a:t>«interface»</a:t>
            </a:r>
            <a:endParaRPr sz="950">
              <a:latin typeface="Times New Roman"/>
              <a:cs typeface="Times New Roman"/>
            </a:endParaRPr>
          </a:p>
          <a:p>
            <a:pPr algn="ctr">
              <a:lnSpc>
                <a:spcPts val="1130"/>
              </a:lnSpc>
            </a:pPr>
            <a:r>
              <a:rPr sz="950" b="1" i="1" spc="5" dirty="0">
                <a:latin typeface="Times New Roman"/>
                <a:cs typeface="Times New Roman"/>
              </a:rPr>
              <a:t>java.util.Collection&lt;E&gt;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893" y="1845758"/>
            <a:ext cx="2682875" cy="14617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950" i="1" spc="5" dirty="0">
                <a:latin typeface="Courier New"/>
                <a:cs typeface="Courier New"/>
              </a:rPr>
              <a:t>+add(e:</a:t>
            </a:r>
            <a:r>
              <a:rPr sz="950" i="1" spc="-10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E):</a:t>
            </a:r>
            <a:r>
              <a:rPr sz="950" i="1" spc="-5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  <a:p>
            <a:pPr marL="147320" marR="5080" indent="-135255">
              <a:lnSpc>
                <a:spcPct val="100000"/>
              </a:lnSpc>
              <a:spcBef>
                <a:spcPts val="375"/>
              </a:spcBef>
            </a:pPr>
            <a:r>
              <a:rPr sz="950" i="1" spc="5" dirty="0">
                <a:latin typeface="Courier New"/>
                <a:cs typeface="Courier New"/>
              </a:rPr>
              <a:t>+addAll(c:</a:t>
            </a:r>
            <a:r>
              <a:rPr sz="950" i="1" spc="10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Collection&lt;?</a:t>
            </a:r>
            <a:r>
              <a:rPr sz="950" i="1" spc="15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extends</a:t>
            </a:r>
            <a:r>
              <a:rPr sz="950" i="1" spc="10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E&gt;): </a:t>
            </a:r>
            <a:r>
              <a:rPr sz="950" i="1" spc="-555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950" i="1" spc="5" dirty="0">
                <a:latin typeface="Courier New"/>
                <a:cs typeface="Courier New"/>
              </a:rPr>
              <a:t>+clear():</a:t>
            </a:r>
            <a:r>
              <a:rPr sz="950" i="1" spc="-30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void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50" i="1" spc="5" dirty="0">
                <a:latin typeface="Courier New"/>
                <a:cs typeface="Courier New"/>
              </a:rPr>
              <a:t>+contains(o: Object): boolean</a:t>
            </a:r>
            <a:endParaRPr sz="950">
              <a:latin typeface="Courier New"/>
              <a:cs typeface="Courier New"/>
            </a:endParaRPr>
          </a:p>
          <a:p>
            <a:pPr marL="160020" marR="890269" indent="-147955">
              <a:lnSpc>
                <a:spcPts val="1120"/>
              </a:lnSpc>
              <a:spcBef>
                <a:spcPts val="430"/>
              </a:spcBef>
            </a:pPr>
            <a:r>
              <a:rPr sz="950" i="1" spc="5" dirty="0">
                <a:latin typeface="Courier New"/>
                <a:cs typeface="Courier New"/>
              </a:rPr>
              <a:t>+containsAll(c: </a:t>
            </a:r>
            <a:r>
              <a:rPr sz="950" i="1" spc="10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Collection&lt;?&gt;):boolean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950" i="1" spc="5" dirty="0">
                <a:latin typeface="Courier New"/>
                <a:cs typeface="Courier New"/>
              </a:rPr>
              <a:t>+isEmpty():</a:t>
            </a:r>
            <a:r>
              <a:rPr sz="950" i="1" spc="-20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93" y="3351868"/>
            <a:ext cx="2166620" cy="151511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950" i="1" spc="5" dirty="0">
                <a:latin typeface="Courier New"/>
                <a:cs typeface="Courier New"/>
              </a:rPr>
              <a:t>+remove(o:</a:t>
            </a:r>
            <a:r>
              <a:rPr sz="950" i="1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Object): boolean</a:t>
            </a:r>
            <a:endParaRPr sz="950">
              <a:latin typeface="Courier New"/>
              <a:cs typeface="Courier New"/>
            </a:endParaRPr>
          </a:p>
          <a:p>
            <a:pPr marL="134620" marR="5080" indent="-122555">
              <a:lnSpc>
                <a:spcPct val="100000"/>
              </a:lnSpc>
              <a:spcBef>
                <a:spcPts val="375"/>
              </a:spcBef>
            </a:pPr>
            <a:r>
              <a:rPr sz="950" i="1" spc="5" dirty="0">
                <a:latin typeface="Courier New"/>
                <a:cs typeface="Courier New"/>
              </a:rPr>
              <a:t>+removeAll(c: Collection&lt;?&gt;): </a:t>
            </a:r>
            <a:r>
              <a:rPr sz="950" i="1" spc="-555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  <a:p>
            <a:pPr marL="134620" marR="5080" indent="-122555">
              <a:lnSpc>
                <a:spcPts val="1120"/>
              </a:lnSpc>
              <a:spcBef>
                <a:spcPts val="405"/>
              </a:spcBef>
            </a:pPr>
            <a:r>
              <a:rPr sz="950" i="1" spc="5" dirty="0">
                <a:latin typeface="Courier New"/>
                <a:cs typeface="Courier New"/>
              </a:rPr>
              <a:t>+retainAll(c: Collection&lt;?&gt;): </a:t>
            </a:r>
            <a:r>
              <a:rPr sz="950" i="1" spc="-560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boolean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950" i="1" spc="5" dirty="0">
                <a:latin typeface="Courier New"/>
                <a:cs typeface="Courier New"/>
              </a:rPr>
              <a:t>+size():</a:t>
            </a:r>
            <a:r>
              <a:rPr sz="950" i="1" spc="-35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int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950" i="1" spc="5" dirty="0">
                <a:latin typeface="Courier New"/>
                <a:cs typeface="Courier New"/>
              </a:rPr>
              <a:t>+toArray():</a:t>
            </a:r>
            <a:r>
              <a:rPr sz="950" i="1" spc="-15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Object[]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950" spc="5" dirty="0">
                <a:latin typeface="Courier New"/>
                <a:cs typeface="Courier New"/>
              </a:rPr>
              <a:t>+stream():</a:t>
            </a:r>
            <a:r>
              <a:rPr sz="950" dirty="0">
                <a:latin typeface="Courier New"/>
                <a:cs typeface="Courier New"/>
              </a:rPr>
              <a:t> </a:t>
            </a:r>
            <a:r>
              <a:rPr sz="950" spc="5" dirty="0">
                <a:latin typeface="Courier New"/>
                <a:cs typeface="Courier New"/>
              </a:rPr>
              <a:t>Stream</a:t>
            </a:r>
            <a:r>
              <a:rPr sz="950" dirty="0">
                <a:latin typeface="Courier New"/>
                <a:cs typeface="Courier New"/>
              </a:rPr>
              <a:t> </a:t>
            </a:r>
            <a:r>
              <a:rPr sz="950" spc="5" dirty="0">
                <a:latin typeface="Courier New"/>
                <a:cs typeface="Courier New"/>
              </a:rPr>
              <a:t>default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389" y="1808565"/>
            <a:ext cx="2719705" cy="4588510"/>
          </a:xfrm>
          <a:custGeom>
            <a:avLst/>
            <a:gdLst/>
            <a:ahLst/>
            <a:cxnLst/>
            <a:rect l="l" t="t" r="r" b="b"/>
            <a:pathLst>
              <a:path w="2719705" h="4588510">
                <a:moveTo>
                  <a:pt x="27422" y="4229"/>
                </a:moveTo>
                <a:lnTo>
                  <a:pt x="2719535" y="0"/>
                </a:lnTo>
              </a:path>
              <a:path w="2719705" h="4588510">
                <a:moveTo>
                  <a:pt x="0" y="4588032"/>
                </a:moveTo>
                <a:lnTo>
                  <a:pt x="2690002" y="4588032"/>
                </a:lnTo>
                <a:lnTo>
                  <a:pt x="2690002" y="3373891"/>
                </a:lnTo>
                <a:lnTo>
                  <a:pt x="0" y="3373891"/>
                </a:lnTo>
                <a:lnTo>
                  <a:pt x="0" y="4588032"/>
                </a:lnTo>
                <a:close/>
              </a:path>
            </a:pathLst>
          </a:custGeom>
          <a:ln w="126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77551" y="3981910"/>
            <a:ext cx="3463290" cy="10452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100" dirty="0">
                <a:latin typeface="Times New Roman"/>
                <a:cs typeface="Times New Roman"/>
              </a:rPr>
              <a:t>Returns 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number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of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elements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this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collection.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ts val="1700"/>
              </a:lnSpc>
              <a:spcBef>
                <a:spcPts val="105"/>
              </a:spcBef>
            </a:pPr>
            <a:r>
              <a:rPr sz="1100" dirty="0">
                <a:latin typeface="Times New Roman"/>
                <a:cs typeface="Times New Roman"/>
              </a:rPr>
              <a:t>Returns an array </a:t>
            </a:r>
            <a:r>
              <a:rPr sz="1100" spc="5" dirty="0">
                <a:latin typeface="Times New Roman"/>
                <a:cs typeface="Times New Roman"/>
              </a:rPr>
              <a:t>of </a:t>
            </a:r>
            <a:r>
              <a:rPr sz="1100" dirty="0">
                <a:latin typeface="Times New Roman"/>
                <a:cs typeface="Times New Roman"/>
              </a:rPr>
              <a:t>Object </a:t>
            </a:r>
            <a:r>
              <a:rPr sz="1100" spc="-5" dirty="0">
                <a:latin typeface="Times New Roman"/>
                <a:cs typeface="Times New Roman"/>
              </a:rPr>
              <a:t>for </a:t>
            </a:r>
            <a:r>
              <a:rPr sz="1100" dirty="0">
                <a:latin typeface="Times New Roman"/>
                <a:cs typeface="Times New Roman"/>
              </a:rPr>
              <a:t>the elements </a:t>
            </a:r>
            <a:r>
              <a:rPr sz="1100" spc="5" dirty="0">
                <a:latin typeface="Times New Roman"/>
                <a:cs typeface="Times New Roman"/>
              </a:rPr>
              <a:t>in </a:t>
            </a:r>
            <a:r>
              <a:rPr sz="1100" dirty="0">
                <a:latin typeface="Times New Roman"/>
                <a:cs typeface="Times New Roman"/>
              </a:rPr>
              <a:t>this collection.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Returns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a</a:t>
            </a:r>
            <a:r>
              <a:rPr sz="1100" dirty="0">
                <a:latin typeface="Times New Roman"/>
                <a:cs typeface="Times New Roman"/>
              </a:rPr>
              <a:t> stream from </a:t>
            </a:r>
            <a:r>
              <a:rPr sz="1100" spc="-5" dirty="0">
                <a:latin typeface="Times New Roman"/>
                <a:cs typeface="Times New Roman"/>
              </a:rPr>
              <a:t>this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collection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(covered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Ch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30).</a:t>
            </a:r>
            <a:endParaRPr sz="1100">
              <a:latin typeface="Times New Roman"/>
              <a:cs typeface="Times New Roman"/>
            </a:endParaRPr>
          </a:p>
          <a:p>
            <a:pPr marL="92710" marR="33020" indent="-80645">
              <a:lnSpc>
                <a:spcPts val="1270"/>
              </a:lnSpc>
              <a:spcBef>
                <a:spcPts val="340"/>
              </a:spcBef>
            </a:pPr>
            <a:r>
              <a:rPr sz="1100" dirty="0">
                <a:latin typeface="Times New Roman"/>
                <a:cs typeface="Times New Roman"/>
              </a:rPr>
              <a:t>Returns</a:t>
            </a:r>
            <a:r>
              <a:rPr sz="1100" spc="5" dirty="0">
                <a:latin typeface="Times New Roman"/>
                <a:cs typeface="Times New Roman"/>
              </a:rPr>
              <a:t> a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parallel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stream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collection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(covered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Times New Roman"/>
                <a:cs typeface="Times New Roman"/>
              </a:rPr>
              <a:t>in</a:t>
            </a:r>
            <a:r>
              <a:rPr sz="1100" dirty="0">
                <a:latin typeface="Times New Roman"/>
                <a:cs typeface="Times New Roman"/>
              </a:rPr>
              <a:t> Ch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30).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730" y="5163394"/>
            <a:ext cx="2677795" cy="5226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14"/>
              </a:spcBef>
            </a:pPr>
            <a:r>
              <a:rPr sz="1650" b="1" dirty="0">
                <a:latin typeface="Times New Roman"/>
                <a:cs typeface="Times New Roman"/>
              </a:rPr>
              <a:t>«interface»</a:t>
            </a:r>
            <a:endParaRPr sz="1650">
              <a:latin typeface="Times New Roman"/>
              <a:cs typeface="Times New Roman"/>
            </a:endParaRPr>
          </a:p>
          <a:p>
            <a:pPr marL="635" algn="ctr">
              <a:lnSpc>
                <a:spcPts val="1950"/>
              </a:lnSpc>
            </a:pPr>
            <a:r>
              <a:rPr sz="1650" b="1" i="1" spc="5" dirty="0">
                <a:latin typeface="Times New Roman"/>
                <a:cs typeface="Times New Roman"/>
              </a:rPr>
              <a:t>java.util.Iterator&lt;E&gt;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4717" y="5661322"/>
            <a:ext cx="2677795" cy="6731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5"/>
              </a:spcBef>
            </a:pPr>
            <a:r>
              <a:rPr sz="1100" i="1" dirty="0">
                <a:latin typeface="Times New Roman"/>
                <a:cs typeface="Times New Roman"/>
              </a:rPr>
              <a:t>+hasNext():</a:t>
            </a:r>
            <a:r>
              <a:rPr sz="1100" i="1" spc="-4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boolean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r>
              <a:rPr sz="1100" i="1" dirty="0">
                <a:latin typeface="Times New Roman"/>
                <a:cs typeface="Times New Roman"/>
              </a:rPr>
              <a:t>+next():</a:t>
            </a:r>
            <a:r>
              <a:rPr sz="1100" i="1" spc="-40" dirty="0">
                <a:latin typeface="Times New Roman"/>
                <a:cs typeface="Times New Roman"/>
              </a:rPr>
              <a:t> </a:t>
            </a:r>
            <a:r>
              <a:rPr sz="1100" i="1" spc="5" dirty="0">
                <a:latin typeface="Times New Roman"/>
                <a:cs typeface="Times New Roman"/>
              </a:rPr>
              <a:t>E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sz="1100" i="1" dirty="0">
                <a:latin typeface="Times New Roman"/>
                <a:cs typeface="Times New Roman"/>
              </a:rPr>
              <a:t>+remove():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void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9277" y="67640"/>
            <a:ext cx="3002915" cy="5635625"/>
            <a:chOff x="199277" y="67640"/>
            <a:chExt cx="3002915" cy="5635625"/>
          </a:xfrm>
        </p:grpSpPr>
        <p:sp>
          <p:nvSpPr>
            <p:cNvPr id="13" name="object 13"/>
            <p:cNvSpPr/>
            <p:nvPr/>
          </p:nvSpPr>
          <p:spPr>
            <a:xfrm>
              <a:off x="205627" y="740321"/>
              <a:ext cx="2979420" cy="4956175"/>
            </a:xfrm>
            <a:custGeom>
              <a:avLst/>
              <a:gdLst/>
              <a:ahLst/>
              <a:cxnLst/>
              <a:rect l="l" t="t" r="r" b="b"/>
              <a:pathLst>
                <a:path w="2979420" h="4956175">
                  <a:moveTo>
                    <a:pt x="282761" y="4951907"/>
                  </a:moveTo>
                  <a:lnTo>
                    <a:pt x="2979092" y="4956107"/>
                  </a:lnTo>
                </a:path>
                <a:path w="2979420" h="4956175">
                  <a:moveTo>
                    <a:pt x="12656" y="4520356"/>
                  </a:moveTo>
                  <a:lnTo>
                    <a:pt x="282761" y="4518241"/>
                  </a:lnTo>
                </a:path>
                <a:path w="2979420" h="4956175">
                  <a:moveTo>
                    <a:pt x="12656" y="0"/>
                  </a:moveTo>
                  <a:lnTo>
                    <a:pt x="12656" y="4520356"/>
                  </a:lnTo>
                </a:path>
                <a:path w="2979420" h="4956175">
                  <a:moveTo>
                    <a:pt x="0" y="0"/>
                  </a:moveTo>
                  <a:lnTo>
                    <a:pt x="259499" y="0"/>
                  </a:lnTo>
                </a:path>
              </a:pathLst>
            </a:custGeom>
            <a:ln w="1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687" y="615544"/>
              <a:ext cx="127000" cy="254000"/>
            </a:xfrm>
            <a:custGeom>
              <a:avLst/>
              <a:gdLst/>
              <a:ahLst/>
              <a:cxnLst/>
              <a:rect l="l" t="t" r="r" b="b"/>
              <a:pathLst>
                <a:path w="127000" h="254000">
                  <a:moveTo>
                    <a:pt x="63277" y="0"/>
                  </a:moveTo>
                  <a:lnTo>
                    <a:pt x="0" y="126892"/>
                  </a:lnTo>
                  <a:lnTo>
                    <a:pt x="63277" y="253842"/>
                  </a:lnTo>
                  <a:lnTo>
                    <a:pt x="126548" y="126892"/>
                  </a:lnTo>
                  <a:lnTo>
                    <a:pt x="63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687" y="73990"/>
              <a:ext cx="2854960" cy="1096010"/>
            </a:xfrm>
            <a:custGeom>
              <a:avLst/>
              <a:gdLst/>
              <a:ahLst/>
              <a:cxnLst/>
              <a:rect l="l" t="t" r="r" b="b"/>
              <a:pathLst>
                <a:path w="2854960" h="1096010">
                  <a:moveTo>
                    <a:pt x="63277" y="541553"/>
                  </a:moveTo>
                  <a:lnTo>
                    <a:pt x="0" y="668445"/>
                  </a:lnTo>
                  <a:lnTo>
                    <a:pt x="63277" y="795396"/>
                  </a:lnTo>
                  <a:lnTo>
                    <a:pt x="126548" y="668445"/>
                  </a:lnTo>
                  <a:lnTo>
                    <a:pt x="63277" y="541553"/>
                  </a:lnTo>
                  <a:close/>
                </a:path>
                <a:path w="2854960" h="1096010">
                  <a:moveTo>
                    <a:pt x="160358" y="1095737"/>
                  </a:moveTo>
                  <a:lnTo>
                    <a:pt x="2854580" y="1095737"/>
                  </a:lnTo>
                  <a:lnTo>
                    <a:pt x="2854580" y="0"/>
                  </a:lnTo>
                  <a:lnTo>
                    <a:pt x="160358" y="0"/>
                  </a:lnTo>
                  <a:lnTo>
                    <a:pt x="160358" y="1095737"/>
                  </a:lnTo>
                  <a:close/>
                </a:path>
              </a:pathLst>
            </a:custGeom>
            <a:ln w="126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77551" y="5661322"/>
            <a:ext cx="3298825" cy="67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990">
              <a:lnSpc>
                <a:spcPct val="128699"/>
              </a:lnSpc>
              <a:spcBef>
                <a:spcPts val="95"/>
              </a:spcBef>
            </a:pPr>
            <a:r>
              <a:rPr sz="1100" dirty="0">
                <a:latin typeface="Times New Roman"/>
                <a:cs typeface="Times New Roman"/>
              </a:rPr>
              <a:t>Returns true if this iterator </a:t>
            </a:r>
            <a:r>
              <a:rPr sz="1100" spc="5" dirty="0">
                <a:latin typeface="Times New Roman"/>
                <a:cs typeface="Times New Roman"/>
              </a:rPr>
              <a:t>has </a:t>
            </a:r>
            <a:r>
              <a:rPr sz="1100" dirty="0">
                <a:latin typeface="Times New Roman"/>
                <a:cs typeface="Times New Roman"/>
              </a:rPr>
              <a:t>more elements to </a:t>
            </a:r>
            <a:r>
              <a:rPr sz="1100" spc="-5" dirty="0">
                <a:latin typeface="Times New Roman"/>
                <a:cs typeface="Times New Roman"/>
              </a:rPr>
              <a:t>traverse. </a:t>
            </a:r>
            <a:r>
              <a:rPr sz="1100" spc="-26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Returns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next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element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this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iterator.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00" dirty="0">
                <a:latin typeface="Times New Roman"/>
                <a:cs typeface="Times New Roman"/>
              </a:rPr>
              <a:t>Removes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last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element</a:t>
            </a:r>
            <a:r>
              <a:rPr sz="1100" dirty="0">
                <a:latin typeface="Times New Roman"/>
                <a:cs typeface="Times New Roman"/>
              </a:rPr>
              <a:t> obtained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using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the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next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method.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387" y="57069"/>
            <a:ext cx="2681605" cy="4394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610"/>
              </a:lnSpc>
              <a:spcBef>
                <a:spcPts val="130"/>
              </a:spcBef>
            </a:pPr>
            <a:r>
              <a:rPr sz="1350" b="1" spc="10" dirty="0">
                <a:latin typeface="Times New Roman"/>
                <a:cs typeface="Times New Roman"/>
              </a:rPr>
              <a:t>«interface»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610"/>
              </a:lnSpc>
            </a:pPr>
            <a:r>
              <a:rPr sz="1350" b="1" i="1" spc="10" dirty="0">
                <a:latin typeface="Times New Roman"/>
                <a:cs typeface="Times New Roman"/>
              </a:rPr>
              <a:t>java.lang.Iterable&lt;E&gt;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7374" y="513126"/>
            <a:ext cx="2681605" cy="55245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r>
              <a:rPr sz="950" i="1" spc="5" dirty="0">
                <a:latin typeface="Courier New"/>
                <a:cs typeface="Courier New"/>
              </a:rPr>
              <a:t>+iterator():</a:t>
            </a:r>
            <a:r>
              <a:rPr sz="950" i="1" spc="-10" dirty="0">
                <a:latin typeface="Courier New"/>
                <a:cs typeface="Courier New"/>
              </a:rPr>
              <a:t> </a:t>
            </a:r>
            <a:r>
              <a:rPr sz="950" i="1" spc="5" dirty="0">
                <a:latin typeface="Courier New"/>
                <a:cs typeface="Courier New"/>
              </a:rPr>
              <a:t>Iterator&lt;E&gt;</a:t>
            </a:r>
            <a:endParaRPr sz="950">
              <a:latin typeface="Courier New"/>
              <a:cs typeface="Courier New"/>
            </a:endParaRPr>
          </a:p>
          <a:p>
            <a:pPr marL="80010" marR="238125" indent="-80645">
              <a:lnSpc>
                <a:spcPts val="1120"/>
              </a:lnSpc>
              <a:spcBef>
                <a:spcPts val="430"/>
              </a:spcBef>
            </a:pPr>
            <a:r>
              <a:rPr sz="950" spc="5" dirty="0">
                <a:latin typeface="Courier New"/>
                <a:cs typeface="Courier New"/>
              </a:rPr>
              <a:t>+forEach(action:</a:t>
            </a:r>
            <a:r>
              <a:rPr sz="950" spc="10" dirty="0">
                <a:latin typeface="Courier New"/>
                <a:cs typeface="Courier New"/>
              </a:rPr>
              <a:t> </a:t>
            </a:r>
            <a:r>
              <a:rPr sz="950" spc="5" dirty="0">
                <a:latin typeface="Courier New"/>
                <a:cs typeface="Courier New"/>
              </a:rPr>
              <a:t>Consumer&lt;?</a:t>
            </a:r>
            <a:r>
              <a:rPr sz="950" spc="10" dirty="0">
                <a:latin typeface="Courier New"/>
                <a:cs typeface="Courier New"/>
              </a:rPr>
              <a:t> </a:t>
            </a:r>
            <a:r>
              <a:rPr sz="950" spc="5" dirty="0">
                <a:latin typeface="Courier New"/>
                <a:cs typeface="Courier New"/>
              </a:rPr>
              <a:t>super </a:t>
            </a:r>
            <a:r>
              <a:rPr sz="950" spc="-555" dirty="0">
                <a:latin typeface="Courier New"/>
                <a:cs typeface="Courier New"/>
              </a:rPr>
              <a:t> </a:t>
            </a:r>
            <a:r>
              <a:rPr sz="950" spc="5" dirty="0">
                <a:latin typeface="Courier New"/>
                <a:cs typeface="Courier New"/>
              </a:rPr>
              <a:t>E&gt;): default void</a:t>
            </a:r>
            <a:endParaRPr sz="9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7358" y="499168"/>
            <a:ext cx="2703195" cy="982980"/>
            <a:chOff x="507358" y="499168"/>
            <a:chExt cx="2703195" cy="982980"/>
          </a:xfrm>
        </p:grpSpPr>
        <p:sp>
          <p:nvSpPr>
            <p:cNvPr id="20" name="object 20"/>
            <p:cNvSpPr/>
            <p:nvPr/>
          </p:nvSpPr>
          <p:spPr>
            <a:xfrm>
              <a:off x="513702" y="505512"/>
              <a:ext cx="2690495" cy="4445"/>
            </a:xfrm>
            <a:custGeom>
              <a:avLst/>
              <a:gdLst/>
              <a:ahLst/>
              <a:cxnLst/>
              <a:rect l="l" t="t" r="r" b="b"/>
              <a:pathLst>
                <a:path w="2690495" h="4445">
                  <a:moveTo>
                    <a:pt x="0" y="4229"/>
                  </a:moveTo>
                  <a:lnTo>
                    <a:pt x="2690002" y="0"/>
                  </a:lnTo>
                </a:path>
              </a:pathLst>
            </a:custGeom>
            <a:ln w="12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31082" y="1169727"/>
              <a:ext cx="253365" cy="116839"/>
            </a:xfrm>
            <a:custGeom>
              <a:avLst/>
              <a:gdLst/>
              <a:ahLst/>
              <a:cxnLst/>
              <a:rect l="l" t="t" r="r" b="b"/>
              <a:pathLst>
                <a:path w="253364" h="116840">
                  <a:moveTo>
                    <a:pt x="126624" y="0"/>
                  </a:moveTo>
                  <a:lnTo>
                    <a:pt x="0" y="116376"/>
                  </a:lnTo>
                  <a:lnTo>
                    <a:pt x="253161" y="116376"/>
                  </a:lnTo>
                  <a:lnTo>
                    <a:pt x="126624" y="0"/>
                  </a:lnTo>
                  <a:close/>
                </a:path>
              </a:pathLst>
            </a:custGeom>
            <a:ln w="1268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48116" y="1287170"/>
              <a:ext cx="15240" cy="194945"/>
            </a:xfrm>
            <a:custGeom>
              <a:avLst/>
              <a:gdLst/>
              <a:ahLst/>
              <a:cxnLst/>
              <a:rect l="l" t="t" r="r" b="b"/>
              <a:pathLst>
                <a:path w="15239" h="194944">
                  <a:moveTo>
                    <a:pt x="14859" y="141668"/>
                  </a:moveTo>
                  <a:lnTo>
                    <a:pt x="0" y="141668"/>
                  </a:lnTo>
                  <a:lnTo>
                    <a:pt x="0" y="194627"/>
                  </a:lnTo>
                  <a:lnTo>
                    <a:pt x="14859" y="194627"/>
                  </a:lnTo>
                  <a:lnTo>
                    <a:pt x="14859" y="141668"/>
                  </a:lnTo>
                  <a:close/>
                </a:path>
                <a:path w="15239" h="194944">
                  <a:moveTo>
                    <a:pt x="14859" y="48641"/>
                  </a:moveTo>
                  <a:lnTo>
                    <a:pt x="0" y="48641"/>
                  </a:lnTo>
                  <a:lnTo>
                    <a:pt x="0" y="101511"/>
                  </a:lnTo>
                  <a:lnTo>
                    <a:pt x="14859" y="101511"/>
                  </a:lnTo>
                  <a:lnTo>
                    <a:pt x="14859" y="48641"/>
                  </a:lnTo>
                  <a:close/>
                </a:path>
                <a:path w="15239" h="194944">
                  <a:moveTo>
                    <a:pt x="14859" y="0"/>
                  </a:moveTo>
                  <a:lnTo>
                    <a:pt x="0" y="0"/>
                  </a:lnTo>
                  <a:lnTo>
                    <a:pt x="0" y="8458"/>
                  </a:lnTo>
                  <a:lnTo>
                    <a:pt x="14859" y="8458"/>
                  </a:lnTo>
                  <a:lnTo>
                    <a:pt x="1485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075487" y="5516562"/>
            <a:ext cx="185102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2384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54"/>
              </a:spcBef>
            </a:pPr>
            <a:r>
              <a:rPr sz="2000" spc="-15" dirty="0">
                <a:latin typeface="Times New Roman"/>
                <a:cs typeface="Times New Roman"/>
              </a:rPr>
              <a:t>TestCollection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3900" y="4872037"/>
            <a:ext cx="184975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70815">
              <a:lnSpc>
                <a:spcPct val="100000"/>
              </a:lnSpc>
              <a:spcBef>
                <a:spcPts val="270"/>
              </a:spcBef>
            </a:pPr>
            <a:r>
              <a:rPr sz="2000" dirty="0">
                <a:latin typeface="Times New Roman"/>
                <a:cs typeface="Times New Roman"/>
              </a:rPr>
              <a:t>UML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TestCollection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241" y="712723"/>
            <a:ext cx="8239125" cy="572262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31825" marR="77470" indent="-457200">
              <a:lnSpc>
                <a:spcPct val="100800"/>
              </a:lnSpc>
              <a:spcBef>
                <a:spcPts val="75"/>
              </a:spcBef>
              <a:buAutoNum type="arabicPeriod"/>
              <a:tabLst>
                <a:tab pos="631825" algn="l"/>
                <a:tab pos="632460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ArrayList “</a:t>
            </a:r>
            <a:r>
              <a:rPr sz="2400" b="1" spc="-5" dirty="0">
                <a:latin typeface="Calibri"/>
                <a:cs typeface="Calibri"/>
              </a:rPr>
              <a:t>collection1</a:t>
            </a:r>
            <a:r>
              <a:rPr sz="2400" spc="-5" dirty="0">
                <a:latin typeface="Times New Roman"/>
                <a:cs typeface="Times New Roman"/>
              </a:rPr>
              <a:t>” with </a:t>
            </a:r>
            <a:r>
              <a:rPr sz="2400" dirty="0">
                <a:latin typeface="Times New Roman"/>
                <a:cs typeface="Times New Roman"/>
              </a:rPr>
              <a:t>four </a:t>
            </a:r>
            <a:r>
              <a:rPr sz="2400" spc="-5" dirty="0">
                <a:latin typeface="Times New Roman"/>
                <a:cs typeface="Times New Roman"/>
              </a:rPr>
              <a:t>cities: New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York,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Atlanta,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Dallas,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Madison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 </a:t>
            </a:r>
            <a:r>
              <a:rPr sz="2400" dirty="0">
                <a:latin typeface="Times New Roman"/>
                <a:cs typeface="Times New Roman"/>
              </a:rPr>
              <a:t>out </a:t>
            </a:r>
            <a:r>
              <a:rPr sz="2400" spc="-5" dirty="0">
                <a:latin typeface="Times New Roman"/>
                <a:cs typeface="Times New Roman"/>
              </a:rPr>
              <a:t>collection1</a:t>
            </a:r>
            <a:endParaRPr sz="2400">
              <a:latin typeface="Times New Roman"/>
              <a:cs typeface="Times New Roman"/>
            </a:endParaRPr>
          </a:p>
          <a:p>
            <a:pPr marL="566420" algn="ctr">
              <a:lnSpc>
                <a:spcPts val="2810"/>
              </a:lnSpc>
            </a:pPr>
            <a:r>
              <a:rPr sz="2400" b="1" spc="-10" dirty="0">
                <a:latin typeface="Calibri"/>
                <a:cs typeface="Calibri"/>
              </a:rPr>
              <a:t>ArrayList&lt;String&gt;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collection1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ArrayList&lt;&gt;();</a:t>
            </a:r>
            <a:endParaRPr sz="2400">
              <a:latin typeface="Calibri"/>
              <a:cs typeface="Calibri"/>
            </a:endParaRPr>
          </a:p>
          <a:p>
            <a:pPr marL="631825" indent="-457834">
              <a:lnSpc>
                <a:spcPct val="100000"/>
              </a:lnSpc>
              <a:buAutoNum type="arabicPeriod" startAt="2"/>
              <a:tabLst>
                <a:tab pos="631825" algn="l"/>
                <a:tab pos="632460" algn="l"/>
              </a:tabLst>
            </a:pPr>
            <a:r>
              <a:rPr sz="2400" spc="-45" dirty="0">
                <a:latin typeface="Times New Roman"/>
                <a:cs typeface="Times New Roman"/>
              </a:rPr>
              <a:t>Test</a:t>
            </a:r>
            <a:r>
              <a:rPr sz="2400" spc="-5" dirty="0">
                <a:latin typeface="Times New Roman"/>
                <a:cs typeface="Times New Roman"/>
              </a:rPr>
              <a:t> if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Dallas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collection1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b="1" spc="-10" dirty="0">
                <a:latin typeface="Calibri"/>
                <a:cs typeface="Calibri"/>
              </a:rPr>
              <a:t>contains()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method.</a:t>
            </a:r>
            <a:endParaRPr sz="2400">
              <a:latin typeface="Times New Roman"/>
              <a:cs typeface="Times New Roman"/>
            </a:endParaRPr>
          </a:p>
          <a:p>
            <a:pPr marL="631825" marR="5080" indent="-457200">
              <a:lnSpc>
                <a:spcPct val="100800"/>
              </a:lnSpc>
              <a:buAutoNum type="arabicPeriod" startAt="2"/>
              <a:tabLst>
                <a:tab pos="631825" algn="l"/>
                <a:tab pos="63246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remove()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remove Dallas</a:t>
            </a:r>
            <a:r>
              <a:rPr sz="2400" dirty="0">
                <a:latin typeface="Times New Roman"/>
                <a:cs typeface="Times New Roman"/>
              </a:rPr>
              <a:t> 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collection1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length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collection1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size()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25"/>
              </a:lnSpc>
              <a:spcBef>
                <a:spcPts val="1730"/>
              </a:spcBef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public</a:t>
            </a:r>
            <a:r>
              <a:rPr sz="1800" b="1" spc="-1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class </a:t>
            </a:r>
            <a:r>
              <a:rPr sz="1800" b="1" spc="-20" dirty="0">
                <a:latin typeface="Calibri"/>
                <a:cs typeface="Calibri"/>
              </a:rPr>
              <a:t>TestCollection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116839">
              <a:lnSpc>
                <a:spcPts val="2125"/>
              </a:lnSpc>
            </a:pP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public </a:t>
            </a:r>
            <a:r>
              <a:rPr sz="1800" b="1" spc="-15" dirty="0">
                <a:solidFill>
                  <a:srgbClr val="000080"/>
                </a:solidFill>
                <a:latin typeface="Calibri"/>
                <a:cs typeface="Calibri"/>
              </a:rPr>
              <a:t>static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 void</a:t>
            </a:r>
            <a:r>
              <a:rPr sz="18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main(String[] </a:t>
            </a:r>
            <a:r>
              <a:rPr sz="1800" b="1" spc="-10" dirty="0">
                <a:latin typeface="Calibri"/>
                <a:cs typeface="Calibri"/>
              </a:rPr>
              <a:t>args)</a:t>
            </a:r>
            <a:r>
              <a:rPr sz="1800" b="1" dirty="0">
                <a:latin typeface="Calibri"/>
                <a:cs typeface="Calibri"/>
              </a:rPr>
              <a:t> {</a:t>
            </a:r>
            <a:endParaRPr sz="1800">
              <a:latin typeface="Calibri"/>
              <a:cs typeface="Calibri"/>
            </a:endParaRPr>
          </a:p>
          <a:p>
            <a:pPr marL="222250" marR="2603500">
              <a:lnSpc>
                <a:spcPct val="99400"/>
              </a:lnSpc>
              <a:spcBef>
                <a:spcPts val="60"/>
              </a:spcBef>
            </a:pPr>
            <a:r>
              <a:rPr sz="1800" b="1" spc="-10" dirty="0">
                <a:latin typeface="Calibri"/>
                <a:cs typeface="Calibri"/>
              </a:rPr>
              <a:t>ArrayList&lt;String&gt;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collection1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sz="18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ArrayList&lt;&gt;();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collection1.add(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"New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008000"/>
                </a:solidFill>
                <a:latin typeface="Calibri"/>
                <a:cs typeface="Calibri"/>
              </a:rPr>
              <a:t>York"</a:t>
            </a:r>
            <a:r>
              <a:rPr sz="1800" b="1" spc="-25" dirty="0">
                <a:latin typeface="Calibri"/>
                <a:cs typeface="Calibri"/>
              </a:rPr>
              <a:t>);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collection1.add(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"Atlanta"</a:t>
            </a:r>
            <a:r>
              <a:rPr sz="1800" b="1" spc="-10" dirty="0">
                <a:latin typeface="Calibri"/>
                <a:cs typeface="Calibri"/>
              </a:rPr>
              <a:t>);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collection1.add(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sz="1800" b="1" spc="-10" dirty="0">
                <a:latin typeface="Calibri"/>
                <a:cs typeface="Calibri"/>
              </a:rPr>
              <a:t>);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collection1.add(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"Madison"</a:t>
            </a:r>
            <a:r>
              <a:rPr sz="1800" b="1" spc="-1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22225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.println(collection1);</a:t>
            </a:r>
            <a:endParaRPr sz="1800">
              <a:latin typeface="Calibri"/>
              <a:cs typeface="Calibri"/>
            </a:endParaRPr>
          </a:p>
          <a:p>
            <a:pPr marL="222250" marR="359410">
              <a:lnSpc>
                <a:spcPct val="200000"/>
              </a:lnSpc>
              <a:spcBef>
                <a:spcPts val="70"/>
              </a:spcBef>
            </a:pP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\n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Is</a:t>
            </a:r>
            <a:r>
              <a:rPr sz="18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Dallas</a:t>
            </a:r>
            <a:r>
              <a:rPr sz="18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sz="18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collection1?</a:t>
            </a:r>
            <a:r>
              <a:rPr sz="1800" b="1" spc="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”</a:t>
            </a:r>
            <a:r>
              <a:rPr sz="1800" b="1" spc="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collection1.contains(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sz="1800" b="1" spc="-10" dirty="0">
                <a:latin typeface="Calibri"/>
                <a:cs typeface="Calibri"/>
              </a:rPr>
              <a:t>));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collection1.remove(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sz="1800" b="1" spc="-1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222250">
              <a:lnSpc>
                <a:spcPts val="2090"/>
              </a:lnSpc>
            </a:pP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\n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collection1.size()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+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"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cities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are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in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collection1</a:t>
            </a:r>
            <a:r>
              <a:rPr sz="1800" b="1" spc="1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now"</a:t>
            </a:r>
            <a:r>
              <a:rPr sz="1800" b="1" spc="-5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TestCollection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264" y="712723"/>
            <a:ext cx="8370570" cy="48964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69900" marR="961390" indent="-457200">
              <a:lnSpc>
                <a:spcPct val="100800"/>
              </a:lnSpc>
              <a:spcBef>
                <a:spcPts val="75"/>
              </a:spcBef>
              <a:buAutoNum type="arabicPeriod" startAt="4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Create an interface“</a:t>
            </a:r>
            <a:r>
              <a:rPr sz="2400" b="1" spc="-5" dirty="0">
                <a:latin typeface="Calibri"/>
                <a:cs typeface="Calibri"/>
              </a:rPr>
              <a:t>collection2</a:t>
            </a:r>
            <a:r>
              <a:rPr sz="2400" spc="-5" dirty="0">
                <a:latin typeface="Times New Roman"/>
                <a:cs typeface="Times New Roman"/>
              </a:rPr>
              <a:t>” with </a:t>
            </a:r>
            <a:r>
              <a:rPr sz="2400" dirty="0">
                <a:latin typeface="Times New Roman"/>
                <a:cs typeface="Times New Roman"/>
              </a:rPr>
              <a:t>four </a:t>
            </a:r>
            <a:r>
              <a:rPr sz="2400" spc="-5" dirty="0">
                <a:latin typeface="Times New Roman"/>
                <a:cs typeface="Times New Roman"/>
              </a:rPr>
              <a:t>cities: Seattle,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Portland,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Angles,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Atlanta 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following:</a:t>
            </a:r>
            <a:endParaRPr sz="2400">
              <a:latin typeface="Times New Roman"/>
              <a:cs typeface="Times New Roman"/>
            </a:endParaRPr>
          </a:p>
          <a:p>
            <a:pPr marL="1283970">
              <a:lnSpc>
                <a:spcPts val="2810"/>
              </a:lnSpc>
            </a:pPr>
            <a:r>
              <a:rPr sz="2400" b="1" spc="-5" dirty="0">
                <a:latin typeface="Calibri"/>
                <a:cs typeface="Calibri"/>
              </a:rPr>
              <a:t>Collection&lt;string&gt;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collection2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new</a:t>
            </a:r>
            <a:r>
              <a:rPr sz="2400" b="1" spc="-15" dirty="0">
                <a:latin typeface="Calibri"/>
                <a:cs typeface="Calibri"/>
              </a:rPr>
              <a:t> ArrayList&lt;&gt;( </a:t>
            </a:r>
            <a:r>
              <a:rPr sz="2400" b="1" dirty="0">
                <a:latin typeface="Calibri"/>
                <a:cs typeface="Calibri"/>
              </a:rPr>
              <a:t>);</a:t>
            </a:r>
            <a:endParaRPr sz="2400">
              <a:latin typeface="Calibri"/>
              <a:cs typeface="Calibri"/>
            </a:endParaRPr>
          </a:p>
          <a:p>
            <a:pPr marL="469265" marR="5080" indent="-469265">
              <a:lnSpc>
                <a:spcPts val="2900"/>
              </a:lnSpc>
              <a:spcBef>
                <a:spcPts val="8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Clone </a:t>
            </a:r>
            <a:r>
              <a:rPr sz="2400" b="1" spc="-5" dirty="0">
                <a:latin typeface="Calibri"/>
                <a:cs typeface="Calibri"/>
              </a:rPr>
              <a:t>collection1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new ArrayList and name it </a:t>
            </a:r>
            <a:r>
              <a:rPr sz="2400" b="1" spc="-5" dirty="0">
                <a:latin typeface="Calibri"/>
                <a:cs typeface="Calibri"/>
              </a:rPr>
              <a:t>c1</a:t>
            </a:r>
            <a:r>
              <a:rPr sz="2400" spc="-5" dirty="0">
                <a:latin typeface="Times New Roman"/>
                <a:cs typeface="Times New Roman"/>
              </a:rPr>
              <a:t>: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ArrayList&lt;String&gt;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c1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(ArrayList&lt;String&gt;)(collection1.clone());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ts val="277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5" dirty="0">
                <a:latin typeface="Times New Roman"/>
                <a:cs typeface="Times New Roman"/>
              </a:rPr>
              <a:t> 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cities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collection2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c1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b="1" spc="-5" dirty="0">
                <a:latin typeface="Calibri"/>
                <a:cs typeface="Calibri"/>
              </a:rPr>
              <a:t>addAll(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469900" indent="-457200">
              <a:lnSpc>
                <a:spcPts val="2845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c1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94005" marR="2571750">
              <a:lnSpc>
                <a:spcPct val="99400"/>
              </a:lnSpc>
              <a:spcBef>
                <a:spcPts val="1019"/>
              </a:spcBef>
            </a:pPr>
            <a:r>
              <a:rPr sz="1800" b="1" spc="-5" dirty="0">
                <a:latin typeface="Calibri"/>
                <a:cs typeface="Calibri"/>
              </a:rPr>
              <a:t>Collection&lt;String&gt;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collection2</a:t>
            </a:r>
            <a:r>
              <a:rPr sz="1800" b="1" dirty="0">
                <a:latin typeface="Calibri"/>
                <a:cs typeface="Calibri"/>
              </a:rPr>
              <a:t> =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new</a:t>
            </a:r>
            <a:r>
              <a:rPr sz="1800" b="1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ArrayList&lt;&gt;();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collection2.add(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"Seattle"</a:t>
            </a:r>
            <a:r>
              <a:rPr sz="1800" b="1" spc="-10" dirty="0">
                <a:latin typeface="Calibri"/>
                <a:cs typeface="Calibri"/>
              </a:rPr>
              <a:t>);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collection2.add(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"Portland"</a:t>
            </a:r>
            <a:r>
              <a:rPr sz="1800" b="1" spc="-10" dirty="0">
                <a:latin typeface="Calibri"/>
                <a:cs typeface="Calibri"/>
              </a:rPr>
              <a:t>);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collection2.add(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"Los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Angles"</a:t>
            </a:r>
            <a:r>
              <a:rPr sz="1800" b="1" spc="-5" dirty="0">
                <a:latin typeface="Calibri"/>
                <a:cs typeface="Calibri"/>
              </a:rPr>
              <a:t>);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collection2.add(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"Atlanta"</a:t>
            </a:r>
            <a:r>
              <a:rPr sz="1800" b="1" spc="-1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294005" marR="2264410">
              <a:lnSpc>
                <a:spcPct val="102200"/>
              </a:lnSpc>
            </a:pPr>
            <a:r>
              <a:rPr sz="1800" b="1" spc="-10" dirty="0">
                <a:latin typeface="Calibri"/>
                <a:cs typeface="Calibri"/>
              </a:rPr>
              <a:t>ArrayList&lt;String&gt;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c1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=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(ArrayList&lt;String&gt;)(collection1.clone());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c1.addAll(collection2);</a:t>
            </a:r>
            <a:endParaRPr sz="1800">
              <a:latin typeface="Calibri"/>
              <a:cs typeface="Calibri"/>
            </a:endParaRPr>
          </a:p>
          <a:p>
            <a:pPr marL="294005">
              <a:lnSpc>
                <a:spcPts val="2090"/>
              </a:lnSpc>
            </a:pP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1800" b="1" spc="-10" dirty="0">
                <a:solidFill>
                  <a:srgbClr val="000080"/>
                </a:solidFill>
                <a:latin typeface="Calibri"/>
                <a:cs typeface="Calibri"/>
              </a:rPr>
              <a:t>\n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Cities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 in</a:t>
            </a:r>
            <a:r>
              <a:rPr sz="1800" b="1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collection1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Calibri"/>
                <a:cs typeface="Calibri"/>
              </a:rPr>
              <a:t>or collection2:</a:t>
            </a:r>
            <a:r>
              <a:rPr sz="1800" b="1" spc="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1800" b="1" spc="-10" dirty="0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 marL="294005">
              <a:lnSpc>
                <a:spcPct val="100000"/>
              </a:lnSpc>
              <a:spcBef>
                <a:spcPts val="50"/>
              </a:spcBef>
            </a:pPr>
            <a:r>
              <a:rPr sz="1800" b="1" spc="-10" dirty="0">
                <a:latin typeface="Calibri"/>
                <a:cs typeface="Calibri"/>
              </a:rPr>
              <a:t>System.</a:t>
            </a:r>
            <a:r>
              <a:rPr sz="18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800" b="1" spc="-10" dirty="0">
                <a:latin typeface="Calibri"/>
                <a:cs typeface="Calibri"/>
              </a:rPr>
              <a:t>.println(c1);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TestCollection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264" y="727963"/>
            <a:ext cx="8356600" cy="5335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2845"/>
              </a:lnSpc>
              <a:spcBef>
                <a:spcPts val="100"/>
              </a:spcBef>
              <a:buAutoNum type="arabicPeriod" startAt="8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Re-clone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collection1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ArrayList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c1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ts val="2845"/>
              </a:lnSpc>
              <a:buAutoNum type="arabicPeriod" startAt="8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retainAll()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collection2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 </a:t>
            </a:r>
            <a:r>
              <a:rPr sz="2400" b="1" spc="-5" dirty="0">
                <a:latin typeface="Calibri"/>
                <a:cs typeface="Calibri"/>
              </a:rPr>
              <a:t>c1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45"/>
              </a:lnSpc>
              <a:spcBef>
                <a:spcPts val="120"/>
              </a:spcBef>
            </a:pPr>
            <a:r>
              <a:rPr sz="2400" spc="-5" dirty="0">
                <a:latin typeface="Times New Roman"/>
                <a:cs typeface="Times New Roman"/>
              </a:rPr>
              <a:t>mutual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city(ies).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ts val="2845"/>
              </a:lnSpc>
              <a:buAutoNum type="arabicPeriod" startAt="10"/>
              <a:tabLst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Re-clone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collection1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c1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0"/>
              </a:spcBef>
              <a:buAutoNum type="arabicPeriod" startAt="10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removeAll()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remove cities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collection2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c1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print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c1.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47320" marR="1860550" indent="-12700">
              <a:lnSpc>
                <a:spcPct val="102200"/>
              </a:lnSpc>
            </a:pPr>
            <a:r>
              <a:rPr sz="1800" b="1" spc="-5" dirty="0">
                <a:latin typeface="Times New Roman"/>
                <a:cs typeface="Times New Roman"/>
              </a:rPr>
              <a:t>ArrayList&lt;String&gt;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c1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(ArrayList&lt;String&gt;)(collection1.clone());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c1.retainAll(collection2);</a:t>
            </a:r>
            <a:endParaRPr sz="1800">
              <a:latin typeface="Times New Roman"/>
              <a:cs typeface="Times New Roman"/>
            </a:endParaRPr>
          </a:p>
          <a:p>
            <a:pPr marL="147320">
              <a:lnSpc>
                <a:spcPts val="2090"/>
              </a:lnSpc>
            </a:pPr>
            <a:r>
              <a:rPr sz="1800" b="1" dirty="0">
                <a:latin typeface="Times New Roman"/>
                <a:cs typeface="Times New Roman"/>
              </a:rPr>
              <a:t>c1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(ArrayList&lt;String&gt;)(</a:t>
            </a:r>
            <a:endParaRPr sz="1800">
              <a:latin typeface="Times New Roman"/>
              <a:cs typeface="Times New Roman"/>
            </a:endParaRPr>
          </a:p>
          <a:p>
            <a:pPr marL="147320" marR="2352675">
              <a:lnSpc>
                <a:spcPts val="2090"/>
              </a:lnSpc>
              <a:spcBef>
                <a:spcPts val="175"/>
              </a:spcBef>
            </a:pPr>
            <a:r>
              <a:rPr sz="1800" b="1" spc="-5" dirty="0">
                <a:latin typeface="Times New Roman"/>
                <a:cs typeface="Times New Roman"/>
              </a:rPr>
              <a:t>System.</a:t>
            </a:r>
            <a:r>
              <a:rPr sz="18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1800" b="1" spc="-5" dirty="0">
                <a:latin typeface="Times New Roman"/>
                <a:cs typeface="Times New Roman"/>
              </a:rPr>
              <a:t>.print(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18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Cities</a:t>
            </a:r>
            <a:r>
              <a:rPr sz="18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18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collection1</a:t>
            </a:r>
            <a:r>
              <a:rPr sz="18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and</a:t>
            </a:r>
            <a:r>
              <a:rPr sz="18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collection2:</a:t>
            </a:r>
            <a:r>
              <a:rPr sz="1800" b="1" spc="1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1800" b="1" dirty="0">
                <a:latin typeface="Times New Roman"/>
                <a:cs typeface="Times New Roman"/>
              </a:rPr>
              <a:t>);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System.</a:t>
            </a:r>
            <a:r>
              <a:rPr sz="18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1800" b="1" spc="-5" dirty="0">
                <a:latin typeface="Times New Roman"/>
                <a:cs typeface="Times New Roman"/>
              </a:rPr>
              <a:t>.println(c1);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147320" marR="3752850">
              <a:lnSpc>
                <a:spcPts val="2090"/>
              </a:lnSpc>
            </a:pPr>
            <a:r>
              <a:rPr sz="1800" b="1" dirty="0">
                <a:latin typeface="Times New Roman"/>
                <a:cs typeface="Times New Roman"/>
              </a:rPr>
              <a:t>c1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=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(ArrayList&lt;String&gt;)(collection1.clone());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c1.removeAll(collection2);</a:t>
            </a:r>
            <a:endParaRPr sz="1800">
              <a:latin typeface="Times New Roman"/>
              <a:cs typeface="Times New Roman"/>
            </a:endParaRPr>
          </a:p>
          <a:p>
            <a:pPr marL="147320" marR="2638425">
              <a:lnSpc>
                <a:spcPts val="2090"/>
              </a:lnSpc>
              <a:spcBef>
                <a:spcPts val="114"/>
              </a:spcBef>
            </a:pPr>
            <a:r>
              <a:rPr sz="1800" b="1" spc="-5" dirty="0">
                <a:latin typeface="Times New Roman"/>
                <a:cs typeface="Times New Roman"/>
              </a:rPr>
              <a:t>System.</a:t>
            </a:r>
            <a:r>
              <a:rPr sz="18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1800" b="1" spc="-5" dirty="0">
                <a:latin typeface="Times New Roman"/>
                <a:cs typeface="Times New Roman"/>
              </a:rPr>
              <a:t>.print(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1800" b="1" spc="-5" dirty="0">
                <a:solidFill>
                  <a:srgbClr val="000080"/>
                </a:solidFill>
                <a:latin typeface="Times New Roman"/>
                <a:cs typeface="Times New Roman"/>
              </a:rPr>
              <a:t>\n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Cities</a:t>
            </a:r>
            <a:r>
              <a:rPr sz="18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1800" b="1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collection1,</a:t>
            </a:r>
            <a:r>
              <a:rPr sz="18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but</a:t>
            </a:r>
            <a:r>
              <a:rPr sz="18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not</a:t>
            </a:r>
            <a:r>
              <a:rPr sz="1800" b="1" spc="10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8000"/>
                </a:solidFill>
                <a:latin typeface="Times New Roman"/>
                <a:cs typeface="Times New Roman"/>
              </a:rPr>
              <a:t>in</a:t>
            </a:r>
            <a:r>
              <a:rPr sz="1800" b="1" dirty="0">
                <a:solidFill>
                  <a:srgbClr val="008000"/>
                </a:solidFill>
                <a:latin typeface="Times New Roman"/>
                <a:cs typeface="Times New Roman"/>
              </a:rPr>
              <a:t> 2:</a:t>
            </a:r>
            <a:r>
              <a:rPr sz="1800" b="1" spc="5" dirty="0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8000"/>
                </a:solidFill>
                <a:latin typeface="Times New Roman"/>
                <a:cs typeface="Times New Roman"/>
              </a:rPr>
              <a:t>"</a:t>
            </a:r>
            <a:r>
              <a:rPr sz="1800" b="1" dirty="0">
                <a:latin typeface="Times New Roman"/>
                <a:cs typeface="Times New Roman"/>
              </a:rPr>
              <a:t>);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System.</a:t>
            </a:r>
            <a:r>
              <a:rPr sz="1800" b="1" i="1" spc="-5" dirty="0">
                <a:solidFill>
                  <a:srgbClr val="660E7A"/>
                </a:solidFill>
                <a:latin typeface="Times New Roman"/>
                <a:cs typeface="Times New Roman"/>
              </a:rPr>
              <a:t>out</a:t>
            </a:r>
            <a:r>
              <a:rPr sz="1800" b="1" spc="-5" dirty="0">
                <a:latin typeface="Times New Roman"/>
                <a:cs typeface="Times New Roman"/>
              </a:rPr>
              <a:t>.println(c1);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5225" y="312419"/>
            <a:ext cx="18865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Iterators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5080" indent="-342900">
              <a:lnSpc>
                <a:spcPct val="99600"/>
              </a:lnSpc>
              <a:spcBef>
                <a:spcPts val="11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Iterator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spc="-5" dirty="0"/>
              <a:t>is </a:t>
            </a:r>
            <a:r>
              <a:rPr dirty="0"/>
              <a:t>a</a:t>
            </a:r>
            <a:r>
              <a:rPr spc="-10" dirty="0"/>
              <a:t> classic </a:t>
            </a:r>
            <a:r>
              <a:rPr spc="-5" dirty="0"/>
              <a:t>design</a:t>
            </a:r>
            <a:r>
              <a:rPr dirty="0"/>
              <a:t> </a:t>
            </a:r>
            <a:r>
              <a:rPr spc="-5" dirty="0"/>
              <a:t>pattern</a:t>
            </a:r>
            <a:r>
              <a:rPr dirty="0"/>
              <a:t> for</a:t>
            </a:r>
            <a:r>
              <a:rPr spc="5" dirty="0"/>
              <a:t> </a:t>
            </a:r>
            <a:r>
              <a:rPr spc="-5" dirty="0"/>
              <a:t>walking </a:t>
            </a:r>
            <a:r>
              <a:rPr dirty="0"/>
              <a:t> through a </a:t>
            </a:r>
            <a:r>
              <a:rPr spc="-5" dirty="0"/>
              <a:t>data structure without having to expose the </a:t>
            </a:r>
            <a:r>
              <a:rPr spc="-685" dirty="0"/>
              <a:t> </a:t>
            </a:r>
            <a:r>
              <a:rPr spc="-5" dirty="0"/>
              <a:t>details</a:t>
            </a:r>
            <a:r>
              <a:rPr spc="-1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how</a:t>
            </a:r>
            <a:r>
              <a:rPr spc="-5" dirty="0"/>
              <a:t> data</a:t>
            </a:r>
            <a:r>
              <a:rPr spc="-10" dirty="0"/>
              <a:t> </a:t>
            </a:r>
            <a:r>
              <a:rPr spc="-5" dirty="0"/>
              <a:t>is stored in</a:t>
            </a:r>
            <a:r>
              <a:rPr dirty="0"/>
              <a:t> </a:t>
            </a:r>
            <a:r>
              <a:rPr spc="-5" dirty="0"/>
              <a:t>the</a:t>
            </a:r>
            <a:r>
              <a:rPr spc="-15" dirty="0"/>
              <a:t> </a:t>
            </a:r>
            <a:r>
              <a:rPr spc="-5" dirty="0"/>
              <a:t>data</a:t>
            </a:r>
            <a:r>
              <a:rPr spc="-10" dirty="0"/>
              <a:t> </a:t>
            </a:r>
            <a:r>
              <a:rPr spc="-5" dirty="0"/>
              <a:t>structure.</a:t>
            </a:r>
          </a:p>
          <a:p>
            <a:pPr marL="927100" marR="624840" lvl="1" indent="-457200">
              <a:lnSpc>
                <a:spcPct val="100800"/>
              </a:lnSpc>
              <a:spcBef>
                <a:spcPts val="62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/>
                <a:cs typeface="Times New Roman"/>
              </a:rPr>
              <a:t>Iterator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interface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uniform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traverse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various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collections.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/>
                <a:cs typeface="Times New Roman"/>
              </a:rPr>
              <a:t>Iterator()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returns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instance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Iterator.</a:t>
            </a:r>
            <a:endParaRPr sz="2400">
              <a:latin typeface="Times New Roman"/>
              <a:cs typeface="Times New Roman"/>
            </a:endParaRPr>
          </a:p>
          <a:p>
            <a:pPr marL="1327150" marR="981710" lvl="2" indent="-457200">
              <a:lnSpc>
                <a:spcPct val="100000"/>
              </a:lnSpc>
              <a:spcBef>
                <a:spcPts val="520"/>
              </a:spcBef>
              <a:buClr>
                <a:srgbClr val="969696"/>
              </a:buClr>
              <a:buSzPct val="65000"/>
              <a:buAutoNum type="arabicPeriod"/>
              <a:tabLst>
                <a:tab pos="1326515" algn="l"/>
                <a:tab pos="1327150" algn="l"/>
              </a:tabLst>
            </a:pPr>
            <a:r>
              <a:rPr sz="2000" spc="-5" dirty="0">
                <a:latin typeface="Times New Roman"/>
                <a:cs typeface="Times New Roman"/>
              </a:rPr>
              <a:t>next() method accesses the </a:t>
            </a:r>
            <a:r>
              <a:rPr sz="2000" spc="-10" dirty="0">
                <a:latin typeface="Times New Roman"/>
                <a:cs typeface="Times New Roman"/>
              </a:rPr>
              <a:t>elements </a:t>
            </a:r>
            <a:r>
              <a:rPr sz="2000" spc="-5" dirty="0">
                <a:latin typeface="Times New Roman"/>
                <a:cs typeface="Times New Roman"/>
              </a:rPr>
              <a:t>sequentially in 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collection.</a:t>
            </a:r>
            <a:endParaRPr sz="2000">
              <a:latin typeface="Times New Roman"/>
              <a:cs typeface="Times New Roman"/>
            </a:endParaRPr>
          </a:p>
          <a:p>
            <a:pPr marL="1327150" marR="6985" lvl="2" indent="-457200">
              <a:lnSpc>
                <a:spcPct val="100000"/>
              </a:lnSpc>
              <a:spcBef>
                <a:spcPts val="505"/>
              </a:spcBef>
              <a:buClr>
                <a:srgbClr val="969696"/>
              </a:buClr>
              <a:buSzPct val="65000"/>
              <a:buAutoNum type="arabicPeriod"/>
              <a:tabLst>
                <a:tab pos="1326515" algn="l"/>
                <a:tab pos="1327150" algn="l"/>
              </a:tabLst>
            </a:pPr>
            <a:r>
              <a:rPr sz="2000" spc="-5" dirty="0">
                <a:latin typeface="Times New Roman"/>
                <a:cs typeface="Times New Roman"/>
              </a:rPr>
              <a:t>hasNext() method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checks whether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there are more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elements</a:t>
            </a:r>
            <a:r>
              <a:rPr sz="2000" spc="-5" dirty="0">
                <a:latin typeface="Times New Roman"/>
                <a:cs typeface="Times New Roman"/>
              </a:rPr>
              <a:t> in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iterator.</a:t>
            </a:r>
            <a:endParaRPr sz="2000">
              <a:latin typeface="Times New Roman"/>
              <a:cs typeface="Times New Roman"/>
            </a:endParaRPr>
          </a:p>
          <a:p>
            <a:pPr marL="1327150" marR="664210" lvl="2" indent="-457200">
              <a:lnSpc>
                <a:spcPct val="100000"/>
              </a:lnSpc>
              <a:spcBef>
                <a:spcPts val="385"/>
              </a:spcBef>
              <a:buClr>
                <a:srgbClr val="969696"/>
              </a:buClr>
              <a:buSzPct val="65000"/>
              <a:buAutoNum type="arabicPeriod"/>
              <a:tabLst>
                <a:tab pos="1326515" algn="l"/>
                <a:tab pos="1327150" algn="l"/>
              </a:tabLst>
            </a:pPr>
            <a:r>
              <a:rPr sz="2000" spc="-5" dirty="0">
                <a:latin typeface="Times New Roman"/>
                <a:cs typeface="Times New Roman"/>
              </a:rPr>
              <a:t>remove() method removes the last element returned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iterator.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5619750"/>
            <a:ext cx="184975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302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260"/>
              </a:spcBef>
            </a:pPr>
            <a:r>
              <a:rPr sz="2000" spc="-20" dirty="0">
                <a:latin typeface="Times New Roman"/>
                <a:cs typeface="Times New Roman"/>
              </a:rPr>
              <a:t>TestIterator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" y="47243"/>
            <a:ext cx="6521450" cy="2875280"/>
          </a:xfrm>
          <a:prstGeom prst="rect">
            <a:avLst/>
          </a:prstGeom>
        </p:spPr>
        <p:txBody>
          <a:bodyPr vert="horz" wrap="square" lIns="0" tIns="314325" rIns="0" bIns="0" rtlCol="0">
            <a:spAutoFit/>
          </a:bodyPr>
          <a:lstStyle/>
          <a:p>
            <a:pPr marL="1866900">
              <a:lnSpc>
                <a:spcPct val="100000"/>
              </a:lnSpc>
              <a:spcBef>
                <a:spcPts val="2475"/>
              </a:spcBef>
              <a:tabLst>
                <a:tab pos="4522470" algn="l"/>
              </a:tabLst>
            </a:pPr>
            <a:r>
              <a:rPr sz="4400" dirty="0"/>
              <a:t>Computing	</a:t>
            </a:r>
            <a:r>
              <a:rPr sz="4400" spc="-5" dirty="0"/>
              <a:t>Factorial</a:t>
            </a:r>
            <a:endParaRPr sz="4400"/>
          </a:p>
          <a:p>
            <a:pPr marL="12700" marR="3011170">
              <a:lnSpc>
                <a:spcPct val="120000"/>
              </a:lnSpc>
              <a:spcBef>
                <a:spcPts val="960"/>
              </a:spcBef>
            </a:pPr>
            <a:r>
              <a:rPr sz="3200" spc="-5" dirty="0"/>
              <a:t>Mathematic notation: </a:t>
            </a:r>
            <a:r>
              <a:rPr sz="3200" spc="-785" dirty="0"/>
              <a:t> </a:t>
            </a:r>
            <a:r>
              <a:rPr sz="3200" dirty="0"/>
              <a:t>n! = n * </a:t>
            </a:r>
            <a:r>
              <a:rPr sz="3200" spc="-5" dirty="0"/>
              <a:t>(n-1)!, </a:t>
            </a:r>
            <a:r>
              <a:rPr sz="3200" dirty="0"/>
              <a:t>n &gt; 0 </a:t>
            </a:r>
            <a:r>
              <a:rPr sz="3200" spc="5" dirty="0"/>
              <a:t> </a:t>
            </a:r>
            <a:r>
              <a:rPr sz="3200" dirty="0"/>
              <a:t>0!</a:t>
            </a:r>
            <a:r>
              <a:rPr sz="3200" spc="-10" dirty="0"/>
              <a:t> </a:t>
            </a:r>
            <a:r>
              <a:rPr sz="3200" dirty="0"/>
              <a:t>=</a:t>
            </a:r>
            <a:r>
              <a:rPr sz="3200" spc="-10" dirty="0"/>
              <a:t> </a:t>
            </a:r>
            <a:r>
              <a:rPr sz="3200" dirty="0"/>
              <a:t>1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4175" y="3479291"/>
            <a:ext cx="5908675" cy="177800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3200" spc="-5" dirty="0">
                <a:latin typeface="Times New Roman"/>
                <a:cs typeface="Times New Roman"/>
              </a:rPr>
              <a:t>Function: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Times New Roman"/>
                <a:cs typeface="Times New Roman"/>
              </a:rPr>
              <a:t>factorial(0)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1;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3200" spc="-5" dirty="0">
                <a:latin typeface="Times New Roman"/>
                <a:cs typeface="Times New Roman"/>
              </a:rPr>
              <a:t>factorial(n)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n*factorial(n-1);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&gt;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3350" y="5746749"/>
            <a:ext cx="2202180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429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270"/>
              </a:spcBef>
            </a:pPr>
            <a:r>
              <a:rPr sz="2000" spc="-5" dirty="0">
                <a:latin typeface="Times New Roman"/>
                <a:cs typeface="Times New Roman"/>
              </a:rPr>
              <a:t>ComputeFactorial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273" y="855979"/>
            <a:ext cx="8031480" cy="575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program:</a:t>
            </a:r>
            <a:endParaRPr sz="24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obtains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20" dirty="0">
                <a:latin typeface="Times New Roman"/>
                <a:cs typeface="Times New Roman"/>
              </a:rPr>
              <a:t>iterator..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8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traverses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displays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strings 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uppercase.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ts val="281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While-loop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iterates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until the iterator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  <a:p>
            <a:pPr marL="927100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toUpperCase() to capitalize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letters.</a:t>
            </a:r>
            <a:endParaRPr sz="2400">
              <a:latin typeface="Times New Roman"/>
              <a:cs typeface="Times New Roman"/>
            </a:endParaRPr>
          </a:p>
          <a:p>
            <a:pPr marL="858519" marR="2000250">
              <a:lnSpc>
                <a:spcPct val="100000"/>
              </a:lnSpc>
              <a:spcBef>
                <a:spcPts val="1430"/>
              </a:spcBef>
            </a:pPr>
            <a:r>
              <a:rPr sz="2000" b="1" spc="-5" dirty="0">
                <a:latin typeface="Calibri"/>
                <a:cs typeface="Calibri"/>
              </a:rPr>
              <a:t>Collection&lt;String&gt; collection </a:t>
            </a:r>
            <a:r>
              <a:rPr sz="2000" b="1" dirty="0">
                <a:latin typeface="Calibri"/>
                <a:cs typeface="Calibri"/>
              </a:rPr>
              <a:t>=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sz="2000" b="1" spc="-10" dirty="0">
                <a:latin typeface="Calibri"/>
                <a:cs typeface="Calibri"/>
              </a:rPr>
              <a:t>ArrayList&lt;&gt;();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collection.add(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"New </a:t>
            </a:r>
            <a:r>
              <a:rPr sz="2000" b="1" spc="-25" dirty="0">
                <a:solidFill>
                  <a:srgbClr val="008000"/>
                </a:solidFill>
                <a:latin typeface="Calibri"/>
                <a:cs typeface="Calibri"/>
              </a:rPr>
              <a:t>York"</a:t>
            </a:r>
            <a:r>
              <a:rPr sz="2000" b="1" spc="-25" dirty="0">
                <a:latin typeface="Calibri"/>
                <a:cs typeface="Calibri"/>
              </a:rPr>
              <a:t>); 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collection.add(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"Atlanta"</a:t>
            </a:r>
            <a:r>
              <a:rPr sz="2000" b="1" spc="-10" dirty="0">
                <a:latin typeface="Calibri"/>
                <a:cs typeface="Calibri"/>
              </a:rPr>
              <a:t>); </a:t>
            </a:r>
            <a:r>
              <a:rPr sz="2000" b="1" spc="-5" dirty="0">
                <a:latin typeface="Calibri"/>
                <a:cs typeface="Calibri"/>
              </a:rPr>
              <a:t> collection.add(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sz="2000" b="1" spc="-5" dirty="0">
                <a:latin typeface="Calibri"/>
                <a:cs typeface="Calibri"/>
              </a:rPr>
              <a:t>); 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collection.add(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"Madison"</a:t>
            </a:r>
            <a:r>
              <a:rPr sz="2000" b="1" spc="-5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858519" marR="2284095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Iterator&lt;String&gt;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iterator</a:t>
            </a:r>
            <a:r>
              <a:rPr sz="2000" b="1" dirty="0">
                <a:latin typeface="Calibri"/>
                <a:cs typeface="Calibri"/>
              </a:rPr>
              <a:t> =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collection.iterator();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while </a:t>
            </a:r>
            <a:r>
              <a:rPr sz="2000" b="1" spc="-20" dirty="0">
                <a:latin typeface="Calibri"/>
                <a:cs typeface="Calibri"/>
              </a:rPr>
              <a:t>(iterator.hasNext())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72819">
              <a:lnSpc>
                <a:spcPct val="100000"/>
              </a:lnSpc>
            </a:pPr>
            <a:r>
              <a:rPr sz="2000" b="1" spc="-15" dirty="0">
                <a:latin typeface="Calibri"/>
                <a:cs typeface="Calibri"/>
              </a:rPr>
              <a:t>System.</a:t>
            </a:r>
            <a:r>
              <a:rPr sz="2000" b="1" i="1" spc="-15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000" b="1" spc="-15" dirty="0">
                <a:latin typeface="Calibri"/>
                <a:cs typeface="Calibri"/>
              </a:rPr>
              <a:t>.print(iterator.next().toUpperCase()</a:t>
            </a:r>
            <a:r>
              <a:rPr sz="2000" b="1" dirty="0">
                <a:latin typeface="Calibri"/>
                <a:cs typeface="Calibri"/>
              </a:rPr>
              <a:t> +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2000" b="1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858519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858519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System.</a:t>
            </a:r>
            <a:r>
              <a:rPr sz="20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2000" b="1" spc="-10" dirty="0">
                <a:latin typeface="Calibri"/>
                <a:cs typeface="Calibri"/>
              </a:rPr>
              <a:t>.println();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8982" y="131063"/>
            <a:ext cx="20669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TestIterator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4493" y="312419"/>
            <a:ext cx="59677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7170" algn="l"/>
                <a:tab pos="4215765" algn="l"/>
              </a:tabLst>
            </a:pPr>
            <a:r>
              <a:rPr sz="4400" spc="-5" dirty="0"/>
              <a:t>U</a:t>
            </a:r>
            <a:r>
              <a:rPr sz="4400" dirty="0"/>
              <a:t>sing	the</a:t>
            </a:r>
            <a:r>
              <a:rPr sz="4400" spc="-5" dirty="0"/>
              <a:t> f</a:t>
            </a:r>
            <a:r>
              <a:rPr sz="4400" dirty="0"/>
              <a:t>o</a:t>
            </a:r>
            <a:r>
              <a:rPr sz="4400" spc="-5" dirty="0"/>
              <a:t>rEac</a:t>
            </a:r>
            <a:r>
              <a:rPr sz="4400" dirty="0"/>
              <a:t>h	M</a:t>
            </a:r>
            <a:r>
              <a:rPr sz="4400" spc="-5" dirty="0"/>
              <a:t>e</a:t>
            </a:r>
            <a:r>
              <a:rPr sz="4400" dirty="0"/>
              <a:t>thod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60375" y="1530603"/>
            <a:ext cx="7604125" cy="3362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8 </a:t>
            </a:r>
            <a:r>
              <a:rPr sz="2800" spc="-5" dirty="0">
                <a:latin typeface="Times New Roman"/>
                <a:cs typeface="Times New Roman"/>
              </a:rPr>
              <a:t>added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forEach</a:t>
            </a:r>
            <a:r>
              <a:rPr sz="2800" b="1" spc="65" dirty="0">
                <a:latin typeface="Calibri"/>
                <a:cs typeface="Calibri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method in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Iterable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45"/>
              </a:spcBef>
            </a:pPr>
            <a:r>
              <a:rPr sz="2800" spc="-5" dirty="0">
                <a:latin typeface="Times New Roman"/>
                <a:cs typeface="Times New Roman"/>
              </a:rPr>
              <a:t>interface.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like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foreach loop.</a:t>
            </a:r>
            <a:endParaRPr sz="2800">
              <a:latin typeface="Times New Roman"/>
              <a:cs typeface="Times New Roman"/>
            </a:endParaRPr>
          </a:p>
          <a:p>
            <a:pPr marL="355600" marR="272415" indent="-342900">
              <a:lnSpc>
                <a:spcPct val="100699"/>
              </a:lnSpc>
              <a:spcBef>
                <a:spcPts val="625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method takes an </a:t>
            </a:r>
            <a:r>
              <a:rPr sz="2800" spc="-10" dirty="0">
                <a:latin typeface="Times New Roman"/>
                <a:cs typeface="Times New Roman"/>
              </a:rPr>
              <a:t>argument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specifying 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action.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5000"/>
              <a:buFont typeface="Wingdings"/>
              <a:buChar char=""/>
              <a:tabLst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Lambda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465455" algn="ctr">
              <a:lnSpc>
                <a:spcPct val="100000"/>
              </a:lnSpc>
              <a:spcBef>
                <a:spcPts val="645"/>
              </a:spcBef>
            </a:pPr>
            <a:r>
              <a:rPr sz="2800" b="1" spc="-10" dirty="0">
                <a:latin typeface="Calibri"/>
                <a:cs typeface="Calibri"/>
              </a:rPr>
              <a:t>collection.forEach(e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-&gt;</a:t>
            </a:r>
            <a:r>
              <a:rPr sz="2800" b="1" spc="-5" dirty="0">
                <a:latin typeface="Calibri"/>
                <a:cs typeface="Calibri"/>
              </a:rPr>
              <a:t> action);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5619750"/>
            <a:ext cx="1849755" cy="381000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33020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260"/>
              </a:spcBef>
            </a:pPr>
            <a:r>
              <a:rPr sz="2000" spc="-20" dirty="0">
                <a:latin typeface="Times New Roman"/>
                <a:cs typeface="Times New Roman"/>
              </a:rPr>
              <a:t>TestForEach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65522" y="21336"/>
            <a:ext cx="22650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</a:t>
            </a:r>
            <a:r>
              <a:rPr spc="-5" dirty="0"/>
              <a:t>e</a:t>
            </a:r>
            <a:r>
              <a:rPr dirty="0"/>
              <a:t>stFo</a:t>
            </a:r>
            <a:r>
              <a:rPr spc="-5" dirty="0"/>
              <a:t>rEac</a:t>
            </a:r>
            <a:r>
              <a:rPr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8017" y="2082291"/>
            <a:ext cx="5392420" cy="1729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8885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/>
                <a:cs typeface="Calibri"/>
              </a:rPr>
              <a:t>Collection&lt;String&gt; collection </a:t>
            </a:r>
            <a:r>
              <a:rPr sz="1600" b="1" dirty="0">
                <a:latin typeface="Calibri"/>
                <a:cs typeface="Calibri"/>
              </a:rPr>
              <a:t>= </a:t>
            </a:r>
            <a:r>
              <a:rPr sz="1600" b="1" spc="-5" dirty="0">
                <a:solidFill>
                  <a:srgbClr val="000080"/>
                </a:solidFill>
                <a:latin typeface="Calibri"/>
                <a:cs typeface="Calibri"/>
              </a:rPr>
              <a:t>new </a:t>
            </a:r>
            <a:r>
              <a:rPr sz="1600" b="1" spc="-10" dirty="0">
                <a:latin typeface="Calibri"/>
                <a:cs typeface="Calibri"/>
              </a:rPr>
              <a:t>ArrayList&lt;&gt;(); </a:t>
            </a:r>
            <a:r>
              <a:rPr sz="1600" b="1" spc="-35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collection.add(</a:t>
            </a:r>
            <a:r>
              <a:rPr sz="1600" b="1" spc="-5" dirty="0">
                <a:solidFill>
                  <a:srgbClr val="008000"/>
                </a:solidFill>
                <a:latin typeface="Calibri"/>
                <a:cs typeface="Calibri"/>
              </a:rPr>
              <a:t>"New </a:t>
            </a:r>
            <a:r>
              <a:rPr sz="1600" b="1" spc="-20" dirty="0">
                <a:solidFill>
                  <a:srgbClr val="008000"/>
                </a:solidFill>
                <a:latin typeface="Calibri"/>
                <a:cs typeface="Calibri"/>
              </a:rPr>
              <a:t>York"</a:t>
            </a:r>
            <a:r>
              <a:rPr sz="1600" b="1" spc="-20" dirty="0">
                <a:latin typeface="Calibri"/>
                <a:cs typeface="Calibri"/>
              </a:rPr>
              <a:t>); 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collection.add(</a:t>
            </a:r>
            <a:r>
              <a:rPr sz="1600" b="1" spc="-10" dirty="0">
                <a:solidFill>
                  <a:srgbClr val="008000"/>
                </a:solidFill>
                <a:latin typeface="Calibri"/>
                <a:cs typeface="Calibri"/>
              </a:rPr>
              <a:t>"Atlanta"</a:t>
            </a:r>
            <a:r>
              <a:rPr sz="1600" b="1" spc="-10" dirty="0">
                <a:latin typeface="Calibri"/>
                <a:cs typeface="Calibri"/>
              </a:rPr>
              <a:t>); </a:t>
            </a:r>
            <a:r>
              <a:rPr sz="1600" b="1" spc="-5" dirty="0">
                <a:latin typeface="Calibri"/>
                <a:cs typeface="Calibri"/>
              </a:rPr>
              <a:t> collection.add(</a:t>
            </a:r>
            <a:r>
              <a:rPr sz="1600" b="1" spc="-5" dirty="0">
                <a:solidFill>
                  <a:srgbClr val="008000"/>
                </a:solidFill>
                <a:latin typeface="Calibri"/>
                <a:cs typeface="Calibri"/>
              </a:rPr>
              <a:t>"Dallas"</a:t>
            </a:r>
            <a:r>
              <a:rPr sz="1600" b="1" spc="-5" dirty="0">
                <a:latin typeface="Calibri"/>
                <a:cs typeface="Calibri"/>
              </a:rPr>
              <a:t>); 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collection.add(</a:t>
            </a:r>
            <a:r>
              <a:rPr sz="1600" b="1" spc="-5" dirty="0">
                <a:solidFill>
                  <a:srgbClr val="008000"/>
                </a:solidFill>
                <a:latin typeface="Calibri"/>
                <a:cs typeface="Calibri"/>
              </a:rPr>
              <a:t>"Madison"</a:t>
            </a:r>
            <a:r>
              <a:rPr sz="1600" b="1" spc="-5" dirty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collection.forEach(e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-&gt;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System.</a:t>
            </a:r>
            <a:r>
              <a:rPr sz="1600" b="1" i="1" spc="-10" dirty="0">
                <a:solidFill>
                  <a:srgbClr val="660E7A"/>
                </a:solidFill>
                <a:latin typeface="Calibri"/>
                <a:cs typeface="Calibri"/>
              </a:rPr>
              <a:t>out</a:t>
            </a:r>
            <a:r>
              <a:rPr sz="1600" b="1" spc="-10" dirty="0">
                <a:latin typeface="Calibri"/>
                <a:cs typeface="Calibri"/>
              </a:rPr>
              <a:t>.print(e.toUpperCase()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+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1600" b="1" spc="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008000"/>
                </a:solidFill>
                <a:latin typeface="Calibri"/>
                <a:cs typeface="Calibri"/>
              </a:rPr>
              <a:t>"</a:t>
            </a:r>
            <a:r>
              <a:rPr sz="1600" b="1" spc="-5" dirty="0">
                <a:latin typeface="Calibri"/>
                <a:cs typeface="Calibri"/>
              </a:rPr>
              <a:t>));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358" y="694435"/>
            <a:ext cx="7439659" cy="1129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Complete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1.	</a:t>
            </a:r>
            <a:r>
              <a:rPr sz="2400" spc="-5" dirty="0">
                <a:latin typeface="Times New Roman"/>
                <a:cs typeface="Times New Roman"/>
              </a:rPr>
              <a:t>Print elements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ForEach()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after</a:t>
            </a:r>
            <a:endParaRPr sz="24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20"/>
              </a:spcBef>
            </a:pPr>
            <a:r>
              <a:rPr sz="2400" spc="-5" dirty="0">
                <a:latin typeface="Times New Roman"/>
                <a:cs typeface="Times New Roman"/>
              </a:rPr>
              <a:t>capitalizing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letters.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8375" y="348995"/>
            <a:ext cx="46672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68270" algn="l"/>
              </a:tabLst>
            </a:pPr>
            <a:r>
              <a:rPr sz="4400" dirty="0"/>
              <a:t>Computing	</a:t>
            </a:r>
            <a:r>
              <a:rPr sz="4400" spc="-5" dirty="0"/>
              <a:t>Factorial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66713" y="1673860"/>
            <a:ext cx="4906645" cy="104394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5" dirty="0">
                <a:latin typeface="Times New Roman"/>
                <a:cs typeface="Times New Roman"/>
              </a:rPr>
              <a:t>factorial(4)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factorial(3)</a:t>
            </a:r>
            <a:endParaRPr sz="2800">
              <a:latin typeface="Times New Roman"/>
              <a:cs typeface="Times New Roman"/>
            </a:endParaRPr>
          </a:p>
          <a:p>
            <a:pPr marL="1701164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(3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factorial(2))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5812" y="2704083"/>
            <a:ext cx="4849495" cy="36068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(3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(2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factorial(1)))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 (3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 ( 2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 (1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 </a:t>
            </a:r>
            <a:r>
              <a:rPr sz="2800" spc="-5" dirty="0">
                <a:latin typeface="Times New Roman"/>
                <a:cs typeface="Times New Roman"/>
              </a:rPr>
              <a:t>factorial(0))))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(3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( 2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( 1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1))))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(3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1))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(3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4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*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(6)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7387" y="1217676"/>
            <a:ext cx="163131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factorial(0)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67387" y="1586484"/>
            <a:ext cx="3107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factorial(n)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n*factorial(n-1);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42024" y="5705545"/>
            <a:ext cx="61023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6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063" y="2071448"/>
            <a:ext cx="3368196" cy="3697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85373" y="2047563"/>
            <a:ext cx="86550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spc="-5" dirty="0">
                <a:latin typeface="Times New Roman"/>
                <a:cs typeface="Times New Roman"/>
              </a:rPr>
              <a:t>f</a:t>
            </a:r>
            <a:r>
              <a:rPr sz="1450" spc="10" dirty="0">
                <a:latin typeface="Times New Roman"/>
                <a:cs typeface="Times New Roman"/>
              </a:rPr>
              <a:t>act</a:t>
            </a:r>
            <a:r>
              <a:rPr sz="1450" spc="-5" dirty="0">
                <a:latin typeface="Times New Roman"/>
                <a:cs typeface="Times New Roman"/>
              </a:rPr>
              <a:t>or</a:t>
            </a:r>
            <a:r>
              <a:rPr sz="1450" spc="10" dirty="0">
                <a:latin typeface="Times New Roman"/>
                <a:cs typeface="Times New Roman"/>
              </a:rPr>
              <a:t>ia</a:t>
            </a:r>
            <a:r>
              <a:rPr sz="1450" spc="-10" dirty="0">
                <a:latin typeface="Times New Roman"/>
                <a:cs typeface="Times New Roman"/>
              </a:rPr>
              <a:t>l</a:t>
            </a:r>
            <a:r>
              <a:rPr sz="1450" spc="-5" dirty="0">
                <a:latin typeface="Times New Roman"/>
                <a:cs typeface="Times New Roman"/>
              </a:rPr>
              <a:t>(</a:t>
            </a:r>
            <a:r>
              <a:rPr sz="1450" spc="15" dirty="0">
                <a:latin typeface="Times New Roman"/>
                <a:cs typeface="Times New Roman"/>
              </a:rPr>
              <a:t>4</a:t>
            </a:r>
            <a:r>
              <a:rPr sz="1450" spc="5" dirty="0">
                <a:latin typeface="Times New Roman"/>
                <a:cs typeface="Times New Roman"/>
              </a:rPr>
              <a:t>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5084" y="2794250"/>
            <a:ext cx="1634489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4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6541" y="3563299"/>
            <a:ext cx="1634489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3</a:t>
            </a:r>
            <a:r>
              <a:rPr sz="145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62964" y="4307192"/>
            <a:ext cx="163512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r>
              <a:rPr sz="1450" dirty="0">
                <a:latin typeface="Times New Roman"/>
                <a:cs typeface="Times New Roman"/>
              </a:rPr>
              <a:t> 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1885" y="5031519"/>
            <a:ext cx="163512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*</a:t>
            </a:r>
            <a:r>
              <a:rPr sz="1450" dirty="0">
                <a:latin typeface="Times New Roman"/>
                <a:cs typeface="Times New Roman"/>
              </a:rPr>
              <a:t> 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627" y="2511787"/>
            <a:ext cx="127190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9: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24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88093" y="2371953"/>
            <a:ext cx="212153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0: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executes factorial(4)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80034" y="3142510"/>
            <a:ext cx="2142490" cy="234950"/>
          </a:xfrm>
          <a:custGeom>
            <a:avLst/>
            <a:gdLst/>
            <a:ahLst/>
            <a:cxnLst/>
            <a:rect l="l" t="t" r="r" b="b"/>
            <a:pathLst>
              <a:path w="2142490" h="234950">
                <a:moveTo>
                  <a:pt x="2142068" y="0"/>
                </a:moveTo>
                <a:lnTo>
                  <a:pt x="0" y="0"/>
                </a:lnTo>
                <a:lnTo>
                  <a:pt x="0" y="234953"/>
                </a:lnTo>
                <a:lnTo>
                  <a:pt x="2142068" y="234953"/>
                </a:lnTo>
                <a:lnTo>
                  <a:pt x="21420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89671" y="3118641"/>
            <a:ext cx="212153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1: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factorial(3)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78431" y="3887690"/>
            <a:ext cx="2120900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2: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factorial(2)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7352" y="4631582"/>
            <a:ext cx="212153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</a:t>
            </a:r>
            <a:r>
              <a:rPr sz="1450" spc="1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3: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factorial(1)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363" y="5425865"/>
            <a:ext cx="118046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5: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2108" y="4726694"/>
            <a:ext cx="117919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6: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3187" y="4027524"/>
            <a:ext cx="118046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7:</a:t>
            </a:r>
            <a:r>
              <a:rPr sz="1450" spc="-2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227" y="3213753"/>
            <a:ext cx="118046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</a:t>
            </a:r>
            <a:r>
              <a:rPr sz="1450" spc="-1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8:</a:t>
            </a:r>
            <a:r>
              <a:rPr sz="1450" spc="-1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return</a:t>
            </a:r>
            <a:r>
              <a:rPr sz="1450" spc="-20" dirty="0">
                <a:latin typeface="Times New Roman"/>
                <a:cs typeface="Times New Roman"/>
              </a:rPr>
              <a:t> </a:t>
            </a:r>
            <a:r>
              <a:rPr sz="1450" spc="10" dirty="0">
                <a:latin typeface="Times New Roman"/>
                <a:cs typeface="Times New Roman"/>
              </a:rPr>
              <a:t>6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28802" y="1450975"/>
            <a:ext cx="7390130" cy="4335145"/>
            <a:chOff x="1528802" y="1450975"/>
            <a:chExt cx="7390130" cy="4335145"/>
          </a:xfrm>
        </p:grpSpPr>
        <p:sp>
          <p:nvSpPr>
            <p:cNvPr id="20" name="object 20"/>
            <p:cNvSpPr/>
            <p:nvPr/>
          </p:nvSpPr>
          <p:spPr>
            <a:xfrm>
              <a:off x="2062913" y="2770532"/>
              <a:ext cx="2815590" cy="3006725"/>
            </a:xfrm>
            <a:custGeom>
              <a:avLst/>
              <a:gdLst/>
              <a:ahLst/>
              <a:cxnLst/>
              <a:rect l="l" t="t" r="r" b="b"/>
              <a:pathLst>
                <a:path w="2815590" h="3006725">
                  <a:moveTo>
                    <a:pt x="0" y="0"/>
                  </a:moveTo>
                  <a:lnTo>
                    <a:pt x="1583545" y="0"/>
                  </a:lnTo>
                </a:path>
                <a:path w="2815590" h="3006725">
                  <a:moveTo>
                    <a:pt x="0" y="0"/>
                  </a:moveTo>
                  <a:lnTo>
                    <a:pt x="0" y="69955"/>
                  </a:lnTo>
                </a:path>
                <a:path w="2815590" h="3006725">
                  <a:moveTo>
                    <a:pt x="1583545" y="0"/>
                  </a:moveTo>
                  <a:lnTo>
                    <a:pt x="1583545" y="69955"/>
                  </a:lnTo>
                </a:path>
                <a:path w="2815590" h="3006725">
                  <a:moveTo>
                    <a:pt x="349119" y="769126"/>
                  </a:moveTo>
                  <a:lnTo>
                    <a:pt x="1932704" y="769126"/>
                  </a:lnTo>
                </a:path>
                <a:path w="2815590" h="3006725">
                  <a:moveTo>
                    <a:pt x="349119" y="769126"/>
                  </a:moveTo>
                  <a:lnTo>
                    <a:pt x="349119" y="839004"/>
                  </a:lnTo>
                </a:path>
                <a:path w="2815590" h="3006725">
                  <a:moveTo>
                    <a:pt x="1932704" y="769126"/>
                  </a:moveTo>
                  <a:lnTo>
                    <a:pt x="1932704" y="839004"/>
                  </a:lnTo>
                </a:path>
                <a:path w="2815590" h="3006725">
                  <a:moveTo>
                    <a:pt x="815543" y="1515814"/>
                  </a:moveTo>
                  <a:lnTo>
                    <a:pt x="2396297" y="1515814"/>
                  </a:lnTo>
                </a:path>
                <a:path w="2815590" h="3006725">
                  <a:moveTo>
                    <a:pt x="815543" y="1515814"/>
                  </a:moveTo>
                  <a:lnTo>
                    <a:pt x="815543" y="1585692"/>
                  </a:lnTo>
                </a:path>
                <a:path w="2815590" h="3006725">
                  <a:moveTo>
                    <a:pt x="2396297" y="1515814"/>
                  </a:moveTo>
                  <a:lnTo>
                    <a:pt x="2396297" y="1585692"/>
                  </a:lnTo>
                </a:path>
                <a:path w="2815590" h="3006725">
                  <a:moveTo>
                    <a:pt x="1234464" y="2237346"/>
                  </a:moveTo>
                  <a:lnTo>
                    <a:pt x="2815140" y="2237346"/>
                  </a:lnTo>
                </a:path>
                <a:path w="2815590" h="3006725">
                  <a:moveTo>
                    <a:pt x="1234464" y="2237346"/>
                  </a:moveTo>
                  <a:lnTo>
                    <a:pt x="1234464" y="2307224"/>
                  </a:lnTo>
                </a:path>
                <a:path w="2815590" h="3006725">
                  <a:moveTo>
                    <a:pt x="2815140" y="2237346"/>
                  </a:moveTo>
                  <a:lnTo>
                    <a:pt x="2815140" y="2307224"/>
                  </a:lnTo>
                </a:path>
                <a:path w="2815590" h="3006725">
                  <a:moveTo>
                    <a:pt x="2072267" y="2936439"/>
                  </a:moveTo>
                  <a:lnTo>
                    <a:pt x="2700706" y="2936439"/>
                  </a:lnTo>
                </a:path>
                <a:path w="2815590" h="3006725">
                  <a:moveTo>
                    <a:pt x="2072267" y="2936439"/>
                  </a:moveTo>
                  <a:lnTo>
                    <a:pt x="2072267" y="3006402"/>
                  </a:lnTo>
                </a:path>
                <a:path w="2815590" h="3006725">
                  <a:moveTo>
                    <a:pt x="2700706" y="2936439"/>
                  </a:moveTo>
                  <a:lnTo>
                    <a:pt x="2700706" y="3006402"/>
                  </a:lnTo>
                </a:path>
              </a:pathLst>
            </a:custGeom>
            <a:ln w="167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153" y="1457325"/>
              <a:ext cx="7377430" cy="1050290"/>
            </a:xfrm>
            <a:custGeom>
              <a:avLst/>
              <a:gdLst/>
              <a:ahLst/>
              <a:cxnLst/>
              <a:rect l="l" t="t" r="r" b="b"/>
              <a:pathLst>
                <a:path w="7377430" h="1050289">
                  <a:moveTo>
                    <a:pt x="5315703" y="384175"/>
                  </a:moveTo>
                  <a:lnTo>
                    <a:pt x="4432259" y="384175"/>
                  </a:lnTo>
                  <a:lnTo>
                    <a:pt x="0" y="1050291"/>
                  </a:lnTo>
                  <a:lnTo>
                    <a:pt x="5315703" y="384175"/>
                  </a:lnTo>
                  <a:close/>
                </a:path>
                <a:path w="7377430" h="1050289">
                  <a:moveTo>
                    <a:pt x="7313043" y="0"/>
                  </a:moveTo>
                  <a:lnTo>
                    <a:pt x="3907325" y="0"/>
                  </a:lnTo>
                  <a:lnTo>
                    <a:pt x="3882402" y="5031"/>
                  </a:lnTo>
                  <a:lnTo>
                    <a:pt x="3862050" y="18753"/>
                  </a:lnTo>
                  <a:lnTo>
                    <a:pt x="3848328" y="39105"/>
                  </a:lnTo>
                  <a:lnTo>
                    <a:pt x="3843296" y="64028"/>
                  </a:lnTo>
                  <a:lnTo>
                    <a:pt x="3843296" y="320146"/>
                  </a:lnTo>
                  <a:lnTo>
                    <a:pt x="3848328" y="345069"/>
                  </a:lnTo>
                  <a:lnTo>
                    <a:pt x="3862050" y="365421"/>
                  </a:lnTo>
                  <a:lnTo>
                    <a:pt x="3882402" y="379143"/>
                  </a:lnTo>
                  <a:lnTo>
                    <a:pt x="3907325" y="384175"/>
                  </a:lnTo>
                  <a:lnTo>
                    <a:pt x="7313043" y="384175"/>
                  </a:lnTo>
                  <a:lnTo>
                    <a:pt x="7337966" y="379143"/>
                  </a:lnTo>
                  <a:lnTo>
                    <a:pt x="7358318" y="365421"/>
                  </a:lnTo>
                  <a:lnTo>
                    <a:pt x="7372040" y="345069"/>
                  </a:lnTo>
                  <a:lnTo>
                    <a:pt x="7377071" y="320146"/>
                  </a:lnTo>
                  <a:lnTo>
                    <a:pt x="7377071" y="64028"/>
                  </a:lnTo>
                  <a:lnTo>
                    <a:pt x="7372040" y="39105"/>
                  </a:lnTo>
                  <a:lnTo>
                    <a:pt x="7358318" y="18753"/>
                  </a:lnTo>
                  <a:lnTo>
                    <a:pt x="7337966" y="5031"/>
                  </a:lnTo>
                  <a:lnTo>
                    <a:pt x="7313043" y="0"/>
                  </a:lnTo>
                  <a:close/>
                </a:path>
              </a:pathLst>
            </a:custGeom>
            <a:solidFill>
              <a:srgbClr val="CBCBC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152" y="1457325"/>
              <a:ext cx="7377430" cy="1050290"/>
            </a:xfrm>
            <a:custGeom>
              <a:avLst/>
              <a:gdLst/>
              <a:ahLst/>
              <a:cxnLst/>
              <a:rect l="l" t="t" r="r" b="b"/>
              <a:pathLst>
                <a:path w="7377430" h="1050289">
                  <a:moveTo>
                    <a:pt x="3843297" y="64028"/>
                  </a:moveTo>
                  <a:lnTo>
                    <a:pt x="3848328" y="39105"/>
                  </a:lnTo>
                  <a:lnTo>
                    <a:pt x="3862050" y="18753"/>
                  </a:lnTo>
                  <a:lnTo>
                    <a:pt x="3882402" y="5031"/>
                  </a:lnTo>
                  <a:lnTo>
                    <a:pt x="3907325" y="0"/>
                  </a:lnTo>
                  <a:lnTo>
                    <a:pt x="4432259" y="0"/>
                  </a:lnTo>
                  <a:lnTo>
                    <a:pt x="5315703" y="0"/>
                  </a:lnTo>
                  <a:lnTo>
                    <a:pt x="7313044" y="0"/>
                  </a:lnTo>
                  <a:lnTo>
                    <a:pt x="7337966" y="5031"/>
                  </a:lnTo>
                  <a:lnTo>
                    <a:pt x="7358318" y="18753"/>
                  </a:lnTo>
                  <a:lnTo>
                    <a:pt x="7372040" y="39105"/>
                  </a:lnTo>
                  <a:lnTo>
                    <a:pt x="7377072" y="64028"/>
                  </a:lnTo>
                  <a:lnTo>
                    <a:pt x="7377072" y="224103"/>
                  </a:lnTo>
                  <a:lnTo>
                    <a:pt x="7377072" y="320146"/>
                  </a:lnTo>
                  <a:lnTo>
                    <a:pt x="7372040" y="345069"/>
                  </a:lnTo>
                  <a:lnTo>
                    <a:pt x="7358318" y="365421"/>
                  </a:lnTo>
                  <a:lnTo>
                    <a:pt x="7337966" y="379143"/>
                  </a:lnTo>
                  <a:lnTo>
                    <a:pt x="7313044" y="384175"/>
                  </a:lnTo>
                  <a:lnTo>
                    <a:pt x="5315703" y="384175"/>
                  </a:lnTo>
                  <a:lnTo>
                    <a:pt x="0" y="1050291"/>
                  </a:lnTo>
                  <a:lnTo>
                    <a:pt x="4432259" y="384175"/>
                  </a:lnTo>
                  <a:lnTo>
                    <a:pt x="3907325" y="384175"/>
                  </a:lnTo>
                  <a:lnTo>
                    <a:pt x="3882402" y="379143"/>
                  </a:lnTo>
                  <a:lnTo>
                    <a:pt x="3862050" y="365421"/>
                  </a:lnTo>
                  <a:lnTo>
                    <a:pt x="3848328" y="345069"/>
                  </a:lnTo>
                  <a:lnTo>
                    <a:pt x="3843297" y="320146"/>
                  </a:lnTo>
                  <a:lnTo>
                    <a:pt x="3843297" y="224103"/>
                  </a:lnTo>
                  <a:lnTo>
                    <a:pt x="3843297" y="640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41439" y="5308392"/>
            <a:ext cx="212026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latin typeface="Times New Roman"/>
                <a:cs typeface="Times New Roman"/>
              </a:rPr>
              <a:t>Step </a:t>
            </a:r>
            <a:r>
              <a:rPr sz="1450" spc="10" dirty="0">
                <a:latin typeface="Times New Roman"/>
                <a:cs typeface="Times New Roman"/>
              </a:rPr>
              <a:t>4: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executes</a:t>
            </a:r>
            <a:r>
              <a:rPr sz="1450" spc="-5" dirty="0">
                <a:latin typeface="Times New Roman"/>
                <a:cs typeface="Times New Roman"/>
              </a:rPr>
              <a:t> </a:t>
            </a:r>
            <a:r>
              <a:rPr sz="1450" dirty="0">
                <a:latin typeface="Times New Roman"/>
                <a:cs typeface="Times New Roman"/>
              </a:rPr>
              <a:t>factorial(0)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0440" y="344931"/>
            <a:ext cx="51435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5" dirty="0">
                <a:latin typeface="Times New Roman"/>
                <a:cs typeface="Times New Roman"/>
              </a:rPr>
              <a:t>Trace</a:t>
            </a:r>
            <a:r>
              <a:rPr sz="4000" spc="-1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Recursive factorial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524000" cy="3810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solidFill>
                  <a:srgbClr val="5F5F5F"/>
                </a:solidFill>
                <a:latin typeface="Forte"/>
                <a:cs typeface="Forte"/>
              </a:rPr>
              <a:t>animation</a:t>
            </a:r>
            <a:endParaRPr sz="1800">
              <a:latin typeface="Forte"/>
              <a:cs typeface="Forte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72211" y="1496059"/>
            <a:ext cx="1746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returns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factorial(4)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35262" y="3033712"/>
            <a:ext cx="144780" cy="395605"/>
          </a:xfrm>
          <a:custGeom>
            <a:avLst/>
            <a:gdLst/>
            <a:ahLst/>
            <a:cxnLst/>
            <a:rect l="l" t="t" r="r" b="b"/>
            <a:pathLst>
              <a:path w="144780" h="395604">
                <a:moveTo>
                  <a:pt x="0" y="0"/>
                </a:moveTo>
                <a:lnTo>
                  <a:pt x="144462" y="0"/>
                </a:lnTo>
                <a:lnTo>
                  <a:pt x="144462" y="395287"/>
                </a:lnTo>
                <a:lnTo>
                  <a:pt x="0" y="3952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736408" y="3917910"/>
          <a:ext cx="701040" cy="2176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3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9370" algn="ctr">
                        <a:lnSpc>
                          <a:spcPct val="100000"/>
                        </a:lnSpc>
                      </a:pPr>
                      <a:r>
                        <a:rPr sz="750" spc="-5" dirty="0">
                          <a:latin typeface="Times New Roman"/>
                          <a:cs typeface="Times New Roman"/>
                        </a:rPr>
                        <a:t>Stack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63500" marR="20955" indent="-31115">
                        <a:lnSpc>
                          <a:spcPts val="869"/>
                        </a:lnSpc>
                        <a:spcBef>
                          <a:spcPts val="20"/>
                        </a:spcBef>
                      </a:pPr>
                      <a:r>
                        <a:rPr sz="75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75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spc="-10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750" spc="-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75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750" spc="-5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75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750" spc="-5" dirty="0">
                          <a:latin typeface="Times New Roman"/>
                          <a:cs typeface="Times New Roman"/>
                        </a:rPr>
                        <a:t>method</a:t>
                      </a:r>
                      <a:endParaRPr sz="75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824" y="88899"/>
            <a:ext cx="48247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/>
              <a:t>factorial(4)</a:t>
            </a:r>
            <a:r>
              <a:rPr sz="4000" spc="-30" dirty="0"/>
              <a:t> </a:t>
            </a:r>
            <a:r>
              <a:rPr sz="4000" spc="-5" dirty="0"/>
              <a:t>Stack</a:t>
            </a:r>
            <a:r>
              <a:rPr sz="4000" spc="-105" dirty="0"/>
              <a:t> </a:t>
            </a:r>
            <a:r>
              <a:rPr sz="4000" spc="-35" dirty="0"/>
              <a:t>Trace</a:t>
            </a:r>
            <a:endParaRPr sz="40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86522" y="1100332"/>
          <a:ext cx="1199515" cy="222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58956" y="1100332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1417" y="1100332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8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72771" y="1100332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factorial(1)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14216" y="1100332"/>
          <a:ext cx="1199515" cy="2226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factorial(0)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factorial(1)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886522" y="3853121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factorial(1)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458956" y="3853121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8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factorial(2)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031417" y="3853121"/>
          <a:ext cx="119951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factorial(3)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72771" y="3853121"/>
          <a:ext cx="1199515" cy="2227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35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2550" marR="34925" indent="-41910">
                        <a:lnSpc>
                          <a:spcPts val="119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Space</a:t>
                      </a:r>
                      <a:r>
                        <a:rPr sz="10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Required </a:t>
                      </a:r>
                      <a:r>
                        <a:rPr sz="1000" spc="-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factorial(4)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4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247" y="916939"/>
            <a:ext cx="7712709" cy="552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sz="2400" b="1" spc="-15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class</a:t>
            </a:r>
            <a:r>
              <a:rPr sz="2400" b="1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ComputeFactorial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5"/>
              </a:spcBef>
            </a:pP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/**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Main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method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*/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</a:pP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sz="2400" b="1" spc="-20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B3"/>
                </a:solidFill>
                <a:latin typeface="Calibri"/>
                <a:cs typeface="Calibri"/>
              </a:rPr>
              <a:t>static </a:t>
            </a:r>
            <a:r>
              <a:rPr sz="2400" b="1" spc="-10" dirty="0">
                <a:solidFill>
                  <a:srgbClr val="0033B3"/>
                </a:solidFill>
                <a:latin typeface="Calibri"/>
                <a:cs typeface="Calibri"/>
              </a:rPr>
              <a:t>void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27A"/>
                </a:solidFill>
                <a:latin typeface="Calibri"/>
                <a:cs typeface="Calibri"/>
              </a:rPr>
              <a:t>main</a:t>
            </a:r>
            <a:r>
              <a:rPr sz="2400" b="1" spc="-5" dirty="0">
                <a:latin typeface="Calibri"/>
                <a:cs typeface="Calibri"/>
              </a:rPr>
              <a:t>(String[]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args)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  <a:spcBef>
                <a:spcPts val="20"/>
              </a:spcBef>
            </a:pP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sz="2400" b="1" i="1" spc="-30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Create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a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Scanner</a:t>
            </a:r>
            <a:endParaRPr sz="2400">
              <a:latin typeface="Calibri"/>
              <a:cs typeface="Calibri"/>
            </a:endParaRPr>
          </a:p>
          <a:p>
            <a:pPr marL="285750" marR="1026794">
              <a:lnSpc>
                <a:spcPct val="99200"/>
              </a:lnSpc>
              <a:spcBef>
                <a:spcPts val="50"/>
              </a:spcBef>
            </a:pPr>
            <a:r>
              <a:rPr sz="2400" b="1" spc="-5" dirty="0">
                <a:latin typeface="Calibri"/>
                <a:cs typeface="Calibri"/>
              </a:rPr>
              <a:t>Scanner input </a:t>
            </a:r>
            <a:r>
              <a:rPr sz="2400" b="1" dirty="0">
                <a:latin typeface="Calibri"/>
                <a:cs typeface="Calibri"/>
              </a:rPr>
              <a:t>= 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new </a:t>
            </a:r>
            <a:r>
              <a:rPr sz="2400" b="1" spc="-10" dirty="0">
                <a:latin typeface="Calibri"/>
                <a:cs typeface="Calibri"/>
              </a:rPr>
              <a:t>Scanner(System.</a:t>
            </a:r>
            <a:r>
              <a:rPr sz="2400" b="1" i="1" spc="-10" dirty="0">
                <a:solidFill>
                  <a:srgbClr val="871094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latin typeface="Calibri"/>
                <a:cs typeface="Calibri"/>
              </a:rPr>
              <a:t>); 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871094"/>
                </a:solidFill>
                <a:latin typeface="Calibri"/>
                <a:cs typeface="Calibri"/>
              </a:rPr>
              <a:t>out</a:t>
            </a:r>
            <a:r>
              <a:rPr sz="2400" b="1" spc="-10" dirty="0">
                <a:latin typeface="Calibri"/>
                <a:cs typeface="Calibri"/>
              </a:rPr>
              <a:t>.print(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"Enter </a:t>
            </a:r>
            <a:r>
              <a:rPr sz="2400" b="1" dirty="0">
                <a:solidFill>
                  <a:srgbClr val="067D17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non-negative </a:t>
            </a:r>
            <a:r>
              <a:rPr sz="2400" b="1" spc="-15" dirty="0">
                <a:solidFill>
                  <a:srgbClr val="067D17"/>
                </a:solidFill>
                <a:latin typeface="Calibri"/>
                <a:cs typeface="Calibri"/>
              </a:rPr>
              <a:t>integer: </a:t>
            </a:r>
            <a:r>
              <a:rPr sz="2400" b="1" spc="-5" dirty="0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sz="2400" b="1" spc="-5" dirty="0">
                <a:latin typeface="Calibri"/>
                <a:cs typeface="Calibri"/>
              </a:rPr>
              <a:t>);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33B3"/>
                </a:solidFill>
                <a:latin typeface="Calibri"/>
                <a:cs typeface="Calibri"/>
              </a:rPr>
              <a:t>int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input.nextInt();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>
              <a:latin typeface="Calibri"/>
              <a:cs typeface="Calibri"/>
            </a:endParaRPr>
          </a:p>
          <a:p>
            <a:pPr marL="285750">
              <a:lnSpc>
                <a:spcPct val="100000"/>
              </a:lnSpc>
            </a:pP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//</a:t>
            </a:r>
            <a:r>
              <a:rPr sz="2400" b="1" i="1" spc="-30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Display</a:t>
            </a:r>
            <a:r>
              <a:rPr sz="2400" b="1" i="1" spc="-2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factorial</a:t>
            </a:r>
            <a:endParaRPr sz="2400">
              <a:latin typeface="Calibri"/>
              <a:cs typeface="Calibri"/>
            </a:endParaRPr>
          </a:p>
          <a:p>
            <a:pPr marL="285750">
              <a:lnSpc>
                <a:spcPts val="2845"/>
              </a:lnSpc>
              <a:spcBef>
                <a:spcPts val="25"/>
              </a:spcBef>
            </a:pPr>
            <a:r>
              <a:rPr sz="2400" b="1" spc="-10" dirty="0">
                <a:latin typeface="Calibri"/>
                <a:cs typeface="Calibri"/>
              </a:rPr>
              <a:t>System.</a:t>
            </a:r>
            <a:r>
              <a:rPr sz="2400" b="1" i="1" spc="-10" dirty="0">
                <a:solidFill>
                  <a:srgbClr val="871094"/>
                </a:solidFill>
                <a:latin typeface="Calibri"/>
                <a:cs typeface="Calibri"/>
              </a:rPr>
              <a:t>out</a:t>
            </a:r>
            <a:r>
              <a:rPr sz="2400" b="1" spc="-10" dirty="0">
                <a:latin typeface="Calibri"/>
                <a:cs typeface="Calibri"/>
              </a:rPr>
              <a:t>.println(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"Factorial</a:t>
            </a:r>
            <a:r>
              <a:rPr sz="2400" b="1" spc="-2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67D17"/>
                </a:solidFill>
                <a:latin typeface="Calibri"/>
                <a:cs typeface="Calibri"/>
              </a:rPr>
              <a:t>of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sz="2400" b="1" spc="-2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67D17"/>
                </a:solidFill>
                <a:latin typeface="Calibri"/>
                <a:cs typeface="Calibri"/>
              </a:rPr>
              <a:t>is </a:t>
            </a:r>
            <a:r>
              <a:rPr sz="2400" b="1" dirty="0">
                <a:solidFill>
                  <a:srgbClr val="067D17"/>
                </a:solidFill>
                <a:latin typeface="Calibri"/>
                <a:cs typeface="Calibri"/>
              </a:rPr>
              <a:t>"</a:t>
            </a:r>
            <a:r>
              <a:rPr sz="2400" b="1" spc="-10" dirty="0">
                <a:solidFill>
                  <a:srgbClr val="067D17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+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factorial</a:t>
            </a:r>
            <a:r>
              <a:rPr sz="2400" b="1" spc="-5" dirty="0">
                <a:latin typeface="Calibri"/>
                <a:cs typeface="Calibri"/>
              </a:rPr>
              <a:t>(n));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ts val="2845"/>
              </a:lnSpc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/**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Return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the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8C8C8C"/>
                </a:solidFill>
                <a:latin typeface="Calibri"/>
                <a:cs typeface="Calibri"/>
              </a:rPr>
              <a:t>factorial for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a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specified</a:t>
            </a:r>
            <a:r>
              <a:rPr sz="2400" b="1" i="1" spc="-15" dirty="0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8C8C8C"/>
                </a:solidFill>
                <a:latin typeface="Calibri"/>
                <a:cs typeface="Calibri"/>
              </a:rPr>
              <a:t>number</a:t>
            </a:r>
            <a:r>
              <a:rPr sz="2400" b="1" i="1" dirty="0">
                <a:solidFill>
                  <a:srgbClr val="8C8C8C"/>
                </a:solidFill>
                <a:latin typeface="Calibri"/>
                <a:cs typeface="Calibri"/>
              </a:rPr>
              <a:t> */</a:t>
            </a:r>
            <a:endParaRPr sz="2400">
              <a:latin typeface="Calibri"/>
              <a:cs typeface="Calibri"/>
            </a:endParaRPr>
          </a:p>
          <a:p>
            <a:pPr marL="149225">
              <a:lnSpc>
                <a:spcPct val="100000"/>
              </a:lnSpc>
              <a:spcBef>
                <a:spcPts val="20"/>
              </a:spcBef>
            </a:pP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public</a:t>
            </a:r>
            <a:r>
              <a:rPr sz="2400" b="1" spc="-20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33B3"/>
                </a:solidFill>
                <a:latin typeface="Calibri"/>
                <a:cs typeface="Calibri"/>
              </a:rPr>
              <a:t>static 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long</a:t>
            </a:r>
            <a:r>
              <a:rPr sz="2400" b="1" spc="-15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27A"/>
                </a:solidFill>
                <a:latin typeface="Calibri"/>
                <a:cs typeface="Calibri"/>
              </a:rPr>
              <a:t>factorial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0033B3"/>
                </a:solidFill>
                <a:latin typeface="Calibri"/>
                <a:cs typeface="Calibri"/>
              </a:rPr>
              <a:t>int</a:t>
            </a:r>
            <a:r>
              <a:rPr sz="2400" b="1" spc="-5" dirty="0">
                <a:solidFill>
                  <a:srgbClr val="0033B3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n)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{</a:t>
            </a:r>
            <a:r>
              <a:rPr sz="2400" b="1" i="1" dirty="0">
                <a:solidFill>
                  <a:srgbClr val="FF0000"/>
                </a:solidFill>
                <a:latin typeface="Calibri"/>
                <a:cs typeface="Calibri"/>
              </a:rPr>
              <a:t>…</a:t>
            </a: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8626" y="85851"/>
            <a:ext cx="4902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ourier New"/>
                <a:cs typeface="Courier New"/>
              </a:rPr>
              <a:t>ComputeFactorial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4935</Words>
  <Application>Microsoft Office PowerPoint</Application>
  <PresentationFormat>On-screen Show (4:3)</PresentationFormat>
  <Paragraphs>539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Calibri</vt:lpstr>
      <vt:lpstr>Courier New</vt:lpstr>
      <vt:lpstr>Forte</vt:lpstr>
      <vt:lpstr>Times New Roman</vt:lpstr>
      <vt:lpstr>Wingdings</vt:lpstr>
      <vt:lpstr>Office Theme</vt:lpstr>
      <vt:lpstr>Lecture 15 Recursion</vt:lpstr>
      <vt:lpstr>Characteristics of Recursion</vt:lpstr>
      <vt:lpstr>Problem Solving Using Recursion</vt:lpstr>
      <vt:lpstr>Problem Solving Using Recursion</vt:lpstr>
      <vt:lpstr>Computing Factorial Mathematic notation:  n! = n * (n-1)!, n &gt; 0  0! = 1</vt:lpstr>
      <vt:lpstr>Computing Factorial</vt:lpstr>
      <vt:lpstr>animation</vt:lpstr>
      <vt:lpstr>factorial(4) Stack Trace</vt:lpstr>
      <vt:lpstr>ComputeFactorial</vt:lpstr>
      <vt:lpstr>ComputeFactorial</vt:lpstr>
      <vt:lpstr>Fibonacci Numbers</vt:lpstr>
      <vt:lpstr>ComputeFibonacci</vt:lpstr>
      <vt:lpstr>ComputeFibonacci</vt:lpstr>
      <vt:lpstr>Fibonnaci Numbers, cont.</vt:lpstr>
      <vt:lpstr>Recursive Helper Methods</vt:lpstr>
      <vt:lpstr>The palindrome problem</vt:lpstr>
      <vt:lpstr>The palindrome problem</vt:lpstr>
      <vt:lpstr>RecursivePalindromeUsingSubstring</vt:lpstr>
      <vt:lpstr>RecursivePalindromeUsingSubstring</vt:lpstr>
      <vt:lpstr>Recursive Selection Sort</vt:lpstr>
      <vt:lpstr>RecursiveSelectionSort</vt:lpstr>
      <vt:lpstr>RecursiveSelectionSort</vt:lpstr>
      <vt:lpstr>RecursiveSelectionSort</vt:lpstr>
      <vt:lpstr>Recursive Binary Search</vt:lpstr>
      <vt:lpstr>RecursiveBinarySearch</vt:lpstr>
      <vt:lpstr>RecursiveBinarySearch</vt:lpstr>
      <vt:lpstr>Tower of Hanoi</vt:lpstr>
      <vt:lpstr>Tower of Hanoi</vt:lpstr>
      <vt:lpstr>Tower of Hanoi Animation</vt:lpstr>
      <vt:lpstr>Solution to Tower of Hanoi</vt:lpstr>
      <vt:lpstr>Solution to Tower of Hanoi</vt:lpstr>
      <vt:lpstr>Solution to Tower of Hanoi</vt:lpstr>
      <vt:lpstr>Fractals</vt:lpstr>
      <vt:lpstr>Sierpinski Triangle</vt:lpstr>
      <vt:lpstr>Sierpinski Triangle Solution</vt:lpstr>
      <vt:lpstr>Sierpinski Triangle Solution</vt:lpstr>
      <vt:lpstr>Tail Recursion</vt:lpstr>
      <vt:lpstr>Tail Recursion</vt:lpstr>
      <vt:lpstr>Recursion vs. Iteration</vt:lpstr>
      <vt:lpstr>Recursion vs. Iteration</vt:lpstr>
      <vt:lpstr>Lecture 16: Lists, Stacks, Queues, and Priority Queues</vt:lpstr>
      <vt:lpstr>What is Data Structure?</vt:lpstr>
      <vt:lpstr>Java Collection Framework hierarchy</vt:lpstr>
      <vt:lpstr>Java Collection Framework hierarchy</vt:lpstr>
      <vt:lpstr>The Collection Interface Returns an iterator for the elements in this collection.  Performs an action for each element in this iterator.</vt:lpstr>
      <vt:lpstr>TestCollection</vt:lpstr>
      <vt:lpstr>TestCollection</vt:lpstr>
      <vt:lpstr>TestCollection</vt:lpstr>
      <vt:lpstr>Iterators</vt:lpstr>
      <vt:lpstr>TestIterator</vt:lpstr>
      <vt:lpstr>Using the forEach Method</vt:lpstr>
      <vt:lpstr>TestForEach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2</cp:revision>
  <dcterms:created xsi:type="dcterms:W3CDTF">2025-02-09T22:44:22Z</dcterms:created>
  <dcterms:modified xsi:type="dcterms:W3CDTF">2025-02-09T23:40:28Z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2022-11-22T00:00:00Z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2025-02-09T23:39:47Z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494b19cb-d860-4599-8ff0-59996346da9d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