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32" y="16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3473" y="240791"/>
            <a:ext cx="11665053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hlink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08669" y="3189250"/>
            <a:ext cx="1399540" cy="266700"/>
          </a:xfrm>
          <a:custGeom>
            <a:avLst/>
            <a:gdLst/>
            <a:ahLst/>
            <a:cxnLst/>
            <a:rect l="l" t="t" r="r" b="b"/>
            <a:pathLst>
              <a:path w="1399539" h="266700">
                <a:moveTo>
                  <a:pt x="1398948" y="0"/>
                </a:moveTo>
                <a:lnTo>
                  <a:pt x="0" y="0"/>
                </a:lnTo>
                <a:lnTo>
                  <a:pt x="0" y="266494"/>
                </a:lnTo>
                <a:lnTo>
                  <a:pt x="1398948" y="266494"/>
                </a:lnTo>
                <a:lnTo>
                  <a:pt x="139894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32064" y="35175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936" y="1"/>
                </a:lnTo>
              </a:path>
            </a:pathLst>
          </a:custGeom>
          <a:ln w="508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5924"/>
            <a:ext cx="8132445" cy="0"/>
          </a:xfrm>
          <a:custGeom>
            <a:avLst/>
            <a:gdLst/>
            <a:ahLst/>
            <a:cxnLst/>
            <a:rect l="l" t="t" r="r" b="b"/>
            <a:pathLst>
              <a:path w="8132445">
                <a:moveTo>
                  <a:pt x="0" y="0"/>
                </a:moveTo>
                <a:lnTo>
                  <a:pt x="8132064" y="1"/>
                </a:lnTo>
              </a:path>
            </a:pathLst>
          </a:custGeom>
          <a:ln w="50800">
            <a:solidFill>
              <a:srgbClr val="901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7796" y="0"/>
            <a:ext cx="781313" cy="12507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473" y="240791"/>
            <a:ext cx="5912485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3369" y="1068831"/>
            <a:ext cx="6654800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hlink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95875" y="6428920"/>
            <a:ext cx="1998979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84865" y="6398626"/>
            <a:ext cx="327025" cy="292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6599" y="2578776"/>
            <a:ext cx="8872220" cy="1853564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5"/>
              </a:spcBef>
            </a:pPr>
            <a:r>
              <a:rPr sz="4000" b="0" spc="-10" dirty="0">
                <a:latin typeface="Times New Roman"/>
                <a:cs typeface="Times New Roman"/>
              </a:rPr>
              <a:t>C</a:t>
            </a:r>
            <a:r>
              <a:rPr sz="4000" b="0" dirty="0">
                <a:latin typeface="Times New Roman"/>
                <a:cs typeface="Times New Roman"/>
              </a:rPr>
              <a:t>S 501 – </a:t>
            </a:r>
            <a:r>
              <a:rPr sz="4000" b="0" spc="5" dirty="0">
                <a:latin typeface="Times New Roman"/>
                <a:cs typeface="Times New Roman"/>
              </a:rPr>
              <a:t>I</a:t>
            </a:r>
            <a:r>
              <a:rPr sz="4000" b="0" dirty="0">
                <a:latin typeface="Times New Roman"/>
                <a:cs typeface="Times New Roman"/>
              </a:rPr>
              <a:t>nt</a:t>
            </a:r>
            <a:r>
              <a:rPr sz="4000" b="0" spc="5" dirty="0">
                <a:latin typeface="Times New Roman"/>
                <a:cs typeface="Times New Roman"/>
              </a:rPr>
              <a:t>r</a:t>
            </a:r>
            <a:r>
              <a:rPr sz="4000" b="0" dirty="0">
                <a:latin typeface="Times New Roman"/>
                <a:cs typeface="Times New Roman"/>
              </a:rPr>
              <a:t>odu</a:t>
            </a:r>
            <a:r>
              <a:rPr sz="4000" b="0" spc="-5" dirty="0">
                <a:latin typeface="Times New Roman"/>
                <a:cs typeface="Times New Roman"/>
              </a:rPr>
              <a:t>c</a:t>
            </a:r>
            <a:r>
              <a:rPr sz="4000" b="0" dirty="0">
                <a:latin typeface="Times New Roman"/>
                <a:cs typeface="Times New Roman"/>
              </a:rPr>
              <a:t>tion to </a:t>
            </a:r>
            <a:r>
              <a:rPr sz="4000" b="0" spc="5" dirty="0">
                <a:latin typeface="Times New Roman"/>
                <a:cs typeface="Times New Roman"/>
              </a:rPr>
              <a:t>J</a:t>
            </a:r>
            <a:r>
              <a:rPr sz="4000" b="0" spc="-520" dirty="0">
                <a:latin typeface="Times New Roman"/>
                <a:cs typeface="Times New Roman"/>
              </a:rPr>
              <a:t>AV</a:t>
            </a:r>
            <a:r>
              <a:rPr sz="4000" b="0" dirty="0">
                <a:latin typeface="Times New Roman"/>
                <a:cs typeface="Times New Roman"/>
              </a:rPr>
              <a:t>A</a:t>
            </a:r>
            <a:r>
              <a:rPr sz="4000" b="0" spc="-225" dirty="0">
                <a:latin typeface="Times New Roman"/>
                <a:cs typeface="Times New Roman"/>
              </a:rPr>
              <a:t> </a:t>
            </a:r>
            <a:r>
              <a:rPr sz="4000" b="0" dirty="0">
                <a:latin typeface="Times New Roman"/>
                <a:cs typeface="Times New Roman"/>
              </a:rPr>
              <a:t>P</a:t>
            </a:r>
            <a:r>
              <a:rPr sz="4000" b="0" spc="5" dirty="0">
                <a:latin typeface="Times New Roman"/>
                <a:cs typeface="Times New Roman"/>
              </a:rPr>
              <a:t>r</a:t>
            </a:r>
            <a:r>
              <a:rPr sz="4000" b="0" dirty="0">
                <a:latin typeface="Times New Roman"/>
                <a:cs typeface="Times New Roman"/>
              </a:rPr>
              <a:t>og</a:t>
            </a:r>
            <a:r>
              <a:rPr sz="4000" b="0" spc="5" dirty="0">
                <a:latin typeface="Times New Roman"/>
                <a:cs typeface="Times New Roman"/>
              </a:rPr>
              <a:t>r</a:t>
            </a:r>
            <a:r>
              <a:rPr sz="4000" b="0" spc="-5" dirty="0">
                <a:latin typeface="Times New Roman"/>
                <a:cs typeface="Times New Roman"/>
              </a:rPr>
              <a:t>a</a:t>
            </a:r>
            <a:r>
              <a:rPr sz="4000" b="0" dirty="0">
                <a:latin typeface="Times New Roman"/>
                <a:cs typeface="Times New Roman"/>
              </a:rPr>
              <a:t>ming</a:t>
            </a:r>
            <a:endParaRPr sz="4000">
              <a:latin typeface="Times New Roman"/>
              <a:cs typeface="Times New Roman"/>
            </a:endParaRPr>
          </a:p>
          <a:p>
            <a:pPr marL="2386965" marR="2433320" indent="-635" algn="ctr">
              <a:lnSpc>
                <a:spcPct val="125000"/>
              </a:lnSpc>
              <a:spcBef>
                <a:spcPts val="450"/>
              </a:spcBef>
            </a:pPr>
            <a:r>
              <a:rPr sz="2400" b="0" spc="-5" dirty="0">
                <a:latin typeface="Times New Roman"/>
                <a:cs typeface="Times New Roman"/>
              </a:rPr>
              <a:t>Lecture </a:t>
            </a:r>
            <a:r>
              <a:rPr sz="2400" b="0" dirty="0">
                <a:latin typeface="Times New Roman"/>
                <a:cs typeface="Times New Roman"/>
              </a:rPr>
              <a:t>9 – </a:t>
            </a:r>
            <a:r>
              <a:rPr sz="2400" b="0" spc="-5" dirty="0">
                <a:latin typeface="Times New Roman"/>
                <a:cs typeface="Times New Roman"/>
              </a:rPr>
              <a:t>Objects and Classes </a:t>
            </a:r>
            <a:r>
              <a:rPr sz="2400" b="0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Times New Roman"/>
                <a:cs typeface="Times New Roman"/>
              </a:rPr>
              <a:t>Lecture</a:t>
            </a:r>
            <a:r>
              <a:rPr sz="2400" b="0" spc="-1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10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–</a:t>
            </a:r>
            <a:r>
              <a:rPr sz="2400" b="0" spc="-50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Times New Roman"/>
                <a:cs typeface="Times New Roman"/>
              </a:rPr>
              <a:t>Thinking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Times New Roman"/>
                <a:cs typeface="Times New Roman"/>
              </a:rPr>
              <a:t>in Objects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640" y="5140135"/>
            <a:ext cx="3133344" cy="13348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9124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8.1.</a:t>
            </a:r>
            <a:r>
              <a:rPr spc="-15" dirty="0"/>
              <a:t> </a:t>
            </a:r>
            <a:r>
              <a:rPr spc="-5" dirty="0"/>
              <a:t>Defining</a:t>
            </a:r>
            <a:r>
              <a:rPr spc="-10" dirty="0"/>
              <a:t> </a:t>
            </a:r>
            <a:r>
              <a:rPr spc="-5" dirty="0"/>
              <a:t>Classes</a:t>
            </a:r>
            <a:r>
              <a:rPr spc="-10" dirty="0"/>
              <a:t> </a:t>
            </a:r>
            <a:r>
              <a:rPr spc="-15" dirty="0"/>
              <a:t>for</a:t>
            </a:r>
            <a:r>
              <a:rPr spc="-10" dirty="0"/>
              <a:t> </a:t>
            </a:r>
            <a:r>
              <a:rPr spc="-5" dirty="0"/>
              <a:t>Objects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223" y="772463"/>
            <a:ext cx="7068280" cy="57883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9028" y="6372352"/>
            <a:ext cx="246379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85" dirty="0">
                <a:latin typeface="Times New Roman"/>
                <a:cs typeface="Times New Roman"/>
              </a:rPr>
              <a:t>11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25400" y="0"/>
            <a:ext cx="12242800" cy="1250950"/>
            <a:chOff x="-25400" y="0"/>
            <a:chExt cx="122428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108575" y="6441620"/>
            <a:ext cx="1050925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5"/>
              </a:lnSpc>
            </a:pP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CS501 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L9 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Obje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6799" y="6421628"/>
            <a:ext cx="948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cts</a:t>
            </a: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and</a:t>
            </a:r>
            <a:r>
              <a:rPr sz="1200" spc="-3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Classes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9124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8.1.</a:t>
            </a:r>
            <a:r>
              <a:rPr spc="-15" dirty="0"/>
              <a:t> </a:t>
            </a:r>
            <a:r>
              <a:rPr spc="-5" dirty="0"/>
              <a:t>Defining</a:t>
            </a:r>
            <a:r>
              <a:rPr spc="-10" dirty="0"/>
              <a:t> </a:t>
            </a:r>
            <a:r>
              <a:rPr spc="-5" dirty="0"/>
              <a:t>Classes</a:t>
            </a:r>
            <a:r>
              <a:rPr spc="-10" dirty="0"/>
              <a:t> </a:t>
            </a:r>
            <a:r>
              <a:rPr spc="-15" dirty="0"/>
              <a:t>for</a:t>
            </a:r>
            <a:r>
              <a:rPr spc="-10" dirty="0"/>
              <a:t> </a:t>
            </a:r>
            <a:r>
              <a:rPr spc="-5" dirty="0"/>
              <a:t>Objects</a:t>
            </a: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611" y="812366"/>
            <a:ext cx="5855758" cy="60097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841046" y="996188"/>
            <a:ext cx="2374265" cy="111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Circle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800" dirty="0">
                <a:latin typeface="Calibri"/>
                <a:cs typeface="Calibri"/>
              </a:rPr>
              <a:t>No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argument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constructor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41046" y="2910332"/>
            <a:ext cx="1824355" cy="1238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Second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constructor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getArea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41046" y="4824476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ri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41046" y="5821171"/>
            <a:ext cx="920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tRa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us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9124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8.1.</a:t>
            </a:r>
            <a:r>
              <a:rPr spc="-15" dirty="0"/>
              <a:t> </a:t>
            </a:r>
            <a:r>
              <a:rPr spc="-5" dirty="0"/>
              <a:t>Defining</a:t>
            </a:r>
            <a:r>
              <a:rPr spc="-10" dirty="0"/>
              <a:t> </a:t>
            </a:r>
            <a:r>
              <a:rPr spc="-5" dirty="0"/>
              <a:t>Classes</a:t>
            </a:r>
            <a:r>
              <a:rPr spc="-10" dirty="0"/>
              <a:t> </a:t>
            </a:r>
            <a:r>
              <a:rPr spc="-15" dirty="0"/>
              <a:t>for</a:t>
            </a:r>
            <a:r>
              <a:rPr spc="-10" dirty="0"/>
              <a:t> </a:t>
            </a:r>
            <a:r>
              <a:rPr spc="-5" dirty="0"/>
              <a:t>Objects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337" y="1320896"/>
            <a:ext cx="9628742" cy="258924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5381" y="4094766"/>
            <a:ext cx="9565308" cy="146230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6393" y="5832855"/>
            <a:ext cx="86582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5" dirty="0">
                <a:latin typeface="Times New Roman"/>
                <a:cs typeface="Times New Roman"/>
              </a:rPr>
              <a:t>Alternatively,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two</a:t>
            </a:r>
            <a:r>
              <a:rPr sz="2500" dirty="0">
                <a:latin typeface="Times New Roman"/>
                <a:cs typeface="Times New Roman"/>
              </a:rPr>
              <a:t> classes can be combined and precede into one.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5400" y="0"/>
            <a:ext cx="12242800" cy="5933440"/>
            <a:chOff x="-25400" y="0"/>
            <a:chExt cx="12242800" cy="593344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345" y="1309061"/>
              <a:ext cx="7300884" cy="462389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3473" y="240791"/>
            <a:ext cx="59124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dirty="0">
                <a:latin typeface="Calibri"/>
                <a:cs typeface="Calibri"/>
              </a:rPr>
              <a:t>8.1.</a:t>
            </a:r>
            <a:r>
              <a:rPr sz="3500" b="1" spc="-15" dirty="0">
                <a:latin typeface="Calibri"/>
                <a:cs typeface="Calibri"/>
              </a:rPr>
              <a:t> </a:t>
            </a:r>
            <a:r>
              <a:rPr sz="3500" b="1" spc="-5" dirty="0">
                <a:latin typeface="Calibri"/>
                <a:cs typeface="Calibri"/>
              </a:rPr>
              <a:t>Defining</a:t>
            </a:r>
            <a:r>
              <a:rPr sz="3500" b="1" spc="-10" dirty="0">
                <a:latin typeface="Calibri"/>
                <a:cs typeface="Calibri"/>
              </a:rPr>
              <a:t> </a:t>
            </a:r>
            <a:r>
              <a:rPr sz="3500" b="1" spc="-5" dirty="0">
                <a:latin typeface="Calibri"/>
                <a:cs typeface="Calibri"/>
              </a:rPr>
              <a:t>Classes</a:t>
            </a:r>
            <a:r>
              <a:rPr sz="3500" b="1" spc="-10" dirty="0">
                <a:latin typeface="Calibri"/>
                <a:cs typeface="Calibri"/>
              </a:rPr>
              <a:t> </a:t>
            </a:r>
            <a:r>
              <a:rPr sz="3500" b="1" spc="-15" dirty="0">
                <a:latin typeface="Calibri"/>
                <a:cs typeface="Calibri"/>
              </a:rPr>
              <a:t>for</a:t>
            </a:r>
            <a:r>
              <a:rPr sz="3500" b="1" spc="-10" dirty="0">
                <a:latin typeface="Calibri"/>
                <a:cs typeface="Calibri"/>
              </a:rPr>
              <a:t> </a:t>
            </a:r>
            <a:r>
              <a:rPr sz="3500" b="1" spc="-5" dirty="0">
                <a:latin typeface="Calibri"/>
                <a:cs typeface="Calibri"/>
              </a:rPr>
              <a:t>Objects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5326" y="1062735"/>
            <a:ext cx="23501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Times New Roman"/>
                <a:cs typeface="Times New Roman"/>
              </a:rPr>
              <a:t>Data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field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instead.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89005" y="1255134"/>
            <a:ext cx="4218940" cy="247650"/>
          </a:xfrm>
          <a:custGeom>
            <a:avLst/>
            <a:gdLst/>
            <a:ahLst/>
            <a:cxnLst/>
            <a:rect l="l" t="t" r="r" b="b"/>
            <a:pathLst>
              <a:path w="4218940" h="247650">
                <a:moveTo>
                  <a:pt x="149569" y="95100"/>
                </a:moveTo>
                <a:lnTo>
                  <a:pt x="0" y="176716"/>
                </a:lnTo>
                <a:lnTo>
                  <a:pt x="155033" y="247402"/>
                </a:lnTo>
                <a:lnTo>
                  <a:pt x="153245" y="197545"/>
                </a:lnTo>
                <a:lnTo>
                  <a:pt x="127840" y="197545"/>
                </a:lnTo>
                <a:lnTo>
                  <a:pt x="126019" y="146777"/>
                </a:lnTo>
                <a:lnTo>
                  <a:pt x="151390" y="145867"/>
                </a:lnTo>
                <a:lnTo>
                  <a:pt x="149569" y="95100"/>
                </a:lnTo>
                <a:close/>
              </a:path>
              <a:path w="4218940" h="247650">
                <a:moveTo>
                  <a:pt x="151390" y="145867"/>
                </a:moveTo>
                <a:lnTo>
                  <a:pt x="126019" y="146777"/>
                </a:lnTo>
                <a:lnTo>
                  <a:pt x="127840" y="197545"/>
                </a:lnTo>
                <a:lnTo>
                  <a:pt x="153212" y="196635"/>
                </a:lnTo>
                <a:lnTo>
                  <a:pt x="151390" y="145867"/>
                </a:lnTo>
                <a:close/>
              </a:path>
              <a:path w="4218940" h="247650">
                <a:moveTo>
                  <a:pt x="153212" y="196635"/>
                </a:moveTo>
                <a:lnTo>
                  <a:pt x="127840" y="197545"/>
                </a:lnTo>
                <a:lnTo>
                  <a:pt x="153245" y="197545"/>
                </a:lnTo>
                <a:lnTo>
                  <a:pt x="153212" y="196635"/>
                </a:lnTo>
                <a:close/>
              </a:path>
              <a:path w="4218940" h="247650">
                <a:moveTo>
                  <a:pt x="4216670" y="0"/>
                </a:moveTo>
                <a:lnTo>
                  <a:pt x="151390" y="145867"/>
                </a:lnTo>
                <a:lnTo>
                  <a:pt x="153212" y="196635"/>
                </a:lnTo>
                <a:lnTo>
                  <a:pt x="4218491" y="50766"/>
                </a:lnTo>
                <a:lnTo>
                  <a:pt x="42166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679" y="949959"/>
            <a:ext cx="10212705" cy="48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7615">
              <a:lnSpc>
                <a:spcPts val="2845"/>
              </a:lnSpc>
              <a:spcBef>
                <a:spcPts val="100"/>
              </a:spcBef>
            </a:pPr>
            <a:r>
              <a:rPr sz="2500" b="1" spc="-5" dirty="0">
                <a:latin typeface="Courier New"/>
                <a:cs typeface="Courier New"/>
              </a:rPr>
              <a:t>Circle()</a:t>
            </a:r>
            <a:r>
              <a:rPr sz="2500" b="1" spc="-70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{</a:t>
            </a:r>
            <a:endParaRPr sz="2500">
              <a:latin typeface="Courier New"/>
              <a:cs typeface="Courier New"/>
            </a:endParaRPr>
          </a:p>
          <a:p>
            <a:pPr marL="2507615">
              <a:lnSpc>
                <a:spcPts val="2845"/>
              </a:lnSpc>
            </a:pPr>
            <a:r>
              <a:rPr sz="2500" b="1" dirty="0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 marL="2888615" marR="2743835" indent="-381000">
              <a:lnSpc>
                <a:spcPts val="2690"/>
              </a:lnSpc>
              <a:spcBef>
                <a:spcPts val="1065"/>
              </a:spcBef>
            </a:pPr>
            <a:r>
              <a:rPr sz="2500" b="1" spc="-5" dirty="0">
                <a:latin typeface="Courier New"/>
                <a:cs typeface="Courier New"/>
              </a:rPr>
              <a:t>Circle(double newRadius) </a:t>
            </a:r>
            <a:r>
              <a:rPr sz="2500" b="1" dirty="0">
                <a:latin typeface="Courier New"/>
                <a:cs typeface="Courier New"/>
              </a:rPr>
              <a:t>{ </a:t>
            </a:r>
            <a:r>
              <a:rPr sz="2500" b="1" spc="-149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radius</a:t>
            </a:r>
            <a:r>
              <a:rPr sz="2500" b="1" spc="-20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1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newRadius;</a:t>
            </a:r>
            <a:endParaRPr sz="2500">
              <a:latin typeface="Courier New"/>
              <a:cs typeface="Courier New"/>
            </a:endParaRPr>
          </a:p>
          <a:p>
            <a:pPr marL="2507615">
              <a:lnSpc>
                <a:spcPts val="2670"/>
              </a:lnSpc>
            </a:pPr>
            <a:r>
              <a:rPr sz="2500" b="1" dirty="0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2500" dirty="0">
                <a:latin typeface="Times New Roman"/>
                <a:cs typeface="Times New Roman"/>
              </a:rPr>
              <a:t>Constructors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 a special kind 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methods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that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 invoked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 construct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objects.</a:t>
            </a:r>
            <a:endParaRPr sz="2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8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500" spc="-5" dirty="0">
                <a:latin typeface="Times New Roman"/>
                <a:cs typeface="Times New Roman"/>
              </a:rPr>
              <a:t>Name:</a:t>
            </a:r>
            <a:r>
              <a:rPr sz="2500" dirty="0">
                <a:latin typeface="Times New Roman"/>
                <a:cs typeface="Times New Roman"/>
              </a:rPr>
              <a:t> Must have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 same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name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as 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class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itself.</a:t>
            </a:r>
            <a:endParaRPr sz="2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500" dirty="0">
                <a:latin typeface="Times New Roman"/>
                <a:cs typeface="Times New Roman"/>
              </a:rPr>
              <a:t>Return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40" dirty="0">
                <a:latin typeface="Times New Roman"/>
                <a:cs typeface="Times New Roman"/>
              </a:rPr>
              <a:t>Type: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Do </a:t>
            </a:r>
            <a:r>
              <a:rPr sz="2500" dirty="0">
                <a:latin typeface="Times New Roman"/>
                <a:cs typeface="Times New Roman"/>
              </a:rPr>
              <a:t>not have 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return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type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(not even void)</a:t>
            </a:r>
            <a:endParaRPr sz="2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8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500" dirty="0">
                <a:latin typeface="Times New Roman"/>
                <a:cs typeface="Times New Roman"/>
              </a:rPr>
              <a:t>Overload: invoked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using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new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operator </a:t>
            </a:r>
            <a:r>
              <a:rPr sz="2500" spc="-5" dirty="0">
                <a:latin typeface="Times New Roman"/>
                <a:cs typeface="Times New Roman"/>
              </a:rPr>
              <a:t>when </a:t>
            </a:r>
            <a:r>
              <a:rPr sz="2500" dirty="0">
                <a:latin typeface="Times New Roman"/>
                <a:cs typeface="Times New Roman"/>
              </a:rPr>
              <a:t>an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object is created.</a:t>
            </a:r>
            <a:endParaRPr sz="2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500" dirty="0">
                <a:latin typeface="Times New Roman"/>
                <a:cs typeface="Times New Roman"/>
              </a:rPr>
              <a:t>Role: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Initialize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objects.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2137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8.2.</a:t>
            </a:r>
            <a:r>
              <a:rPr spc="-5" dirty="0"/>
              <a:t> Constructing</a:t>
            </a:r>
            <a:r>
              <a:rPr dirty="0"/>
              <a:t> </a:t>
            </a:r>
            <a:r>
              <a:rPr spc="-5" dirty="0"/>
              <a:t>Objects</a:t>
            </a:r>
            <a:r>
              <a:rPr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15" dirty="0"/>
              <a:t>Constructors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2137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8.2.</a:t>
            </a:r>
            <a:r>
              <a:rPr spc="-5" dirty="0"/>
              <a:t> Constructing</a:t>
            </a:r>
            <a:r>
              <a:rPr dirty="0"/>
              <a:t> </a:t>
            </a:r>
            <a:r>
              <a:rPr spc="-5" dirty="0"/>
              <a:t>Objects</a:t>
            </a:r>
            <a:r>
              <a:rPr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15" dirty="0"/>
              <a:t>Constructors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8351" y="978915"/>
            <a:ext cx="10561955" cy="31568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531485">
              <a:lnSpc>
                <a:spcPct val="119300"/>
              </a:lnSpc>
              <a:spcBef>
                <a:spcPts val="100"/>
              </a:spcBef>
            </a:pPr>
            <a:r>
              <a:rPr lang="en-US" sz="2800" b="1" spc="-10" dirty="0">
                <a:latin typeface="Courier New"/>
                <a:cs typeface="Courier New"/>
              </a:rPr>
              <a:t>p</a:t>
            </a:r>
            <a:r>
              <a:rPr sz="2800" b="1" spc="-10" dirty="0">
                <a:latin typeface="Courier New"/>
                <a:cs typeface="Courier New"/>
              </a:rPr>
              <a:t>ublic void Circle(){}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 dirty="0">
              <a:latin typeface="Courier New"/>
              <a:cs typeface="Courier New"/>
            </a:endParaRPr>
          </a:p>
          <a:p>
            <a:pPr marL="12700" marR="5080">
              <a:lnSpc>
                <a:spcPct val="100800"/>
              </a:lnSpc>
            </a:pPr>
            <a:r>
              <a:rPr sz="2400" b="1" spc="-5" dirty="0">
                <a:latin typeface="Times New Roman"/>
                <a:cs typeface="Times New Roman"/>
              </a:rPr>
              <a:t>No-argument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(no-arg)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Constructor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normally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provides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constructor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without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arguments.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marR="362585" algn="just">
              <a:lnSpc>
                <a:spcPct val="100400"/>
              </a:lnSpc>
            </a:pPr>
            <a:r>
              <a:rPr sz="2400" b="1" spc="-5" dirty="0">
                <a:latin typeface="Times New Roman"/>
                <a:cs typeface="Times New Roman"/>
              </a:rPr>
              <a:t>Default Constructor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public </a:t>
            </a:r>
            <a:r>
              <a:rPr sz="2400" spc="-10" dirty="0">
                <a:latin typeface="Times New Roman"/>
                <a:cs typeface="Times New Roman"/>
              </a:rPr>
              <a:t>no-arg </a:t>
            </a:r>
            <a:r>
              <a:rPr sz="2400" spc="-5" dirty="0">
                <a:latin typeface="Times New Roman"/>
                <a:cs typeface="Times New Roman"/>
              </a:rPr>
              <a:t>constructor with an empty </a:t>
            </a:r>
            <a:r>
              <a:rPr sz="2400" dirty="0">
                <a:latin typeface="Times New Roman"/>
                <a:cs typeface="Times New Roman"/>
              </a:rPr>
              <a:t>body </a:t>
            </a:r>
            <a:r>
              <a:rPr sz="2400" spc="-5" dirty="0">
                <a:latin typeface="Times New Roman"/>
                <a:cs typeface="Times New Roman"/>
              </a:rPr>
              <a:t>is implicitly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defined in the class. This case is only if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spc="-5" dirty="0">
                <a:latin typeface="Times New Roman"/>
                <a:cs typeface="Times New Roman"/>
              </a:rPr>
              <a:t>constructors are explicitly defined in 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351" y="1221231"/>
            <a:ext cx="10313670" cy="188213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ts val="271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newly</a:t>
            </a:r>
            <a:r>
              <a:rPr sz="2500" dirty="0">
                <a:latin typeface="Times New Roman"/>
                <a:cs typeface="Times New Roman"/>
              </a:rPr>
              <a:t> created objects are allocated in the memory and can be accessed via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reference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variables.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ts val="2910"/>
              </a:lnSpc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imes New Roman"/>
                <a:cs typeface="Times New Roman"/>
              </a:rPr>
              <a:t>Such </a:t>
            </a:r>
            <a:r>
              <a:rPr sz="2500" dirty="0">
                <a:latin typeface="Times New Roman"/>
                <a:cs typeface="Times New Roman"/>
              </a:rPr>
              <a:t>variables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declared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following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syntax:</a:t>
            </a:r>
            <a:endParaRPr sz="2500">
              <a:latin typeface="Times New Roman"/>
              <a:cs typeface="Times New Roman"/>
            </a:endParaRPr>
          </a:p>
          <a:p>
            <a:pPr marL="1704339" marR="789940" indent="1714500">
              <a:lnSpc>
                <a:spcPts val="3000"/>
              </a:lnSpc>
              <a:spcBef>
                <a:spcPts val="55"/>
              </a:spcBef>
            </a:pPr>
            <a:r>
              <a:rPr sz="2500" b="1" spc="-5" dirty="0">
                <a:latin typeface="Courier New"/>
                <a:cs typeface="Courier New"/>
              </a:rPr>
              <a:t>ClassName</a:t>
            </a:r>
            <a:r>
              <a:rPr sz="2500" b="1" spc="16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objectRefVar; </a:t>
            </a:r>
            <a:r>
              <a:rPr sz="2500" b="1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ClassName</a:t>
            </a:r>
            <a:r>
              <a:rPr sz="2500" b="1" spc="-3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objectRefVar</a:t>
            </a:r>
            <a:r>
              <a:rPr sz="2500" b="1" spc="-2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2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new</a:t>
            </a:r>
            <a:r>
              <a:rPr sz="2500" b="1" spc="-2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ClassName();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351" y="3851655"/>
            <a:ext cx="14725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xa</a:t>
            </a:r>
            <a:r>
              <a:rPr sz="2500" spc="5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p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e: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3125" y="4220464"/>
            <a:ext cx="59309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urier New"/>
                <a:cs typeface="Courier New"/>
              </a:rPr>
              <a:t>Circle</a:t>
            </a:r>
            <a:r>
              <a:rPr sz="2500" b="1" spc="-6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myCircle;</a:t>
            </a:r>
            <a:endParaRPr sz="25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sz="2500" b="1" spc="-5" dirty="0">
                <a:latin typeface="Courier New"/>
                <a:cs typeface="Courier New"/>
              </a:rPr>
              <a:t>Circle</a:t>
            </a:r>
            <a:r>
              <a:rPr sz="2500" b="1" spc="-3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myCircle</a:t>
            </a:r>
            <a:r>
              <a:rPr sz="2500" b="1" spc="-2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2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new</a:t>
            </a:r>
            <a:r>
              <a:rPr sz="2500" b="1" spc="-2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Circle();</a:t>
            </a:r>
            <a:endParaRPr sz="25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4709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8.3. </a:t>
            </a: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Objects</a:t>
            </a:r>
            <a:r>
              <a:rPr spc="5" dirty="0"/>
              <a:t> </a:t>
            </a:r>
            <a:r>
              <a:rPr spc="-5" dirty="0"/>
              <a:t>via </a:t>
            </a:r>
            <a:r>
              <a:rPr spc="-25" dirty="0"/>
              <a:t>Reference</a:t>
            </a:r>
            <a:r>
              <a:rPr dirty="0"/>
              <a:t> </a:t>
            </a:r>
            <a:r>
              <a:rPr spc="-25" dirty="0"/>
              <a:t>Variables</a:t>
            </a:r>
          </a:p>
        </p:txBody>
      </p:sp>
      <p:sp>
        <p:nvSpPr>
          <p:cNvPr id="10" name="object 10"/>
          <p:cNvSpPr/>
          <p:nvPr/>
        </p:nvSpPr>
        <p:spPr>
          <a:xfrm>
            <a:off x="9070423" y="3314514"/>
            <a:ext cx="513080" cy="614045"/>
          </a:xfrm>
          <a:custGeom>
            <a:avLst/>
            <a:gdLst/>
            <a:ahLst/>
            <a:cxnLst/>
            <a:rect l="l" t="t" r="r" b="b"/>
            <a:pathLst>
              <a:path w="513079" h="614045">
                <a:moveTo>
                  <a:pt x="37400" y="34961"/>
                </a:moveTo>
                <a:lnTo>
                  <a:pt x="27643" y="43091"/>
                </a:lnTo>
                <a:lnTo>
                  <a:pt x="503121" y="613665"/>
                </a:lnTo>
                <a:lnTo>
                  <a:pt x="512878" y="605534"/>
                </a:lnTo>
                <a:lnTo>
                  <a:pt x="37400" y="34961"/>
                </a:lnTo>
                <a:close/>
              </a:path>
              <a:path w="513079" h="614045">
                <a:moveTo>
                  <a:pt x="0" y="0"/>
                </a:moveTo>
                <a:lnTo>
                  <a:pt x="13008" y="55286"/>
                </a:lnTo>
                <a:lnTo>
                  <a:pt x="27643" y="43091"/>
                </a:lnTo>
                <a:lnTo>
                  <a:pt x="19512" y="33334"/>
                </a:lnTo>
                <a:lnTo>
                  <a:pt x="29269" y="25204"/>
                </a:lnTo>
                <a:lnTo>
                  <a:pt x="49108" y="25204"/>
                </a:lnTo>
                <a:lnTo>
                  <a:pt x="52034" y="22766"/>
                </a:lnTo>
                <a:lnTo>
                  <a:pt x="0" y="0"/>
                </a:lnTo>
                <a:close/>
              </a:path>
              <a:path w="513079" h="614045">
                <a:moveTo>
                  <a:pt x="29269" y="25204"/>
                </a:moveTo>
                <a:lnTo>
                  <a:pt x="19512" y="33334"/>
                </a:lnTo>
                <a:lnTo>
                  <a:pt x="27643" y="43091"/>
                </a:lnTo>
                <a:lnTo>
                  <a:pt x="37400" y="34961"/>
                </a:lnTo>
                <a:lnTo>
                  <a:pt x="29269" y="25204"/>
                </a:lnTo>
                <a:close/>
              </a:path>
              <a:path w="513079" h="614045">
                <a:moveTo>
                  <a:pt x="49108" y="25204"/>
                </a:moveTo>
                <a:lnTo>
                  <a:pt x="29269" y="25204"/>
                </a:lnTo>
                <a:lnTo>
                  <a:pt x="37400" y="34961"/>
                </a:lnTo>
                <a:lnTo>
                  <a:pt x="49108" y="25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359982" y="2706124"/>
            <a:ext cx="4591685" cy="871219"/>
            <a:chOff x="5359982" y="2706124"/>
            <a:chExt cx="4591685" cy="871219"/>
          </a:xfrm>
        </p:grpSpPr>
        <p:sp>
          <p:nvSpPr>
            <p:cNvPr id="12" name="object 12"/>
            <p:cNvSpPr/>
            <p:nvPr/>
          </p:nvSpPr>
          <p:spPr>
            <a:xfrm>
              <a:off x="6783692" y="2712474"/>
              <a:ext cx="3161665" cy="548640"/>
            </a:xfrm>
            <a:custGeom>
              <a:avLst/>
              <a:gdLst/>
              <a:ahLst/>
              <a:cxnLst/>
              <a:rect l="l" t="t" r="r" b="b"/>
              <a:pathLst>
                <a:path w="3161665" h="548639">
                  <a:moveTo>
                    <a:pt x="3161294" y="548177"/>
                  </a:moveTo>
                  <a:lnTo>
                    <a:pt x="0" y="548177"/>
                  </a:lnTo>
                  <a:lnTo>
                    <a:pt x="0" y="0"/>
                  </a:lnTo>
                  <a:lnTo>
                    <a:pt x="3161294" y="0"/>
                  </a:lnTo>
                  <a:lnTo>
                    <a:pt x="3161294" y="54817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66332" y="3081719"/>
              <a:ext cx="2212340" cy="489584"/>
            </a:xfrm>
            <a:custGeom>
              <a:avLst/>
              <a:gdLst/>
              <a:ahLst/>
              <a:cxnLst/>
              <a:rect l="l" t="t" r="r" b="b"/>
              <a:pathLst>
                <a:path w="2212340" h="489585">
                  <a:moveTo>
                    <a:pt x="2211778" y="0"/>
                  </a:moveTo>
                  <a:lnTo>
                    <a:pt x="2089522" y="0"/>
                  </a:lnTo>
                  <a:lnTo>
                    <a:pt x="2089524" y="275074"/>
                  </a:lnTo>
                  <a:lnTo>
                    <a:pt x="2082318" y="310765"/>
                  </a:lnTo>
                  <a:lnTo>
                    <a:pt x="2062668" y="339911"/>
                  </a:lnTo>
                  <a:lnTo>
                    <a:pt x="2033522" y="359561"/>
                  </a:lnTo>
                  <a:lnTo>
                    <a:pt x="1997830" y="366767"/>
                  </a:lnTo>
                  <a:lnTo>
                    <a:pt x="275076" y="366769"/>
                  </a:lnTo>
                  <a:lnTo>
                    <a:pt x="239386" y="359564"/>
                  </a:lnTo>
                  <a:lnTo>
                    <a:pt x="210240" y="339913"/>
                  </a:lnTo>
                  <a:lnTo>
                    <a:pt x="190589" y="310768"/>
                  </a:lnTo>
                  <a:lnTo>
                    <a:pt x="183384" y="275076"/>
                  </a:lnTo>
                  <a:lnTo>
                    <a:pt x="183384" y="244513"/>
                  </a:lnTo>
                  <a:lnTo>
                    <a:pt x="244513" y="244513"/>
                  </a:lnTo>
                  <a:lnTo>
                    <a:pt x="122255" y="122255"/>
                  </a:lnTo>
                  <a:lnTo>
                    <a:pt x="0" y="244513"/>
                  </a:lnTo>
                  <a:lnTo>
                    <a:pt x="61128" y="244513"/>
                  </a:lnTo>
                  <a:lnTo>
                    <a:pt x="61128" y="275076"/>
                  </a:lnTo>
                  <a:lnTo>
                    <a:pt x="66779" y="324133"/>
                  </a:lnTo>
                  <a:lnTo>
                    <a:pt x="82874" y="369166"/>
                  </a:lnTo>
                  <a:lnTo>
                    <a:pt x="108131" y="408890"/>
                  </a:lnTo>
                  <a:lnTo>
                    <a:pt x="141263" y="442023"/>
                  </a:lnTo>
                  <a:lnTo>
                    <a:pt x="180988" y="467279"/>
                  </a:lnTo>
                  <a:lnTo>
                    <a:pt x="226020" y="483374"/>
                  </a:lnTo>
                  <a:lnTo>
                    <a:pt x="275076" y="489024"/>
                  </a:lnTo>
                  <a:lnTo>
                    <a:pt x="1997830" y="489024"/>
                  </a:lnTo>
                  <a:lnTo>
                    <a:pt x="2046887" y="483374"/>
                  </a:lnTo>
                  <a:lnTo>
                    <a:pt x="2091919" y="467279"/>
                  </a:lnTo>
                  <a:lnTo>
                    <a:pt x="2131644" y="442023"/>
                  </a:lnTo>
                  <a:lnTo>
                    <a:pt x="2164776" y="408890"/>
                  </a:lnTo>
                  <a:lnTo>
                    <a:pt x="2190032" y="369166"/>
                  </a:lnTo>
                  <a:lnTo>
                    <a:pt x="2206128" y="324133"/>
                  </a:lnTo>
                  <a:lnTo>
                    <a:pt x="2211778" y="275076"/>
                  </a:lnTo>
                  <a:lnTo>
                    <a:pt x="221177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66332" y="3081719"/>
              <a:ext cx="2212340" cy="489584"/>
            </a:xfrm>
            <a:custGeom>
              <a:avLst/>
              <a:gdLst/>
              <a:ahLst/>
              <a:cxnLst/>
              <a:rect l="l" t="t" r="r" b="b"/>
              <a:pathLst>
                <a:path w="2212340" h="489585">
                  <a:moveTo>
                    <a:pt x="2211779" y="0"/>
                  </a:moveTo>
                  <a:lnTo>
                    <a:pt x="2211779" y="275076"/>
                  </a:lnTo>
                  <a:lnTo>
                    <a:pt x="2206128" y="324133"/>
                  </a:lnTo>
                  <a:lnTo>
                    <a:pt x="2190033" y="369165"/>
                  </a:lnTo>
                  <a:lnTo>
                    <a:pt x="2164777" y="408890"/>
                  </a:lnTo>
                  <a:lnTo>
                    <a:pt x="2131644" y="442023"/>
                  </a:lnTo>
                  <a:lnTo>
                    <a:pt x="2091919" y="467279"/>
                  </a:lnTo>
                  <a:lnTo>
                    <a:pt x="2046887" y="483374"/>
                  </a:lnTo>
                  <a:lnTo>
                    <a:pt x="1997831" y="489025"/>
                  </a:lnTo>
                  <a:lnTo>
                    <a:pt x="275077" y="489025"/>
                  </a:lnTo>
                  <a:lnTo>
                    <a:pt x="226020" y="483374"/>
                  </a:lnTo>
                  <a:lnTo>
                    <a:pt x="180988" y="467279"/>
                  </a:lnTo>
                  <a:lnTo>
                    <a:pt x="141263" y="442023"/>
                  </a:lnTo>
                  <a:lnTo>
                    <a:pt x="108131" y="408890"/>
                  </a:lnTo>
                  <a:lnTo>
                    <a:pt x="82874" y="369165"/>
                  </a:lnTo>
                  <a:lnTo>
                    <a:pt x="66779" y="324133"/>
                  </a:lnTo>
                  <a:lnTo>
                    <a:pt x="61129" y="275076"/>
                  </a:lnTo>
                  <a:lnTo>
                    <a:pt x="61129" y="244512"/>
                  </a:lnTo>
                  <a:lnTo>
                    <a:pt x="0" y="244512"/>
                  </a:lnTo>
                  <a:lnTo>
                    <a:pt x="122255" y="122255"/>
                  </a:lnTo>
                  <a:lnTo>
                    <a:pt x="244512" y="244512"/>
                  </a:lnTo>
                  <a:lnTo>
                    <a:pt x="183384" y="244512"/>
                  </a:lnTo>
                  <a:lnTo>
                    <a:pt x="183384" y="275076"/>
                  </a:lnTo>
                  <a:lnTo>
                    <a:pt x="190589" y="310767"/>
                  </a:lnTo>
                  <a:lnTo>
                    <a:pt x="210240" y="339913"/>
                  </a:lnTo>
                  <a:lnTo>
                    <a:pt x="239385" y="359564"/>
                  </a:lnTo>
                  <a:lnTo>
                    <a:pt x="275077" y="366770"/>
                  </a:lnTo>
                  <a:lnTo>
                    <a:pt x="1997831" y="366767"/>
                  </a:lnTo>
                  <a:lnTo>
                    <a:pt x="2033522" y="359561"/>
                  </a:lnTo>
                  <a:lnTo>
                    <a:pt x="2062667" y="339911"/>
                  </a:lnTo>
                  <a:lnTo>
                    <a:pt x="2082318" y="310765"/>
                  </a:lnTo>
                  <a:lnTo>
                    <a:pt x="2089524" y="275074"/>
                  </a:lnTo>
                  <a:lnTo>
                    <a:pt x="2089521" y="0"/>
                  </a:lnTo>
                  <a:lnTo>
                    <a:pt x="2211779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149164" y="3791204"/>
            <a:ext cx="20027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Create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object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116915" y="3622040"/>
            <a:ext cx="25793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" dirty="0">
                <a:latin typeface="Times New Roman"/>
                <a:cs typeface="Times New Roman"/>
              </a:rPr>
              <a:t>Assign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object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reference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284" y="998728"/>
            <a:ext cx="10857865" cy="515556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500" spc="175" dirty="0">
                <a:latin typeface="Times New Roman"/>
                <a:cs typeface="Times New Roman"/>
              </a:rPr>
              <a:t>□Use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 dot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operator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(.)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 access the </a:t>
            </a:r>
            <a:r>
              <a:rPr sz="2500" spc="-20" dirty="0">
                <a:latin typeface="Times New Roman"/>
                <a:cs typeface="Times New Roman"/>
              </a:rPr>
              <a:t>object’s</a:t>
            </a:r>
            <a:r>
              <a:rPr sz="2500" dirty="0">
                <a:latin typeface="Times New Roman"/>
                <a:cs typeface="Times New Roman"/>
              </a:rPr>
              <a:t> data and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 invoke the methods.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500" spc="175" dirty="0">
                <a:latin typeface="Times New Roman"/>
                <a:cs typeface="Times New Roman"/>
              </a:rPr>
              <a:t>□The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dot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operator is </a:t>
            </a:r>
            <a:r>
              <a:rPr sz="2500" spc="-5" dirty="0">
                <a:latin typeface="Times New Roman"/>
                <a:cs typeface="Times New Roman"/>
              </a:rPr>
              <a:t>known </a:t>
            </a:r>
            <a:r>
              <a:rPr sz="2500" dirty="0">
                <a:latin typeface="Times New Roman"/>
                <a:cs typeface="Times New Roman"/>
              </a:rPr>
              <a:t>as 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object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member access </a:t>
            </a:r>
            <a:r>
              <a:rPr sz="2500" spc="-15" dirty="0">
                <a:latin typeface="Times New Roman"/>
                <a:cs typeface="Times New Roman"/>
              </a:rPr>
              <a:t>operator.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500" spc="60" dirty="0">
                <a:latin typeface="Times New Roman"/>
                <a:cs typeface="Times New Roman"/>
              </a:rPr>
              <a:t>□Referencing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object’s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data:</a:t>
            </a:r>
            <a:endParaRPr sz="2500">
              <a:latin typeface="Times New Roman"/>
              <a:cs typeface="Times New Roman"/>
            </a:endParaRPr>
          </a:p>
          <a:p>
            <a:pPr marL="4180204">
              <a:lnSpc>
                <a:spcPct val="100000"/>
              </a:lnSpc>
              <a:spcBef>
                <a:spcPts val="600"/>
              </a:spcBef>
            </a:pPr>
            <a:r>
              <a:rPr sz="2500" b="1" spc="-5" dirty="0">
                <a:latin typeface="Courier New"/>
                <a:cs typeface="Courier New"/>
              </a:rPr>
              <a:t>objectRefVar.data</a:t>
            </a:r>
            <a:endParaRPr sz="2500">
              <a:latin typeface="Courier New"/>
              <a:cs typeface="Courier New"/>
            </a:endParaRPr>
          </a:p>
          <a:p>
            <a:pPr marL="942975" indent="-473709">
              <a:lnSpc>
                <a:spcPct val="100000"/>
              </a:lnSpc>
              <a:spcBef>
                <a:spcPts val="215"/>
              </a:spcBef>
              <a:buChar char="□"/>
              <a:tabLst>
                <a:tab pos="942340" algn="l"/>
                <a:tab pos="942975" algn="l"/>
                <a:tab pos="2352040" algn="l"/>
              </a:tabLst>
            </a:pPr>
            <a:r>
              <a:rPr sz="2500" dirty="0">
                <a:latin typeface="Times New Roman"/>
                <a:cs typeface="Times New Roman"/>
              </a:rPr>
              <a:t>Example:	</a:t>
            </a:r>
            <a:r>
              <a:rPr sz="2500" b="1" spc="-5" dirty="0">
                <a:latin typeface="Courier New"/>
                <a:cs typeface="Courier New"/>
              </a:rPr>
              <a:t>myCircle.radius</a:t>
            </a:r>
            <a:endParaRPr sz="2500">
              <a:latin typeface="Courier New"/>
              <a:cs typeface="Courier New"/>
            </a:endParaRPr>
          </a:p>
          <a:p>
            <a:pPr marL="1155065" marR="842010" lvl="1" indent="-228600">
              <a:lnSpc>
                <a:spcPts val="2810"/>
              </a:lnSpc>
              <a:spcBef>
                <a:spcPts val="445"/>
              </a:spcBef>
              <a:buFont typeface="Arial"/>
              <a:buChar char="•"/>
              <a:tabLst>
                <a:tab pos="1155700" algn="l"/>
              </a:tabLst>
            </a:pP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f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ences </a:t>
            </a:r>
            <a:r>
              <a:rPr sz="2500" b="1" spc="-5" dirty="0">
                <a:latin typeface="Courier New"/>
                <a:cs typeface="Courier New"/>
              </a:rPr>
              <a:t>radiu</a:t>
            </a:r>
            <a:r>
              <a:rPr sz="2500" b="1" dirty="0">
                <a:latin typeface="Courier New"/>
                <a:cs typeface="Courier New"/>
              </a:rPr>
              <a:t>s</a:t>
            </a:r>
            <a:r>
              <a:rPr sz="2500" b="1" spc="-880" dirty="0">
                <a:latin typeface="Courier New"/>
                <a:cs typeface="Courier New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dirty="0">
                <a:latin typeface="Times New Roman"/>
                <a:cs typeface="Times New Roman"/>
              </a:rPr>
              <a:t>n </a:t>
            </a:r>
            <a:r>
              <a:rPr sz="2500" b="1" spc="-5" dirty="0">
                <a:latin typeface="Courier New"/>
                <a:cs typeface="Courier New"/>
              </a:rPr>
              <a:t>myCircl</a:t>
            </a:r>
            <a:r>
              <a:rPr sz="2500" b="1" dirty="0">
                <a:latin typeface="Courier New"/>
                <a:cs typeface="Courier New"/>
              </a:rPr>
              <a:t>e</a:t>
            </a:r>
            <a:r>
              <a:rPr sz="2500" b="1" spc="-880" dirty="0">
                <a:latin typeface="Courier New"/>
                <a:cs typeface="Courier New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as an </a:t>
            </a:r>
            <a:r>
              <a:rPr sz="2500" i="1" spc="5" dirty="0">
                <a:latin typeface="Times New Roman"/>
                <a:cs typeface="Times New Roman"/>
              </a:rPr>
              <a:t>i</a:t>
            </a:r>
            <a:r>
              <a:rPr sz="2500" i="1" dirty="0">
                <a:latin typeface="Times New Roman"/>
                <a:cs typeface="Times New Roman"/>
              </a:rPr>
              <a:t>ns</a:t>
            </a:r>
            <a:r>
              <a:rPr sz="2500" i="1" spc="5" dirty="0">
                <a:latin typeface="Times New Roman"/>
                <a:cs typeface="Times New Roman"/>
              </a:rPr>
              <a:t>t</a:t>
            </a:r>
            <a:r>
              <a:rPr sz="2500" i="1" dirty="0">
                <a:latin typeface="Times New Roman"/>
                <a:cs typeface="Times New Roman"/>
              </a:rPr>
              <a:t>ance var</a:t>
            </a:r>
            <a:r>
              <a:rPr sz="2500" i="1" spc="5" dirty="0">
                <a:latin typeface="Times New Roman"/>
                <a:cs typeface="Times New Roman"/>
              </a:rPr>
              <a:t>i</a:t>
            </a:r>
            <a:r>
              <a:rPr sz="2500" i="1" dirty="0">
                <a:latin typeface="Times New Roman"/>
                <a:cs typeface="Times New Roman"/>
              </a:rPr>
              <a:t>ab</a:t>
            </a:r>
            <a:r>
              <a:rPr sz="2500" i="1" spc="5" dirty="0">
                <a:latin typeface="Times New Roman"/>
                <a:cs typeface="Times New Roman"/>
              </a:rPr>
              <a:t>l</a:t>
            </a:r>
            <a:r>
              <a:rPr sz="2500" i="1" dirty="0">
                <a:latin typeface="Times New Roman"/>
                <a:cs typeface="Times New Roman"/>
              </a:rPr>
              <a:t>e </a:t>
            </a:r>
            <a:r>
              <a:rPr sz="2500" dirty="0">
                <a:latin typeface="Times New Roman"/>
                <a:cs typeface="Times New Roman"/>
              </a:rPr>
              <a:t>s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dirty="0">
                <a:latin typeface="Times New Roman"/>
                <a:cs typeface="Times New Roman"/>
              </a:rPr>
              <a:t>nce 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dirty="0">
                <a:latin typeface="Times New Roman"/>
                <a:cs typeface="Times New Roman"/>
              </a:rPr>
              <a:t>t</a:t>
            </a:r>
            <a:r>
              <a:rPr sz="2500" spc="5" dirty="0">
                <a:latin typeface="Times New Roman"/>
                <a:cs typeface="Times New Roman"/>
              </a:rPr>
              <a:t> i</a:t>
            </a:r>
            <a:r>
              <a:rPr sz="2500" dirty="0">
                <a:latin typeface="Times New Roman"/>
                <a:cs typeface="Times New Roman"/>
              </a:rPr>
              <a:t>s  dependent on a specific instance.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500" spc="80" dirty="0">
                <a:latin typeface="Times New Roman"/>
                <a:cs typeface="Times New Roman"/>
              </a:rPr>
              <a:t>□Invoking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object’s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method:</a:t>
            </a:r>
            <a:endParaRPr sz="2500">
              <a:latin typeface="Times New Roman"/>
              <a:cs typeface="Times New Roman"/>
            </a:endParaRPr>
          </a:p>
          <a:p>
            <a:pPr marL="2525395">
              <a:lnSpc>
                <a:spcPct val="100000"/>
              </a:lnSpc>
              <a:spcBef>
                <a:spcPts val="600"/>
              </a:spcBef>
            </a:pPr>
            <a:r>
              <a:rPr sz="2500" b="1" spc="-5" dirty="0">
                <a:latin typeface="Courier New"/>
                <a:cs typeface="Courier New"/>
              </a:rPr>
              <a:t>objectRefVar.methodName(arguments)</a:t>
            </a:r>
            <a:endParaRPr sz="2500">
              <a:latin typeface="Courier New"/>
              <a:cs typeface="Courier New"/>
            </a:endParaRPr>
          </a:p>
          <a:p>
            <a:pPr marL="831850" indent="-362585">
              <a:lnSpc>
                <a:spcPct val="100000"/>
              </a:lnSpc>
              <a:spcBef>
                <a:spcPts val="190"/>
              </a:spcBef>
              <a:buChar char="□"/>
              <a:tabLst>
                <a:tab pos="831850" algn="l"/>
              </a:tabLst>
            </a:pPr>
            <a:r>
              <a:rPr sz="2500" dirty="0">
                <a:latin typeface="Times New Roman"/>
                <a:cs typeface="Times New Roman"/>
              </a:rPr>
              <a:t>Example: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myCircle.getArea()</a:t>
            </a:r>
            <a:endParaRPr sz="2500">
              <a:latin typeface="Courier New"/>
              <a:cs typeface="Courier New"/>
            </a:endParaRPr>
          </a:p>
          <a:p>
            <a:pPr marL="1155065" marR="5080" lvl="1" indent="-228600">
              <a:lnSpc>
                <a:spcPts val="2780"/>
              </a:lnSpc>
              <a:spcBef>
                <a:spcPts val="490"/>
              </a:spcBef>
              <a:buFont typeface="Arial"/>
              <a:buChar char="•"/>
              <a:tabLst>
                <a:tab pos="11557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method </a:t>
            </a:r>
            <a:r>
              <a:rPr sz="2500" b="1" spc="-5" dirty="0">
                <a:latin typeface="Courier New"/>
                <a:cs typeface="Courier New"/>
              </a:rPr>
              <a:t>getArea()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dirty="0">
                <a:latin typeface="Times New Roman"/>
                <a:cs typeface="Times New Roman"/>
              </a:rPr>
              <a:t> an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instance variable </a:t>
            </a:r>
            <a:r>
              <a:rPr sz="2500" dirty="0">
                <a:latin typeface="Times New Roman"/>
                <a:cs typeface="Times New Roman"/>
              </a:rPr>
              <a:t>and 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object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on </a:t>
            </a:r>
            <a:r>
              <a:rPr sz="2500" spc="-5" dirty="0">
                <a:latin typeface="Times New Roman"/>
                <a:cs typeface="Times New Roman"/>
              </a:rPr>
              <a:t>which</a:t>
            </a:r>
            <a:r>
              <a:rPr sz="2500" dirty="0">
                <a:latin typeface="Times New Roman"/>
                <a:cs typeface="Times New Roman"/>
              </a:rPr>
              <a:t> an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instance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method is invoked is called a </a:t>
            </a:r>
            <a:r>
              <a:rPr sz="2500" i="1" dirty="0">
                <a:latin typeface="Times New Roman"/>
                <a:cs typeface="Times New Roman"/>
              </a:rPr>
              <a:t>calling</a:t>
            </a:r>
            <a:r>
              <a:rPr sz="2500" i="1" spc="-5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object</a:t>
            </a:r>
            <a:r>
              <a:rPr sz="2500" dirty="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4709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8.3. </a:t>
            </a: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Objects</a:t>
            </a:r>
            <a:r>
              <a:rPr spc="5" dirty="0"/>
              <a:t> </a:t>
            </a:r>
            <a:r>
              <a:rPr spc="-5" dirty="0"/>
              <a:t>via </a:t>
            </a:r>
            <a:r>
              <a:rPr spc="-25" dirty="0"/>
              <a:t>Reference</a:t>
            </a:r>
            <a:r>
              <a:rPr dirty="0"/>
              <a:t> </a:t>
            </a:r>
            <a:r>
              <a:rPr spc="-25" dirty="0"/>
              <a:t>Variables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9120" y="1203452"/>
            <a:ext cx="6233160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Circle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myCircle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Circle(5.0);</a:t>
            </a:r>
            <a:endParaRPr sz="2400">
              <a:latin typeface="Courier New"/>
              <a:cs typeface="Courier New"/>
            </a:endParaRPr>
          </a:p>
          <a:p>
            <a:pPr marL="12700" marR="187325">
              <a:lnSpc>
                <a:spcPct val="197500"/>
              </a:lnSpc>
              <a:spcBef>
                <a:spcPts val="120"/>
              </a:spcBef>
            </a:pPr>
            <a:r>
              <a:rPr sz="2400" b="1" spc="-5" dirty="0">
                <a:latin typeface="Courier New"/>
                <a:cs typeface="Courier New"/>
              </a:rPr>
              <a:t>Circle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yourCircle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Circle();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yourCircle.radius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100;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4709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8.3. </a:t>
            </a: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Objects</a:t>
            </a:r>
            <a:r>
              <a:rPr spc="5" dirty="0"/>
              <a:t> </a:t>
            </a:r>
            <a:r>
              <a:rPr spc="-5" dirty="0"/>
              <a:t>via </a:t>
            </a:r>
            <a:r>
              <a:rPr spc="-25" dirty="0"/>
              <a:t>Reference</a:t>
            </a:r>
            <a:r>
              <a:rPr dirty="0"/>
              <a:t> </a:t>
            </a:r>
            <a:r>
              <a:rPr spc="-25" dirty="0"/>
              <a:t>Variables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8727" y="3651256"/>
            <a:ext cx="5416719" cy="270509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351" y="1276095"/>
            <a:ext cx="11292205" cy="29972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ber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</a:t>
            </a:r>
            <a:r>
              <a:rPr sz="2500" spc="5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pu</a:t>
            </a:r>
            <a:r>
              <a:rPr sz="2500" spc="5" dirty="0">
                <a:latin typeface="Times New Roman"/>
                <a:cs typeface="Times New Roman"/>
              </a:rPr>
              <a:t>ti</a:t>
            </a:r>
            <a:r>
              <a:rPr sz="2500" dirty="0">
                <a:latin typeface="Times New Roman"/>
                <a:cs typeface="Times New Roman"/>
              </a:rPr>
              <a:t>ng exponen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s by 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dirty="0">
                <a:latin typeface="Times New Roman"/>
                <a:cs typeface="Times New Roman"/>
              </a:rPr>
              <a:t>nvok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dirty="0">
                <a:latin typeface="Times New Roman"/>
                <a:cs typeface="Times New Roman"/>
              </a:rPr>
              <a:t>ng a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po</a:t>
            </a:r>
            <a:r>
              <a:rPr sz="2500" b="1" dirty="0">
                <a:latin typeface="Courier New"/>
                <a:cs typeface="Courier New"/>
              </a:rPr>
              <a:t>w</a:t>
            </a:r>
            <a:r>
              <a:rPr sz="2500" b="1" spc="-880" dirty="0">
                <a:latin typeface="Courier New"/>
                <a:cs typeface="Courier New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hod 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dirty="0">
                <a:latin typeface="Times New Roman"/>
                <a:cs typeface="Times New Roman"/>
              </a:rPr>
              <a:t>n 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he Ma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h c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ass:</a:t>
            </a:r>
            <a:endParaRPr sz="2500">
              <a:latin typeface="Times New Roman"/>
              <a:cs typeface="Times New Roman"/>
            </a:endParaRPr>
          </a:p>
          <a:p>
            <a:pPr marL="1615440" algn="ctr">
              <a:lnSpc>
                <a:spcPct val="100000"/>
              </a:lnSpc>
              <a:spcBef>
                <a:spcPts val="195"/>
              </a:spcBef>
            </a:pPr>
            <a:r>
              <a:rPr sz="2500" b="1" spc="-5" dirty="0">
                <a:latin typeface="Courier New"/>
                <a:cs typeface="Courier New"/>
              </a:rPr>
              <a:t>Math.pow(3,</a:t>
            </a:r>
            <a:r>
              <a:rPr sz="2500" b="1" spc="-6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2.5)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500" dirty="0">
                <a:latin typeface="Times New Roman"/>
                <a:cs typeface="Times New Roman"/>
              </a:rPr>
              <a:t>Is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this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possible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do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Circle.getArea()</a:t>
            </a:r>
            <a:r>
              <a:rPr sz="2500" spc="-5" dirty="0">
                <a:latin typeface="Times New Roman"/>
                <a:cs typeface="Times New Roman"/>
              </a:rPr>
              <a:t>?</a:t>
            </a:r>
            <a:endParaRPr sz="25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690"/>
              </a:lnSpc>
              <a:spcBef>
                <a:spcPts val="1165"/>
              </a:spcBef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Times New Roman"/>
                <a:cs typeface="Times New Roman"/>
              </a:rPr>
              <a:t>Is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 method static?</a:t>
            </a:r>
            <a:r>
              <a:rPr sz="2500" spc="-5" dirty="0">
                <a:latin typeface="Times New Roman"/>
                <a:cs typeface="Times New Roman"/>
              </a:rPr>
              <a:t> Can</a:t>
            </a:r>
            <a:r>
              <a:rPr sz="2500" dirty="0">
                <a:latin typeface="Times New Roman"/>
                <a:cs typeface="Times New Roman"/>
              </a:rPr>
              <a:t> be used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anywhere? </a:t>
            </a:r>
            <a:r>
              <a:rPr sz="2500" spc="-5" dirty="0">
                <a:latin typeface="Times New Roman"/>
                <a:cs typeface="Times New Roman"/>
              </a:rPr>
              <a:t>Or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only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can be invoked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from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 object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class?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/>
              <a:cs typeface="Times New Roman"/>
            </a:endParaRPr>
          </a:p>
          <a:p>
            <a:pPr marL="1615440" algn="ctr">
              <a:lnSpc>
                <a:spcPct val="100000"/>
              </a:lnSpc>
            </a:pPr>
            <a:r>
              <a:rPr sz="2500" b="1" spc="-5" dirty="0">
                <a:latin typeface="Courier New"/>
                <a:cs typeface="Courier New"/>
              </a:rPr>
              <a:t>objectRefVar.methodName(arguments)</a:t>
            </a:r>
            <a:endParaRPr sz="25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4709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8.3. </a:t>
            </a: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Objects</a:t>
            </a:r>
            <a:r>
              <a:rPr spc="5" dirty="0"/>
              <a:t> </a:t>
            </a:r>
            <a:r>
              <a:rPr spc="-5" dirty="0"/>
              <a:t>via </a:t>
            </a:r>
            <a:r>
              <a:rPr spc="-25" dirty="0"/>
              <a:t>Reference</a:t>
            </a:r>
            <a:r>
              <a:rPr dirty="0"/>
              <a:t> </a:t>
            </a:r>
            <a:r>
              <a:rPr spc="-25" dirty="0"/>
              <a:t>Variables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128" y="192024"/>
            <a:ext cx="30435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dirty="0">
                <a:latin typeface="Calibri"/>
                <a:cs typeface="Calibri"/>
              </a:rPr>
              <a:t>8.0.</a:t>
            </a:r>
            <a:r>
              <a:rPr sz="3500" b="1" spc="-80" dirty="0">
                <a:latin typeface="Calibri"/>
                <a:cs typeface="Calibri"/>
              </a:rPr>
              <a:t> </a:t>
            </a:r>
            <a:r>
              <a:rPr sz="3500" b="1" spc="-10" dirty="0">
                <a:latin typeface="Calibri"/>
                <a:cs typeface="Calibri"/>
              </a:rPr>
              <a:t>Motivations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2373" y="1366012"/>
            <a:ext cx="10454640" cy="10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Suppose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want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develop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graphical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interface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shown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below.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How </a:t>
            </a:r>
            <a:r>
              <a:rPr sz="2800" dirty="0">
                <a:latin typeface="Calibri"/>
                <a:cs typeface="Calibri"/>
              </a:rPr>
              <a:t>do </a:t>
            </a:r>
            <a:r>
              <a:rPr sz="2800" spc="-15" dirty="0">
                <a:latin typeface="Calibri"/>
                <a:cs typeface="Calibri"/>
              </a:rPr>
              <a:t>you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649" y="2701015"/>
            <a:ext cx="11950700" cy="127211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013" y="809751"/>
            <a:ext cx="11032490" cy="346964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Char char="■"/>
              <a:tabLst>
                <a:tab pos="2413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data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fields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can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reference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types.</a:t>
            </a:r>
            <a:endParaRPr sz="2500">
              <a:latin typeface="Times New Roman"/>
              <a:cs typeface="Times New Roman"/>
            </a:endParaRPr>
          </a:p>
          <a:p>
            <a:pPr marL="240665" marR="5080" indent="-228600">
              <a:lnSpc>
                <a:spcPts val="2690"/>
              </a:lnSpc>
              <a:spcBef>
                <a:spcPts val="1065"/>
              </a:spcBef>
              <a:buChar char="■"/>
              <a:tabLst>
                <a:tab pos="241300" algn="l"/>
              </a:tabLst>
            </a:pPr>
            <a:r>
              <a:rPr sz="2500" dirty="0">
                <a:latin typeface="Times New Roman"/>
                <a:cs typeface="Times New Roman"/>
              </a:rPr>
              <a:t>If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 data field 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 reference type does not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reference any object, the data field holds a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special literal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value, </a:t>
            </a:r>
            <a:r>
              <a:rPr sz="2500" b="1" spc="-5" dirty="0">
                <a:latin typeface="Times New Roman"/>
                <a:cs typeface="Times New Roman"/>
              </a:rPr>
              <a:t>null.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Times New Roman"/>
              <a:buChar char="■"/>
              <a:tabLst>
                <a:tab pos="241300" algn="l"/>
              </a:tabLst>
            </a:pPr>
            <a:r>
              <a:rPr sz="2500" b="1" spc="-5" dirty="0">
                <a:latin typeface="Times New Roman"/>
                <a:cs typeface="Times New Roman"/>
              </a:rPr>
              <a:t>null</a:t>
            </a:r>
            <a:r>
              <a:rPr sz="2500" b="1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not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Java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keyword but it is 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reserved </a:t>
            </a:r>
            <a:r>
              <a:rPr sz="2500" spc="-5" dirty="0">
                <a:latin typeface="Times New Roman"/>
                <a:cs typeface="Times New Roman"/>
              </a:rPr>
              <a:t>word </a:t>
            </a:r>
            <a:r>
              <a:rPr sz="2500" dirty="0">
                <a:latin typeface="Times New Roman"/>
                <a:cs typeface="Times New Roman"/>
              </a:rPr>
              <a:t>in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Java.</a:t>
            </a:r>
            <a:endParaRPr sz="25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har char="■"/>
              <a:tabLst>
                <a:tab pos="698500" algn="l"/>
              </a:tabLst>
            </a:pPr>
            <a:r>
              <a:rPr sz="2500" dirty="0">
                <a:latin typeface="Times New Roman"/>
                <a:cs typeface="Times New Roman"/>
              </a:rPr>
              <a:t>0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for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numeric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type</a:t>
            </a:r>
            <a:endParaRPr sz="25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Char char="■"/>
              <a:tabLst>
                <a:tab pos="698500" algn="l"/>
              </a:tabLst>
            </a:pPr>
            <a:r>
              <a:rPr sz="2500" dirty="0">
                <a:latin typeface="Times New Roman"/>
                <a:cs typeface="Times New Roman"/>
              </a:rPr>
              <a:t>false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for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Boolean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type</a:t>
            </a:r>
            <a:endParaRPr sz="25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Char char="■"/>
              <a:tabLst>
                <a:tab pos="698500" algn="l"/>
              </a:tabLst>
            </a:pPr>
            <a:r>
              <a:rPr sz="2500" dirty="0">
                <a:latin typeface="Times New Roman"/>
                <a:cs typeface="Times New Roman"/>
              </a:rPr>
              <a:t>\u000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for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chart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type.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Char char="■"/>
              <a:tabLst>
                <a:tab pos="241300" algn="l"/>
              </a:tabLst>
            </a:pPr>
            <a:r>
              <a:rPr sz="2500" spc="-15" dirty="0">
                <a:latin typeface="Times New Roman"/>
                <a:cs typeface="Times New Roman"/>
              </a:rPr>
              <a:t>However,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Java assigns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no default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value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 a local variable inside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 method.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4709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8.3. </a:t>
            </a: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Objects</a:t>
            </a:r>
            <a:r>
              <a:rPr spc="5" dirty="0"/>
              <a:t> </a:t>
            </a:r>
            <a:r>
              <a:rPr spc="-5" dirty="0"/>
              <a:t>via </a:t>
            </a:r>
            <a:r>
              <a:rPr spc="-25" dirty="0"/>
              <a:t>Reference</a:t>
            </a:r>
            <a:r>
              <a:rPr dirty="0"/>
              <a:t> </a:t>
            </a:r>
            <a:r>
              <a:rPr spc="-25" dirty="0"/>
              <a:t>Variables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0265" y="6372352"/>
            <a:ext cx="26352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5" dirty="0">
                <a:latin typeface="Times New Roman"/>
                <a:cs typeface="Times New Roman"/>
              </a:rPr>
              <a:t>21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095875" y="6421628"/>
            <a:ext cx="1998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CS501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-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L9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-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 Objects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and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Classes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4709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8.3. </a:t>
            </a: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Objects</a:t>
            </a:r>
            <a:r>
              <a:rPr spc="5" dirty="0"/>
              <a:t> </a:t>
            </a:r>
            <a:r>
              <a:rPr spc="-5" dirty="0"/>
              <a:t>via </a:t>
            </a:r>
            <a:r>
              <a:rPr spc="-25" dirty="0"/>
              <a:t>Reference</a:t>
            </a:r>
            <a:r>
              <a:rPr dirty="0"/>
              <a:t> </a:t>
            </a:r>
            <a:r>
              <a:rPr spc="-25" dirty="0"/>
              <a:t>Variables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3265" y="908811"/>
            <a:ext cx="10795000" cy="471360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200" b="1" dirty="0">
                <a:solidFill>
                  <a:srgbClr val="000CD6"/>
                </a:solidFill>
                <a:latin typeface="Courier New"/>
                <a:cs typeface="Courier New"/>
              </a:rPr>
              <a:t>class</a:t>
            </a:r>
            <a:r>
              <a:rPr sz="2200" b="1" spc="-30" dirty="0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Student</a:t>
            </a:r>
            <a:r>
              <a:rPr sz="2200" b="1" spc="-3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854075" marR="2024380">
              <a:lnSpc>
                <a:spcPts val="2620"/>
              </a:lnSpc>
              <a:spcBef>
                <a:spcPts val="655"/>
              </a:spcBef>
            </a:pPr>
            <a:r>
              <a:rPr sz="2200" b="1" dirty="0">
                <a:latin typeface="Courier New"/>
                <a:cs typeface="Courier New"/>
              </a:rPr>
              <a:t>String name;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// name has the default value null </a:t>
            </a:r>
            <a:r>
              <a:rPr sz="2200" b="1" spc="-1310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CD6"/>
                </a:solidFill>
                <a:latin typeface="Courier New"/>
                <a:cs typeface="Courier New"/>
              </a:rPr>
              <a:t>int</a:t>
            </a:r>
            <a:r>
              <a:rPr sz="2200" b="1" spc="-5" dirty="0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age;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// age has</a:t>
            </a:r>
            <a:r>
              <a:rPr sz="2200" b="1" spc="-5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the default value 0</a:t>
            </a:r>
            <a:endParaRPr sz="2200">
              <a:latin typeface="Courier New"/>
              <a:cs typeface="Courier New"/>
            </a:endParaRPr>
          </a:p>
          <a:p>
            <a:pPr marL="854075">
              <a:lnSpc>
                <a:spcPts val="2575"/>
              </a:lnSpc>
            </a:pPr>
            <a:r>
              <a:rPr sz="2200" b="1" dirty="0">
                <a:solidFill>
                  <a:srgbClr val="000CD6"/>
                </a:solidFill>
                <a:latin typeface="Courier New"/>
                <a:cs typeface="Courier New"/>
              </a:rPr>
              <a:t>boolean</a:t>
            </a:r>
            <a:r>
              <a:rPr sz="2200" b="1" spc="-15" dirty="0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isScienceMajor;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//</a:t>
            </a:r>
            <a:r>
              <a:rPr sz="2200" b="1" spc="-10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isScienceMajor</a:t>
            </a:r>
            <a:r>
              <a:rPr sz="2200" b="1" spc="-10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has</a:t>
            </a:r>
            <a:r>
              <a:rPr sz="2200" b="1" spc="-10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default</a:t>
            </a:r>
            <a:r>
              <a:rPr sz="2200" b="1" spc="-15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value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15"/>
              </a:lnSpc>
            </a:pP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false</a:t>
            </a:r>
            <a:endParaRPr sz="2200">
              <a:latin typeface="Courier New"/>
              <a:cs typeface="Courier New"/>
            </a:endParaRPr>
          </a:p>
          <a:p>
            <a:pPr marL="854075">
              <a:lnSpc>
                <a:spcPct val="100000"/>
              </a:lnSpc>
              <a:spcBef>
                <a:spcPts val="580"/>
              </a:spcBef>
            </a:pPr>
            <a:r>
              <a:rPr sz="2200" b="1" dirty="0">
                <a:solidFill>
                  <a:srgbClr val="000CD6"/>
                </a:solidFill>
                <a:latin typeface="Courier New"/>
                <a:cs typeface="Courier New"/>
              </a:rPr>
              <a:t>char</a:t>
            </a:r>
            <a:r>
              <a:rPr sz="2200" b="1" spc="-5" dirty="0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gender;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//</a:t>
            </a:r>
            <a:r>
              <a:rPr sz="2200" b="1" spc="-5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gender</a:t>
            </a:r>
            <a:r>
              <a:rPr sz="2200" b="1" spc="-10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has</a:t>
            </a:r>
            <a:r>
              <a:rPr sz="2200" b="1" spc="-5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default</a:t>
            </a:r>
            <a:r>
              <a:rPr sz="2200" b="1" spc="-10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value</a:t>
            </a:r>
            <a:r>
              <a:rPr sz="2200" b="1" spc="-5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'\u0000'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37795">
              <a:lnSpc>
                <a:spcPct val="100000"/>
              </a:lnSpc>
              <a:spcBef>
                <a:spcPts val="385"/>
              </a:spcBef>
            </a:pPr>
            <a:r>
              <a:rPr sz="2200" b="1" dirty="0">
                <a:solidFill>
                  <a:srgbClr val="000CD6"/>
                </a:solidFill>
                <a:latin typeface="Courier New"/>
                <a:cs typeface="Courier New"/>
              </a:rPr>
              <a:t>class</a:t>
            </a:r>
            <a:r>
              <a:rPr sz="2200" b="1" spc="-30" dirty="0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TestStudent</a:t>
            </a:r>
            <a:r>
              <a:rPr sz="2200" b="1" spc="-3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820545" marR="3077210" indent="-841375">
              <a:lnSpc>
                <a:spcPts val="2590"/>
              </a:lnSpc>
              <a:spcBef>
                <a:spcPts val="175"/>
              </a:spcBef>
            </a:pPr>
            <a:r>
              <a:rPr sz="2200" b="1" dirty="0">
                <a:solidFill>
                  <a:srgbClr val="000CD6"/>
                </a:solidFill>
                <a:latin typeface="Courier New"/>
                <a:cs typeface="Courier New"/>
              </a:rPr>
              <a:t>public static void </a:t>
            </a:r>
            <a:r>
              <a:rPr sz="2200" b="1" dirty="0">
                <a:latin typeface="Courier New"/>
                <a:cs typeface="Courier New"/>
              </a:rPr>
              <a:t>main(String[] args) {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Student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student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CD6"/>
                </a:solidFill>
                <a:latin typeface="Courier New"/>
                <a:cs typeface="Courier New"/>
              </a:rPr>
              <a:t>new</a:t>
            </a:r>
            <a:r>
              <a:rPr sz="2200" b="1" spc="-10" dirty="0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Student();</a:t>
            </a:r>
            <a:endParaRPr sz="2200">
              <a:latin typeface="Courier New"/>
              <a:cs typeface="Courier New"/>
            </a:endParaRPr>
          </a:p>
          <a:p>
            <a:pPr marL="1052195" marR="2330450">
              <a:lnSpc>
                <a:spcPct val="98600"/>
              </a:lnSpc>
              <a:spcBef>
                <a:spcPts val="30"/>
              </a:spcBef>
            </a:pPr>
            <a:r>
              <a:rPr sz="2200" b="1" dirty="0">
                <a:latin typeface="Courier New"/>
                <a:cs typeface="Courier New"/>
              </a:rPr>
              <a:t>System.out.println(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"name? " </a:t>
            </a:r>
            <a:r>
              <a:rPr sz="2200" b="1" dirty="0">
                <a:latin typeface="Courier New"/>
                <a:cs typeface="Courier New"/>
              </a:rPr>
              <a:t>+ student.name);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System.out.println(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"age? " </a:t>
            </a:r>
            <a:r>
              <a:rPr sz="2200" b="1" dirty="0">
                <a:latin typeface="Courier New"/>
                <a:cs typeface="Courier New"/>
              </a:rPr>
              <a:t>+ student.age); 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System.out.println(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"isScienceMajor?</a:t>
            </a:r>
            <a:r>
              <a:rPr sz="2200" b="1" spc="-10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</a:t>
            </a:r>
            <a:r>
              <a:rPr sz="2200" b="1" spc="-10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10534" y="5602732"/>
            <a:ext cx="52419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System.out.println(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"gender?</a:t>
            </a:r>
            <a:r>
              <a:rPr sz="2200" b="1" spc="-4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</a:t>
            </a:r>
            <a:r>
              <a:rPr sz="2200" b="1" spc="-3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535" y="5602732"/>
            <a:ext cx="4064000" cy="10344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225"/>
              </a:spcBef>
            </a:pPr>
            <a:r>
              <a:rPr sz="2200" b="1" dirty="0">
                <a:latin typeface="Courier New"/>
                <a:cs typeface="Courier New"/>
              </a:rPr>
              <a:t>student.isScienceMajor);  student.gender);</a:t>
            </a:r>
            <a:endParaRPr sz="2200">
              <a:latin typeface="Courier New"/>
              <a:cs typeface="Courier New"/>
            </a:endParaRPr>
          </a:p>
          <a:p>
            <a:pPr marL="926465">
              <a:lnSpc>
                <a:spcPts val="2635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r>
              <a:rPr sz="2200" b="1" spc="-6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8102" y="2920999"/>
            <a:ext cx="2860675" cy="2256790"/>
          </a:xfrm>
          <a:custGeom>
            <a:avLst/>
            <a:gdLst/>
            <a:ahLst/>
            <a:cxnLst/>
            <a:rect l="l" t="t" r="r" b="b"/>
            <a:pathLst>
              <a:path w="2860675" h="2256790">
                <a:moveTo>
                  <a:pt x="2804845" y="11417"/>
                </a:moveTo>
                <a:lnTo>
                  <a:pt x="2749219" y="22834"/>
                </a:lnTo>
                <a:lnTo>
                  <a:pt x="2784881" y="27114"/>
                </a:lnTo>
                <a:lnTo>
                  <a:pt x="2804845" y="11417"/>
                </a:lnTo>
                <a:close/>
              </a:path>
              <a:path w="2860675" h="2256790">
                <a:moveTo>
                  <a:pt x="2860497" y="508000"/>
                </a:moveTo>
                <a:lnTo>
                  <a:pt x="2747911" y="523125"/>
                </a:lnTo>
                <a:lnTo>
                  <a:pt x="2783192" y="529844"/>
                </a:lnTo>
                <a:lnTo>
                  <a:pt x="306209" y="2214207"/>
                </a:lnTo>
                <a:lnTo>
                  <a:pt x="334772" y="2256205"/>
                </a:lnTo>
                <a:lnTo>
                  <a:pt x="2811767" y="571855"/>
                </a:lnTo>
                <a:lnTo>
                  <a:pt x="2805036" y="607148"/>
                </a:lnTo>
                <a:lnTo>
                  <a:pt x="2856255" y="515581"/>
                </a:lnTo>
                <a:lnTo>
                  <a:pt x="2860497" y="508000"/>
                </a:lnTo>
                <a:close/>
              </a:path>
              <a:path w="2860675" h="2256790">
                <a:moveTo>
                  <a:pt x="2860497" y="0"/>
                </a:moveTo>
                <a:lnTo>
                  <a:pt x="2804871" y="11417"/>
                </a:lnTo>
                <a:lnTo>
                  <a:pt x="2820543" y="31394"/>
                </a:lnTo>
                <a:lnTo>
                  <a:pt x="2804858" y="11417"/>
                </a:lnTo>
                <a:lnTo>
                  <a:pt x="2784881" y="27114"/>
                </a:lnTo>
                <a:lnTo>
                  <a:pt x="0" y="2215235"/>
                </a:lnTo>
                <a:lnTo>
                  <a:pt x="31381" y="2255177"/>
                </a:lnTo>
                <a:lnTo>
                  <a:pt x="2816263" y="67056"/>
                </a:lnTo>
                <a:lnTo>
                  <a:pt x="2811983" y="102717"/>
                </a:lnTo>
                <a:lnTo>
                  <a:pt x="2836240" y="51358"/>
                </a:lnTo>
                <a:lnTo>
                  <a:pt x="28604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46412" y="5226811"/>
            <a:ext cx="9196705" cy="12084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latin typeface="Times New Roman"/>
                <a:cs typeface="Times New Roman"/>
              </a:rPr>
              <a:t>Compile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error: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initialized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Times New Roman"/>
                <a:cs typeface="Times New Roman"/>
              </a:rPr>
              <a:t>Note: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assign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object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reference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variable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before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invoking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through the reference variable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4709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8.3. </a:t>
            </a: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Objects</a:t>
            </a:r>
            <a:r>
              <a:rPr spc="5" dirty="0"/>
              <a:t> </a:t>
            </a:r>
            <a:r>
              <a:rPr spc="-5" dirty="0"/>
              <a:t>via </a:t>
            </a:r>
            <a:r>
              <a:rPr spc="-25" dirty="0"/>
              <a:t>Reference</a:t>
            </a:r>
            <a:r>
              <a:rPr dirty="0"/>
              <a:t> </a:t>
            </a:r>
            <a:r>
              <a:rPr spc="-25" dirty="0"/>
              <a:t>Variables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5614" y="1292859"/>
            <a:ext cx="7429500" cy="237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CD6"/>
                </a:solidFill>
                <a:latin typeface="Courier New"/>
                <a:cs typeface="Courier New"/>
              </a:rPr>
              <a:t>class</a:t>
            </a:r>
            <a:r>
              <a:rPr sz="2200" b="1" spc="-30" dirty="0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TestLocalVariables</a:t>
            </a:r>
            <a:r>
              <a:rPr sz="2200" b="1" spc="-3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695450" marR="5080" indent="-1009650">
              <a:lnSpc>
                <a:spcPts val="2620"/>
              </a:lnSpc>
              <a:spcBef>
                <a:spcPts val="150"/>
              </a:spcBef>
            </a:pPr>
            <a:r>
              <a:rPr sz="2200" b="1" dirty="0">
                <a:solidFill>
                  <a:srgbClr val="000CD6"/>
                </a:solidFill>
                <a:latin typeface="Courier New"/>
                <a:cs typeface="Courier New"/>
              </a:rPr>
              <a:t>public static void </a:t>
            </a:r>
            <a:r>
              <a:rPr sz="2200" b="1" dirty="0">
                <a:latin typeface="Courier New"/>
                <a:cs typeface="Courier New"/>
              </a:rPr>
              <a:t>main(String[] args) {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CD6"/>
                </a:solidFill>
                <a:latin typeface="Courier New"/>
                <a:cs typeface="Courier New"/>
              </a:rPr>
              <a:t>int</a:t>
            </a:r>
            <a:r>
              <a:rPr sz="2200" b="1" spc="-10" dirty="0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x;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//</a:t>
            </a:r>
            <a:r>
              <a:rPr sz="2200" b="1" spc="-5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x</a:t>
            </a:r>
            <a:r>
              <a:rPr sz="2200" b="1" spc="-5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has</a:t>
            </a:r>
            <a:r>
              <a:rPr sz="2200" b="1" spc="-5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no</a:t>
            </a:r>
            <a:r>
              <a:rPr sz="2200" b="1" spc="-10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default</a:t>
            </a:r>
            <a:r>
              <a:rPr sz="2200" b="1" spc="-5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value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ts val="2590"/>
              </a:lnSpc>
            </a:pPr>
            <a:r>
              <a:rPr sz="2200" b="1" dirty="0">
                <a:latin typeface="Courier New"/>
                <a:cs typeface="Courier New"/>
              </a:rPr>
              <a:t>String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y;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//</a:t>
            </a:r>
            <a:r>
              <a:rPr sz="2200" b="1" spc="-5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y</a:t>
            </a:r>
            <a:r>
              <a:rPr sz="2200" b="1" spc="-10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has</a:t>
            </a:r>
            <a:r>
              <a:rPr sz="2200" b="1" spc="-10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no</a:t>
            </a:r>
            <a:r>
              <a:rPr sz="2200" b="1" spc="-5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default</a:t>
            </a:r>
            <a:r>
              <a:rPr sz="2200" b="1" spc="-10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value</a:t>
            </a:r>
            <a:endParaRPr sz="2200">
              <a:latin typeface="Courier New"/>
              <a:cs typeface="Courier New"/>
            </a:endParaRPr>
          </a:p>
          <a:p>
            <a:pPr marL="927100" marR="1109345">
              <a:lnSpc>
                <a:spcPts val="2590"/>
              </a:lnSpc>
              <a:spcBef>
                <a:spcPts val="114"/>
              </a:spcBef>
            </a:pPr>
            <a:r>
              <a:rPr sz="2200" b="1" dirty="0">
                <a:latin typeface="Courier New"/>
                <a:cs typeface="Courier New"/>
              </a:rPr>
              <a:t>System.out.println(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"x is " </a:t>
            </a:r>
            <a:r>
              <a:rPr sz="2200" b="1" dirty="0">
                <a:latin typeface="Courier New"/>
                <a:cs typeface="Courier New"/>
              </a:rPr>
              <a:t>+ x);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System.out.println(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"y</a:t>
            </a:r>
            <a:r>
              <a:rPr sz="2200" b="1" spc="-20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is</a:t>
            </a:r>
            <a:r>
              <a:rPr sz="2200" b="1" spc="-20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</a:t>
            </a:r>
            <a:r>
              <a:rPr sz="2200" b="1" spc="-1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y);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ts val="2610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r>
              <a:rPr sz="2200" b="1" spc="-6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6156" y="1948542"/>
            <a:ext cx="1909445" cy="477520"/>
          </a:xfrm>
          <a:prstGeom prst="rect">
            <a:avLst/>
          </a:prstGeom>
          <a:ln w="23833">
            <a:solidFill>
              <a:srgbClr val="99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025"/>
              </a:lnSpc>
            </a:pPr>
            <a:r>
              <a:rPr sz="260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2005" y="1923903"/>
            <a:ext cx="190753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Times New Roman"/>
                <a:cs typeface="Times New Roman"/>
              </a:rPr>
              <a:t>Primitive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type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8042" y="1923903"/>
            <a:ext cx="10642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latin typeface="Times New Roman"/>
                <a:cs typeface="Times New Roman"/>
              </a:rPr>
              <a:t>int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24873" y="1923903"/>
            <a:ext cx="1174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005" y="2878584"/>
            <a:ext cx="15589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" dirty="0">
                <a:latin typeface="Times New Roman"/>
                <a:cs typeface="Times New Roman"/>
              </a:rPr>
              <a:t>Object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type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8042" y="2878584"/>
            <a:ext cx="186626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6245" algn="l"/>
              </a:tabLst>
            </a:pPr>
            <a:r>
              <a:rPr sz="2600" spc="-15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ir</a:t>
            </a:r>
            <a:r>
              <a:rPr sz="2600" spc="5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le c	c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6156" y="2903058"/>
            <a:ext cx="1909445" cy="477520"/>
          </a:xfrm>
          <a:prstGeom prst="rect">
            <a:avLst/>
          </a:prstGeom>
          <a:ln w="23833">
            <a:solidFill>
              <a:srgbClr val="99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7820">
              <a:lnSpc>
                <a:spcPts val="3025"/>
              </a:lnSpc>
            </a:pPr>
            <a:r>
              <a:rPr sz="2600" spc="-5" dirty="0">
                <a:latin typeface="Times New Roman"/>
                <a:cs typeface="Times New Roman"/>
              </a:rPr>
              <a:t>reference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06524" y="1577788"/>
            <a:ext cx="2882265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spc="-10" dirty="0">
                <a:latin typeface="Times New Roman"/>
                <a:cs typeface="Times New Roman"/>
              </a:rPr>
              <a:t>Created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using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new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Circle()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0170" y="2903097"/>
            <a:ext cx="1909445" cy="1233170"/>
          </a:xfrm>
          <a:prstGeom prst="rect">
            <a:avLst/>
          </a:prstGeom>
          <a:ln w="23838">
            <a:solidFill>
              <a:srgbClr val="33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25450">
              <a:lnSpc>
                <a:spcPts val="2995"/>
              </a:lnSpc>
            </a:pP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c:</a:t>
            </a:r>
            <a:r>
              <a:rPr sz="2600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Circle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latin typeface="Times New Roman"/>
                <a:cs typeface="Times New Roman"/>
              </a:rPr>
              <a:t>radius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306809" y="3010444"/>
            <a:ext cx="1813560" cy="259079"/>
            <a:chOff x="7306809" y="3010444"/>
            <a:chExt cx="1813560" cy="259079"/>
          </a:xfrm>
        </p:grpSpPr>
        <p:sp>
          <p:nvSpPr>
            <p:cNvPr id="12" name="object 12"/>
            <p:cNvSpPr/>
            <p:nvPr/>
          </p:nvSpPr>
          <p:spPr>
            <a:xfrm>
              <a:off x="7306809" y="3137841"/>
              <a:ext cx="1642745" cy="0"/>
            </a:xfrm>
            <a:custGeom>
              <a:avLst/>
              <a:gdLst/>
              <a:ahLst/>
              <a:cxnLst/>
              <a:rect l="l" t="t" r="r" b="b"/>
              <a:pathLst>
                <a:path w="1642745">
                  <a:moveTo>
                    <a:pt x="0" y="0"/>
                  </a:moveTo>
                  <a:lnTo>
                    <a:pt x="1642409" y="0"/>
                  </a:lnTo>
                </a:path>
              </a:pathLst>
            </a:custGeom>
            <a:ln w="23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57774" y="3010444"/>
              <a:ext cx="262890" cy="259079"/>
            </a:xfrm>
            <a:custGeom>
              <a:avLst/>
              <a:gdLst/>
              <a:ahLst/>
              <a:cxnLst/>
              <a:rect l="l" t="t" r="r" b="b"/>
              <a:pathLst>
                <a:path w="262890" h="259079">
                  <a:moveTo>
                    <a:pt x="0" y="0"/>
                  </a:moveTo>
                  <a:lnTo>
                    <a:pt x="83493" y="131370"/>
                  </a:lnTo>
                  <a:lnTo>
                    <a:pt x="0" y="258602"/>
                  </a:lnTo>
                  <a:lnTo>
                    <a:pt x="262516" y="131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9939480" y="1928696"/>
            <a:ext cx="259079" cy="863600"/>
            <a:chOff x="9939480" y="1928696"/>
            <a:chExt cx="259079" cy="863600"/>
          </a:xfrm>
        </p:grpSpPr>
        <p:sp>
          <p:nvSpPr>
            <p:cNvPr id="15" name="object 15"/>
            <p:cNvSpPr/>
            <p:nvPr/>
          </p:nvSpPr>
          <p:spPr>
            <a:xfrm>
              <a:off x="10066707" y="1928696"/>
              <a:ext cx="0" cy="692150"/>
            </a:xfrm>
            <a:custGeom>
              <a:avLst/>
              <a:gdLst/>
              <a:ahLst/>
              <a:cxnLst/>
              <a:rect l="l" t="t" r="r" b="b"/>
              <a:pathLst>
                <a:path h="692150">
                  <a:moveTo>
                    <a:pt x="0" y="0"/>
                  </a:moveTo>
                  <a:lnTo>
                    <a:pt x="0" y="692106"/>
                  </a:lnTo>
                </a:path>
              </a:pathLst>
            </a:custGeom>
            <a:ln w="238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39480" y="2529269"/>
              <a:ext cx="259079" cy="262890"/>
            </a:xfrm>
            <a:custGeom>
              <a:avLst/>
              <a:gdLst/>
              <a:ahLst/>
              <a:cxnLst/>
              <a:rect l="l" t="t" r="r" b="b"/>
              <a:pathLst>
                <a:path w="259079" h="262889">
                  <a:moveTo>
                    <a:pt x="258540" y="0"/>
                  </a:moveTo>
                  <a:lnTo>
                    <a:pt x="127227" y="83423"/>
                  </a:lnTo>
                  <a:lnTo>
                    <a:pt x="0" y="0"/>
                  </a:lnTo>
                  <a:lnTo>
                    <a:pt x="127227" y="262464"/>
                  </a:lnTo>
                  <a:lnTo>
                    <a:pt x="2585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9164025" y="3368470"/>
            <a:ext cx="1853564" cy="0"/>
          </a:xfrm>
          <a:custGeom>
            <a:avLst/>
            <a:gdLst/>
            <a:ahLst/>
            <a:cxnLst/>
            <a:rect l="l" t="t" r="r" b="b"/>
            <a:pathLst>
              <a:path w="1853565">
                <a:moveTo>
                  <a:pt x="0" y="0"/>
                </a:moveTo>
                <a:lnTo>
                  <a:pt x="1853184" y="0"/>
                </a:lnTo>
              </a:path>
            </a:pathLst>
          </a:custGeom>
          <a:ln w="23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9" name="object 19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4709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8.3. </a:t>
            </a: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Objects</a:t>
            </a:r>
            <a:r>
              <a:rPr spc="5" dirty="0"/>
              <a:t> </a:t>
            </a:r>
            <a:r>
              <a:rPr spc="-5" dirty="0"/>
              <a:t>via </a:t>
            </a:r>
            <a:r>
              <a:rPr spc="-25" dirty="0"/>
              <a:t>Reference</a:t>
            </a:r>
            <a:r>
              <a:rPr dirty="0"/>
              <a:t> </a:t>
            </a:r>
            <a:r>
              <a:rPr spc="-25" dirty="0"/>
              <a:t>Variables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576" y="2958645"/>
            <a:ext cx="9207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5" dirty="0">
                <a:latin typeface="Times New Roman"/>
                <a:cs typeface="Times New Roman"/>
              </a:rPr>
              <a:t>i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9458" y="1694461"/>
            <a:ext cx="299783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dirty="0">
                <a:latin typeface="Times New Roman"/>
                <a:cs typeface="Times New Roman"/>
              </a:rPr>
              <a:t>Primitive</a:t>
            </a:r>
            <a:r>
              <a:rPr sz="1850" spc="-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type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assignment</a:t>
            </a:r>
            <a:r>
              <a:rPr sz="1850" spc="455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i</a:t>
            </a:r>
            <a:r>
              <a:rPr sz="1850" spc="-15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Times New Roman"/>
                <a:cs typeface="Times New Roman"/>
              </a:rPr>
              <a:t>=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j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383" y="2298102"/>
            <a:ext cx="73469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20" dirty="0">
                <a:latin typeface="Times New Roman"/>
                <a:cs typeface="Times New Roman"/>
              </a:rPr>
              <a:t>B</a:t>
            </a:r>
            <a:r>
              <a:rPr sz="1850" spc="-15" dirty="0">
                <a:latin typeface="Times New Roman"/>
                <a:cs typeface="Times New Roman"/>
              </a:rPr>
              <a:t>e</a:t>
            </a:r>
            <a:r>
              <a:rPr sz="1850" spc="-5" dirty="0">
                <a:latin typeface="Times New Roman"/>
                <a:cs typeface="Times New Roman"/>
              </a:rPr>
              <a:t>for</a:t>
            </a:r>
            <a:r>
              <a:rPr sz="1850" spc="10" dirty="0">
                <a:latin typeface="Times New Roman"/>
                <a:cs typeface="Times New Roman"/>
              </a:rPr>
              <a:t>e: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7667" y="2896738"/>
            <a:ext cx="621665" cy="433705"/>
          </a:xfrm>
          <a:prstGeom prst="rect">
            <a:avLst/>
          </a:prstGeom>
          <a:ln w="21280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10"/>
              </a:spcBef>
            </a:pPr>
            <a:r>
              <a:rPr sz="1850" spc="10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194" y="3725693"/>
            <a:ext cx="9207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5" dirty="0">
                <a:latin typeface="Times New Roman"/>
                <a:cs typeface="Times New Roman"/>
              </a:rPr>
              <a:t>j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6384" y="3660249"/>
            <a:ext cx="621665" cy="436880"/>
          </a:xfrm>
          <a:prstGeom prst="rect">
            <a:avLst/>
          </a:prstGeom>
          <a:ln w="21280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35"/>
              </a:spcBef>
            </a:pPr>
            <a:r>
              <a:rPr sz="1850" spc="10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3949" y="2979927"/>
            <a:ext cx="9207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5" dirty="0">
                <a:latin typeface="Times New Roman"/>
                <a:cs typeface="Times New Roman"/>
              </a:rPr>
              <a:t>i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18477" y="2315985"/>
            <a:ext cx="58801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-25" dirty="0">
                <a:latin typeface="Times New Roman"/>
                <a:cs typeface="Times New Roman"/>
              </a:rPr>
              <a:t>A</a:t>
            </a:r>
            <a:r>
              <a:rPr sz="1850" spc="-5" dirty="0">
                <a:latin typeface="Times New Roman"/>
                <a:cs typeface="Times New Roman"/>
              </a:rPr>
              <a:t>f</a:t>
            </a:r>
            <a:r>
              <a:rPr sz="1850" spc="10" dirty="0">
                <a:latin typeface="Times New Roman"/>
                <a:cs typeface="Times New Roman"/>
              </a:rPr>
              <a:t>te</a:t>
            </a:r>
            <a:r>
              <a:rPr sz="1850" spc="-5" dirty="0">
                <a:latin typeface="Times New Roman"/>
                <a:cs typeface="Times New Roman"/>
              </a:rPr>
              <a:t>r</a:t>
            </a:r>
            <a:r>
              <a:rPr sz="1850" spc="5" dirty="0">
                <a:latin typeface="Times New Roman"/>
                <a:cs typeface="Times New Roman"/>
              </a:rPr>
              <a:t>: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41587" y="2914498"/>
            <a:ext cx="621665" cy="436880"/>
          </a:xfrm>
          <a:prstGeom prst="rect">
            <a:avLst/>
          </a:prstGeom>
          <a:ln w="21280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35"/>
              </a:spcBef>
            </a:pPr>
            <a:r>
              <a:rPr sz="1850" spc="10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6213" y="3746975"/>
            <a:ext cx="9207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5" dirty="0">
                <a:latin typeface="Times New Roman"/>
                <a:cs typeface="Times New Roman"/>
              </a:rPr>
              <a:t>j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20304" y="3681531"/>
            <a:ext cx="621665" cy="436880"/>
          </a:xfrm>
          <a:prstGeom prst="rect">
            <a:avLst/>
          </a:prstGeom>
          <a:ln w="21280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35"/>
              </a:spcBef>
            </a:pPr>
            <a:r>
              <a:rPr sz="1850" spc="10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07394" y="2482715"/>
            <a:ext cx="227329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latin typeface="Times New Roman"/>
                <a:cs typeface="Times New Roman"/>
              </a:rPr>
              <a:t>c1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38357" y="1356063"/>
            <a:ext cx="267462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dirty="0">
                <a:latin typeface="Times New Roman"/>
                <a:cs typeface="Times New Roman"/>
              </a:rPr>
              <a:t>Object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type</a:t>
            </a:r>
            <a:r>
              <a:rPr sz="1650" spc="-2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assignment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c1</a:t>
            </a:r>
            <a:r>
              <a:rPr sz="1650" spc="15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Times New Roman"/>
                <a:cs typeface="Times New Roman"/>
              </a:rPr>
              <a:t>=</a:t>
            </a:r>
            <a:r>
              <a:rPr sz="1650" spc="-2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c2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36915" y="1894024"/>
            <a:ext cx="655955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5" dirty="0">
                <a:latin typeface="Times New Roman"/>
                <a:cs typeface="Times New Roman"/>
              </a:rPr>
              <a:t>B</a:t>
            </a:r>
            <a:r>
              <a:rPr sz="1650" spc="-15" dirty="0">
                <a:latin typeface="Times New Roman"/>
                <a:cs typeface="Times New Roman"/>
              </a:rPr>
              <a:t>e</a:t>
            </a:r>
            <a:r>
              <a:rPr sz="1650" spc="-5" dirty="0">
                <a:latin typeface="Times New Roman"/>
                <a:cs typeface="Times New Roman"/>
              </a:rPr>
              <a:t>f</a:t>
            </a:r>
            <a:r>
              <a:rPr sz="1650" spc="-10" dirty="0">
                <a:latin typeface="Times New Roman"/>
                <a:cs typeface="Times New Roman"/>
              </a:rPr>
              <a:t>o</a:t>
            </a:r>
            <a:r>
              <a:rPr sz="1650" spc="-5" dirty="0">
                <a:latin typeface="Times New Roman"/>
                <a:cs typeface="Times New Roman"/>
              </a:rPr>
              <a:t>r</a:t>
            </a:r>
            <a:r>
              <a:rPr sz="1650" spc="5" dirty="0">
                <a:latin typeface="Times New Roman"/>
                <a:cs typeface="Times New Roman"/>
              </a:rPr>
              <a:t>e: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49057" y="2429005"/>
            <a:ext cx="572770" cy="1069975"/>
          </a:xfrm>
          <a:custGeom>
            <a:avLst/>
            <a:gdLst/>
            <a:ahLst/>
            <a:cxnLst/>
            <a:rect l="l" t="t" r="r" b="b"/>
            <a:pathLst>
              <a:path w="572770" h="1069975">
                <a:moveTo>
                  <a:pt x="18959" y="386095"/>
                </a:moveTo>
                <a:lnTo>
                  <a:pt x="572207" y="386095"/>
                </a:lnTo>
                <a:lnTo>
                  <a:pt x="572207" y="0"/>
                </a:lnTo>
                <a:lnTo>
                  <a:pt x="18959" y="0"/>
                </a:lnTo>
                <a:lnTo>
                  <a:pt x="18959" y="386095"/>
                </a:lnTo>
                <a:close/>
              </a:path>
              <a:path w="572770" h="1069975">
                <a:moveTo>
                  <a:pt x="0" y="1069614"/>
                </a:moveTo>
                <a:lnTo>
                  <a:pt x="553248" y="1069614"/>
                </a:lnTo>
                <a:lnTo>
                  <a:pt x="553248" y="680361"/>
                </a:lnTo>
                <a:lnTo>
                  <a:pt x="0" y="680361"/>
                </a:lnTo>
                <a:lnTo>
                  <a:pt x="0" y="1069614"/>
                </a:lnTo>
                <a:close/>
              </a:path>
            </a:pathLst>
          </a:custGeom>
          <a:ln w="18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88439" y="3166235"/>
            <a:ext cx="227329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latin typeface="Times New Roman"/>
                <a:cs typeface="Times New Roman"/>
              </a:rPr>
              <a:t>c2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54528" y="2520664"/>
            <a:ext cx="227329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latin typeface="Times New Roman"/>
                <a:cs typeface="Times New Roman"/>
              </a:rPr>
              <a:t>c1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61965" y="1928898"/>
            <a:ext cx="526415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-30" dirty="0">
                <a:latin typeface="Times New Roman"/>
                <a:cs typeface="Times New Roman"/>
              </a:rPr>
              <a:t>A</a:t>
            </a:r>
            <a:r>
              <a:rPr sz="1650" spc="-5" dirty="0">
                <a:latin typeface="Times New Roman"/>
                <a:cs typeface="Times New Roman"/>
              </a:rPr>
              <a:t>f</a:t>
            </a:r>
            <a:r>
              <a:rPr sz="1650" spc="10" dirty="0">
                <a:latin typeface="Times New Roman"/>
                <a:cs typeface="Times New Roman"/>
              </a:rPr>
              <a:t>t</a:t>
            </a:r>
            <a:r>
              <a:rPr sz="1650" spc="5" dirty="0">
                <a:latin typeface="Times New Roman"/>
                <a:cs typeface="Times New Roman"/>
              </a:rPr>
              <a:t>e</a:t>
            </a:r>
            <a:r>
              <a:rPr sz="1650" spc="-5" dirty="0">
                <a:latin typeface="Times New Roman"/>
                <a:cs typeface="Times New Roman"/>
              </a:rPr>
              <a:t>r</a:t>
            </a:r>
            <a:r>
              <a:rPr sz="1650" spc="5" dirty="0">
                <a:latin typeface="Times New Roman"/>
                <a:cs typeface="Times New Roman"/>
              </a:rPr>
              <a:t>: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38728" y="3204316"/>
            <a:ext cx="227329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latin typeface="Times New Roman"/>
                <a:cs typeface="Times New Roman"/>
              </a:rPr>
              <a:t>c2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72327" y="3941748"/>
            <a:ext cx="1274445" cy="370840"/>
          </a:xfrm>
          <a:prstGeom prst="rect">
            <a:avLst/>
          </a:prstGeom>
          <a:ln w="18968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565"/>
              </a:spcBef>
            </a:pPr>
            <a:r>
              <a:rPr sz="16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c1:</a:t>
            </a:r>
            <a:r>
              <a:rPr sz="165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Circle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72327" y="4312061"/>
            <a:ext cx="1274445" cy="367665"/>
          </a:xfrm>
          <a:prstGeom prst="rect">
            <a:avLst/>
          </a:prstGeom>
          <a:ln w="1896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170"/>
              </a:spcBef>
            </a:pPr>
            <a:r>
              <a:rPr sz="1650" spc="5" dirty="0">
                <a:latin typeface="Times New Roman"/>
                <a:cs typeface="Times New Roman"/>
              </a:rPr>
              <a:t>radius</a:t>
            </a:r>
            <a:r>
              <a:rPr sz="1650" spc="-50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Times New Roman"/>
                <a:cs typeface="Times New Roman"/>
              </a:rPr>
              <a:t>=</a:t>
            </a:r>
            <a:r>
              <a:rPr sz="1650" spc="-4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5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21265" y="3922800"/>
            <a:ext cx="1274445" cy="370840"/>
          </a:xfrm>
          <a:prstGeom prst="rect">
            <a:avLst/>
          </a:prstGeom>
          <a:ln w="18968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565"/>
              </a:spcBef>
            </a:pPr>
            <a:r>
              <a:rPr sz="16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c2:</a:t>
            </a:r>
            <a:r>
              <a:rPr sz="1650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Circle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21265" y="4293087"/>
            <a:ext cx="1274445" cy="367030"/>
          </a:xfrm>
          <a:prstGeom prst="rect">
            <a:avLst/>
          </a:prstGeom>
          <a:ln w="1896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165"/>
              </a:spcBef>
            </a:pPr>
            <a:r>
              <a:rPr sz="1650" spc="5" dirty="0">
                <a:latin typeface="Times New Roman"/>
                <a:cs typeface="Times New Roman"/>
              </a:rPr>
              <a:t>radius</a:t>
            </a:r>
            <a:r>
              <a:rPr sz="1650" spc="-50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Times New Roman"/>
                <a:cs typeface="Times New Roman"/>
              </a:rPr>
              <a:t>=</a:t>
            </a:r>
            <a:r>
              <a:rPr sz="1650" spc="-4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9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76143" y="2603044"/>
            <a:ext cx="1653539" cy="1323340"/>
            <a:chOff x="5676143" y="2603044"/>
            <a:chExt cx="1653539" cy="1323340"/>
          </a:xfrm>
        </p:grpSpPr>
        <p:sp>
          <p:nvSpPr>
            <p:cNvPr id="26" name="object 26"/>
            <p:cNvSpPr/>
            <p:nvPr/>
          </p:nvSpPr>
          <p:spPr>
            <a:xfrm>
              <a:off x="5677723" y="2620436"/>
              <a:ext cx="158115" cy="1304290"/>
            </a:xfrm>
            <a:custGeom>
              <a:avLst/>
              <a:gdLst/>
              <a:ahLst/>
              <a:cxnLst/>
              <a:rect l="l" t="t" r="r" b="b"/>
              <a:pathLst>
                <a:path w="158114" h="1304289">
                  <a:moveTo>
                    <a:pt x="0" y="1145626"/>
                  </a:moveTo>
                  <a:lnTo>
                    <a:pt x="78953" y="1303922"/>
                  </a:lnTo>
                  <a:lnTo>
                    <a:pt x="124765" y="1212125"/>
                  </a:lnTo>
                  <a:lnTo>
                    <a:pt x="72634" y="1212125"/>
                  </a:lnTo>
                  <a:lnTo>
                    <a:pt x="69474" y="1208962"/>
                  </a:lnTo>
                  <a:lnTo>
                    <a:pt x="66314" y="1202638"/>
                  </a:lnTo>
                  <a:lnTo>
                    <a:pt x="66314" y="1190854"/>
                  </a:lnTo>
                  <a:lnTo>
                    <a:pt x="0" y="1145626"/>
                  </a:lnTo>
                  <a:close/>
                </a:path>
                <a:path w="158114" h="1304289">
                  <a:moveTo>
                    <a:pt x="66314" y="1190854"/>
                  </a:moveTo>
                  <a:lnTo>
                    <a:pt x="66314" y="1202638"/>
                  </a:lnTo>
                  <a:lnTo>
                    <a:pt x="69474" y="1208962"/>
                  </a:lnTo>
                  <a:lnTo>
                    <a:pt x="72634" y="1212125"/>
                  </a:lnTo>
                  <a:lnTo>
                    <a:pt x="85273" y="1212125"/>
                  </a:lnTo>
                  <a:lnTo>
                    <a:pt x="88433" y="1208962"/>
                  </a:lnTo>
                  <a:lnTo>
                    <a:pt x="91593" y="1202638"/>
                  </a:lnTo>
                  <a:lnTo>
                    <a:pt x="91593" y="1199475"/>
                  </a:lnTo>
                  <a:lnTo>
                    <a:pt x="78953" y="1199475"/>
                  </a:lnTo>
                  <a:lnTo>
                    <a:pt x="66314" y="1190854"/>
                  </a:lnTo>
                  <a:close/>
                </a:path>
                <a:path w="158114" h="1304289">
                  <a:moveTo>
                    <a:pt x="157951" y="1145626"/>
                  </a:moveTo>
                  <a:lnTo>
                    <a:pt x="91600" y="1190854"/>
                  </a:lnTo>
                  <a:lnTo>
                    <a:pt x="91593" y="1202638"/>
                  </a:lnTo>
                  <a:lnTo>
                    <a:pt x="88433" y="1208962"/>
                  </a:lnTo>
                  <a:lnTo>
                    <a:pt x="85273" y="1212125"/>
                  </a:lnTo>
                  <a:lnTo>
                    <a:pt x="124765" y="1212125"/>
                  </a:lnTo>
                  <a:lnTo>
                    <a:pt x="157951" y="1145626"/>
                  </a:lnTo>
                  <a:close/>
                </a:path>
                <a:path w="158114" h="1304289">
                  <a:moveTo>
                    <a:pt x="85273" y="0"/>
                  </a:moveTo>
                  <a:lnTo>
                    <a:pt x="72634" y="0"/>
                  </a:lnTo>
                  <a:lnTo>
                    <a:pt x="66314" y="6324"/>
                  </a:lnTo>
                  <a:lnTo>
                    <a:pt x="66321" y="1190859"/>
                  </a:lnTo>
                  <a:lnTo>
                    <a:pt x="78953" y="1199475"/>
                  </a:lnTo>
                  <a:lnTo>
                    <a:pt x="91593" y="1190859"/>
                  </a:lnTo>
                  <a:lnTo>
                    <a:pt x="91593" y="6324"/>
                  </a:lnTo>
                  <a:lnTo>
                    <a:pt x="85273" y="0"/>
                  </a:lnTo>
                  <a:close/>
                </a:path>
                <a:path w="158114" h="1304289">
                  <a:moveTo>
                    <a:pt x="91593" y="1190859"/>
                  </a:moveTo>
                  <a:lnTo>
                    <a:pt x="78953" y="1199475"/>
                  </a:lnTo>
                  <a:lnTo>
                    <a:pt x="91593" y="1199475"/>
                  </a:lnTo>
                  <a:lnTo>
                    <a:pt x="91593" y="11908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77723" y="2620436"/>
              <a:ext cx="158115" cy="1304290"/>
            </a:xfrm>
            <a:custGeom>
              <a:avLst/>
              <a:gdLst/>
              <a:ahLst/>
              <a:cxnLst/>
              <a:rect l="l" t="t" r="r" b="b"/>
              <a:pathLst>
                <a:path w="158114" h="1304289">
                  <a:moveTo>
                    <a:pt x="66314" y="1199475"/>
                  </a:moveTo>
                  <a:lnTo>
                    <a:pt x="66314" y="12649"/>
                  </a:lnTo>
                  <a:lnTo>
                    <a:pt x="66314" y="6324"/>
                  </a:lnTo>
                  <a:lnTo>
                    <a:pt x="69474" y="3162"/>
                  </a:lnTo>
                  <a:lnTo>
                    <a:pt x="72634" y="0"/>
                  </a:lnTo>
                  <a:lnTo>
                    <a:pt x="78953" y="0"/>
                  </a:lnTo>
                  <a:lnTo>
                    <a:pt x="85273" y="0"/>
                  </a:lnTo>
                  <a:lnTo>
                    <a:pt x="88433" y="3162"/>
                  </a:lnTo>
                  <a:lnTo>
                    <a:pt x="91593" y="6324"/>
                  </a:lnTo>
                  <a:lnTo>
                    <a:pt x="91593" y="12649"/>
                  </a:lnTo>
                  <a:lnTo>
                    <a:pt x="91593" y="1199475"/>
                  </a:lnTo>
                  <a:lnTo>
                    <a:pt x="91593" y="1202637"/>
                  </a:lnTo>
                  <a:lnTo>
                    <a:pt x="88433" y="1208962"/>
                  </a:lnTo>
                  <a:lnTo>
                    <a:pt x="85273" y="1212125"/>
                  </a:lnTo>
                  <a:lnTo>
                    <a:pt x="78953" y="1212125"/>
                  </a:lnTo>
                  <a:lnTo>
                    <a:pt x="72634" y="1212125"/>
                  </a:lnTo>
                  <a:lnTo>
                    <a:pt x="69474" y="1208962"/>
                  </a:lnTo>
                  <a:lnTo>
                    <a:pt x="66314" y="1202637"/>
                  </a:lnTo>
                  <a:lnTo>
                    <a:pt x="66314" y="1199475"/>
                  </a:lnTo>
                  <a:close/>
                </a:path>
                <a:path w="158114" h="1304289">
                  <a:moveTo>
                    <a:pt x="78953" y="1199475"/>
                  </a:moveTo>
                  <a:lnTo>
                    <a:pt x="157951" y="1145626"/>
                  </a:lnTo>
                  <a:lnTo>
                    <a:pt x="78953" y="1303922"/>
                  </a:lnTo>
                  <a:lnTo>
                    <a:pt x="0" y="1145626"/>
                  </a:lnTo>
                  <a:lnTo>
                    <a:pt x="78953" y="11994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55097" y="2612530"/>
              <a:ext cx="1476375" cy="702945"/>
            </a:xfrm>
            <a:custGeom>
              <a:avLst/>
              <a:gdLst/>
              <a:ahLst/>
              <a:cxnLst/>
              <a:rect l="l" t="t" r="r" b="b"/>
              <a:pathLst>
                <a:path w="1476375" h="702945">
                  <a:moveTo>
                    <a:pt x="0" y="0"/>
                  </a:moveTo>
                  <a:lnTo>
                    <a:pt x="553160" y="0"/>
                  </a:lnTo>
                </a:path>
                <a:path w="1476375" h="702945">
                  <a:moveTo>
                    <a:pt x="591079" y="702581"/>
                  </a:moveTo>
                  <a:lnTo>
                    <a:pt x="1476163" y="702581"/>
                  </a:lnTo>
                </a:path>
              </a:pathLst>
            </a:custGeom>
            <a:ln w="189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69642" y="3300925"/>
              <a:ext cx="158115" cy="604520"/>
            </a:xfrm>
            <a:custGeom>
              <a:avLst/>
              <a:gdLst/>
              <a:ahLst/>
              <a:cxnLst/>
              <a:rect l="l" t="t" r="r" b="b"/>
              <a:pathLst>
                <a:path w="158115" h="604520">
                  <a:moveTo>
                    <a:pt x="0" y="446163"/>
                  </a:moveTo>
                  <a:lnTo>
                    <a:pt x="78997" y="604371"/>
                  </a:lnTo>
                  <a:lnTo>
                    <a:pt x="124791" y="512661"/>
                  </a:lnTo>
                  <a:lnTo>
                    <a:pt x="75837" y="512661"/>
                  </a:lnTo>
                  <a:lnTo>
                    <a:pt x="69518" y="509499"/>
                  </a:lnTo>
                  <a:lnTo>
                    <a:pt x="69518" y="506336"/>
                  </a:lnTo>
                  <a:lnTo>
                    <a:pt x="66358" y="500012"/>
                  </a:lnTo>
                  <a:lnTo>
                    <a:pt x="66358" y="491396"/>
                  </a:lnTo>
                  <a:lnTo>
                    <a:pt x="0" y="446163"/>
                  </a:lnTo>
                  <a:close/>
                </a:path>
                <a:path w="158115" h="604520">
                  <a:moveTo>
                    <a:pt x="94797" y="489242"/>
                  </a:moveTo>
                  <a:lnTo>
                    <a:pt x="78997" y="500012"/>
                  </a:lnTo>
                  <a:lnTo>
                    <a:pt x="66358" y="500012"/>
                  </a:lnTo>
                  <a:lnTo>
                    <a:pt x="69518" y="506336"/>
                  </a:lnTo>
                  <a:lnTo>
                    <a:pt x="69518" y="509499"/>
                  </a:lnTo>
                  <a:lnTo>
                    <a:pt x="75837" y="512661"/>
                  </a:lnTo>
                  <a:lnTo>
                    <a:pt x="85317" y="512661"/>
                  </a:lnTo>
                  <a:lnTo>
                    <a:pt x="91637" y="506336"/>
                  </a:lnTo>
                  <a:lnTo>
                    <a:pt x="94797" y="500012"/>
                  </a:lnTo>
                  <a:lnTo>
                    <a:pt x="78997" y="500012"/>
                  </a:lnTo>
                  <a:lnTo>
                    <a:pt x="66358" y="491396"/>
                  </a:lnTo>
                  <a:lnTo>
                    <a:pt x="94797" y="491396"/>
                  </a:lnTo>
                  <a:lnTo>
                    <a:pt x="94797" y="489242"/>
                  </a:lnTo>
                  <a:close/>
                </a:path>
                <a:path w="158115" h="604520">
                  <a:moveTo>
                    <a:pt x="157995" y="446163"/>
                  </a:moveTo>
                  <a:lnTo>
                    <a:pt x="94797" y="489242"/>
                  </a:lnTo>
                  <a:lnTo>
                    <a:pt x="94797" y="500012"/>
                  </a:lnTo>
                  <a:lnTo>
                    <a:pt x="91637" y="506336"/>
                  </a:lnTo>
                  <a:lnTo>
                    <a:pt x="85317" y="512661"/>
                  </a:lnTo>
                  <a:lnTo>
                    <a:pt x="124791" y="512661"/>
                  </a:lnTo>
                  <a:lnTo>
                    <a:pt x="157995" y="446163"/>
                  </a:lnTo>
                  <a:close/>
                </a:path>
                <a:path w="158115" h="604520">
                  <a:moveTo>
                    <a:pt x="78997" y="0"/>
                  </a:moveTo>
                  <a:lnTo>
                    <a:pt x="75837" y="3162"/>
                  </a:lnTo>
                  <a:lnTo>
                    <a:pt x="69518" y="6324"/>
                  </a:lnTo>
                  <a:lnTo>
                    <a:pt x="69518" y="9487"/>
                  </a:lnTo>
                  <a:lnTo>
                    <a:pt x="66358" y="15768"/>
                  </a:lnTo>
                  <a:lnTo>
                    <a:pt x="66358" y="491396"/>
                  </a:lnTo>
                  <a:lnTo>
                    <a:pt x="78997" y="500012"/>
                  </a:lnTo>
                  <a:lnTo>
                    <a:pt x="94797" y="489242"/>
                  </a:lnTo>
                  <a:lnTo>
                    <a:pt x="94797" y="15768"/>
                  </a:lnTo>
                  <a:lnTo>
                    <a:pt x="91637" y="9487"/>
                  </a:lnTo>
                  <a:lnTo>
                    <a:pt x="85317" y="3162"/>
                  </a:lnTo>
                  <a:lnTo>
                    <a:pt x="789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69642" y="3300925"/>
              <a:ext cx="158115" cy="604520"/>
            </a:xfrm>
            <a:custGeom>
              <a:avLst/>
              <a:gdLst/>
              <a:ahLst/>
              <a:cxnLst/>
              <a:rect l="l" t="t" r="r" b="b"/>
              <a:pathLst>
                <a:path w="158115" h="604520">
                  <a:moveTo>
                    <a:pt x="66358" y="500012"/>
                  </a:moveTo>
                  <a:lnTo>
                    <a:pt x="66358" y="15768"/>
                  </a:lnTo>
                  <a:lnTo>
                    <a:pt x="69518" y="9487"/>
                  </a:lnTo>
                  <a:lnTo>
                    <a:pt x="69518" y="6324"/>
                  </a:lnTo>
                  <a:lnTo>
                    <a:pt x="75837" y="3162"/>
                  </a:lnTo>
                  <a:lnTo>
                    <a:pt x="78997" y="0"/>
                  </a:lnTo>
                  <a:lnTo>
                    <a:pt x="85317" y="3162"/>
                  </a:lnTo>
                  <a:lnTo>
                    <a:pt x="88477" y="6324"/>
                  </a:lnTo>
                  <a:lnTo>
                    <a:pt x="91637" y="9487"/>
                  </a:lnTo>
                  <a:lnTo>
                    <a:pt x="94797" y="15768"/>
                  </a:lnTo>
                  <a:lnTo>
                    <a:pt x="94797" y="500012"/>
                  </a:lnTo>
                  <a:lnTo>
                    <a:pt x="91637" y="506336"/>
                  </a:lnTo>
                  <a:lnTo>
                    <a:pt x="88477" y="509499"/>
                  </a:lnTo>
                  <a:lnTo>
                    <a:pt x="85317" y="512661"/>
                  </a:lnTo>
                  <a:lnTo>
                    <a:pt x="78997" y="512661"/>
                  </a:lnTo>
                  <a:lnTo>
                    <a:pt x="75837" y="512661"/>
                  </a:lnTo>
                  <a:lnTo>
                    <a:pt x="69518" y="509499"/>
                  </a:lnTo>
                  <a:lnTo>
                    <a:pt x="69518" y="506336"/>
                  </a:lnTo>
                  <a:lnTo>
                    <a:pt x="66358" y="500012"/>
                  </a:lnTo>
                  <a:close/>
                </a:path>
                <a:path w="158115" h="604520">
                  <a:moveTo>
                    <a:pt x="78997" y="500012"/>
                  </a:moveTo>
                  <a:lnTo>
                    <a:pt x="157995" y="446163"/>
                  </a:lnTo>
                  <a:lnTo>
                    <a:pt x="78997" y="604371"/>
                  </a:lnTo>
                  <a:lnTo>
                    <a:pt x="0" y="446163"/>
                  </a:lnTo>
                  <a:lnTo>
                    <a:pt x="78997" y="5000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10199342" y="2482770"/>
            <a:ext cx="572770" cy="1069975"/>
          </a:xfrm>
          <a:custGeom>
            <a:avLst/>
            <a:gdLst/>
            <a:ahLst/>
            <a:cxnLst/>
            <a:rect l="l" t="t" r="r" b="b"/>
            <a:pathLst>
              <a:path w="572770" h="1069975">
                <a:moveTo>
                  <a:pt x="18959" y="389253"/>
                </a:moveTo>
                <a:lnTo>
                  <a:pt x="572207" y="389253"/>
                </a:lnTo>
                <a:lnTo>
                  <a:pt x="572207" y="0"/>
                </a:lnTo>
                <a:lnTo>
                  <a:pt x="18959" y="0"/>
                </a:lnTo>
                <a:lnTo>
                  <a:pt x="18959" y="389253"/>
                </a:lnTo>
                <a:close/>
              </a:path>
              <a:path w="572770" h="1069975">
                <a:moveTo>
                  <a:pt x="0" y="1069742"/>
                </a:moveTo>
                <a:lnTo>
                  <a:pt x="553248" y="1069742"/>
                </a:lnTo>
                <a:lnTo>
                  <a:pt x="553248" y="683647"/>
                </a:lnTo>
                <a:lnTo>
                  <a:pt x="0" y="683647"/>
                </a:lnTo>
                <a:lnTo>
                  <a:pt x="0" y="1069742"/>
                </a:lnTo>
                <a:close/>
              </a:path>
            </a:pathLst>
          </a:custGeom>
          <a:ln w="18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222621" y="3995504"/>
            <a:ext cx="1271270" cy="370840"/>
          </a:xfrm>
          <a:prstGeom prst="rect">
            <a:avLst/>
          </a:prstGeom>
          <a:ln w="18968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565"/>
              </a:spcBef>
            </a:pPr>
            <a:r>
              <a:rPr sz="16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c1:</a:t>
            </a:r>
            <a:r>
              <a:rPr sz="165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Circle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222621" y="4365779"/>
            <a:ext cx="1271270" cy="370840"/>
          </a:xfrm>
          <a:prstGeom prst="rect">
            <a:avLst/>
          </a:prstGeom>
          <a:ln w="18968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195"/>
              </a:spcBef>
            </a:pPr>
            <a:r>
              <a:rPr sz="1650" spc="5" dirty="0">
                <a:latin typeface="Times New Roman"/>
                <a:cs typeface="Times New Roman"/>
              </a:rPr>
              <a:t>radius</a:t>
            </a:r>
            <a:r>
              <a:rPr sz="1650" spc="-50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Times New Roman"/>
                <a:cs typeface="Times New Roman"/>
              </a:rPr>
              <a:t>=</a:t>
            </a:r>
            <a:r>
              <a:rPr sz="1650" spc="-4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5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771551" y="3979692"/>
            <a:ext cx="1271270" cy="737870"/>
          </a:xfrm>
          <a:custGeom>
            <a:avLst/>
            <a:gdLst/>
            <a:ahLst/>
            <a:cxnLst/>
            <a:rect l="l" t="t" r="r" b="b"/>
            <a:pathLst>
              <a:path w="1271270" h="737870">
                <a:moveTo>
                  <a:pt x="0" y="737412"/>
                </a:moveTo>
                <a:lnTo>
                  <a:pt x="1270680" y="737412"/>
                </a:lnTo>
                <a:lnTo>
                  <a:pt x="1270680" y="0"/>
                </a:lnTo>
                <a:lnTo>
                  <a:pt x="0" y="0"/>
                </a:lnTo>
                <a:lnTo>
                  <a:pt x="0" y="737412"/>
                </a:lnTo>
                <a:close/>
              </a:path>
            </a:pathLst>
          </a:custGeom>
          <a:ln w="18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0781034" y="4033394"/>
            <a:ext cx="125222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120"/>
              </a:spcBef>
            </a:pPr>
            <a:r>
              <a:rPr sz="16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c2:</a:t>
            </a:r>
            <a:r>
              <a:rPr sz="1650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Circle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781034" y="4356254"/>
            <a:ext cx="125222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120"/>
              </a:spcBef>
            </a:pPr>
            <a:r>
              <a:rPr sz="1650" spc="5" dirty="0">
                <a:latin typeface="Times New Roman"/>
                <a:cs typeface="Times New Roman"/>
              </a:rPr>
              <a:t>radius</a:t>
            </a:r>
            <a:r>
              <a:rPr sz="1650" spc="-50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Times New Roman"/>
                <a:cs typeface="Times New Roman"/>
              </a:rPr>
              <a:t>=</a:t>
            </a:r>
            <a:r>
              <a:rPr sz="1650" spc="-4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9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692037" y="2653599"/>
            <a:ext cx="2375535" cy="1706245"/>
            <a:chOff x="9692037" y="2653599"/>
            <a:chExt cx="2375535" cy="1706245"/>
          </a:xfrm>
        </p:grpSpPr>
        <p:sp>
          <p:nvSpPr>
            <p:cNvPr id="38" name="object 38"/>
            <p:cNvSpPr/>
            <p:nvPr/>
          </p:nvSpPr>
          <p:spPr>
            <a:xfrm>
              <a:off x="10455383" y="2666379"/>
              <a:ext cx="1602740" cy="1684020"/>
            </a:xfrm>
            <a:custGeom>
              <a:avLst/>
              <a:gdLst/>
              <a:ahLst/>
              <a:cxnLst/>
              <a:rect l="l" t="t" r="r" b="b"/>
              <a:pathLst>
                <a:path w="1602740" h="1684020">
                  <a:moveTo>
                    <a:pt x="1273928" y="0"/>
                  </a:moveTo>
                  <a:lnTo>
                    <a:pt x="0" y="0"/>
                  </a:lnTo>
                </a:path>
                <a:path w="1602740" h="1684020">
                  <a:moveTo>
                    <a:pt x="37918" y="702494"/>
                  </a:moveTo>
                  <a:lnTo>
                    <a:pt x="923002" y="702494"/>
                  </a:lnTo>
                </a:path>
                <a:path w="1602740" h="1684020">
                  <a:moveTo>
                    <a:pt x="316167" y="1680425"/>
                  </a:moveTo>
                  <a:lnTo>
                    <a:pt x="1602647" y="1683587"/>
                  </a:lnTo>
                </a:path>
              </a:pathLst>
            </a:custGeom>
            <a:ln w="189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319971" y="3357804"/>
              <a:ext cx="158115" cy="623570"/>
            </a:xfrm>
            <a:custGeom>
              <a:avLst/>
              <a:gdLst/>
              <a:ahLst/>
              <a:cxnLst/>
              <a:rect l="l" t="t" r="r" b="b"/>
              <a:pathLst>
                <a:path w="158115" h="623570">
                  <a:moveTo>
                    <a:pt x="0" y="465269"/>
                  </a:moveTo>
                  <a:lnTo>
                    <a:pt x="78953" y="623477"/>
                  </a:lnTo>
                  <a:lnTo>
                    <a:pt x="126449" y="528517"/>
                  </a:lnTo>
                  <a:lnTo>
                    <a:pt x="72634" y="528517"/>
                  </a:lnTo>
                  <a:lnTo>
                    <a:pt x="66314" y="522192"/>
                  </a:lnTo>
                  <a:lnTo>
                    <a:pt x="66314" y="507767"/>
                  </a:lnTo>
                  <a:lnTo>
                    <a:pt x="0" y="465269"/>
                  </a:lnTo>
                  <a:close/>
                </a:path>
                <a:path w="158115" h="623570">
                  <a:moveTo>
                    <a:pt x="66314" y="507767"/>
                  </a:moveTo>
                  <a:lnTo>
                    <a:pt x="66314" y="522192"/>
                  </a:lnTo>
                  <a:lnTo>
                    <a:pt x="72634" y="528517"/>
                  </a:lnTo>
                  <a:lnTo>
                    <a:pt x="85273" y="528517"/>
                  </a:lnTo>
                  <a:lnTo>
                    <a:pt x="91593" y="522192"/>
                  </a:lnTo>
                  <a:lnTo>
                    <a:pt x="91593" y="515868"/>
                  </a:lnTo>
                  <a:lnTo>
                    <a:pt x="78953" y="515868"/>
                  </a:lnTo>
                  <a:lnTo>
                    <a:pt x="66314" y="507767"/>
                  </a:lnTo>
                  <a:close/>
                </a:path>
                <a:path w="158115" h="623570">
                  <a:moveTo>
                    <a:pt x="158083" y="465269"/>
                  </a:moveTo>
                  <a:lnTo>
                    <a:pt x="91621" y="507767"/>
                  </a:lnTo>
                  <a:lnTo>
                    <a:pt x="91593" y="522192"/>
                  </a:lnTo>
                  <a:lnTo>
                    <a:pt x="85273" y="528517"/>
                  </a:lnTo>
                  <a:lnTo>
                    <a:pt x="126449" y="528517"/>
                  </a:lnTo>
                  <a:lnTo>
                    <a:pt x="158083" y="465269"/>
                  </a:lnTo>
                  <a:close/>
                </a:path>
                <a:path w="158115" h="623570">
                  <a:moveTo>
                    <a:pt x="85273" y="0"/>
                  </a:moveTo>
                  <a:lnTo>
                    <a:pt x="72634" y="0"/>
                  </a:lnTo>
                  <a:lnTo>
                    <a:pt x="66314" y="6324"/>
                  </a:lnTo>
                  <a:lnTo>
                    <a:pt x="66342" y="507785"/>
                  </a:lnTo>
                  <a:lnTo>
                    <a:pt x="78953" y="515868"/>
                  </a:lnTo>
                  <a:lnTo>
                    <a:pt x="91593" y="507785"/>
                  </a:lnTo>
                  <a:lnTo>
                    <a:pt x="91593" y="6324"/>
                  </a:lnTo>
                  <a:lnTo>
                    <a:pt x="85273" y="0"/>
                  </a:lnTo>
                  <a:close/>
                </a:path>
                <a:path w="158115" h="623570">
                  <a:moveTo>
                    <a:pt x="91593" y="507785"/>
                  </a:moveTo>
                  <a:lnTo>
                    <a:pt x="78953" y="515868"/>
                  </a:lnTo>
                  <a:lnTo>
                    <a:pt x="91593" y="515868"/>
                  </a:lnTo>
                  <a:lnTo>
                    <a:pt x="91593" y="5077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319971" y="3357804"/>
              <a:ext cx="158115" cy="623570"/>
            </a:xfrm>
            <a:custGeom>
              <a:avLst/>
              <a:gdLst/>
              <a:ahLst/>
              <a:cxnLst/>
              <a:rect l="l" t="t" r="r" b="b"/>
              <a:pathLst>
                <a:path w="158115" h="623570">
                  <a:moveTo>
                    <a:pt x="66314" y="515868"/>
                  </a:moveTo>
                  <a:lnTo>
                    <a:pt x="66314" y="12649"/>
                  </a:lnTo>
                  <a:lnTo>
                    <a:pt x="66314" y="6324"/>
                  </a:lnTo>
                  <a:lnTo>
                    <a:pt x="69474" y="3162"/>
                  </a:lnTo>
                  <a:lnTo>
                    <a:pt x="72634" y="0"/>
                  </a:lnTo>
                  <a:lnTo>
                    <a:pt x="78953" y="0"/>
                  </a:lnTo>
                  <a:lnTo>
                    <a:pt x="85273" y="0"/>
                  </a:lnTo>
                  <a:lnTo>
                    <a:pt x="88433" y="3162"/>
                  </a:lnTo>
                  <a:lnTo>
                    <a:pt x="91593" y="6324"/>
                  </a:lnTo>
                  <a:lnTo>
                    <a:pt x="91593" y="12649"/>
                  </a:lnTo>
                  <a:lnTo>
                    <a:pt x="91593" y="515868"/>
                  </a:lnTo>
                  <a:lnTo>
                    <a:pt x="91593" y="522192"/>
                  </a:lnTo>
                  <a:lnTo>
                    <a:pt x="88433" y="525355"/>
                  </a:lnTo>
                  <a:lnTo>
                    <a:pt x="85273" y="528517"/>
                  </a:lnTo>
                  <a:lnTo>
                    <a:pt x="78953" y="528517"/>
                  </a:lnTo>
                  <a:lnTo>
                    <a:pt x="72634" y="528517"/>
                  </a:lnTo>
                  <a:lnTo>
                    <a:pt x="69474" y="525355"/>
                  </a:lnTo>
                  <a:lnTo>
                    <a:pt x="66314" y="522192"/>
                  </a:lnTo>
                  <a:lnTo>
                    <a:pt x="66314" y="515868"/>
                  </a:lnTo>
                  <a:close/>
                </a:path>
                <a:path w="158115" h="623570">
                  <a:moveTo>
                    <a:pt x="78953" y="515868"/>
                  </a:moveTo>
                  <a:lnTo>
                    <a:pt x="158083" y="465269"/>
                  </a:lnTo>
                  <a:lnTo>
                    <a:pt x="78953" y="623477"/>
                  </a:lnTo>
                  <a:lnTo>
                    <a:pt x="0" y="465269"/>
                  </a:lnTo>
                  <a:lnTo>
                    <a:pt x="78953" y="51586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651806" y="2655179"/>
              <a:ext cx="158115" cy="1326515"/>
            </a:xfrm>
            <a:custGeom>
              <a:avLst/>
              <a:gdLst/>
              <a:ahLst/>
              <a:cxnLst/>
              <a:rect l="l" t="t" r="r" b="b"/>
              <a:pathLst>
                <a:path w="158115" h="1326514">
                  <a:moveTo>
                    <a:pt x="0" y="1167895"/>
                  </a:moveTo>
                  <a:lnTo>
                    <a:pt x="79085" y="1326103"/>
                  </a:lnTo>
                  <a:lnTo>
                    <a:pt x="126501" y="1231143"/>
                  </a:lnTo>
                  <a:lnTo>
                    <a:pt x="72765" y="1231143"/>
                  </a:lnTo>
                  <a:lnTo>
                    <a:pt x="69605" y="1227981"/>
                  </a:lnTo>
                  <a:lnTo>
                    <a:pt x="66358" y="1224818"/>
                  </a:lnTo>
                  <a:lnTo>
                    <a:pt x="66358" y="1210351"/>
                  </a:lnTo>
                  <a:lnTo>
                    <a:pt x="0" y="1167895"/>
                  </a:lnTo>
                  <a:close/>
                </a:path>
                <a:path w="158115" h="1326514">
                  <a:moveTo>
                    <a:pt x="66358" y="1210351"/>
                  </a:moveTo>
                  <a:lnTo>
                    <a:pt x="66358" y="1224818"/>
                  </a:lnTo>
                  <a:lnTo>
                    <a:pt x="69605" y="1227981"/>
                  </a:lnTo>
                  <a:lnTo>
                    <a:pt x="72765" y="1231143"/>
                  </a:lnTo>
                  <a:lnTo>
                    <a:pt x="85405" y="1231143"/>
                  </a:lnTo>
                  <a:lnTo>
                    <a:pt x="91725" y="1224818"/>
                  </a:lnTo>
                  <a:lnTo>
                    <a:pt x="91725" y="1218493"/>
                  </a:lnTo>
                  <a:lnTo>
                    <a:pt x="79085" y="1218493"/>
                  </a:lnTo>
                  <a:lnTo>
                    <a:pt x="66358" y="1210351"/>
                  </a:lnTo>
                  <a:close/>
                </a:path>
                <a:path w="158115" h="1326514">
                  <a:moveTo>
                    <a:pt x="158083" y="1167895"/>
                  </a:moveTo>
                  <a:lnTo>
                    <a:pt x="91798" y="1210351"/>
                  </a:lnTo>
                  <a:lnTo>
                    <a:pt x="91725" y="1224818"/>
                  </a:lnTo>
                  <a:lnTo>
                    <a:pt x="85405" y="1231143"/>
                  </a:lnTo>
                  <a:lnTo>
                    <a:pt x="126501" y="1231143"/>
                  </a:lnTo>
                  <a:lnTo>
                    <a:pt x="158083" y="1167895"/>
                  </a:lnTo>
                  <a:close/>
                </a:path>
                <a:path w="158115" h="1326514">
                  <a:moveTo>
                    <a:pt x="88565" y="3294"/>
                  </a:moveTo>
                  <a:lnTo>
                    <a:pt x="69605" y="3294"/>
                  </a:lnTo>
                  <a:lnTo>
                    <a:pt x="66358" y="9618"/>
                  </a:lnTo>
                  <a:lnTo>
                    <a:pt x="66431" y="1210398"/>
                  </a:lnTo>
                  <a:lnTo>
                    <a:pt x="79085" y="1218493"/>
                  </a:lnTo>
                  <a:lnTo>
                    <a:pt x="91725" y="1210398"/>
                  </a:lnTo>
                  <a:lnTo>
                    <a:pt x="91725" y="9618"/>
                  </a:lnTo>
                  <a:lnTo>
                    <a:pt x="88565" y="3294"/>
                  </a:lnTo>
                  <a:close/>
                </a:path>
                <a:path w="158115" h="1326514">
                  <a:moveTo>
                    <a:pt x="91725" y="1210398"/>
                  </a:moveTo>
                  <a:lnTo>
                    <a:pt x="79085" y="1218493"/>
                  </a:lnTo>
                  <a:lnTo>
                    <a:pt x="91725" y="1218493"/>
                  </a:lnTo>
                  <a:lnTo>
                    <a:pt x="91725" y="1210398"/>
                  </a:lnTo>
                  <a:close/>
                </a:path>
                <a:path w="158115" h="1326514">
                  <a:moveTo>
                    <a:pt x="79085" y="0"/>
                  </a:moveTo>
                  <a:lnTo>
                    <a:pt x="72765" y="3294"/>
                  </a:lnTo>
                  <a:lnTo>
                    <a:pt x="85405" y="3294"/>
                  </a:lnTo>
                  <a:lnTo>
                    <a:pt x="790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651806" y="2655179"/>
              <a:ext cx="158115" cy="1326515"/>
            </a:xfrm>
            <a:custGeom>
              <a:avLst/>
              <a:gdLst/>
              <a:ahLst/>
              <a:cxnLst/>
              <a:rect l="l" t="t" r="r" b="b"/>
              <a:pathLst>
                <a:path w="158115" h="1326514">
                  <a:moveTo>
                    <a:pt x="66358" y="1218493"/>
                  </a:moveTo>
                  <a:lnTo>
                    <a:pt x="66358" y="12781"/>
                  </a:lnTo>
                  <a:lnTo>
                    <a:pt x="66358" y="9618"/>
                  </a:lnTo>
                  <a:lnTo>
                    <a:pt x="69605" y="3294"/>
                  </a:lnTo>
                  <a:lnTo>
                    <a:pt x="72765" y="3294"/>
                  </a:lnTo>
                  <a:lnTo>
                    <a:pt x="79085" y="0"/>
                  </a:lnTo>
                  <a:lnTo>
                    <a:pt x="85405" y="3294"/>
                  </a:lnTo>
                  <a:lnTo>
                    <a:pt x="88565" y="3294"/>
                  </a:lnTo>
                  <a:lnTo>
                    <a:pt x="91725" y="9618"/>
                  </a:lnTo>
                  <a:lnTo>
                    <a:pt x="91725" y="12781"/>
                  </a:lnTo>
                  <a:lnTo>
                    <a:pt x="91725" y="1218493"/>
                  </a:lnTo>
                  <a:lnTo>
                    <a:pt x="91725" y="1224818"/>
                  </a:lnTo>
                  <a:lnTo>
                    <a:pt x="88565" y="1227981"/>
                  </a:lnTo>
                  <a:lnTo>
                    <a:pt x="85405" y="1231143"/>
                  </a:lnTo>
                  <a:lnTo>
                    <a:pt x="79085" y="1231143"/>
                  </a:lnTo>
                  <a:lnTo>
                    <a:pt x="72765" y="1231143"/>
                  </a:lnTo>
                  <a:lnTo>
                    <a:pt x="69605" y="1227981"/>
                  </a:lnTo>
                  <a:lnTo>
                    <a:pt x="66358" y="1224818"/>
                  </a:lnTo>
                  <a:lnTo>
                    <a:pt x="66358" y="1218493"/>
                  </a:lnTo>
                  <a:close/>
                </a:path>
                <a:path w="158115" h="1326514">
                  <a:moveTo>
                    <a:pt x="79085" y="1218493"/>
                  </a:moveTo>
                  <a:lnTo>
                    <a:pt x="158083" y="1167895"/>
                  </a:lnTo>
                  <a:lnTo>
                    <a:pt x="79085" y="1326103"/>
                  </a:lnTo>
                  <a:lnTo>
                    <a:pt x="0" y="1167895"/>
                  </a:lnTo>
                  <a:lnTo>
                    <a:pt x="79085" y="121849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843808" y="2712234"/>
              <a:ext cx="158115" cy="1304290"/>
            </a:xfrm>
            <a:custGeom>
              <a:avLst/>
              <a:gdLst/>
              <a:ahLst/>
              <a:cxnLst/>
              <a:rect l="l" t="t" r="r" b="b"/>
              <a:pathLst>
                <a:path w="158115" h="1304289">
                  <a:moveTo>
                    <a:pt x="0" y="1145626"/>
                  </a:moveTo>
                  <a:lnTo>
                    <a:pt x="78997" y="1303835"/>
                  </a:lnTo>
                  <a:lnTo>
                    <a:pt x="124765" y="1212125"/>
                  </a:lnTo>
                  <a:lnTo>
                    <a:pt x="75837" y="1212125"/>
                  </a:lnTo>
                  <a:lnTo>
                    <a:pt x="69518" y="1208962"/>
                  </a:lnTo>
                  <a:lnTo>
                    <a:pt x="66358" y="1205800"/>
                  </a:lnTo>
                  <a:lnTo>
                    <a:pt x="66351" y="1190781"/>
                  </a:lnTo>
                  <a:lnTo>
                    <a:pt x="0" y="1145626"/>
                  </a:lnTo>
                  <a:close/>
                </a:path>
                <a:path w="158115" h="1304289">
                  <a:moveTo>
                    <a:pt x="66358" y="1190785"/>
                  </a:moveTo>
                  <a:lnTo>
                    <a:pt x="66358" y="1205800"/>
                  </a:lnTo>
                  <a:lnTo>
                    <a:pt x="69518" y="1208962"/>
                  </a:lnTo>
                  <a:lnTo>
                    <a:pt x="75837" y="1212125"/>
                  </a:lnTo>
                  <a:lnTo>
                    <a:pt x="85317" y="1212125"/>
                  </a:lnTo>
                  <a:lnTo>
                    <a:pt x="91637" y="1205800"/>
                  </a:lnTo>
                  <a:lnTo>
                    <a:pt x="91637" y="1199387"/>
                  </a:lnTo>
                  <a:lnTo>
                    <a:pt x="78997" y="1199387"/>
                  </a:lnTo>
                  <a:lnTo>
                    <a:pt x="66358" y="1190785"/>
                  </a:lnTo>
                  <a:close/>
                </a:path>
                <a:path w="158115" h="1304289">
                  <a:moveTo>
                    <a:pt x="157951" y="1145626"/>
                  </a:moveTo>
                  <a:lnTo>
                    <a:pt x="91637" y="1190781"/>
                  </a:lnTo>
                  <a:lnTo>
                    <a:pt x="91637" y="1205800"/>
                  </a:lnTo>
                  <a:lnTo>
                    <a:pt x="85317" y="1212125"/>
                  </a:lnTo>
                  <a:lnTo>
                    <a:pt x="124765" y="1212125"/>
                  </a:lnTo>
                  <a:lnTo>
                    <a:pt x="157951" y="1145626"/>
                  </a:lnTo>
                  <a:close/>
                </a:path>
                <a:path w="158115" h="1304289">
                  <a:moveTo>
                    <a:pt x="85317" y="0"/>
                  </a:moveTo>
                  <a:lnTo>
                    <a:pt x="75837" y="0"/>
                  </a:lnTo>
                  <a:lnTo>
                    <a:pt x="69518" y="3162"/>
                  </a:lnTo>
                  <a:lnTo>
                    <a:pt x="66358" y="6324"/>
                  </a:lnTo>
                  <a:lnTo>
                    <a:pt x="66358" y="1190785"/>
                  </a:lnTo>
                  <a:lnTo>
                    <a:pt x="78997" y="1199387"/>
                  </a:lnTo>
                  <a:lnTo>
                    <a:pt x="91630" y="1190785"/>
                  </a:lnTo>
                  <a:lnTo>
                    <a:pt x="91637" y="6324"/>
                  </a:lnTo>
                  <a:lnTo>
                    <a:pt x="85317" y="0"/>
                  </a:lnTo>
                  <a:close/>
                </a:path>
                <a:path w="158115" h="1304289">
                  <a:moveTo>
                    <a:pt x="91637" y="1190781"/>
                  </a:moveTo>
                  <a:lnTo>
                    <a:pt x="78997" y="1199387"/>
                  </a:lnTo>
                  <a:lnTo>
                    <a:pt x="91637" y="1199387"/>
                  </a:lnTo>
                  <a:lnTo>
                    <a:pt x="91637" y="11907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843808" y="2712234"/>
              <a:ext cx="158115" cy="1304290"/>
            </a:xfrm>
            <a:custGeom>
              <a:avLst/>
              <a:gdLst/>
              <a:ahLst/>
              <a:cxnLst/>
              <a:rect l="l" t="t" r="r" b="b"/>
              <a:pathLst>
                <a:path w="158115" h="1304289">
                  <a:moveTo>
                    <a:pt x="66358" y="1199387"/>
                  </a:moveTo>
                  <a:lnTo>
                    <a:pt x="66358" y="12649"/>
                  </a:lnTo>
                  <a:lnTo>
                    <a:pt x="66358" y="6324"/>
                  </a:lnTo>
                  <a:lnTo>
                    <a:pt x="69518" y="3162"/>
                  </a:lnTo>
                  <a:lnTo>
                    <a:pt x="75837" y="0"/>
                  </a:lnTo>
                  <a:lnTo>
                    <a:pt x="78997" y="0"/>
                  </a:lnTo>
                  <a:lnTo>
                    <a:pt x="85317" y="0"/>
                  </a:lnTo>
                  <a:lnTo>
                    <a:pt x="88477" y="3162"/>
                  </a:lnTo>
                  <a:lnTo>
                    <a:pt x="91637" y="6324"/>
                  </a:lnTo>
                  <a:lnTo>
                    <a:pt x="91637" y="12649"/>
                  </a:lnTo>
                  <a:lnTo>
                    <a:pt x="91637" y="1199387"/>
                  </a:lnTo>
                  <a:lnTo>
                    <a:pt x="91637" y="1205800"/>
                  </a:lnTo>
                  <a:lnTo>
                    <a:pt x="88477" y="1208962"/>
                  </a:lnTo>
                  <a:lnTo>
                    <a:pt x="85317" y="1212125"/>
                  </a:lnTo>
                  <a:lnTo>
                    <a:pt x="78997" y="1212125"/>
                  </a:lnTo>
                  <a:lnTo>
                    <a:pt x="75837" y="1212125"/>
                  </a:lnTo>
                  <a:lnTo>
                    <a:pt x="69518" y="1208962"/>
                  </a:lnTo>
                  <a:lnTo>
                    <a:pt x="66358" y="1205800"/>
                  </a:lnTo>
                  <a:lnTo>
                    <a:pt x="66358" y="1199387"/>
                  </a:lnTo>
                  <a:close/>
                </a:path>
                <a:path w="158115" h="1304289">
                  <a:moveTo>
                    <a:pt x="78997" y="1199387"/>
                  </a:moveTo>
                  <a:lnTo>
                    <a:pt x="157951" y="1145626"/>
                  </a:lnTo>
                  <a:lnTo>
                    <a:pt x="78997" y="1303835"/>
                  </a:lnTo>
                  <a:lnTo>
                    <a:pt x="0" y="1145626"/>
                  </a:lnTo>
                  <a:lnTo>
                    <a:pt x="78997" y="11993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921226" y="2704328"/>
              <a:ext cx="389255" cy="0"/>
            </a:xfrm>
            <a:custGeom>
              <a:avLst/>
              <a:gdLst/>
              <a:ahLst/>
              <a:cxnLst/>
              <a:rect l="l" t="t" r="r" b="b"/>
              <a:pathLst>
                <a:path w="389254">
                  <a:moveTo>
                    <a:pt x="0" y="0"/>
                  </a:moveTo>
                  <a:lnTo>
                    <a:pt x="388845" y="0"/>
                  </a:lnTo>
                </a:path>
              </a:pathLst>
            </a:custGeom>
            <a:ln w="18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718904" y="3536700"/>
              <a:ext cx="405130" cy="348615"/>
            </a:xfrm>
            <a:custGeom>
              <a:avLst/>
              <a:gdLst/>
              <a:ahLst/>
              <a:cxnLst/>
              <a:rect l="l" t="t" r="r" b="b"/>
              <a:pathLst>
                <a:path w="405129" h="348614">
                  <a:moveTo>
                    <a:pt x="0" y="348040"/>
                  </a:moveTo>
                  <a:lnTo>
                    <a:pt x="404644" y="0"/>
                  </a:lnTo>
                </a:path>
                <a:path w="405129" h="348614">
                  <a:moveTo>
                    <a:pt x="56966" y="15812"/>
                  </a:moveTo>
                  <a:lnTo>
                    <a:pt x="350926" y="348040"/>
                  </a:lnTo>
                </a:path>
              </a:pathLst>
            </a:custGeom>
            <a:ln w="53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8" name="object 48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4709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8.3. </a:t>
            </a: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Objects</a:t>
            </a:r>
            <a:r>
              <a:rPr spc="5" dirty="0"/>
              <a:t> </a:t>
            </a:r>
            <a:r>
              <a:rPr spc="-5" dirty="0"/>
              <a:t>via </a:t>
            </a:r>
            <a:r>
              <a:rPr spc="-25" dirty="0"/>
              <a:t>Reference</a:t>
            </a:r>
            <a:r>
              <a:rPr dirty="0"/>
              <a:t> </a:t>
            </a:r>
            <a:r>
              <a:rPr spc="-25" dirty="0"/>
              <a:t>Variables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4507615" y="5043423"/>
            <a:ext cx="718375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3365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useless object is called garbage. </a:t>
            </a:r>
            <a:r>
              <a:rPr sz="2500" spc="-6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It occupies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memory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space.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0" spc="-100" dirty="0">
                <a:latin typeface="Times New Roman"/>
                <a:cs typeface="Times New Roman"/>
              </a:rPr>
              <a:t>We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can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assign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null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reference variable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for the object.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106" y="843279"/>
            <a:ext cx="11487150" cy="213804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he </a:t>
            </a:r>
            <a:r>
              <a:rPr sz="2500" b="1" spc="-5" dirty="0">
                <a:latin typeface="Courier New"/>
                <a:cs typeface="Courier New"/>
              </a:rPr>
              <a:t>Dat</a:t>
            </a:r>
            <a:r>
              <a:rPr sz="2500" b="1" dirty="0">
                <a:latin typeface="Courier New"/>
                <a:cs typeface="Courier New"/>
              </a:rPr>
              <a:t>e</a:t>
            </a:r>
            <a:r>
              <a:rPr sz="2500" b="1" spc="-880" dirty="0">
                <a:latin typeface="Courier New"/>
                <a:cs typeface="Courier New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ass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ts val="2795"/>
              </a:lnSpc>
              <a:spcBef>
                <a:spcPts val="815"/>
              </a:spcBef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Times New Roman"/>
                <a:cs typeface="Times New Roman"/>
              </a:rPr>
              <a:t>Java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provides 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system-independent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encapsulation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date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and time in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endParaRPr sz="2500">
              <a:latin typeface="Times New Roman"/>
              <a:cs typeface="Times New Roman"/>
            </a:endParaRPr>
          </a:p>
          <a:p>
            <a:pPr marL="241300">
              <a:lnSpc>
                <a:spcPts val="2795"/>
              </a:lnSpc>
            </a:pPr>
            <a:r>
              <a:rPr sz="2500" b="1" spc="-5" dirty="0">
                <a:latin typeface="Courier New"/>
                <a:cs typeface="Courier New"/>
              </a:rPr>
              <a:t>java.util.Date</a:t>
            </a:r>
            <a:r>
              <a:rPr sz="2500" b="1" spc="-65" dirty="0">
                <a:latin typeface="Courier New"/>
                <a:cs typeface="Courier New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class.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ts val="2855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200" dirty="0">
                <a:latin typeface="Times New Roman"/>
                <a:cs typeface="Times New Roman"/>
              </a:rPr>
              <a:t>W</a:t>
            </a:r>
            <a:r>
              <a:rPr sz="2500" dirty="0">
                <a:latin typeface="Times New Roman"/>
                <a:cs typeface="Times New Roman"/>
              </a:rPr>
              <a:t>e can use 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he </a:t>
            </a:r>
            <a:r>
              <a:rPr sz="2500" b="1" spc="-5" dirty="0">
                <a:latin typeface="Courier New"/>
                <a:cs typeface="Courier New"/>
              </a:rPr>
              <a:t>Dat</a:t>
            </a:r>
            <a:r>
              <a:rPr sz="2500" b="1" dirty="0">
                <a:latin typeface="Courier New"/>
                <a:cs typeface="Courier New"/>
              </a:rPr>
              <a:t>e</a:t>
            </a:r>
            <a:r>
              <a:rPr sz="2500" b="1" spc="-880" dirty="0">
                <a:latin typeface="Courier New"/>
                <a:cs typeface="Courier New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ass 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o c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ea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e an 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dirty="0">
                <a:latin typeface="Times New Roman"/>
                <a:cs typeface="Times New Roman"/>
              </a:rPr>
              <a:t>ns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ance </a:t>
            </a:r>
            <a:r>
              <a:rPr sz="2500" spc="5" dirty="0">
                <a:latin typeface="Times New Roman"/>
                <a:cs typeface="Times New Roman"/>
              </a:rPr>
              <a:t>f</a:t>
            </a:r>
            <a:r>
              <a:rPr sz="2500" dirty="0">
                <a:latin typeface="Times New Roman"/>
                <a:cs typeface="Times New Roman"/>
              </a:rPr>
              <a:t>or</a:t>
            </a:r>
            <a:r>
              <a:rPr sz="2500" spc="5" dirty="0">
                <a:latin typeface="Times New Roman"/>
                <a:cs typeface="Times New Roman"/>
              </a:rPr>
              <a:t> t</a:t>
            </a:r>
            <a:r>
              <a:rPr sz="2500" dirty="0">
                <a:latin typeface="Times New Roman"/>
                <a:cs typeface="Times New Roman"/>
              </a:rPr>
              <a:t>he cu</a:t>
            </a:r>
            <a:r>
              <a:rPr sz="2500" spc="5" dirty="0">
                <a:latin typeface="Times New Roman"/>
                <a:cs typeface="Times New Roman"/>
              </a:rPr>
              <a:t>rr</a:t>
            </a:r>
            <a:r>
              <a:rPr sz="2500" dirty="0">
                <a:latin typeface="Times New Roman"/>
                <a:cs typeface="Times New Roman"/>
              </a:rPr>
              <a:t>ent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da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e and </a:t>
            </a:r>
            <a:r>
              <a:rPr sz="2500" spc="5" dirty="0">
                <a:latin typeface="Times New Roman"/>
                <a:cs typeface="Times New Roman"/>
              </a:rPr>
              <a:t>tim</a:t>
            </a:r>
            <a:r>
              <a:rPr sz="2500" dirty="0">
                <a:latin typeface="Times New Roman"/>
                <a:cs typeface="Times New Roman"/>
              </a:rPr>
              <a:t>e and use </a:t>
            </a:r>
            <a:r>
              <a:rPr sz="2500" spc="5" dirty="0">
                <a:latin typeface="Times New Roman"/>
                <a:cs typeface="Times New Roman"/>
              </a:rPr>
              <a:t>it</a:t>
            </a:r>
            <a:r>
              <a:rPr sz="2500" dirty="0">
                <a:latin typeface="Times New Roman"/>
                <a:cs typeface="Times New Roman"/>
              </a:rPr>
              <a:t>s</a:t>
            </a:r>
            <a:endParaRPr sz="2500">
              <a:latin typeface="Times New Roman"/>
              <a:cs typeface="Times New Roman"/>
            </a:endParaRPr>
          </a:p>
          <a:p>
            <a:pPr marL="241300">
              <a:lnSpc>
                <a:spcPts val="2855"/>
              </a:lnSpc>
            </a:pPr>
            <a:r>
              <a:rPr sz="2500" b="1" spc="-5" dirty="0">
                <a:latin typeface="Courier New"/>
                <a:cs typeface="Courier New"/>
              </a:rPr>
              <a:t>toStrin</a:t>
            </a:r>
            <a:r>
              <a:rPr sz="2500" b="1" dirty="0">
                <a:latin typeface="Courier New"/>
                <a:cs typeface="Courier New"/>
              </a:rPr>
              <a:t>g</a:t>
            </a:r>
            <a:r>
              <a:rPr sz="2500" b="1" spc="-880" dirty="0">
                <a:latin typeface="Courier New"/>
                <a:cs typeface="Courier New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hod 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o 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u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n 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he da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e and </a:t>
            </a:r>
            <a:r>
              <a:rPr sz="2500" spc="5" dirty="0">
                <a:latin typeface="Times New Roman"/>
                <a:cs typeface="Times New Roman"/>
              </a:rPr>
              <a:t>tim</a:t>
            </a:r>
            <a:r>
              <a:rPr sz="2500" dirty="0">
                <a:latin typeface="Times New Roman"/>
                <a:cs typeface="Times New Roman"/>
              </a:rPr>
              <a:t>e as a s</a:t>
            </a:r>
            <a:r>
              <a:rPr sz="2500" spc="5" dirty="0">
                <a:latin typeface="Times New Roman"/>
                <a:cs typeface="Times New Roman"/>
              </a:rPr>
              <a:t>tri</a:t>
            </a:r>
            <a:r>
              <a:rPr sz="2500" dirty="0">
                <a:latin typeface="Times New Roman"/>
                <a:cs typeface="Times New Roman"/>
              </a:rPr>
              <a:t>ng.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43487" y="3417415"/>
            <a:ext cx="3602990" cy="2977515"/>
          </a:xfrm>
          <a:custGeom>
            <a:avLst/>
            <a:gdLst/>
            <a:ahLst/>
            <a:cxnLst/>
            <a:rect l="l" t="t" r="r" b="b"/>
            <a:pathLst>
              <a:path w="3602990" h="2977515">
                <a:moveTo>
                  <a:pt x="0" y="2977109"/>
                </a:moveTo>
                <a:lnTo>
                  <a:pt x="3602770" y="2977109"/>
                </a:lnTo>
                <a:lnTo>
                  <a:pt x="3602770" y="0"/>
                </a:lnTo>
                <a:lnTo>
                  <a:pt x="0" y="0"/>
                </a:lnTo>
                <a:lnTo>
                  <a:pt x="0" y="2977109"/>
                </a:lnTo>
                <a:close/>
              </a:path>
            </a:pathLst>
          </a:custGeom>
          <a:ln w="223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43487" y="3417415"/>
            <a:ext cx="3602990" cy="433070"/>
          </a:xfrm>
          <a:prstGeom prst="rect">
            <a:avLst/>
          </a:prstGeom>
          <a:ln w="223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138555">
              <a:lnSpc>
                <a:spcPct val="100000"/>
              </a:lnSpc>
              <a:spcBef>
                <a:spcPts val="330"/>
              </a:spcBef>
            </a:pPr>
            <a:r>
              <a:rPr sz="1900" spc="15" dirty="0">
                <a:latin typeface="Times New Roman"/>
                <a:cs typeface="Times New Roman"/>
              </a:rPr>
              <a:t>java.util.Date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3006" y="3827125"/>
            <a:ext cx="2487295" cy="7867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05"/>
              </a:spcBef>
            </a:pPr>
            <a:r>
              <a:rPr sz="1900" spc="10" dirty="0">
                <a:latin typeface="Times New Roman"/>
                <a:cs typeface="Times New Roman"/>
              </a:rPr>
              <a:t>+Date()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r>
              <a:rPr sz="1900" spc="15" dirty="0">
                <a:latin typeface="Times New Roman"/>
                <a:cs typeface="Times New Roman"/>
              </a:rPr>
              <a:t>+Date(elapseTime: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long)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3006" y="4864144"/>
            <a:ext cx="1845945" cy="7867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05"/>
              </a:spcBef>
            </a:pPr>
            <a:r>
              <a:rPr sz="1900" spc="15" dirty="0">
                <a:latin typeface="Times New Roman"/>
                <a:cs typeface="Times New Roman"/>
              </a:rPr>
              <a:t>+toString():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String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r>
              <a:rPr sz="1900" spc="10" dirty="0">
                <a:latin typeface="Times New Roman"/>
                <a:cs typeface="Times New Roman"/>
              </a:rPr>
              <a:t>+getTime():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long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3006" y="6023736"/>
            <a:ext cx="3397250" cy="32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900" spc="15" dirty="0">
                <a:latin typeface="Times New Roman"/>
                <a:cs typeface="Times New Roman"/>
              </a:rPr>
              <a:t>+setTime(elapseTime: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long):</a:t>
            </a:r>
            <a:r>
              <a:rPr sz="1900" spc="25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void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43487" y="3850151"/>
            <a:ext cx="3602990" cy="0"/>
          </a:xfrm>
          <a:custGeom>
            <a:avLst/>
            <a:gdLst/>
            <a:ahLst/>
            <a:cxnLst/>
            <a:rect l="l" t="t" r="r" b="b"/>
            <a:pathLst>
              <a:path w="3602990">
                <a:moveTo>
                  <a:pt x="0" y="0"/>
                </a:moveTo>
                <a:lnTo>
                  <a:pt x="3602770" y="0"/>
                </a:lnTo>
              </a:path>
            </a:pathLst>
          </a:custGeom>
          <a:ln w="22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60035" y="3856905"/>
            <a:ext cx="5288915" cy="24955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900" spc="20" dirty="0">
                <a:latin typeface="Times New Roman"/>
                <a:cs typeface="Times New Roman"/>
              </a:rPr>
              <a:t>Constructs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a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30" dirty="0">
                <a:latin typeface="Times New Roman"/>
                <a:cs typeface="Times New Roman"/>
              </a:rPr>
              <a:t>Date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object</a:t>
            </a:r>
            <a:r>
              <a:rPr sz="1900" spc="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for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35" dirty="0">
                <a:latin typeface="Times New Roman"/>
                <a:cs typeface="Times New Roman"/>
              </a:rPr>
              <a:t>the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current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time.</a:t>
            </a:r>
            <a:endParaRPr sz="1900">
              <a:latin typeface="Times New Roman"/>
              <a:cs typeface="Times New Roman"/>
            </a:endParaRPr>
          </a:p>
          <a:p>
            <a:pPr marL="273050" marR="5080" indent="-260985">
              <a:lnSpc>
                <a:spcPct val="100499"/>
              </a:lnSpc>
              <a:spcBef>
                <a:spcPts val="705"/>
              </a:spcBef>
            </a:pPr>
            <a:r>
              <a:rPr sz="1900" spc="20" dirty="0">
                <a:latin typeface="Times New Roman"/>
                <a:cs typeface="Times New Roman"/>
              </a:rPr>
              <a:t>Constructs </a:t>
            </a:r>
            <a:r>
              <a:rPr sz="1900" spc="15" dirty="0">
                <a:latin typeface="Times New Roman"/>
                <a:cs typeface="Times New Roman"/>
              </a:rPr>
              <a:t>a </a:t>
            </a:r>
            <a:r>
              <a:rPr sz="1900" spc="30" dirty="0">
                <a:latin typeface="Times New Roman"/>
                <a:cs typeface="Times New Roman"/>
              </a:rPr>
              <a:t>Date </a:t>
            </a:r>
            <a:r>
              <a:rPr sz="1900" spc="15" dirty="0">
                <a:latin typeface="Times New Roman"/>
                <a:cs typeface="Times New Roman"/>
              </a:rPr>
              <a:t>object </a:t>
            </a:r>
            <a:r>
              <a:rPr sz="1900" dirty="0">
                <a:latin typeface="Times New Roman"/>
                <a:cs typeface="Times New Roman"/>
              </a:rPr>
              <a:t>for </a:t>
            </a:r>
            <a:r>
              <a:rPr sz="1900" spc="15" dirty="0">
                <a:latin typeface="Times New Roman"/>
                <a:cs typeface="Times New Roman"/>
              </a:rPr>
              <a:t>a </a:t>
            </a:r>
            <a:r>
              <a:rPr sz="1900" spc="10" dirty="0">
                <a:latin typeface="Times New Roman"/>
                <a:cs typeface="Times New Roman"/>
              </a:rPr>
              <a:t>given </a:t>
            </a:r>
            <a:r>
              <a:rPr sz="1900" spc="25" dirty="0">
                <a:latin typeface="Times New Roman"/>
                <a:cs typeface="Times New Roman"/>
              </a:rPr>
              <a:t>time </a:t>
            </a:r>
            <a:r>
              <a:rPr sz="1900" spc="5" dirty="0">
                <a:latin typeface="Times New Roman"/>
                <a:cs typeface="Times New Roman"/>
              </a:rPr>
              <a:t>in 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milliseconds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elapsed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since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January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1,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spc="45" dirty="0">
                <a:latin typeface="Times New Roman"/>
                <a:cs typeface="Times New Roman"/>
              </a:rPr>
              <a:t>1970,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GMT.</a:t>
            </a:r>
            <a:endParaRPr sz="1900">
              <a:latin typeface="Times New Roman"/>
              <a:cs typeface="Times New Roman"/>
            </a:endParaRPr>
          </a:p>
          <a:p>
            <a:pPr marL="12700" marR="79375">
              <a:lnSpc>
                <a:spcPts val="3000"/>
              </a:lnSpc>
              <a:spcBef>
                <a:spcPts val="155"/>
              </a:spcBef>
            </a:pPr>
            <a:r>
              <a:rPr sz="1900" spc="20" dirty="0">
                <a:latin typeface="Times New Roman"/>
                <a:cs typeface="Times New Roman"/>
              </a:rPr>
              <a:t>Returns </a:t>
            </a:r>
            <a:r>
              <a:rPr sz="1900" spc="15" dirty="0">
                <a:latin typeface="Times New Roman"/>
                <a:cs typeface="Times New Roman"/>
              </a:rPr>
              <a:t>a </a:t>
            </a:r>
            <a:r>
              <a:rPr sz="1900" spc="10" dirty="0">
                <a:latin typeface="Times New Roman"/>
                <a:cs typeface="Times New Roman"/>
              </a:rPr>
              <a:t>string </a:t>
            </a:r>
            <a:r>
              <a:rPr sz="1900" spc="20" dirty="0">
                <a:latin typeface="Times New Roman"/>
                <a:cs typeface="Times New Roman"/>
              </a:rPr>
              <a:t>representing </a:t>
            </a:r>
            <a:r>
              <a:rPr sz="1900" spc="15" dirty="0">
                <a:latin typeface="Times New Roman"/>
                <a:cs typeface="Times New Roman"/>
              </a:rPr>
              <a:t>the </a:t>
            </a:r>
            <a:r>
              <a:rPr sz="1900" spc="20" dirty="0">
                <a:latin typeface="Times New Roman"/>
                <a:cs typeface="Times New Roman"/>
              </a:rPr>
              <a:t>date </a:t>
            </a:r>
            <a:r>
              <a:rPr sz="1900" spc="30" dirty="0">
                <a:latin typeface="Times New Roman"/>
                <a:cs typeface="Times New Roman"/>
              </a:rPr>
              <a:t>and </a:t>
            </a:r>
            <a:r>
              <a:rPr sz="1900" spc="10" dirty="0">
                <a:latin typeface="Times New Roman"/>
                <a:cs typeface="Times New Roman"/>
              </a:rPr>
              <a:t>time. 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Returns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35" dirty="0">
                <a:latin typeface="Times New Roman"/>
                <a:cs typeface="Times New Roman"/>
              </a:rPr>
              <a:t>the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number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of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milliseconds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since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January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1,</a:t>
            </a:r>
            <a:endParaRPr sz="1900">
              <a:latin typeface="Times New Roman"/>
              <a:cs typeface="Times New Roman"/>
            </a:endParaRPr>
          </a:p>
          <a:p>
            <a:pPr marL="295275">
              <a:lnSpc>
                <a:spcPts val="2070"/>
              </a:lnSpc>
            </a:pPr>
            <a:r>
              <a:rPr sz="1900" spc="35" dirty="0">
                <a:latin typeface="Times New Roman"/>
                <a:cs typeface="Times New Roman"/>
              </a:rPr>
              <a:t>1970,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GMT.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00" spc="20" dirty="0">
                <a:latin typeface="Times New Roman"/>
                <a:cs typeface="Times New Roman"/>
              </a:rPr>
              <a:t>Sets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a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new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elapse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time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30" dirty="0">
                <a:latin typeface="Times New Roman"/>
                <a:cs typeface="Times New Roman"/>
              </a:rPr>
              <a:t>in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the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object.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06" y="3635947"/>
            <a:ext cx="2030730" cy="6121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25"/>
              </a:spcBef>
            </a:pPr>
            <a:r>
              <a:rPr sz="1900" spc="20" dirty="0">
                <a:latin typeface="Times New Roman"/>
                <a:cs typeface="Times New Roman"/>
              </a:rPr>
              <a:t>The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+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sign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indicates </a:t>
            </a:r>
            <a:r>
              <a:rPr sz="1900" spc="-459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public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modifer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46125" y="3999262"/>
            <a:ext cx="960755" cy="194310"/>
            <a:chOff x="1846125" y="3999262"/>
            <a:chExt cx="960755" cy="194310"/>
          </a:xfrm>
        </p:grpSpPr>
        <p:sp>
          <p:nvSpPr>
            <p:cNvPr id="12" name="object 12"/>
            <p:cNvSpPr/>
            <p:nvPr/>
          </p:nvSpPr>
          <p:spPr>
            <a:xfrm>
              <a:off x="1849847" y="4002982"/>
              <a:ext cx="953135" cy="186690"/>
            </a:xfrm>
            <a:custGeom>
              <a:avLst/>
              <a:gdLst/>
              <a:ahLst/>
              <a:cxnLst/>
              <a:rect l="l" t="t" r="r" b="b"/>
              <a:pathLst>
                <a:path w="953135" h="186689">
                  <a:moveTo>
                    <a:pt x="766516" y="0"/>
                  </a:moveTo>
                  <a:lnTo>
                    <a:pt x="826241" y="89651"/>
                  </a:lnTo>
                  <a:lnTo>
                    <a:pt x="766516" y="186644"/>
                  </a:lnTo>
                  <a:lnTo>
                    <a:pt x="924134" y="104541"/>
                  </a:lnTo>
                  <a:lnTo>
                    <a:pt x="841121" y="104541"/>
                  </a:lnTo>
                  <a:lnTo>
                    <a:pt x="841121" y="82206"/>
                  </a:lnTo>
                  <a:lnTo>
                    <a:pt x="833681" y="74761"/>
                  </a:lnTo>
                  <a:lnTo>
                    <a:pt x="921793" y="74761"/>
                  </a:lnTo>
                  <a:lnTo>
                    <a:pt x="766516" y="0"/>
                  </a:lnTo>
                  <a:close/>
                </a:path>
                <a:path w="953135" h="186689">
                  <a:moveTo>
                    <a:pt x="816322" y="74761"/>
                  </a:moveTo>
                  <a:lnTo>
                    <a:pt x="14879" y="74761"/>
                  </a:lnTo>
                  <a:lnTo>
                    <a:pt x="7439" y="82206"/>
                  </a:lnTo>
                  <a:lnTo>
                    <a:pt x="0" y="82206"/>
                  </a:lnTo>
                  <a:lnTo>
                    <a:pt x="0" y="97096"/>
                  </a:lnTo>
                  <a:lnTo>
                    <a:pt x="7439" y="104541"/>
                  </a:lnTo>
                  <a:lnTo>
                    <a:pt x="817072" y="104541"/>
                  </a:lnTo>
                  <a:lnTo>
                    <a:pt x="826241" y="89651"/>
                  </a:lnTo>
                  <a:lnTo>
                    <a:pt x="816322" y="74761"/>
                  </a:lnTo>
                  <a:close/>
                </a:path>
                <a:path w="953135" h="186689">
                  <a:moveTo>
                    <a:pt x="921793" y="74761"/>
                  </a:moveTo>
                  <a:lnTo>
                    <a:pt x="833681" y="74761"/>
                  </a:lnTo>
                  <a:lnTo>
                    <a:pt x="841121" y="82206"/>
                  </a:lnTo>
                  <a:lnTo>
                    <a:pt x="841121" y="104541"/>
                  </a:lnTo>
                  <a:lnTo>
                    <a:pt x="924134" y="104541"/>
                  </a:lnTo>
                  <a:lnTo>
                    <a:pt x="952720" y="89651"/>
                  </a:lnTo>
                  <a:lnTo>
                    <a:pt x="921793" y="747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49847" y="4002982"/>
              <a:ext cx="953135" cy="186690"/>
            </a:xfrm>
            <a:custGeom>
              <a:avLst/>
              <a:gdLst/>
              <a:ahLst/>
              <a:cxnLst/>
              <a:rect l="l" t="t" r="r" b="b"/>
              <a:pathLst>
                <a:path w="953135" h="186689">
                  <a:moveTo>
                    <a:pt x="14879" y="74761"/>
                  </a:moveTo>
                  <a:lnTo>
                    <a:pt x="826241" y="74761"/>
                  </a:lnTo>
                  <a:lnTo>
                    <a:pt x="833681" y="74761"/>
                  </a:lnTo>
                  <a:lnTo>
                    <a:pt x="841121" y="82206"/>
                  </a:lnTo>
                  <a:lnTo>
                    <a:pt x="841121" y="89651"/>
                  </a:lnTo>
                  <a:lnTo>
                    <a:pt x="841121" y="97096"/>
                  </a:lnTo>
                  <a:lnTo>
                    <a:pt x="841121" y="104541"/>
                  </a:lnTo>
                  <a:lnTo>
                    <a:pt x="833681" y="104541"/>
                  </a:lnTo>
                  <a:lnTo>
                    <a:pt x="826241" y="104541"/>
                  </a:lnTo>
                  <a:lnTo>
                    <a:pt x="14879" y="104541"/>
                  </a:lnTo>
                  <a:lnTo>
                    <a:pt x="7439" y="104541"/>
                  </a:lnTo>
                  <a:lnTo>
                    <a:pt x="0" y="97096"/>
                  </a:lnTo>
                  <a:lnTo>
                    <a:pt x="0" y="89651"/>
                  </a:lnTo>
                  <a:lnTo>
                    <a:pt x="0" y="82206"/>
                  </a:lnTo>
                  <a:lnTo>
                    <a:pt x="7439" y="82206"/>
                  </a:lnTo>
                  <a:lnTo>
                    <a:pt x="14879" y="74761"/>
                  </a:lnTo>
                  <a:close/>
                </a:path>
                <a:path w="953135" h="186689">
                  <a:moveTo>
                    <a:pt x="826241" y="89651"/>
                  </a:moveTo>
                  <a:lnTo>
                    <a:pt x="766516" y="0"/>
                  </a:lnTo>
                  <a:lnTo>
                    <a:pt x="952720" y="89651"/>
                  </a:lnTo>
                  <a:lnTo>
                    <a:pt x="766516" y="186644"/>
                  </a:lnTo>
                  <a:lnTo>
                    <a:pt x="826241" y="89651"/>
                  </a:lnTo>
                  <a:close/>
                </a:path>
              </a:pathLst>
            </a:custGeom>
            <a:ln w="7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5" name="object 1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72339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spc="-5" dirty="0"/>
              <a:t> Using</a:t>
            </a:r>
            <a:r>
              <a:rPr dirty="0"/>
              <a:t> </a:t>
            </a:r>
            <a:r>
              <a:rPr spc="-5" dirty="0"/>
              <a:t>Classes</a:t>
            </a:r>
            <a:r>
              <a:rPr dirty="0"/>
              <a:t> </a:t>
            </a:r>
            <a:r>
              <a:rPr spc="-10" dirty="0"/>
              <a:t>from</a:t>
            </a:r>
            <a:r>
              <a:rPr spc="-5" dirty="0"/>
              <a:t> the </a:t>
            </a:r>
            <a:r>
              <a:rPr spc="-30" dirty="0"/>
              <a:t>Java</a:t>
            </a:r>
            <a:r>
              <a:rPr spc="-10" dirty="0"/>
              <a:t> </a:t>
            </a:r>
            <a:r>
              <a:rPr spc="-15" dirty="0"/>
              <a:t>Library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339" y="1556511"/>
            <a:ext cx="11544935" cy="43576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Times New Roman"/>
                <a:cs typeface="Times New Roman"/>
              </a:rPr>
              <a:t>For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example,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following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code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349885" marR="922655" indent="-635">
              <a:lnSpc>
                <a:spcPts val="2400"/>
              </a:lnSpc>
            </a:pPr>
            <a:r>
              <a:rPr sz="2200" b="1" dirty="0">
                <a:latin typeface="Courier New"/>
                <a:cs typeface="Courier New"/>
              </a:rPr>
              <a:t>java.util.Date date =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CD6"/>
                </a:solidFill>
                <a:latin typeface="Courier New"/>
                <a:cs typeface="Courier New"/>
              </a:rPr>
              <a:t>new </a:t>
            </a:r>
            <a:r>
              <a:rPr sz="2200" b="1" dirty="0">
                <a:latin typeface="Courier New"/>
                <a:cs typeface="Courier New"/>
              </a:rPr>
              <a:t>java.util.Date(); 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System.out.println(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"The</a:t>
            </a:r>
            <a:r>
              <a:rPr sz="2200" b="1" spc="-10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elapsed</a:t>
            </a:r>
            <a:r>
              <a:rPr sz="2200" b="1" spc="-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time</a:t>
            </a:r>
            <a:r>
              <a:rPr sz="2200" b="1" spc="-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since</a:t>
            </a:r>
            <a:r>
              <a:rPr sz="2200" b="1" spc="-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Jan</a:t>
            </a:r>
            <a:r>
              <a:rPr sz="2200" b="1" spc="-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1,</a:t>
            </a:r>
            <a:r>
              <a:rPr sz="2200" b="1" spc="-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1970</a:t>
            </a:r>
            <a:r>
              <a:rPr sz="2200" b="1" spc="-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is</a:t>
            </a:r>
            <a:r>
              <a:rPr sz="2200" b="1" spc="-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</a:t>
            </a:r>
            <a:r>
              <a:rPr sz="2200" b="1" spc="-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</a:t>
            </a:r>
            <a:endParaRPr sz="2200" dirty="0">
              <a:latin typeface="Courier New"/>
              <a:cs typeface="Courier New"/>
            </a:endParaRPr>
          </a:p>
          <a:p>
            <a:pPr marL="517525" marR="81280" indent="5216525">
              <a:lnSpc>
                <a:spcPts val="2400"/>
              </a:lnSpc>
            </a:pPr>
            <a:r>
              <a:rPr sz="2200" b="1" dirty="0">
                <a:latin typeface="Courier New"/>
                <a:cs typeface="Courier New"/>
              </a:rPr>
              <a:t>date.getTime() +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 milliseconds"</a:t>
            </a:r>
            <a:r>
              <a:rPr sz="2200" b="1" dirty="0">
                <a:latin typeface="Courier New"/>
                <a:cs typeface="Courier New"/>
              </a:rPr>
              <a:t>);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System.out.println(date.toString());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500" dirty="0">
                <a:latin typeface="Times New Roman"/>
                <a:cs typeface="Times New Roman"/>
              </a:rPr>
              <a:t>displays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 dirty="0">
              <a:latin typeface="Times New Roman"/>
              <a:cs typeface="Times New Roman"/>
            </a:endParaRPr>
          </a:p>
          <a:p>
            <a:pPr marL="297815">
              <a:lnSpc>
                <a:spcPct val="100000"/>
              </a:lnSpc>
            </a:pPr>
            <a:r>
              <a:rPr lang="en-US" sz="2200" dirty="0">
                <a:latin typeface="Times New Roman"/>
                <a:cs typeface="Times New Roman"/>
              </a:rPr>
              <a:t>The elapsed time since Jan 1, 1970 is 1739320798064 milliseconds</a:t>
            </a:r>
          </a:p>
          <a:p>
            <a:pPr marL="297815">
              <a:lnSpc>
                <a:spcPct val="100000"/>
              </a:lnSpc>
            </a:pPr>
            <a:r>
              <a:rPr lang="en-US" sz="2200" dirty="0">
                <a:latin typeface="Times New Roman"/>
                <a:cs typeface="Times New Roman"/>
              </a:rPr>
              <a:t>Tue Feb 11 19:39:58 EST 2025</a:t>
            </a:r>
            <a:endParaRPr sz="22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72339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spc="-5" dirty="0"/>
              <a:t> Using</a:t>
            </a:r>
            <a:r>
              <a:rPr dirty="0"/>
              <a:t> </a:t>
            </a:r>
            <a:r>
              <a:rPr spc="-5" dirty="0"/>
              <a:t>Classes</a:t>
            </a:r>
            <a:r>
              <a:rPr dirty="0"/>
              <a:t> </a:t>
            </a:r>
            <a:r>
              <a:rPr spc="-10" dirty="0"/>
              <a:t>from</a:t>
            </a:r>
            <a:r>
              <a:rPr spc="-5" dirty="0"/>
              <a:t> the </a:t>
            </a:r>
            <a:r>
              <a:rPr spc="-30" dirty="0"/>
              <a:t>Java</a:t>
            </a:r>
            <a:r>
              <a:rPr spc="-10" dirty="0"/>
              <a:t> </a:t>
            </a:r>
            <a:r>
              <a:rPr spc="-15" dirty="0"/>
              <a:t>Library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473" y="760984"/>
            <a:ext cx="11758295" cy="14338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he </a:t>
            </a:r>
            <a:r>
              <a:rPr sz="2500" b="1" spc="-5" dirty="0">
                <a:latin typeface="Courier New"/>
                <a:cs typeface="Courier New"/>
              </a:rPr>
              <a:t>Rando</a:t>
            </a:r>
            <a:r>
              <a:rPr sz="2500" b="1" dirty="0">
                <a:latin typeface="Courier New"/>
                <a:cs typeface="Courier New"/>
              </a:rPr>
              <a:t>m</a:t>
            </a:r>
            <a:r>
              <a:rPr sz="2500" b="1" spc="-880" dirty="0">
                <a:latin typeface="Courier New"/>
                <a:cs typeface="Courier New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ass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500" b="1" spc="-5" dirty="0">
                <a:latin typeface="Courier New"/>
                <a:cs typeface="Courier New"/>
              </a:rPr>
              <a:t>Math.random()</a:t>
            </a:r>
            <a:r>
              <a:rPr sz="2500" b="1" spc="-10" dirty="0">
                <a:latin typeface="Courier New"/>
                <a:cs typeface="Courier New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 obtain 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random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double value </a:t>
            </a:r>
            <a:r>
              <a:rPr sz="2500" spc="-5" dirty="0">
                <a:latin typeface="Times New Roman"/>
                <a:cs typeface="Times New Roman"/>
              </a:rPr>
              <a:t>between </a:t>
            </a:r>
            <a:r>
              <a:rPr sz="2500" dirty="0">
                <a:latin typeface="Times New Roman"/>
                <a:cs typeface="Times New Roman"/>
              </a:rPr>
              <a:t>0.0 and 1.0 (excluding 1.0).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1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more useful random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number generator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provided in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java.util.Random</a:t>
            </a:r>
            <a:r>
              <a:rPr sz="2500" b="1" spc="-10" dirty="0">
                <a:latin typeface="Courier New"/>
                <a:cs typeface="Courier New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class.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320" y="2327138"/>
            <a:ext cx="3242310" cy="509270"/>
          </a:xfrm>
          <a:prstGeom prst="rect">
            <a:avLst/>
          </a:prstGeom>
          <a:ln w="26068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621030">
              <a:lnSpc>
                <a:spcPct val="100000"/>
              </a:lnSpc>
              <a:spcBef>
                <a:spcPts val="300"/>
              </a:spcBef>
            </a:pPr>
            <a:r>
              <a:rPr sz="2300" spc="-15" dirty="0">
                <a:latin typeface="Times New Roman"/>
                <a:cs typeface="Times New Roman"/>
              </a:rPr>
              <a:t>java.util.Random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320" y="2836086"/>
            <a:ext cx="3242310" cy="3602354"/>
          </a:xfrm>
          <a:prstGeom prst="rect">
            <a:avLst/>
          </a:prstGeom>
          <a:ln w="26068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610"/>
              </a:spcBef>
            </a:pPr>
            <a:r>
              <a:rPr sz="2300" spc="-15" dirty="0">
                <a:latin typeface="Times New Roman"/>
                <a:cs typeface="Times New Roman"/>
              </a:rPr>
              <a:t>+Random()</a:t>
            </a:r>
            <a:endParaRPr sz="230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735"/>
              </a:spcBef>
            </a:pPr>
            <a:r>
              <a:rPr sz="2300" spc="-15" dirty="0">
                <a:latin typeface="Times New Roman"/>
                <a:cs typeface="Times New Roman"/>
              </a:rPr>
              <a:t>+Random(seed: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long)</a:t>
            </a:r>
            <a:endParaRPr sz="230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735"/>
              </a:spcBef>
            </a:pPr>
            <a:r>
              <a:rPr sz="2300" spc="-15" dirty="0">
                <a:latin typeface="Times New Roman"/>
                <a:cs typeface="Times New Roman"/>
              </a:rPr>
              <a:t>+nextInt():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int</a:t>
            </a:r>
            <a:endParaRPr sz="230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700"/>
              </a:spcBef>
            </a:pPr>
            <a:r>
              <a:rPr sz="2300" spc="-10" dirty="0">
                <a:latin typeface="Times New Roman"/>
                <a:cs typeface="Times New Roman"/>
              </a:rPr>
              <a:t>+nextInt(n: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int):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int</a:t>
            </a:r>
            <a:endParaRPr sz="230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730"/>
              </a:spcBef>
            </a:pPr>
            <a:r>
              <a:rPr sz="2300" spc="-15" dirty="0">
                <a:latin typeface="Times New Roman"/>
                <a:cs typeface="Times New Roman"/>
              </a:rPr>
              <a:t>+nextLong():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long</a:t>
            </a:r>
            <a:endParaRPr sz="230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735"/>
              </a:spcBef>
            </a:pPr>
            <a:r>
              <a:rPr sz="2300" spc="-15" dirty="0">
                <a:latin typeface="Times New Roman"/>
                <a:cs typeface="Times New Roman"/>
              </a:rPr>
              <a:t>+nextDouble():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double</a:t>
            </a:r>
            <a:endParaRPr sz="230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700"/>
              </a:spcBef>
            </a:pPr>
            <a:r>
              <a:rPr sz="2300" spc="-15" dirty="0">
                <a:latin typeface="Times New Roman"/>
                <a:cs typeface="Times New Roman"/>
              </a:rPr>
              <a:t>+nextFloat():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float</a:t>
            </a:r>
            <a:endParaRPr sz="230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735"/>
              </a:spcBef>
            </a:pPr>
            <a:r>
              <a:rPr sz="2300" spc="-15" dirty="0">
                <a:latin typeface="Times New Roman"/>
                <a:cs typeface="Times New Roman"/>
              </a:rPr>
              <a:t>+nextBoolean():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boolean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45163" y="2844764"/>
            <a:ext cx="7908925" cy="3632835"/>
            <a:chOff x="3845163" y="2844764"/>
            <a:chExt cx="7908925" cy="3632835"/>
          </a:xfrm>
        </p:grpSpPr>
        <p:sp>
          <p:nvSpPr>
            <p:cNvPr id="6" name="object 6"/>
            <p:cNvSpPr/>
            <p:nvPr/>
          </p:nvSpPr>
          <p:spPr>
            <a:xfrm>
              <a:off x="3858201" y="2857801"/>
              <a:ext cx="7882890" cy="3606800"/>
            </a:xfrm>
            <a:custGeom>
              <a:avLst/>
              <a:gdLst/>
              <a:ahLst/>
              <a:cxnLst/>
              <a:rect l="l" t="t" r="r" b="b"/>
              <a:pathLst>
                <a:path w="7882890" h="3606800">
                  <a:moveTo>
                    <a:pt x="7882343" y="0"/>
                  </a:moveTo>
                  <a:lnTo>
                    <a:pt x="0" y="0"/>
                  </a:lnTo>
                  <a:lnTo>
                    <a:pt x="0" y="3606496"/>
                  </a:lnTo>
                  <a:lnTo>
                    <a:pt x="7882343" y="3606496"/>
                  </a:lnTo>
                  <a:lnTo>
                    <a:pt x="78823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58201" y="2857801"/>
              <a:ext cx="7882890" cy="3606800"/>
            </a:xfrm>
            <a:custGeom>
              <a:avLst/>
              <a:gdLst/>
              <a:ahLst/>
              <a:cxnLst/>
              <a:rect l="l" t="t" r="r" b="b"/>
              <a:pathLst>
                <a:path w="7882890" h="3606800">
                  <a:moveTo>
                    <a:pt x="0" y="3606495"/>
                  </a:moveTo>
                  <a:lnTo>
                    <a:pt x="7882343" y="3606495"/>
                  </a:lnTo>
                  <a:lnTo>
                    <a:pt x="7882343" y="0"/>
                  </a:lnTo>
                  <a:lnTo>
                    <a:pt x="0" y="0"/>
                  </a:lnTo>
                  <a:lnTo>
                    <a:pt x="0" y="3606495"/>
                  </a:lnTo>
                  <a:close/>
                </a:path>
              </a:pathLst>
            </a:custGeom>
            <a:ln w="260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62877" y="2846730"/>
            <a:ext cx="7535545" cy="3566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7515">
              <a:lnSpc>
                <a:spcPct val="126600"/>
              </a:lnSpc>
              <a:spcBef>
                <a:spcPts val="100"/>
              </a:spcBef>
            </a:pPr>
            <a:r>
              <a:rPr sz="2300" spc="-10" dirty="0">
                <a:latin typeface="Times New Roman"/>
                <a:cs typeface="Times New Roman"/>
              </a:rPr>
              <a:t>Constructs </a:t>
            </a:r>
            <a:r>
              <a:rPr sz="2300" spc="-5" dirty="0">
                <a:latin typeface="Times New Roman"/>
                <a:cs typeface="Times New Roman"/>
              </a:rPr>
              <a:t>a </a:t>
            </a:r>
            <a:r>
              <a:rPr sz="2300" spc="-15" dirty="0">
                <a:latin typeface="Times New Roman"/>
                <a:cs typeface="Times New Roman"/>
              </a:rPr>
              <a:t>Random object with </a:t>
            </a:r>
            <a:r>
              <a:rPr sz="2300" spc="-10" dirty="0">
                <a:latin typeface="Times New Roman"/>
                <a:cs typeface="Times New Roman"/>
              </a:rPr>
              <a:t>the current time </a:t>
            </a:r>
            <a:r>
              <a:rPr sz="2300" spc="-5" dirty="0">
                <a:latin typeface="Times New Roman"/>
                <a:cs typeface="Times New Roman"/>
              </a:rPr>
              <a:t>as </a:t>
            </a:r>
            <a:r>
              <a:rPr sz="2300" dirty="0">
                <a:latin typeface="Times New Roman"/>
                <a:cs typeface="Times New Roman"/>
              </a:rPr>
              <a:t>its </a:t>
            </a:r>
            <a:r>
              <a:rPr sz="2300" spc="-15" dirty="0">
                <a:latin typeface="Times New Roman"/>
                <a:cs typeface="Times New Roman"/>
              </a:rPr>
              <a:t>seed.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Constructs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a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Random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object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with </a:t>
            </a:r>
            <a:r>
              <a:rPr sz="2300" spc="-5" dirty="0">
                <a:latin typeface="Times New Roman"/>
                <a:cs typeface="Times New Roman"/>
              </a:rPr>
              <a:t>a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specified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seed.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300" spc="-10" dirty="0">
                <a:latin typeface="Times New Roman"/>
                <a:cs typeface="Times New Roman"/>
              </a:rPr>
              <a:t>Returns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a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random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int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value.</a:t>
            </a:r>
            <a:endParaRPr sz="2300">
              <a:latin typeface="Times New Roman"/>
              <a:cs typeface="Times New Roman"/>
            </a:endParaRPr>
          </a:p>
          <a:p>
            <a:pPr marL="12700" marR="991869">
              <a:lnSpc>
                <a:spcPct val="126600"/>
              </a:lnSpc>
            </a:pPr>
            <a:r>
              <a:rPr sz="2300" spc="-10" dirty="0">
                <a:latin typeface="Times New Roman"/>
                <a:cs typeface="Times New Roman"/>
              </a:rPr>
              <a:t>Returns </a:t>
            </a:r>
            <a:r>
              <a:rPr sz="2300" spc="-5" dirty="0">
                <a:latin typeface="Times New Roman"/>
                <a:cs typeface="Times New Roman"/>
              </a:rPr>
              <a:t>a </a:t>
            </a:r>
            <a:r>
              <a:rPr sz="2300" spc="-15" dirty="0">
                <a:latin typeface="Times New Roman"/>
                <a:cs typeface="Times New Roman"/>
              </a:rPr>
              <a:t>random </a:t>
            </a:r>
            <a:r>
              <a:rPr sz="2300" spc="-10" dirty="0">
                <a:latin typeface="Times New Roman"/>
                <a:cs typeface="Times New Roman"/>
              </a:rPr>
              <a:t>int value </a:t>
            </a:r>
            <a:r>
              <a:rPr sz="2300" spc="-20" dirty="0">
                <a:latin typeface="Times New Roman"/>
                <a:cs typeface="Times New Roman"/>
              </a:rPr>
              <a:t>between </a:t>
            </a:r>
            <a:r>
              <a:rPr sz="2300" spc="-5" dirty="0">
                <a:latin typeface="Times New Roman"/>
                <a:cs typeface="Times New Roman"/>
              </a:rPr>
              <a:t>0 </a:t>
            </a:r>
            <a:r>
              <a:rPr sz="2300" spc="-10" dirty="0">
                <a:latin typeface="Times New Roman"/>
                <a:cs typeface="Times New Roman"/>
              </a:rPr>
              <a:t>and </a:t>
            </a:r>
            <a:r>
              <a:rPr sz="2300" spc="-5" dirty="0">
                <a:latin typeface="Times New Roman"/>
                <a:cs typeface="Times New Roman"/>
              </a:rPr>
              <a:t>n </a:t>
            </a:r>
            <a:r>
              <a:rPr sz="2300" spc="-15" dirty="0">
                <a:latin typeface="Times New Roman"/>
                <a:cs typeface="Times New Roman"/>
              </a:rPr>
              <a:t>(exclusive).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Returns </a:t>
            </a:r>
            <a:r>
              <a:rPr sz="2300" spc="-5" dirty="0">
                <a:latin typeface="Times New Roman"/>
                <a:cs typeface="Times New Roman"/>
              </a:rPr>
              <a:t>a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random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long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value.</a:t>
            </a:r>
            <a:endParaRPr sz="2300">
              <a:latin typeface="Times New Roman"/>
              <a:cs typeface="Times New Roman"/>
            </a:endParaRPr>
          </a:p>
          <a:p>
            <a:pPr marL="12700" marR="5080" algn="just">
              <a:lnSpc>
                <a:spcPts val="3490"/>
              </a:lnSpc>
              <a:spcBef>
                <a:spcPts val="75"/>
              </a:spcBef>
            </a:pPr>
            <a:r>
              <a:rPr sz="2300" spc="-10" dirty="0">
                <a:latin typeface="Times New Roman"/>
                <a:cs typeface="Times New Roman"/>
              </a:rPr>
              <a:t>Returns </a:t>
            </a:r>
            <a:r>
              <a:rPr sz="2300" spc="-5" dirty="0">
                <a:latin typeface="Times New Roman"/>
                <a:cs typeface="Times New Roman"/>
              </a:rPr>
              <a:t>a </a:t>
            </a:r>
            <a:r>
              <a:rPr sz="2300" spc="-15" dirty="0">
                <a:latin typeface="Times New Roman"/>
                <a:cs typeface="Times New Roman"/>
              </a:rPr>
              <a:t>random double </a:t>
            </a:r>
            <a:r>
              <a:rPr sz="2300" spc="-10" dirty="0">
                <a:latin typeface="Times New Roman"/>
                <a:cs typeface="Times New Roman"/>
              </a:rPr>
              <a:t>value </a:t>
            </a:r>
            <a:r>
              <a:rPr sz="2300" spc="-20" dirty="0">
                <a:latin typeface="Times New Roman"/>
                <a:cs typeface="Times New Roman"/>
              </a:rPr>
              <a:t>between </a:t>
            </a:r>
            <a:r>
              <a:rPr sz="2300" spc="-10" dirty="0">
                <a:latin typeface="Times New Roman"/>
                <a:cs typeface="Times New Roman"/>
              </a:rPr>
              <a:t>0.0 and 1.0 </a:t>
            </a:r>
            <a:r>
              <a:rPr sz="2300" spc="-15" dirty="0">
                <a:latin typeface="Times New Roman"/>
                <a:cs typeface="Times New Roman"/>
              </a:rPr>
              <a:t>(exclusive). </a:t>
            </a:r>
            <a:r>
              <a:rPr sz="2300" spc="-10" dirty="0">
                <a:latin typeface="Times New Roman"/>
                <a:cs typeface="Times New Roman"/>
              </a:rPr>
              <a:t> Returns </a:t>
            </a:r>
            <a:r>
              <a:rPr sz="2300" spc="-5" dirty="0">
                <a:latin typeface="Times New Roman"/>
                <a:cs typeface="Times New Roman"/>
              </a:rPr>
              <a:t>a </a:t>
            </a:r>
            <a:r>
              <a:rPr sz="2300" spc="-15" dirty="0">
                <a:latin typeface="Times New Roman"/>
                <a:cs typeface="Times New Roman"/>
              </a:rPr>
              <a:t>random float </a:t>
            </a:r>
            <a:r>
              <a:rPr sz="2300" spc="-20" dirty="0">
                <a:latin typeface="Times New Roman"/>
                <a:cs typeface="Times New Roman"/>
              </a:rPr>
              <a:t>value </a:t>
            </a:r>
            <a:r>
              <a:rPr sz="2300" spc="-25" dirty="0">
                <a:latin typeface="Times New Roman"/>
                <a:cs typeface="Times New Roman"/>
              </a:rPr>
              <a:t>between </a:t>
            </a:r>
            <a:r>
              <a:rPr sz="2300" spc="10" dirty="0">
                <a:latin typeface="Times New Roman"/>
                <a:cs typeface="Times New Roman"/>
              </a:rPr>
              <a:t>0.0F </a:t>
            </a:r>
            <a:r>
              <a:rPr sz="2300" spc="-10" dirty="0">
                <a:latin typeface="Times New Roman"/>
                <a:cs typeface="Times New Roman"/>
              </a:rPr>
              <a:t>and </a:t>
            </a:r>
            <a:r>
              <a:rPr sz="2300" spc="-5" dirty="0">
                <a:latin typeface="Times New Roman"/>
                <a:cs typeface="Times New Roman"/>
              </a:rPr>
              <a:t>1.0F </a:t>
            </a:r>
            <a:r>
              <a:rPr sz="2300" spc="-15" dirty="0">
                <a:latin typeface="Times New Roman"/>
                <a:cs typeface="Times New Roman"/>
              </a:rPr>
              <a:t>(exclusive).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Returns </a:t>
            </a:r>
            <a:r>
              <a:rPr sz="2300" spc="-5" dirty="0">
                <a:latin typeface="Times New Roman"/>
                <a:cs typeface="Times New Roman"/>
              </a:rPr>
              <a:t>a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random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boolean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value.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0" name="object 10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72339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spc="-5" dirty="0"/>
              <a:t> Using</a:t>
            </a:r>
            <a:r>
              <a:rPr dirty="0"/>
              <a:t> </a:t>
            </a:r>
            <a:r>
              <a:rPr spc="-5" dirty="0"/>
              <a:t>Classes</a:t>
            </a:r>
            <a:r>
              <a:rPr dirty="0"/>
              <a:t> </a:t>
            </a:r>
            <a:r>
              <a:rPr spc="-10" dirty="0"/>
              <a:t>from</a:t>
            </a:r>
            <a:r>
              <a:rPr spc="-5" dirty="0"/>
              <a:t> the </a:t>
            </a:r>
            <a:r>
              <a:rPr spc="-30" dirty="0"/>
              <a:t>Java</a:t>
            </a:r>
            <a:r>
              <a:rPr spc="-10" dirty="0"/>
              <a:t> </a:t>
            </a:r>
            <a:r>
              <a:rPr spc="-15" dirty="0"/>
              <a:t>Library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676" y="1114552"/>
            <a:ext cx="10503535" cy="4801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53715">
              <a:lnSpc>
                <a:spcPct val="120000"/>
              </a:lnSpc>
              <a:spcBef>
                <a:spcPts val="100"/>
              </a:spcBef>
              <a:tabLst>
                <a:tab pos="774065" algn="l"/>
                <a:tab pos="1726564" algn="l"/>
                <a:tab pos="4584065" algn="l"/>
              </a:tabLst>
            </a:pPr>
            <a:r>
              <a:rPr sz="2500" b="1" spc="-5" dirty="0">
                <a:latin typeface="Courier New"/>
                <a:cs typeface="Courier New"/>
              </a:rPr>
              <a:t>Random generator1</a:t>
            </a:r>
            <a:r>
              <a:rPr sz="2500" b="1" dirty="0">
                <a:latin typeface="Courier New"/>
                <a:cs typeface="Courier New"/>
              </a:rPr>
              <a:t> =</a:t>
            </a:r>
            <a:r>
              <a:rPr sz="2500" b="1" spc="5" dirty="0"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0CD6"/>
                </a:solidFill>
                <a:latin typeface="Courier New"/>
                <a:cs typeface="Courier New"/>
              </a:rPr>
              <a:t>new	</a:t>
            </a:r>
            <a:r>
              <a:rPr sz="2500" b="1" spc="-5" dirty="0">
                <a:latin typeface="Courier New"/>
                <a:cs typeface="Courier New"/>
              </a:rPr>
              <a:t>Random(</a:t>
            </a:r>
            <a:r>
              <a:rPr sz="2500" b="1" spc="-5" dirty="0">
                <a:solidFill>
                  <a:srgbClr val="00997F"/>
                </a:solidFill>
                <a:latin typeface="Courier New"/>
                <a:cs typeface="Courier New"/>
              </a:rPr>
              <a:t>3</a:t>
            </a:r>
            <a:r>
              <a:rPr sz="2500" b="1" spc="-5" dirty="0">
                <a:latin typeface="Courier New"/>
                <a:cs typeface="Courier New"/>
              </a:rPr>
              <a:t>) </a:t>
            </a:r>
            <a:r>
              <a:rPr sz="2500" b="1" dirty="0">
                <a:latin typeface="Courier New"/>
                <a:cs typeface="Courier New"/>
              </a:rPr>
              <a:t>; </a:t>
            </a:r>
            <a:r>
              <a:rPr sz="2500" b="1" spc="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System.out.print(</a:t>
            </a:r>
            <a:r>
              <a:rPr sz="2500" b="1" spc="-5" dirty="0">
                <a:solidFill>
                  <a:srgbClr val="00997F"/>
                </a:solidFill>
                <a:latin typeface="Courier New"/>
                <a:cs typeface="Courier New"/>
              </a:rPr>
              <a:t>"From generator1: </a:t>
            </a:r>
            <a:r>
              <a:rPr sz="2500" b="1" dirty="0">
                <a:solidFill>
                  <a:srgbClr val="00997F"/>
                </a:solidFill>
                <a:latin typeface="Courier New"/>
                <a:cs typeface="Courier New"/>
              </a:rPr>
              <a:t>"</a:t>
            </a:r>
            <a:r>
              <a:rPr sz="2500" b="1" dirty="0">
                <a:latin typeface="Courier New"/>
                <a:cs typeface="Courier New"/>
              </a:rPr>
              <a:t>) ; </a:t>
            </a:r>
            <a:r>
              <a:rPr sz="2500" b="1" spc="-1490" dirty="0"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0CD6"/>
                </a:solidFill>
                <a:latin typeface="Courier New"/>
                <a:cs typeface="Courier New"/>
              </a:rPr>
              <a:t>for	</a:t>
            </a:r>
            <a:r>
              <a:rPr sz="2500" b="1" spc="-5" dirty="0">
                <a:latin typeface="Courier New"/>
                <a:cs typeface="Courier New"/>
              </a:rPr>
              <a:t>(</a:t>
            </a:r>
            <a:r>
              <a:rPr sz="2500" b="1" spc="-5" dirty="0">
                <a:solidFill>
                  <a:srgbClr val="000CD6"/>
                </a:solidFill>
                <a:latin typeface="Courier New"/>
                <a:cs typeface="Courier New"/>
              </a:rPr>
              <a:t>int	</a:t>
            </a:r>
            <a:r>
              <a:rPr sz="2500" b="1" dirty="0">
                <a:latin typeface="Courier New"/>
                <a:cs typeface="Courier New"/>
              </a:rPr>
              <a:t>i</a:t>
            </a:r>
            <a:r>
              <a:rPr sz="2500" b="1" spc="-1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10" dirty="0"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997F"/>
                </a:solidFill>
                <a:latin typeface="Courier New"/>
                <a:cs typeface="Courier New"/>
              </a:rPr>
              <a:t>0</a:t>
            </a:r>
            <a:r>
              <a:rPr sz="2500" b="1" spc="-5" dirty="0">
                <a:latin typeface="Courier New"/>
                <a:cs typeface="Courier New"/>
              </a:rPr>
              <a:t>;</a:t>
            </a:r>
            <a:r>
              <a:rPr sz="2500" b="1" spc="-10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i</a:t>
            </a:r>
            <a:r>
              <a:rPr sz="2500" b="1" spc="-10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&lt;</a:t>
            </a:r>
            <a:r>
              <a:rPr sz="2500" b="1" spc="-10" dirty="0"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997F"/>
                </a:solidFill>
                <a:latin typeface="Courier New"/>
                <a:cs typeface="Courier New"/>
              </a:rPr>
              <a:t>10</a:t>
            </a:r>
            <a:r>
              <a:rPr sz="2500" b="1" spc="-5" dirty="0">
                <a:latin typeface="Courier New"/>
                <a:cs typeface="Courier New"/>
              </a:rPr>
              <a:t>;</a:t>
            </a:r>
            <a:r>
              <a:rPr sz="2500" b="1" spc="-1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i++)</a:t>
            </a:r>
            <a:endParaRPr sz="2500">
              <a:latin typeface="Courier New"/>
              <a:cs typeface="Courier New"/>
            </a:endParaRPr>
          </a:p>
          <a:p>
            <a:pPr marL="12700" marR="5080" indent="953135">
              <a:lnSpc>
                <a:spcPct val="120000"/>
              </a:lnSpc>
              <a:tabLst>
                <a:tab pos="4584065" algn="l"/>
              </a:tabLst>
            </a:pPr>
            <a:r>
              <a:rPr sz="2500" b="1" spc="-5" dirty="0">
                <a:latin typeface="Courier New"/>
                <a:cs typeface="Courier New"/>
              </a:rPr>
              <a:t>System.out.print(generator1.nextInt(</a:t>
            </a:r>
            <a:r>
              <a:rPr sz="2500" b="1" spc="-5" dirty="0">
                <a:solidFill>
                  <a:srgbClr val="00997F"/>
                </a:solidFill>
                <a:latin typeface="Courier New"/>
                <a:cs typeface="Courier New"/>
              </a:rPr>
              <a:t>1000</a:t>
            </a:r>
            <a:r>
              <a:rPr sz="2500" b="1" spc="-5" dirty="0">
                <a:latin typeface="Courier New"/>
                <a:cs typeface="Courier New"/>
              </a:rPr>
              <a:t>) </a:t>
            </a:r>
            <a:r>
              <a:rPr sz="2500" b="1" dirty="0">
                <a:latin typeface="Courier New"/>
                <a:cs typeface="Courier New"/>
              </a:rPr>
              <a:t>+ </a:t>
            </a:r>
            <a:r>
              <a:rPr sz="2500" b="1" dirty="0">
                <a:solidFill>
                  <a:srgbClr val="00997F"/>
                </a:solidFill>
                <a:latin typeface="Courier New"/>
                <a:cs typeface="Courier New"/>
              </a:rPr>
              <a:t>" "</a:t>
            </a:r>
            <a:r>
              <a:rPr sz="2500" b="1" dirty="0">
                <a:latin typeface="Courier New"/>
                <a:cs typeface="Courier New"/>
              </a:rPr>
              <a:t>) ; </a:t>
            </a:r>
            <a:r>
              <a:rPr sz="2500" b="1" spc="-149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Random generator2</a:t>
            </a:r>
            <a:r>
              <a:rPr sz="2500" b="1" dirty="0">
                <a:latin typeface="Courier New"/>
                <a:cs typeface="Courier New"/>
              </a:rPr>
              <a:t> =</a:t>
            </a:r>
            <a:r>
              <a:rPr sz="2500" b="1" spc="5" dirty="0"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0CD6"/>
                </a:solidFill>
                <a:latin typeface="Courier New"/>
                <a:cs typeface="Courier New"/>
              </a:rPr>
              <a:t>new	</a:t>
            </a:r>
            <a:r>
              <a:rPr sz="2500" b="1" spc="-5" dirty="0">
                <a:latin typeface="Courier New"/>
                <a:cs typeface="Courier New"/>
              </a:rPr>
              <a:t>Random(</a:t>
            </a:r>
            <a:r>
              <a:rPr sz="2500" b="1" spc="-5" dirty="0">
                <a:solidFill>
                  <a:srgbClr val="00997F"/>
                </a:solidFill>
                <a:latin typeface="Courier New"/>
                <a:cs typeface="Courier New"/>
              </a:rPr>
              <a:t>3</a:t>
            </a:r>
            <a:r>
              <a:rPr sz="2500" b="1" spc="-5" dirty="0">
                <a:latin typeface="Courier New"/>
                <a:cs typeface="Courier New"/>
              </a:rPr>
              <a:t>) </a:t>
            </a:r>
            <a:r>
              <a:rPr sz="2500" b="1" dirty="0">
                <a:latin typeface="Courier New"/>
                <a:cs typeface="Courier New"/>
              </a:rPr>
              <a:t>; </a:t>
            </a:r>
            <a:r>
              <a:rPr sz="2500" b="1" spc="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System.out.print(</a:t>
            </a:r>
            <a:r>
              <a:rPr sz="2500" b="1" spc="-5" dirty="0">
                <a:solidFill>
                  <a:srgbClr val="00997F"/>
                </a:solidFill>
                <a:latin typeface="Courier New"/>
                <a:cs typeface="Courier New"/>
              </a:rPr>
              <a:t>"\nFrom</a:t>
            </a:r>
            <a:r>
              <a:rPr sz="2500" b="1" spc="-1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997F"/>
                </a:solidFill>
                <a:latin typeface="Courier New"/>
                <a:cs typeface="Courier New"/>
              </a:rPr>
              <a:t>generator2:</a:t>
            </a:r>
            <a:r>
              <a:rPr sz="2500" b="1" spc="-10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500" b="1" dirty="0">
                <a:solidFill>
                  <a:srgbClr val="00997F"/>
                </a:solidFill>
                <a:latin typeface="Courier New"/>
                <a:cs typeface="Courier New"/>
              </a:rPr>
              <a:t>"</a:t>
            </a:r>
            <a:r>
              <a:rPr sz="2500" b="1" dirty="0">
                <a:latin typeface="Courier New"/>
                <a:cs typeface="Courier New"/>
              </a:rPr>
              <a:t>)</a:t>
            </a:r>
            <a:r>
              <a:rPr sz="2500" b="1" spc="-10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;</a:t>
            </a:r>
            <a:endParaRPr sz="2500">
              <a:latin typeface="Courier New"/>
              <a:cs typeface="Courier New"/>
            </a:endParaRPr>
          </a:p>
          <a:p>
            <a:pPr marL="1155065" marR="5715" indent="-1143000">
              <a:lnSpc>
                <a:spcPct val="120000"/>
              </a:lnSpc>
              <a:tabLst>
                <a:tab pos="774065" algn="l"/>
                <a:tab pos="1726564" algn="l"/>
              </a:tabLst>
            </a:pPr>
            <a:r>
              <a:rPr sz="2500" b="1" spc="-5" dirty="0">
                <a:solidFill>
                  <a:srgbClr val="000CD6"/>
                </a:solidFill>
                <a:latin typeface="Courier New"/>
                <a:cs typeface="Courier New"/>
              </a:rPr>
              <a:t>for	</a:t>
            </a:r>
            <a:r>
              <a:rPr sz="2500" b="1" spc="-5" dirty="0">
                <a:latin typeface="Courier New"/>
                <a:cs typeface="Courier New"/>
              </a:rPr>
              <a:t>(</a:t>
            </a:r>
            <a:r>
              <a:rPr sz="2500" b="1" spc="-5" dirty="0">
                <a:solidFill>
                  <a:srgbClr val="000CD6"/>
                </a:solidFill>
                <a:latin typeface="Courier New"/>
                <a:cs typeface="Courier New"/>
              </a:rPr>
              <a:t>int	</a:t>
            </a:r>
            <a:r>
              <a:rPr sz="2500" b="1" dirty="0">
                <a:latin typeface="Courier New"/>
                <a:cs typeface="Courier New"/>
              </a:rPr>
              <a:t>i = </a:t>
            </a:r>
            <a:r>
              <a:rPr sz="2500" b="1" spc="-5" dirty="0">
                <a:solidFill>
                  <a:srgbClr val="00997F"/>
                </a:solidFill>
                <a:latin typeface="Courier New"/>
                <a:cs typeface="Courier New"/>
              </a:rPr>
              <a:t>0</a:t>
            </a:r>
            <a:r>
              <a:rPr sz="2500" b="1" spc="-5" dirty="0">
                <a:latin typeface="Courier New"/>
                <a:cs typeface="Courier New"/>
              </a:rPr>
              <a:t>; </a:t>
            </a:r>
            <a:r>
              <a:rPr sz="2500" b="1" dirty="0">
                <a:latin typeface="Courier New"/>
                <a:cs typeface="Courier New"/>
              </a:rPr>
              <a:t>i &lt; </a:t>
            </a:r>
            <a:r>
              <a:rPr sz="2500" b="1" spc="-5" dirty="0">
                <a:solidFill>
                  <a:srgbClr val="00997F"/>
                </a:solidFill>
                <a:latin typeface="Courier New"/>
                <a:cs typeface="Courier New"/>
              </a:rPr>
              <a:t>10</a:t>
            </a:r>
            <a:r>
              <a:rPr sz="2500" b="1" spc="-5" dirty="0">
                <a:latin typeface="Courier New"/>
                <a:cs typeface="Courier New"/>
              </a:rPr>
              <a:t>; i++) </a:t>
            </a:r>
            <a:r>
              <a:rPr sz="2500" b="1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System.out.print(generator2.nextInt(</a:t>
            </a:r>
            <a:r>
              <a:rPr sz="2500" b="1" spc="-5" dirty="0">
                <a:solidFill>
                  <a:srgbClr val="00997F"/>
                </a:solidFill>
                <a:latin typeface="Courier New"/>
                <a:cs typeface="Courier New"/>
              </a:rPr>
              <a:t>1000</a:t>
            </a:r>
            <a:r>
              <a:rPr sz="2500" b="1" spc="-5" dirty="0">
                <a:latin typeface="Courier New"/>
                <a:cs typeface="Courier New"/>
              </a:rPr>
              <a:t>)</a:t>
            </a:r>
            <a:r>
              <a:rPr sz="2500" b="1" spc="-3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+</a:t>
            </a:r>
            <a:r>
              <a:rPr sz="2500" b="1" spc="-35" dirty="0">
                <a:latin typeface="Courier New"/>
                <a:cs typeface="Courier New"/>
              </a:rPr>
              <a:t> </a:t>
            </a:r>
            <a:r>
              <a:rPr sz="2500" b="1" dirty="0">
                <a:solidFill>
                  <a:srgbClr val="00997F"/>
                </a:solidFill>
                <a:latin typeface="Courier New"/>
                <a:cs typeface="Courier New"/>
              </a:rPr>
              <a:t>"</a:t>
            </a:r>
            <a:r>
              <a:rPr sz="2500" b="1" spc="-3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997F"/>
                </a:solidFill>
                <a:latin typeface="Courier New"/>
                <a:cs typeface="Courier New"/>
              </a:rPr>
              <a:t>"</a:t>
            </a:r>
            <a:r>
              <a:rPr sz="2500" b="1" spc="-5" dirty="0">
                <a:latin typeface="Courier New"/>
                <a:cs typeface="Courier New"/>
              </a:rPr>
              <a:t>);</a:t>
            </a:r>
            <a:endParaRPr sz="2500">
              <a:latin typeface="Courier New"/>
              <a:cs typeface="Courier New"/>
            </a:endParaRPr>
          </a:p>
          <a:p>
            <a:pPr marL="711835">
              <a:lnSpc>
                <a:spcPct val="100000"/>
              </a:lnSpc>
              <a:spcBef>
                <a:spcPts val="2205"/>
              </a:spcBef>
            </a:pPr>
            <a:r>
              <a:rPr sz="2500" dirty="0">
                <a:latin typeface="Times New Roman"/>
                <a:cs typeface="Times New Roman"/>
              </a:rPr>
              <a:t>From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random1: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734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660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210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581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128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202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549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564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459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961</a:t>
            </a:r>
            <a:endParaRPr sz="2500">
              <a:latin typeface="Times New Roman"/>
              <a:cs typeface="Times New Roman"/>
            </a:endParaRPr>
          </a:p>
          <a:p>
            <a:pPr marL="711835">
              <a:lnSpc>
                <a:spcPct val="100000"/>
              </a:lnSpc>
              <a:spcBef>
                <a:spcPts val="600"/>
              </a:spcBef>
            </a:pPr>
            <a:r>
              <a:rPr sz="2500" dirty="0">
                <a:latin typeface="Times New Roman"/>
                <a:cs typeface="Times New Roman"/>
              </a:rPr>
              <a:t>From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random2: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734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660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210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581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128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202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549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564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459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961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72339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spc="-5" dirty="0"/>
              <a:t> Using</a:t>
            </a:r>
            <a:r>
              <a:rPr dirty="0"/>
              <a:t> </a:t>
            </a:r>
            <a:r>
              <a:rPr spc="-5" dirty="0"/>
              <a:t>Classes</a:t>
            </a:r>
            <a:r>
              <a:rPr dirty="0"/>
              <a:t> </a:t>
            </a:r>
            <a:r>
              <a:rPr spc="-10" dirty="0"/>
              <a:t>from</a:t>
            </a:r>
            <a:r>
              <a:rPr spc="-5" dirty="0"/>
              <a:t> the </a:t>
            </a:r>
            <a:r>
              <a:rPr spc="-30" dirty="0"/>
              <a:t>Java</a:t>
            </a:r>
            <a:r>
              <a:rPr spc="-10" dirty="0"/>
              <a:t> </a:t>
            </a:r>
            <a:r>
              <a:rPr spc="-15" dirty="0"/>
              <a:t>Library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857" y="1242567"/>
            <a:ext cx="9838055" cy="25374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har char="■"/>
              <a:tabLst>
                <a:tab pos="354965" algn="l"/>
                <a:tab pos="355600" algn="l"/>
              </a:tabLst>
            </a:pPr>
            <a:r>
              <a:rPr sz="2500" dirty="0">
                <a:latin typeface="Times New Roman"/>
                <a:cs typeface="Times New Roman"/>
              </a:rPr>
              <a:t>Instance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variables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belong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specific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instance.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har char="■"/>
              <a:tabLst>
                <a:tab pos="354965" algn="l"/>
                <a:tab pos="355600" algn="l"/>
              </a:tabLst>
            </a:pPr>
            <a:r>
              <a:rPr sz="2500" dirty="0">
                <a:latin typeface="Times New Roman"/>
                <a:cs typeface="Times New Roman"/>
              </a:rPr>
              <a:t>Instance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methods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invoked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by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instance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 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class.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har char="■"/>
              <a:tabLst>
                <a:tab pos="354965" algn="l"/>
                <a:tab pos="355600" algn="l"/>
              </a:tabLst>
            </a:pPr>
            <a:r>
              <a:rPr sz="2500" dirty="0">
                <a:latin typeface="Times New Roman"/>
                <a:cs typeface="Times New Roman"/>
              </a:rPr>
              <a:t>Static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variables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 shared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by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all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instances of 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class.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har char="■"/>
              <a:tabLst>
                <a:tab pos="354965" algn="l"/>
                <a:tab pos="355600" algn="l"/>
              </a:tabLst>
            </a:pPr>
            <a:r>
              <a:rPr sz="2500" dirty="0">
                <a:latin typeface="Times New Roman"/>
                <a:cs typeface="Times New Roman"/>
              </a:rPr>
              <a:t>Static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methods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not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tied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specific object.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har char="■"/>
              <a:tabLst>
                <a:tab pos="354965" algn="l"/>
                <a:tab pos="355600" algn="l"/>
              </a:tabLst>
            </a:pPr>
            <a:r>
              <a:rPr sz="2500" dirty="0">
                <a:latin typeface="Times New Roman"/>
                <a:cs typeface="Times New Roman"/>
              </a:rPr>
              <a:t>Static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constants are final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variables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shared by all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instances 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 class.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har char="■"/>
              <a:tabLst>
                <a:tab pos="354965" algn="l"/>
                <a:tab pos="355600" algn="l"/>
              </a:tabLst>
            </a:pPr>
            <a:r>
              <a:rPr sz="2500" spc="-90" dirty="0">
                <a:latin typeface="Times New Roman"/>
                <a:cs typeface="Times New Roman"/>
              </a:rPr>
              <a:t>To</a:t>
            </a:r>
            <a:r>
              <a:rPr sz="2500" dirty="0">
                <a:latin typeface="Times New Roman"/>
                <a:cs typeface="Times New Roman"/>
              </a:rPr>
              <a:t> declare static variables, constants, and methods, use the static </a:t>
            </a:r>
            <a:r>
              <a:rPr sz="2500" spc="-15" dirty="0">
                <a:latin typeface="Times New Roman"/>
                <a:cs typeface="Times New Roman"/>
              </a:rPr>
              <a:t>modifier.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33500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spc="-15" dirty="0"/>
              <a:t> Static </a:t>
            </a:r>
            <a:r>
              <a:rPr spc="-20" dirty="0"/>
              <a:t>Variables,</a:t>
            </a:r>
            <a:r>
              <a:rPr spc="-15" dirty="0"/>
              <a:t> Constants,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351" y="219456"/>
            <a:ext cx="59105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8.1.</a:t>
            </a:r>
            <a:r>
              <a:rPr spc="-20" dirty="0"/>
              <a:t> </a:t>
            </a:r>
            <a:r>
              <a:rPr spc="-5" dirty="0"/>
              <a:t>Defining</a:t>
            </a:r>
            <a:r>
              <a:rPr spc="-15" dirty="0"/>
              <a:t> </a:t>
            </a:r>
            <a:r>
              <a:rPr spc="-5" dirty="0"/>
              <a:t>Classes</a:t>
            </a:r>
            <a:r>
              <a:rPr spc="-15" dirty="0"/>
              <a:t> for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351" y="890523"/>
            <a:ext cx="10304780" cy="17602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69265" marR="5080" indent="-457200">
              <a:lnSpc>
                <a:spcPct val="101400"/>
              </a:lnSpc>
              <a:spcBef>
                <a:spcPts val="50"/>
              </a:spcBef>
              <a:buFont typeface="Times New Roman"/>
              <a:buChar char="■"/>
              <a:tabLst>
                <a:tab pos="469265" algn="l"/>
                <a:tab pos="4699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Object-oriented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programming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(OOP)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involves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using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objects.</a:t>
            </a:r>
            <a:endParaRPr sz="2800">
              <a:latin typeface="Times New Roman"/>
              <a:cs typeface="Times New Roman"/>
            </a:endParaRPr>
          </a:p>
          <a:p>
            <a:pPr marL="469265" marR="62230" indent="-457200">
              <a:lnSpc>
                <a:spcPct val="100699"/>
              </a:lnSpc>
              <a:spcBef>
                <a:spcPts val="120"/>
              </a:spcBef>
              <a:buChar char="■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object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represents 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entity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real </a:t>
            </a:r>
            <a:r>
              <a:rPr sz="2800" dirty="0">
                <a:latin typeface="Times New Roman"/>
                <a:cs typeface="Times New Roman"/>
              </a:rPr>
              <a:t>world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dirty="0">
                <a:latin typeface="Times New Roman"/>
                <a:cs typeface="Times New Roman"/>
              </a:rPr>
              <a:t> be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distinctly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identified.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5400" y="0"/>
            <a:ext cx="12242800" cy="1250950"/>
            <a:chOff x="-25400" y="0"/>
            <a:chExt cx="122428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108575" y="6441620"/>
            <a:ext cx="8128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5"/>
              </a:lnSpc>
            </a:pP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C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33500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spc="-15" dirty="0"/>
              <a:t> Static </a:t>
            </a:r>
            <a:r>
              <a:rPr spc="-20" dirty="0"/>
              <a:t>Variables,</a:t>
            </a:r>
            <a:r>
              <a:rPr spc="-15" dirty="0"/>
              <a:t> Constants,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10" dirty="0"/>
              <a:t>Methods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565" y="906448"/>
            <a:ext cx="4832468" cy="57874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42068" y="1387347"/>
            <a:ext cx="5970270" cy="27108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163195" indent="-285750">
              <a:lnSpc>
                <a:spcPct val="100499"/>
              </a:lnSpc>
              <a:spcBef>
                <a:spcPts val="8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200" b="1" dirty="0">
                <a:latin typeface="Courier New"/>
                <a:cs typeface="Courier New"/>
              </a:rPr>
              <a:t>getNumberofObject()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dirty="0">
                <a:latin typeface="Courier New"/>
                <a:cs typeface="Courier New"/>
              </a:rPr>
              <a:t>numberOfObjects</a:t>
            </a:r>
            <a:r>
              <a:rPr sz="2200" b="1" spc="-819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od</a:t>
            </a:r>
            <a:r>
              <a:rPr sz="2200" spc="-5" dirty="0">
                <a:latin typeface="Calibri"/>
                <a:cs typeface="Calibri"/>
              </a:rPr>
              <a:t> 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ic  </a:t>
            </a:r>
            <a:r>
              <a:rPr sz="2200" spc="-15" dirty="0">
                <a:latin typeface="Calibri"/>
                <a:cs typeface="Calibri"/>
              </a:rPr>
              <a:t>data,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respectively.</a:t>
            </a:r>
            <a:endParaRPr sz="2200">
              <a:latin typeface="Calibri"/>
              <a:cs typeface="Calibri"/>
            </a:endParaRPr>
          </a:p>
          <a:p>
            <a:pPr marL="298450" marR="5080" indent="-285750">
              <a:lnSpc>
                <a:spcPts val="2590"/>
              </a:lnSpc>
              <a:spcBef>
                <a:spcPts val="17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200" spc="-5" dirty="0">
                <a:latin typeface="Calibri"/>
                <a:cs typeface="Calibri"/>
              </a:rPr>
              <a:t>They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accessed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dirty="0">
                <a:latin typeface="Calibri"/>
                <a:cs typeface="Calibri"/>
              </a:rPr>
              <a:t> 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reference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variable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-5" dirty="0">
                <a:latin typeface="Calibri"/>
                <a:cs typeface="Calibri"/>
              </a:rPr>
              <a:t> their class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name.</a:t>
            </a:r>
            <a:endParaRPr sz="2200">
              <a:latin typeface="Calibri"/>
              <a:cs typeface="Calibri"/>
            </a:endParaRPr>
          </a:p>
          <a:p>
            <a:pPr marL="298450" indent="-285750">
              <a:lnSpc>
                <a:spcPts val="254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200" b="1" dirty="0">
                <a:latin typeface="Courier New"/>
                <a:cs typeface="Courier New"/>
              </a:rPr>
              <a:t>getArea()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b="1" dirty="0">
                <a:latin typeface="Courier New"/>
                <a:cs typeface="Courier New"/>
              </a:rPr>
              <a:t>radius</a:t>
            </a:r>
            <a:r>
              <a:rPr sz="2200" b="1" spc="-819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nc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m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od</a:t>
            </a:r>
            <a:endParaRPr sz="2200">
              <a:latin typeface="Calibri"/>
              <a:cs typeface="Calibri"/>
            </a:endParaRPr>
          </a:p>
          <a:p>
            <a:pPr marL="298450">
              <a:lnSpc>
                <a:spcPts val="2630"/>
              </a:lnSpc>
              <a:spcBef>
                <a:spcPts val="50"/>
              </a:spcBef>
            </a:pP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instance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respectively.</a:t>
            </a:r>
            <a:endParaRPr sz="2200">
              <a:latin typeface="Calibri"/>
              <a:cs typeface="Calibri"/>
            </a:endParaRPr>
          </a:p>
          <a:p>
            <a:pPr marL="298450" indent="-285750">
              <a:lnSpc>
                <a:spcPts val="263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200" spc="-5" dirty="0">
                <a:latin typeface="Calibri"/>
                <a:cs typeface="Calibri"/>
              </a:rPr>
              <a:t>They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accessed </a:t>
            </a:r>
            <a:r>
              <a:rPr sz="2200" spc="-10" dirty="0">
                <a:latin typeface="Calibri"/>
                <a:cs typeface="Calibri"/>
              </a:rPr>
              <a:t>via </a:t>
            </a:r>
            <a:r>
              <a:rPr sz="2200" spc="-20" dirty="0">
                <a:latin typeface="Calibri"/>
                <a:cs typeface="Calibri"/>
              </a:rPr>
              <a:t>reference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variable.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176829" y="6428920"/>
            <a:ext cx="19183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S501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-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L9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-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 Objects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and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Classes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3369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spc="-15" dirty="0"/>
              <a:t> Static </a:t>
            </a:r>
            <a:r>
              <a:rPr spc="-20" dirty="0"/>
              <a:t>Variables,</a:t>
            </a:r>
            <a:r>
              <a:rPr spc="-25" dirty="0"/>
              <a:t> </a:t>
            </a:r>
            <a:r>
              <a:rPr spc="-15" dirty="0"/>
              <a:t>Constants,</a:t>
            </a:r>
            <a:r>
              <a:rPr spc="-20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1515" y="725581"/>
            <a:ext cx="11778615" cy="5996305"/>
            <a:chOff x="261515" y="725581"/>
            <a:chExt cx="11778615" cy="59963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515" y="725581"/>
              <a:ext cx="5398579" cy="599589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7200" y="2378595"/>
              <a:ext cx="7772400" cy="210080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96" y="1467927"/>
            <a:ext cx="11984476" cy="34088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33500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spc="-15" dirty="0"/>
              <a:t> Static </a:t>
            </a:r>
            <a:r>
              <a:rPr spc="-20" dirty="0"/>
              <a:t>Variables,</a:t>
            </a:r>
            <a:r>
              <a:rPr spc="-15" dirty="0"/>
              <a:t> Constants,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3369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spc="-15" dirty="0"/>
              <a:t> Static </a:t>
            </a:r>
            <a:r>
              <a:rPr spc="-20" dirty="0"/>
              <a:t>Variables,</a:t>
            </a:r>
            <a:r>
              <a:rPr spc="-25" dirty="0"/>
              <a:t> </a:t>
            </a:r>
            <a:r>
              <a:rPr spc="-15" dirty="0"/>
              <a:t>Constants,</a:t>
            </a:r>
            <a:r>
              <a:rPr spc="-20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335" y="1996051"/>
            <a:ext cx="10871944" cy="19275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465" y="1248663"/>
            <a:ext cx="10101580" cy="33477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46075" marR="5080">
              <a:lnSpc>
                <a:spcPts val="2710"/>
              </a:lnSpc>
              <a:spcBef>
                <a:spcPts val="430"/>
              </a:spcBef>
            </a:pPr>
            <a:r>
              <a:rPr sz="2500" spc="-5" dirty="0">
                <a:latin typeface="Times New Roman"/>
                <a:cs typeface="Times New Roman"/>
              </a:rPr>
              <a:t>By </a:t>
            </a:r>
            <a:r>
              <a:rPr sz="2500" dirty="0">
                <a:latin typeface="Times New Roman"/>
                <a:cs typeface="Times New Roman"/>
              </a:rPr>
              <a:t>default, the class, variable, or method can be accessed by any class in the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same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package.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5"/>
              </a:spcBef>
              <a:tabLst>
                <a:tab pos="621665" algn="l"/>
              </a:tabLst>
            </a:pPr>
            <a:r>
              <a:rPr sz="1900" spc="490" dirty="0">
                <a:solidFill>
                  <a:srgbClr val="44546A"/>
                </a:solidFill>
                <a:latin typeface="Lucida Sans Unicode"/>
                <a:cs typeface="Lucida Sans Unicode"/>
              </a:rPr>
              <a:t>0	</a:t>
            </a:r>
            <a:r>
              <a:rPr sz="2500" b="1" spc="-5" dirty="0">
                <a:latin typeface="Courier New"/>
                <a:cs typeface="Courier New"/>
              </a:rPr>
              <a:t>public</a:t>
            </a:r>
            <a:endParaRPr sz="250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  <a:spcBef>
                <a:spcPts val="790"/>
              </a:spcBef>
            </a:pP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class,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data, or method is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visible to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any class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 any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package.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  <a:tabLst>
                <a:tab pos="621665" algn="l"/>
              </a:tabLst>
            </a:pPr>
            <a:r>
              <a:rPr sz="1900" spc="490" dirty="0">
                <a:solidFill>
                  <a:srgbClr val="44546A"/>
                </a:solidFill>
                <a:latin typeface="Lucida Sans Unicode"/>
                <a:cs typeface="Lucida Sans Unicode"/>
              </a:rPr>
              <a:t>0	</a:t>
            </a:r>
            <a:r>
              <a:rPr sz="2500" b="1" spc="-5" dirty="0">
                <a:latin typeface="Courier New"/>
                <a:cs typeface="Courier New"/>
              </a:rPr>
              <a:t>private</a:t>
            </a:r>
            <a:endParaRPr sz="250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  <a:spcBef>
                <a:spcPts val="720"/>
              </a:spcBef>
            </a:pP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data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or methods can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accessed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only by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declaring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class.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61645" algn="l"/>
              </a:tabLst>
            </a:pPr>
            <a:r>
              <a:rPr sz="1900" spc="490" dirty="0">
                <a:solidFill>
                  <a:srgbClr val="44546A"/>
                </a:solidFill>
                <a:latin typeface="Lucida Sans Unicode"/>
                <a:cs typeface="Lucida Sans Unicode"/>
              </a:rPr>
              <a:t>0	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get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and set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methods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 used to read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and modify private properties.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3369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spc="-15" dirty="0"/>
              <a:t> Static </a:t>
            </a:r>
            <a:r>
              <a:rPr spc="-20" dirty="0"/>
              <a:t>Variables,</a:t>
            </a:r>
            <a:r>
              <a:rPr spc="-25" dirty="0"/>
              <a:t> </a:t>
            </a:r>
            <a:r>
              <a:rPr spc="-15" dirty="0"/>
              <a:t>Constants,</a:t>
            </a:r>
            <a:r>
              <a:rPr spc="-20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4990" y="5406135"/>
            <a:ext cx="105549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dirty="0">
                <a:latin typeface="Times New Roman"/>
                <a:cs typeface="Times New Roman"/>
              </a:rPr>
              <a:t> private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modifier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restricts access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within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 class,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default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modifier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restricts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access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 within 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package, and 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public modifier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enables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unrestricted access.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5016500"/>
            <a:chOff x="0" y="0"/>
            <a:chExt cx="12192000" cy="5016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78" y="906897"/>
              <a:ext cx="12029837" cy="41091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3369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spc="-15" dirty="0"/>
              <a:t> Static </a:t>
            </a:r>
            <a:r>
              <a:rPr spc="-20" dirty="0"/>
              <a:t>Variables,</a:t>
            </a:r>
            <a:r>
              <a:rPr spc="-25" dirty="0"/>
              <a:t> </a:t>
            </a:r>
            <a:r>
              <a:rPr spc="-15" dirty="0"/>
              <a:t>Constants,</a:t>
            </a:r>
            <a:r>
              <a:rPr spc="-20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458" y="3757167"/>
            <a:ext cx="104768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default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modifier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on a class restricts access to within a package, and the public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modifier enables unrestricted access.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232" y="1336771"/>
            <a:ext cx="11586273" cy="203002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3369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spc="-15" dirty="0"/>
              <a:t> Static </a:t>
            </a:r>
            <a:r>
              <a:rPr spc="-20" dirty="0"/>
              <a:t>Variables,</a:t>
            </a:r>
            <a:r>
              <a:rPr spc="-25" dirty="0"/>
              <a:t> </a:t>
            </a:r>
            <a:r>
              <a:rPr spc="-15" dirty="0"/>
              <a:t>Constants,</a:t>
            </a:r>
            <a:r>
              <a:rPr spc="-20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676" y="1221231"/>
            <a:ext cx="110343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Times New Roman"/>
                <a:cs typeface="Times New Roman"/>
              </a:rPr>
              <a:t>An</a:t>
            </a:r>
            <a:r>
              <a:rPr sz="2500" dirty="0">
                <a:latin typeface="Times New Roman"/>
                <a:cs typeface="Times New Roman"/>
              </a:rPr>
              <a:t> object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cannot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access its private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members, as </a:t>
            </a:r>
            <a:r>
              <a:rPr sz="2500" spc="-5" dirty="0">
                <a:latin typeface="Times New Roman"/>
                <a:cs typeface="Times New Roman"/>
              </a:rPr>
              <a:t>shown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 (b).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 </a:t>
            </a:r>
            <a:r>
              <a:rPr sz="2500" spc="-10" dirty="0">
                <a:latin typeface="Times New Roman"/>
                <a:cs typeface="Times New Roman"/>
              </a:rPr>
              <a:t>OK,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however,</a:t>
            </a:r>
            <a:r>
              <a:rPr sz="2500" dirty="0">
                <a:latin typeface="Times New Roman"/>
                <a:cs typeface="Times New Roman"/>
              </a:rPr>
              <a:t> if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object is declared in its </a:t>
            </a:r>
            <a:r>
              <a:rPr sz="2500" spc="-5" dirty="0">
                <a:latin typeface="Times New Roman"/>
                <a:cs typeface="Times New Roman"/>
              </a:rPr>
              <a:t>own</a:t>
            </a:r>
            <a:r>
              <a:rPr sz="2500" dirty="0">
                <a:latin typeface="Times New Roman"/>
                <a:cs typeface="Times New Roman"/>
              </a:rPr>
              <a:t> class, as </a:t>
            </a:r>
            <a:r>
              <a:rPr sz="2500" spc="-5" dirty="0">
                <a:latin typeface="Times New Roman"/>
                <a:cs typeface="Times New Roman"/>
              </a:rPr>
              <a:t>shown</a:t>
            </a:r>
            <a:r>
              <a:rPr sz="2500" dirty="0">
                <a:latin typeface="Times New Roman"/>
                <a:cs typeface="Times New Roman"/>
              </a:rPr>
              <a:t> in (a).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47" y="2335399"/>
            <a:ext cx="12021650" cy="381113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63473" y="240791"/>
            <a:ext cx="83369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dirty="0">
                <a:latin typeface="Calibri"/>
                <a:cs typeface="Calibri"/>
              </a:rPr>
              <a:t>8.4.</a:t>
            </a:r>
            <a:r>
              <a:rPr sz="3500" b="1" spc="-15" dirty="0">
                <a:latin typeface="Calibri"/>
                <a:cs typeface="Calibri"/>
              </a:rPr>
              <a:t> Static </a:t>
            </a:r>
            <a:r>
              <a:rPr sz="3500" b="1" spc="-20" dirty="0">
                <a:latin typeface="Calibri"/>
                <a:cs typeface="Calibri"/>
              </a:rPr>
              <a:t>Variables,</a:t>
            </a:r>
            <a:r>
              <a:rPr sz="3500" b="1" spc="-25" dirty="0">
                <a:latin typeface="Calibri"/>
                <a:cs typeface="Calibri"/>
              </a:rPr>
              <a:t> </a:t>
            </a:r>
            <a:r>
              <a:rPr sz="3500" b="1" spc="-15" dirty="0">
                <a:latin typeface="Calibri"/>
                <a:cs typeface="Calibri"/>
              </a:rPr>
              <a:t>Constants,</a:t>
            </a:r>
            <a:r>
              <a:rPr sz="3500" b="1" spc="-20" dirty="0">
                <a:latin typeface="Calibri"/>
                <a:cs typeface="Calibri"/>
              </a:rPr>
              <a:t> </a:t>
            </a:r>
            <a:r>
              <a:rPr sz="3500" b="1" spc="-5" dirty="0">
                <a:latin typeface="Calibri"/>
                <a:cs typeface="Calibri"/>
              </a:rPr>
              <a:t>and</a:t>
            </a:r>
            <a:r>
              <a:rPr sz="3500" b="1" spc="-25" dirty="0">
                <a:latin typeface="Calibri"/>
                <a:cs typeface="Calibri"/>
              </a:rPr>
              <a:t> </a:t>
            </a:r>
            <a:r>
              <a:rPr sz="3500" b="1" spc="-5" dirty="0">
                <a:latin typeface="Calibri"/>
                <a:cs typeface="Calibri"/>
              </a:rPr>
              <a:t>Methods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539" y="1074928"/>
            <a:ext cx="10275570" cy="43464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95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90" dirty="0">
                <a:latin typeface="Times New Roman"/>
                <a:cs typeface="Times New Roman"/>
              </a:rPr>
              <a:t>To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protect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data.</a:t>
            </a:r>
          </a:p>
          <a:p>
            <a:pPr marL="241300" indent="-228600">
              <a:lnSpc>
                <a:spcPts val="2890"/>
              </a:lnSpc>
              <a:buFont typeface="Arial"/>
              <a:buChar char="•"/>
              <a:tabLst>
                <a:tab pos="241300" algn="l"/>
              </a:tabLst>
            </a:pPr>
            <a:r>
              <a:rPr sz="2500" spc="-90" dirty="0">
                <a:latin typeface="Times New Roman"/>
                <a:cs typeface="Times New Roman"/>
              </a:rPr>
              <a:t>To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make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code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easy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maintain.</a:t>
            </a:r>
          </a:p>
          <a:p>
            <a:pPr marL="241300" indent="-228600">
              <a:lnSpc>
                <a:spcPts val="2845"/>
              </a:lnSpc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Times New Roman"/>
                <a:cs typeface="Times New Roman"/>
              </a:rPr>
              <a:t>Consider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doing</a:t>
            </a:r>
          </a:p>
          <a:p>
            <a:pPr marL="30480" algn="ctr">
              <a:lnSpc>
                <a:spcPts val="2855"/>
              </a:lnSpc>
            </a:pPr>
            <a:r>
              <a:rPr sz="2500" b="1" spc="-5" dirty="0">
                <a:latin typeface="Courier New"/>
                <a:cs typeface="Courier New"/>
              </a:rPr>
              <a:t>c1.radiu</a:t>
            </a:r>
            <a:r>
              <a:rPr lang="en-US" sz="2500" b="1" spc="-5" dirty="0">
                <a:latin typeface="Courier New"/>
                <a:cs typeface="Courier New"/>
              </a:rPr>
              <a:t>s</a:t>
            </a:r>
            <a:r>
              <a:rPr sz="2500" b="1" spc="-4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4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5;</a:t>
            </a:r>
            <a:endParaRPr sz="2500" dirty="0">
              <a:latin typeface="Courier New"/>
              <a:cs typeface="Courier New"/>
            </a:endParaRPr>
          </a:p>
          <a:p>
            <a:pPr marL="30480" algn="ctr">
              <a:lnSpc>
                <a:spcPts val="2950"/>
              </a:lnSpc>
            </a:pPr>
            <a:r>
              <a:rPr sz="2500" b="1" spc="-5" dirty="0">
                <a:latin typeface="Courier New"/>
                <a:cs typeface="Courier New"/>
              </a:rPr>
              <a:t>Circle.numberOfObjects</a:t>
            </a:r>
            <a:r>
              <a:rPr sz="2500" b="1" spc="-4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4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10;</a:t>
            </a:r>
            <a:endParaRPr sz="2500" dirty="0">
              <a:latin typeface="Courier New"/>
              <a:cs typeface="Courier New"/>
            </a:endParaRPr>
          </a:p>
          <a:p>
            <a:pPr marL="241300" marR="466090" indent="-228600">
              <a:lnSpc>
                <a:spcPts val="2690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imes New Roman"/>
                <a:cs typeface="Times New Roman"/>
              </a:rPr>
              <a:t>Data </a:t>
            </a:r>
            <a:r>
              <a:rPr sz="2500" dirty="0">
                <a:latin typeface="Times New Roman"/>
                <a:cs typeface="Times New Roman"/>
              </a:rPr>
              <a:t>may be tampered with. What if 10 is an arbitrary value? </a:t>
            </a:r>
            <a:r>
              <a:rPr sz="2500" spc="-5" dirty="0">
                <a:latin typeface="Times New Roman"/>
                <a:cs typeface="Times New Roman"/>
              </a:rPr>
              <a:t>Not </a:t>
            </a:r>
            <a:r>
              <a:rPr sz="2500" dirty="0">
                <a:latin typeface="Times New Roman"/>
                <a:cs typeface="Times New Roman"/>
              </a:rPr>
              <a:t>the exact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count?</a:t>
            </a:r>
          </a:p>
          <a:p>
            <a:pPr marL="241300" indent="-228600">
              <a:lnSpc>
                <a:spcPts val="2810"/>
              </a:lnSpc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class becomes </a:t>
            </a:r>
            <a:r>
              <a:rPr sz="2500" spc="-5" dirty="0">
                <a:latin typeface="Times New Roman"/>
                <a:cs typeface="Times New Roman"/>
              </a:rPr>
              <a:t>difficult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 maintain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and vulnerable to bugs.</a:t>
            </a:r>
          </a:p>
          <a:p>
            <a:pPr marL="698500" lvl="1" indent="-228600">
              <a:lnSpc>
                <a:spcPts val="247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100" spc="-5" dirty="0">
                <a:latin typeface="Times New Roman"/>
                <a:cs typeface="Times New Roman"/>
              </a:rPr>
              <a:t>H</a:t>
            </a:r>
            <a:r>
              <a:rPr sz="2100" dirty="0">
                <a:latin typeface="Times New Roman"/>
                <a:cs typeface="Times New Roman"/>
              </a:rPr>
              <a:t>ow</a:t>
            </a:r>
            <a:r>
              <a:rPr sz="2100" spc="-5" dirty="0">
                <a:latin typeface="Times New Roman"/>
                <a:cs typeface="Times New Roman"/>
              </a:rPr>
              <a:t> w</a:t>
            </a:r>
            <a:r>
              <a:rPr sz="2100" dirty="0">
                <a:latin typeface="Times New Roman"/>
                <a:cs typeface="Times New Roman"/>
              </a:rPr>
              <a:t>ould you modify 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Courier New"/>
                <a:cs typeface="Courier New"/>
              </a:rPr>
              <a:t>Circle</a:t>
            </a:r>
            <a:r>
              <a:rPr sz="2100" b="1" spc="-735" dirty="0">
                <a:latin typeface="Courier New"/>
                <a:cs typeface="Courier New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c</a:t>
            </a:r>
            <a:r>
              <a:rPr sz="2100" dirty="0">
                <a:latin typeface="Times New Roman"/>
                <a:cs typeface="Times New Roman"/>
              </a:rPr>
              <a:t>l</a:t>
            </a:r>
            <a:r>
              <a:rPr sz="2100" spc="5" dirty="0">
                <a:latin typeface="Times New Roman"/>
                <a:cs typeface="Times New Roman"/>
              </a:rPr>
              <a:t>a</a:t>
            </a:r>
            <a:r>
              <a:rPr sz="2100" spc="-5" dirty="0">
                <a:latin typeface="Times New Roman"/>
                <a:cs typeface="Times New Roman"/>
              </a:rPr>
              <a:t>s</a:t>
            </a:r>
            <a:r>
              <a:rPr sz="2100" dirty="0">
                <a:latin typeface="Times New Roman"/>
                <a:cs typeface="Times New Roman"/>
              </a:rPr>
              <a:t>s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if oth</a:t>
            </a:r>
            <a:r>
              <a:rPr sz="2100" spc="5" dirty="0">
                <a:latin typeface="Times New Roman"/>
                <a:cs typeface="Times New Roman"/>
              </a:rPr>
              <a:t>e</a:t>
            </a:r>
            <a:r>
              <a:rPr sz="2100" dirty="0">
                <a:latin typeface="Times New Roman"/>
                <a:cs typeface="Times New Roman"/>
              </a:rPr>
              <a:t>r progr</a:t>
            </a:r>
            <a:r>
              <a:rPr sz="2100" spc="5" dirty="0">
                <a:latin typeface="Times New Roman"/>
                <a:cs typeface="Times New Roman"/>
              </a:rPr>
              <a:t>a</a:t>
            </a:r>
            <a:r>
              <a:rPr sz="2100" dirty="0">
                <a:latin typeface="Times New Roman"/>
                <a:cs typeface="Times New Roman"/>
              </a:rPr>
              <a:t>ms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h</a:t>
            </a:r>
            <a:r>
              <a:rPr sz="2100" spc="5" dirty="0">
                <a:latin typeface="Times New Roman"/>
                <a:cs typeface="Times New Roman"/>
              </a:rPr>
              <a:t>a</a:t>
            </a:r>
            <a:r>
              <a:rPr sz="2100" dirty="0">
                <a:latin typeface="Times New Roman"/>
                <a:cs typeface="Times New Roman"/>
              </a:rPr>
              <a:t>ve</a:t>
            </a:r>
            <a:r>
              <a:rPr sz="2100" spc="5" dirty="0">
                <a:latin typeface="Times New Roman"/>
                <a:cs typeface="Times New Roman"/>
              </a:rPr>
              <a:t> a</a:t>
            </a:r>
            <a:r>
              <a:rPr sz="2100" dirty="0">
                <a:latin typeface="Times New Roman"/>
                <a:cs typeface="Times New Roman"/>
              </a:rPr>
              <a:t>lr</a:t>
            </a:r>
            <a:r>
              <a:rPr sz="2100" spc="5" dirty="0">
                <a:latin typeface="Times New Roman"/>
                <a:cs typeface="Times New Roman"/>
              </a:rPr>
              <a:t>ea</a:t>
            </a:r>
            <a:r>
              <a:rPr sz="2100" dirty="0">
                <a:latin typeface="Times New Roman"/>
                <a:cs typeface="Times New Roman"/>
              </a:rPr>
              <a:t>dy u</a:t>
            </a:r>
            <a:r>
              <a:rPr sz="2100" spc="-5" dirty="0">
                <a:latin typeface="Times New Roman"/>
                <a:cs typeface="Times New Roman"/>
              </a:rPr>
              <a:t>s</a:t>
            </a:r>
            <a:r>
              <a:rPr sz="2100" spc="5" dirty="0">
                <a:latin typeface="Times New Roman"/>
                <a:cs typeface="Times New Roman"/>
              </a:rPr>
              <a:t>e</a:t>
            </a:r>
            <a:r>
              <a:rPr sz="2100" dirty="0">
                <a:latin typeface="Times New Roman"/>
                <a:cs typeface="Times New Roman"/>
              </a:rPr>
              <a:t>d the</a:t>
            </a:r>
            <a:r>
              <a:rPr sz="2100" spc="5" dirty="0">
                <a:latin typeface="Times New Roman"/>
                <a:cs typeface="Times New Roman"/>
              </a:rPr>
              <a:t> c</a:t>
            </a:r>
            <a:r>
              <a:rPr sz="2100" dirty="0">
                <a:latin typeface="Times New Roman"/>
                <a:cs typeface="Times New Roman"/>
              </a:rPr>
              <a:t>l</a:t>
            </a:r>
            <a:r>
              <a:rPr sz="2100" spc="5" dirty="0">
                <a:latin typeface="Times New Roman"/>
                <a:cs typeface="Times New Roman"/>
              </a:rPr>
              <a:t>a</a:t>
            </a:r>
            <a:r>
              <a:rPr sz="2100" spc="-5" dirty="0">
                <a:latin typeface="Times New Roman"/>
                <a:cs typeface="Times New Roman"/>
              </a:rPr>
              <a:t>ss</a:t>
            </a:r>
            <a:r>
              <a:rPr sz="2100" dirty="0">
                <a:latin typeface="Times New Roman"/>
                <a:cs typeface="Times New Roman"/>
              </a:rPr>
              <a:t>?</a:t>
            </a:r>
          </a:p>
          <a:p>
            <a:pPr marL="698500" lvl="1" indent="-228600">
              <a:lnSpc>
                <a:spcPts val="250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100" spc="-5" dirty="0">
                <a:latin typeface="Times New Roman"/>
                <a:cs typeface="Times New Roman"/>
              </a:rPr>
              <a:t>C</a:t>
            </a:r>
            <a:r>
              <a:rPr sz="2100" spc="5" dirty="0">
                <a:latin typeface="Times New Roman"/>
                <a:cs typeface="Times New Roman"/>
              </a:rPr>
              <a:t>a</a:t>
            </a:r>
            <a:r>
              <a:rPr sz="2100" dirty="0">
                <a:latin typeface="Times New Roman"/>
                <a:cs typeface="Times New Roman"/>
              </a:rPr>
              <a:t>n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you ju</a:t>
            </a:r>
            <a:r>
              <a:rPr sz="2100" spc="-5" dirty="0">
                <a:latin typeface="Times New Roman"/>
                <a:cs typeface="Times New Roman"/>
              </a:rPr>
              <a:t>s</a:t>
            </a:r>
            <a:r>
              <a:rPr sz="2100" dirty="0">
                <a:latin typeface="Times New Roman"/>
                <a:cs typeface="Times New Roman"/>
              </a:rPr>
              <a:t>t </a:t>
            </a:r>
            <a:r>
              <a:rPr sz="2100" spc="5" dirty="0">
                <a:latin typeface="Times New Roman"/>
                <a:cs typeface="Times New Roman"/>
              </a:rPr>
              <a:t>c</a:t>
            </a:r>
            <a:r>
              <a:rPr sz="2100" dirty="0">
                <a:latin typeface="Times New Roman"/>
                <a:cs typeface="Times New Roman"/>
              </a:rPr>
              <a:t>h</a:t>
            </a:r>
            <a:r>
              <a:rPr sz="2100" spc="5" dirty="0">
                <a:latin typeface="Times New Roman"/>
                <a:cs typeface="Times New Roman"/>
              </a:rPr>
              <a:t>a</a:t>
            </a:r>
            <a:r>
              <a:rPr sz="2100" dirty="0">
                <a:latin typeface="Times New Roman"/>
                <a:cs typeface="Times New Roman"/>
              </a:rPr>
              <a:t>nge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Courier New"/>
                <a:cs typeface="Courier New"/>
              </a:rPr>
              <a:t>Circle</a:t>
            </a:r>
            <a:r>
              <a:rPr sz="2100" b="1" spc="-735" dirty="0">
                <a:latin typeface="Courier New"/>
                <a:cs typeface="Courier New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c</a:t>
            </a:r>
            <a:r>
              <a:rPr sz="2100" dirty="0">
                <a:latin typeface="Times New Roman"/>
                <a:cs typeface="Times New Roman"/>
              </a:rPr>
              <a:t>l</a:t>
            </a:r>
            <a:r>
              <a:rPr sz="2100" spc="5" dirty="0">
                <a:latin typeface="Times New Roman"/>
                <a:cs typeface="Times New Roman"/>
              </a:rPr>
              <a:t>a</a:t>
            </a:r>
            <a:r>
              <a:rPr sz="2100" spc="-10" dirty="0">
                <a:latin typeface="Times New Roman"/>
                <a:cs typeface="Times New Roman"/>
              </a:rPr>
              <a:t>ss</a:t>
            </a:r>
            <a:r>
              <a:rPr sz="2100" dirty="0">
                <a:latin typeface="Times New Roman"/>
                <a:cs typeface="Times New Roman"/>
              </a:rPr>
              <a:t>?</a:t>
            </a:r>
          </a:p>
          <a:p>
            <a:pPr marL="241300" marR="257810" indent="-228600">
              <a:lnSpc>
                <a:spcPts val="262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500" b="1" spc="-5" dirty="0">
                <a:latin typeface="Times New Roman"/>
                <a:cs typeface="Times New Roman"/>
              </a:rPr>
              <a:t>Data</a:t>
            </a:r>
            <a:r>
              <a:rPr sz="2500" b="1" spc="5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Field</a:t>
            </a:r>
            <a:r>
              <a:rPr sz="2500" b="1" spc="-5" dirty="0">
                <a:latin typeface="Times New Roman"/>
                <a:cs typeface="Times New Roman"/>
              </a:rPr>
              <a:t> Encapsulation</a:t>
            </a:r>
            <a:r>
              <a:rPr sz="2500" spc="-5" dirty="0">
                <a:latin typeface="Times New Roman"/>
                <a:cs typeface="Times New Roman"/>
              </a:rPr>
              <a:t>: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spc="-90" dirty="0">
                <a:latin typeface="Times New Roman"/>
                <a:cs typeface="Times New Roman"/>
              </a:rPr>
              <a:t>To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prevent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direct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modification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data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fields,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da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5" dirty="0">
                <a:latin typeface="Times New Roman"/>
                <a:cs typeface="Times New Roman"/>
              </a:rPr>
              <a:t>fi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ds shou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d be dec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ed us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dirty="0">
                <a:latin typeface="Times New Roman"/>
                <a:cs typeface="Times New Roman"/>
              </a:rPr>
              <a:t>ng 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he </a:t>
            </a:r>
            <a:r>
              <a:rPr sz="2500" b="1" spc="-5" dirty="0">
                <a:latin typeface="Courier New"/>
                <a:cs typeface="Courier New"/>
              </a:rPr>
              <a:t>privat</a:t>
            </a:r>
            <a:r>
              <a:rPr sz="2500" b="1" dirty="0">
                <a:latin typeface="Courier New"/>
                <a:cs typeface="Courier New"/>
              </a:rPr>
              <a:t>e</a:t>
            </a:r>
            <a:r>
              <a:rPr sz="2500" b="1" spc="-880" dirty="0">
                <a:latin typeface="Courier New"/>
                <a:cs typeface="Courier New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od</a:t>
            </a:r>
            <a:r>
              <a:rPr sz="2500" spc="5" dirty="0">
                <a:latin typeface="Times New Roman"/>
                <a:cs typeface="Times New Roman"/>
              </a:rPr>
              <a:t>ifi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13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3422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8.5.</a:t>
            </a:r>
            <a:r>
              <a:rPr spc="-20" dirty="0"/>
              <a:t> Data</a:t>
            </a:r>
            <a:r>
              <a:rPr spc="-25" dirty="0"/>
              <a:t> </a:t>
            </a:r>
            <a:r>
              <a:rPr dirty="0"/>
              <a:t>Field</a:t>
            </a:r>
            <a:r>
              <a:rPr spc="-25" dirty="0"/>
              <a:t> </a:t>
            </a:r>
            <a:r>
              <a:rPr spc="-10" dirty="0"/>
              <a:t>Encapsulation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90561" y="1643557"/>
            <a:ext cx="4375150" cy="317500"/>
          </a:xfrm>
          <a:custGeom>
            <a:avLst/>
            <a:gdLst/>
            <a:ahLst/>
            <a:cxnLst/>
            <a:rect l="l" t="t" r="r" b="b"/>
            <a:pathLst>
              <a:path w="4375150" h="317500">
                <a:moveTo>
                  <a:pt x="4375150" y="0"/>
                </a:moveTo>
                <a:lnTo>
                  <a:pt x="4375150" y="0"/>
                </a:lnTo>
                <a:lnTo>
                  <a:pt x="0" y="0"/>
                </a:lnTo>
                <a:lnTo>
                  <a:pt x="0" y="317500"/>
                </a:lnTo>
                <a:lnTo>
                  <a:pt x="4375150" y="317500"/>
                </a:lnTo>
                <a:lnTo>
                  <a:pt x="43751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0561" y="2316657"/>
            <a:ext cx="6562725" cy="317500"/>
          </a:xfrm>
          <a:custGeom>
            <a:avLst/>
            <a:gdLst/>
            <a:ahLst/>
            <a:cxnLst/>
            <a:rect l="l" t="t" r="r" b="b"/>
            <a:pathLst>
              <a:path w="6562725" h="317500">
                <a:moveTo>
                  <a:pt x="6562725" y="0"/>
                </a:moveTo>
                <a:lnTo>
                  <a:pt x="6562725" y="0"/>
                </a:lnTo>
                <a:lnTo>
                  <a:pt x="0" y="0"/>
                </a:lnTo>
                <a:lnTo>
                  <a:pt x="0" y="317500"/>
                </a:lnTo>
                <a:lnTo>
                  <a:pt x="6562725" y="317500"/>
                </a:lnTo>
                <a:lnTo>
                  <a:pt x="656272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44423" y="965257"/>
          <a:ext cx="7508874" cy="67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sz="22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sz="2200" b="1" spc="-6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2270"/>
                        </a:lnSpc>
                      </a:pPr>
                      <a:r>
                        <a:rPr sz="2200" b="1" dirty="0">
                          <a:solidFill>
                            <a:srgbClr val="2B91AF"/>
                          </a:solidFill>
                          <a:latin typeface="Courier New"/>
                          <a:cs typeface="Courier New"/>
                        </a:rPr>
                        <a:t>Circle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{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45515">
                        <a:lnSpc>
                          <a:spcPts val="2380"/>
                        </a:lnSpc>
                      </a:pPr>
                      <a:r>
                        <a:rPr sz="2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/**</a:t>
                      </a:r>
                      <a:r>
                        <a:rPr sz="2200" b="1" spc="-7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2380"/>
                        </a:lnSpc>
                      </a:pPr>
                      <a:r>
                        <a:rPr sz="2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radius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2380"/>
                        </a:lnSpc>
                      </a:pPr>
                      <a:r>
                        <a:rPr sz="2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80"/>
                        </a:lnSpc>
                      </a:pPr>
                      <a:r>
                        <a:rPr sz="2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80"/>
                        </a:lnSpc>
                      </a:pPr>
                      <a:r>
                        <a:rPr sz="2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circle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80"/>
                        </a:lnSpc>
                      </a:pPr>
                      <a:r>
                        <a:rPr sz="2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77872" y="1579371"/>
            <a:ext cx="8270240" cy="4716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sz="22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sz="22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radius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1;</a:t>
            </a:r>
            <a:endParaRPr sz="2200">
              <a:latin typeface="Courier New"/>
              <a:cs typeface="Courier New"/>
            </a:endParaRPr>
          </a:p>
          <a:p>
            <a:pPr marL="12700" marR="1686560">
              <a:lnSpc>
                <a:spcPts val="2590"/>
              </a:lnSpc>
              <a:spcBef>
                <a:spcPts val="200"/>
              </a:spcBef>
            </a:pP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/** The number of objects created */ </a:t>
            </a:r>
            <a:r>
              <a:rPr sz="2200" b="1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sz="22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22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2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numberOfObjects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0;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15"/>
              </a:lnSpc>
            </a:pP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/**</a:t>
            </a:r>
            <a:r>
              <a:rPr sz="22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Construct</a:t>
            </a:r>
            <a:r>
              <a:rPr sz="22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22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circle</a:t>
            </a:r>
            <a:r>
              <a:rPr sz="22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with</a:t>
            </a:r>
            <a:r>
              <a:rPr sz="22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radius</a:t>
            </a:r>
            <a:r>
              <a:rPr sz="22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1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*/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15"/>
              </a:lnSpc>
              <a:spcBef>
                <a:spcPts val="70"/>
              </a:spcBef>
            </a:pPr>
            <a:r>
              <a:rPr sz="2200" b="1" dirty="0">
                <a:latin typeface="Courier New"/>
                <a:cs typeface="Courier New"/>
              </a:rPr>
              <a:t>Circle()</a:t>
            </a:r>
            <a:r>
              <a:rPr sz="2200" b="1" spc="-5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927100" marR="4305935">
              <a:lnSpc>
                <a:spcPts val="2710"/>
              </a:lnSpc>
              <a:spcBef>
                <a:spcPts val="10"/>
              </a:spcBef>
            </a:pPr>
            <a:r>
              <a:rPr sz="2200" b="1" dirty="0">
                <a:latin typeface="Courier New"/>
                <a:cs typeface="Courier New"/>
              </a:rPr>
              <a:t>radius = 1; 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numberOfObjects++;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490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Courier New"/>
              <a:cs typeface="Courier New"/>
            </a:endParaRPr>
          </a:p>
          <a:p>
            <a:pPr marL="12700" marR="5080">
              <a:lnSpc>
                <a:spcPts val="2590"/>
              </a:lnSpc>
            </a:pP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/** Construct a circle with a specified radius */ </a:t>
            </a:r>
            <a:r>
              <a:rPr sz="2200" b="1" spc="-13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Circle(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sz="2200" b="1" dirty="0">
                <a:solidFill>
                  <a:srgbClr val="808080"/>
                </a:solidFill>
                <a:latin typeface="Courier New"/>
                <a:cs typeface="Courier New"/>
              </a:rPr>
              <a:t>newRadius</a:t>
            </a:r>
            <a:r>
              <a:rPr sz="2200" b="1" dirty="0">
                <a:latin typeface="Courier New"/>
                <a:cs typeface="Courier New"/>
              </a:rPr>
              <a:t>) {</a:t>
            </a:r>
            <a:endParaRPr sz="2200">
              <a:latin typeface="Courier New"/>
              <a:cs typeface="Courier New"/>
            </a:endParaRPr>
          </a:p>
          <a:p>
            <a:pPr marL="927100" marR="4138295">
              <a:lnSpc>
                <a:spcPts val="2590"/>
              </a:lnSpc>
              <a:spcBef>
                <a:spcPts val="125"/>
              </a:spcBef>
            </a:pPr>
            <a:r>
              <a:rPr sz="2200" b="1" dirty="0">
                <a:latin typeface="Courier New"/>
                <a:cs typeface="Courier New"/>
              </a:rPr>
              <a:t>radius</a:t>
            </a:r>
            <a:r>
              <a:rPr sz="2200" b="1" spc="-4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4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newRadius; </a:t>
            </a:r>
            <a:r>
              <a:rPr sz="2200" b="1" spc="-130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numberOfObjects++;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15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3422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8.5.</a:t>
            </a:r>
            <a:r>
              <a:rPr spc="-20" dirty="0"/>
              <a:t> Data</a:t>
            </a:r>
            <a:r>
              <a:rPr spc="-25" dirty="0"/>
              <a:t> </a:t>
            </a:r>
            <a:r>
              <a:rPr dirty="0"/>
              <a:t>Field</a:t>
            </a:r>
            <a:r>
              <a:rPr spc="-25" dirty="0"/>
              <a:t> </a:t>
            </a:r>
            <a:r>
              <a:rPr spc="-10" dirty="0"/>
              <a:t>Encapsulation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351" y="219456"/>
            <a:ext cx="59105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8.1.</a:t>
            </a:r>
            <a:r>
              <a:rPr spc="-20" dirty="0"/>
              <a:t> </a:t>
            </a:r>
            <a:r>
              <a:rPr spc="-5" dirty="0"/>
              <a:t>Defining</a:t>
            </a:r>
            <a:r>
              <a:rPr spc="-15" dirty="0"/>
              <a:t> </a:t>
            </a:r>
            <a:r>
              <a:rPr spc="-5" dirty="0"/>
              <a:t>Classes</a:t>
            </a:r>
            <a:r>
              <a:rPr spc="-15" dirty="0"/>
              <a:t> for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5754" y="1376679"/>
            <a:ext cx="11294110" cy="23980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37490" indent="-457200">
              <a:lnSpc>
                <a:spcPct val="100000"/>
              </a:lnSpc>
              <a:spcBef>
                <a:spcPts val="100"/>
              </a:spcBef>
              <a:buChar char="■"/>
              <a:tabLst>
                <a:tab pos="469265" algn="l"/>
                <a:tab pos="469900" algn="l"/>
              </a:tabLst>
            </a:pPr>
            <a:r>
              <a:rPr sz="2500" spc="-5" dirty="0">
                <a:latin typeface="Times New Roman"/>
                <a:cs typeface="Times New Roman"/>
              </a:rPr>
              <a:t>For</a:t>
            </a:r>
            <a:r>
              <a:rPr sz="2500" dirty="0">
                <a:latin typeface="Times New Roman"/>
                <a:cs typeface="Times New Roman"/>
              </a:rPr>
              <a:t> example, a student, a desk, a circle, 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button </a:t>
            </a:r>
            <a:r>
              <a:rPr lang="en-US" sz="2500" dirty="0">
                <a:latin typeface="Times New Roman"/>
                <a:cs typeface="Times New Roman"/>
              </a:rPr>
              <a:t>(any noun) </a:t>
            </a:r>
            <a:r>
              <a:rPr sz="2500" dirty="0">
                <a:latin typeface="Times New Roman"/>
                <a:cs typeface="Times New Roman"/>
              </a:rPr>
              <a:t>can all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be </a:t>
            </a:r>
            <a:r>
              <a:rPr sz="2500" spc="-5" dirty="0">
                <a:latin typeface="Times New Roman"/>
                <a:cs typeface="Times New Roman"/>
              </a:rPr>
              <a:t>viewed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objects.</a:t>
            </a:r>
          </a:p>
          <a:p>
            <a:pPr marL="469900" indent="-457200">
              <a:lnSpc>
                <a:spcPct val="100000"/>
              </a:lnSpc>
              <a:spcBef>
                <a:spcPts val="190"/>
              </a:spcBef>
              <a:buChar char="■"/>
              <a:tabLst>
                <a:tab pos="469265" algn="l"/>
                <a:tab pos="469900" algn="l"/>
              </a:tabLst>
            </a:pPr>
            <a:r>
              <a:rPr sz="2500" spc="-5" dirty="0">
                <a:latin typeface="Times New Roman"/>
                <a:cs typeface="Times New Roman"/>
              </a:rPr>
              <a:t>An </a:t>
            </a:r>
            <a:r>
              <a:rPr sz="2500" dirty="0">
                <a:latin typeface="Times New Roman"/>
                <a:cs typeface="Times New Roman"/>
              </a:rPr>
              <a:t>object has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 unique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identity,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state,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and behaviors.</a:t>
            </a:r>
          </a:p>
          <a:p>
            <a:pPr marL="1212215" marR="5080" lvl="1" indent="-457200">
              <a:lnSpc>
                <a:spcPct val="100000"/>
              </a:lnSpc>
              <a:spcBef>
                <a:spcPts val="215"/>
              </a:spcBef>
              <a:buChar char="■"/>
              <a:tabLst>
                <a:tab pos="1212215" algn="l"/>
                <a:tab pos="121285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b="1" i="1" dirty="0">
                <a:latin typeface="Times New Roman"/>
                <a:cs typeface="Times New Roman"/>
              </a:rPr>
              <a:t>state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 object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consists 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set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 </a:t>
            </a:r>
            <a:r>
              <a:rPr sz="2500" i="1" dirty="0">
                <a:latin typeface="Times New Roman"/>
                <a:cs typeface="Times New Roman"/>
              </a:rPr>
              <a:t>data fields </a:t>
            </a:r>
            <a:r>
              <a:rPr sz="2500" dirty="0">
                <a:latin typeface="Times New Roman"/>
                <a:cs typeface="Times New Roman"/>
              </a:rPr>
              <a:t>(also </a:t>
            </a:r>
            <a:r>
              <a:rPr sz="2500" spc="-5" dirty="0">
                <a:latin typeface="Times New Roman"/>
                <a:cs typeface="Times New Roman"/>
              </a:rPr>
              <a:t>known</a:t>
            </a:r>
            <a:r>
              <a:rPr sz="2500" dirty="0">
                <a:latin typeface="Times New Roman"/>
                <a:cs typeface="Times New Roman"/>
              </a:rPr>
              <a:t> as </a:t>
            </a:r>
            <a:r>
              <a:rPr sz="2500" i="1" spc="-10" dirty="0">
                <a:latin typeface="Times New Roman"/>
                <a:cs typeface="Times New Roman"/>
              </a:rPr>
              <a:t>properties</a:t>
            </a:r>
            <a:r>
              <a:rPr sz="2500" spc="-10" dirty="0">
                <a:latin typeface="Times New Roman"/>
                <a:cs typeface="Times New Roman"/>
              </a:rPr>
              <a:t>)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with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their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current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values.</a:t>
            </a:r>
          </a:p>
          <a:p>
            <a:pPr marL="1212850" lvl="1" indent="-457834">
              <a:lnSpc>
                <a:spcPct val="100000"/>
              </a:lnSpc>
              <a:spcBef>
                <a:spcPts val="195"/>
              </a:spcBef>
              <a:buChar char="■"/>
              <a:tabLst>
                <a:tab pos="1212215" algn="l"/>
                <a:tab pos="121285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b="1" i="1" dirty="0">
                <a:latin typeface="Times New Roman"/>
                <a:cs typeface="Times New Roman"/>
              </a:rPr>
              <a:t>behavior</a:t>
            </a:r>
            <a:r>
              <a:rPr sz="2500" b="1" i="1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 an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object is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defined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by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set of methods.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649" y="4917740"/>
            <a:ext cx="11950700" cy="127211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34035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8.5.</a:t>
            </a:r>
            <a:r>
              <a:rPr spc="-25" dirty="0"/>
              <a:t> </a:t>
            </a:r>
            <a:r>
              <a:rPr spc="-20" dirty="0"/>
              <a:t>Data</a:t>
            </a:r>
            <a:r>
              <a:rPr spc="-30" dirty="0"/>
              <a:t> </a:t>
            </a:r>
            <a:r>
              <a:rPr dirty="0"/>
              <a:t>Field</a:t>
            </a:r>
            <a:r>
              <a:rPr spc="-30" dirty="0"/>
              <a:t> </a:t>
            </a:r>
            <a:r>
              <a:rPr spc="-10" dirty="0"/>
              <a:t>Encapsulation</a:t>
            </a:r>
          </a:p>
        </p:txBody>
      </p:sp>
      <p:sp>
        <p:nvSpPr>
          <p:cNvPr id="7" name="object 7"/>
          <p:cNvSpPr/>
          <p:nvPr/>
        </p:nvSpPr>
        <p:spPr>
          <a:xfrm>
            <a:off x="1245641" y="1378254"/>
            <a:ext cx="3870325" cy="317500"/>
          </a:xfrm>
          <a:custGeom>
            <a:avLst/>
            <a:gdLst/>
            <a:ahLst/>
            <a:cxnLst/>
            <a:rect l="l" t="t" r="r" b="b"/>
            <a:pathLst>
              <a:path w="3870325" h="317500">
                <a:moveTo>
                  <a:pt x="3870325" y="0"/>
                </a:moveTo>
                <a:lnTo>
                  <a:pt x="3870325" y="0"/>
                </a:lnTo>
                <a:lnTo>
                  <a:pt x="0" y="0"/>
                </a:lnTo>
                <a:lnTo>
                  <a:pt x="0" y="317500"/>
                </a:lnTo>
                <a:lnTo>
                  <a:pt x="3870325" y="317500"/>
                </a:lnTo>
                <a:lnTo>
                  <a:pt x="387032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32952" y="972819"/>
            <a:ext cx="4401185" cy="170497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/**</a:t>
            </a:r>
            <a:r>
              <a:rPr sz="2200" b="1" spc="4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Return</a:t>
            </a:r>
            <a:r>
              <a:rPr sz="2200" b="1" spc="4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radius</a:t>
            </a:r>
            <a:r>
              <a:rPr sz="2200" b="1" spc="4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*/ </a:t>
            </a:r>
            <a:r>
              <a:rPr sz="2200" b="1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22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sz="22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getRadius(){</a:t>
            </a:r>
            <a:endParaRPr sz="2200">
              <a:latin typeface="Courier New"/>
              <a:cs typeface="Courier New"/>
            </a:endParaRPr>
          </a:p>
          <a:p>
            <a:pPr marL="926465">
              <a:lnSpc>
                <a:spcPts val="2615"/>
              </a:lnSpc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2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radius;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15"/>
              </a:lnSpc>
              <a:spcBef>
                <a:spcPts val="5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15"/>
              </a:lnSpc>
            </a:pP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/**</a:t>
            </a:r>
            <a:r>
              <a:rPr sz="22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Set</a:t>
            </a:r>
            <a:r>
              <a:rPr sz="22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22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new</a:t>
            </a:r>
            <a:r>
              <a:rPr sz="22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radius</a:t>
            </a:r>
            <a:r>
              <a:rPr sz="22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*/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32952" y="6048814"/>
            <a:ext cx="19367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70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8552" y="6390190"/>
            <a:ext cx="19367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70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45652" y="2711745"/>
            <a:ext cx="6731000" cy="317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50"/>
              </a:lnSpc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22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22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setRadius(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sz="22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808080"/>
                </a:solidFill>
                <a:latin typeface="Courier New"/>
                <a:cs typeface="Courier New"/>
              </a:rPr>
              <a:t>newRadius</a:t>
            </a:r>
            <a:r>
              <a:rPr sz="2200" b="1" dirty="0"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63952" y="2649220"/>
            <a:ext cx="1936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2952" y="2990596"/>
            <a:ext cx="8175625" cy="103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ts val="263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radius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(newRadius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&gt;=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0)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?</a:t>
            </a:r>
            <a:r>
              <a:rPr sz="22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newRadius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0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30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/**</a:t>
            </a:r>
            <a:r>
              <a:rPr sz="2200" b="1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Return</a:t>
            </a:r>
            <a:r>
              <a:rPr sz="22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numberOfObjects</a:t>
            </a:r>
            <a:r>
              <a:rPr sz="22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*/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5652" y="4057945"/>
            <a:ext cx="6562725" cy="317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0"/>
              </a:lnSpc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22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22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2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getNumberOfObjects()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95677" y="3993388"/>
            <a:ext cx="1936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2952" y="4325620"/>
            <a:ext cx="6492875" cy="170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2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numberOfObjects;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30"/>
              </a:lnSpc>
              <a:spcBef>
                <a:spcPts val="45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 marR="245745">
              <a:lnSpc>
                <a:spcPts val="2690"/>
              </a:lnSpc>
              <a:spcBef>
                <a:spcPts val="35"/>
              </a:spcBef>
            </a:pP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/** Return the area of this circle */ </a:t>
            </a:r>
            <a:r>
              <a:rPr sz="2200" b="1" spc="-13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sz="2200" b="1" dirty="0">
                <a:latin typeface="Courier New"/>
                <a:cs typeface="Courier New"/>
              </a:rPr>
              <a:t>getArea() {</a:t>
            </a:r>
            <a:endParaRPr sz="2200">
              <a:latin typeface="Courier New"/>
              <a:cs typeface="Courier New"/>
            </a:endParaRPr>
          </a:p>
          <a:p>
            <a:pPr marL="926465">
              <a:lnSpc>
                <a:spcPts val="2490"/>
              </a:lnSpc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2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radius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*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radius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*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Math.PI;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34035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8.5.</a:t>
            </a:r>
            <a:r>
              <a:rPr spc="-25" dirty="0"/>
              <a:t> </a:t>
            </a:r>
            <a:r>
              <a:rPr spc="-20" dirty="0"/>
              <a:t>Data</a:t>
            </a:r>
            <a:r>
              <a:rPr spc="-30" dirty="0"/>
              <a:t> </a:t>
            </a:r>
            <a:r>
              <a:rPr dirty="0"/>
              <a:t>Field</a:t>
            </a:r>
            <a:r>
              <a:rPr spc="-30" dirty="0"/>
              <a:t> </a:t>
            </a:r>
            <a:r>
              <a:rPr spc="-10" dirty="0"/>
              <a:t>Encapsulation</a:t>
            </a:r>
          </a:p>
        </p:txBody>
      </p:sp>
      <p:sp>
        <p:nvSpPr>
          <p:cNvPr id="7" name="object 7"/>
          <p:cNvSpPr/>
          <p:nvPr/>
        </p:nvSpPr>
        <p:spPr>
          <a:xfrm>
            <a:off x="7951190" y="3182848"/>
            <a:ext cx="3028950" cy="317500"/>
          </a:xfrm>
          <a:custGeom>
            <a:avLst/>
            <a:gdLst/>
            <a:ahLst/>
            <a:cxnLst/>
            <a:rect l="l" t="t" r="r" b="b"/>
            <a:pathLst>
              <a:path w="3028950" h="317500">
                <a:moveTo>
                  <a:pt x="3028950" y="0"/>
                </a:moveTo>
                <a:lnTo>
                  <a:pt x="2692400" y="0"/>
                </a:lnTo>
                <a:lnTo>
                  <a:pt x="1346200" y="0"/>
                </a:lnTo>
                <a:lnTo>
                  <a:pt x="0" y="0"/>
                </a:lnTo>
                <a:lnTo>
                  <a:pt x="0" y="317500"/>
                </a:lnTo>
                <a:lnTo>
                  <a:pt x="1346200" y="317500"/>
                </a:lnTo>
                <a:lnTo>
                  <a:pt x="2692400" y="317500"/>
                </a:lnTo>
                <a:lnTo>
                  <a:pt x="3028950" y="317500"/>
                </a:lnTo>
                <a:lnTo>
                  <a:pt x="30289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1190" y="4516348"/>
            <a:ext cx="3028950" cy="317500"/>
          </a:xfrm>
          <a:custGeom>
            <a:avLst/>
            <a:gdLst/>
            <a:ahLst/>
            <a:cxnLst/>
            <a:rect l="l" t="t" r="r" b="b"/>
            <a:pathLst>
              <a:path w="3028950" h="317500">
                <a:moveTo>
                  <a:pt x="3028950" y="0"/>
                </a:moveTo>
                <a:lnTo>
                  <a:pt x="2692400" y="0"/>
                </a:lnTo>
                <a:lnTo>
                  <a:pt x="1346200" y="0"/>
                </a:lnTo>
                <a:lnTo>
                  <a:pt x="0" y="0"/>
                </a:lnTo>
                <a:lnTo>
                  <a:pt x="0" y="317500"/>
                </a:lnTo>
                <a:lnTo>
                  <a:pt x="1346200" y="317500"/>
                </a:lnTo>
                <a:lnTo>
                  <a:pt x="2692400" y="317500"/>
                </a:lnTo>
                <a:lnTo>
                  <a:pt x="3028950" y="317500"/>
                </a:lnTo>
                <a:lnTo>
                  <a:pt x="30289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66400" y="5189446"/>
            <a:ext cx="4206875" cy="317500"/>
          </a:xfrm>
          <a:custGeom>
            <a:avLst/>
            <a:gdLst/>
            <a:ahLst/>
            <a:cxnLst/>
            <a:rect l="l" t="t" r="r" b="b"/>
            <a:pathLst>
              <a:path w="4206875" h="317500">
                <a:moveTo>
                  <a:pt x="4206875" y="0"/>
                </a:moveTo>
                <a:lnTo>
                  <a:pt x="0" y="0"/>
                </a:lnTo>
                <a:lnTo>
                  <a:pt x="0" y="317500"/>
                </a:lnTo>
                <a:lnTo>
                  <a:pt x="4206875" y="317500"/>
                </a:lnTo>
                <a:lnTo>
                  <a:pt x="420687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8351" y="1100835"/>
            <a:ext cx="9858375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22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22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2B91AF"/>
                </a:solidFill>
                <a:latin typeface="Courier New"/>
                <a:cs typeface="Courier New"/>
              </a:rPr>
              <a:t>TestCircleWithPrivateDataFields</a:t>
            </a:r>
            <a:r>
              <a:rPr sz="2200" b="1" spc="-20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926465">
              <a:lnSpc>
                <a:spcPts val="2630"/>
              </a:lnSpc>
              <a:spcBef>
                <a:spcPts val="45"/>
              </a:spcBef>
            </a:pP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/**</a:t>
            </a:r>
            <a:r>
              <a:rPr sz="2200" b="1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Main</a:t>
            </a:r>
            <a:r>
              <a:rPr sz="2200" b="1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method</a:t>
            </a:r>
            <a:r>
              <a:rPr sz="22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*/</a:t>
            </a:r>
            <a:endParaRPr sz="2200">
              <a:latin typeface="Courier New"/>
              <a:cs typeface="Courier New"/>
            </a:endParaRPr>
          </a:p>
          <a:p>
            <a:pPr marL="926465">
              <a:lnSpc>
                <a:spcPts val="2630"/>
              </a:lnSpc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22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22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22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main(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2200" b="1" dirty="0">
                <a:latin typeface="Courier New"/>
                <a:cs typeface="Courier New"/>
              </a:rPr>
              <a:t>[]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808080"/>
                </a:solidFill>
                <a:latin typeface="Courier New"/>
                <a:cs typeface="Courier New"/>
              </a:rPr>
              <a:t>args</a:t>
            </a:r>
            <a:r>
              <a:rPr sz="2200" b="1" dirty="0">
                <a:latin typeface="Courier New"/>
                <a:cs typeface="Courier New"/>
              </a:rPr>
              <a:t>)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926465" marR="3034030">
              <a:lnSpc>
                <a:spcPts val="2590"/>
              </a:lnSpc>
              <a:spcBef>
                <a:spcPts val="180"/>
              </a:spcBef>
            </a:pP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// Create a circl with radius 5.0 </a:t>
            </a:r>
            <a:r>
              <a:rPr sz="2200" b="1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sz="22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myCircle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22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Circle(5.0)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926465">
              <a:lnSpc>
                <a:spcPts val="2540"/>
              </a:lnSpc>
            </a:pPr>
            <a:r>
              <a:rPr sz="2200" b="1" dirty="0">
                <a:latin typeface="Courier New"/>
                <a:cs typeface="Courier New"/>
              </a:rPr>
              <a:t>System.out.println(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"The</a:t>
            </a:r>
            <a:r>
              <a:rPr sz="2200" b="1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area</a:t>
            </a:r>
            <a:r>
              <a:rPr sz="2200" b="1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of</a:t>
            </a:r>
            <a:r>
              <a:rPr sz="2200" b="1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the</a:t>
            </a:r>
            <a:r>
              <a:rPr sz="2200" b="1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circle</a:t>
            </a:r>
            <a:r>
              <a:rPr sz="2200" b="1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of</a:t>
            </a:r>
            <a:r>
              <a:rPr sz="2200" b="1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radius"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66400" y="3182846"/>
            <a:ext cx="3533775" cy="317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5"/>
              </a:lnSpc>
            </a:pPr>
            <a:r>
              <a:rPr sz="2200" b="1" dirty="0">
                <a:latin typeface="Courier New"/>
                <a:cs typeface="Courier New"/>
              </a:rPr>
              <a:t>myCircle.getRadius()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7150" y="3118611"/>
            <a:ext cx="91128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2390" algn="l"/>
              </a:tabLst>
            </a:pPr>
            <a:r>
              <a:rPr sz="2200" b="1" dirty="0">
                <a:latin typeface="Courier New"/>
                <a:cs typeface="Courier New"/>
              </a:rPr>
              <a:t>+	+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200" b="1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is</a:t>
            </a:r>
            <a:r>
              <a:rPr sz="2200" b="1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200" b="1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myCircle.getArea());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2750" y="3450844"/>
            <a:ext cx="894397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//Increase</a:t>
            </a:r>
            <a:r>
              <a:rPr sz="2200" b="1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myCircle's radius by 10% </a:t>
            </a:r>
            <a:r>
              <a:rPr sz="2200" b="1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myCircle.setRadius(myCircle.getRadius() * 1.1); 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System.out.println(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"The</a:t>
            </a:r>
            <a:r>
              <a:rPr sz="2200" b="1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area</a:t>
            </a:r>
            <a:r>
              <a:rPr sz="2200" b="1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of</a:t>
            </a:r>
            <a:r>
              <a:rPr sz="2200" b="1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the</a:t>
            </a:r>
            <a:r>
              <a:rPr sz="2200" b="1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circle</a:t>
            </a:r>
            <a:r>
              <a:rPr sz="2200" b="1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of</a:t>
            </a:r>
            <a:r>
              <a:rPr sz="2200" b="1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radius"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6400" y="4516346"/>
            <a:ext cx="3533775" cy="317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5"/>
              </a:lnSpc>
            </a:pPr>
            <a:r>
              <a:rPr sz="2200" b="1" dirty="0">
                <a:latin typeface="Courier New"/>
                <a:cs typeface="Courier New"/>
              </a:rPr>
              <a:t>myCircle.getRadius()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17150" y="4453635"/>
            <a:ext cx="91128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2390" algn="l"/>
              </a:tabLst>
            </a:pPr>
            <a:r>
              <a:rPr sz="2200" b="1" dirty="0">
                <a:latin typeface="Courier New"/>
                <a:cs typeface="Courier New"/>
              </a:rPr>
              <a:t>+	+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200" b="1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is</a:t>
            </a:r>
            <a:r>
              <a:rPr sz="2200" b="1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200" b="1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myCircle.getArea());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351" y="4795011"/>
            <a:ext cx="10026015" cy="136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ts val="263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System.out.println(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"The</a:t>
            </a:r>
            <a:r>
              <a:rPr sz="2200" b="1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number</a:t>
            </a:r>
            <a:r>
              <a:rPr sz="2200" b="1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of</a:t>
            </a:r>
            <a:r>
              <a:rPr sz="2200" b="1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objects</a:t>
            </a:r>
            <a:r>
              <a:rPr sz="2200" b="1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created</a:t>
            </a:r>
            <a:r>
              <a:rPr sz="2200" b="1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is</a:t>
            </a:r>
            <a:r>
              <a:rPr sz="2200" b="1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endParaRPr sz="2200">
              <a:latin typeface="Courier New"/>
              <a:cs typeface="Courier New"/>
            </a:endParaRPr>
          </a:p>
          <a:p>
            <a:pPr marL="1840864">
              <a:lnSpc>
                <a:spcPts val="2630"/>
              </a:lnSpc>
            </a:pP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-6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Circle.getNumberOfObjects());</a:t>
            </a:r>
            <a:endParaRPr sz="2200">
              <a:latin typeface="Courier New"/>
              <a:cs typeface="Courier New"/>
            </a:endParaRPr>
          </a:p>
          <a:p>
            <a:pPr marL="926465">
              <a:lnSpc>
                <a:spcPts val="2615"/>
              </a:lnSpc>
              <a:spcBef>
                <a:spcPts val="45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15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783067" y="1562812"/>
          <a:ext cx="3717925" cy="3915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24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Circle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0905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-radius:</a:t>
                      </a:r>
                      <a:r>
                        <a:rPr sz="19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dirty="0">
                          <a:latin typeface="Times New Roman"/>
                          <a:cs typeface="Times New Roman"/>
                        </a:rPr>
                        <a:t>double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9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numberOfObjects:</a:t>
                      </a:r>
                      <a:r>
                        <a:rPr sz="1950" u="sng" spc="-4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int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8260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1950" spc="-5" dirty="0">
                          <a:latin typeface="Times New Roman"/>
                          <a:cs typeface="Times New Roman"/>
                        </a:rPr>
                        <a:t>+Circle()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+Circle(radius:</a:t>
                      </a:r>
                      <a:r>
                        <a:rPr sz="195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-5" dirty="0">
                          <a:latin typeface="Times New Roman"/>
                          <a:cs typeface="Times New Roman"/>
                        </a:rPr>
                        <a:t>double)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+getRadius():</a:t>
                      </a:r>
                      <a:r>
                        <a:rPr sz="19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dirty="0">
                          <a:latin typeface="Times New Roman"/>
                          <a:cs typeface="Times New Roman"/>
                        </a:rPr>
                        <a:t>double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+setRadius(radius:</a:t>
                      </a:r>
                      <a:r>
                        <a:rPr sz="19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-5" dirty="0">
                          <a:latin typeface="Times New Roman"/>
                          <a:cs typeface="Times New Roman"/>
                        </a:rPr>
                        <a:t>double):</a:t>
                      </a:r>
                      <a:r>
                        <a:rPr sz="19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-5" dirty="0">
                          <a:latin typeface="Times New Roman"/>
                          <a:cs typeface="Times New Roman"/>
                        </a:rPr>
                        <a:t>void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9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getNumberOfObjects():</a:t>
                      </a:r>
                      <a:r>
                        <a:rPr sz="1950" u="sng" spc="-3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int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950" spc="-5" dirty="0">
                          <a:latin typeface="Times New Roman"/>
                          <a:cs typeface="Times New Roman"/>
                        </a:rPr>
                        <a:t>+getArea():</a:t>
                      </a:r>
                      <a:r>
                        <a:rPr sz="19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5" dirty="0">
                          <a:latin typeface="Times New Roman"/>
                          <a:cs typeface="Times New Roman"/>
                        </a:rPr>
                        <a:t>double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260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600349" y="1984424"/>
            <a:ext cx="3808729" cy="786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95"/>
              </a:spcBef>
            </a:pPr>
            <a:r>
              <a:rPr sz="1950" dirty="0">
                <a:latin typeface="Times New Roman"/>
                <a:cs typeface="Times New Roman"/>
              </a:rPr>
              <a:t>The </a:t>
            </a:r>
            <a:r>
              <a:rPr sz="1950" spc="5" dirty="0">
                <a:latin typeface="Times New Roman"/>
                <a:cs typeface="Times New Roman"/>
              </a:rPr>
              <a:t>radius </a:t>
            </a:r>
            <a:r>
              <a:rPr sz="1950" spc="-5" dirty="0">
                <a:latin typeface="Times New Roman"/>
                <a:cs typeface="Times New Roman"/>
              </a:rPr>
              <a:t>of this circle </a:t>
            </a:r>
            <a:r>
              <a:rPr sz="1950" dirty="0">
                <a:latin typeface="Times New Roman"/>
                <a:cs typeface="Times New Roman"/>
              </a:rPr>
              <a:t>(default: </a:t>
            </a:r>
            <a:r>
              <a:rPr sz="1950" spc="10" dirty="0">
                <a:latin typeface="Times New Roman"/>
                <a:cs typeface="Times New Roman"/>
              </a:rPr>
              <a:t>1.0). </a:t>
            </a:r>
            <a:r>
              <a:rPr sz="1950" spc="-47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The</a:t>
            </a:r>
            <a:r>
              <a:rPr sz="1950" spc="-2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number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of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circle</a:t>
            </a:r>
            <a:r>
              <a:rPr sz="1950" spc="-2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objects</a:t>
            </a:r>
            <a:r>
              <a:rPr sz="1950" spc="-5" dirty="0">
                <a:latin typeface="Times New Roman"/>
                <a:cs typeface="Times New Roman"/>
              </a:rPr>
              <a:t> created.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0349" y="3028600"/>
            <a:ext cx="5096510" cy="230124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950" dirty="0">
                <a:latin typeface="Times New Roman"/>
                <a:cs typeface="Times New Roman"/>
              </a:rPr>
              <a:t>Constructs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a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default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circle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object.</a:t>
            </a: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126699"/>
              </a:lnSpc>
              <a:spcBef>
                <a:spcPts val="30"/>
              </a:spcBef>
            </a:pPr>
            <a:r>
              <a:rPr sz="1950" dirty="0">
                <a:latin typeface="Times New Roman"/>
                <a:cs typeface="Times New Roman"/>
              </a:rPr>
              <a:t>Constructs </a:t>
            </a:r>
            <a:r>
              <a:rPr sz="1950" spc="5" dirty="0">
                <a:latin typeface="Times New Roman"/>
                <a:cs typeface="Times New Roman"/>
              </a:rPr>
              <a:t>a </a:t>
            </a:r>
            <a:r>
              <a:rPr sz="1950" spc="-5" dirty="0">
                <a:latin typeface="Times New Roman"/>
                <a:cs typeface="Times New Roman"/>
              </a:rPr>
              <a:t>circle </a:t>
            </a:r>
            <a:r>
              <a:rPr sz="1950" dirty="0">
                <a:latin typeface="Times New Roman"/>
                <a:cs typeface="Times New Roman"/>
              </a:rPr>
              <a:t>object </a:t>
            </a:r>
            <a:r>
              <a:rPr sz="1950" spc="-5" dirty="0">
                <a:latin typeface="Times New Roman"/>
                <a:cs typeface="Times New Roman"/>
              </a:rPr>
              <a:t>with </a:t>
            </a:r>
            <a:r>
              <a:rPr sz="1950" dirty="0">
                <a:latin typeface="Times New Roman"/>
                <a:cs typeface="Times New Roman"/>
              </a:rPr>
              <a:t>the specified </a:t>
            </a:r>
            <a:r>
              <a:rPr sz="1950" spc="-5" dirty="0">
                <a:latin typeface="Times New Roman"/>
                <a:cs typeface="Times New Roman"/>
              </a:rPr>
              <a:t>radius. </a:t>
            </a:r>
            <a:r>
              <a:rPr sz="1950" spc="-47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Returns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the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radius </a:t>
            </a:r>
            <a:r>
              <a:rPr sz="1950" spc="-5" dirty="0">
                <a:latin typeface="Times New Roman"/>
                <a:cs typeface="Times New Roman"/>
              </a:rPr>
              <a:t>of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this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circle.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spc="-5" dirty="0">
                <a:latin typeface="Times New Roman"/>
                <a:cs typeface="Times New Roman"/>
              </a:rPr>
              <a:t>Sets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a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new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radius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for </a:t>
            </a:r>
            <a:r>
              <a:rPr sz="1950" dirty="0">
                <a:latin typeface="Times New Roman"/>
                <a:cs typeface="Times New Roman"/>
              </a:rPr>
              <a:t>this</a:t>
            </a:r>
            <a:r>
              <a:rPr sz="1950" spc="-2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circle.</a:t>
            </a:r>
            <a:endParaRPr sz="1950">
              <a:latin typeface="Times New Roman"/>
              <a:cs typeface="Times New Roman"/>
            </a:endParaRPr>
          </a:p>
          <a:p>
            <a:pPr marL="12700" marR="632460">
              <a:lnSpc>
                <a:spcPct val="126800"/>
              </a:lnSpc>
              <a:spcBef>
                <a:spcPts val="25"/>
              </a:spcBef>
            </a:pPr>
            <a:r>
              <a:rPr sz="1950" dirty="0">
                <a:latin typeface="Times New Roman"/>
                <a:cs typeface="Times New Roman"/>
              </a:rPr>
              <a:t>Returns </a:t>
            </a:r>
            <a:r>
              <a:rPr sz="1950" spc="5" dirty="0">
                <a:latin typeface="Times New Roman"/>
                <a:cs typeface="Times New Roman"/>
              </a:rPr>
              <a:t>the </a:t>
            </a:r>
            <a:r>
              <a:rPr sz="1950" spc="-5" dirty="0">
                <a:latin typeface="Times New Roman"/>
                <a:cs typeface="Times New Roman"/>
              </a:rPr>
              <a:t>number of </a:t>
            </a:r>
            <a:r>
              <a:rPr sz="1950" dirty="0">
                <a:latin typeface="Times New Roman"/>
                <a:cs typeface="Times New Roman"/>
              </a:rPr>
              <a:t>circle </a:t>
            </a:r>
            <a:r>
              <a:rPr sz="1950" spc="-5" dirty="0">
                <a:latin typeface="Times New Roman"/>
                <a:cs typeface="Times New Roman"/>
              </a:rPr>
              <a:t>objects created. </a:t>
            </a:r>
            <a:r>
              <a:rPr sz="1950" spc="-47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Returns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the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area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of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this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circle.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998" y="1837308"/>
            <a:ext cx="1975485" cy="61277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260"/>
              </a:lnSpc>
              <a:spcBef>
                <a:spcPts val="259"/>
              </a:spcBef>
            </a:pPr>
            <a:r>
              <a:rPr sz="1950" dirty="0">
                <a:latin typeface="Times New Roman"/>
                <a:cs typeface="Times New Roman"/>
              </a:rPr>
              <a:t>The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-</a:t>
            </a:r>
            <a:r>
              <a:rPr sz="1950" spc="-2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sign</a:t>
            </a:r>
            <a:r>
              <a:rPr sz="1950" spc="-5" dirty="0">
                <a:latin typeface="Times New Roman"/>
                <a:cs typeface="Times New Roman"/>
              </a:rPr>
              <a:t> indicates </a:t>
            </a:r>
            <a:r>
              <a:rPr sz="1950" spc="-47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private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modifier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66560" y="2178314"/>
            <a:ext cx="953769" cy="190500"/>
            <a:chOff x="1866560" y="2178314"/>
            <a:chExt cx="953769" cy="190500"/>
          </a:xfrm>
        </p:grpSpPr>
        <p:sp>
          <p:nvSpPr>
            <p:cNvPr id="7" name="object 7"/>
            <p:cNvSpPr/>
            <p:nvPr/>
          </p:nvSpPr>
          <p:spPr>
            <a:xfrm>
              <a:off x="1868424" y="2180177"/>
              <a:ext cx="950594" cy="186690"/>
            </a:xfrm>
            <a:custGeom>
              <a:avLst/>
              <a:gdLst/>
              <a:ahLst/>
              <a:cxnLst/>
              <a:rect l="l" t="t" r="r" b="b"/>
              <a:pathLst>
                <a:path w="950594" h="186689">
                  <a:moveTo>
                    <a:pt x="763678" y="0"/>
                  </a:moveTo>
                  <a:lnTo>
                    <a:pt x="827106" y="93174"/>
                  </a:lnTo>
                  <a:lnTo>
                    <a:pt x="763678" y="186452"/>
                  </a:lnTo>
                  <a:lnTo>
                    <a:pt x="920248" y="108082"/>
                  </a:lnTo>
                  <a:lnTo>
                    <a:pt x="830831" y="108082"/>
                  </a:lnTo>
                  <a:lnTo>
                    <a:pt x="838281" y="104355"/>
                  </a:lnTo>
                  <a:lnTo>
                    <a:pt x="842006" y="96901"/>
                  </a:lnTo>
                  <a:lnTo>
                    <a:pt x="842006" y="85720"/>
                  </a:lnTo>
                  <a:lnTo>
                    <a:pt x="838281" y="81993"/>
                  </a:lnTo>
                  <a:lnTo>
                    <a:pt x="830831" y="78266"/>
                  </a:lnTo>
                  <a:lnTo>
                    <a:pt x="920215" y="78266"/>
                  </a:lnTo>
                  <a:lnTo>
                    <a:pt x="763678" y="0"/>
                  </a:lnTo>
                  <a:close/>
                </a:path>
                <a:path w="950594" h="186689">
                  <a:moveTo>
                    <a:pt x="816958" y="78266"/>
                  </a:moveTo>
                  <a:lnTo>
                    <a:pt x="11175" y="78266"/>
                  </a:lnTo>
                  <a:lnTo>
                    <a:pt x="3725" y="81993"/>
                  </a:lnTo>
                  <a:lnTo>
                    <a:pt x="0" y="85720"/>
                  </a:lnTo>
                  <a:lnTo>
                    <a:pt x="0" y="96901"/>
                  </a:lnTo>
                  <a:lnTo>
                    <a:pt x="3725" y="104355"/>
                  </a:lnTo>
                  <a:lnTo>
                    <a:pt x="11175" y="108082"/>
                  </a:lnTo>
                  <a:lnTo>
                    <a:pt x="816969" y="108082"/>
                  </a:lnTo>
                  <a:lnTo>
                    <a:pt x="827106" y="93174"/>
                  </a:lnTo>
                  <a:lnTo>
                    <a:pt x="816958" y="78266"/>
                  </a:lnTo>
                  <a:close/>
                </a:path>
                <a:path w="950594" h="186689">
                  <a:moveTo>
                    <a:pt x="920215" y="78266"/>
                  </a:moveTo>
                  <a:lnTo>
                    <a:pt x="830831" y="78266"/>
                  </a:lnTo>
                  <a:lnTo>
                    <a:pt x="838281" y="81993"/>
                  </a:lnTo>
                  <a:lnTo>
                    <a:pt x="842006" y="85720"/>
                  </a:lnTo>
                  <a:lnTo>
                    <a:pt x="842006" y="96901"/>
                  </a:lnTo>
                  <a:lnTo>
                    <a:pt x="838281" y="104355"/>
                  </a:lnTo>
                  <a:lnTo>
                    <a:pt x="830831" y="108082"/>
                  </a:lnTo>
                  <a:lnTo>
                    <a:pt x="920248" y="108082"/>
                  </a:lnTo>
                  <a:lnTo>
                    <a:pt x="950032" y="93174"/>
                  </a:lnTo>
                  <a:lnTo>
                    <a:pt x="920215" y="782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68424" y="2180177"/>
              <a:ext cx="950594" cy="186690"/>
            </a:xfrm>
            <a:custGeom>
              <a:avLst/>
              <a:gdLst/>
              <a:ahLst/>
              <a:cxnLst/>
              <a:rect l="l" t="t" r="r" b="b"/>
              <a:pathLst>
                <a:path w="950594" h="186689">
                  <a:moveTo>
                    <a:pt x="14900" y="78266"/>
                  </a:moveTo>
                  <a:lnTo>
                    <a:pt x="827106" y="78266"/>
                  </a:lnTo>
                  <a:lnTo>
                    <a:pt x="830831" y="78266"/>
                  </a:lnTo>
                  <a:lnTo>
                    <a:pt x="838281" y="81993"/>
                  </a:lnTo>
                  <a:lnTo>
                    <a:pt x="842006" y="85720"/>
                  </a:lnTo>
                  <a:lnTo>
                    <a:pt x="842006" y="93174"/>
                  </a:lnTo>
                  <a:lnTo>
                    <a:pt x="842006" y="96901"/>
                  </a:lnTo>
                  <a:lnTo>
                    <a:pt x="838281" y="104355"/>
                  </a:lnTo>
                  <a:lnTo>
                    <a:pt x="830831" y="108082"/>
                  </a:lnTo>
                  <a:lnTo>
                    <a:pt x="827106" y="108082"/>
                  </a:lnTo>
                  <a:lnTo>
                    <a:pt x="14900" y="108082"/>
                  </a:lnTo>
                  <a:lnTo>
                    <a:pt x="11175" y="108082"/>
                  </a:lnTo>
                  <a:lnTo>
                    <a:pt x="3725" y="104355"/>
                  </a:lnTo>
                  <a:lnTo>
                    <a:pt x="0" y="96901"/>
                  </a:lnTo>
                  <a:lnTo>
                    <a:pt x="0" y="93174"/>
                  </a:lnTo>
                  <a:lnTo>
                    <a:pt x="0" y="85720"/>
                  </a:lnTo>
                  <a:lnTo>
                    <a:pt x="3725" y="81993"/>
                  </a:lnTo>
                  <a:lnTo>
                    <a:pt x="11175" y="78266"/>
                  </a:lnTo>
                  <a:lnTo>
                    <a:pt x="14900" y="78266"/>
                  </a:lnTo>
                  <a:close/>
                </a:path>
                <a:path w="950594" h="186689">
                  <a:moveTo>
                    <a:pt x="827106" y="93174"/>
                  </a:moveTo>
                  <a:lnTo>
                    <a:pt x="763678" y="0"/>
                  </a:lnTo>
                  <a:lnTo>
                    <a:pt x="950032" y="93174"/>
                  </a:lnTo>
                  <a:lnTo>
                    <a:pt x="763678" y="186452"/>
                  </a:lnTo>
                  <a:lnTo>
                    <a:pt x="827106" y="93174"/>
                  </a:lnTo>
                  <a:close/>
                </a:path>
              </a:pathLst>
            </a:custGeom>
            <a:ln w="37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0" name="object 10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3422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8.5.</a:t>
            </a:r>
            <a:r>
              <a:rPr spc="-20" dirty="0"/>
              <a:t> Data</a:t>
            </a:r>
            <a:r>
              <a:rPr spc="-25" dirty="0"/>
              <a:t> </a:t>
            </a:r>
            <a:r>
              <a:rPr dirty="0"/>
              <a:t>Field</a:t>
            </a:r>
            <a:r>
              <a:rPr spc="-25" dirty="0"/>
              <a:t> </a:t>
            </a:r>
            <a:r>
              <a:rPr spc="-10" dirty="0"/>
              <a:t>Encapsulation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036828"/>
            <a:ext cx="10049510" cy="18116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85090" indent="-228600">
              <a:lnSpc>
                <a:spcPts val="3000"/>
              </a:lnSpc>
              <a:spcBef>
                <a:spcPts val="500"/>
              </a:spcBef>
            </a:pPr>
            <a:r>
              <a:rPr sz="2800" spc="90" dirty="0">
                <a:latin typeface="Times New Roman"/>
                <a:cs typeface="Times New Roman"/>
              </a:rPr>
              <a:t>□</a:t>
            </a:r>
            <a:r>
              <a:rPr sz="2800" spc="90" dirty="0">
                <a:latin typeface="Calibri"/>
                <a:cs typeface="Calibri"/>
              </a:rPr>
              <a:t>Passing</a:t>
            </a:r>
            <a:r>
              <a:rPr sz="2800" spc="-5" dirty="0">
                <a:latin typeface="Calibri"/>
                <a:cs typeface="Calibri"/>
              </a:rPr>
              <a:t> 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primitive</a:t>
            </a:r>
            <a:r>
              <a:rPr sz="2800" spc="-5" dirty="0">
                <a:latin typeface="Calibri"/>
                <a:cs typeface="Calibri"/>
              </a:rPr>
              <a:t> type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passed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parameter)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700"/>
              </a:spcBef>
            </a:pPr>
            <a:r>
              <a:rPr sz="2800" spc="90" dirty="0">
                <a:latin typeface="Times New Roman"/>
                <a:cs typeface="Times New Roman"/>
              </a:rPr>
              <a:t>□</a:t>
            </a:r>
            <a:r>
              <a:rPr sz="2800" spc="90" dirty="0">
                <a:latin typeface="Calibri"/>
                <a:cs typeface="Calibri"/>
              </a:rPr>
              <a:t>Passing</a:t>
            </a:r>
            <a:r>
              <a:rPr sz="2800" spc="-5" dirty="0">
                <a:latin typeface="Calibri"/>
                <a:cs typeface="Calibri"/>
              </a:rPr>
              <a:t> 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reference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(the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reference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the </a:t>
            </a:r>
            <a:r>
              <a:rPr sz="2800" spc="-5" dirty="0">
                <a:latin typeface="Calibri"/>
                <a:cs typeface="Calibri"/>
              </a:rPr>
              <a:t>object)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9175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8.5.</a:t>
            </a:r>
            <a:r>
              <a:rPr spc="-15" dirty="0"/>
              <a:t> Passing </a:t>
            </a:r>
            <a:r>
              <a:rPr spc="-5" dirty="0"/>
              <a:t>Objects</a:t>
            </a:r>
            <a:r>
              <a:rPr spc="-10" dirty="0"/>
              <a:t> </a:t>
            </a:r>
            <a:r>
              <a:rPr spc="-20" dirty="0"/>
              <a:t>to</a:t>
            </a:r>
            <a:r>
              <a:rPr spc="-15" dirty="0"/>
              <a:t> </a:t>
            </a:r>
            <a:r>
              <a:rPr spc="-5" dirty="0"/>
              <a:t>Methods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0265" y="6372352"/>
            <a:ext cx="26352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5" dirty="0">
                <a:latin typeface="Times New Roman"/>
                <a:cs typeface="Times New Roman"/>
              </a:rPr>
              <a:t>46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095875" y="6421628"/>
            <a:ext cx="1998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CS501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-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L9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-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 Objects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and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Classes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91439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8.5.</a:t>
            </a:r>
            <a:r>
              <a:rPr spc="-25" dirty="0"/>
              <a:t> </a:t>
            </a:r>
            <a:r>
              <a:rPr spc="-15" dirty="0"/>
              <a:t>Passing</a:t>
            </a:r>
            <a:r>
              <a:rPr spc="-20" dirty="0"/>
              <a:t> </a:t>
            </a:r>
            <a:r>
              <a:rPr spc="-5" dirty="0"/>
              <a:t>Objects</a:t>
            </a:r>
            <a:r>
              <a:rPr spc="-20" dirty="0"/>
              <a:t> to</a:t>
            </a:r>
            <a:r>
              <a:rPr spc="-1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0417" y="831595"/>
            <a:ext cx="7860665" cy="193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B91AF"/>
                </a:solidFill>
                <a:latin typeface="Courier New"/>
                <a:cs typeface="Courier New"/>
              </a:rPr>
              <a:t>TestPassObject</a:t>
            </a:r>
            <a:r>
              <a:rPr sz="1800" b="1" spc="-30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6465">
              <a:lnSpc>
                <a:spcPts val="2125"/>
              </a:lnSpc>
            </a:pP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/**</a:t>
            </a:r>
            <a:r>
              <a:rPr sz="18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Main</a:t>
            </a:r>
            <a:r>
              <a:rPr sz="1800" b="1" spc="-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method</a:t>
            </a:r>
            <a:r>
              <a:rPr sz="1800" b="1" spc="-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45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main(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1800" b="1" spc="-10" dirty="0">
                <a:latin typeface="Courier New"/>
                <a:cs typeface="Courier New"/>
              </a:rPr>
              <a:t>[]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08080"/>
                </a:solidFill>
                <a:latin typeface="Courier New"/>
                <a:cs typeface="Courier New"/>
              </a:rPr>
              <a:t>args</a:t>
            </a:r>
            <a:r>
              <a:rPr sz="1800" b="1" spc="-10" dirty="0">
                <a:latin typeface="Courier New"/>
                <a:cs typeface="Courier New"/>
              </a:rPr>
              <a:t>)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840864" marR="686435">
              <a:lnSpc>
                <a:spcPts val="2110"/>
              </a:lnSpc>
              <a:spcBef>
                <a:spcPts val="140"/>
              </a:spcBef>
            </a:pP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Create </a:t>
            </a:r>
            <a:r>
              <a:rPr sz="1800" b="1" dirty="0">
                <a:solidFill>
                  <a:srgbClr val="008000"/>
                </a:solidFill>
                <a:latin typeface="Courier New"/>
                <a:cs typeface="Courier New"/>
              </a:rPr>
              <a:t>a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Circle object with radius </a:t>
            </a:r>
            <a:r>
              <a:rPr sz="1800" b="1" dirty="0">
                <a:solidFill>
                  <a:srgbClr val="008000"/>
                </a:solidFill>
                <a:latin typeface="Courier New"/>
                <a:cs typeface="Courier New"/>
              </a:rPr>
              <a:t>1 </a:t>
            </a:r>
            <a:r>
              <a:rPr sz="1800" b="1" spc="-107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myCircle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Circle(1);</a:t>
            </a:r>
            <a:endParaRPr sz="1800">
              <a:latin typeface="Courier New"/>
              <a:cs typeface="Courier New"/>
            </a:endParaRPr>
          </a:p>
          <a:p>
            <a:pPr marL="1840864" marR="5080">
              <a:lnSpc>
                <a:spcPts val="2090"/>
              </a:lnSpc>
              <a:spcBef>
                <a:spcPts val="114"/>
              </a:spcBef>
            </a:pP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Print areas for radius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1, 2, 3, 4,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and 5. </a:t>
            </a:r>
            <a:r>
              <a:rPr sz="1800" b="1" spc="-107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5;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81917" y="2798899"/>
            <a:ext cx="3276600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4"/>
              </a:lnSpc>
            </a:pPr>
            <a:r>
              <a:rPr sz="1800" b="1" spc="-10" dirty="0">
                <a:latin typeface="Courier New"/>
                <a:cs typeface="Courier New"/>
              </a:rPr>
              <a:t>printAreas(myCircle,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n);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4817" y="3026155"/>
            <a:ext cx="9540875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ts val="2135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1800" b="1" spc="-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See</a:t>
            </a:r>
            <a:r>
              <a:rPr sz="1800" b="1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myCircle.radius</a:t>
            </a:r>
            <a:r>
              <a:rPr sz="18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and</a:t>
            </a:r>
            <a:r>
              <a:rPr sz="18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times</a:t>
            </a:r>
            <a:endParaRPr sz="1800">
              <a:latin typeface="Courier New"/>
              <a:cs typeface="Courier New"/>
            </a:endParaRPr>
          </a:p>
          <a:p>
            <a:pPr marL="926465" marR="5080">
              <a:lnSpc>
                <a:spcPts val="2210"/>
              </a:lnSpc>
              <a:spcBef>
                <a:spcPts val="5"/>
              </a:spcBef>
            </a:pPr>
            <a:r>
              <a:rPr sz="1800" b="1" spc="-10" dirty="0">
                <a:latin typeface="Courier New"/>
                <a:cs typeface="Courier New"/>
              </a:rPr>
              <a:t>System.out.println(</a:t>
            </a:r>
            <a:r>
              <a:rPr sz="1800" b="1" spc="-10" dirty="0">
                <a:solidFill>
                  <a:srgbClr val="A31515"/>
                </a:solidFill>
                <a:latin typeface="Courier New"/>
                <a:cs typeface="Courier New"/>
              </a:rPr>
              <a:t>"\n" </a:t>
            </a:r>
            <a:r>
              <a:rPr sz="1800" b="1" dirty="0">
                <a:latin typeface="Courier New"/>
                <a:cs typeface="Courier New"/>
              </a:rPr>
              <a:t>+ </a:t>
            </a:r>
            <a:r>
              <a:rPr sz="1800" b="1" spc="-10" dirty="0">
                <a:solidFill>
                  <a:srgbClr val="A31515"/>
                </a:solidFill>
                <a:latin typeface="Courier New"/>
                <a:cs typeface="Courier New"/>
              </a:rPr>
              <a:t>"Radius </a:t>
            </a:r>
            <a:r>
              <a:rPr sz="1800" b="1" spc="-5" dirty="0">
                <a:solidFill>
                  <a:srgbClr val="A31515"/>
                </a:solidFill>
                <a:latin typeface="Courier New"/>
                <a:cs typeface="Courier New"/>
              </a:rPr>
              <a:t>is </a:t>
            </a:r>
            <a:r>
              <a:rPr sz="1800" b="1" dirty="0">
                <a:solidFill>
                  <a:srgbClr val="A31515"/>
                </a:solidFill>
                <a:latin typeface="Courier New"/>
                <a:cs typeface="Courier New"/>
              </a:rPr>
              <a:t>" </a:t>
            </a:r>
            <a:r>
              <a:rPr sz="1800" b="1" dirty="0">
                <a:latin typeface="Courier New"/>
                <a:cs typeface="Courier New"/>
              </a:rPr>
              <a:t>+ </a:t>
            </a:r>
            <a:r>
              <a:rPr sz="1800" b="1" spc="-10" dirty="0">
                <a:latin typeface="Courier New"/>
                <a:cs typeface="Courier New"/>
              </a:rPr>
              <a:t>myCircle.getRadius()); </a:t>
            </a:r>
            <a:r>
              <a:rPr sz="1800" b="1" spc="-10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System.out.println(</a:t>
            </a:r>
            <a:r>
              <a:rPr sz="1800" b="1" spc="-10" dirty="0">
                <a:solidFill>
                  <a:srgbClr val="A31515"/>
                </a:solidFill>
                <a:latin typeface="Courier New"/>
                <a:cs typeface="Courier New"/>
              </a:rPr>
              <a:t>"n</a:t>
            </a:r>
            <a:r>
              <a:rPr sz="1800" b="1" spc="-2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31515"/>
                </a:solidFill>
                <a:latin typeface="Courier New"/>
                <a:cs typeface="Courier New"/>
              </a:rPr>
              <a:t>is</a:t>
            </a:r>
            <a:r>
              <a:rPr sz="1800" b="1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1800" b="1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n);</a:t>
            </a:r>
            <a:endParaRPr sz="1800">
              <a:latin typeface="Courier New"/>
              <a:cs typeface="Courier New"/>
            </a:endParaRPr>
          </a:p>
          <a:p>
            <a:pPr marL="926465">
              <a:lnSpc>
                <a:spcPts val="2005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/**</a:t>
            </a:r>
            <a:r>
              <a:rPr sz="18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Print</a:t>
            </a:r>
            <a:r>
              <a:rPr sz="18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8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table</a:t>
            </a:r>
            <a:r>
              <a:rPr sz="18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of</a:t>
            </a:r>
            <a:r>
              <a:rPr sz="18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areas</a:t>
            </a:r>
            <a:r>
              <a:rPr sz="18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sz="18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radius</a:t>
            </a:r>
            <a:r>
              <a:rPr sz="18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61492" y="4449899"/>
            <a:ext cx="4368800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0"/>
              </a:lnSpc>
            </a:pPr>
            <a:r>
              <a:rPr sz="1800" b="1" spc="-10" dirty="0">
                <a:latin typeface="Courier New"/>
                <a:cs typeface="Courier New"/>
              </a:rPr>
              <a:t>printAreas(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sz="18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sz="1800" b="1" spc="-5" dirty="0">
                <a:latin typeface="Courier New"/>
                <a:cs typeface="Courier New"/>
              </a:rPr>
              <a:t>,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08080"/>
                </a:solidFill>
                <a:latin typeface="Courier New"/>
                <a:cs typeface="Courier New"/>
              </a:rPr>
              <a:t>times</a:t>
            </a:r>
            <a:r>
              <a:rPr sz="1800" b="1" spc="-1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4817" y="4397755"/>
            <a:ext cx="7125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4840" algn="l"/>
              </a:tabLst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publi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stati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voi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d	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9217" y="4665979"/>
            <a:ext cx="8721725" cy="16713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3512820">
              <a:lnSpc>
                <a:spcPct val="102200"/>
              </a:lnSpc>
              <a:spcBef>
                <a:spcPts val="50"/>
              </a:spcBef>
            </a:pPr>
            <a:r>
              <a:rPr sz="1800" b="1" spc="-10" dirty="0">
                <a:latin typeface="Courier New"/>
                <a:cs typeface="Courier New"/>
              </a:rPr>
              <a:t>System.out.println(</a:t>
            </a:r>
            <a:r>
              <a:rPr sz="1800" b="1" spc="-10" dirty="0">
                <a:solidFill>
                  <a:srgbClr val="A31515"/>
                </a:solidFill>
                <a:latin typeface="Courier New"/>
                <a:cs typeface="Courier New"/>
              </a:rPr>
              <a:t>"Radius \t\tArea"</a:t>
            </a:r>
            <a:r>
              <a:rPr sz="1800" b="1" spc="-10" dirty="0">
                <a:latin typeface="Courier New"/>
                <a:cs typeface="Courier New"/>
              </a:rPr>
              <a:t>); </a:t>
            </a:r>
            <a:r>
              <a:rPr sz="1800" b="1" spc="-107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(times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&gt;=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1)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090"/>
              </a:lnSpc>
            </a:pPr>
            <a:r>
              <a:rPr sz="1800" b="1" spc="-10" dirty="0">
                <a:latin typeface="Courier New"/>
                <a:cs typeface="Courier New"/>
              </a:rPr>
              <a:t>System.out.println(c.getRadius()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A31515"/>
                </a:solidFill>
                <a:latin typeface="Courier New"/>
                <a:cs typeface="Courier New"/>
              </a:rPr>
              <a:t>"\t\t"</a:t>
            </a:r>
            <a:r>
              <a:rPr sz="1800" b="1" spc="-3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c.getArea());</a:t>
            </a:r>
            <a:endParaRPr sz="1800">
              <a:latin typeface="Courier New"/>
              <a:cs typeface="Courier New"/>
            </a:endParaRPr>
          </a:p>
          <a:p>
            <a:pPr marL="927100" marR="3555365">
              <a:lnSpc>
                <a:spcPct val="101099"/>
              </a:lnSpc>
              <a:spcBef>
                <a:spcPts val="25"/>
              </a:spcBef>
            </a:pPr>
            <a:r>
              <a:rPr sz="1800" b="1" spc="-10" dirty="0">
                <a:latin typeface="Courier New"/>
                <a:cs typeface="Courier New"/>
              </a:rPr>
              <a:t>c.setRadius(c.getRadius() </a:t>
            </a:r>
            <a:r>
              <a:rPr sz="1800" b="1" dirty="0">
                <a:latin typeface="Courier New"/>
                <a:cs typeface="Courier New"/>
              </a:rPr>
              <a:t>+ </a:t>
            </a:r>
            <a:r>
              <a:rPr sz="1800" b="1" spc="-10" dirty="0">
                <a:latin typeface="Courier New"/>
                <a:cs typeface="Courier New"/>
              </a:rPr>
              <a:t>1); </a:t>
            </a:r>
            <a:r>
              <a:rPr sz="1800" b="1" spc="-10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times—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—;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4817" y="6317996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417" y="658317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91439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8.5.</a:t>
            </a:r>
            <a:r>
              <a:rPr spc="-25" dirty="0"/>
              <a:t> </a:t>
            </a:r>
            <a:r>
              <a:rPr spc="-15" dirty="0"/>
              <a:t>Passing</a:t>
            </a:r>
            <a:r>
              <a:rPr spc="-20" dirty="0"/>
              <a:t> </a:t>
            </a:r>
            <a:r>
              <a:rPr spc="-5" dirty="0"/>
              <a:t>Objects</a:t>
            </a:r>
            <a:r>
              <a:rPr spc="-20" dirty="0"/>
              <a:t> to</a:t>
            </a:r>
            <a:r>
              <a:rPr spc="-15" dirty="0"/>
              <a:t> </a:t>
            </a:r>
            <a:r>
              <a:rPr spc="-5" dirty="0"/>
              <a:t>Methods</a:t>
            </a:r>
          </a:p>
        </p:txBody>
      </p:sp>
      <p:sp>
        <p:nvSpPr>
          <p:cNvPr id="7" name="object 7"/>
          <p:cNvSpPr/>
          <p:nvPr/>
        </p:nvSpPr>
        <p:spPr>
          <a:xfrm>
            <a:off x="6705536" y="3232454"/>
            <a:ext cx="1501775" cy="266700"/>
          </a:xfrm>
          <a:custGeom>
            <a:avLst/>
            <a:gdLst/>
            <a:ahLst/>
            <a:cxnLst/>
            <a:rect l="l" t="t" r="r" b="b"/>
            <a:pathLst>
              <a:path w="1501775" h="266700">
                <a:moveTo>
                  <a:pt x="1501775" y="0"/>
                </a:moveTo>
                <a:lnTo>
                  <a:pt x="1228725" y="0"/>
                </a:lnTo>
                <a:lnTo>
                  <a:pt x="136525" y="0"/>
                </a:lnTo>
                <a:lnTo>
                  <a:pt x="0" y="0"/>
                </a:lnTo>
                <a:lnTo>
                  <a:pt x="0" y="266700"/>
                </a:lnTo>
                <a:lnTo>
                  <a:pt x="136525" y="266700"/>
                </a:lnTo>
                <a:lnTo>
                  <a:pt x="1228725" y="266700"/>
                </a:lnTo>
                <a:lnTo>
                  <a:pt x="1501775" y="266700"/>
                </a:lnTo>
                <a:lnTo>
                  <a:pt x="150177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3473" y="983995"/>
            <a:ext cx="6496050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B91AF"/>
                </a:solidFill>
                <a:latin typeface="Courier New"/>
                <a:cs typeface="Courier New"/>
              </a:rPr>
              <a:t>Test</a:t>
            </a:r>
            <a:r>
              <a:rPr sz="1800" b="1" spc="-35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840864" marR="5080" indent="-914400">
              <a:lnSpc>
                <a:spcPts val="2180"/>
              </a:lnSpc>
              <a:spcBef>
                <a:spcPts val="3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public static void </a:t>
            </a:r>
            <a:r>
              <a:rPr sz="1800" b="1" spc="-10" dirty="0">
                <a:latin typeface="Courier New"/>
                <a:cs typeface="Courier New"/>
              </a:rPr>
              <a:t>main(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1800" b="1" spc="-10" dirty="0">
                <a:latin typeface="Courier New"/>
                <a:cs typeface="Courier New"/>
              </a:rPr>
              <a:t>[] </a:t>
            </a:r>
            <a:r>
              <a:rPr sz="1800" b="1" spc="-10" dirty="0">
                <a:solidFill>
                  <a:srgbClr val="808080"/>
                </a:solidFill>
                <a:latin typeface="Courier New"/>
                <a:cs typeface="Courier New"/>
              </a:rPr>
              <a:t>args</a:t>
            </a:r>
            <a:r>
              <a:rPr sz="1800" b="1" spc="-10" dirty="0">
                <a:latin typeface="Courier New"/>
                <a:cs typeface="Courier New"/>
              </a:rPr>
              <a:t>) </a:t>
            </a:r>
            <a:r>
              <a:rPr sz="1800" b="1" dirty="0">
                <a:latin typeface="Courier New"/>
                <a:cs typeface="Courier New"/>
              </a:rPr>
              <a:t>{ </a:t>
            </a:r>
            <a:r>
              <a:rPr sz="1800" b="1" spc="-107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sz="18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myCircle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0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Circle(5.0);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4972" y="1860845"/>
            <a:ext cx="3003550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10" dirty="0">
                <a:latin typeface="Courier New"/>
                <a:cs typeface="Courier New"/>
              </a:rPr>
              <a:t>printCircl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0" dirty="0">
                <a:latin typeface="Courier New"/>
                <a:cs typeface="Courier New"/>
              </a:rPr>
              <a:t>(myCircl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7872" y="2078228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7872" y="2623820"/>
            <a:ext cx="2482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00" b="1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84548" y="2673645"/>
            <a:ext cx="3003550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0"/>
              </a:lnSpc>
            </a:pPr>
            <a:r>
              <a:rPr sz="1800" b="1" spc="-10" dirty="0">
                <a:latin typeface="Courier New"/>
                <a:cs typeface="Courier New"/>
              </a:rPr>
              <a:t>printCircle(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sz="180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sz="1800" b="1" spc="-5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75398" y="262382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92272" y="2901188"/>
            <a:ext cx="7260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System.out.println(</a:t>
            </a:r>
            <a:r>
              <a:rPr sz="1800" b="1" spc="-10" dirty="0">
                <a:solidFill>
                  <a:srgbClr val="A31515"/>
                </a:solidFill>
                <a:latin typeface="Courier New"/>
                <a:cs typeface="Courier New"/>
              </a:rPr>
              <a:t>"The</a:t>
            </a:r>
            <a:r>
              <a:rPr sz="1800" b="1" spc="-2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A31515"/>
                </a:solidFill>
                <a:latin typeface="Courier New"/>
                <a:cs typeface="Courier New"/>
              </a:rPr>
              <a:t>area</a:t>
            </a:r>
            <a:r>
              <a:rPr sz="1800" b="1" spc="-2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31515"/>
                </a:solidFill>
                <a:latin typeface="Courier New"/>
                <a:cs typeface="Courier New"/>
              </a:rPr>
              <a:t>of</a:t>
            </a:r>
            <a:r>
              <a:rPr sz="1800" b="1" spc="-2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A31515"/>
                </a:solidFill>
                <a:latin typeface="Courier New"/>
                <a:cs typeface="Courier New"/>
              </a:rPr>
              <a:t>the</a:t>
            </a:r>
            <a:r>
              <a:rPr sz="1800" b="1" spc="-2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A31515"/>
                </a:solidFill>
                <a:latin typeface="Courier New"/>
                <a:cs typeface="Courier New"/>
              </a:rPr>
              <a:t>circle</a:t>
            </a:r>
            <a:r>
              <a:rPr sz="1800" b="1" spc="-2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31515"/>
                </a:solidFill>
                <a:latin typeface="Courier New"/>
                <a:cs typeface="Courier New"/>
              </a:rPr>
              <a:t>of</a:t>
            </a:r>
            <a:r>
              <a:rPr sz="1800" b="1" spc="-2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A31515"/>
                </a:solidFill>
                <a:latin typeface="Courier New"/>
                <a:cs typeface="Courier New"/>
              </a:rPr>
              <a:t>radius"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92423" y="3232445"/>
            <a:ext cx="1911350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10" dirty="0">
                <a:latin typeface="Courier New"/>
                <a:cs typeface="Courier New"/>
              </a:rPr>
              <a:t>c.getRadius()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06672" y="3181603"/>
            <a:ext cx="548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6465" algn="l"/>
              </a:tabLst>
            </a:pPr>
            <a:r>
              <a:rPr sz="1800" b="1" dirty="0">
                <a:latin typeface="Courier New"/>
                <a:cs typeface="Courier New"/>
              </a:rPr>
              <a:t>+	+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1800" b="1" spc="-3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31515"/>
                </a:solidFill>
                <a:latin typeface="Courier New"/>
                <a:cs typeface="Courier New"/>
              </a:rPr>
              <a:t>is</a:t>
            </a:r>
            <a:r>
              <a:rPr sz="1800" b="1" spc="-3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1800" b="1" spc="-3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c.getArea());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3473" y="3449828"/>
            <a:ext cx="107759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3210" y="3964819"/>
            <a:ext cx="7432430" cy="2133600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655" y="1710269"/>
            <a:ext cx="11430000" cy="395393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3422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8.5.</a:t>
            </a:r>
            <a:r>
              <a:rPr spc="-20" dirty="0"/>
              <a:t> Data</a:t>
            </a:r>
            <a:r>
              <a:rPr spc="-25" dirty="0"/>
              <a:t> </a:t>
            </a:r>
            <a:r>
              <a:rPr dirty="0"/>
              <a:t>Field</a:t>
            </a:r>
            <a:r>
              <a:rPr spc="-25" dirty="0"/>
              <a:t> </a:t>
            </a:r>
            <a:r>
              <a:rPr spc="-10" dirty="0"/>
              <a:t>Encapsulation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378967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8.6.</a:t>
            </a:r>
            <a:r>
              <a:rPr spc="-20" dirty="0"/>
              <a:t> </a:t>
            </a:r>
            <a:r>
              <a:rPr spc="-30" dirty="0"/>
              <a:t>Array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Objects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8728" y="971296"/>
            <a:ext cx="10655300" cy="351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6155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sz="2500" b="1" spc="-5" dirty="0">
                <a:latin typeface="Courier New"/>
                <a:cs typeface="Courier New"/>
              </a:rPr>
              <a:t>[]</a:t>
            </a:r>
            <a:r>
              <a:rPr sz="2500" b="1" spc="-2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circleArray</a:t>
            </a:r>
            <a:r>
              <a:rPr sz="2500" b="1" spc="-2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25" dirty="0"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25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sz="2500" b="1" spc="-5" dirty="0">
                <a:latin typeface="Courier New"/>
                <a:cs typeface="Courier New"/>
              </a:rPr>
              <a:t>[10]</a:t>
            </a:r>
            <a:endParaRPr sz="2500">
              <a:latin typeface="Courier New"/>
              <a:cs typeface="Courier New"/>
            </a:endParaRPr>
          </a:p>
          <a:p>
            <a:pPr marL="1900555" marR="897890" indent="-914400">
              <a:lnSpc>
                <a:spcPct val="100000"/>
              </a:lnSpc>
              <a:tabLst>
                <a:tab pos="4034154" algn="l"/>
              </a:tabLst>
            </a:pPr>
            <a:r>
              <a:rPr sz="2500" b="1" spc="-5" dirty="0">
                <a:latin typeface="Courier New"/>
                <a:cs typeface="Courier New"/>
              </a:rPr>
              <a:t>for (int</a:t>
            </a:r>
            <a:r>
              <a:rPr sz="2500" b="1" spc="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i</a:t>
            </a:r>
            <a:r>
              <a:rPr sz="2500" b="1" spc="-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= </a:t>
            </a:r>
            <a:r>
              <a:rPr sz="2500" b="1" spc="-5" dirty="0">
                <a:latin typeface="Courier New"/>
                <a:cs typeface="Courier New"/>
              </a:rPr>
              <a:t>0;	</a:t>
            </a:r>
            <a:r>
              <a:rPr sz="2500" b="1" dirty="0">
                <a:latin typeface="Courier New"/>
                <a:cs typeface="Courier New"/>
              </a:rPr>
              <a:t>i &lt; </a:t>
            </a:r>
            <a:r>
              <a:rPr sz="2500" b="1" spc="-5" dirty="0">
                <a:latin typeface="Courier New"/>
                <a:cs typeface="Courier New"/>
              </a:rPr>
              <a:t>circleArray.length; i++) </a:t>
            </a:r>
            <a:r>
              <a:rPr sz="2500" b="1" dirty="0">
                <a:latin typeface="Courier New"/>
                <a:cs typeface="Courier New"/>
              </a:rPr>
              <a:t>{ </a:t>
            </a:r>
            <a:r>
              <a:rPr sz="2500" b="1" spc="-148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circleArray[i]</a:t>
            </a:r>
            <a:r>
              <a:rPr sz="2500" b="1" spc="-1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10" dirty="0"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25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Circle();</a:t>
            </a:r>
            <a:endParaRPr sz="2500">
              <a:latin typeface="Courier New"/>
              <a:cs typeface="Courier New"/>
            </a:endParaRPr>
          </a:p>
          <a:p>
            <a:pPr marL="986155">
              <a:lnSpc>
                <a:spcPct val="100000"/>
              </a:lnSpc>
            </a:pPr>
            <a:r>
              <a:rPr sz="2500" b="1" dirty="0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 marL="302895" indent="-290830">
              <a:lnSpc>
                <a:spcPct val="100000"/>
              </a:lnSpc>
              <a:spcBef>
                <a:spcPts val="2350"/>
              </a:spcBef>
              <a:buFont typeface="Arial"/>
              <a:buChar char="•"/>
              <a:tabLst>
                <a:tab pos="302895" algn="l"/>
                <a:tab pos="303530" algn="l"/>
              </a:tabLst>
            </a:pPr>
            <a:r>
              <a:rPr sz="2500" spc="-5" dirty="0">
                <a:latin typeface="Times New Roman"/>
                <a:cs typeface="Times New Roman"/>
              </a:rPr>
              <a:t>An </a:t>
            </a:r>
            <a:r>
              <a:rPr sz="2500" dirty="0">
                <a:latin typeface="Times New Roman"/>
                <a:cs typeface="Times New Roman"/>
              </a:rPr>
              <a:t>array 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objects is actually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 </a:t>
            </a:r>
            <a:r>
              <a:rPr sz="2500" i="1" dirty="0">
                <a:latin typeface="Times New Roman"/>
                <a:cs typeface="Times New Roman"/>
              </a:rPr>
              <a:t>array of</a:t>
            </a:r>
            <a:r>
              <a:rPr sz="2500" i="1" spc="5" dirty="0">
                <a:latin typeface="Times New Roman"/>
                <a:cs typeface="Times New Roman"/>
              </a:rPr>
              <a:t> </a:t>
            </a:r>
            <a:r>
              <a:rPr sz="2500" i="1" spc="-25" dirty="0">
                <a:latin typeface="Times New Roman"/>
                <a:cs typeface="Times New Roman"/>
              </a:rPr>
              <a:t>reference</a:t>
            </a:r>
            <a:r>
              <a:rPr sz="2500" i="1" dirty="0">
                <a:latin typeface="Times New Roman"/>
                <a:cs typeface="Times New Roman"/>
              </a:rPr>
              <a:t> variables</a:t>
            </a:r>
            <a:r>
              <a:rPr sz="2500" dirty="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imes New Roman"/>
                <a:cs typeface="Times New Roman"/>
              </a:rPr>
              <a:t>So </a:t>
            </a:r>
            <a:r>
              <a:rPr sz="2500" dirty="0">
                <a:latin typeface="Times New Roman"/>
                <a:cs typeface="Times New Roman"/>
              </a:rPr>
              <a:t>invoking circleArray[1].getArea()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involves </a:t>
            </a:r>
            <a:r>
              <a:rPr sz="2500" spc="-5" dirty="0">
                <a:latin typeface="Times New Roman"/>
                <a:cs typeface="Times New Roman"/>
              </a:rPr>
              <a:t>two</a:t>
            </a:r>
            <a:r>
              <a:rPr sz="2500" dirty="0">
                <a:latin typeface="Times New Roman"/>
                <a:cs typeface="Times New Roman"/>
              </a:rPr>
              <a:t> levels 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referencing.</a:t>
            </a:r>
            <a:endParaRPr sz="25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69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Times New Roman"/>
                <a:cs typeface="Times New Roman"/>
              </a:rPr>
              <a:t>circleArray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references to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 entire array and circleArray[1]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references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 a Circle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object.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07" y="1636472"/>
            <a:ext cx="11836398" cy="27177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378967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8.6.</a:t>
            </a:r>
            <a:r>
              <a:rPr spc="-20" dirty="0"/>
              <a:t> </a:t>
            </a:r>
            <a:r>
              <a:rPr spc="-30" dirty="0"/>
              <a:t>Array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Objects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378967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8.6.</a:t>
            </a:r>
            <a:r>
              <a:rPr spc="-20" dirty="0"/>
              <a:t> </a:t>
            </a:r>
            <a:r>
              <a:rPr spc="-30" dirty="0"/>
              <a:t>Array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Objects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8351" y="972819"/>
            <a:ext cx="7503159" cy="103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22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22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2B91AF"/>
                </a:solidFill>
                <a:latin typeface="Courier New"/>
                <a:cs typeface="Courier New"/>
              </a:rPr>
              <a:t>TotalArea</a:t>
            </a:r>
            <a:r>
              <a:rPr sz="2200" b="1" spc="-20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840864" marR="5080" indent="-914400">
              <a:lnSpc>
                <a:spcPts val="2620"/>
              </a:lnSpc>
              <a:spcBef>
                <a:spcPts val="150"/>
              </a:spcBef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public static void </a:t>
            </a:r>
            <a:r>
              <a:rPr sz="2200" b="1" dirty="0">
                <a:latin typeface="Courier New"/>
                <a:cs typeface="Courier New"/>
              </a:rPr>
              <a:t>mina(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2200" b="1" dirty="0">
                <a:latin typeface="Courier New"/>
                <a:cs typeface="Courier New"/>
              </a:rPr>
              <a:t>[] </a:t>
            </a:r>
            <a:r>
              <a:rPr sz="2200" b="1" dirty="0">
                <a:solidFill>
                  <a:srgbClr val="808080"/>
                </a:solidFill>
                <a:latin typeface="Courier New"/>
                <a:cs typeface="Courier New"/>
              </a:rPr>
              <a:t>args</a:t>
            </a:r>
            <a:r>
              <a:rPr sz="2200" b="1" dirty="0">
                <a:latin typeface="Courier New"/>
                <a:cs typeface="Courier New"/>
              </a:rPr>
              <a:t>){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sz="2200" b="1" dirty="0">
                <a:latin typeface="Courier New"/>
                <a:cs typeface="Courier New"/>
              </a:rPr>
              <a:t>[]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circleArray;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9850" y="1987803"/>
            <a:ext cx="23558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circleArray</a:t>
            </a:r>
            <a:r>
              <a:rPr sz="2200" b="1" spc="-6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5700" y="2051345"/>
            <a:ext cx="3378200" cy="317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0"/>
              </a:lnSpc>
            </a:pPr>
            <a:r>
              <a:rPr sz="2200" b="1" dirty="0">
                <a:latin typeface="Courier New"/>
                <a:cs typeface="Courier New"/>
              </a:rPr>
              <a:t>createCircleArray();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9850" y="2381545"/>
            <a:ext cx="5060950" cy="317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0"/>
              </a:lnSpc>
            </a:pPr>
            <a:r>
              <a:rPr sz="2200" b="1" dirty="0">
                <a:latin typeface="Courier New"/>
                <a:cs typeface="Courier New"/>
              </a:rPr>
              <a:t>printCircleArray(circleArray);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2750" y="2649220"/>
            <a:ext cx="3727450" cy="70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22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22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sz="2200" b="1" dirty="0">
                <a:latin typeface="Courier New"/>
                <a:cs typeface="Courier New"/>
              </a:rPr>
              <a:t>[]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5775" y="3054645"/>
            <a:ext cx="3365500" cy="317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5"/>
              </a:lnSpc>
            </a:pPr>
            <a:r>
              <a:rPr sz="2200" b="1" dirty="0">
                <a:latin typeface="Courier New"/>
                <a:cs typeface="Courier New"/>
              </a:rPr>
              <a:t>createCircleArray()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38575" y="2990596"/>
            <a:ext cx="1936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2750" y="3322828"/>
            <a:ext cx="9763760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sz="2200" b="1" dirty="0">
                <a:latin typeface="Courier New"/>
                <a:cs typeface="Courier New"/>
              </a:rPr>
              <a:t>[]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circleArray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22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sz="2200" b="1" dirty="0">
                <a:latin typeface="Courier New"/>
                <a:cs typeface="Courier New"/>
              </a:rPr>
              <a:t>[5];</a:t>
            </a:r>
            <a:endParaRPr sz="2200">
              <a:latin typeface="Courier New"/>
              <a:cs typeface="Courier New"/>
            </a:endParaRPr>
          </a:p>
          <a:p>
            <a:pPr marL="1841500" marR="5080" indent="-914400">
              <a:lnSpc>
                <a:spcPts val="2590"/>
              </a:lnSpc>
              <a:spcBef>
                <a:spcPts val="175"/>
              </a:spcBef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2200" b="1" dirty="0">
                <a:latin typeface="Courier New"/>
                <a:cs typeface="Courier New"/>
              </a:rPr>
              <a:t>(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200" b="1" dirty="0">
                <a:latin typeface="Courier New"/>
                <a:cs typeface="Courier New"/>
              </a:rPr>
              <a:t>i=0; i&lt;circleArray.length; i++) { 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circleArray[i]</a:t>
            </a:r>
            <a:r>
              <a:rPr sz="2200" b="1" spc="-3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22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Circle(Math.random()*100);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ts val="2540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ts val="2630"/>
              </a:lnSpc>
              <a:spcBef>
                <a:spcPts val="45"/>
              </a:spcBef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2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circleArray;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30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5450" y="5404145"/>
            <a:ext cx="3546475" cy="317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0"/>
              </a:lnSpc>
            </a:pPr>
            <a:r>
              <a:rPr sz="2200" b="1" dirty="0">
                <a:latin typeface="Courier New"/>
                <a:cs typeface="Courier New"/>
              </a:rPr>
              <a:t>//**</a:t>
            </a:r>
            <a:r>
              <a:rPr sz="2200" b="1" spc="-8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printCircleArray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15450" y="5734346"/>
            <a:ext cx="1346200" cy="317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0"/>
              </a:lnSpc>
            </a:pPr>
            <a:r>
              <a:rPr sz="2200" b="1" dirty="0">
                <a:latin typeface="Courier New"/>
                <a:cs typeface="Courier New"/>
              </a:rPr>
              <a:t>//**</a:t>
            </a:r>
            <a:r>
              <a:rPr sz="2200" b="1" spc="-6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sum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8351" y="6002020"/>
            <a:ext cx="1936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8.1.</a:t>
            </a:r>
            <a:r>
              <a:rPr spc="-15" dirty="0"/>
              <a:t> </a:t>
            </a:r>
            <a:r>
              <a:rPr spc="-5" dirty="0"/>
              <a:t>Defining</a:t>
            </a:r>
            <a:r>
              <a:rPr spc="-10" dirty="0"/>
              <a:t> </a:t>
            </a:r>
            <a:r>
              <a:rPr spc="-5" dirty="0"/>
              <a:t>Classes</a:t>
            </a:r>
            <a:r>
              <a:rPr spc="-10" dirty="0"/>
              <a:t> </a:t>
            </a:r>
            <a:r>
              <a:rPr spc="-15" dirty="0"/>
              <a:t>for</a:t>
            </a:r>
            <a:r>
              <a:rPr spc="-10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728" y="771651"/>
            <a:ext cx="11110595" cy="1293495"/>
          </a:xfrm>
          <a:prstGeom prst="rect">
            <a:avLst/>
          </a:prstGeom>
        </p:spPr>
        <p:txBody>
          <a:bodyPr vert="horz" wrap="square" lIns="0" tIns="21971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30"/>
              </a:spcBef>
              <a:buChar char="■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both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spc="-20" dirty="0">
                <a:latin typeface="Times New Roman"/>
                <a:cs typeface="Times New Roman"/>
              </a:rPr>
              <a:t>behavior.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35"/>
              </a:spcBef>
              <a:buChar char="■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defines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behavior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defines what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 does.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3082" y="2432104"/>
            <a:ext cx="9700991" cy="350887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350645"/>
            <a:chOff x="0" y="0"/>
            <a:chExt cx="12192000" cy="1350645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1643" y="1032751"/>
              <a:ext cx="6394450" cy="317500"/>
            </a:xfrm>
            <a:custGeom>
              <a:avLst/>
              <a:gdLst/>
              <a:ahLst/>
              <a:cxnLst/>
              <a:rect l="l" t="t" r="r" b="b"/>
              <a:pathLst>
                <a:path w="6394450" h="317500">
                  <a:moveTo>
                    <a:pt x="6394437" y="0"/>
                  </a:moveTo>
                  <a:lnTo>
                    <a:pt x="6394437" y="0"/>
                  </a:lnTo>
                  <a:lnTo>
                    <a:pt x="0" y="0"/>
                  </a:lnTo>
                  <a:lnTo>
                    <a:pt x="0" y="317500"/>
                  </a:lnTo>
                  <a:lnTo>
                    <a:pt x="6394437" y="317500"/>
                  </a:lnTo>
                  <a:lnTo>
                    <a:pt x="639443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378967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8.6.</a:t>
            </a:r>
            <a:r>
              <a:rPr spc="-20" dirty="0"/>
              <a:t> </a:t>
            </a:r>
            <a:r>
              <a:rPr spc="-30" dirty="0"/>
              <a:t>Array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Objects</a:t>
            </a:r>
          </a:p>
        </p:txBody>
      </p:sp>
      <p:sp>
        <p:nvSpPr>
          <p:cNvPr id="8" name="object 8"/>
          <p:cNvSpPr/>
          <p:nvPr/>
        </p:nvSpPr>
        <p:spPr>
          <a:xfrm>
            <a:off x="4162006" y="3382251"/>
            <a:ext cx="2692400" cy="317500"/>
          </a:xfrm>
          <a:custGeom>
            <a:avLst/>
            <a:gdLst/>
            <a:ahLst/>
            <a:cxnLst/>
            <a:rect l="l" t="t" r="r" b="b"/>
            <a:pathLst>
              <a:path w="2692400" h="317500">
                <a:moveTo>
                  <a:pt x="673100" y="0"/>
                </a:moveTo>
                <a:lnTo>
                  <a:pt x="504825" y="0"/>
                </a:lnTo>
                <a:lnTo>
                  <a:pt x="0" y="0"/>
                </a:lnTo>
                <a:lnTo>
                  <a:pt x="0" y="317500"/>
                </a:lnTo>
                <a:lnTo>
                  <a:pt x="504825" y="317500"/>
                </a:lnTo>
                <a:lnTo>
                  <a:pt x="673100" y="317500"/>
                </a:lnTo>
                <a:lnTo>
                  <a:pt x="673100" y="0"/>
                </a:lnTo>
                <a:close/>
              </a:path>
              <a:path w="2692400" h="317500">
                <a:moveTo>
                  <a:pt x="2692400" y="0"/>
                </a:moveTo>
                <a:lnTo>
                  <a:pt x="2524137" y="0"/>
                </a:lnTo>
                <a:lnTo>
                  <a:pt x="673112" y="0"/>
                </a:lnTo>
                <a:lnTo>
                  <a:pt x="673112" y="317500"/>
                </a:lnTo>
                <a:lnTo>
                  <a:pt x="2524125" y="317500"/>
                </a:lnTo>
                <a:lnTo>
                  <a:pt x="2692400" y="317500"/>
                </a:lnTo>
                <a:lnTo>
                  <a:pt x="26924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8181" y="4055351"/>
            <a:ext cx="4206875" cy="317500"/>
          </a:xfrm>
          <a:custGeom>
            <a:avLst/>
            <a:gdLst/>
            <a:ahLst/>
            <a:cxnLst/>
            <a:rect l="l" t="t" r="r" b="b"/>
            <a:pathLst>
              <a:path w="4206875" h="317500">
                <a:moveTo>
                  <a:pt x="673100" y="0"/>
                </a:moveTo>
                <a:lnTo>
                  <a:pt x="0" y="0"/>
                </a:lnTo>
                <a:lnTo>
                  <a:pt x="0" y="317500"/>
                </a:lnTo>
                <a:lnTo>
                  <a:pt x="673100" y="317500"/>
                </a:lnTo>
                <a:lnTo>
                  <a:pt x="673100" y="0"/>
                </a:lnTo>
                <a:close/>
              </a:path>
              <a:path w="4206875" h="317500">
                <a:moveTo>
                  <a:pt x="4206875" y="0"/>
                </a:moveTo>
                <a:lnTo>
                  <a:pt x="4206875" y="0"/>
                </a:lnTo>
                <a:lnTo>
                  <a:pt x="673112" y="0"/>
                </a:lnTo>
                <a:lnTo>
                  <a:pt x="673112" y="317500"/>
                </a:lnTo>
                <a:lnTo>
                  <a:pt x="4206875" y="317500"/>
                </a:lnTo>
                <a:lnTo>
                  <a:pt x="420687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1717" y="969771"/>
            <a:ext cx="11716385" cy="4728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26465" marR="1936114" indent="-914400">
              <a:lnSpc>
                <a:spcPct val="100499"/>
              </a:lnSpc>
              <a:spcBef>
                <a:spcPts val="85"/>
              </a:spcBef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public static void </a:t>
            </a:r>
            <a:r>
              <a:rPr sz="2200" b="1" dirty="0">
                <a:latin typeface="Courier New"/>
                <a:cs typeface="Courier New"/>
              </a:rPr>
              <a:t>printCircleArray(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sz="2200" b="1" dirty="0">
                <a:latin typeface="Courier New"/>
                <a:cs typeface="Courier New"/>
              </a:rPr>
              <a:t>[] </a:t>
            </a:r>
            <a:r>
              <a:rPr sz="2200" b="1" dirty="0">
                <a:solidFill>
                  <a:srgbClr val="808080"/>
                </a:solidFill>
                <a:latin typeface="Courier New"/>
                <a:cs typeface="Courier New"/>
              </a:rPr>
              <a:t>circleArray</a:t>
            </a:r>
            <a:r>
              <a:rPr sz="2200" b="1" dirty="0">
                <a:latin typeface="Courier New"/>
                <a:cs typeface="Courier New"/>
              </a:rPr>
              <a:t>){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System.out.printf(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"%–30s%–15s\n"</a:t>
            </a:r>
            <a:r>
              <a:rPr sz="2200" b="1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"Radius"</a:t>
            </a:r>
            <a:r>
              <a:rPr sz="2200" b="1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"Area"</a:t>
            </a:r>
            <a:r>
              <a:rPr sz="2200" b="1" dirty="0">
                <a:latin typeface="Courier New"/>
                <a:cs typeface="Courier New"/>
              </a:rPr>
              <a:t>);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(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200" b="1" dirty="0">
                <a:latin typeface="Courier New"/>
                <a:cs typeface="Courier New"/>
              </a:rPr>
              <a:t>i=0; i&lt;circleArray.length;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i++) {</a:t>
            </a:r>
            <a:endParaRPr sz="2200">
              <a:latin typeface="Courier New"/>
              <a:cs typeface="Courier New"/>
            </a:endParaRPr>
          </a:p>
          <a:p>
            <a:pPr marL="12700" marR="5080" indent="1828800">
              <a:lnSpc>
                <a:spcPts val="2590"/>
              </a:lnSpc>
              <a:spcBef>
                <a:spcPts val="175"/>
              </a:spcBef>
              <a:tabLst>
                <a:tab pos="7327265" algn="l"/>
              </a:tabLst>
            </a:pPr>
            <a:r>
              <a:rPr sz="2200" b="1" dirty="0">
                <a:latin typeface="Courier New"/>
                <a:cs typeface="Courier New"/>
              </a:rPr>
              <a:t>System.out.printf(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"%–30f%–15f\n"</a:t>
            </a:r>
            <a:r>
              <a:rPr sz="2200" b="1" dirty="0">
                <a:latin typeface="Courier New"/>
                <a:cs typeface="Courier New"/>
              </a:rPr>
              <a:t>, 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circleArray[i].getRadius(),	circleArray[i].getArea());</a:t>
            </a:r>
            <a:endParaRPr sz="2200">
              <a:latin typeface="Courier New"/>
              <a:cs typeface="Courier New"/>
            </a:endParaRPr>
          </a:p>
          <a:p>
            <a:pPr marL="926465">
              <a:lnSpc>
                <a:spcPts val="2540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2755265" marR="684530" indent="-1828800">
              <a:lnSpc>
                <a:spcPts val="2620"/>
              </a:lnSpc>
              <a:spcBef>
                <a:spcPts val="155"/>
              </a:spcBef>
            </a:pPr>
            <a:r>
              <a:rPr sz="2200" b="1" dirty="0">
                <a:latin typeface="Courier New"/>
                <a:cs typeface="Courier New"/>
              </a:rPr>
              <a:t>System.out.printf(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"%–30f%–15f\n"</a:t>
            </a:r>
            <a:r>
              <a:rPr sz="2200" b="1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"The total area of circles </a:t>
            </a:r>
            <a:r>
              <a:rPr sz="2200" b="1" spc="-13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is"</a:t>
            </a:r>
            <a:r>
              <a:rPr sz="2200" b="1" dirty="0">
                <a:latin typeface="Courier New"/>
                <a:cs typeface="Courier New"/>
              </a:rPr>
              <a:t>,</a:t>
            </a:r>
            <a:r>
              <a:rPr sz="2200" b="1" spc="57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sum(circleArray));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5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926465" marR="3787140" indent="-914400">
              <a:lnSpc>
                <a:spcPts val="2620"/>
              </a:lnSpc>
              <a:spcBef>
                <a:spcPts val="80"/>
              </a:spcBef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public static double </a:t>
            </a:r>
            <a:r>
              <a:rPr sz="2200" b="1" dirty="0">
                <a:latin typeface="Courier New"/>
                <a:cs typeface="Courier New"/>
              </a:rPr>
              <a:t>sum(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sz="2200" b="1" dirty="0">
                <a:latin typeface="Courier New"/>
                <a:cs typeface="Courier New"/>
              </a:rPr>
              <a:t>[] </a:t>
            </a:r>
            <a:r>
              <a:rPr sz="2200" b="1" dirty="0">
                <a:solidFill>
                  <a:srgbClr val="808080"/>
                </a:solidFill>
                <a:latin typeface="Courier New"/>
                <a:cs typeface="Courier New"/>
              </a:rPr>
              <a:t>circleArray</a:t>
            </a:r>
            <a:r>
              <a:rPr sz="2200" b="1" dirty="0">
                <a:latin typeface="Courier New"/>
                <a:cs typeface="Courier New"/>
              </a:rPr>
              <a:t>){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sz="2200" b="1" dirty="0">
                <a:latin typeface="Courier New"/>
                <a:cs typeface="Courier New"/>
              </a:rPr>
              <a:t>sum = 0;</a:t>
            </a:r>
            <a:endParaRPr sz="2200">
              <a:latin typeface="Courier New"/>
              <a:cs typeface="Courier New"/>
            </a:endParaRPr>
          </a:p>
          <a:p>
            <a:pPr marL="926465" marR="3714115">
              <a:lnSpc>
                <a:spcPts val="2620"/>
              </a:lnSpc>
              <a:spcBef>
                <a:spcPts val="60"/>
              </a:spcBef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2200" b="1" dirty="0">
                <a:latin typeface="Courier New"/>
                <a:cs typeface="Courier New"/>
              </a:rPr>
              <a:t>(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200" b="1" dirty="0">
                <a:latin typeface="Courier New"/>
                <a:cs typeface="Courier New"/>
              </a:rPr>
              <a:t>i=0; i&lt;circleArray.length; i++) {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sum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+=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circleArray[i].getArea();</a:t>
            </a:r>
            <a:endParaRPr sz="2200">
              <a:latin typeface="Courier New"/>
              <a:cs typeface="Courier New"/>
            </a:endParaRPr>
          </a:p>
          <a:p>
            <a:pPr marL="926465">
              <a:lnSpc>
                <a:spcPts val="2600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6117" y="5713534"/>
            <a:ext cx="103568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70"/>
              </a:lnSpc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4042" y="5713534"/>
            <a:ext cx="69913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70"/>
              </a:lnSpc>
            </a:pPr>
            <a:r>
              <a:rPr sz="2200" b="1" dirty="0">
                <a:latin typeface="Courier New"/>
                <a:cs typeface="Courier New"/>
              </a:rPr>
              <a:t>sum;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1717" y="6045766"/>
            <a:ext cx="19367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70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0265" y="6372352"/>
            <a:ext cx="26352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5" dirty="0">
                <a:latin typeface="Times New Roman"/>
                <a:cs typeface="Times New Roman"/>
              </a:rPr>
              <a:t>53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4799" y="950467"/>
            <a:ext cx="10782300" cy="11258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965" marR="50165" indent="-342900">
              <a:lnSpc>
                <a:spcPct val="100800"/>
              </a:lnSpc>
              <a:spcBef>
                <a:spcPts val="75"/>
              </a:spcBef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contents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object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cannot</a:t>
            </a:r>
            <a:r>
              <a:rPr sz="2400" dirty="0">
                <a:latin typeface="Times New Roman"/>
                <a:cs typeface="Times New Roman"/>
              </a:rPr>
              <a:t> be </a:t>
            </a:r>
            <a:r>
              <a:rPr sz="2400" spc="-5" dirty="0">
                <a:latin typeface="Times New Roman"/>
                <a:cs typeface="Times New Roman"/>
              </a:rPr>
              <a:t>changed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once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object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created,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object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immutable object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immutable class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private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fields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without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mutators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 </a:t>
            </a:r>
            <a:r>
              <a:rPr sz="2400" spc="-5" dirty="0">
                <a:latin typeface="Times New Roman"/>
                <a:cs typeface="Times New Roman"/>
              </a:rPr>
              <a:t>necessarily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immutable.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095875" y="6421628"/>
            <a:ext cx="1998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CS501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-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L9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-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 Objects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and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Classes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654748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8.7.</a:t>
            </a:r>
            <a:r>
              <a:rPr spc="-15" dirty="0"/>
              <a:t> </a:t>
            </a:r>
            <a:r>
              <a:rPr spc="-5" dirty="0"/>
              <a:t>Immutable</a:t>
            </a:r>
            <a:r>
              <a:rPr spc="-10" dirty="0"/>
              <a:t> </a:t>
            </a:r>
            <a:r>
              <a:rPr spc="-5" dirty="0"/>
              <a:t>Objects</a:t>
            </a:r>
            <a:r>
              <a:rPr spc="-15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5" dirty="0"/>
              <a:t>Classes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9506" y="2185384"/>
            <a:ext cx="3533775" cy="317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0"/>
              </a:lnSpc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22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22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2B91AF"/>
                </a:solidFill>
                <a:latin typeface="Courier New"/>
                <a:cs typeface="Courier New"/>
              </a:rPr>
              <a:t>Student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0582" y="2121915"/>
            <a:ext cx="1936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3907" y="2528284"/>
            <a:ext cx="2536825" cy="317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0"/>
              </a:lnSpc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sz="22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2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id;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3907" y="2858484"/>
            <a:ext cx="4711700" cy="317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5"/>
              </a:lnSpc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sz="22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BirthDate</a:t>
            </a:r>
            <a:r>
              <a:rPr sz="22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birthDate;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21207" y="3136900"/>
            <a:ext cx="9280525" cy="337248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27100" marR="5080" indent="-914400">
              <a:lnSpc>
                <a:spcPts val="2620"/>
              </a:lnSpc>
              <a:spcBef>
                <a:spcPts val="200"/>
              </a:spcBef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sz="2200" b="1" dirty="0">
                <a:latin typeface="Courier New"/>
                <a:cs typeface="Courier New"/>
              </a:rPr>
              <a:t>Student(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200" b="1" dirty="0">
                <a:solidFill>
                  <a:srgbClr val="808080"/>
                </a:solidFill>
                <a:latin typeface="Courier New"/>
                <a:cs typeface="Courier New"/>
              </a:rPr>
              <a:t>ssn</a:t>
            </a:r>
            <a:r>
              <a:rPr sz="2200" b="1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200" b="1" dirty="0">
                <a:solidFill>
                  <a:srgbClr val="808080"/>
                </a:solidFill>
                <a:latin typeface="Courier New"/>
                <a:cs typeface="Courier New"/>
              </a:rPr>
              <a:t>year</a:t>
            </a:r>
            <a:r>
              <a:rPr sz="2200" b="1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200" b="1" dirty="0">
                <a:solidFill>
                  <a:srgbClr val="808080"/>
                </a:solidFill>
                <a:latin typeface="Courier New"/>
                <a:cs typeface="Courier New"/>
              </a:rPr>
              <a:t>month</a:t>
            </a:r>
            <a:r>
              <a:rPr sz="2200" b="1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200" b="1" dirty="0">
                <a:solidFill>
                  <a:srgbClr val="808080"/>
                </a:solidFill>
                <a:latin typeface="Courier New"/>
                <a:cs typeface="Courier New"/>
              </a:rPr>
              <a:t>day</a:t>
            </a:r>
            <a:r>
              <a:rPr sz="2200" b="1" dirty="0">
                <a:latin typeface="Courier New"/>
                <a:cs typeface="Courier New"/>
              </a:rPr>
              <a:t>) {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id =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ssn;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ts val="2505"/>
              </a:lnSpc>
            </a:pPr>
            <a:r>
              <a:rPr sz="2200" b="1" dirty="0">
                <a:latin typeface="Courier New"/>
                <a:cs typeface="Courier New"/>
              </a:rPr>
              <a:t>birthDate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22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BirthDate(year,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month,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day);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30"/>
              </a:lnSpc>
              <a:spcBef>
                <a:spcPts val="5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927100" marR="5894705" indent="-914400">
              <a:lnSpc>
                <a:spcPts val="2690"/>
              </a:lnSpc>
              <a:spcBef>
                <a:spcPts val="35"/>
              </a:spcBef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220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20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getId()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 </a:t>
            </a:r>
            <a:r>
              <a:rPr sz="2200" b="1" spc="-130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2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id;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490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927100" marR="3707129" indent="-914400">
              <a:lnSpc>
                <a:spcPts val="2690"/>
              </a:lnSpc>
              <a:spcBef>
                <a:spcPts val="25"/>
              </a:spcBef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public BirthDate </a:t>
            </a:r>
            <a:r>
              <a:rPr sz="2200" b="1" dirty="0">
                <a:latin typeface="Courier New"/>
                <a:cs typeface="Courier New"/>
              </a:rPr>
              <a:t>getBirthDate() {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birthDate;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15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6806" y="6489700"/>
            <a:ext cx="1936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0265" y="6372352"/>
            <a:ext cx="26352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5" dirty="0">
                <a:latin typeface="Times New Roman"/>
                <a:cs typeface="Times New Roman"/>
              </a:rPr>
              <a:t>54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095875" y="6421628"/>
            <a:ext cx="1998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CS501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-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L9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-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 Objects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and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Classes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012" y="764539"/>
            <a:ext cx="3303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B91AF"/>
                </a:solidFill>
                <a:latin typeface="Courier New"/>
                <a:cs typeface="Courier New"/>
              </a:rPr>
              <a:t>BirthDate</a:t>
            </a:r>
            <a:r>
              <a:rPr sz="1800" b="1" spc="-35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1112" y="1081938"/>
            <a:ext cx="2320925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0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sz="18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year;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1112" y="1361338"/>
            <a:ext cx="2457450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sz="18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month;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1112" y="1640738"/>
            <a:ext cx="2184400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4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sz="18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day;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012" y="1855723"/>
            <a:ext cx="10181590" cy="44145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841500" marR="1600200" indent="-914400">
              <a:lnSpc>
                <a:spcPct val="102200"/>
              </a:lnSpc>
              <a:spcBef>
                <a:spcPts val="5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sz="1800" b="1" spc="-10" dirty="0">
                <a:latin typeface="Courier New"/>
                <a:cs typeface="Courier New"/>
              </a:rPr>
              <a:t>BirthDate(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solidFill>
                  <a:srgbClr val="808080"/>
                </a:solidFill>
                <a:latin typeface="Courier New"/>
                <a:cs typeface="Courier New"/>
              </a:rPr>
              <a:t>newYear</a:t>
            </a:r>
            <a:r>
              <a:rPr sz="1800" b="1" spc="-10" dirty="0">
                <a:latin typeface="Courier New"/>
                <a:cs typeface="Courier New"/>
              </a:rPr>
              <a:t>,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solidFill>
                  <a:srgbClr val="808080"/>
                </a:solidFill>
                <a:latin typeface="Courier New"/>
                <a:cs typeface="Courier New"/>
              </a:rPr>
              <a:t>newMonth</a:t>
            </a:r>
            <a:r>
              <a:rPr sz="1800" b="1" spc="-10" dirty="0">
                <a:latin typeface="Courier New"/>
                <a:cs typeface="Courier New"/>
              </a:rPr>
              <a:t>,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solidFill>
                  <a:srgbClr val="808080"/>
                </a:solidFill>
                <a:latin typeface="Courier New"/>
                <a:cs typeface="Courier New"/>
              </a:rPr>
              <a:t>newDay</a:t>
            </a:r>
            <a:r>
              <a:rPr sz="1800" b="1" spc="-10" dirty="0">
                <a:latin typeface="Courier New"/>
                <a:cs typeface="Courier New"/>
              </a:rPr>
              <a:t>) </a:t>
            </a:r>
            <a:r>
              <a:rPr sz="1800" b="1" dirty="0">
                <a:latin typeface="Courier New"/>
                <a:cs typeface="Courier New"/>
              </a:rPr>
              <a:t>{ </a:t>
            </a:r>
            <a:r>
              <a:rPr sz="1800" b="1" spc="-10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year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newYear;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ts val="2090"/>
              </a:lnSpc>
            </a:pPr>
            <a:r>
              <a:rPr sz="1800" b="1" spc="-10" dirty="0">
                <a:latin typeface="Courier New"/>
                <a:cs typeface="Courier New"/>
              </a:rPr>
              <a:t>month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newMonth;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50"/>
              </a:spcBef>
            </a:pPr>
            <a:r>
              <a:rPr sz="1800" b="1" spc="-10" dirty="0">
                <a:latin typeface="Courier New"/>
                <a:cs typeface="Courier New"/>
              </a:rPr>
              <a:t>day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newDay;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125"/>
              </a:lnSpc>
              <a:spcBef>
                <a:spcPts val="45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125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0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setYear(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08080"/>
                </a:solidFill>
                <a:latin typeface="Courier New"/>
                <a:cs typeface="Courier New"/>
              </a:rPr>
              <a:t>newYear</a:t>
            </a:r>
            <a:r>
              <a:rPr sz="1800" b="1" spc="-10" dirty="0">
                <a:latin typeface="Courier New"/>
                <a:cs typeface="Courier New"/>
              </a:rPr>
              <a:t>)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ts val="2125"/>
              </a:lnSpc>
              <a:spcBef>
                <a:spcPts val="50"/>
              </a:spcBef>
            </a:pPr>
            <a:r>
              <a:rPr sz="1800" b="1" spc="-10" dirty="0">
                <a:latin typeface="Courier New"/>
                <a:cs typeface="Courier New"/>
              </a:rPr>
              <a:t>year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newYear;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125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B91AF"/>
                </a:solidFill>
                <a:latin typeface="Courier New"/>
                <a:cs typeface="Courier New"/>
              </a:rPr>
              <a:t>Test</a:t>
            </a:r>
            <a:r>
              <a:rPr sz="1800" b="1" spc="-35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125"/>
              </a:lnSpc>
              <a:spcBef>
                <a:spcPts val="45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main(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1800" b="1" spc="-10" dirty="0">
                <a:latin typeface="Courier New"/>
                <a:cs typeface="Courier New"/>
              </a:rPr>
              <a:t>[]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08080"/>
                </a:solidFill>
                <a:latin typeface="Courier New"/>
                <a:cs typeface="Courier New"/>
              </a:rPr>
              <a:t>args</a:t>
            </a:r>
            <a:r>
              <a:rPr sz="1800" b="1" spc="-10" dirty="0">
                <a:latin typeface="Courier New"/>
                <a:cs typeface="Courier New"/>
              </a:rPr>
              <a:t>)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ts val="2125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Student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student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Student(111223333,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1970,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5,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3);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5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BirthDate</a:t>
            </a:r>
            <a:r>
              <a:rPr sz="18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date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student.getBirthDate();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ts val="2125"/>
              </a:lnSpc>
              <a:spcBef>
                <a:spcPts val="45"/>
              </a:spcBef>
            </a:pPr>
            <a:r>
              <a:rPr sz="1800" b="1" spc="-10" dirty="0">
                <a:latin typeface="Courier New"/>
                <a:cs typeface="Courier New"/>
              </a:rPr>
              <a:t>date.setYear(2010);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18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Now</a:t>
            </a:r>
            <a:r>
              <a:rPr sz="18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the</a:t>
            </a:r>
            <a:r>
              <a:rPr sz="18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student</a:t>
            </a:r>
            <a:r>
              <a:rPr sz="18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birth</a:t>
            </a:r>
            <a:r>
              <a:rPr sz="18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year</a:t>
            </a:r>
            <a:r>
              <a:rPr sz="18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is</a:t>
            </a:r>
            <a:r>
              <a:rPr sz="18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changed!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125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012" y="625094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654748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8.7.</a:t>
            </a:r>
            <a:r>
              <a:rPr spc="-15" dirty="0"/>
              <a:t> </a:t>
            </a:r>
            <a:r>
              <a:rPr spc="-5" dirty="0"/>
              <a:t>Immutable</a:t>
            </a:r>
            <a:r>
              <a:rPr spc="-10" dirty="0"/>
              <a:t> </a:t>
            </a:r>
            <a:r>
              <a:rPr spc="-5" dirty="0"/>
              <a:t>Objects</a:t>
            </a:r>
            <a:r>
              <a:rPr spc="-15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654748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8.7.</a:t>
            </a:r>
            <a:r>
              <a:rPr spc="-15" dirty="0"/>
              <a:t> </a:t>
            </a:r>
            <a:r>
              <a:rPr spc="-5" dirty="0"/>
              <a:t>Immutable</a:t>
            </a:r>
            <a:r>
              <a:rPr spc="-10" dirty="0"/>
              <a:t> </a:t>
            </a:r>
            <a:r>
              <a:rPr spc="-5" dirty="0"/>
              <a:t>Objects</a:t>
            </a:r>
            <a:r>
              <a:rPr spc="-15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5" dirty="0"/>
              <a:t>Classes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9853" y="1126743"/>
            <a:ext cx="976947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Times New Roman"/>
                <a:cs typeface="Times New Roman"/>
              </a:rPr>
              <a:t>For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 class to be immutable, it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must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meet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 following requirements: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All </a:t>
            </a:r>
            <a:r>
              <a:rPr sz="2500" dirty="0">
                <a:latin typeface="Times New Roman"/>
                <a:cs typeface="Times New Roman"/>
              </a:rPr>
              <a:t>data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fields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must be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private.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Times New Roman"/>
                <a:cs typeface="Times New Roman"/>
              </a:rPr>
              <a:t>There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can’t</a:t>
            </a:r>
            <a:r>
              <a:rPr sz="2500" dirty="0">
                <a:latin typeface="Times New Roman"/>
                <a:cs typeface="Times New Roman"/>
              </a:rPr>
              <a:t> be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any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mutator methods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for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data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fields.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No </a:t>
            </a:r>
            <a:r>
              <a:rPr sz="2500" dirty="0">
                <a:latin typeface="Times New Roman"/>
                <a:cs typeface="Times New Roman"/>
              </a:rPr>
              <a:t>accessor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methods can return a reference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 a data field that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 mutable.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284" y="975867"/>
            <a:ext cx="10992485" cy="288480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scope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instance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static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variables 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entire</a:t>
            </a:r>
            <a:r>
              <a:rPr sz="2800" spc="-10" dirty="0">
                <a:latin typeface="Times New Roman"/>
                <a:cs typeface="Times New Roman"/>
              </a:rPr>
              <a:t> class.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They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dirty="0">
                <a:latin typeface="Times New Roman"/>
                <a:cs typeface="Times New Roman"/>
              </a:rPr>
              <a:t> be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declared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anywhere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inside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class.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1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scope </a:t>
            </a:r>
            <a:r>
              <a:rPr sz="2800" dirty="0">
                <a:latin typeface="Times New Roman"/>
                <a:cs typeface="Times New Roman"/>
              </a:rPr>
              <a:t>of a </a:t>
            </a:r>
            <a:r>
              <a:rPr sz="2800" spc="-5" dirty="0">
                <a:latin typeface="Times New Roman"/>
                <a:cs typeface="Times New Roman"/>
              </a:rPr>
              <a:t>local variable starts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its declaration and continues to 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end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block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 contains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variable.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local variable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must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0" dirty="0">
                <a:latin typeface="Times New Roman"/>
                <a:cs typeface="Times New Roman"/>
              </a:rPr>
              <a:t> initialized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explicitly</a:t>
            </a:r>
            <a:r>
              <a:rPr sz="2800" dirty="0">
                <a:latin typeface="Times New Roman"/>
                <a:cs typeface="Times New Roman"/>
              </a:rPr>
              <a:t> before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dirty="0">
                <a:latin typeface="Times New Roman"/>
                <a:cs typeface="Times New Roman"/>
              </a:rPr>
              <a:t> be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used.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496951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8.8.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10" dirty="0"/>
              <a:t>Scope </a:t>
            </a:r>
            <a:r>
              <a:rPr dirty="0"/>
              <a:t>of</a:t>
            </a:r>
            <a:r>
              <a:rPr spc="-10" dirty="0"/>
              <a:t> </a:t>
            </a:r>
            <a:r>
              <a:rPr spc="-25" dirty="0"/>
              <a:t>Variables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351" y="1209040"/>
            <a:ext cx="11108690" cy="198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645795" indent="-228600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he </a:t>
            </a:r>
            <a:r>
              <a:rPr sz="2500" b="1" spc="-5" dirty="0">
                <a:latin typeface="Courier New"/>
                <a:cs typeface="Courier New"/>
              </a:rPr>
              <a:t>thi</a:t>
            </a:r>
            <a:r>
              <a:rPr sz="2500" b="1" dirty="0">
                <a:latin typeface="Courier New"/>
                <a:cs typeface="Courier New"/>
              </a:rPr>
              <a:t>s</a:t>
            </a:r>
            <a:r>
              <a:rPr sz="2500" b="1" spc="-880" dirty="0">
                <a:latin typeface="Courier New"/>
                <a:cs typeface="Courier New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key</a:t>
            </a:r>
            <a:r>
              <a:rPr sz="2500" spc="-5" dirty="0">
                <a:latin typeface="Times New Roman"/>
                <a:cs typeface="Times New Roman"/>
              </a:rPr>
              <a:t>w</a:t>
            </a:r>
            <a:r>
              <a:rPr sz="2500" dirty="0">
                <a:latin typeface="Times New Roman"/>
                <a:cs typeface="Times New Roman"/>
              </a:rPr>
              <a:t>o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d 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dirty="0">
                <a:latin typeface="Times New Roman"/>
                <a:cs typeface="Times New Roman"/>
              </a:rPr>
              <a:t>s 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he na</a:t>
            </a:r>
            <a:r>
              <a:rPr sz="2500" spc="5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e 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f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ence 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hat</a:t>
            </a:r>
            <a:r>
              <a:rPr sz="2500" spc="5" dirty="0">
                <a:latin typeface="Times New Roman"/>
                <a:cs typeface="Times New Roman"/>
              </a:rPr>
              <a:t> r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f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s 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o an ob</a:t>
            </a:r>
            <a:r>
              <a:rPr sz="2500" spc="5" dirty="0">
                <a:latin typeface="Times New Roman"/>
                <a:cs typeface="Times New Roman"/>
              </a:rPr>
              <a:t>j</a:t>
            </a:r>
            <a:r>
              <a:rPr sz="2500" dirty="0">
                <a:latin typeface="Times New Roman"/>
                <a:cs typeface="Times New Roman"/>
              </a:rPr>
              <a:t>ect</a:t>
            </a:r>
            <a:r>
              <a:rPr sz="2500" spc="5" dirty="0">
                <a:latin typeface="Times New Roman"/>
                <a:cs typeface="Times New Roman"/>
              </a:rPr>
              <a:t> it</a:t>
            </a:r>
            <a:r>
              <a:rPr sz="2500" dirty="0">
                <a:latin typeface="Times New Roman"/>
                <a:cs typeface="Times New Roman"/>
              </a:rPr>
              <a:t>se</a:t>
            </a:r>
            <a:r>
              <a:rPr sz="2500" spc="5" dirty="0">
                <a:latin typeface="Times New Roman"/>
                <a:cs typeface="Times New Roman"/>
              </a:rPr>
              <a:t>lf</a:t>
            </a:r>
            <a:r>
              <a:rPr sz="2500" dirty="0">
                <a:latin typeface="Times New Roman"/>
                <a:cs typeface="Times New Roman"/>
              </a:rPr>
              <a:t>. </a:t>
            </a:r>
            <a:r>
              <a:rPr sz="2500" spc="-10" dirty="0">
                <a:latin typeface="Times New Roman"/>
                <a:cs typeface="Times New Roman"/>
              </a:rPr>
              <a:t>O</a:t>
            </a:r>
            <a:r>
              <a:rPr sz="2500" dirty="0">
                <a:latin typeface="Times New Roman"/>
                <a:cs typeface="Times New Roman"/>
              </a:rPr>
              <a:t>ne  co</a:t>
            </a:r>
            <a:r>
              <a:rPr sz="2500" spc="5" dirty="0">
                <a:latin typeface="Times New Roman"/>
                <a:cs typeface="Times New Roman"/>
              </a:rPr>
              <a:t>mm</a:t>
            </a:r>
            <a:r>
              <a:rPr sz="2500" dirty="0">
                <a:latin typeface="Times New Roman"/>
                <a:cs typeface="Times New Roman"/>
              </a:rPr>
              <a:t>on use of</a:t>
            </a:r>
            <a:r>
              <a:rPr sz="2500" spc="5" dirty="0">
                <a:latin typeface="Times New Roman"/>
                <a:cs typeface="Times New Roman"/>
              </a:rPr>
              <a:t> t</a:t>
            </a:r>
            <a:r>
              <a:rPr sz="2500" dirty="0">
                <a:latin typeface="Times New Roman"/>
                <a:cs typeface="Times New Roman"/>
              </a:rPr>
              <a:t>he </a:t>
            </a:r>
            <a:r>
              <a:rPr sz="2500" b="1" spc="-5" dirty="0">
                <a:latin typeface="Courier New"/>
                <a:cs typeface="Courier New"/>
              </a:rPr>
              <a:t>thi</a:t>
            </a:r>
            <a:r>
              <a:rPr sz="2500" b="1" dirty="0">
                <a:latin typeface="Courier New"/>
                <a:cs typeface="Courier New"/>
              </a:rPr>
              <a:t>s</a:t>
            </a:r>
            <a:r>
              <a:rPr sz="2500" b="1" spc="-880" dirty="0">
                <a:latin typeface="Courier New"/>
                <a:cs typeface="Courier New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key</a:t>
            </a:r>
            <a:r>
              <a:rPr sz="2500" spc="-5" dirty="0">
                <a:latin typeface="Times New Roman"/>
                <a:cs typeface="Times New Roman"/>
              </a:rPr>
              <a:t>w</a:t>
            </a:r>
            <a:r>
              <a:rPr sz="2500" dirty="0">
                <a:latin typeface="Times New Roman"/>
                <a:cs typeface="Times New Roman"/>
              </a:rPr>
              <a:t>o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d 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dirty="0">
                <a:latin typeface="Times New Roman"/>
                <a:cs typeface="Times New Roman"/>
              </a:rPr>
              <a:t>s 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f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ence a c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ass</a:t>
            </a:r>
            <a:r>
              <a:rPr sz="2500" spc="-135" dirty="0">
                <a:latin typeface="Times New Roman"/>
                <a:cs typeface="Times New Roman"/>
              </a:rPr>
              <a:t>’</a:t>
            </a:r>
            <a:r>
              <a:rPr sz="2500" dirty="0">
                <a:latin typeface="Times New Roman"/>
                <a:cs typeface="Times New Roman"/>
              </a:rPr>
              <a:t>s </a:t>
            </a:r>
            <a:r>
              <a:rPr sz="2500" i="1" dirty="0">
                <a:latin typeface="Times New Roman"/>
                <a:cs typeface="Times New Roman"/>
              </a:rPr>
              <a:t>h</a:t>
            </a:r>
            <a:r>
              <a:rPr sz="2500" i="1" spc="5" dirty="0">
                <a:latin typeface="Times New Roman"/>
                <a:cs typeface="Times New Roman"/>
              </a:rPr>
              <a:t>i</a:t>
            </a:r>
            <a:r>
              <a:rPr sz="2500" i="1" dirty="0">
                <a:latin typeface="Times New Roman"/>
                <a:cs typeface="Times New Roman"/>
              </a:rPr>
              <a:t>dden da</a:t>
            </a:r>
            <a:r>
              <a:rPr sz="2500" i="1" spc="5" dirty="0">
                <a:latin typeface="Times New Roman"/>
                <a:cs typeface="Times New Roman"/>
              </a:rPr>
              <a:t>t</a:t>
            </a:r>
            <a:r>
              <a:rPr sz="2500" i="1" dirty="0">
                <a:latin typeface="Times New Roman"/>
                <a:cs typeface="Times New Roman"/>
              </a:rPr>
              <a:t>a </a:t>
            </a:r>
            <a:r>
              <a:rPr sz="2500" i="1" spc="5" dirty="0">
                <a:latin typeface="Times New Roman"/>
                <a:cs typeface="Times New Roman"/>
              </a:rPr>
              <a:t>fi</a:t>
            </a:r>
            <a:r>
              <a:rPr sz="2500" i="1" dirty="0">
                <a:latin typeface="Times New Roman"/>
                <a:cs typeface="Times New Roman"/>
              </a:rPr>
              <a:t>e</a:t>
            </a:r>
            <a:r>
              <a:rPr sz="2500" i="1" spc="5" dirty="0">
                <a:latin typeface="Times New Roman"/>
                <a:cs typeface="Times New Roman"/>
              </a:rPr>
              <a:t>l</a:t>
            </a:r>
            <a:r>
              <a:rPr sz="2500" i="1" dirty="0">
                <a:latin typeface="Times New Roman"/>
                <a:cs typeface="Times New Roman"/>
              </a:rPr>
              <a:t>ds</a:t>
            </a:r>
            <a:r>
              <a:rPr sz="2500" dirty="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200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10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no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her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</a:t>
            </a:r>
            <a:r>
              <a:rPr sz="2500" spc="5" dirty="0">
                <a:latin typeface="Times New Roman"/>
                <a:cs typeface="Times New Roman"/>
              </a:rPr>
              <a:t>mm</a:t>
            </a:r>
            <a:r>
              <a:rPr sz="2500" dirty="0">
                <a:latin typeface="Times New Roman"/>
                <a:cs typeface="Times New Roman"/>
              </a:rPr>
              <a:t>on use of</a:t>
            </a:r>
            <a:r>
              <a:rPr sz="2500" spc="5" dirty="0">
                <a:latin typeface="Times New Roman"/>
                <a:cs typeface="Times New Roman"/>
              </a:rPr>
              <a:t> t</a:t>
            </a:r>
            <a:r>
              <a:rPr sz="2500" dirty="0">
                <a:latin typeface="Times New Roman"/>
                <a:cs typeface="Times New Roman"/>
              </a:rPr>
              <a:t>he </a:t>
            </a:r>
            <a:r>
              <a:rPr sz="2500" b="1" spc="-5" dirty="0">
                <a:latin typeface="Courier New"/>
                <a:cs typeface="Courier New"/>
              </a:rPr>
              <a:t>thi</a:t>
            </a:r>
            <a:r>
              <a:rPr sz="2500" b="1" dirty="0">
                <a:latin typeface="Courier New"/>
                <a:cs typeface="Courier New"/>
              </a:rPr>
              <a:t>s</a:t>
            </a:r>
            <a:r>
              <a:rPr sz="2500" b="1" spc="-880" dirty="0">
                <a:latin typeface="Courier New"/>
                <a:cs typeface="Courier New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key</a:t>
            </a:r>
            <a:r>
              <a:rPr sz="2500" spc="-5" dirty="0">
                <a:latin typeface="Times New Roman"/>
                <a:cs typeface="Times New Roman"/>
              </a:rPr>
              <a:t>w</a:t>
            </a:r>
            <a:r>
              <a:rPr sz="2500" dirty="0">
                <a:latin typeface="Times New Roman"/>
                <a:cs typeface="Times New Roman"/>
              </a:rPr>
              <a:t>o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d 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o enab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e a cons</a:t>
            </a:r>
            <a:r>
              <a:rPr sz="2500" spc="5" dirty="0">
                <a:latin typeface="Times New Roman"/>
                <a:cs typeface="Times New Roman"/>
              </a:rPr>
              <a:t>tr</a:t>
            </a:r>
            <a:r>
              <a:rPr sz="2500" dirty="0">
                <a:latin typeface="Times New Roman"/>
                <a:cs typeface="Times New Roman"/>
              </a:rPr>
              <a:t>uc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or</a:t>
            </a:r>
            <a:r>
              <a:rPr sz="2500" spc="5" dirty="0">
                <a:latin typeface="Times New Roman"/>
                <a:cs typeface="Times New Roman"/>
              </a:rPr>
              <a:t> t</a:t>
            </a:r>
            <a:r>
              <a:rPr sz="2500" dirty="0">
                <a:latin typeface="Times New Roman"/>
                <a:cs typeface="Times New Roman"/>
              </a:rPr>
              <a:t>o 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dirty="0">
                <a:latin typeface="Times New Roman"/>
                <a:cs typeface="Times New Roman"/>
              </a:rPr>
              <a:t>nvoke ano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her  constructor 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 same class.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22503"/>
            <a:ext cx="46120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8.9.</a:t>
            </a:r>
            <a:r>
              <a:rPr spc="-5" dirty="0"/>
              <a:t> </a:t>
            </a:r>
            <a:r>
              <a:rPr dirty="0"/>
              <a:t>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5" dirty="0">
                <a:latin typeface="Courier New"/>
                <a:cs typeface="Courier New"/>
              </a:rPr>
              <a:t>thi</a:t>
            </a:r>
            <a:r>
              <a:rPr dirty="0">
                <a:latin typeface="Courier New"/>
                <a:cs typeface="Courier New"/>
              </a:rPr>
              <a:t>s</a:t>
            </a:r>
            <a:r>
              <a:rPr spc="-1315" dirty="0">
                <a:latin typeface="Courier New"/>
                <a:cs typeface="Courier New"/>
              </a:rPr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60" dirty="0"/>
              <a:t>f</a:t>
            </a:r>
            <a:r>
              <a:rPr dirty="0"/>
              <a:t>e</a:t>
            </a:r>
            <a:r>
              <a:rPr spc="-35" dirty="0"/>
              <a:t>r</a:t>
            </a:r>
            <a:r>
              <a:rPr dirty="0"/>
              <a:t>e</a:t>
            </a:r>
            <a:r>
              <a:rPr spc="-5" dirty="0"/>
              <a:t>nc</a:t>
            </a:r>
            <a:r>
              <a:rPr dirty="0"/>
              <a:t>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482" y="1841082"/>
            <a:ext cx="4431665" cy="3376295"/>
          </a:xfrm>
          <a:prstGeom prst="rect">
            <a:avLst/>
          </a:prstGeom>
          <a:ln w="292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825"/>
              </a:lnSpc>
            </a:pPr>
            <a:r>
              <a:rPr sz="1850" b="1" spc="-15" dirty="0">
                <a:solidFill>
                  <a:srgbClr val="000050"/>
                </a:solidFill>
                <a:latin typeface="Courier New"/>
                <a:cs typeface="Courier New"/>
              </a:rPr>
              <a:t>public</a:t>
            </a:r>
            <a:r>
              <a:rPr sz="1850" b="1" spc="-16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850" b="1" spc="25" dirty="0">
                <a:solidFill>
                  <a:srgbClr val="000050"/>
                </a:solidFill>
                <a:latin typeface="Courier New"/>
                <a:cs typeface="Courier New"/>
              </a:rPr>
              <a:t>class</a:t>
            </a:r>
            <a:r>
              <a:rPr sz="1850" b="1" spc="-16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latin typeface="Courier New"/>
                <a:cs typeface="Courier New"/>
              </a:rPr>
              <a:t>F</a:t>
            </a:r>
            <a:r>
              <a:rPr sz="1850" spc="50" dirty="0">
                <a:latin typeface="Courier New"/>
                <a:cs typeface="Courier New"/>
              </a:rPr>
              <a:t> </a:t>
            </a:r>
            <a:r>
              <a:rPr sz="1850" spc="-5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306070">
              <a:lnSpc>
                <a:spcPts val="2100"/>
              </a:lnSpc>
            </a:pPr>
            <a:r>
              <a:rPr sz="1850" b="1" spc="-10" dirty="0">
                <a:solidFill>
                  <a:srgbClr val="000050"/>
                </a:solidFill>
                <a:latin typeface="Courier New"/>
                <a:cs typeface="Courier New"/>
              </a:rPr>
              <a:t>private</a:t>
            </a:r>
            <a:r>
              <a:rPr sz="1850" b="1" spc="8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850" b="1" spc="-6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850" b="1" spc="6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latin typeface="Courier New"/>
                <a:cs typeface="Courier New"/>
              </a:rPr>
              <a:t>i</a:t>
            </a:r>
            <a:r>
              <a:rPr sz="1850" spc="50" dirty="0">
                <a:latin typeface="Courier New"/>
                <a:cs typeface="Courier New"/>
              </a:rPr>
              <a:t> </a:t>
            </a:r>
            <a:r>
              <a:rPr sz="1850" spc="-5" dirty="0">
                <a:latin typeface="Courier New"/>
                <a:cs typeface="Courier New"/>
              </a:rPr>
              <a:t>=</a:t>
            </a:r>
            <a:r>
              <a:rPr sz="1850" spc="-155" dirty="0">
                <a:latin typeface="Courier New"/>
                <a:cs typeface="Courier New"/>
              </a:rPr>
              <a:t> </a:t>
            </a:r>
            <a:r>
              <a:rPr sz="1850" spc="15" dirty="0">
                <a:solidFill>
                  <a:srgbClr val="3366FF"/>
                </a:solidFill>
                <a:latin typeface="Courier New"/>
                <a:cs typeface="Courier New"/>
              </a:rPr>
              <a:t>5</a:t>
            </a:r>
            <a:r>
              <a:rPr sz="1850" spc="15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  <a:p>
            <a:pPr marL="306070">
              <a:lnSpc>
                <a:spcPts val="2160"/>
              </a:lnSpc>
            </a:pPr>
            <a:r>
              <a:rPr sz="1850" b="1" spc="-10" dirty="0">
                <a:solidFill>
                  <a:srgbClr val="000050"/>
                </a:solidFill>
                <a:latin typeface="Courier New"/>
                <a:cs typeface="Courier New"/>
              </a:rPr>
              <a:t>private</a:t>
            </a:r>
            <a:r>
              <a:rPr sz="1850" b="1" spc="9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850" b="1" spc="-15" dirty="0">
                <a:solidFill>
                  <a:srgbClr val="000050"/>
                </a:solidFill>
                <a:latin typeface="Courier New"/>
                <a:cs typeface="Courier New"/>
              </a:rPr>
              <a:t>static</a:t>
            </a:r>
            <a:r>
              <a:rPr sz="1850" b="1" spc="-16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850" b="1" spc="-15" dirty="0">
                <a:solidFill>
                  <a:srgbClr val="000050"/>
                </a:solidFill>
                <a:latin typeface="Courier New"/>
                <a:cs typeface="Courier New"/>
              </a:rPr>
              <a:t>double</a:t>
            </a:r>
            <a:r>
              <a:rPr sz="1850" b="1" spc="9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latin typeface="Courier New"/>
                <a:cs typeface="Courier New"/>
              </a:rPr>
              <a:t>k</a:t>
            </a:r>
            <a:r>
              <a:rPr sz="1850" spc="55" dirty="0">
                <a:latin typeface="Courier New"/>
                <a:cs typeface="Courier New"/>
              </a:rPr>
              <a:t> </a:t>
            </a:r>
            <a:r>
              <a:rPr sz="1850" spc="-5" dirty="0">
                <a:latin typeface="Courier New"/>
                <a:cs typeface="Courier New"/>
              </a:rPr>
              <a:t>=</a:t>
            </a:r>
            <a:r>
              <a:rPr sz="1850" spc="-145" dirty="0">
                <a:latin typeface="Courier New"/>
                <a:cs typeface="Courier New"/>
              </a:rPr>
              <a:t> </a:t>
            </a:r>
            <a:r>
              <a:rPr sz="1850" spc="10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sz="1850" spc="10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Courier New"/>
              <a:cs typeface="Courier New"/>
            </a:endParaRPr>
          </a:p>
          <a:p>
            <a:pPr marL="306070">
              <a:lnSpc>
                <a:spcPts val="2160"/>
              </a:lnSpc>
            </a:pPr>
            <a:r>
              <a:rPr sz="1850" b="1" spc="20" dirty="0">
                <a:solidFill>
                  <a:srgbClr val="000050"/>
                </a:solidFill>
                <a:latin typeface="Courier New"/>
                <a:cs typeface="Courier New"/>
              </a:rPr>
              <a:t>void</a:t>
            </a:r>
            <a:r>
              <a:rPr sz="1850" b="1" spc="-16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setI(</a:t>
            </a:r>
            <a:r>
              <a:rPr sz="1850" b="1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850" b="1" spc="5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850" spc="-100" dirty="0">
                <a:latin typeface="Courier New"/>
                <a:cs typeface="Courier New"/>
              </a:rPr>
              <a:t>i)</a:t>
            </a:r>
            <a:r>
              <a:rPr sz="1850" spc="45" dirty="0">
                <a:latin typeface="Courier New"/>
                <a:cs typeface="Courier New"/>
              </a:rPr>
              <a:t> </a:t>
            </a:r>
            <a:r>
              <a:rPr sz="1850" spc="-5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98170">
              <a:lnSpc>
                <a:spcPts val="2100"/>
              </a:lnSpc>
            </a:pPr>
            <a:r>
              <a:rPr sz="1850" b="1" i="1" spc="-15" dirty="0">
                <a:solidFill>
                  <a:srgbClr val="000050"/>
                </a:solidFill>
                <a:latin typeface="Courier New"/>
                <a:cs typeface="Courier New"/>
              </a:rPr>
              <a:t>this</a:t>
            </a:r>
            <a:r>
              <a:rPr sz="1850" b="1" spc="-15" dirty="0">
                <a:latin typeface="Courier New"/>
                <a:cs typeface="Courier New"/>
              </a:rPr>
              <a:t>.i</a:t>
            </a:r>
            <a:r>
              <a:rPr sz="1850" b="1" spc="30" dirty="0">
                <a:latin typeface="Courier New"/>
                <a:cs typeface="Courier New"/>
              </a:rPr>
              <a:t> </a:t>
            </a:r>
            <a:r>
              <a:rPr sz="1850" b="1" spc="-5" dirty="0">
                <a:latin typeface="Courier New"/>
                <a:cs typeface="Courier New"/>
              </a:rPr>
              <a:t>=</a:t>
            </a:r>
            <a:r>
              <a:rPr sz="1850" b="1" spc="-185" dirty="0">
                <a:latin typeface="Courier New"/>
                <a:cs typeface="Courier New"/>
              </a:rPr>
              <a:t> </a:t>
            </a:r>
            <a:r>
              <a:rPr sz="1850" b="1" spc="25" dirty="0">
                <a:latin typeface="Courier New"/>
                <a:cs typeface="Courier New"/>
              </a:rPr>
              <a:t>i</a:t>
            </a:r>
            <a:r>
              <a:rPr sz="1850" b="1" i="1" spc="25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  <a:p>
            <a:pPr marL="306070">
              <a:lnSpc>
                <a:spcPts val="2160"/>
              </a:lnSpc>
            </a:pPr>
            <a:r>
              <a:rPr sz="1850" spc="-5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ourier New"/>
              <a:cs typeface="Courier New"/>
            </a:endParaRPr>
          </a:p>
          <a:p>
            <a:pPr marL="306070">
              <a:lnSpc>
                <a:spcPts val="2160"/>
              </a:lnSpc>
            </a:pPr>
            <a:r>
              <a:rPr sz="1850" b="1" spc="-15" dirty="0">
                <a:solidFill>
                  <a:srgbClr val="000050"/>
                </a:solidFill>
                <a:latin typeface="Courier New"/>
                <a:cs typeface="Courier New"/>
              </a:rPr>
              <a:t>static</a:t>
            </a:r>
            <a:r>
              <a:rPr sz="1850" b="1" spc="5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850" b="1" spc="-40" dirty="0">
                <a:solidFill>
                  <a:srgbClr val="000050"/>
                </a:solidFill>
                <a:latin typeface="Courier New"/>
                <a:cs typeface="Courier New"/>
              </a:rPr>
              <a:t>void</a:t>
            </a:r>
            <a:r>
              <a:rPr sz="1850" b="1" spc="10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850" spc="-15" dirty="0">
                <a:latin typeface="Courier New"/>
                <a:cs typeface="Courier New"/>
              </a:rPr>
              <a:t>setK(</a:t>
            </a:r>
            <a:r>
              <a:rPr sz="1850" b="1" spc="-15" dirty="0">
                <a:solidFill>
                  <a:srgbClr val="000050"/>
                </a:solidFill>
                <a:latin typeface="Courier New"/>
                <a:cs typeface="Courier New"/>
              </a:rPr>
              <a:t>double</a:t>
            </a:r>
            <a:r>
              <a:rPr sz="1850" b="1" spc="7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850" spc="-100" dirty="0">
                <a:latin typeface="Courier New"/>
                <a:cs typeface="Courier New"/>
              </a:rPr>
              <a:t>k)</a:t>
            </a:r>
            <a:r>
              <a:rPr sz="1850" spc="55" dirty="0">
                <a:latin typeface="Courier New"/>
                <a:cs typeface="Courier New"/>
              </a:rPr>
              <a:t> </a:t>
            </a:r>
            <a:r>
              <a:rPr sz="1850" spc="-5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98170">
              <a:lnSpc>
                <a:spcPts val="2100"/>
              </a:lnSpc>
            </a:pPr>
            <a:r>
              <a:rPr sz="1850" b="1" spc="20" dirty="0">
                <a:latin typeface="Courier New"/>
                <a:cs typeface="Courier New"/>
              </a:rPr>
              <a:t>F.k</a:t>
            </a:r>
            <a:r>
              <a:rPr sz="1850" b="1" spc="-195" dirty="0">
                <a:latin typeface="Courier New"/>
                <a:cs typeface="Courier New"/>
              </a:rPr>
              <a:t> </a:t>
            </a:r>
            <a:r>
              <a:rPr sz="1850" b="1" spc="-5" dirty="0">
                <a:latin typeface="Courier New"/>
                <a:cs typeface="Courier New"/>
              </a:rPr>
              <a:t>=</a:t>
            </a:r>
            <a:r>
              <a:rPr sz="1850" b="1" spc="30" dirty="0">
                <a:latin typeface="Courier New"/>
                <a:cs typeface="Courier New"/>
              </a:rPr>
              <a:t> </a:t>
            </a:r>
            <a:r>
              <a:rPr sz="1850" b="1" spc="25" dirty="0">
                <a:latin typeface="Courier New"/>
                <a:cs typeface="Courier New"/>
              </a:rPr>
              <a:t>k;</a:t>
            </a:r>
            <a:endParaRPr sz="1850">
              <a:latin typeface="Courier New"/>
              <a:cs typeface="Courier New"/>
            </a:endParaRPr>
          </a:p>
          <a:p>
            <a:pPr marL="306070">
              <a:lnSpc>
                <a:spcPts val="2100"/>
              </a:lnSpc>
            </a:pPr>
            <a:r>
              <a:rPr sz="1850" spc="-5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44450">
              <a:lnSpc>
                <a:spcPts val="2160"/>
              </a:lnSpc>
            </a:pPr>
            <a:r>
              <a:rPr sz="1850" spc="-5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0987" y="1841086"/>
            <a:ext cx="6588759" cy="3347085"/>
          </a:xfrm>
          <a:prstGeom prst="rect">
            <a:avLst/>
          </a:prstGeom>
          <a:ln w="29324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43180" marR="389890">
              <a:lnSpc>
                <a:spcPts val="2100"/>
              </a:lnSpc>
              <a:spcBef>
                <a:spcPts val="70"/>
              </a:spcBef>
            </a:pPr>
            <a:r>
              <a:rPr sz="1850" spc="-10" dirty="0">
                <a:latin typeface="Courier New"/>
                <a:cs typeface="Courier New"/>
              </a:rPr>
              <a:t>Suppose</a:t>
            </a:r>
            <a:r>
              <a:rPr sz="1850" spc="-165" dirty="0">
                <a:latin typeface="Courier New"/>
                <a:cs typeface="Courier New"/>
              </a:rPr>
              <a:t> </a:t>
            </a:r>
            <a:r>
              <a:rPr sz="1850" spc="20" dirty="0">
                <a:latin typeface="Courier New"/>
                <a:cs typeface="Courier New"/>
              </a:rPr>
              <a:t>that</a:t>
            </a:r>
            <a:r>
              <a:rPr sz="1850" spc="-160" dirty="0">
                <a:latin typeface="Courier New"/>
                <a:cs typeface="Courier New"/>
              </a:rPr>
              <a:t> </a:t>
            </a:r>
            <a:r>
              <a:rPr sz="1850" spc="10" dirty="0">
                <a:latin typeface="Courier New"/>
                <a:cs typeface="Courier New"/>
              </a:rPr>
              <a:t>f1</a:t>
            </a:r>
            <a:r>
              <a:rPr sz="1850" spc="65" dirty="0">
                <a:latin typeface="Courier New"/>
                <a:cs typeface="Courier New"/>
              </a:rPr>
              <a:t> </a:t>
            </a:r>
            <a:r>
              <a:rPr sz="1850" spc="-60" dirty="0">
                <a:latin typeface="Courier New"/>
                <a:cs typeface="Courier New"/>
              </a:rPr>
              <a:t>and</a:t>
            </a:r>
            <a:r>
              <a:rPr sz="1850" spc="65" dirty="0">
                <a:latin typeface="Courier New"/>
                <a:cs typeface="Courier New"/>
              </a:rPr>
              <a:t> </a:t>
            </a:r>
            <a:r>
              <a:rPr sz="1850" spc="10" dirty="0">
                <a:latin typeface="Courier New"/>
                <a:cs typeface="Courier New"/>
              </a:rPr>
              <a:t>f2</a:t>
            </a:r>
            <a:r>
              <a:rPr sz="1850" spc="-160" dirty="0">
                <a:latin typeface="Courier New"/>
                <a:cs typeface="Courier New"/>
              </a:rPr>
              <a:t> </a:t>
            </a:r>
            <a:r>
              <a:rPr sz="1850" spc="15" dirty="0">
                <a:latin typeface="Courier New"/>
                <a:cs typeface="Courier New"/>
              </a:rPr>
              <a:t>are</a:t>
            </a:r>
            <a:r>
              <a:rPr sz="1850" spc="65" dirty="0">
                <a:latin typeface="Courier New"/>
                <a:cs typeface="Courier New"/>
              </a:rPr>
              <a:t> </a:t>
            </a:r>
            <a:r>
              <a:rPr sz="1850" spc="-60" dirty="0">
                <a:latin typeface="Courier New"/>
                <a:cs typeface="Courier New"/>
              </a:rPr>
              <a:t>two</a:t>
            </a:r>
            <a:r>
              <a:rPr sz="1850" spc="6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objects</a:t>
            </a:r>
            <a:r>
              <a:rPr sz="1850" spc="-160" dirty="0">
                <a:latin typeface="Courier New"/>
                <a:cs typeface="Courier New"/>
              </a:rPr>
              <a:t> </a:t>
            </a:r>
            <a:r>
              <a:rPr sz="1850" spc="10" dirty="0">
                <a:latin typeface="Courier New"/>
                <a:cs typeface="Courier New"/>
              </a:rPr>
              <a:t>of</a:t>
            </a:r>
            <a:r>
              <a:rPr sz="1850" spc="6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F. </a:t>
            </a:r>
            <a:r>
              <a:rPr sz="1850" spc="-1095" dirty="0">
                <a:latin typeface="Courier New"/>
                <a:cs typeface="Courier New"/>
              </a:rPr>
              <a:t> </a:t>
            </a:r>
            <a:r>
              <a:rPr sz="1850" spc="-5" dirty="0">
                <a:latin typeface="Courier New"/>
                <a:cs typeface="Courier New"/>
              </a:rPr>
              <a:t>F</a:t>
            </a:r>
            <a:r>
              <a:rPr sz="1850" spc="60" dirty="0">
                <a:latin typeface="Courier New"/>
                <a:cs typeface="Courier New"/>
              </a:rPr>
              <a:t> </a:t>
            </a:r>
            <a:r>
              <a:rPr sz="1850" spc="-100" dirty="0">
                <a:latin typeface="Courier New"/>
                <a:cs typeface="Courier New"/>
              </a:rPr>
              <a:t>f1</a:t>
            </a:r>
            <a:r>
              <a:rPr sz="1850" spc="65" dirty="0">
                <a:latin typeface="Courier New"/>
                <a:cs typeface="Courier New"/>
              </a:rPr>
              <a:t> </a:t>
            </a:r>
            <a:r>
              <a:rPr sz="1850" spc="-5" dirty="0">
                <a:latin typeface="Courier New"/>
                <a:cs typeface="Courier New"/>
              </a:rPr>
              <a:t>=</a:t>
            </a:r>
            <a:r>
              <a:rPr sz="1850" spc="65" dirty="0">
                <a:latin typeface="Courier New"/>
                <a:cs typeface="Courier New"/>
              </a:rPr>
              <a:t> </a:t>
            </a:r>
            <a:r>
              <a:rPr sz="1850" spc="-60" dirty="0">
                <a:latin typeface="Courier New"/>
                <a:cs typeface="Courier New"/>
              </a:rPr>
              <a:t>new</a:t>
            </a:r>
            <a:r>
              <a:rPr sz="1850" spc="65" dirty="0">
                <a:latin typeface="Courier New"/>
                <a:cs typeface="Courier New"/>
              </a:rPr>
              <a:t> </a:t>
            </a:r>
            <a:r>
              <a:rPr sz="1850" spc="-40" dirty="0">
                <a:latin typeface="Courier New"/>
                <a:cs typeface="Courier New"/>
              </a:rPr>
              <a:t>F();</a:t>
            </a:r>
            <a:r>
              <a:rPr sz="1850" spc="60" dirty="0">
                <a:latin typeface="Courier New"/>
                <a:cs typeface="Courier New"/>
              </a:rPr>
              <a:t> </a:t>
            </a:r>
            <a:r>
              <a:rPr sz="1850" spc="-5" dirty="0">
                <a:latin typeface="Courier New"/>
                <a:cs typeface="Courier New"/>
              </a:rPr>
              <a:t>F</a:t>
            </a:r>
            <a:r>
              <a:rPr sz="1850" spc="-160" dirty="0">
                <a:latin typeface="Courier New"/>
                <a:cs typeface="Courier New"/>
              </a:rPr>
              <a:t> </a:t>
            </a:r>
            <a:r>
              <a:rPr sz="1850" spc="10" dirty="0">
                <a:latin typeface="Courier New"/>
                <a:cs typeface="Courier New"/>
              </a:rPr>
              <a:t>f2</a:t>
            </a:r>
            <a:r>
              <a:rPr sz="1850" spc="65" dirty="0">
                <a:latin typeface="Courier New"/>
                <a:cs typeface="Courier New"/>
              </a:rPr>
              <a:t> </a:t>
            </a:r>
            <a:r>
              <a:rPr sz="1850" spc="-5" dirty="0">
                <a:latin typeface="Courier New"/>
                <a:cs typeface="Courier New"/>
              </a:rPr>
              <a:t>=</a:t>
            </a:r>
            <a:r>
              <a:rPr sz="1850" spc="-160" dirty="0">
                <a:latin typeface="Courier New"/>
                <a:cs typeface="Courier New"/>
              </a:rPr>
              <a:t> </a:t>
            </a:r>
            <a:r>
              <a:rPr sz="1850" spc="15" dirty="0">
                <a:latin typeface="Courier New"/>
                <a:cs typeface="Courier New"/>
              </a:rPr>
              <a:t>new</a:t>
            </a:r>
            <a:r>
              <a:rPr sz="1850" spc="60" dirty="0">
                <a:latin typeface="Courier New"/>
                <a:cs typeface="Courier New"/>
              </a:rPr>
              <a:t> </a:t>
            </a:r>
            <a:r>
              <a:rPr sz="1850" spc="-30" dirty="0">
                <a:latin typeface="Courier New"/>
                <a:cs typeface="Courier New"/>
              </a:rPr>
              <a:t>F();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43180">
              <a:lnSpc>
                <a:spcPts val="2045"/>
              </a:lnSpc>
            </a:pPr>
            <a:r>
              <a:rPr sz="1850" spc="-5" dirty="0">
                <a:latin typeface="Courier New"/>
                <a:cs typeface="Courier New"/>
              </a:rPr>
              <a:t>Invoking</a:t>
            </a:r>
            <a:r>
              <a:rPr sz="1850" spc="-17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f1.setI(</a:t>
            </a:r>
            <a:r>
              <a:rPr sz="1850" spc="-10" dirty="0">
                <a:solidFill>
                  <a:srgbClr val="3366FF"/>
                </a:solidFill>
                <a:latin typeface="Courier New"/>
                <a:cs typeface="Courier New"/>
              </a:rPr>
              <a:t>10</a:t>
            </a:r>
            <a:r>
              <a:rPr sz="1850" spc="-10" dirty="0">
                <a:latin typeface="Courier New"/>
                <a:cs typeface="Courier New"/>
              </a:rPr>
              <a:t>)</a:t>
            </a:r>
            <a:r>
              <a:rPr sz="1850" spc="55" dirty="0">
                <a:latin typeface="Courier New"/>
                <a:cs typeface="Courier New"/>
              </a:rPr>
              <a:t> </a:t>
            </a:r>
            <a:r>
              <a:rPr sz="1850" spc="10" dirty="0">
                <a:latin typeface="Courier New"/>
                <a:cs typeface="Courier New"/>
              </a:rPr>
              <a:t>is</a:t>
            </a:r>
            <a:r>
              <a:rPr sz="1850" spc="-170" dirty="0">
                <a:latin typeface="Courier New"/>
                <a:cs typeface="Courier New"/>
              </a:rPr>
              <a:t> </a:t>
            </a:r>
            <a:r>
              <a:rPr sz="1850" spc="10" dirty="0">
                <a:latin typeface="Courier New"/>
                <a:cs typeface="Courier New"/>
              </a:rPr>
              <a:t>to</a:t>
            </a:r>
            <a:r>
              <a:rPr sz="1850" spc="55" dirty="0">
                <a:latin typeface="Courier New"/>
                <a:cs typeface="Courier New"/>
              </a:rPr>
              <a:t> </a:t>
            </a:r>
            <a:r>
              <a:rPr sz="1850" spc="-40" dirty="0">
                <a:latin typeface="Courier New"/>
                <a:cs typeface="Courier New"/>
              </a:rPr>
              <a:t>execute</a:t>
            </a:r>
            <a:endParaRPr sz="1850">
              <a:latin typeface="Courier New"/>
              <a:cs typeface="Courier New"/>
            </a:endParaRPr>
          </a:p>
          <a:p>
            <a:pPr marL="451484">
              <a:lnSpc>
                <a:spcPts val="2045"/>
              </a:lnSpc>
            </a:pPr>
            <a:r>
              <a:rPr sz="1850" b="1" spc="-10" dirty="0">
                <a:latin typeface="Courier New"/>
                <a:cs typeface="Courier New"/>
              </a:rPr>
              <a:t>this</a:t>
            </a:r>
            <a:r>
              <a:rPr sz="1850" spc="-10" dirty="0">
                <a:latin typeface="Courier New"/>
                <a:cs typeface="Courier New"/>
              </a:rPr>
              <a:t>.i</a:t>
            </a:r>
            <a:r>
              <a:rPr sz="1850" spc="55" dirty="0">
                <a:latin typeface="Courier New"/>
                <a:cs typeface="Courier New"/>
              </a:rPr>
              <a:t> </a:t>
            </a:r>
            <a:r>
              <a:rPr sz="1850" spc="-5" dirty="0">
                <a:latin typeface="Courier New"/>
                <a:cs typeface="Courier New"/>
              </a:rPr>
              <a:t>=</a:t>
            </a:r>
            <a:r>
              <a:rPr sz="1850" spc="75" dirty="0">
                <a:latin typeface="Courier New"/>
                <a:cs typeface="Courier New"/>
              </a:rPr>
              <a:t> </a:t>
            </a:r>
            <a:r>
              <a:rPr sz="1850" spc="-55" dirty="0">
                <a:solidFill>
                  <a:srgbClr val="3366FF"/>
                </a:solidFill>
                <a:latin typeface="Courier New"/>
                <a:cs typeface="Courier New"/>
              </a:rPr>
              <a:t>10</a:t>
            </a:r>
            <a:r>
              <a:rPr sz="1850" spc="-55" dirty="0">
                <a:latin typeface="Courier New"/>
                <a:cs typeface="Courier New"/>
              </a:rPr>
              <a:t>,</a:t>
            </a:r>
            <a:r>
              <a:rPr sz="1850" spc="6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where</a:t>
            </a:r>
            <a:r>
              <a:rPr sz="1850" spc="95" dirty="0">
                <a:latin typeface="Courier New"/>
                <a:cs typeface="Courier New"/>
              </a:rPr>
              <a:t> </a:t>
            </a:r>
            <a:r>
              <a:rPr sz="1850" b="1" i="1" spc="-40" dirty="0">
                <a:latin typeface="Courier New"/>
                <a:cs typeface="Courier New"/>
              </a:rPr>
              <a:t>this</a:t>
            </a:r>
            <a:r>
              <a:rPr sz="1850" b="1" i="1" spc="80" dirty="0">
                <a:latin typeface="Courier New"/>
                <a:cs typeface="Courier New"/>
              </a:rPr>
              <a:t> </a:t>
            </a:r>
            <a:r>
              <a:rPr sz="1850" spc="-15" dirty="0">
                <a:latin typeface="Courier New"/>
                <a:cs typeface="Courier New"/>
              </a:rPr>
              <a:t>refers</a:t>
            </a:r>
            <a:r>
              <a:rPr sz="1850" spc="-145" dirty="0">
                <a:latin typeface="Courier New"/>
                <a:cs typeface="Courier New"/>
              </a:rPr>
              <a:t> </a:t>
            </a:r>
            <a:r>
              <a:rPr sz="1850" spc="30" dirty="0">
                <a:latin typeface="Courier New"/>
                <a:cs typeface="Courier New"/>
              </a:rPr>
              <a:t>f1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Courier New"/>
              <a:cs typeface="Courier New"/>
            </a:endParaRPr>
          </a:p>
          <a:p>
            <a:pPr marL="43180">
              <a:lnSpc>
                <a:spcPts val="2045"/>
              </a:lnSpc>
            </a:pPr>
            <a:r>
              <a:rPr sz="1850" spc="-5" dirty="0">
                <a:latin typeface="Courier New"/>
                <a:cs typeface="Courier New"/>
              </a:rPr>
              <a:t>Invoking</a:t>
            </a:r>
            <a:r>
              <a:rPr sz="1850" spc="-17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f2.setI(</a:t>
            </a:r>
            <a:r>
              <a:rPr sz="1850" spc="-10" dirty="0">
                <a:solidFill>
                  <a:srgbClr val="3366FF"/>
                </a:solidFill>
                <a:latin typeface="Courier New"/>
                <a:cs typeface="Courier New"/>
              </a:rPr>
              <a:t>45</a:t>
            </a:r>
            <a:r>
              <a:rPr sz="1850" spc="-10" dirty="0">
                <a:latin typeface="Courier New"/>
                <a:cs typeface="Courier New"/>
              </a:rPr>
              <a:t>)</a:t>
            </a:r>
            <a:r>
              <a:rPr sz="1850" spc="55" dirty="0">
                <a:latin typeface="Courier New"/>
                <a:cs typeface="Courier New"/>
              </a:rPr>
              <a:t> </a:t>
            </a:r>
            <a:r>
              <a:rPr sz="1850" spc="10" dirty="0">
                <a:latin typeface="Courier New"/>
                <a:cs typeface="Courier New"/>
              </a:rPr>
              <a:t>is</a:t>
            </a:r>
            <a:r>
              <a:rPr sz="1850" spc="-170" dirty="0">
                <a:latin typeface="Courier New"/>
                <a:cs typeface="Courier New"/>
              </a:rPr>
              <a:t> </a:t>
            </a:r>
            <a:r>
              <a:rPr sz="1850" spc="10" dirty="0">
                <a:latin typeface="Courier New"/>
                <a:cs typeface="Courier New"/>
              </a:rPr>
              <a:t>to</a:t>
            </a:r>
            <a:r>
              <a:rPr sz="1850" spc="55" dirty="0">
                <a:latin typeface="Courier New"/>
                <a:cs typeface="Courier New"/>
              </a:rPr>
              <a:t> </a:t>
            </a:r>
            <a:r>
              <a:rPr sz="1850" spc="-40" dirty="0">
                <a:latin typeface="Courier New"/>
                <a:cs typeface="Courier New"/>
              </a:rPr>
              <a:t>execute</a:t>
            </a:r>
            <a:endParaRPr sz="1850">
              <a:latin typeface="Courier New"/>
              <a:cs typeface="Courier New"/>
            </a:endParaRPr>
          </a:p>
          <a:p>
            <a:pPr marL="451484">
              <a:lnSpc>
                <a:spcPts val="2045"/>
              </a:lnSpc>
            </a:pPr>
            <a:r>
              <a:rPr sz="1850" b="1" spc="-10" dirty="0">
                <a:latin typeface="Courier New"/>
                <a:cs typeface="Courier New"/>
              </a:rPr>
              <a:t>this</a:t>
            </a:r>
            <a:r>
              <a:rPr sz="1850" spc="-10" dirty="0">
                <a:latin typeface="Courier New"/>
                <a:cs typeface="Courier New"/>
              </a:rPr>
              <a:t>.i</a:t>
            </a:r>
            <a:r>
              <a:rPr sz="1850" spc="55" dirty="0">
                <a:latin typeface="Courier New"/>
                <a:cs typeface="Courier New"/>
              </a:rPr>
              <a:t> </a:t>
            </a:r>
            <a:r>
              <a:rPr sz="1850" spc="-5" dirty="0">
                <a:latin typeface="Courier New"/>
                <a:cs typeface="Courier New"/>
              </a:rPr>
              <a:t>=</a:t>
            </a:r>
            <a:r>
              <a:rPr sz="1850" spc="75" dirty="0">
                <a:latin typeface="Courier New"/>
                <a:cs typeface="Courier New"/>
              </a:rPr>
              <a:t> </a:t>
            </a:r>
            <a:r>
              <a:rPr sz="1850" spc="-55" dirty="0">
                <a:solidFill>
                  <a:srgbClr val="3366FF"/>
                </a:solidFill>
                <a:latin typeface="Courier New"/>
                <a:cs typeface="Courier New"/>
              </a:rPr>
              <a:t>45</a:t>
            </a:r>
            <a:r>
              <a:rPr sz="1850" spc="-55" dirty="0">
                <a:latin typeface="Courier New"/>
                <a:cs typeface="Courier New"/>
              </a:rPr>
              <a:t>,</a:t>
            </a:r>
            <a:r>
              <a:rPr sz="1850" spc="6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where</a:t>
            </a:r>
            <a:r>
              <a:rPr sz="1850" spc="95" dirty="0">
                <a:latin typeface="Courier New"/>
                <a:cs typeface="Courier New"/>
              </a:rPr>
              <a:t> </a:t>
            </a:r>
            <a:r>
              <a:rPr sz="1850" b="1" i="1" spc="-40" dirty="0">
                <a:latin typeface="Courier New"/>
                <a:cs typeface="Courier New"/>
              </a:rPr>
              <a:t>this</a:t>
            </a:r>
            <a:r>
              <a:rPr sz="1850" b="1" i="1" spc="80" dirty="0">
                <a:latin typeface="Courier New"/>
                <a:cs typeface="Courier New"/>
              </a:rPr>
              <a:t> </a:t>
            </a:r>
            <a:r>
              <a:rPr sz="1850" spc="-15" dirty="0">
                <a:latin typeface="Courier New"/>
                <a:cs typeface="Courier New"/>
              </a:rPr>
              <a:t>refers</a:t>
            </a:r>
            <a:r>
              <a:rPr sz="1850" spc="-145" dirty="0">
                <a:latin typeface="Courier New"/>
                <a:cs typeface="Courier New"/>
              </a:rPr>
              <a:t> </a:t>
            </a:r>
            <a:r>
              <a:rPr sz="1850" spc="30" dirty="0">
                <a:latin typeface="Courier New"/>
                <a:cs typeface="Courier New"/>
              </a:rPr>
              <a:t>f2</a:t>
            </a:r>
            <a:endParaRPr sz="185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3473" y="222503"/>
            <a:ext cx="46120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8.9.</a:t>
            </a:r>
            <a:r>
              <a:rPr spc="-5" dirty="0"/>
              <a:t> </a:t>
            </a:r>
            <a:r>
              <a:rPr dirty="0"/>
              <a:t>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5" dirty="0">
                <a:latin typeface="Courier New"/>
                <a:cs typeface="Courier New"/>
              </a:rPr>
              <a:t>thi</a:t>
            </a:r>
            <a:r>
              <a:rPr dirty="0">
                <a:latin typeface="Courier New"/>
                <a:cs typeface="Courier New"/>
              </a:rPr>
              <a:t>s</a:t>
            </a:r>
            <a:r>
              <a:rPr spc="-1315" dirty="0">
                <a:latin typeface="Courier New"/>
                <a:cs typeface="Courier New"/>
              </a:rPr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60" dirty="0"/>
              <a:t>f</a:t>
            </a:r>
            <a:r>
              <a:rPr dirty="0"/>
              <a:t>e</a:t>
            </a:r>
            <a:r>
              <a:rPr spc="-35" dirty="0"/>
              <a:t>r</a:t>
            </a:r>
            <a:r>
              <a:rPr dirty="0"/>
              <a:t>e</a:t>
            </a:r>
            <a:r>
              <a:rPr spc="-5" dirty="0"/>
              <a:t>nc</a:t>
            </a:r>
            <a:r>
              <a:rPr dirty="0"/>
              <a:t>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473" y="222503"/>
            <a:ext cx="46120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8.9.</a:t>
            </a:r>
            <a:r>
              <a:rPr spc="-5" dirty="0"/>
              <a:t> </a:t>
            </a:r>
            <a:r>
              <a:rPr dirty="0"/>
              <a:t>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5" dirty="0">
                <a:latin typeface="Courier New"/>
                <a:cs typeface="Courier New"/>
              </a:rPr>
              <a:t>thi</a:t>
            </a:r>
            <a:r>
              <a:rPr dirty="0">
                <a:latin typeface="Courier New"/>
                <a:cs typeface="Courier New"/>
              </a:rPr>
              <a:t>s</a:t>
            </a:r>
            <a:r>
              <a:rPr spc="-1315" dirty="0">
                <a:latin typeface="Courier New"/>
                <a:cs typeface="Courier New"/>
              </a:rPr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60" dirty="0"/>
              <a:t>f</a:t>
            </a:r>
            <a:r>
              <a:rPr dirty="0"/>
              <a:t>e</a:t>
            </a:r>
            <a:r>
              <a:rPr spc="-35" dirty="0"/>
              <a:t>r</a:t>
            </a:r>
            <a:r>
              <a:rPr dirty="0"/>
              <a:t>e</a:t>
            </a:r>
            <a:r>
              <a:rPr spc="-5" dirty="0"/>
              <a:t>nc</a:t>
            </a:r>
            <a:r>
              <a:rPr dirty="0"/>
              <a:t>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1529715" indent="-9144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 class </a:t>
            </a:r>
            <a:r>
              <a:rPr spc="-5" dirty="0">
                <a:solidFill>
                  <a:srgbClr val="2B91AF"/>
                </a:solidFill>
              </a:rPr>
              <a:t>Circle </a:t>
            </a:r>
            <a:r>
              <a:rPr dirty="0">
                <a:solidFill>
                  <a:srgbClr val="000000"/>
                </a:solidFill>
              </a:rPr>
              <a:t>{ 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5" dirty="0"/>
              <a:t>private</a:t>
            </a:r>
            <a:r>
              <a:rPr spc="-50" dirty="0"/>
              <a:t> </a:t>
            </a:r>
            <a:r>
              <a:rPr spc="-5" dirty="0"/>
              <a:t>double</a:t>
            </a:r>
            <a:r>
              <a:rPr spc="-50" dirty="0"/>
              <a:t> </a:t>
            </a:r>
            <a:r>
              <a:rPr spc="-5" dirty="0">
                <a:solidFill>
                  <a:srgbClr val="000000"/>
                </a:solidFill>
              </a:rPr>
              <a:t>radius;</a:t>
            </a:r>
          </a:p>
          <a:p>
            <a:pPr marL="1841500" marR="5080" indent="-914400">
              <a:lnSpc>
                <a:spcPct val="100000"/>
              </a:lnSpc>
            </a:pPr>
            <a:r>
              <a:rPr spc="-5" dirty="0"/>
              <a:t>public </a:t>
            </a:r>
            <a:r>
              <a:rPr spc="-5" dirty="0">
                <a:solidFill>
                  <a:srgbClr val="000000"/>
                </a:solidFill>
              </a:rPr>
              <a:t>Circle(</a:t>
            </a:r>
            <a:r>
              <a:rPr spc="-5" dirty="0"/>
              <a:t>double </a:t>
            </a:r>
            <a:r>
              <a:rPr spc="-5" dirty="0">
                <a:solidFill>
                  <a:srgbClr val="808080"/>
                </a:solidFill>
              </a:rPr>
              <a:t>radius</a:t>
            </a:r>
            <a:r>
              <a:rPr spc="-5" dirty="0">
                <a:solidFill>
                  <a:srgbClr val="000000"/>
                </a:solidFill>
              </a:rPr>
              <a:t>) </a:t>
            </a:r>
            <a:r>
              <a:rPr dirty="0">
                <a:solidFill>
                  <a:srgbClr val="000000"/>
                </a:solidFill>
              </a:rPr>
              <a:t>{ </a:t>
            </a:r>
            <a:r>
              <a:rPr spc="-1490" dirty="0">
                <a:solidFill>
                  <a:srgbClr val="000000"/>
                </a:solidFill>
              </a:rPr>
              <a:t> </a:t>
            </a:r>
            <a:r>
              <a:rPr spc="-5" dirty="0"/>
              <a:t>this</a:t>
            </a:r>
            <a:r>
              <a:rPr spc="-5" dirty="0">
                <a:solidFill>
                  <a:srgbClr val="000000"/>
                </a:solidFill>
              </a:rPr>
              <a:t>.radius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radius;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07769" y="2592831"/>
            <a:ext cx="326390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 marL="927100" marR="5080" indent="-914400">
              <a:lnSpc>
                <a:spcPct val="100000"/>
              </a:lnSpc>
            </a:pP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25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Circle()</a:t>
            </a:r>
            <a:r>
              <a:rPr sz="2500" b="1" spc="-50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{ </a:t>
            </a:r>
            <a:r>
              <a:rPr sz="2500" b="1" spc="-1485" dirty="0"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2500" b="1" spc="-5" dirty="0">
                <a:latin typeface="Courier New"/>
                <a:cs typeface="Courier New"/>
              </a:rPr>
              <a:t>(1.0);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500" b="1" dirty="0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369" y="4116832"/>
            <a:ext cx="1004633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250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sz="250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getArea()</a:t>
            </a:r>
            <a:r>
              <a:rPr sz="2500" b="1" spc="-30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{</a:t>
            </a:r>
            <a:endParaRPr sz="25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5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2500" b="1" spc="-5" dirty="0">
                <a:latin typeface="Courier New"/>
                <a:cs typeface="Courier New"/>
              </a:rPr>
              <a:t>.radius</a:t>
            </a:r>
            <a:r>
              <a:rPr sz="2500" b="1" spc="-20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*</a:t>
            </a:r>
            <a:r>
              <a:rPr sz="2500" b="1" spc="-20" dirty="0"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2500" b="1" spc="-5" dirty="0">
                <a:latin typeface="Courier New"/>
                <a:cs typeface="Courier New"/>
              </a:rPr>
              <a:t>.radius</a:t>
            </a:r>
            <a:r>
              <a:rPr sz="2500" b="1" spc="-20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*</a:t>
            </a:r>
            <a:r>
              <a:rPr sz="2500" b="1" spc="-2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Math.PI;</a:t>
            </a:r>
            <a:endParaRPr sz="2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500" b="1" dirty="0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500" b="1" dirty="0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4495" y="2648203"/>
            <a:ext cx="605917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Times New Roman"/>
                <a:cs typeface="Times New Roman"/>
              </a:rPr>
              <a:t>Must be </a:t>
            </a:r>
            <a:r>
              <a:rPr sz="2400" spc="-5" dirty="0">
                <a:latin typeface="Times New Roman"/>
                <a:cs typeface="Times New Roman"/>
              </a:rPr>
              <a:t>explicitly used to reference the data field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radius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object being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constructed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45073" y="3733292"/>
            <a:ext cx="430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invoke another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constructor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68167" y="2597786"/>
            <a:ext cx="2787650" cy="513080"/>
          </a:xfrm>
          <a:custGeom>
            <a:avLst/>
            <a:gdLst/>
            <a:ahLst/>
            <a:cxnLst/>
            <a:rect l="l" t="t" r="r" b="b"/>
            <a:pathLst>
              <a:path w="2787650" h="513080">
                <a:moveTo>
                  <a:pt x="2594488" y="450172"/>
                </a:moveTo>
                <a:lnTo>
                  <a:pt x="2585111" y="512975"/>
                </a:lnTo>
                <a:lnTo>
                  <a:pt x="2763194" y="454860"/>
                </a:lnTo>
                <a:lnTo>
                  <a:pt x="2625888" y="454860"/>
                </a:lnTo>
                <a:lnTo>
                  <a:pt x="2594488" y="450172"/>
                </a:lnTo>
                <a:close/>
              </a:path>
              <a:path w="2787650" h="513080">
                <a:moveTo>
                  <a:pt x="2603865" y="387368"/>
                </a:moveTo>
                <a:lnTo>
                  <a:pt x="2594488" y="450172"/>
                </a:lnTo>
                <a:lnTo>
                  <a:pt x="2625888" y="454860"/>
                </a:lnTo>
                <a:lnTo>
                  <a:pt x="2635266" y="392056"/>
                </a:lnTo>
                <a:lnTo>
                  <a:pt x="2603865" y="387368"/>
                </a:lnTo>
                <a:close/>
              </a:path>
              <a:path w="2787650" h="513080">
                <a:moveTo>
                  <a:pt x="2613242" y="324563"/>
                </a:moveTo>
                <a:lnTo>
                  <a:pt x="2603865" y="387368"/>
                </a:lnTo>
                <a:lnTo>
                  <a:pt x="2635266" y="392056"/>
                </a:lnTo>
                <a:lnTo>
                  <a:pt x="2625888" y="454860"/>
                </a:lnTo>
                <a:lnTo>
                  <a:pt x="2763194" y="454860"/>
                </a:lnTo>
                <a:lnTo>
                  <a:pt x="2787587" y="446900"/>
                </a:lnTo>
                <a:lnTo>
                  <a:pt x="2613242" y="324563"/>
                </a:lnTo>
                <a:close/>
              </a:path>
              <a:path w="2787650" h="513080">
                <a:moveTo>
                  <a:pt x="9376" y="0"/>
                </a:moveTo>
                <a:lnTo>
                  <a:pt x="0" y="62804"/>
                </a:lnTo>
                <a:lnTo>
                  <a:pt x="2594488" y="450172"/>
                </a:lnTo>
                <a:lnTo>
                  <a:pt x="2603865" y="387368"/>
                </a:lnTo>
                <a:lnTo>
                  <a:pt x="937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78375" y="3752014"/>
            <a:ext cx="2887980" cy="277495"/>
          </a:xfrm>
          <a:custGeom>
            <a:avLst/>
            <a:gdLst/>
            <a:ahLst/>
            <a:cxnLst/>
            <a:rect l="l" t="t" r="r" b="b"/>
            <a:pathLst>
              <a:path w="2887979" h="277495">
                <a:moveTo>
                  <a:pt x="2703057" y="87001"/>
                </a:moveTo>
                <a:lnTo>
                  <a:pt x="2699520" y="150402"/>
                </a:lnTo>
                <a:lnTo>
                  <a:pt x="2731220" y="152171"/>
                </a:lnTo>
                <a:lnTo>
                  <a:pt x="2727683" y="215572"/>
                </a:lnTo>
                <a:lnTo>
                  <a:pt x="2695885" y="215572"/>
                </a:lnTo>
                <a:lnTo>
                  <a:pt x="2692446" y="277205"/>
                </a:lnTo>
                <a:lnTo>
                  <a:pt x="2835065" y="215572"/>
                </a:lnTo>
                <a:lnTo>
                  <a:pt x="2727683" y="215572"/>
                </a:lnTo>
                <a:lnTo>
                  <a:pt x="2695983" y="213803"/>
                </a:lnTo>
                <a:lnTo>
                  <a:pt x="2839157" y="213803"/>
                </a:lnTo>
                <a:lnTo>
                  <a:pt x="2887957" y="192714"/>
                </a:lnTo>
                <a:lnTo>
                  <a:pt x="2703057" y="87001"/>
                </a:lnTo>
                <a:close/>
              </a:path>
              <a:path w="2887979" h="277495">
                <a:moveTo>
                  <a:pt x="2699520" y="150402"/>
                </a:moveTo>
                <a:lnTo>
                  <a:pt x="2695983" y="213803"/>
                </a:lnTo>
                <a:lnTo>
                  <a:pt x="2727683" y="215572"/>
                </a:lnTo>
                <a:lnTo>
                  <a:pt x="2731220" y="152171"/>
                </a:lnTo>
                <a:lnTo>
                  <a:pt x="2699520" y="150402"/>
                </a:lnTo>
                <a:close/>
              </a:path>
              <a:path w="2887979" h="277495">
                <a:moveTo>
                  <a:pt x="3538" y="0"/>
                </a:moveTo>
                <a:lnTo>
                  <a:pt x="0" y="63400"/>
                </a:lnTo>
                <a:lnTo>
                  <a:pt x="2695983" y="213803"/>
                </a:lnTo>
                <a:lnTo>
                  <a:pt x="2699520" y="150402"/>
                </a:lnTo>
                <a:lnTo>
                  <a:pt x="353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209" y="1128268"/>
            <a:ext cx="10079355" cy="27813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34"/>
              </a:spcBef>
              <a:buFont typeface="Times New Roman"/>
              <a:buChar char="■"/>
              <a:tabLst>
                <a:tab pos="469265" algn="l"/>
                <a:tab pos="46990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Classes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constructs that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define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type.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35"/>
              </a:spcBef>
              <a:buChar char="■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Java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class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uses</a:t>
            </a:r>
            <a:endParaRPr sz="2800">
              <a:latin typeface="Times New Roman"/>
              <a:cs typeface="Times New Roman"/>
            </a:endParaRPr>
          </a:p>
          <a:p>
            <a:pPr marL="1212850" lvl="1" indent="-457200">
              <a:lnSpc>
                <a:spcPct val="100000"/>
              </a:lnSpc>
              <a:spcBef>
                <a:spcPts val="240"/>
              </a:spcBef>
              <a:buFont typeface="Times New Roman"/>
              <a:buChar char="■"/>
              <a:tabLst>
                <a:tab pos="1212215" algn="l"/>
                <a:tab pos="121285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variables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define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fields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marL="1212850" lvl="1" indent="-457200">
              <a:lnSpc>
                <a:spcPct val="100000"/>
              </a:lnSpc>
              <a:spcBef>
                <a:spcPts val="335"/>
              </a:spcBef>
              <a:buFont typeface="Times New Roman"/>
              <a:buChar char="■"/>
              <a:tabLst>
                <a:tab pos="1212215" algn="l"/>
                <a:tab pos="121285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methods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define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behaviors.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40"/>
              </a:spcBef>
              <a:buChar char="■"/>
              <a:tabLst>
                <a:tab pos="469265" algn="l"/>
                <a:tab pos="469900" algn="l"/>
              </a:tabLst>
            </a:pPr>
            <a:r>
              <a:rPr sz="2800" spc="-20" dirty="0">
                <a:latin typeface="Times New Roman"/>
                <a:cs typeface="Times New Roman"/>
              </a:rPr>
              <a:t>Additionally,</a:t>
            </a:r>
            <a:r>
              <a:rPr sz="2800" dirty="0">
                <a:latin typeface="Times New Roman"/>
                <a:cs typeface="Times New Roman"/>
              </a:rPr>
              <a:t> 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class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provides</a:t>
            </a:r>
            <a:r>
              <a:rPr sz="2800" dirty="0">
                <a:latin typeface="Times New Roman"/>
                <a:cs typeface="Times New Roman"/>
              </a:rPr>
              <a:t> 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special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type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methods,</a:t>
            </a:r>
            <a:r>
              <a:rPr sz="2800" dirty="0">
                <a:latin typeface="Times New Roman"/>
                <a:cs typeface="Times New Roman"/>
              </a:rPr>
              <a:t> known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</a:pPr>
            <a:r>
              <a:rPr sz="2800" i="1" spc="-5" dirty="0">
                <a:latin typeface="Times New Roman"/>
                <a:cs typeface="Times New Roman"/>
              </a:rPr>
              <a:t>constructors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which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invoked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construct objects</a:t>
            </a:r>
            <a:r>
              <a:rPr sz="2800" dirty="0">
                <a:latin typeface="Times New Roman"/>
                <a:cs typeface="Times New Roman"/>
              </a:rPr>
              <a:t> from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class.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9124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8.1.</a:t>
            </a:r>
            <a:r>
              <a:rPr spc="-15" dirty="0"/>
              <a:t> </a:t>
            </a:r>
            <a:r>
              <a:rPr spc="-5" dirty="0"/>
              <a:t>Defining</a:t>
            </a:r>
            <a:r>
              <a:rPr spc="-10" dirty="0"/>
              <a:t> </a:t>
            </a:r>
            <a:r>
              <a:rPr spc="-5" dirty="0"/>
              <a:t>Classes</a:t>
            </a:r>
            <a:r>
              <a:rPr spc="-10" dirty="0"/>
              <a:t> </a:t>
            </a:r>
            <a:r>
              <a:rPr spc="-15" dirty="0"/>
              <a:t>for</a:t>
            </a:r>
            <a:r>
              <a:rPr spc="-10" dirty="0"/>
              <a:t> </a:t>
            </a:r>
            <a:r>
              <a:rPr spc="-5" dirty="0"/>
              <a:t>Objects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3139" y="881908"/>
            <a:ext cx="6490970" cy="5399405"/>
          </a:xfrm>
          <a:custGeom>
            <a:avLst/>
            <a:gdLst/>
            <a:ahLst/>
            <a:cxnLst/>
            <a:rect l="l" t="t" r="r" b="b"/>
            <a:pathLst>
              <a:path w="6490970" h="5399405">
                <a:moveTo>
                  <a:pt x="0" y="0"/>
                </a:moveTo>
                <a:lnTo>
                  <a:pt x="6490834" y="0"/>
                </a:lnTo>
                <a:lnTo>
                  <a:pt x="6490834" y="5399037"/>
                </a:lnTo>
                <a:lnTo>
                  <a:pt x="0" y="5399037"/>
                </a:lnTo>
                <a:lnTo>
                  <a:pt x="0" y="0"/>
                </a:lnTo>
                <a:close/>
              </a:path>
            </a:pathLst>
          </a:custGeom>
          <a:ln w="24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83336" y="852945"/>
            <a:ext cx="5349240" cy="923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80"/>
              </a:lnSpc>
              <a:spcBef>
                <a:spcPts val="95"/>
              </a:spcBef>
            </a:pPr>
            <a:r>
              <a:rPr sz="2050" b="1" dirty="0">
                <a:solidFill>
                  <a:srgbClr val="2F5496"/>
                </a:solidFill>
                <a:latin typeface="Courier New"/>
                <a:cs typeface="Courier New"/>
              </a:rPr>
              <a:t>class</a:t>
            </a:r>
            <a:r>
              <a:rPr sz="2050" b="1" spc="-25" dirty="0">
                <a:solidFill>
                  <a:srgbClr val="2F5496"/>
                </a:solidFill>
                <a:latin typeface="Courier New"/>
                <a:cs typeface="Courier New"/>
              </a:rPr>
              <a:t> </a:t>
            </a:r>
            <a:r>
              <a:rPr sz="2050" b="1" spc="-5" dirty="0">
                <a:latin typeface="Courier New"/>
                <a:cs typeface="Courier New"/>
              </a:rPr>
              <a:t>Circle</a:t>
            </a:r>
            <a:r>
              <a:rPr sz="2050" b="1" spc="-25" dirty="0">
                <a:latin typeface="Courier New"/>
                <a:cs typeface="Courier New"/>
              </a:rPr>
              <a:t> </a:t>
            </a:r>
            <a:r>
              <a:rPr sz="2050" b="1" dirty="0">
                <a:latin typeface="Courier New"/>
                <a:cs typeface="Courier New"/>
              </a:rPr>
              <a:t>{</a:t>
            </a:r>
            <a:endParaRPr sz="2050">
              <a:latin typeface="Courier New"/>
              <a:cs typeface="Courier New"/>
            </a:endParaRPr>
          </a:p>
          <a:p>
            <a:pPr marL="325755" marR="5080">
              <a:lnSpc>
                <a:spcPts val="2300"/>
              </a:lnSpc>
              <a:spcBef>
                <a:spcPts val="135"/>
              </a:spcBef>
            </a:pPr>
            <a:r>
              <a:rPr sz="2050" b="1" spc="-5" dirty="0">
                <a:solidFill>
                  <a:srgbClr val="70AD47"/>
                </a:solidFill>
                <a:latin typeface="Courier New"/>
                <a:cs typeface="Courier New"/>
              </a:rPr>
              <a:t>/** The</a:t>
            </a:r>
            <a:r>
              <a:rPr sz="2050" b="1" dirty="0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sz="2050" b="1" spc="-5" dirty="0">
                <a:solidFill>
                  <a:srgbClr val="70AD47"/>
                </a:solidFill>
                <a:latin typeface="Courier New"/>
                <a:cs typeface="Courier New"/>
              </a:rPr>
              <a:t>radius</a:t>
            </a:r>
            <a:r>
              <a:rPr sz="2050" b="1" dirty="0">
                <a:solidFill>
                  <a:srgbClr val="70AD47"/>
                </a:solidFill>
                <a:latin typeface="Courier New"/>
                <a:cs typeface="Courier New"/>
              </a:rPr>
              <a:t> of</a:t>
            </a:r>
            <a:r>
              <a:rPr sz="2050" b="1" spc="-5" dirty="0">
                <a:solidFill>
                  <a:srgbClr val="70AD47"/>
                </a:solidFill>
                <a:latin typeface="Courier New"/>
                <a:cs typeface="Courier New"/>
              </a:rPr>
              <a:t> this</a:t>
            </a:r>
            <a:r>
              <a:rPr sz="2050" b="1" dirty="0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sz="2050" b="1" spc="-5" dirty="0">
                <a:solidFill>
                  <a:srgbClr val="70AD47"/>
                </a:solidFill>
                <a:latin typeface="Courier New"/>
                <a:cs typeface="Courier New"/>
              </a:rPr>
              <a:t>circle</a:t>
            </a:r>
            <a:r>
              <a:rPr sz="2050" b="1" dirty="0">
                <a:solidFill>
                  <a:srgbClr val="70AD47"/>
                </a:solidFill>
                <a:latin typeface="Courier New"/>
                <a:cs typeface="Courier New"/>
              </a:rPr>
              <a:t> */ </a:t>
            </a:r>
            <a:r>
              <a:rPr sz="2050" b="1" spc="-1215" dirty="0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sz="2050" b="1" dirty="0">
                <a:solidFill>
                  <a:srgbClr val="2F5496"/>
                </a:solidFill>
                <a:latin typeface="Courier New"/>
                <a:cs typeface="Courier New"/>
              </a:rPr>
              <a:t>double</a:t>
            </a:r>
            <a:r>
              <a:rPr sz="2050" b="1" spc="-5" dirty="0">
                <a:solidFill>
                  <a:srgbClr val="2F5496"/>
                </a:solidFill>
                <a:latin typeface="Courier New"/>
                <a:cs typeface="Courier New"/>
              </a:rPr>
              <a:t> </a:t>
            </a:r>
            <a:r>
              <a:rPr sz="2050" b="1" spc="-5" dirty="0">
                <a:latin typeface="Courier New"/>
                <a:cs typeface="Courier New"/>
              </a:rPr>
              <a:t>radius </a:t>
            </a:r>
            <a:r>
              <a:rPr sz="2050" b="1" dirty="0">
                <a:latin typeface="Courier New"/>
                <a:cs typeface="Courier New"/>
              </a:rPr>
              <a:t>= 1.0;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6433" y="2023821"/>
            <a:ext cx="5036185" cy="92329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305"/>
              </a:spcBef>
            </a:pPr>
            <a:r>
              <a:rPr sz="2050" b="1" spc="-5" dirty="0">
                <a:solidFill>
                  <a:srgbClr val="70AD47"/>
                </a:solidFill>
                <a:latin typeface="Courier New"/>
                <a:cs typeface="Courier New"/>
              </a:rPr>
              <a:t>/** Construct</a:t>
            </a:r>
            <a:r>
              <a:rPr sz="2050" b="1" dirty="0">
                <a:solidFill>
                  <a:srgbClr val="70AD47"/>
                </a:solidFill>
                <a:latin typeface="Courier New"/>
                <a:cs typeface="Courier New"/>
              </a:rPr>
              <a:t> a </a:t>
            </a:r>
            <a:r>
              <a:rPr sz="2050" b="1" spc="-5" dirty="0">
                <a:solidFill>
                  <a:srgbClr val="70AD47"/>
                </a:solidFill>
                <a:latin typeface="Courier New"/>
                <a:cs typeface="Courier New"/>
              </a:rPr>
              <a:t>circle</a:t>
            </a:r>
            <a:r>
              <a:rPr sz="2050" b="1" dirty="0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sz="2050" b="1" spc="-5" dirty="0">
                <a:solidFill>
                  <a:srgbClr val="70AD47"/>
                </a:solidFill>
                <a:latin typeface="Courier New"/>
                <a:cs typeface="Courier New"/>
              </a:rPr>
              <a:t>object</a:t>
            </a:r>
            <a:r>
              <a:rPr sz="2050" b="1" dirty="0">
                <a:solidFill>
                  <a:srgbClr val="70AD47"/>
                </a:solidFill>
                <a:latin typeface="Courier New"/>
                <a:cs typeface="Courier New"/>
              </a:rPr>
              <a:t> */ </a:t>
            </a:r>
            <a:r>
              <a:rPr sz="2050" b="1" spc="-1215" dirty="0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sz="2050" b="1" spc="-5" dirty="0">
                <a:latin typeface="Courier New"/>
                <a:cs typeface="Courier New"/>
              </a:rPr>
              <a:t>Circle() </a:t>
            </a:r>
            <a:r>
              <a:rPr sz="2050" b="1" dirty="0">
                <a:latin typeface="Courier New"/>
                <a:cs typeface="Courier New"/>
              </a:rPr>
              <a:t>{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ts val="2260"/>
              </a:lnSpc>
            </a:pPr>
            <a:r>
              <a:rPr sz="2050" b="1" dirty="0"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6433" y="3194696"/>
            <a:ext cx="5036185" cy="121602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305"/>
              </a:spcBef>
            </a:pPr>
            <a:r>
              <a:rPr sz="2050" b="1" spc="-5" dirty="0">
                <a:solidFill>
                  <a:srgbClr val="70AD47"/>
                </a:solidFill>
                <a:latin typeface="Courier New"/>
                <a:cs typeface="Courier New"/>
              </a:rPr>
              <a:t>/** Construct</a:t>
            </a:r>
            <a:r>
              <a:rPr sz="2050" b="1" dirty="0">
                <a:solidFill>
                  <a:srgbClr val="70AD47"/>
                </a:solidFill>
                <a:latin typeface="Courier New"/>
                <a:cs typeface="Courier New"/>
              </a:rPr>
              <a:t> a </a:t>
            </a:r>
            <a:r>
              <a:rPr sz="2050" b="1" spc="-5" dirty="0">
                <a:solidFill>
                  <a:srgbClr val="70AD47"/>
                </a:solidFill>
                <a:latin typeface="Courier New"/>
                <a:cs typeface="Courier New"/>
              </a:rPr>
              <a:t>circle</a:t>
            </a:r>
            <a:r>
              <a:rPr sz="2050" b="1" dirty="0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sz="2050" b="1" spc="-5" dirty="0">
                <a:solidFill>
                  <a:srgbClr val="70AD47"/>
                </a:solidFill>
                <a:latin typeface="Courier New"/>
                <a:cs typeface="Courier New"/>
              </a:rPr>
              <a:t>object</a:t>
            </a:r>
            <a:r>
              <a:rPr sz="2050" b="1" dirty="0">
                <a:solidFill>
                  <a:srgbClr val="70AD47"/>
                </a:solidFill>
                <a:latin typeface="Courier New"/>
                <a:cs typeface="Courier New"/>
              </a:rPr>
              <a:t> */ </a:t>
            </a:r>
            <a:r>
              <a:rPr sz="2050" b="1" spc="-1215" dirty="0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sz="2050" b="1" dirty="0">
                <a:latin typeface="Courier New"/>
                <a:cs typeface="Courier New"/>
              </a:rPr>
              <a:t>Circle(</a:t>
            </a:r>
            <a:r>
              <a:rPr sz="2050" b="1" dirty="0">
                <a:solidFill>
                  <a:srgbClr val="2F5496"/>
                </a:solidFill>
                <a:latin typeface="Courier New"/>
                <a:cs typeface="Courier New"/>
              </a:rPr>
              <a:t>double</a:t>
            </a:r>
            <a:r>
              <a:rPr sz="2050" b="1" spc="-5" dirty="0">
                <a:solidFill>
                  <a:srgbClr val="2F5496"/>
                </a:solidFill>
                <a:latin typeface="Courier New"/>
                <a:cs typeface="Courier New"/>
              </a:rPr>
              <a:t> </a:t>
            </a:r>
            <a:r>
              <a:rPr sz="2050" b="1" spc="-5" dirty="0">
                <a:latin typeface="Courier New"/>
                <a:cs typeface="Courier New"/>
              </a:rPr>
              <a:t>newRadius) </a:t>
            </a:r>
            <a:r>
              <a:rPr sz="2050" b="1" dirty="0">
                <a:latin typeface="Courier New"/>
                <a:cs typeface="Courier New"/>
              </a:rPr>
              <a:t>{</a:t>
            </a:r>
            <a:endParaRPr sz="2050">
              <a:latin typeface="Courier New"/>
              <a:cs typeface="Courier New"/>
            </a:endParaRPr>
          </a:p>
          <a:p>
            <a:pPr marL="325755">
              <a:lnSpc>
                <a:spcPts val="2180"/>
              </a:lnSpc>
            </a:pPr>
            <a:r>
              <a:rPr sz="2050" b="1" spc="-5" dirty="0">
                <a:latin typeface="Courier New"/>
                <a:cs typeface="Courier New"/>
              </a:rPr>
              <a:t>radius</a:t>
            </a:r>
            <a:r>
              <a:rPr sz="2050" b="1" spc="-20" dirty="0">
                <a:latin typeface="Courier New"/>
                <a:cs typeface="Courier New"/>
              </a:rPr>
              <a:t> </a:t>
            </a:r>
            <a:r>
              <a:rPr sz="2050" b="1" dirty="0">
                <a:latin typeface="Courier New"/>
                <a:cs typeface="Courier New"/>
              </a:rPr>
              <a:t>=</a:t>
            </a:r>
            <a:r>
              <a:rPr sz="2050" b="1" spc="-20" dirty="0">
                <a:latin typeface="Courier New"/>
                <a:cs typeface="Courier New"/>
              </a:rPr>
              <a:t> </a:t>
            </a:r>
            <a:r>
              <a:rPr sz="2050" b="1" dirty="0">
                <a:latin typeface="Courier New"/>
                <a:cs typeface="Courier New"/>
              </a:rPr>
              <a:t>newRadius;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ts val="2380"/>
              </a:lnSpc>
            </a:pPr>
            <a:r>
              <a:rPr sz="2050" b="1" dirty="0"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6433" y="4658291"/>
            <a:ext cx="5819140" cy="124841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305"/>
              </a:spcBef>
            </a:pPr>
            <a:r>
              <a:rPr sz="2050" b="1" spc="-5" dirty="0">
                <a:solidFill>
                  <a:srgbClr val="70AD47"/>
                </a:solidFill>
                <a:latin typeface="Courier New"/>
                <a:cs typeface="Courier New"/>
              </a:rPr>
              <a:t>/**</a:t>
            </a:r>
            <a:r>
              <a:rPr sz="2050" b="1" dirty="0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sz="2050" b="1" spc="-5" dirty="0">
                <a:solidFill>
                  <a:srgbClr val="70AD47"/>
                </a:solidFill>
                <a:latin typeface="Courier New"/>
                <a:cs typeface="Courier New"/>
              </a:rPr>
              <a:t>Return</a:t>
            </a:r>
            <a:r>
              <a:rPr sz="2050" b="1" dirty="0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sz="2050" b="1" spc="-5" dirty="0">
                <a:solidFill>
                  <a:srgbClr val="70AD47"/>
                </a:solidFill>
                <a:latin typeface="Courier New"/>
                <a:cs typeface="Courier New"/>
              </a:rPr>
              <a:t>the</a:t>
            </a:r>
            <a:r>
              <a:rPr sz="2050" b="1" spc="5" dirty="0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sz="2050" b="1" spc="-5" dirty="0">
                <a:solidFill>
                  <a:srgbClr val="70AD47"/>
                </a:solidFill>
                <a:latin typeface="Courier New"/>
                <a:cs typeface="Courier New"/>
              </a:rPr>
              <a:t>area</a:t>
            </a:r>
            <a:r>
              <a:rPr sz="2050" b="1" dirty="0">
                <a:solidFill>
                  <a:srgbClr val="70AD47"/>
                </a:solidFill>
                <a:latin typeface="Courier New"/>
                <a:cs typeface="Courier New"/>
              </a:rPr>
              <a:t> of </a:t>
            </a:r>
            <a:r>
              <a:rPr sz="2050" b="1" spc="-5" dirty="0">
                <a:solidFill>
                  <a:srgbClr val="70AD47"/>
                </a:solidFill>
                <a:latin typeface="Courier New"/>
                <a:cs typeface="Courier New"/>
              </a:rPr>
              <a:t>this</a:t>
            </a:r>
            <a:r>
              <a:rPr sz="2050" b="1" spc="5" dirty="0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sz="2050" b="1" spc="-5" dirty="0">
                <a:solidFill>
                  <a:srgbClr val="70AD47"/>
                </a:solidFill>
                <a:latin typeface="Courier New"/>
                <a:cs typeface="Courier New"/>
              </a:rPr>
              <a:t>circle</a:t>
            </a:r>
            <a:r>
              <a:rPr sz="2050" b="1" dirty="0">
                <a:solidFill>
                  <a:srgbClr val="70AD47"/>
                </a:solidFill>
                <a:latin typeface="Courier New"/>
                <a:cs typeface="Courier New"/>
              </a:rPr>
              <a:t> */ </a:t>
            </a:r>
            <a:r>
              <a:rPr sz="2050" b="1" spc="-1215" dirty="0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sz="2050" b="1" dirty="0">
                <a:solidFill>
                  <a:srgbClr val="2F5496"/>
                </a:solidFill>
                <a:latin typeface="Courier New"/>
                <a:cs typeface="Courier New"/>
              </a:rPr>
              <a:t>double</a:t>
            </a:r>
            <a:r>
              <a:rPr sz="2050" b="1" spc="-5" dirty="0">
                <a:solidFill>
                  <a:srgbClr val="2F5496"/>
                </a:solidFill>
                <a:latin typeface="Courier New"/>
                <a:cs typeface="Courier New"/>
              </a:rPr>
              <a:t> </a:t>
            </a:r>
            <a:r>
              <a:rPr sz="2050" b="1" spc="-5" dirty="0">
                <a:latin typeface="Courier New"/>
                <a:cs typeface="Courier New"/>
              </a:rPr>
              <a:t>getArea()</a:t>
            </a:r>
            <a:r>
              <a:rPr sz="2050" b="1" dirty="0">
                <a:latin typeface="Courier New"/>
                <a:cs typeface="Courier New"/>
              </a:rPr>
              <a:t> {</a:t>
            </a:r>
            <a:endParaRPr sz="2050">
              <a:latin typeface="Courier New"/>
              <a:cs typeface="Courier New"/>
            </a:endParaRPr>
          </a:p>
          <a:p>
            <a:pPr marL="325755">
              <a:lnSpc>
                <a:spcPts val="2260"/>
              </a:lnSpc>
            </a:pPr>
            <a:r>
              <a:rPr sz="2050" b="1" dirty="0">
                <a:solidFill>
                  <a:srgbClr val="2F5496"/>
                </a:solidFill>
                <a:latin typeface="Courier New"/>
                <a:cs typeface="Courier New"/>
              </a:rPr>
              <a:t>return</a:t>
            </a:r>
            <a:r>
              <a:rPr sz="2050" b="1" spc="-5" dirty="0">
                <a:solidFill>
                  <a:srgbClr val="2F5496"/>
                </a:solidFill>
                <a:latin typeface="Courier New"/>
                <a:cs typeface="Courier New"/>
              </a:rPr>
              <a:t> </a:t>
            </a:r>
            <a:r>
              <a:rPr sz="2050" b="1" spc="-5" dirty="0">
                <a:latin typeface="Courier New"/>
                <a:cs typeface="Courier New"/>
              </a:rPr>
              <a:t>radius</a:t>
            </a:r>
            <a:r>
              <a:rPr sz="2050" b="1" dirty="0">
                <a:latin typeface="Courier New"/>
                <a:cs typeface="Courier New"/>
              </a:rPr>
              <a:t> *</a:t>
            </a:r>
            <a:r>
              <a:rPr sz="2050" b="1" spc="-5" dirty="0">
                <a:latin typeface="Courier New"/>
                <a:cs typeface="Courier New"/>
              </a:rPr>
              <a:t> radius</a:t>
            </a:r>
            <a:r>
              <a:rPr sz="2050" b="1" dirty="0">
                <a:latin typeface="Courier New"/>
                <a:cs typeface="Courier New"/>
              </a:rPr>
              <a:t> *</a:t>
            </a:r>
            <a:r>
              <a:rPr sz="2050" b="1" spc="-5" dirty="0">
                <a:latin typeface="Courier New"/>
                <a:cs typeface="Courier New"/>
              </a:rPr>
              <a:t> </a:t>
            </a:r>
            <a:r>
              <a:rPr sz="2050" b="1" dirty="0">
                <a:latin typeface="Courier New"/>
                <a:cs typeface="Courier New"/>
              </a:rPr>
              <a:t>3.14159;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50" b="1" dirty="0"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3336" y="5861690"/>
            <a:ext cx="18224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dirty="0"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78518" y="1470907"/>
            <a:ext cx="159131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5" dirty="0">
                <a:solidFill>
                  <a:srgbClr val="FF0000"/>
                </a:solidFill>
                <a:latin typeface="Courier New"/>
                <a:cs typeface="Courier New"/>
              </a:rPr>
              <a:t>Data</a:t>
            </a:r>
            <a:r>
              <a:rPr sz="205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50" dirty="0">
                <a:solidFill>
                  <a:srgbClr val="FF0000"/>
                </a:solidFill>
                <a:latin typeface="Courier New"/>
                <a:cs typeface="Courier New"/>
              </a:rPr>
              <a:t>field</a:t>
            </a:r>
            <a:endParaRPr sz="205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98147" y="1564919"/>
            <a:ext cx="2505075" cy="3740785"/>
            <a:chOff x="5998147" y="1564919"/>
            <a:chExt cx="2505075" cy="3740785"/>
          </a:xfrm>
        </p:grpSpPr>
        <p:sp>
          <p:nvSpPr>
            <p:cNvPr id="10" name="object 10"/>
            <p:cNvSpPr/>
            <p:nvPr/>
          </p:nvSpPr>
          <p:spPr>
            <a:xfrm>
              <a:off x="5998146" y="1564919"/>
              <a:ext cx="2505075" cy="3740785"/>
            </a:xfrm>
            <a:custGeom>
              <a:avLst/>
              <a:gdLst/>
              <a:ahLst/>
              <a:cxnLst/>
              <a:rect l="l" t="t" r="r" b="b"/>
              <a:pathLst>
                <a:path w="2505075" h="3740785">
                  <a:moveTo>
                    <a:pt x="2465857" y="3626459"/>
                  </a:moveTo>
                  <a:lnTo>
                    <a:pt x="141338" y="3626472"/>
                  </a:lnTo>
                  <a:lnTo>
                    <a:pt x="130467" y="3626472"/>
                  </a:lnTo>
                  <a:lnTo>
                    <a:pt x="141338" y="3626459"/>
                  </a:lnTo>
                  <a:lnTo>
                    <a:pt x="195694" y="3545154"/>
                  </a:lnTo>
                  <a:lnTo>
                    <a:pt x="0" y="3642728"/>
                  </a:lnTo>
                  <a:lnTo>
                    <a:pt x="195694" y="3740302"/>
                  </a:lnTo>
                  <a:lnTo>
                    <a:pt x="141338" y="3658997"/>
                  </a:lnTo>
                  <a:lnTo>
                    <a:pt x="2465857" y="3658984"/>
                  </a:lnTo>
                  <a:lnTo>
                    <a:pt x="2465857" y="3626459"/>
                  </a:lnTo>
                  <a:close/>
                </a:path>
                <a:path w="2505075" h="3740785">
                  <a:moveTo>
                    <a:pt x="2498471" y="81318"/>
                  </a:moveTo>
                  <a:lnTo>
                    <a:pt x="173951" y="81318"/>
                  </a:lnTo>
                  <a:lnTo>
                    <a:pt x="228320" y="0"/>
                  </a:lnTo>
                  <a:lnTo>
                    <a:pt x="32613" y="97574"/>
                  </a:lnTo>
                  <a:lnTo>
                    <a:pt x="228320" y="195148"/>
                  </a:lnTo>
                  <a:lnTo>
                    <a:pt x="173951" y="113842"/>
                  </a:lnTo>
                  <a:lnTo>
                    <a:pt x="2498471" y="113842"/>
                  </a:lnTo>
                  <a:lnTo>
                    <a:pt x="2498471" y="81318"/>
                  </a:lnTo>
                  <a:close/>
                </a:path>
                <a:path w="2505075" h="3740785">
                  <a:moveTo>
                    <a:pt x="2504998" y="1447330"/>
                  </a:moveTo>
                  <a:lnTo>
                    <a:pt x="2000516" y="1447342"/>
                  </a:lnTo>
                  <a:lnTo>
                    <a:pt x="1989645" y="1447342"/>
                  </a:lnTo>
                  <a:lnTo>
                    <a:pt x="2000516" y="1447330"/>
                  </a:lnTo>
                  <a:lnTo>
                    <a:pt x="2054885" y="1366024"/>
                  </a:lnTo>
                  <a:lnTo>
                    <a:pt x="1859178" y="1463598"/>
                  </a:lnTo>
                  <a:lnTo>
                    <a:pt x="2054885" y="1561172"/>
                  </a:lnTo>
                  <a:lnTo>
                    <a:pt x="2000516" y="1479867"/>
                  </a:lnTo>
                  <a:lnTo>
                    <a:pt x="2504998" y="1479854"/>
                  </a:lnTo>
                  <a:lnTo>
                    <a:pt x="2504998" y="14473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00688" y="2182881"/>
              <a:ext cx="313690" cy="0"/>
            </a:xfrm>
            <a:custGeom>
              <a:avLst/>
              <a:gdLst/>
              <a:ahLst/>
              <a:cxnLst/>
              <a:rect l="l" t="t" r="r" b="b"/>
              <a:pathLst>
                <a:path w="313690">
                  <a:moveTo>
                    <a:pt x="0" y="0"/>
                  </a:moveTo>
                  <a:lnTo>
                    <a:pt x="313125" y="2"/>
                  </a:lnTo>
                </a:path>
              </a:pathLst>
            </a:custGeom>
            <a:ln w="24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68072" y="4134340"/>
              <a:ext cx="313690" cy="0"/>
            </a:xfrm>
            <a:custGeom>
              <a:avLst/>
              <a:gdLst/>
              <a:ahLst/>
              <a:cxnLst/>
              <a:rect l="l" t="t" r="r" b="b"/>
              <a:pathLst>
                <a:path w="313690">
                  <a:moveTo>
                    <a:pt x="0" y="0"/>
                  </a:moveTo>
                  <a:lnTo>
                    <a:pt x="313125" y="2"/>
                  </a:lnTo>
                </a:path>
              </a:pathLst>
            </a:custGeom>
            <a:ln w="24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94244" y="2182881"/>
              <a:ext cx="0" cy="1951989"/>
            </a:xfrm>
            <a:custGeom>
              <a:avLst/>
              <a:gdLst/>
              <a:ahLst/>
              <a:cxnLst/>
              <a:rect l="l" t="t" r="r" b="b"/>
              <a:pathLst>
                <a:path h="1951989">
                  <a:moveTo>
                    <a:pt x="0" y="0"/>
                  </a:moveTo>
                  <a:lnTo>
                    <a:pt x="2" y="1951459"/>
                  </a:lnTo>
                </a:path>
              </a:pathLst>
            </a:custGeom>
            <a:ln w="24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545900" y="4983534"/>
            <a:ext cx="96520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dirty="0">
                <a:solidFill>
                  <a:srgbClr val="FF0000"/>
                </a:solidFill>
                <a:latin typeface="Courier New"/>
                <a:cs typeface="Courier New"/>
              </a:rPr>
              <a:t>Method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45900" y="2804404"/>
            <a:ext cx="190500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dirty="0">
                <a:solidFill>
                  <a:srgbClr val="FF0000"/>
                </a:solidFill>
                <a:latin typeface="Courier New"/>
                <a:cs typeface="Courier New"/>
              </a:rPr>
              <a:t>Constructors</a:t>
            </a:r>
            <a:endParaRPr sz="205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7" name="object 17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9124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8.1.</a:t>
            </a:r>
            <a:r>
              <a:rPr spc="-15" dirty="0"/>
              <a:t> </a:t>
            </a:r>
            <a:r>
              <a:rPr spc="-5" dirty="0"/>
              <a:t>Defining</a:t>
            </a:r>
            <a:r>
              <a:rPr spc="-10" dirty="0"/>
              <a:t> </a:t>
            </a:r>
            <a:r>
              <a:rPr spc="-5" dirty="0"/>
              <a:t>Classes</a:t>
            </a:r>
            <a:r>
              <a:rPr spc="-10" dirty="0"/>
              <a:t> </a:t>
            </a:r>
            <a:r>
              <a:rPr spc="-15" dirty="0"/>
              <a:t>for</a:t>
            </a:r>
            <a:r>
              <a:rPr spc="-10" dirty="0"/>
              <a:t> </a:t>
            </a:r>
            <a:r>
              <a:rPr spc="-5" dirty="0"/>
              <a:t>Objects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2A4517-9A8A-8298-688F-01F1E1590FFF}"/>
              </a:ext>
            </a:extLst>
          </p:cNvPr>
          <p:cNvSpPr txBox="1"/>
          <p:nvPr/>
        </p:nvSpPr>
        <p:spPr>
          <a:xfrm>
            <a:off x="9601200" y="5940974"/>
            <a:ext cx="230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Circle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473" y="114198"/>
            <a:ext cx="5912485" cy="115697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/>
              <a:t>8.1.</a:t>
            </a:r>
            <a:r>
              <a:rPr spc="-15" dirty="0"/>
              <a:t> </a:t>
            </a:r>
            <a:r>
              <a:rPr spc="-5" dirty="0"/>
              <a:t>Defining</a:t>
            </a:r>
            <a:r>
              <a:rPr spc="-10" dirty="0"/>
              <a:t> </a:t>
            </a:r>
            <a:r>
              <a:rPr spc="-5" dirty="0"/>
              <a:t>Classes</a:t>
            </a:r>
            <a:r>
              <a:rPr spc="-10" dirty="0"/>
              <a:t> </a:t>
            </a:r>
            <a:r>
              <a:rPr spc="-15" dirty="0"/>
              <a:t>for</a:t>
            </a:r>
            <a:r>
              <a:rPr spc="-10" dirty="0"/>
              <a:t> </a:t>
            </a:r>
            <a:r>
              <a:rPr spc="-5" dirty="0"/>
              <a:t>Objects</a:t>
            </a:r>
          </a:p>
          <a:p>
            <a:pPr marL="220979">
              <a:lnSpc>
                <a:spcPct val="100000"/>
              </a:lnSpc>
              <a:spcBef>
                <a:spcPts val="710"/>
              </a:spcBef>
            </a:pPr>
            <a:r>
              <a:rPr sz="2500" b="0" spc="-5" dirty="0">
                <a:latin typeface="Times New Roman"/>
                <a:cs typeface="Times New Roman"/>
              </a:rPr>
              <a:t>UML:</a:t>
            </a:r>
            <a:r>
              <a:rPr sz="2500" b="0" spc="-10" dirty="0">
                <a:latin typeface="Times New Roman"/>
                <a:cs typeface="Times New Roman"/>
              </a:rPr>
              <a:t> </a:t>
            </a:r>
            <a:r>
              <a:rPr sz="2500" b="0" dirty="0">
                <a:latin typeface="Times New Roman"/>
                <a:cs typeface="Times New Roman"/>
              </a:rPr>
              <a:t>Unified</a:t>
            </a:r>
            <a:r>
              <a:rPr sz="2500" b="0" spc="-10" dirty="0">
                <a:latin typeface="Times New Roman"/>
                <a:cs typeface="Times New Roman"/>
              </a:rPr>
              <a:t> </a:t>
            </a:r>
            <a:r>
              <a:rPr sz="2500" b="0" dirty="0">
                <a:latin typeface="Times New Roman"/>
                <a:cs typeface="Times New Roman"/>
              </a:rPr>
              <a:t>Modeling</a:t>
            </a:r>
            <a:r>
              <a:rPr sz="2500" b="0" spc="-10" dirty="0">
                <a:latin typeface="Times New Roman"/>
                <a:cs typeface="Times New Roman"/>
              </a:rPr>
              <a:t> </a:t>
            </a:r>
            <a:r>
              <a:rPr sz="2500" b="0" spc="-5" dirty="0">
                <a:latin typeface="Times New Roman"/>
                <a:cs typeface="Times New Roman"/>
              </a:rPr>
              <a:t>Language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291" y="1404149"/>
            <a:ext cx="9484662" cy="48030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973" y="1149604"/>
            <a:ext cx="11301095" cy="418020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Char char="■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Objective: Demonstrate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creating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objects,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accessing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methods.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Char char="■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program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contains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two</a:t>
            </a:r>
            <a:r>
              <a:rPr sz="2800" spc="-10" dirty="0">
                <a:latin typeface="Times New Roman"/>
                <a:cs typeface="Times New Roman"/>
              </a:rPr>
              <a:t> classes:</a:t>
            </a:r>
            <a:endParaRPr sz="28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800" spc="-25" dirty="0">
                <a:latin typeface="Times New Roman"/>
                <a:cs typeface="Times New Roman"/>
              </a:rPr>
              <a:t>TestCircle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class</a:t>
            </a:r>
            <a:r>
              <a:rPr sz="2800" spc="-5" dirty="0">
                <a:latin typeface="Times New Roman"/>
                <a:cs typeface="Times New Roman"/>
              </a:rPr>
              <a:t> to test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second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class,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Circle.</a:t>
            </a:r>
            <a:endParaRPr sz="28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14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800" spc="-65" dirty="0">
                <a:latin typeface="Times New Roman"/>
                <a:cs typeface="Times New Roman"/>
              </a:rPr>
              <a:t>Two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classes</a:t>
            </a:r>
            <a:r>
              <a:rPr sz="2800" spc="-5" dirty="0">
                <a:latin typeface="Times New Roman"/>
                <a:cs typeface="Times New Roman"/>
              </a:rPr>
              <a:t> into</a:t>
            </a:r>
            <a:r>
              <a:rPr sz="2800" dirty="0">
                <a:latin typeface="Times New Roman"/>
                <a:cs typeface="Times New Roman"/>
              </a:rPr>
              <a:t> one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file </a:t>
            </a:r>
            <a:r>
              <a:rPr sz="2800" dirty="0">
                <a:latin typeface="Times New Roman"/>
                <a:cs typeface="Times New Roman"/>
              </a:rPr>
              <a:t>– one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public </a:t>
            </a:r>
            <a:r>
              <a:rPr sz="2800" spc="-10" dirty="0"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240"/>
              </a:spcBef>
              <a:buChar char="■"/>
              <a:tabLst>
                <a:tab pos="1155700" algn="l"/>
              </a:tabLst>
            </a:pPr>
            <a:r>
              <a:rPr sz="2800" spc="-25" dirty="0">
                <a:latin typeface="Times New Roman"/>
                <a:cs typeface="Times New Roman"/>
              </a:rPr>
              <a:t>TestCircle</a:t>
            </a:r>
            <a:r>
              <a:rPr sz="2800" spc="-5" dirty="0">
                <a:latin typeface="Times New Roman"/>
                <a:cs typeface="Times New Roman"/>
              </a:rPr>
              <a:t> is public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its file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name as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TestCircle.java.</a:t>
            </a:r>
            <a:endParaRPr sz="2800">
              <a:latin typeface="Times New Roman"/>
              <a:cs typeface="Times New Roman"/>
            </a:endParaRPr>
          </a:p>
          <a:p>
            <a:pPr marL="240665" marR="50165" indent="-228600">
              <a:lnSpc>
                <a:spcPts val="3000"/>
              </a:lnSpc>
              <a:spcBef>
                <a:spcPts val="1025"/>
              </a:spcBef>
              <a:buChar char="■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The program </a:t>
            </a:r>
            <a:r>
              <a:rPr sz="2800" spc="-5" dirty="0">
                <a:latin typeface="Times New Roman"/>
                <a:cs typeface="Times New Roman"/>
              </a:rPr>
              <a:t>constructs three radii, </a:t>
            </a:r>
            <a:r>
              <a:rPr sz="2800" dirty="0">
                <a:latin typeface="Times New Roman"/>
                <a:cs typeface="Times New Roman"/>
              </a:rPr>
              <a:t>1, 25,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125, </a:t>
            </a:r>
            <a:r>
              <a:rPr sz="2800" spc="-5" dirty="0">
                <a:latin typeface="Times New Roman"/>
                <a:cs typeface="Times New Roman"/>
              </a:rPr>
              <a:t>and display the radius and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each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circle.</a:t>
            </a:r>
            <a:endParaRPr sz="2800">
              <a:latin typeface="Times New Roman"/>
              <a:cs typeface="Times New Roman"/>
            </a:endParaRPr>
          </a:p>
          <a:p>
            <a:pPr marL="240665" marR="5080" indent="-228600">
              <a:lnSpc>
                <a:spcPts val="3100"/>
              </a:lnSpc>
              <a:spcBef>
                <a:spcPts val="930"/>
              </a:spcBef>
              <a:buChar char="■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second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radius changes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100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display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radius 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new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circle.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9124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8.1.</a:t>
            </a:r>
            <a:r>
              <a:rPr spc="-15" dirty="0"/>
              <a:t> </a:t>
            </a:r>
            <a:r>
              <a:rPr spc="-5" dirty="0"/>
              <a:t>Defining</a:t>
            </a:r>
            <a:r>
              <a:rPr spc="-10" dirty="0"/>
              <a:t> </a:t>
            </a:r>
            <a:r>
              <a:rPr spc="-5" dirty="0"/>
              <a:t>Classes</a:t>
            </a:r>
            <a:r>
              <a:rPr spc="-10" dirty="0"/>
              <a:t> </a:t>
            </a:r>
            <a:r>
              <a:rPr spc="-15" dirty="0"/>
              <a:t>for</a:t>
            </a:r>
            <a:r>
              <a:rPr spc="-10" dirty="0"/>
              <a:t> </a:t>
            </a:r>
            <a:r>
              <a:rPr spc="-5" dirty="0"/>
              <a:t>Objects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4368</Words>
  <Application>Microsoft Office PowerPoint</Application>
  <PresentationFormat>Widescreen</PresentationFormat>
  <Paragraphs>608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Courier New</vt:lpstr>
      <vt:lpstr>Lucida Sans Unicode</vt:lpstr>
      <vt:lpstr>Times New Roman</vt:lpstr>
      <vt:lpstr>Office Theme</vt:lpstr>
      <vt:lpstr>CS 501 – Introduction to JAVA Programing Lecture 9 – Objects and Classes  Lecture 10 – Thinking in Objects</vt:lpstr>
      <vt:lpstr>PowerPoint Presentation</vt:lpstr>
      <vt:lpstr>8.1. Defining Classes for Objects</vt:lpstr>
      <vt:lpstr>8.1. Defining Classes for Objects</vt:lpstr>
      <vt:lpstr>8.1. Defining Classes for Objects</vt:lpstr>
      <vt:lpstr>8.1. Defining Classes for Objects</vt:lpstr>
      <vt:lpstr>8.1. Defining Classes for Objects</vt:lpstr>
      <vt:lpstr>8.1. Defining Classes for Objects UML: Unified Modeling Language</vt:lpstr>
      <vt:lpstr>8.1. Defining Classes for Objects</vt:lpstr>
      <vt:lpstr>8.1. Defining Classes for Objects</vt:lpstr>
      <vt:lpstr>8.1. Defining Classes for Objects</vt:lpstr>
      <vt:lpstr>8.1. Defining Classes for Objects</vt:lpstr>
      <vt:lpstr>PowerPoint Presentation</vt:lpstr>
      <vt:lpstr>8.2. Constructing Objects Using Constructors</vt:lpstr>
      <vt:lpstr>8.2. Constructing Objects Using Constructors</vt:lpstr>
      <vt:lpstr>8.3. Accessing Objects via Reference Variables</vt:lpstr>
      <vt:lpstr>8.3. Accessing Objects via Reference Variables</vt:lpstr>
      <vt:lpstr>8.3. Accessing Objects via Reference Variables</vt:lpstr>
      <vt:lpstr>8.3. Accessing Objects via Reference Variables</vt:lpstr>
      <vt:lpstr>8.3. Accessing Objects via Reference Variables</vt:lpstr>
      <vt:lpstr>8.3. Accessing Objects via Reference Variables</vt:lpstr>
      <vt:lpstr>8.3. Accessing Objects via Reference Variables</vt:lpstr>
      <vt:lpstr>8.3. Accessing Objects via Reference Variables</vt:lpstr>
      <vt:lpstr>8.3. Accessing Objects via Reference Variables</vt:lpstr>
      <vt:lpstr>8.4. Using Classes from the Java Library</vt:lpstr>
      <vt:lpstr>8.4. Using Classes from the Java Library</vt:lpstr>
      <vt:lpstr>8.4. Using Classes from the Java Library</vt:lpstr>
      <vt:lpstr>8.4. Using Classes from the Java Library</vt:lpstr>
      <vt:lpstr>8.4. Static Variables, Constants, and Methods</vt:lpstr>
      <vt:lpstr>8.4. Static Variables, Constants, and Methods</vt:lpstr>
      <vt:lpstr>8.4. Static Variables, Constants, and Methods</vt:lpstr>
      <vt:lpstr>8.4. Static Variables, Constants, and Methods</vt:lpstr>
      <vt:lpstr>8.4. Static Variables, Constants, and Methods</vt:lpstr>
      <vt:lpstr>8.4. Static Variables, Constants, and Methods</vt:lpstr>
      <vt:lpstr>8.4. Static Variables, Constants, and Methods</vt:lpstr>
      <vt:lpstr>8.4. Static Variables, Constants, and Methods</vt:lpstr>
      <vt:lpstr>PowerPoint Presentation</vt:lpstr>
      <vt:lpstr>8.5. Data Field Encapsulation</vt:lpstr>
      <vt:lpstr>8.5. Data Field Encapsulation</vt:lpstr>
      <vt:lpstr>8.5. Data Field Encapsulation</vt:lpstr>
      <vt:lpstr>8.5. Data Field Encapsulation</vt:lpstr>
      <vt:lpstr>8.5. Data Field Encapsulation</vt:lpstr>
      <vt:lpstr>8.5. Passing Objects to Methods</vt:lpstr>
      <vt:lpstr>8.5. Passing Objects to Methods</vt:lpstr>
      <vt:lpstr>8.5. Passing Objects to Methods</vt:lpstr>
      <vt:lpstr>8.5. Data Field Encapsulation</vt:lpstr>
      <vt:lpstr>8.6. Array of Objects</vt:lpstr>
      <vt:lpstr>8.6. Array of Objects</vt:lpstr>
      <vt:lpstr>8.6. Array of Objects</vt:lpstr>
      <vt:lpstr>8.6. Array of Objects</vt:lpstr>
      <vt:lpstr>8.7. Immutable Objects and Classes</vt:lpstr>
      <vt:lpstr>8.7. Immutable Objects and Classes</vt:lpstr>
      <vt:lpstr>8.7. Immutable Objects and Classes</vt:lpstr>
      <vt:lpstr>8.8. The Scope of Variables</vt:lpstr>
      <vt:lpstr>8.9. The this Reference</vt:lpstr>
      <vt:lpstr>8.9. The this Reference</vt:lpstr>
      <vt:lpstr>8.9. The this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Aughdon Breslin</cp:lastModifiedBy>
  <cp:revision>2</cp:revision>
  <dcterms:created xsi:type="dcterms:W3CDTF">2025-02-09T22:40:33Z</dcterms:created>
  <dcterms:modified xsi:type="dcterms:W3CDTF">2025-02-12T01:47:26Z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2022-09-30T00:00:00Z</vt:filetime>
  </property>
  <property fmtid="{D5CDD505-2E9C-101B-9397-08002B2CF9AE}" pid="3" name="LastSaved">
    <vt:filetime>2025-02-09T00:00:00Z</vt:filetime>
  </property>
  <property fmtid="{D5CDD505-2E9C-101B-9397-08002B2CF9AE}" pid="4" name="MSIP_Label_a73fd474-4f3c-44ed-88fb-5cc4bd2471bf_Enabled">
    <vt:lpwstr>true</vt:lpwstr>
  </property>
  <property fmtid="{D5CDD505-2E9C-101B-9397-08002B2CF9AE}" pid="5" name="MSIP_Label_a73fd474-4f3c-44ed-88fb-5cc4bd2471bf_SetDate">
    <vt:lpwstr>2025-02-09T23:36:25Z</vt:lpwstr>
  </property>
  <property fmtid="{D5CDD505-2E9C-101B-9397-08002B2CF9AE}" pid="6" name="MSIP_Label_a73fd474-4f3c-44ed-88fb-5cc4bd2471bf_Method">
    <vt:lpwstr>Standard</vt:lpwstr>
  </property>
  <property fmtid="{D5CDD505-2E9C-101B-9397-08002B2CF9AE}" pid="7" name="MSIP_Label_a73fd474-4f3c-44ed-88fb-5cc4bd2471bf_Name">
    <vt:lpwstr>defa4170-0d19-0005-0004-bc88714345d2</vt:lpwstr>
  </property>
  <property fmtid="{D5CDD505-2E9C-101B-9397-08002B2CF9AE}" pid="8" name="MSIP_Label_a73fd474-4f3c-44ed-88fb-5cc4bd2471bf_SiteId">
    <vt:lpwstr>8d1a69ec-03b5-4345-ae21-dad112f5fb4f</vt:lpwstr>
  </property>
  <property fmtid="{D5CDD505-2E9C-101B-9397-08002B2CF9AE}" pid="9" name="MSIP_Label_a73fd474-4f3c-44ed-88fb-5cc4bd2471bf_ActionId">
    <vt:lpwstr>b13b55b2-d338-4768-a8fc-4919b5b8e93d</vt:lpwstr>
  </property>
  <property fmtid="{D5CDD505-2E9C-101B-9397-08002B2CF9AE}" pid="10" name="MSIP_Label_a73fd474-4f3c-44ed-88fb-5cc4bd2471bf_ContentBits">
    <vt:lpwstr>0</vt:lpwstr>
  </property>
  <property fmtid="{D5CDD505-2E9C-101B-9397-08002B2CF9AE}" pid="11" name="MSIP_Label_a73fd474-4f3c-44ed-88fb-5cc4bd2471bf_Tag">
    <vt:lpwstr>10, 3, 0, 1</vt:lpwstr>
  </property>
</Properties>
</file>