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4" r:id="rId3"/>
    <p:sldId id="305" r:id="rId4"/>
    <p:sldId id="306" r:id="rId5"/>
    <p:sldId id="257" r:id="rId6"/>
    <p:sldId id="307" r:id="rId7"/>
    <p:sldId id="30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0" y="16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99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965836" y="1805124"/>
            <a:ext cx="3700145" cy="4326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8" y="1233932"/>
            <a:ext cx="12034522" cy="3143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99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10073" y="6428920"/>
            <a:ext cx="237172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45190" y="6439972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6599" y="2612643"/>
            <a:ext cx="8872220" cy="193040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80"/>
              </a:spcBef>
            </a:pPr>
            <a:r>
              <a:rPr sz="4000" b="0" spc="-10" dirty="0">
                <a:latin typeface="Times New Roman"/>
                <a:cs typeface="Times New Roman"/>
              </a:rPr>
              <a:t>C</a:t>
            </a:r>
            <a:r>
              <a:rPr sz="4000" b="0" dirty="0">
                <a:latin typeface="Times New Roman"/>
                <a:cs typeface="Times New Roman"/>
              </a:rPr>
              <a:t>S 501 – </a:t>
            </a:r>
            <a:r>
              <a:rPr sz="4000" b="0" spc="5" dirty="0">
                <a:latin typeface="Times New Roman"/>
                <a:cs typeface="Times New Roman"/>
              </a:rPr>
              <a:t>I</a:t>
            </a:r>
            <a:r>
              <a:rPr sz="4000" b="0" dirty="0">
                <a:latin typeface="Times New Roman"/>
                <a:cs typeface="Times New Roman"/>
              </a:rPr>
              <a:t>nt</a:t>
            </a:r>
            <a:r>
              <a:rPr sz="4000" b="0" spc="5" dirty="0">
                <a:latin typeface="Times New Roman"/>
                <a:cs typeface="Times New Roman"/>
              </a:rPr>
              <a:t>r</a:t>
            </a:r>
            <a:r>
              <a:rPr sz="4000" b="0" dirty="0">
                <a:latin typeface="Times New Roman"/>
                <a:cs typeface="Times New Roman"/>
              </a:rPr>
              <a:t>odu</a:t>
            </a:r>
            <a:r>
              <a:rPr sz="4000" b="0" spc="-5" dirty="0">
                <a:latin typeface="Times New Roman"/>
                <a:cs typeface="Times New Roman"/>
              </a:rPr>
              <a:t>c</a:t>
            </a:r>
            <a:r>
              <a:rPr sz="4000" b="0" dirty="0">
                <a:latin typeface="Times New Roman"/>
                <a:cs typeface="Times New Roman"/>
              </a:rPr>
              <a:t>tion to </a:t>
            </a:r>
            <a:r>
              <a:rPr sz="4000" b="0" spc="5" dirty="0">
                <a:latin typeface="Times New Roman"/>
                <a:cs typeface="Times New Roman"/>
              </a:rPr>
              <a:t>J</a:t>
            </a:r>
            <a:r>
              <a:rPr sz="4000" b="0" spc="-520" dirty="0">
                <a:latin typeface="Times New Roman"/>
                <a:cs typeface="Times New Roman"/>
              </a:rPr>
              <a:t>AV</a:t>
            </a:r>
            <a:r>
              <a:rPr sz="4000" b="0" dirty="0">
                <a:latin typeface="Times New Roman"/>
                <a:cs typeface="Times New Roman"/>
              </a:rPr>
              <a:t>A</a:t>
            </a:r>
            <a:r>
              <a:rPr sz="4000" b="0" spc="-225" dirty="0">
                <a:latin typeface="Times New Roman"/>
                <a:cs typeface="Times New Roman"/>
              </a:rPr>
              <a:t> </a:t>
            </a:r>
            <a:r>
              <a:rPr sz="4000" b="0" dirty="0">
                <a:latin typeface="Times New Roman"/>
                <a:cs typeface="Times New Roman"/>
              </a:rPr>
              <a:t>P</a:t>
            </a:r>
            <a:r>
              <a:rPr sz="4000" b="0" spc="5" dirty="0">
                <a:latin typeface="Times New Roman"/>
                <a:cs typeface="Times New Roman"/>
              </a:rPr>
              <a:t>r</a:t>
            </a:r>
            <a:r>
              <a:rPr sz="4000" b="0" dirty="0">
                <a:latin typeface="Times New Roman"/>
                <a:cs typeface="Times New Roman"/>
              </a:rPr>
              <a:t>og</a:t>
            </a:r>
            <a:r>
              <a:rPr sz="4000" b="0" spc="5" dirty="0">
                <a:latin typeface="Times New Roman"/>
                <a:cs typeface="Times New Roman"/>
              </a:rPr>
              <a:t>r</a:t>
            </a:r>
            <a:r>
              <a:rPr sz="4000" b="0" spc="-5" dirty="0">
                <a:latin typeface="Times New Roman"/>
                <a:cs typeface="Times New Roman"/>
              </a:rPr>
              <a:t>a</a:t>
            </a:r>
            <a:r>
              <a:rPr sz="4000" b="0" dirty="0">
                <a:latin typeface="Times New Roman"/>
                <a:cs typeface="Times New Roman"/>
              </a:rPr>
              <a:t>ming</a:t>
            </a:r>
            <a:endParaRPr sz="4000">
              <a:latin typeface="Times New Roman"/>
              <a:cs typeface="Times New Roman"/>
            </a:endParaRPr>
          </a:p>
          <a:p>
            <a:pPr marL="2049145" marR="2094864" algn="ctr">
              <a:lnSpc>
                <a:spcPct val="118600"/>
              </a:lnSpc>
              <a:spcBef>
                <a:spcPts val="550"/>
              </a:spcBef>
            </a:pPr>
            <a:r>
              <a:rPr sz="2800" b="0" spc="-5" dirty="0">
                <a:solidFill>
                  <a:srgbClr val="A5A5A5"/>
                </a:solidFill>
                <a:latin typeface="Times New Roman"/>
                <a:cs typeface="Times New Roman"/>
              </a:rPr>
              <a:t>Lecture </a:t>
            </a:r>
            <a:r>
              <a:rPr sz="2800" b="0" dirty="0">
                <a:solidFill>
                  <a:srgbClr val="A5A5A5"/>
                </a:solidFill>
                <a:latin typeface="Times New Roman"/>
                <a:cs typeface="Times New Roman"/>
              </a:rPr>
              <a:t>9 – </a:t>
            </a:r>
            <a:r>
              <a:rPr sz="2800" b="0" spc="-5" dirty="0">
                <a:solidFill>
                  <a:srgbClr val="A5A5A5"/>
                </a:solidFill>
                <a:latin typeface="Times New Roman"/>
                <a:cs typeface="Times New Roman"/>
              </a:rPr>
              <a:t>Objects and </a:t>
            </a:r>
            <a:r>
              <a:rPr sz="2800" b="0" spc="-10" dirty="0">
                <a:solidFill>
                  <a:srgbClr val="A5A5A5"/>
                </a:solidFill>
                <a:latin typeface="Times New Roman"/>
                <a:cs typeface="Times New Roman"/>
              </a:rPr>
              <a:t>Classes </a:t>
            </a:r>
            <a:r>
              <a:rPr sz="2800" b="0" spc="-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Lecture</a:t>
            </a:r>
            <a:r>
              <a:rPr sz="2800" b="0" spc="-2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10</a:t>
            </a:r>
            <a:r>
              <a:rPr sz="2800" b="0" spc="-1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–</a:t>
            </a:r>
            <a:r>
              <a:rPr sz="2800" b="0" spc="-65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Thinking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in Objects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5008" y="4003855"/>
            <a:ext cx="1908175" cy="476884"/>
          </a:xfrm>
          <a:prstGeom prst="rect">
            <a:avLst/>
          </a:prstGeom>
          <a:ln w="19858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35"/>
              </a:spcBef>
            </a:pPr>
            <a:r>
              <a:rPr sz="2500" spc="-5" dirty="0">
                <a:latin typeface="Times New Roman"/>
                <a:cs typeface="Times New Roman"/>
              </a:rPr>
              <a:t>Person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08941" y="4215667"/>
            <a:ext cx="2386330" cy="981075"/>
          </a:xfrm>
          <a:custGeom>
            <a:avLst/>
            <a:gdLst/>
            <a:ahLst/>
            <a:cxnLst/>
            <a:rect l="l" t="t" r="r" b="b"/>
            <a:pathLst>
              <a:path w="2386329" h="981075">
                <a:moveTo>
                  <a:pt x="0" y="264765"/>
                </a:moveTo>
                <a:lnTo>
                  <a:pt x="1324" y="979633"/>
                </a:lnTo>
              </a:path>
              <a:path w="2386329" h="981075">
                <a:moveTo>
                  <a:pt x="0" y="979633"/>
                </a:moveTo>
                <a:lnTo>
                  <a:pt x="2384831" y="980957"/>
                </a:lnTo>
              </a:path>
              <a:path w="2386329" h="981075">
                <a:moveTo>
                  <a:pt x="953932" y="27800"/>
                </a:moveTo>
                <a:lnTo>
                  <a:pt x="2358333" y="26476"/>
                </a:lnTo>
              </a:path>
              <a:path w="2386329" h="981075">
                <a:moveTo>
                  <a:pt x="2384831" y="0"/>
                </a:moveTo>
                <a:lnTo>
                  <a:pt x="2386156" y="979633"/>
                </a:lnTo>
              </a:path>
            </a:pathLst>
          </a:custGeom>
          <a:ln w="198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73185" y="4533183"/>
            <a:ext cx="9455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5" dirty="0">
                <a:latin typeface="Times New Roman"/>
                <a:cs typeface="Times New Roman"/>
              </a:rPr>
              <a:t>Supervisor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13889" y="1663699"/>
            <a:ext cx="8423275" cy="24091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spc="-5" dirty="0">
                <a:solidFill>
                  <a:srgbClr val="0070C0"/>
                </a:solidFill>
                <a:latin typeface="Courier New"/>
                <a:cs typeface="Courier New"/>
              </a:rPr>
              <a:t>public</a:t>
            </a:r>
            <a:r>
              <a:rPr sz="2400" b="1" spc="-3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ourier New"/>
                <a:cs typeface="Courier New"/>
              </a:rPr>
              <a:t>class</a:t>
            </a:r>
            <a:r>
              <a:rPr sz="2400" b="1" spc="-3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2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190" marR="5080">
              <a:lnSpc>
                <a:spcPct val="117500"/>
              </a:lnSpc>
              <a:spcBef>
                <a:spcPts val="120"/>
              </a:spcBef>
            </a:pPr>
            <a:r>
              <a:rPr sz="2400" b="1" spc="-5" dirty="0">
                <a:solidFill>
                  <a:srgbClr val="00B050"/>
                </a:solidFill>
                <a:latin typeface="Courier New"/>
                <a:cs typeface="Courier New"/>
              </a:rPr>
              <a:t>// The type for the data is the class itself </a:t>
            </a:r>
            <a:r>
              <a:rPr sz="2400" b="1" spc="-143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ourier New"/>
                <a:cs typeface="Courier New"/>
              </a:rPr>
              <a:t>private</a:t>
            </a:r>
            <a:r>
              <a:rPr sz="2400" b="1" spc="-1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Courier New"/>
                <a:cs typeface="Courier New"/>
              </a:rPr>
              <a:t>Person</a:t>
            </a:r>
            <a:r>
              <a:rPr sz="2400" b="1" spc="-1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supervisor;</a:t>
            </a:r>
            <a:endParaRPr sz="2400">
              <a:latin typeface="Courier New"/>
              <a:cs typeface="Courier New"/>
            </a:endParaRPr>
          </a:p>
          <a:p>
            <a:pPr marL="377190">
              <a:lnSpc>
                <a:spcPct val="100000"/>
              </a:lnSpc>
              <a:spcBef>
                <a:spcPts val="620"/>
              </a:spcBef>
            </a:pP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20"/>
              </a:lnSpc>
              <a:spcBef>
                <a:spcPts val="530"/>
              </a:spcBef>
            </a:pP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871219" algn="ctr">
              <a:lnSpc>
                <a:spcPts val="1720"/>
              </a:lnSpc>
            </a:pPr>
            <a:r>
              <a:rPr sz="1650" spc="1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4843" y="4746055"/>
            <a:ext cx="1327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43065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spc="-35" dirty="0"/>
              <a:t> </a:t>
            </a:r>
            <a:r>
              <a:rPr spc="-5" dirty="0"/>
              <a:t>Class</a:t>
            </a:r>
            <a:r>
              <a:rPr spc="-35" dirty="0"/>
              <a:t> </a:t>
            </a:r>
            <a:r>
              <a:rPr spc="-10" dirty="0"/>
              <a:t>Relationships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8681" y="1250850"/>
          <a:ext cx="5782310" cy="4342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2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17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Course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83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-courseName:</a:t>
                      </a:r>
                      <a:r>
                        <a:rPr sz="2100" spc="-20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100" spc="-10" dirty="0">
                          <a:latin typeface="Courier New"/>
                          <a:cs typeface="Courier New"/>
                        </a:rPr>
                        <a:t>-students:</a:t>
                      </a:r>
                      <a:r>
                        <a:rPr sz="210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25" dirty="0">
                          <a:latin typeface="Courier New"/>
                          <a:cs typeface="Courier New"/>
                        </a:rPr>
                        <a:t>String[]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100" spc="-15" dirty="0">
                          <a:latin typeface="Courier New"/>
                          <a:cs typeface="Courier New"/>
                        </a:rPr>
                        <a:t>-numberOfStudents:</a:t>
                      </a:r>
                      <a:r>
                        <a:rPr sz="210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130" dirty="0">
                          <a:latin typeface="Courier New"/>
                          <a:cs typeface="Courier New"/>
                        </a:rPr>
                        <a:t>int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76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100" spc="-10" dirty="0">
                          <a:latin typeface="Courier New"/>
                          <a:cs typeface="Courier New"/>
                        </a:rPr>
                        <a:t>+Course(courseName:</a:t>
                      </a:r>
                      <a:r>
                        <a:rPr sz="2100" spc="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35" dirty="0">
                          <a:latin typeface="Courier New"/>
                          <a:cs typeface="Courier New"/>
                        </a:rPr>
                        <a:t>String)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+getCourseName():</a:t>
                      </a:r>
                      <a:r>
                        <a:rPr sz="2100" spc="-2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5" dirty="0">
                          <a:latin typeface="Courier New"/>
                          <a:cs typeface="Courier New"/>
                        </a:rPr>
                        <a:t>String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100" spc="-5" dirty="0">
                          <a:latin typeface="Courier New"/>
                          <a:cs typeface="Courier New"/>
                        </a:rPr>
                        <a:t>+addStudent(student:</a:t>
                      </a:r>
                      <a:r>
                        <a:rPr sz="2100" spc="-1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10" dirty="0"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sz="2100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20" dirty="0">
                          <a:latin typeface="Courier New"/>
                          <a:cs typeface="Courier New"/>
                        </a:rPr>
                        <a:t>void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+dropStudent(student:</a:t>
                      </a:r>
                      <a:r>
                        <a:rPr sz="2100" spc="-20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10" dirty="0"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sz="2100" spc="-2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50" dirty="0">
                          <a:latin typeface="Courier New"/>
                          <a:cs typeface="Courier New"/>
                        </a:rPr>
                        <a:t>void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100" spc="-10" dirty="0">
                          <a:latin typeface="Courier New"/>
                          <a:cs typeface="Courier New"/>
                        </a:rPr>
                        <a:t>+getStudents():</a:t>
                      </a:r>
                      <a:r>
                        <a:rPr sz="210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20" dirty="0">
                          <a:latin typeface="Courier New"/>
                          <a:cs typeface="Courier New"/>
                        </a:rPr>
                        <a:t>String[]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100" spc="-10" dirty="0">
                          <a:latin typeface="Courier New"/>
                          <a:cs typeface="Courier New"/>
                        </a:rPr>
                        <a:t>+getNumberOfStudents():</a:t>
                      </a:r>
                      <a:r>
                        <a:rPr sz="21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55" dirty="0">
                          <a:latin typeface="Courier New"/>
                          <a:cs typeface="Courier New"/>
                        </a:rPr>
                        <a:t>int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16228" y="1695459"/>
            <a:ext cx="4859655" cy="379793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100" spc="25" dirty="0">
                <a:latin typeface="Times New Roman"/>
                <a:cs typeface="Times New Roman"/>
              </a:rPr>
              <a:t>T</a:t>
            </a:r>
            <a:r>
              <a:rPr sz="2100" spc="-5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spc="-1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</a:t>
            </a:r>
            <a:r>
              <a:rPr sz="2100" spc="110" dirty="0">
                <a:latin typeface="Times New Roman"/>
                <a:cs typeface="Times New Roman"/>
              </a:rPr>
              <a:t>a</a:t>
            </a:r>
            <a:r>
              <a:rPr sz="2100" spc="-65" dirty="0">
                <a:latin typeface="Times New Roman"/>
                <a:cs typeface="Times New Roman"/>
              </a:rPr>
              <a:t>m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o</a:t>
            </a:r>
            <a:r>
              <a:rPr sz="2100" spc="5" dirty="0">
                <a:latin typeface="Times New Roman"/>
                <a:cs typeface="Times New Roman"/>
              </a:rPr>
              <a:t>f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70" dirty="0">
                <a:latin typeface="Times New Roman"/>
                <a:cs typeface="Times New Roman"/>
              </a:rPr>
              <a:t>t</a:t>
            </a:r>
            <a:r>
              <a:rPr sz="2100" spc="254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spc="-15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c</a:t>
            </a:r>
            <a:r>
              <a:rPr sz="2100" spc="-5" dirty="0">
                <a:latin typeface="Times New Roman"/>
                <a:cs typeface="Times New Roman"/>
              </a:rPr>
              <a:t>ou</a:t>
            </a:r>
            <a:r>
              <a:rPr sz="2100" spc="-175" dirty="0">
                <a:latin typeface="Times New Roman"/>
                <a:cs typeface="Times New Roman"/>
              </a:rPr>
              <a:t>r</a:t>
            </a:r>
            <a:r>
              <a:rPr sz="2100" spc="-35" dirty="0">
                <a:latin typeface="Times New Roman"/>
                <a:cs typeface="Times New Roman"/>
              </a:rPr>
              <a:t>s</a:t>
            </a:r>
            <a:r>
              <a:rPr sz="2100" spc="110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12700" marR="105410">
              <a:lnSpc>
                <a:spcPct val="126000"/>
              </a:lnSpc>
              <a:spcBef>
                <a:spcPts val="10"/>
              </a:spcBef>
            </a:pPr>
            <a:r>
              <a:rPr sz="2100" spc="-210" dirty="0">
                <a:latin typeface="Times New Roman"/>
                <a:cs typeface="Times New Roman"/>
              </a:rPr>
              <a:t>A</a:t>
            </a:r>
            <a:r>
              <a:rPr sz="2100" spc="5" dirty="0">
                <a:latin typeface="Times New Roman"/>
                <a:cs typeface="Times New Roman"/>
              </a:rPr>
              <a:t>n</a:t>
            </a:r>
            <a:r>
              <a:rPr sz="2100" spc="254" dirty="0">
                <a:latin typeface="Times New Roman"/>
                <a:cs typeface="Times New Roman"/>
              </a:rPr>
              <a:t> </a:t>
            </a:r>
            <a:r>
              <a:rPr sz="2100" spc="-155" dirty="0">
                <a:latin typeface="Times New Roman"/>
                <a:cs typeface="Times New Roman"/>
              </a:rPr>
              <a:t>a</a:t>
            </a:r>
            <a:r>
              <a:rPr sz="2100" spc="85" dirty="0">
                <a:latin typeface="Times New Roman"/>
                <a:cs typeface="Times New Roman"/>
              </a:rPr>
              <a:t>r</a:t>
            </a:r>
            <a:r>
              <a:rPr sz="2100" spc="-175" dirty="0">
                <a:latin typeface="Times New Roman"/>
                <a:cs typeface="Times New Roman"/>
              </a:rPr>
              <a:t>r</a:t>
            </a:r>
            <a:r>
              <a:rPr sz="2100" spc="110" dirty="0">
                <a:latin typeface="Times New Roman"/>
                <a:cs typeface="Times New Roman"/>
              </a:rPr>
              <a:t>a</a:t>
            </a:r>
            <a:r>
              <a:rPr sz="2100" spc="5" dirty="0">
                <a:latin typeface="Times New Roman"/>
                <a:cs typeface="Times New Roman"/>
              </a:rPr>
              <a:t>y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70" dirty="0">
                <a:latin typeface="Times New Roman"/>
                <a:cs typeface="Times New Roman"/>
              </a:rPr>
              <a:t>t</a:t>
            </a:r>
            <a:r>
              <a:rPr sz="2100" spc="5" dirty="0">
                <a:latin typeface="Times New Roman"/>
                <a:cs typeface="Times New Roman"/>
              </a:rPr>
              <a:t>o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s</a:t>
            </a:r>
            <a:r>
              <a:rPr sz="2100" spc="195" dirty="0">
                <a:latin typeface="Times New Roman"/>
                <a:cs typeface="Times New Roman"/>
              </a:rPr>
              <a:t>t</a:t>
            </a:r>
            <a:r>
              <a:rPr sz="2100" spc="-5" dirty="0">
                <a:latin typeface="Times New Roman"/>
                <a:cs typeface="Times New Roman"/>
              </a:rPr>
              <a:t>o</a:t>
            </a:r>
            <a:r>
              <a:rPr sz="2100" spc="-175" dirty="0">
                <a:latin typeface="Times New Roman"/>
                <a:cs typeface="Times New Roman"/>
              </a:rPr>
              <a:t>r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-70" dirty="0">
                <a:latin typeface="Times New Roman"/>
                <a:cs typeface="Times New Roman"/>
              </a:rPr>
              <a:t>t</a:t>
            </a:r>
            <a:r>
              <a:rPr sz="2100" spc="-5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s</a:t>
            </a:r>
            <a:r>
              <a:rPr sz="2100" spc="-65" dirty="0">
                <a:latin typeface="Times New Roman"/>
                <a:cs typeface="Times New Roman"/>
              </a:rPr>
              <a:t>t</a:t>
            </a:r>
            <a:r>
              <a:rPr sz="2100" spc="-5" dirty="0">
                <a:latin typeface="Times New Roman"/>
                <a:cs typeface="Times New Roman"/>
              </a:rPr>
              <a:t>ud</a:t>
            </a:r>
            <a:r>
              <a:rPr sz="2100" spc="110" dirty="0">
                <a:latin typeface="Times New Roman"/>
                <a:cs typeface="Times New Roman"/>
              </a:rPr>
              <a:t>e</a:t>
            </a:r>
            <a:r>
              <a:rPr sz="2100" spc="-5" dirty="0">
                <a:latin typeface="Times New Roman"/>
                <a:cs typeface="Times New Roman"/>
              </a:rPr>
              <a:t>n</a:t>
            </a:r>
            <a:r>
              <a:rPr sz="2100" spc="-65" dirty="0">
                <a:latin typeface="Times New Roman"/>
                <a:cs typeface="Times New Roman"/>
              </a:rPr>
              <a:t>t</a:t>
            </a:r>
            <a:r>
              <a:rPr sz="2100" spc="5" dirty="0">
                <a:latin typeface="Times New Roman"/>
                <a:cs typeface="Times New Roman"/>
              </a:rPr>
              <a:t>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f</a:t>
            </a:r>
            <a:r>
              <a:rPr sz="2100" spc="-5" dirty="0">
                <a:latin typeface="Times New Roman"/>
                <a:cs typeface="Times New Roman"/>
              </a:rPr>
              <a:t>o</a:t>
            </a:r>
            <a:r>
              <a:rPr sz="2100" spc="5" dirty="0">
                <a:latin typeface="Times New Roman"/>
                <a:cs typeface="Times New Roman"/>
              </a:rPr>
              <a:t>r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70" dirty="0">
                <a:latin typeface="Times New Roman"/>
                <a:cs typeface="Times New Roman"/>
              </a:rPr>
              <a:t>t</a:t>
            </a:r>
            <a:r>
              <a:rPr sz="2100" spc="-5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-155" dirty="0">
                <a:latin typeface="Times New Roman"/>
                <a:cs typeface="Times New Roman"/>
              </a:rPr>
              <a:t>c</a:t>
            </a:r>
            <a:r>
              <a:rPr sz="2100" spc="-5" dirty="0">
                <a:latin typeface="Times New Roman"/>
                <a:cs typeface="Times New Roman"/>
              </a:rPr>
              <a:t>ou</a:t>
            </a:r>
            <a:r>
              <a:rPr sz="2100" spc="85" dirty="0">
                <a:latin typeface="Times New Roman"/>
                <a:cs typeface="Times New Roman"/>
              </a:rPr>
              <a:t>r</a:t>
            </a:r>
            <a:r>
              <a:rPr sz="2100" spc="-35" dirty="0">
                <a:latin typeface="Times New Roman"/>
                <a:cs typeface="Times New Roman"/>
              </a:rPr>
              <a:t>s</a:t>
            </a:r>
            <a:r>
              <a:rPr sz="2100" spc="110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.  </a:t>
            </a:r>
            <a:r>
              <a:rPr sz="2100" spc="25" dirty="0">
                <a:latin typeface="Times New Roman"/>
                <a:cs typeface="Times New Roman"/>
              </a:rPr>
              <a:t>T</a:t>
            </a:r>
            <a:r>
              <a:rPr sz="2100" spc="-5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spc="-1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</a:t>
            </a:r>
            <a:r>
              <a:rPr sz="2100" spc="-5" dirty="0">
                <a:latin typeface="Times New Roman"/>
                <a:cs typeface="Times New Roman"/>
              </a:rPr>
              <a:t>u</a:t>
            </a:r>
            <a:r>
              <a:rPr sz="2100" spc="204" dirty="0">
                <a:latin typeface="Times New Roman"/>
                <a:cs typeface="Times New Roman"/>
              </a:rPr>
              <a:t>m</a:t>
            </a:r>
            <a:r>
              <a:rPr sz="2100" spc="-5" dirty="0">
                <a:latin typeface="Times New Roman"/>
                <a:cs typeface="Times New Roman"/>
              </a:rPr>
              <a:t>b</a:t>
            </a:r>
            <a:r>
              <a:rPr sz="2100" spc="-150" dirty="0">
                <a:latin typeface="Times New Roman"/>
                <a:cs typeface="Times New Roman"/>
              </a:rPr>
              <a:t>e</a:t>
            </a:r>
            <a:r>
              <a:rPr sz="2100" spc="5" dirty="0">
                <a:latin typeface="Times New Roman"/>
                <a:cs typeface="Times New Roman"/>
              </a:rPr>
              <a:t>r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o</a:t>
            </a:r>
            <a:r>
              <a:rPr sz="2100" spc="5" dirty="0">
                <a:latin typeface="Times New Roman"/>
                <a:cs typeface="Times New Roman"/>
              </a:rPr>
              <a:t>f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220" dirty="0">
                <a:latin typeface="Times New Roman"/>
                <a:cs typeface="Times New Roman"/>
              </a:rPr>
              <a:t>s</a:t>
            </a:r>
            <a:r>
              <a:rPr sz="2100" spc="-65" dirty="0">
                <a:latin typeface="Times New Roman"/>
                <a:cs typeface="Times New Roman"/>
              </a:rPr>
              <a:t>t</a:t>
            </a:r>
            <a:r>
              <a:rPr sz="2100" spc="-5" dirty="0">
                <a:latin typeface="Times New Roman"/>
                <a:cs typeface="Times New Roman"/>
              </a:rPr>
              <a:t>ud</a:t>
            </a:r>
            <a:r>
              <a:rPr sz="2100" spc="-150" dirty="0">
                <a:latin typeface="Times New Roman"/>
                <a:cs typeface="Times New Roman"/>
              </a:rPr>
              <a:t>e</a:t>
            </a:r>
            <a:r>
              <a:rPr sz="2100" spc="-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t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180" dirty="0">
                <a:latin typeface="Times New Roman"/>
                <a:cs typeface="Times New Roman"/>
              </a:rPr>
              <a:t>(</a:t>
            </a:r>
            <a:r>
              <a:rPr sz="2100" spc="-5" dirty="0">
                <a:latin typeface="Times New Roman"/>
                <a:cs typeface="Times New Roman"/>
              </a:rPr>
              <a:t>d</a:t>
            </a:r>
            <a:r>
              <a:rPr sz="2100" spc="110" dirty="0">
                <a:latin typeface="Times New Roman"/>
                <a:cs typeface="Times New Roman"/>
              </a:rPr>
              <a:t>e</a:t>
            </a:r>
            <a:r>
              <a:rPr sz="2100" spc="85" dirty="0">
                <a:latin typeface="Times New Roman"/>
                <a:cs typeface="Times New Roman"/>
              </a:rPr>
              <a:t>f</a:t>
            </a:r>
            <a:r>
              <a:rPr sz="2100" spc="-150" dirty="0">
                <a:latin typeface="Times New Roman"/>
                <a:cs typeface="Times New Roman"/>
              </a:rPr>
              <a:t>a</a:t>
            </a:r>
            <a:r>
              <a:rPr sz="2100" spc="-5" dirty="0">
                <a:latin typeface="Times New Roman"/>
                <a:cs typeface="Times New Roman"/>
              </a:rPr>
              <a:t>u</a:t>
            </a:r>
            <a:r>
              <a:rPr sz="2100" spc="-65" dirty="0">
                <a:latin typeface="Times New Roman"/>
                <a:cs typeface="Times New Roman"/>
              </a:rPr>
              <a:t>l</a:t>
            </a:r>
            <a:r>
              <a:rPr sz="2100" dirty="0">
                <a:latin typeface="Times New Roman"/>
                <a:cs typeface="Times New Roman"/>
              </a:rPr>
              <a:t>t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: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0</a:t>
            </a:r>
            <a:r>
              <a:rPr sz="2100" spc="-175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12700" marR="440055">
              <a:lnSpc>
                <a:spcPct val="126000"/>
              </a:lnSpc>
              <a:spcBef>
                <a:spcPts val="810"/>
              </a:spcBef>
            </a:pPr>
            <a:r>
              <a:rPr sz="2100" spc="-90" dirty="0">
                <a:latin typeface="Times New Roman"/>
                <a:cs typeface="Times New Roman"/>
              </a:rPr>
              <a:t>C</a:t>
            </a:r>
            <a:r>
              <a:rPr sz="2100" spc="85" dirty="0">
                <a:latin typeface="Times New Roman"/>
                <a:cs typeface="Times New Roman"/>
              </a:rPr>
              <a:t>r</a:t>
            </a:r>
            <a:r>
              <a:rPr sz="2100" spc="-150" dirty="0">
                <a:latin typeface="Times New Roman"/>
                <a:cs typeface="Times New Roman"/>
              </a:rPr>
              <a:t>e</a:t>
            </a:r>
            <a:r>
              <a:rPr sz="2100" spc="110" dirty="0">
                <a:latin typeface="Times New Roman"/>
                <a:cs typeface="Times New Roman"/>
              </a:rPr>
              <a:t>a</a:t>
            </a:r>
            <a:r>
              <a:rPr sz="2100" spc="-65" dirty="0">
                <a:latin typeface="Times New Roman"/>
                <a:cs typeface="Times New Roman"/>
              </a:rPr>
              <a:t>t</a:t>
            </a:r>
            <a:r>
              <a:rPr sz="2100" spc="110" dirty="0">
                <a:latin typeface="Times New Roman"/>
                <a:cs typeface="Times New Roman"/>
              </a:rPr>
              <a:t>e</a:t>
            </a:r>
            <a:r>
              <a:rPr sz="2100" spc="5" dirty="0">
                <a:latin typeface="Times New Roman"/>
                <a:cs typeface="Times New Roman"/>
              </a:rPr>
              <a:t>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c</a:t>
            </a:r>
            <a:r>
              <a:rPr sz="2100" spc="-5" dirty="0">
                <a:latin typeface="Times New Roman"/>
                <a:cs typeface="Times New Roman"/>
              </a:rPr>
              <a:t>ou</a:t>
            </a:r>
            <a:r>
              <a:rPr sz="2100" spc="85" dirty="0">
                <a:latin typeface="Times New Roman"/>
                <a:cs typeface="Times New Roman"/>
              </a:rPr>
              <a:t>r</a:t>
            </a:r>
            <a:r>
              <a:rPr sz="2100" spc="-35" dirty="0">
                <a:latin typeface="Times New Roman"/>
                <a:cs typeface="Times New Roman"/>
              </a:rPr>
              <a:t>s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spc="-15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w</a:t>
            </a:r>
            <a:r>
              <a:rPr sz="2100" spc="-65" dirty="0">
                <a:latin typeface="Times New Roman"/>
                <a:cs typeface="Times New Roman"/>
              </a:rPr>
              <a:t>i</a:t>
            </a:r>
            <a:r>
              <a:rPr sz="2100" spc="195" dirty="0">
                <a:latin typeface="Times New Roman"/>
                <a:cs typeface="Times New Roman"/>
              </a:rPr>
              <a:t>t</a:t>
            </a:r>
            <a:r>
              <a:rPr sz="2100" spc="5" dirty="0">
                <a:latin typeface="Times New Roman"/>
                <a:cs typeface="Times New Roman"/>
              </a:rPr>
              <a:t>h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70" dirty="0">
                <a:latin typeface="Times New Roman"/>
                <a:cs typeface="Times New Roman"/>
              </a:rPr>
              <a:t>t</a:t>
            </a:r>
            <a:r>
              <a:rPr sz="2100" spc="-5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spc="-150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s</a:t>
            </a:r>
            <a:r>
              <a:rPr sz="2100" spc="-5" dirty="0">
                <a:latin typeface="Times New Roman"/>
                <a:cs typeface="Times New Roman"/>
              </a:rPr>
              <a:t>p</a:t>
            </a:r>
            <a:r>
              <a:rPr sz="2100" spc="110" dirty="0">
                <a:latin typeface="Times New Roman"/>
                <a:cs typeface="Times New Roman"/>
              </a:rPr>
              <a:t>ec</a:t>
            </a:r>
            <a:r>
              <a:rPr sz="2100" spc="-65" dirty="0">
                <a:latin typeface="Times New Roman"/>
                <a:cs typeface="Times New Roman"/>
              </a:rPr>
              <a:t>i</a:t>
            </a:r>
            <a:r>
              <a:rPr sz="2100" spc="-175" dirty="0">
                <a:latin typeface="Times New Roman"/>
                <a:cs typeface="Times New Roman"/>
              </a:rPr>
              <a:t>f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spc="-150" dirty="0">
                <a:latin typeface="Times New Roman"/>
                <a:cs typeface="Times New Roman"/>
              </a:rPr>
              <a:t>e</a:t>
            </a:r>
            <a:r>
              <a:rPr sz="2100" spc="5" dirty="0">
                <a:latin typeface="Times New Roman"/>
                <a:cs typeface="Times New Roman"/>
              </a:rPr>
              <a:t>d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</a:t>
            </a:r>
            <a:r>
              <a:rPr sz="2100" spc="110" dirty="0">
                <a:latin typeface="Times New Roman"/>
                <a:cs typeface="Times New Roman"/>
              </a:rPr>
              <a:t>a</a:t>
            </a:r>
            <a:r>
              <a:rPr sz="2100" spc="-65" dirty="0">
                <a:latin typeface="Times New Roman"/>
                <a:cs typeface="Times New Roman"/>
              </a:rPr>
              <a:t>m</a:t>
            </a:r>
            <a:r>
              <a:rPr sz="2100" spc="-150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.  </a:t>
            </a:r>
            <a:r>
              <a:rPr sz="2100" spc="-90" dirty="0">
                <a:latin typeface="Times New Roman"/>
                <a:cs typeface="Times New Roman"/>
              </a:rPr>
              <a:t>R</a:t>
            </a:r>
            <a:r>
              <a:rPr sz="2100" spc="110" dirty="0">
                <a:latin typeface="Times New Roman"/>
                <a:cs typeface="Times New Roman"/>
              </a:rPr>
              <a:t>e</a:t>
            </a:r>
            <a:r>
              <a:rPr sz="2100" spc="-65" dirty="0">
                <a:latin typeface="Times New Roman"/>
                <a:cs typeface="Times New Roman"/>
              </a:rPr>
              <a:t>t</a:t>
            </a:r>
            <a:r>
              <a:rPr sz="2100" spc="-5" dirty="0">
                <a:latin typeface="Times New Roman"/>
                <a:cs typeface="Times New Roman"/>
              </a:rPr>
              <a:t>u</a:t>
            </a:r>
            <a:r>
              <a:rPr sz="2100" spc="85" dirty="0">
                <a:latin typeface="Times New Roman"/>
                <a:cs typeface="Times New Roman"/>
              </a:rPr>
              <a:t>r</a:t>
            </a:r>
            <a:r>
              <a:rPr sz="2100" spc="-5" dirty="0">
                <a:latin typeface="Times New Roman"/>
                <a:cs typeface="Times New Roman"/>
              </a:rPr>
              <a:t>n</a:t>
            </a:r>
            <a:r>
              <a:rPr sz="2100" spc="5" dirty="0">
                <a:latin typeface="Times New Roman"/>
                <a:cs typeface="Times New Roman"/>
              </a:rPr>
              <a:t>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70" dirty="0">
                <a:latin typeface="Times New Roman"/>
                <a:cs typeface="Times New Roman"/>
              </a:rPr>
              <a:t>t</a:t>
            </a:r>
            <a:r>
              <a:rPr sz="2100" spc="-5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-155" dirty="0">
                <a:latin typeface="Times New Roman"/>
                <a:cs typeface="Times New Roman"/>
              </a:rPr>
              <a:t>c</a:t>
            </a:r>
            <a:r>
              <a:rPr sz="2100" spc="-5" dirty="0">
                <a:latin typeface="Times New Roman"/>
                <a:cs typeface="Times New Roman"/>
              </a:rPr>
              <a:t>ou</a:t>
            </a:r>
            <a:r>
              <a:rPr sz="2100" spc="85" dirty="0">
                <a:latin typeface="Times New Roman"/>
                <a:cs typeface="Times New Roman"/>
              </a:rPr>
              <a:t>r</a:t>
            </a:r>
            <a:r>
              <a:rPr sz="2100" spc="-35" dirty="0">
                <a:latin typeface="Times New Roman"/>
                <a:cs typeface="Times New Roman"/>
              </a:rPr>
              <a:t>s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spc="-1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</a:t>
            </a:r>
            <a:r>
              <a:rPr sz="2100" spc="110" dirty="0">
                <a:latin typeface="Times New Roman"/>
                <a:cs typeface="Times New Roman"/>
              </a:rPr>
              <a:t>a</a:t>
            </a:r>
            <a:r>
              <a:rPr sz="2100" spc="-65" dirty="0">
                <a:latin typeface="Times New Roman"/>
                <a:cs typeface="Times New Roman"/>
              </a:rPr>
              <a:t>m</a:t>
            </a:r>
            <a:r>
              <a:rPr sz="2100" spc="110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12700" marR="1238250">
              <a:lnSpc>
                <a:spcPct val="126400"/>
              </a:lnSpc>
              <a:spcBef>
                <a:spcPts val="260"/>
              </a:spcBef>
            </a:pPr>
            <a:r>
              <a:rPr sz="2100" spc="-210" dirty="0">
                <a:latin typeface="Times New Roman"/>
                <a:cs typeface="Times New Roman"/>
              </a:rPr>
              <a:t>A</a:t>
            </a:r>
            <a:r>
              <a:rPr sz="2100" spc="5" dirty="0">
                <a:latin typeface="Times New Roman"/>
                <a:cs typeface="Times New Roman"/>
              </a:rPr>
              <a:t>d</a:t>
            </a:r>
            <a:r>
              <a:rPr sz="2100" spc="-27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</a:t>
            </a:r>
            <a:r>
              <a:rPr sz="2100" spc="5" dirty="0">
                <a:latin typeface="Times New Roman"/>
                <a:cs typeface="Times New Roman"/>
              </a:rPr>
              <a:t>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</a:t>
            </a:r>
            <a:r>
              <a:rPr sz="2100" spc="110" dirty="0">
                <a:latin typeface="Times New Roman"/>
                <a:cs typeface="Times New Roman"/>
              </a:rPr>
              <a:t>e</a:t>
            </a:r>
            <a:r>
              <a:rPr sz="2100" spc="10" dirty="0">
                <a:latin typeface="Times New Roman"/>
                <a:cs typeface="Times New Roman"/>
              </a:rPr>
              <a:t>w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s</a:t>
            </a:r>
            <a:r>
              <a:rPr sz="2100" spc="-65" dirty="0">
                <a:latin typeface="Times New Roman"/>
                <a:cs typeface="Times New Roman"/>
              </a:rPr>
              <a:t>t</a:t>
            </a:r>
            <a:r>
              <a:rPr sz="2100" spc="-5" dirty="0">
                <a:latin typeface="Times New Roman"/>
                <a:cs typeface="Times New Roman"/>
              </a:rPr>
              <a:t>ud</a:t>
            </a:r>
            <a:r>
              <a:rPr sz="2100" spc="110" dirty="0">
                <a:latin typeface="Times New Roman"/>
                <a:cs typeface="Times New Roman"/>
              </a:rPr>
              <a:t>e</a:t>
            </a:r>
            <a:r>
              <a:rPr sz="2100" spc="-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t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70" dirty="0">
                <a:latin typeface="Times New Roman"/>
                <a:cs typeface="Times New Roman"/>
              </a:rPr>
              <a:t>t</a:t>
            </a:r>
            <a:r>
              <a:rPr sz="2100" spc="5" dirty="0">
                <a:latin typeface="Times New Roman"/>
                <a:cs typeface="Times New Roman"/>
              </a:rPr>
              <a:t>o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70" dirty="0">
                <a:latin typeface="Times New Roman"/>
                <a:cs typeface="Times New Roman"/>
              </a:rPr>
              <a:t>t</a:t>
            </a:r>
            <a:r>
              <a:rPr sz="2100" spc="-5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-155" dirty="0">
                <a:latin typeface="Times New Roman"/>
                <a:cs typeface="Times New Roman"/>
              </a:rPr>
              <a:t>c</a:t>
            </a:r>
            <a:r>
              <a:rPr sz="2100" spc="-5" dirty="0">
                <a:latin typeface="Times New Roman"/>
                <a:cs typeface="Times New Roman"/>
              </a:rPr>
              <a:t>ou</a:t>
            </a:r>
            <a:r>
              <a:rPr sz="2100" spc="85" dirty="0">
                <a:latin typeface="Times New Roman"/>
                <a:cs typeface="Times New Roman"/>
              </a:rPr>
              <a:t>r</a:t>
            </a:r>
            <a:r>
              <a:rPr sz="2100" spc="-35" dirty="0">
                <a:latin typeface="Times New Roman"/>
                <a:cs typeface="Times New Roman"/>
              </a:rPr>
              <a:t>s</a:t>
            </a:r>
            <a:r>
              <a:rPr sz="2100" spc="110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.  </a:t>
            </a:r>
            <a:r>
              <a:rPr sz="2100" spc="50" dirty="0">
                <a:latin typeface="Times New Roman"/>
                <a:cs typeface="Times New Roman"/>
              </a:rPr>
              <a:t>D</a:t>
            </a:r>
            <a:r>
              <a:rPr sz="2100" spc="-175" dirty="0">
                <a:latin typeface="Times New Roman"/>
                <a:cs typeface="Times New Roman"/>
              </a:rPr>
              <a:t>r</a:t>
            </a:r>
            <a:r>
              <a:rPr sz="2100" spc="-5" dirty="0">
                <a:latin typeface="Times New Roman"/>
                <a:cs typeface="Times New Roman"/>
              </a:rPr>
              <a:t>op</a:t>
            </a:r>
            <a:r>
              <a:rPr sz="2100" spc="5" dirty="0">
                <a:latin typeface="Times New Roman"/>
                <a:cs typeface="Times New Roman"/>
              </a:rPr>
              <a:t>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spc="10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s</a:t>
            </a:r>
            <a:r>
              <a:rPr sz="2100" spc="-65" dirty="0">
                <a:latin typeface="Times New Roman"/>
                <a:cs typeface="Times New Roman"/>
              </a:rPr>
              <a:t>t</a:t>
            </a:r>
            <a:r>
              <a:rPr sz="2100" spc="-5" dirty="0">
                <a:latin typeface="Times New Roman"/>
                <a:cs typeface="Times New Roman"/>
              </a:rPr>
              <a:t>ud</a:t>
            </a:r>
            <a:r>
              <a:rPr sz="2100" spc="110" dirty="0">
                <a:latin typeface="Times New Roman"/>
                <a:cs typeface="Times New Roman"/>
              </a:rPr>
              <a:t>e</a:t>
            </a:r>
            <a:r>
              <a:rPr sz="2100" spc="-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t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f</a:t>
            </a:r>
            <a:r>
              <a:rPr sz="2100" spc="-175" dirty="0">
                <a:latin typeface="Times New Roman"/>
                <a:cs typeface="Times New Roman"/>
              </a:rPr>
              <a:t>r</a:t>
            </a:r>
            <a:r>
              <a:rPr sz="2100" spc="-5" dirty="0">
                <a:latin typeface="Times New Roman"/>
                <a:cs typeface="Times New Roman"/>
              </a:rPr>
              <a:t>o</a:t>
            </a:r>
            <a:r>
              <a:rPr sz="2100" spc="10" dirty="0">
                <a:latin typeface="Times New Roman"/>
                <a:cs typeface="Times New Roman"/>
              </a:rPr>
              <a:t>m</a:t>
            </a:r>
            <a:r>
              <a:rPr sz="2100" spc="200" dirty="0">
                <a:latin typeface="Times New Roman"/>
                <a:cs typeface="Times New Roman"/>
              </a:rPr>
              <a:t> </a:t>
            </a:r>
            <a:r>
              <a:rPr sz="2100" spc="-70" dirty="0">
                <a:latin typeface="Times New Roman"/>
                <a:cs typeface="Times New Roman"/>
              </a:rPr>
              <a:t>t</a:t>
            </a:r>
            <a:r>
              <a:rPr sz="2100" spc="-5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spc="-15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c</a:t>
            </a:r>
            <a:r>
              <a:rPr sz="2100" spc="-5" dirty="0">
                <a:latin typeface="Times New Roman"/>
                <a:cs typeface="Times New Roman"/>
              </a:rPr>
              <a:t>ou</a:t>
            </a:r>
            <a:r>
              <a:rPr sz="2100" spc="85" dirty="0">
                <a:latin typeface="Times New Roman"/>
                <a:cs typeface="Times New Roman"/>
              </a:rPr>
              <a:t>r</a:t>
            </a:r>
            <a:r>
              <a:rPr sz="2100" spc="-35" dirty="0">
                <a:latin typeface="Times New Roman"/>
                <a:cs typeface="Times New Roman"/>
              </a:rPr>
              <a:t>s</a:t>
            </a:r>
            <a:r>
              <a:rPr sz="2100" spc="-150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100" spc="-95" dirty="0">
                <a:latin typeface="Times New Roman"/>
                <a:cs typeface="Times New Roman"/>
              </a:rPr>
              <a:t>R</a:t>
            </a:r>
            <a:r>
              <a:rPr sz="2100" spc="110" dirty="0">
                <a:latin typeface="Times New Roman"/>
                <a:cs typeface="Times New Roman"/>
              </a:rPr>
              <a:t>e</a:t>
            </a:r>
            <a:r>
              <a:rPr sz="2100" spc="-65" dirty="0">
                <a:latin typeface="Times New Roman"/>
                <a:cs typeface="Times New Roman"/>
              </a:rPr>
              <a:t>t</a:t>
            </a:r>
            <a:r>
              <a:rPr sz="2100" spc="-5" dirty="0">
                <a:latin typeface="Times New Roman"/>
                <a:cs typeface="Times New Roman"/>
              </a:rPr>
              <a:t>u</a:t>
            </a:r>
            <a:r>
              <a:rPr sz="2100" spc="85" dirty="0">
                <a:latin typeface="Times New Roman"/>
                <a:cs typeface="Times New Roman"/>
              </a:rPr>
              <a:t>r</a:t>
            </a:r>
            <a:r>
              <a:rPr sz="2100" spc="-5" dirty="0">
                <a:latin typeface="Times New Roman"/>
                <a:cs typeface="Times New Roman"/>
              </a:rPr>
              <a:t>n</a:t>
            </a:r>
            <a:r>
              <a:rPr sz="2100" spc="5" dirty="0">
                <a:latin typeface="Times New Roman"/>
                <a:cs typeface="Times New Roman"/>
              </a:rPr>
              <a:t>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70" dirty="0">
                <a:latin typeface="Times New Roman"/>
                <a:cs typeface="Times New Roman"/>
              </a:rPr>
              <a:t>t</a:t>
            </a:r>
            <a:r>
              <a:rPr sz="2100" spc="-5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s</a:t>
            </a:r>
            <a:r>
              <a:rPr sz="2100" spc="-65" dirty="0">
                <a:latin typeface="Times New Roman"/>
                <a:cs typeface="Times New Roman"/>
              </a:rPr>
              <a:t>t</a:t>
            </a:r>
            <a:r>
              <a:rPr sz="2100" spc="-5" dirty="0">
                <a:latin typeface="Times New Roman"/>
                <a:cs typeface="Times New Roman"/>
              </a:rPr>
              <a:t>ud</a:t>
            </a:r>
            <a:r>
              <a:rPr sz="2100" spc="-150" dirty="0">
                <a:latin typeface="Times New Roman"/>
                <a:cs typeface="Times New Roman"/>
              </a:rPr>
              <a:t>e</a:t>
            </a:r>
            <a:r>
              <a:rPr sz="2100" spc="-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t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70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70" dirty="0">
                <a:latin typeface="Times New Roman"/>
                <a:cs typeface="Times New Roman"/>
              </a:rPr>
              <a:t>t</a:t>
            </a:r>
            <a:r>
              <a:rPr sz="2100" spc="-5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-155" dirty="0">
                <a:latin typeface="Times New Roman"/>
                <a:cs typeface="Times New Roman"/>
              </a:rPr>
              <a:t>c</a:t>
            </a:r>
            <a:r>
              <a:rPr sz="2100" spc="-5" dirty="0">
                <a:latin typeface="Times New Roman"/>
                <a:cs typeface="Times New Roman"/>
              </a:rPr>
              <a:t>ou</a:t>
            </a:r>
            <a:r>
              <a:rPr sz="2100" spc="85" dirty="0">
                <a:latin typeface="Times New Roman"/>
                <a:cs typeface="Times New Roman"/>
              </a:rPr>
              <a:t>r</a:t>
            </a:r>
            <a:r>
              <a:rPr sz="2100" spc="-35" dirty="0">
                <a:latin typeface="Times New Roman"/>
                <a:cs typeface="Times New Roman"/>
              </a:rPr>
              <a:t>s</a:t>
            </a:r>
            <a:r>
              <a:rPr sz="2100" spc="110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100" spc="5" dirty="0">
                <a:latin typeface="Times New Roman"/>
                <a:cs typeface="Times New Roman"/>
              </a:rPr>
              <a:t>Returns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the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number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of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students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Times New Roman"/>
                <a:cs typeface="Times New Roman"/>
              </a:rPr>
              <a:t>in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the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course.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43065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spc="-35" dirty="0"/>
              <a:t> </a:t>
            </a:r>
            <a:r>
              <a:rPr spc="-5" dirty="0"/>
              <a:t>Class</a:t>
            </a:r>
            <a:r>
              <a:rPr spc="-35" dirty="0"/>
              <a:t> </a:t>
            </a:r>
            <a:r>
              <a:rPr spc="-10" dirty="0"/>
              <a:t>Relationships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1149" y="6228531"/>
            <a:ext cx="17843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2000" dirty="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43065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spc="-35" dirty="0"/>
              <a:t> </a:t>
            </a:r>
            <a:r>
              <a:rPr spc="-5" dirty="0"/>
              <a:t>Class</a:t>
            </a:r>
            <a:r>
              <a:rPr spc="-35" dirty="0"/>
              <a:t> </a:t>
            </a:r>
            <a:r>
              <a:rPr spc="-10"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149" y="1028700"/>
            <a:ext cx="9626600" cy="520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186045" indent="-4572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sz="20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class</a:t>
            </a:r>
            <a:r>
              <a:rPr sz="2000" spc="119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Course</a:t>
            </a:r>
            <a:r>
              <a:rPr sz="2000" spc="1195" dirty="0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{ </a:t>
            </a:r>
            <a:r>
              <a:rPr sz="2000" spc="5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private</a:t>
            </a:r>
            <a:r>
              <a:rPr sz="2000" spc="-5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sz="2000" spc="-5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courseName;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 marR="244411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private</a:t>
            </a:r>
            <a:r>
              <a:rPr sz="2000" spc="-3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[]</a:t>
            </a:r>
            <a:r>
              <a:rPr sz="2000" spc="-25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students</a:t>
            </a:r>
            <a:r>
              <a:rPr sz="2000" spc="-25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=</a:t>
            </a:r>
            <a:r>
              <a:rPr sz="2000" spc="-25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new</a:t>
            </a:r>
            <a:r>
              <a:rPr sz="2000" spc="-2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[100]; </a:t>
            </a:r>
            <a:r>
              <a:rPr sz="2000" spc="-119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private</a:t>
            </a:r>
            <a:r>
              <a:rPr sz="2000" spc="-1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sz="2000" spc="-1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numberOfStudents;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BitstreamVeraSansMono Nerd Font Mono"/>
              <a:cs typeface="BitstreamVeraSansMono Nerd Font Mono"/>
            </a:endParaRPr>
          </a:p>
          <a:p>
            <a:pPr marL="926465" marR="3966845" indent="-4572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sz="2000" spc="-4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Course(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sz="2000" spc="-4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courseName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)</a:t>
            </a:r>
            <a:r>
              <a:rPr sz="2000" spc="-35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{ </a:t>
            </a:r>
            <a:r>
              <a:rPr sz="2000" spc="-119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this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.courseName</a:t>
            </a:r>
            <a:r>
              <a:rPr sz="2000" spc="-45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=</a:t>
            </a:r>
            <a:r>
              <a:rPr sz="2000" spc="-4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courseName;}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926465" marR="3052445" indent="-4572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sz="2000" spc="-3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void</a:t>
            </a:r>
            <a:r>
              <a:rPr sz="2000" spc="-3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addStudent(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sz="2000" spc="-3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student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)</a:t>
            </a:r>
            <a:r>
              <a:rPr sz="2000" spc="-30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{ </a:t>
            </a:r>
            <a:r>
              <a:rPr sz="2000" spc="-119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students[numberOfStudents]</a:t>
            </a:r>
            <a:r>
              <a:rPr sz="2000" spc="-60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=</a:t>
            </a:r>
            <a:r>
              <a:rPr sz="2000" spc="-55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student;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BitstreamVeraSansMono Nerd Font Mono"/>
                <a:cs typeface="BitstreamVeraSansMono Nerd Font Mono"/>
              </a:rPr>
              <a:t>numberOfStudents++;}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sz="2000" spc="-2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[]</a:t>
            </a:r>
            <a:r>
              <a:rPr sz="2000" spc="-25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getStudents()</a:t>
            </a:r>
            <a:r>
              <a:rPr sz="2000" spc="-25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{</a:t>
            </a:r>
            <a:r>
              <a:rPr sz="2000" spc="-25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</a:t>
            </a:r>
            <a:r>
              <a:rPr sz="2000" spc="-2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students;}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 marR="508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sz="2000" spc="-3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sz="2000" spc="-2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getNumberOfStudents()</a:t>
            </a:r>
            <a:r>
              <a:rPr sz="2000" spc="-25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{</a:t>
            </a:r>
            <a:r>
              <a:rPr sz="2000" spc="-25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</a:t>
            </a:r>
            <a:r>
              <a:rPr sz="2000" spc="-2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numberOfStudents;} </a:t>
            </a:r>
            <a:r>
              <a:rPr sz="2000" spc="-119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sz="2000" spc="-2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sz="2000" spc="-1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getCourseName()</a:t>
            </a:r>
            <a:r>
              <a:rPr sz="20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{</a:t>
            </a:r>
            <a:r>
              <a:rPr sz="20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</a:t>
            </a:r>
            <a:r>
              <a:rPr sz="2000" spc="-1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courseName;</a:t>
            </a:r>
            <a:r>
              <a:rPr sz="20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sz="2000" spc="-3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void</a:t>
            </a:r>
            <a:r>
              <a:rPr sz="2000" spc="-3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dropStudent(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sz="2000" spc="-2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student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)</a:t>
            </a:r>
            <a:r>
              <a:rPr sz="2000" spc="-30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{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926465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//</a:t>
            </a:r>
            <a:r>
              <a:rPr sz="2000" spc="-35" dirty="0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Complete</a:t>
            </a:r>
            <a:r>
              <a:rPr sz="2000" spc="-35" dirty="0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the</a:t>
            </a:r>
            <a:r>
              <a:rPr sz="2000" spc="-35" dirty="0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BitstreamVeraSansMono Nerd Font Mono"/>
                <a:cs typeface="BitstreamVeraSansMono Nerd Font Mono"/>
              </a:rPr>
              <a:t>Course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1149" y="6228531"/>
            <a:ext cx="17843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2000" dirty="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43065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spc="-35" dirty="0"/>
              <a:t> </a:t>
            </a:r>
            <a:r>
              <a:rPr spc="-5" dirty="0"/>
              <a:t>Class</a:t>
            </a:r>
            <a:r>
              <a:rPr spc="-35" dirty="0"/>
              <a:t> </a:t>
            </a:r>
            <a:r>
              <a:rPr spc="-10" dirty="0"/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460" y="1028700"/>
            <a:ext cx="10998200" cy="520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sz="2000" spc="-3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class</a:t>
            </a:r>
            <a:r>
              <a:rPr sz="2000" spc="-3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TestCourse</a:t>
            </a:r>
            <a:r>
              <a:rPr sz="2000" spc="-35" dirty="0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{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31686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sz="2000" spc="-2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static</a:t>
            </a:r>
            <a:r>
              <a:rPr sz="2000" spc="-2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void</a:t>
            </a:r>
            <a:r>
              <a:rPr sz="2000" spc="-2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main(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[]</a:t>
            </a:r>
            <a:r>
              <a:rPr sz="2000" spc="-2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args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)</a:t>
            </a:r>
            <a:r>
              <a:rPr sz="2000" spc="-25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{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 marR="320548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Course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course1 </a:t>
            </a:r>
            <a:r>
              <a:rPr sz="2000" dirty="0">
                <a:latin typeface="BitstreamVeraSansMono Nerd Font Mono"/>
                <a:cs typeface="BitstreamVeraSansMono Nerd Font Mono"/>
              </a:rPr>
              <a:t>=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new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Course(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"Data Structures"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); </a:t>
            </a:r>
            <a:r>
              <a:rPr sz="2000" spc="-119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Course</a:t>
            </a:r>
            <a:r>
              <a:rPr sz="2000" spc="-3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course2</a:t>
            </a:r>
            <a:r>
              <a:rPr sz="2000" spc="-25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=</a:t>
            </a:r>
            <a:r>
              <a:rPr sz="2000" spc="-25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new</a:t>
            </a:r>
            <a:r>
              <a:rPr sz="2000" spc="-2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Course(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"Database</a:t>
            </a:r>
            <a:r>
              <a:rPr sz="2000" spc="-2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Systems"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);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 marR="309880">
              <a:lnSpc>
                <a:spcPct val="100000"/>
              </a:lnSpc>
            </a:pPr>
            <a:r>
              <a:rPr sz="2000" spc="-5" dirty="0">
                <a:latin typeface="BitstreamVeraSansMono Nerd Font Mono"/>
                <a:cs typeface="BitstreamVeraSansMono Nerd Font Mono"/>
              </a:rPr>
              <a:t>course1.addStudent(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"Peter</a:t>
            </a:r>
            <a:r>
              <a:rPr sz="2000" spc="-40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Jones"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);</a:t>
            </a:r>
            <a:r>
              <a:rPr sz="2000" spc="-4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course1.addStudent(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"Kim</a:t>
            </a:r>
            <a:r>
              <a:rPr sz="2000" spc="-3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Smith"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); </a:t>
            </a:r>
            <a:r>
              <a:rPr sz="2000" spc="-119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course1.addStudent(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"Anne</a:t>
            </a:r>
            <a:r>
              <a:rPr sz="2000" spc="-1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Kennedy"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);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 marR="5080">
              <a:lnSpc>
                <a:spcPct val="100000"/>
              </a:lnSpc>
            </a:pPr>
            <a:r>
              <a:rPr sz="2000" spc="-5" dirty="0">
                <a:latin typeface="BitstreamVeraSansMono Nerd Font Mono"/>
                <a:cs typeface="BitstreamVeraSansMono Nerd Font Mono"/>
              </a:rPr>
              <a:t>course2.addStudent(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"Peter</a:t>
            </a:r>
            <a:r>
              <a:rPr sz="2000" spc="-40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Jones"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);</a:t>
            </a:r>
            <a:r>
              <a:rPr sz="2000" spc="-4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course2.addStudent(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"Steve</a:t>
            </a:r>
            <a:r>
              <a:rPr sz="2000" spc="-3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Smith"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); </a:t>
            </a:r>
            <a:r>
              <a:rPr sz="2000" spc="-119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System.out.println(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"Number</a:t>
            </a:r>
            <a:r>
              <a:rPr sz="2000" spc="-1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of</a:t>
            </a:r>
            <a:r>
              <a:rPr sz="2000" spc="-1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students</a:t>
            </a:r>
            <a:r>
              <a:rPr sz="2000" spc="-1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in</a:t>
            </a:r>
            <a:r>
              <a:rPr sz="2000" spc="-10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course1:</a:t>
            </a:r>
            <a:r>
              <a:rPr sz="2000" spc="-1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”</a:t>
            </a:r>
            <a:r>
              <a:rPr sz="2000" spc="-1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+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 marR="4119879" indent="457200">
              <a:lnSpc>
                <a:spcPct val="100000"/>
              </a:lnSpc>
            </a:pPr>
            <a:r>
              <a:rPr sz="2000" spc="-5" dirty="0">
                <a:latin typeface="BitstreamVeraSansMono Nerd Font Mono"/>
                <a:cs typeface="BitstreamVeraSansMono Nerd Font Mono"/>
              </a:rPr>
              <a:t>course1.getNumberOfStudents()); </a:t>
            </a:r>
            <a:r>
              <a:rPr sz="200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[]</a:t>
            </a:r>
            <a:r>
              <a:rPr sz="2000" spc="-4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students</a:t>
            </a:r>
            <a:r>
              <a:rPr sz="2000" spc="-40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=</a:t>
            </a:r>
            <a:r>
              <a:rPr sz="2000" spc="-4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course1.getStudents();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774700" marR="1833245" indent="-3048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for</a:t>
            </a:r>
            <a:r>
              <a:rPr sz="2000" spc="-2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sz="2000" spc="-2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i</a:t>
            </a:r>
            <a:r>
              <a:rPr sz="20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=</a:t>
            </a:r>
            <a:r>
              <a:rPr sz="2000" spc="-2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0;</a:t>
            </a:r>
            <a:r>
              <a:rPr sz="2000" spc="-20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i</a:t>
            </a:r>
            <a:r>
              <a:rPr sz="20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&lt;</a:t>
            </a:r>
            <a:r>
              <a:rPr sz="2000" spc="-2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course1.getNumberOfStudents();</a:t>
            </a:r>
            <a:r>
              <a:rPr sz="2000" spc="-2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i++)</a:t>
            </a:r>
            <a:r>
              <a:rPr sz="20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{ </a:t>
            </a:r>
            <a:r>
              <a:rPr sz="2000" spc="-119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System.out.print(students[i]</a:t>
            </a:r>
            <a:r>
              <a:rPr sz="20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+</a:t>
            </a:r>
            <a:r>
              <a:rPr sz="20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",</a:t>
            </a:r>
            <a:r>
              <a:rPr sz="2000" spc="-1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);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BitstreamVeraSansMono Nerd Font Mono"/>
                <a:cs typeface="BitstreamVeraSansMono Nerd Font Mono"/>
              </a:rPr>
              <a:t>System.out.println();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927100" marR="2595245" indent="-457200">
              <a:lnSpc>
                <a:spcPct val="100000"/>
              </a:lnSpc>
            </a:pPr>
            <a:r>
              <a:rPr sz="2000" spc="-5" dirty="0">
                <a:latin typeface="BitstreamVeraSansMono Nerd Font Mono"/>
                <a:cs typeface="BitstreamVeraSansMono Nerd Font Mono"/>
              </a:rPr>
              <a:t>System.out.print(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"Number</a:t>
            </a:r>
            <a:r>
              <a:rPr sz="2000" spc="-2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of</a:t>
            </a:r>
            <a:r>
              <a:rPr sz="2000" spc="-20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students</a:t>
            </a:r>
            <a:r>
              <a:rPr sz="2000" spc="-2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in</a:t>
            </a:r>
            <a:r>
              <a:rPr sz="2000" spc="-20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course2:</a:t>
            </a:r>
            <a:r>
              <a:rPr sz="2000" spc="-2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sz="2000" spc="-20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+ </a:t>
            </a:r>
            <a:r>
              <a:rPr sz="2000" spc="-119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course2.getNumberOfStudents());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316865">
              <a:lnSpc>
                <a:spcPct val="100000"/>
              </a:lnSpc>
            </a:pPr>
            <a:r>
              <a:rPr sz="2000" dirty="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43065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spc="-35" dirty="0"/>
              <a:t> </a:t>
            </a:r>
            <a:r>
              <a:rPr spc="-5" dirty="0"/>
              <a:t>Class</a:t>
            </a:r>
            <a:r>
              <a:rPr spc="-35" dirty="0"/>
              <a:t> </a:t>
            </a:r>
            <a:r>
              <a:rPr spc="-10" dirty="0"/>
              <a:t>Relationships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864" y="1178206"/>
            <a:ext cx="11558519" cy="138447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924050"/>
            <a:ext cx="8648700" cy="31813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80670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9.4.</a:t>
            </a:r>
            <a:r>
              <a:rPr spc="-10" dirty="0"/>
              <a:t> </a:t>
            </a:r>
            <a:r>
              <a:rPr spc="-5" dirty="0"/>
              <a:t>Case</a:t>
            </a:r>
            <a:r>
              <a:rPr spc="-10" dirty="0"/>
              <a:t> </a:t>
            </a:r>
            <a:r>
              <a:rPr spc="-5" dirty="0"/>
              <a:t>Study:</a:t>
            </a:r>
            <a:r>
              <a:rPr spc="-15" dirty="0"/>
              <a:t> </a:t>
            </a:r>
            <a:r>
              <a:rPr dirty="0"/>
              <a:t>Designing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Class </a:t>
            </a:r>
            <a:r>
              <a:rPr spc="-15" dirty="0"/>
              <a:t>for</a:t>
            </a:r>
            <a:r>
              <a:rPr spc="-5" dirty="0"/>
              <a:t> </a:t>
            </a:r>
            <a:r>
              <a:rPr spc="-20" dirty="0"/>
              <a:t>Stacks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2879" y="1822144"/>
            <a:ext cx="8584712" cy="36217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80670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9.4.</a:t>
            </a:r>
            <a:r>
              <a:rPr spc="-10" dirty="0"/>
              <a:t> </a:t>
            </a:r>
            <a:r>
              <a:rPr spc="-5" dirty="0"/>
              <a:t>Case</a:t>
            </a:r>
            <a:r>
              <a:rPr spc="-10" dirty="0"/>
              <a:t> </a:t>
            </a:r>
            <a:r>
              <a:rPr spc="-5" dirty="0"/>
              <a:t>Study:</a:t>
            </a:r>
            <a:r>
              <a:rPr spc="-15" dirty="0"/>
              <a:t> </a:t>
            </a:r>
            <a:r>
              <a:rPr dirty="0"/>
              <a:t>Designing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Class </a:t>
            </a:r>
            <a:r>
              <a:rPr spc="-15" dirty="0"/>
              <a:t>for</a:t>
            </a:r>
            <a:r>
              <a:rPr spc="-5" dirty="0"/>
              <a:t> </a:t>
            </a:r>
            <a:r>
              <a:rPr spc="-20" dirty="0"/>
              <a:t>Stacks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6861" y="1164606"/>
            <a:ext cx="3623945" cy="4722495"/>
          </a:xfrm>
          <a:custGeom>
            <a:avLst/>
            <a:gdLst/>
            <a:ahLst/>
            <a:cxnLst/>
            <a:rect l="l" t="t" r="r" b="b"/>
            <a:pathLst>
              <a:path w="3623945" h="4722495">
                <a:moveTo>
                  <a:pt x="0" y="4722302"/>
                </a:moveTo>
                <a:lnTo>
                  <a:pt x="3623506" y="4722302"/>
                </a:lnTo>
                <a:lnTo>
                  <a:pt x="3623506" y="0"/>
                </a:lnTo>
                <a:lnTo>
                  <a:pt x="0" y="0"/>
                </a:lnTo>
                <a:lnTo>
                  <a:pt x="0" y="4722302"/>
                </a:lnTo>
                <a:close/>
              </a:path>
            </a:pathLst>
          </a:custGeom>
          <a:ln w="24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861" y="1164606"/>
            <a:ext cx="3623945" cy="485775"/>
          </a:xfrm>
          <a:prstGeom prst="rect">
            <a:avLst/>
          </a:prstGeom>
          <a:ln w="24239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320"/>
              </a:spcBef>
            </a:pPr>
            <a:r>
              <a:rPr sz="2100" dirty="0">
                <a:latin typeface="Times New Roman"/>
                <a:cs typeface="Times New Roman"/>
              </a:rPr>
              <a:t>StackOfIntegers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1466" y="1618868"/>
            <a:ext cx="1663700" cy="8432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2100" spc="5" dirty="0">
                <a:latin typeface="Times New Roman"/>
                <a:cs typeface="Times New Roman"/>
              </a:rPr>
              <a:t>-elements: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int[]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2100" dirty="0">
                <a:latin typeface="Times New Roman"/>
                <a:cs typeface="Times New Roman"/>
              </a:rPr>
              <a:t>-size: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int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466" y="2610358"/>
            <a:ext cx="3416935" cy="16687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2100" dirty="0">
                <a:latin typeface="Times New Roman"/>
                <a:cs typeface="Times New Roman"/>
              </a:rPr>
              <a:t>+StackOfIntegers()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r>
              <a:rPr sz="2100" dirty="0">
                <a:latin typeface="Times New Roman"/>
                <a:cs typeface="Times New Roman"/>
              </a:rPr>
              <a:t>+StackOfIntegers(capacity: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int)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r>
              <a:rPr sz="2100" dirty="0">
                <a:latin typeface="Times New Roman"/>
                <a:cs typeface="Times New Roman"/>
              </a:rPr>
              <a:t>+empty():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boolean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r>
              <a:rPr sz="2100" spc="5" dirty="0">
                <a:latin typeface="Times New Roman"/>
                <a:cs typeface="Times New Roman"/>
              </a:rPr>
              <a:t>+peek():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int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1466" y="4520217"/>
            <a:ext cx="2286000" cy="12325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9"/>
              </a:spcBef>
            </a:pPr>
            <a:r>
              <a:rPr sz="2100" spc="5" dirty="0">
                <a:latin typeface="Times New Roman"/>
                <a:cs typeface="Times New Roman"/>
              </a:rPr>
              <a:t>+push(value: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int):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int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r>
              <a:rPr sz="2100" spc="10" dirty="0">
                <a:latin typeface="Times New Roman"/>
                <a:cs typeface="Times New Roman"/>
              </a:rPr>
              <a:t>+pop():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int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1850" spc="-5" dirty="0">
                <a:latin typeface="Times New Roman"/>
                <a:cs typeface="Times New Roman"/>
              </a:rPr>
              <a:t>+getSize():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int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6861" y="1650231"/>
            <a:ext cx="3591560" cy="951230"/>
          </a:xfrm>
          <a:custGeom>
            <a:avLst/>
            <a:gdLst/>
            <a:ahLst/>
            <a:cxnLst/>
            <a:rect l="l" t="t" r="r" b="b"/>
            <a:pathLst>
              <a:path w="3591560" h="951230">
                <a:moveTo>
                  <a:pt x="0" y="0"/>
                </a:moveTo>
                <a:lnTo>
                  <a:pt x="3591164" y="0"/>
                </a:lnTo>
              </a:path>
              <a:path w="3591560" h="951230">
                <a:moveTo>
                  <a:pt x="32302" y="950941"/>
                </a:moveTo>
                <a:lnTo>
                  <a:pt x="3591164" y="950941"/>
                </a:lnTo>
              </a:path>
            </a:pathLst>
          </a:custGeom>
          <a:ln w="24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37035" y="1542037"/>
            <a:ext cx="6164580" cy="4286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049145">
              <a:lnSpc>
                <a:spcPct val="150500"/>
              </a:lnSpc>
              <a:spcBef>
                <a:spcPts val="90"/>
              </a:spcBef>
            </a:pPr>
            <a:r>
              <a:rPr sz="2100" spc="-10" dirty="0">
                <a:latin typeface="Times New Roman"/>
                <a:cs typeface="Times New Roman"/>
              </a:rPr>
              <a:t>An </a:t>
            </a:r>
            <a:r>
              <a:rPr sz="2100" spc="5" dirty="0">
                <a:latin typeface="Times New Roman"/>
                <a:cs typeface="Times New Roman"/>
              </a:rPr>
              <a:t>array </a:t>
            </a:r>
            <a:r>
              <a:rPr sz="2100" spc="15" dirty="0">
                <a:latin typeface="Times New Roman"/>
                <a:cs typeface="Times New Roman"/>
              </a:rPr>
              <a:t>to </a:t>
            </a:r>
            <a:r>
              <a:rPr sz="2100" spc="5" dirty="0">
                <a:latin typeface="Times New Roman"/>
                <a:cs typeface="Times New Roman"/>
              </a:rPr>
              <a:t>store </a:t>
            </a:r>
            <a:r>
              <a:rPr sz="2100" dirty="0">
                <a:latin typeface="Times New Roman"/>
                <a:cs typeface="Times New Roman"/>
              </a:rPr>
              <a:t>integers </a:t>
            </a:r>
            <a:r>
              <a:rPr sz="2100" spc="15" dirty="0">
                <a:latin typeface="Times New Roman"/>
                <a:cs typeface="Times New Roman"/>
              </a:rPr>
              <a:t>in the </a:t>
            </a:r>
            <a:r>
              <a:rPr sz="2100" dirty="0">
                <a:latin typeface="Times New Roman"/>
                <a:cs typeface="Times New Roman"/>
              </a:rPr>
              <a:t>stack.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number</a:t>
            </a:r>
            <a:r>
              <a:rPr sz="2100" dirty="0">
                <a:latin typeface="Times New Roman"/>
                <a:cs typeface="Times New Roman"/>
              </a:rPr>
              <a:t> of integers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in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stack.</a:t>
            </a:r>
            <a:endParaRPr sz="2100">
              <a:latin typeface="Times New Roman"/>
              <a:cs typeface="Times New Roman"/>
            </a:endParaRPr>
          </a:p>
          <a:p>
            <a:pPr marL="12700" marR="109855">
              <a:lnSpc>
                <a:spcPct val="128899"/>
              </a:lnSpc>
              <a:spcBef>
                <a:spcPts val="765"/>
              </a:spcBef>
            </a:pPr>
            <a:r>
              <a:rPr sz="2100" spc="5" dirty="0">
                <a:latin typeface="Times New Roman"/>
                <a:cs typeface="Times New Roman"/>
              </a:rPr>
              <a:t>Constructs </a:t>
            </a:r>
            <a:r>
              <a:rPr sz="2100" spc="15" dirty="0">
                <a:latin typeface="Times New Roman"/>
                <a:cs typeface="Times New Roman"/>
              </a:rPr>
              <a:t>an </a:t>
            </a:r>
            <a:r>
              <a:rPr sz="2100" spc="10" dirty="0">
                <a:latin typeface="Times New Roman"/>
                <a:cs typeface="Times New Roman"/>
              </a:rPr>
              <a:t>empty </a:t>
            </a:r>
            <a:r>
              <a:rPr sz="2100" spc="5" dirty="0">
                <a:latin typeface="Times New Roman"/>
                <a:cs typeface="Times New Roman"/>
              </a:rPr>
              <a:t>stack </a:t>
            </a:r>
            <a:r>
              <a:rPr sz="2100" dirty="0">
                <a:latin typeface="Times New Roman"/>
                <a:cs typeface="Times New Roman"/>
              </a:rPr>
              <a:t>with </a:t>
            </a:r>
            <a:r>
              <a:rPr sz="2100" spc="10" dirty="0">
                <a:latin typeface="Times New Roman"/>
                <a:cs typeface="Times New Roman"/>
              </a:rPr>
              <a:t>a </a:t>
            </a:r>
            <a:r>
              <a:rPr sz="2100" spc="5" dirty="0">
                <a:latin typeface="Times New Roman"/>
                <a:cs typeface="Times New Roman"/>
              </a:rPr>
              <a:t>default </a:t>
            </a:r>
            <a:r>
              <a:rPr sz="2100" dirty="0">
                <a:latin typeface="Times New Roman"/>
                <a:cs typeface="Times New Roman"/>
              </a:rPr>
              <a:t>capacity of </a:t>
            </a:r>
            <a:r>
              <a:rPr sz="2100" spc="10" dirty="0">
                <a:latin typeface="Times New Roman"/>
                <a:cs typeface="Times New Roman"/>
              </a:rPr>
              <a:t>16.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Constructs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an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empty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stack</a:t>
            </a:r>
            <a:r>
              <a:rPr sz="2100" dirty="0">
                <a:latin typeface="Times New Roman"/>
                <a:cs typeface="Times New Roman"/>
              </a:rPr>
              <a:t> with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a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specified</a:t>
            </a:r>
            <a:r>
              <a:rPr sz="2100" dirty="0">
                <a:latin typeface="Times New Roman"/>
                <a:cs typeface="Times New Roman"/>
              </a:rPr>
              <a:t> capacity.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100" spc="5" dirty="0">
                <a:latin typeface="Times New Roman"/>
                <a:cs typeface="Times New Roman"/>
              </a:rPr>
              <a:t>Returns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true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if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the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stack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is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empty.</a:t>
            </a:r>
            <a:endParaRPr sz="2100">
              <a:latin typeface="Times New Roman"/>
              <a:cs typeface="Times New Roman"/>
            </a:endParaRPr>
          </a:p>
          <a:p>
            <a:pPr marL="314960" marR="831850" indent="-302895">
              <a:lnSpc>
                <a:spcPts val="2450"/>
              </a:lnSpc>
              <a:spcBef>
                <a:spcPts val="869"/>
              </a:spcBef>
            </a:pPr>
            <a:r>
              <a:rPr sz="2100" spc="5" dirty="0">
                <a:latin typeface="Times New Roman"/>
                <a:cs typeface="Times New Roman"/>
              </a:rPr>
              <a:t>Returns </a:t>
            </a:r>
            <a:r>
              <a:rPr sz="2100" spc="10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integer </a:t>
            </a:r>
            <a:r>
              <a:rPr sz="2100" spc="10" dirty="0">
                <a:latin typeface="Times New Roman"/>
                <a:cs typeface="Times New Roman"/>
              </a:rPr>
              <a:t>at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the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top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stack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without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removing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it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from</a:t>
            </a:r>
            <a:r>
              <a:rPr sz="2100" spc="5" dirty="0">
                <a:latin typeface="Times New Roman"/>
                <a:cs typeface="Times New Roman"/>
              </a:rPr>
              <a:t> 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stack.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100" dirty="0">
                <a:latin typeface="Times New Roman"/>
                <a:cs typeface="Times New Roman"/>
              </a:rPr>
              <a:t>Stores </a:t>
            </a:r>
            <a:r>
              <a:rPr sz="2100" spc="15" dirty="0">
                <a:latin typeface="Times New Roman"/>
                <a:cs typeface="Times New Roman"/>
              </a:rPr>
              <a:t>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integer </a:t>
            </a:r>
            <a:r>
              <a:rPr sz="2100" spc="15" dirty="0">
                <a:latin typeface="Times New Roman"/>
                <a:cs typeface="Times New Roman"/>
              </a:rPr>
              <a:t>into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top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stack.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ts val="3310"/>
              </a:lnSpc>
              <a:spcBef>
                <a:spcPts val="50"/>
              </a:spcBef>
            </a:pPr>
            <a:r>
              <a:rPr sz="2100" dirty="0">
                <a:latin typeface="Times New Roman"/>
                <a:cs typeface="Times New Roman"/>
              </a:rPr>
              <a:t>Removes </a:t>
            </a:r>
            <a:r>
              <a:rPr sz="2100" spc="15" dirty="0">
                <a:latin typeface="Times New Roman"/>
                <a:cs typeface="Times New Roman"/>
              </a:rPr>
              <a:t>the </a:t>
            </a:r>
            <a:r>
              <a:rPr sz="2100" dirty="0">
                <a:latin typeface="Times New Roman"/>
                <a:cs typeface="Times New Roman"/>
              </a:rPr>
              <a:t>integer </a:t>
            </a:r>
            <a:r>
              <a:rPr sz="2100" spc="10" dirty="0">
                <a:latin typeface="Times New Roman"/>
                <a:cs typeface="Times New Roman"/>
              </a:rPr>
              <a:t>at </a:t>
            </a:r>
            <a:r>
              <a:rPr sz="2100" spc="5" dirty="0">
                <a:latin typeface="Times New Roman"/>
                <a:cs typeface="Times New Roman"/>
              </a:rPr>
              <a:t>the top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15" dirty="0">
                <a:latin typeface="Times New Roman"/>
                <a:cs typeface="Times New Roman"/>
              </a:rPr>
              <a:t>the </a:t>
            </a:r>
            <a:r>
              <a:rPr sz="2100" spc="5" dirty="0">
                <a:latin typeface="Times New Roman"/>
                <a:cs typeface="Times New Roman"/>
              </a:rPr>
              <a:t>stack and </a:t>
            </a:r>
            <a:r>
              <a:rPr sz="2100" dirty="0">
                <a:latin typeface="Times New Roman"/>
                <a:cs typeface="Times New Roman"/>
              </a:rPr>
              <a:t>returns it.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Returns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number of </a:t>
            </a:r>
            <a:r>
              <a:rPr sz="2100" spc="5" dirty="0">
                <a:latin typeface="Times New Roman"/>
                <a:cs typeface="Times New Roman"/>
              </a:rPr>
              <a:t>elements in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the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stack.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80670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9.4.</a:t>
            </a:r>
            <a:r>
              <a:rPr spc="-10" dirty="0"/>
              <a:t> </a:t>
            </a:r>
            <a:r>
              <a:rPr spc="-5" dirty="0"/>
              <a:t>Case</a:t>
            </a:r>
            <a:r>
              <a:rPr spc="-10" dirty="0"/>
              <a:t> </a:t>
            </a:r>
            <a:r>
              <a:rPr spc="-5" dirty="0"/>
              <a:t>Study:</a:t>
            </a:r>
            <a:r>
              <a:rPr spc="-15" dirty="0"/>
              <a:t> </a:t>
            </a:r>
            <a:r>
              <a:rPr dirty="0"/>
              <a:t>Designing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Class </a:t>
            </a:r>
            <a:r>
              <a:rPr spc="-15" dirty="0"/>
              <a:t>for</a:t>
            </a:r>
            <a:r>
              <a:rPr spc="-5" dirty="0"/>
              <a:t> </a:t>
            </a:r>
            <a:r>
              <a:rPr spc="-20" dirty="0"/>
              <a:t>Stacks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60369" y="971803"/>
            <a:ext cx="10012680" cy="55181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marR="5848985" indent="-457200">
              <a:lnSpc>
                <a:spcPct val="99400"/>
              </a:lnSpc>
              <a:spcBef>
                <a:spcPts val="110"/>
              </a:spcBef>
            </a:pP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 class </a:t>
            </a:r>
            <a:r>
              <a:rPr sz="1800" dirty="0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StackOfIntegers </a:t>
            </a:r>
            <a:r>
              <a:rPr sz="1800" dirty="0">
                <a:latin typeface="BitstreamVeraSansMono Nerd Font Mono"/>
                <a:cs typeface="BitstreamVeraSansMono Nerd Font Mono"/>
              </a:rPr>
              <a:t>{ </a:t>
            </a:r>
            <a:r>
              <a:rPr sz="1800" spc="-1070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private int</a:t>
            </a:r>
            <a:r>
              <a:rPr sz="1800" dirty="0">
                <a:latin typeface="BitstreamVeraSansMono Nerd Font Mono"/>
                <a:cs typeface="BitstreamVeraSansMono Nerd Font Mono"/>
              </a:rPr>
              <a:t>[] elements; </a:t>
            </a:r>
            <a:r>
              <a:rPr sz="1800" spc="5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private</a:t>
            </a:r>
            <a:r>
              <a:rPr sz="18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size;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469900" marR="2353310">
              <a:lnSpc>
                <a:spcPct val="101099"/>
              </a:lnSpc>
              <a:spcBef>
                <a:spcPts val="25"/>
              </a:spcBef>
            </a:pP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sz="1800" spc="3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static</a:t>
            </a:r>
            <a:r>
              <a:rPr sz="1800" spc="3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final</a:t>
            </a:r>
            <a:r>
              <a:rPr sz="1800" spc="3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sz="1800" spc="3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DEFAULT_CAPACITY</a:t>
            </a:r>
            <a:r>
              <a:rPr sz="1800" spc="35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=</a:t>
            </a:r>
            <a:r>
              <a:rPr sz="1800" spc="35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16; </a:t>
            </a:r>
            <a:r>
              <a:rPr sz="1800" spc="5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sz="1800" spc="-2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StackOfIntegers()</a:t>
            </a:r>
            <a:r>
              <a:rPr sz="1800" spc="-20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{</a:t>
            </a:r>
            <a:r>
              <a:rPr sz="1800" spc="-20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this</a:t>
            </a:r>
            <a:r>
              <a:rPr sz="1800" dirty="0">
                <a:latin typeface="BitstreamVeraSansMono Nerd Font Mono"/>
                <a:cs typeface="BitstreamVeraSansMono Nerd Font Mono"/>
              </a:rPr>
              <a:t>(DEFAULT_CAPACITY);</a:t>
            </a:r>
            <a:r>
              <a:rPr sz="1800" spc="-20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}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ts val="2110"/>
              </a:lnSpc>
            </a:pP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sz="1800" spc="-1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StackOfIntegers(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sz="1800" spc="-1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capacity</a:t>
            </a:r>
            <a:r>
              <a:rPr sz="1800" dirty="0">
                <a:latin typeface="BitstreamVeraSansMono Nerd Font Mono"/>
                <a:cs typeface="BitstreamVeraSansMono Nerd Font Mono"/>
              </a:rPr>
              <a:t>)</a:t>
            </a:r>
            <a:r>
              <a:rPr sz="1800" spc="-10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{</a:t>
            </a:r>
            <a:r>
              <a:rPr sz="1800" spc="-5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elements</a:t>
            </a:r>
            <a:r>
              <a:rPr sz="1800" spc="-10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=</a:t>
            </a:r>
            <a:r>
              <a:rPr sz="1800" spc="-10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new</a:t>
            </a:r>
            <a:r>
              <a:rPr sz="1800" spc="-1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sz="1800" dirty="0">
                <a:latin typeface="BitstreamVeraSansMono Nerd Font Mono"/>
                <a:cs typeface="BitstreamVeraSansMono Nerd Font Mono"/>
              </a:rPr>
              <a:t>[capacity];}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sz="1800" spc="-2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void</a:t>
            </a:r>
            <a:r>
              <a:rPr sz="1800" spc="-1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push(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sz="1800" spc="-2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value</a:t>
            </a:r>
            <a:r>
              <a:rPr sz="1800" dirty="0">
                <a:latin typeface="BitstreamVeraSansMono Nerd Font Mono"/>
                <a:cs typeface="BitstreamVeraSansMono Nerd Font Mono"/>
              </a:rPr>
              <a:t>)</a:t>
            </a:r>
            <a:r>
              <a:rPr sz="18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{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9271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if</a:t>
            </a:r>
            <a:r>
              <a:rPr sz="1800" spc="-2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(size</a:t>
            </a:r>
            <a:r>
              <a:rPr sz="18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&gt;=</a:t>
            </a:r>
            <a:r>
              <a:rPr sz="1800" spc="-20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elements.length)</a:t>
            </a:r>
            <a:r>
              <a:rPr sz="18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{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1384300" marR="88582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sz="1800" dirty="0">
                <a:latin typeface="BitstreamVeraSansMono Nerd Font Mono"/>
                <a:cs typeface="BitstreamVeraSansMono Nerd Font Mono"/>
              </a:rPr>
              <a:t>[] temp = 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new int</a:t>
            </a:r>
            <a:r>
              <a:rPr sz="1800" dirty="0">
                <a:latin typeface="BitstreamVeraSansMono Nerd Font Mono"/>
                <a:cs typeface="BitstreamVeraSansMono Nerd Font Mono"/>
              </a:rPr>
              <a:t>[elements.length * 2]; </a:t>
            </a:r>
            <a:r>
              <a:rPr sz="1800" spc="5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System.arraycopy(elements, 0, temp, 0, elements.length); </a:t>
            </a:r>
            <a:r>
              <a:rPr sz="1800" spc="-1070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elements =</a:t>
            </a:r>
            <a:r>
              <a:rPr sz="1800" spc="5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temp;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927100">
              <a:lnSpc>
                <a:spcPts val="2090"/>
              </a:lnSpc>
            </a:pPr>
            <a:r>
              <a:rPr sz="1800" dirty="0">
                <a:latin typeface="BitstreamVeraSansMono Nerd Font Mono"/>
                <a:cs typeface="BitstreamVeraSansMono Nerd Font Mono"/>
              </a:rPr>
              <a:t>}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9271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latin typeface="BitstreamVeraSansMono Nerd Font Mono"/>
                <a:cs typeface="BitstreamVeraSansMono Nerd Font Mono"/>
              </a:rPr>
              <a:t>elements[size++]</a:t>
            </a:r>
            <a:r>
              <a:rPr sz="1800" spc="-35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=</a:t>
            </a:r>
            <a:r>
              <a:rPr sz="1800" spc="-35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value;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ts val="2135"/>
              </a:lnSpc>
              <a:spcBef>
                <a:spcPts val="25"/>
              </a:spcBef>
            </a:pPr>
            <a:r>
              <a:rPr sz="1800" dirty="0">
                <a:latin typeface="BitstreamVeraSansMono Nerd Font Mono"/>
                <a:cs typeface="BitstreamVeraSansMono Nerd Font Mono"/>
              </a:rPr>
              <a:t>}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ts val="2135"/>
              </a:lnSpc>
            </a:pP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sz="1800" spc="-1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sz="1800" spc="-1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pop()</a:t>
            </a:r>
            <a:r>
              <a:rPr sz="1800" spc="-10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{</a:t>
            </a:r>
            <a:r>
              <a:rPr sz="1800" spc="-10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</a:t>
            </a:r>
            <a:r>
              <a:rPr sz="1800" spc="-1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elements[--size];</a:t>
            </a:r>
            <a:r>
              <a:rPr sz="1800" spc="-10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}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469900" marR="3319779">
              <a:lnSpc>
                <a:spcPct val="99400"/>
              </a:lnSpc>
              <a:spcBef>
                <a:spcPts val="60"/>
              </a:spcBef>
            </a:pP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 int </a:t>
            </a:r>
            <a:r>
              <a:rPr sz="1800" dirty="0">
                <a:latin typeface="BitstreamVeraSansMono Nerd Font Mono"/>
                <a:cs typeface="BitstreamVeraSansMono Nerd Font Mono"/>
              </a:rPr>
              <a:t>peek() {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 </a:t>
            </a:r>
            <a:r>
              <a:rPr sz="1800" dirty="0">
                <a:latin typeface="BitstreamVeraSansMono Nerd Font Mono"/>
                <a:cs typeface="BitstreamVeraSansMono Nerd Font Mono"/>
              </a:rPr>
              <a:t>elements[size-1]; } </a:t>
            </a:r>
            <a:r>
              <a:rPr sz="1800" spc="-1070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 boolean </a:t>
            </a:r>
            <a:r>
              <a:rPr sz="1800" dirty="0">
                <a:latin typeface="BitstreamVeraSansMono Nerd Font Mono"/>
                <a:cs typeface="BitstreamVeraSansMono Nerd Font Mono"/>
              </a:rPr>
              <a:t>empty() { 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 </a:t>
            </a:r>
            <a:r>
              <a:rPr sz="1800" dirty="0">
                <a:latin typeface="BitstreamVeraSansMono Nerd Font Mono"/>
                <a:cs typeface="BitstreamVeraSansMono Nerd Font Mono"/>
              </a:rPr>
              <a:t>size == 0; } </a:t>
            </a:r>
            <a:r>
              <a:rPr sz="1800" spc="5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sz="18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 </a:t>
            </a:r>
            <a:r>
              <a:rPr sz="1800" dirty="0">
                <a:latin typeface="BitstreamVeraSansMono Nerd Font Mono"/>
                <a:cs typeface="BitstreamVeraSansMono Nerd Font Mono"/>
              </a:rPr>
              <a:t>getSize()</a:t>
            </a:r>
            <a:r>
              <a:rPr sz="1800" spc="-5" dirty="0"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{ </a:t>
            </a:r>
            <a:r>
              <a:rPr sz="180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return</a:t>
            </a:r>
            <a:r>
              <a:rPr sz="18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1800" dirty="0">
                <a:latin typeface="BitstreamVeraSansMono Nerd Font Mono"/>
                <a:cs typeface="BitstreamVeraSansMono Nerd Font Mono"/>
              </a:rPr>
              <a:t>size; }</a:t>
            </a:r>
            <a:endParaRPr sz="1800">
              <a:latin typeface="BitstreamVeraSansMono Nerd Font Mono"/>
              <a:cs typeface="BitstreamVeraSansMono Nerd Font Mon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BitstreamVeraSansMono Nerd Font Mono"/>
                <a:cs typeface="BitstreamVeraSansMono Nerd Font Mono"/>
              </a:rPr>
              <a:t>}</a:t>
            </a:r>
            <a:endParaRPr sz="1800">
              <a:latin typeface="BitstreamVeraSansMono Nerd Font Mono"/>
              <a:cs typeface="BitstreamVeraSansMono Nerd Font Mon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80670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9.4.</a:t>
            </a:r>
            <a:r>
              <a:rPr spc="-10" dirty="0"/>
              <a:t> </a:t>
            </a:r>
            <a:r>
              <a:rPr spc="-5" dirty="0"/>
              <a:t>Case</a:t>
            </a:r>
            <a:r>
              <a:rPr spc="-10" dirty="0"/>
              <a:t> </a:t>
            </a:r>
            <a:r>
              <a:rPr spc="-5" dirty="0"/>
              <a:t>Study:</a:t>
            </a:r>
            <a:r>
              <a:rPr spc="-15" dirty="0"/>
              <a:t> </a:t>
            </a:r>
            <a:r>
              <a:rPr dirty="0"/>
              <a:t>Designing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Class </a:t>
            </a:r>
            <a:r>
              <a:rPr spc="-15" dirty="0"/>
              <a:t>for</a:t>
            </a:r>
            <a:r>
              <a:rPr spc="-5" dirty="0"/>
              <a:t> </a:t>
            </a:r>
            <a:r>
              <a:rPr spc="-20" dirty="0"/>
              <a:t>Stacks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80670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9.4.</a:t>
            </a:r>
            <a:r>
              <a:rPr spc="-10" dirty="0"/>
              <a:t> </a:t>
            </a:r>
            <a:r>
              <a:rPr spc="-5" dirty="0"/>
              <a:t>Case</a:t>
            </a:r>
            <a:r>
              <a:rPr spc="-10" dirty="0"/>
              <a:t> </a:t>
            </a:r>
            <a:r>
              <a:rPr spc="-5" dirty="0"/>
              <a:t>Study:</a:t>
            </a:r>
            <a:r>
              <a:rPr spc="-15" dirty="0"/>
              <a:t> </a:t>
            </a:r>
            <a:r>
              <a:rPr dirty="0"/>
              <a:t>Designing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Class </a:t>
            </a:r>
            <a:r>
              <a:rPr spc="-15" dirty="0"/>
              <a:t>for</a:t>
            </a:r>
            <a:r>
              <a:rPr spc="-5" dirty="0"/>
              <a:t> </a:t>
            </a:r>
            <a:r>
              <a:rPr spc="-20" dirty="0"/>
              <a:t>Stacks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203" y="1056132"/>
            <a:ext cx="79502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sz="2000" spc="-3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class</a:t>
            </a:r>
            <a:r>
              <a:rPr sz="2000" spc="-3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TestStackOfInteger</a:t>
            </a:r>
            <a:r>
              <a:rPr sz="2000" spc="-35" dirty="0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{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927100" marR="5080" indent="-4572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 static void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main(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[] </a:t>
            </a:r>
            <a:r>
              <a:rPr sz="2000" spc="-5" dirty="0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args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) </a:t>
            </a:r>
            <a:r>
              <a:rPr sz="2000" dirty="0">
                <a:latin typeface="BitstreamVeraSansMono Nerd Font Mono"/>
                <a:cs typeface="BitstreamVeraSansMono Nerd Font Mono"/>
              </a:rPr>
              <a:t>{ </a:t>
            </a:r>
            <a:r>
              <a:rPr sz="2000" spc="5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StackOfIntegers</a:t>
            </a:r>
            <a:r>
              <a:rPr sz="2000" spc="-3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stack</a:t>
            </a:r>
            <a:r>
              <a:rPr sz="2000" spc="-30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=</a:t>
            </a:r>
            <a:r>
              <a:rPr sz="2000" spc="-3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new</a:t>
            </a:r>
            <a:r>
              <a:rPr sz="2000" spc="-3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StackOfIntegers(); </a:t>
            </a:r>
            <a:r>
              <a:rPr sz="2000" spc="-119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for</a:t>
            </a:r>
            <a:r>
              <a:rPr sz="2000" spc="-1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sz="2000" spc="-1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i</a:t>
            </a:r>
            <a:r>
              <a:rPr sz="2000" spc="-10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=</a:t>
            </a:r>
            <a:r>
              <a:rPr sz="20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0;</a:t>
            </a:r>
            <a:r>
              <a:rPr sz="20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i</a:t>
            </a:r>
            <a:r>
              <a:rPr sz="2000" spc="-10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&lt;</a:t>
            </a:r>
            <a:r>
              <a:rPr sz="20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10;</a:t>
            </a:r>
            <a:r>
              <a:rPr sz="2000" spc="-1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i++)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927100" marR="3662679" indent="457200">
              <a:lnSpc>
                <a:spcPct val="100000"/>
              </a:lnSpc>
            </a:pPr>
            <a:r>
              <a:rPr sz="2000" spc="-5" dirty="0">
                <a:latin typeface="BitstreamVeraSansMono Nerd Font Mono"/>
                <a:cs typeface="BitstreamVeraSansMono Nerd Font Mono"/>
              </a:rPr>
              <a:t>stack.push(i); </a:t>
            </a:r>
            <a:r>
              <a:rPr sz="200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while</a:t>
            </a:r>
            <a:r>
              <a:rPr sz="2000" spc="-10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(!stack.empty())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1384300">
              <a:lnSpc>
                <a:spcPct val="100000"/>
              </a:lnSpc>
            </a:pPr>
            <a:r>
              <a:rPr sz="2000" spc="-5" dirty="0">
                <a:latin typeface="BitstreamVeraSansMono Nerd Font Mono"/>
                <a:cs typeface="BitstreamVeraSansMono Nerd Font Mono"/>
              </a:rPr>
              <a:t>System.out.print(stack.pop()+</a:t>
            </a:r>
            <a:r>
              <a:rPr sz="2000" spc="-50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sz="2000" spc="-4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);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004" y="4343860"/>
            <a:ext cx="11160345" cy="5804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CC4B-D613-8C8F-CD93-A8C91590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9782175" cy="558800"/>
          </a:xfrm>
        </p:spPr>
        <p:txBody>
          <a:bodyPr/>
          <a:lstStyle/>
          <a:p>
            <a:r>
              <a:rPr lang="en-US" dirty="0"/>
              <a:t>What is object-oriented thinking?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83F73A8-49F7-4865-DD45-C396FC6DA892}"/>
              </a:ext>
            </a:extLst>
          </p:cNvPr>
          <p:cNvSpPr txBox="1"/>
          <p:nvPr/>
        </p:nvSpPr>
        <p:spPr>
          <a:xfrm>
            <a:off x="609600" y="1043411"/>
            <a:ext cx="12785105" cy="4771178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latin typeface="Times New Roman"/>
                <a:cs typeface="Times New Roman"/>
              </a:rPr>
              <a:t>Instead of writing code as a sequence of functions, Object Oriented Programming (OOP) structures code around objects which represent entities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latin typeface="Times New Roman"/>
                <a:cs typeface="Times New Roman"/>
              </a:rPr>
              <a:t>Like a </a:t>
            </a:r>
            <a:r>
              <a:rPr lang="en-US" sz="2800" spc="-35" dirty="0">
                <a:solidFill>
                  <a:schemeClr val="tx2"/>
                </a:solidFill>
                <a:latin typeface="Times New Roman"/>
                <a:cs typeface="Times New Roman"/>
              </a:rPr>
              <a:t>Car, Person, or </a:t>
            </a:r>
            <a:r>
              <a:rPr lang="en-US" sz="2800" spc="-35" dirty="0" err="1">
                <a:solidFill>
                  <a:schemeClr val="tx2"/>
                </a:solidFill>
                <a:latin typeface="Times New Roman"/>
                <a:cs typeface="Times New Roman"/>
              </a:rPr>
              <a:t>BankAccount</a:t>
            </a:r>
            <a:endParaRPr lang="en-US" sz="2800" spc="-35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Objects contain: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Data (attributes): Represents the characteristics of the object</a:t>
            </a:r>
          </a:p>
          <a:p>
            <a:pPr marL="1155700" marR="1757680" lvl="2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Car’s </a:t>
            </a:r>
            <a:r>
              <a:rPr lang="en-US" sz="2800" dirty="0">
                <a:solidFill>
                  <a:schemeClr val="accent4"/>
                </a:solidFill>
                <a:latin typeface="Times New Roman"/>
                <a:cs typeface="Times New Roman"/>
              </a:rPr>
              <a:t>speed</a:t>
            </a:r>
            <a:r>
              <a:rPr lang="en-US" sz="2800" dirty="0">
                <a:latin typeface="Times New Roman"/>
                <a:cs typeface="Times New Roman"/>
              </a:rPr>
              <a:t> or </a:t>
            </a:r>
            <a:r>
              <a:rPr lang="en-US" sz="2800" dirty="0">
                <a:solidFill>
                  <a:schemeClr val="accent4"/>
                </a:solidFill>
                <a:latin typeface="Times New Roman"/>
                <a:cs typeface="Times New Roman"/>
              </a:rPr>
              <a:t>brand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Behavior (methods): Defines what an object can do</a:t>
            </a:r>
          </a:p>
          <a:p>
            <a:pPr marL="1155700" marR="1757680" lvl="2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Car can </a:t>
            </a:r>
            <a:r>
              <a:rPr lang="en-US" sz="2800" dirty="0">
                <a:solidFill>
                  <a:schemeClr val="accent1"/>
                </a:solidFill>
                <a:latin typeface="Times New Roman"/>
                <a:cs typeface="Times New Roman"/>
              </a:rPr>
              <a:t>drive()</a:t>
            </a:r>
            <a:r>
              <a:rPr lang="en-US" sz="2800" dirty="0">
                <a:latin typeface="Times New Roman"/>
                <a:cs typeface="Times New Roman"/>
              </a:rPr>
              <a:t> or </a:t>
            </a:r>
            <a:r>
              <a:rPr lang="en-US" sz="2800" dirty="0">
                <a:solidFill>
                  <a:schemeClr val="accent1"/>
                </a:solidFill>
                <a:latin typeface="Times New Roman"/>
                <a:cs typeface="Times New Roman"/>
              </a:rPr>
              <a:t>brake()</a:t>
            </a:r>
          </a:p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Objects interact with each other, creating a dynamic, modular system.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dirty="0">
                <a:solidFill>
                  <a:schemeClr val="accent1"/>
                </a:solidFill>
                <a:latin typeface="Times New Roman"/>
                <a:cs typeface="Times New Roman"/>
              </a:rPr>
              <a:t>Person bob </a:t>
            </a:r>
            <a:r>
              <a:rPr lang="en-US" sz="2800" dirty="0">
                <a:latin typeface="Times New Roman"/>
                <a:cs typeface="Times New Roman"/>
              </a:rPr>
              <a:t>can call his </a:t>
            </a:r>
            <a:r>
              <a:rPr lang="en-US" sz="2800" dirty="0">
                <a:solidFill>
                  <a:schemeClr val="accent1"/>
                </a:solidFill>
                <a:latin typeface="Times New Roman"/>
                <a:cs typeface="Times New Roman"/>
              </a:rPr>
              <a:t>Car </a:t>
            </a:r>
            <a:r>
              <a:rPr lang="en-US" sz="2800" dirty="0" err="1">
                <a:solidFill>
                  <a:schemeClr val="accent1"/>
                </a:solidFill>
                <a:latin typeface="Times New Roman"/>
                <a:cs typeface="Times New Roman"/>
              </a:rPr>
              <a:t>honda</a:t>
            </a:r>
            <a:r>
              <a:rPr lang="en-US" sz="2800" dirty="0" err="1">
                <a:latin typeface="Times New Roman"/>
                <a:cs typeface="Times New Roman"/>
              </a:rPr>
              <a:t>’s</a:t>
            </a:r>
            <a:r>
              <a:rPr lang="en-US" sz="2800" dirty="0">
                <a:latin typeface="Times New Roman"/>
                <a:cs typeface="Times New Roman"/>
              </a:rPr>
              <a:t> drive() or brake() function.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4845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557019" y="1230883"/>
            <a:ext cx="1497330" cy="206756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Wingdings"/>
                <a:cs typeface="Wingdings"/>
              </a:rPr>
              <a:t></a:t>
            </a:r>
            <a:r>
              <a:rPr sz="2400" spc="-5" dirty="0">
                <a:latin typeface="Calibri"/>
                <a:cs typeface="Calibri"/>
              </a:rPr>
              <a:t>Boolean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5" dirty="0">
                <a:latin typeface="Wingdings"/>
                <a:cs typeface="Wingdings"/>
              </a:rPr>
              <a:t>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spc="-5" dirty="0">
                <a:latin typeface="Wingdings"/>
                <a:cs typeface="Wingdings"/>
              </a:rPr>
              <a:t></a:t>
            </a:r>
            <a:r>
              <a:rPr sz="2400" spc="-5" dirty="0">
                <a:latin typeface="Calibri"/>
                <a:cs typeface="Calibri"/>
              </a:rPr>
              <a:t>Short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20" dirty="0">
                <a:latin typeface="Wingdings"/>
                <a:cs typeface="Wingdings"/>
              </a:rPr>
              <a:t></a:t>
            </a:r>
            <a:r>
              <a:rPr sz="2400" spc="-20" dirty="0">
                <a:latin typeface="Calibri"/>
                <a:cs typeface="Calibri"/>
              </a:rPr>
              <a:t>Byte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6575" y="1389380"/>
            <a:ext cx="1265555" cy="20066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1800" spc="390" dirty="0">
                <a:solidFill>
                  <a:srgbClr val="44546A"/>
                </a:solidFill>
                <a:latin typeface="Wingdings"/>
                <a:cs typeface="Wingdings"/>
              </a:rPr>
              <a:t></a:t>
            </a:r>
            <a:r>
              <a:rPr sz="1800" spc="390" dirty="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Integer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54965" algn="l"/>
              </a:tabLst>
            </a:pPr>
            <a:r>
              <a:rPr sz="1800" spc="390" dirty="0">
                <a:solidFill>
                  <a:srgbClr val="44546A"/>
                </a:solidFill>
                <a:latin typeface="Wingdings"/>
                <a:cs typeface="Wingdings"/>
              </a:rPr>
              <a:t></a:t>
            </a:r>
            <a:r>
              <a:rPr sz="1800" spc="390" dirty="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Long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  <a:tabLst>
                <a:tab pos="354965" algn="l"/>
              </a:tabLst>
            </a:pPr>
            <a:r>
              <a:rPr sz="1800" spc="390" dirty="0">
                <a:solidFill>
                  <a:srgbClr val="44546A"/>
                </a:solidFill>
                <a:latin typeface="Wingdings"/>
                <a:cs typeface="Wingdings"/>
              </a:rPr>
              <a:t></a:t>
            </a:r>
            <a:r>
              <a:rPr sz="1800" spc="390" dirty="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Float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354965" algn="l"/>
              </a:tabLst>
            </a:pPr>
            <a:r>
              <a:rPr sz="1800" spc="390" dirty="0">
                <a:solidFill>
                  <a:srgbClr val="44546A"/>
                </a:solidFill>
                <a:latin typeface="Wingdings"/>
                <a:cs typeface="Wingdings"/>
              </a:rPr>
              <a:t></a:t>
            </a:r>
            <a:r>
              <a:rPr sz="1800" spc="390" dirty="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sz="2400" spc="390" dirty="0">
                <a:latin typeface="Times New Roman"/>
                <a:cs typeface="Times New Roman"/>
              </a:rPr>
              <a:t>Doub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4340" y="1391411"/>
            <a:ext cx="3567429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NOTE: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(1)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wrapper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have </a:t>
            </a:r>
            <a:r>
              <a:rPr sz="2000" spc="-10" dirty="0">
                <a:latin typeface="Times New Roman"/>
                <a:cs typeface="Times New Roman"/>
              </a:rPr>
              <a:t>no-arg </a:t>
            </a:r>
            <a:r>
              <a:rPr sz="2000" spc="-5" dirty="0">
                <a:latin typeface="Times New Roman"/>
                <a:cs typeface="Times New Roman"/>
              </a:rPr>
              <a:t>constructors. (2) </a:t>
            </a:r>
            <a:r>
              <a:rPr sz="2000" dirty="0">
                <a:latin typeface="Times New Roman"/>
                <a:cs typeface="Times New Roman"/>
              </a:rPr>
              <a:t> The </a:t>
            </a:r>
            <a:r>
              <a:rPr sz="2000" spc="-5" dirty="0">
                <a:latin typeface="Times New Roman"/>
                <a:cs typeface="Times New Roman"/>
              </a:rPr>
              <a:t>instances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all wrapper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classes are </a:t>
            </a:r>
            <a:r>
              <a:rPr sz="2000" spc="-10" dirty="0">
                <a:latin typeface="Times New Roman"/>
                <a:cs typeface="Times New Roman"/>
              </a:rPr>
              <a:t>immutable, </a:t>
            </a:r>
            <a:r>
              <a:rPr sz="2000" spc="-5" dirty="0">
                <a:latin typeface="Times New Roman"/>
                <a:cs typeface="Times New Roman"/>
              </a:rPr>
              <a:t>i.e., their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internal values cannot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changed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objects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8322"/>
            <a:ext cx="9782175" cy="116459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  <a:p>
            <a:pPr marL="3332479">
              <a:lnSpc>
                <a:spcPct val="100000"/>
              </a:lnSpc>
              <a:spcBef>
                <a:spcPts val="735"/>
              </a:spcBef>
            </a:pPr>
            <a:r>
              <a:rPr sz="3675" b="0" u="heavy" spc="30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The</a:t>
            </a:r>
            <a:r>
              <a:rPr sz="3675" b="0" u="heavy" spc="15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</a:t>
            </a:r>
            <a:r>
              <a:rPr sz="250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r</a:t>
            </a:r>
            <a:r>
              <a:rPr sz="2500" u="heavy" spc="-9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3675" b="0" u="heavy" spc="22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a</a:t>
            </a:r>
            <a:r>
              <a:rPr sz="3675" b="0" u="heavy" spc="37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nd</a:t>
            </a:r>
            <a:r>
              <a:rPr sz="3675" b="0" u="heavy" spc="7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Doubl</a:t>
            </a:r>
            <a:r>
              <a:rPr sz="250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</a:t>
            </a:r>
            <a:r>
              <a:rPr sz="2500" u="heavy" spc="-9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3675" b="0" u="heavy" spc="15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Class</a:t>
            </a:r>
            <a:r>
              <a:rPr sz="3675" b="0" u="heavy" spc="30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es</a:t>
            </a:r>
            <a:endParaRPr sz="3675" baseline="1133">
              <a:latin typeface="Calibri Light"/>
              <a:cs typeface="Calibri Ligh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4453" y="1375708"/>
          <a:ext cx="4394200" cy="5082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</a:pPr>
                      <a:r>
                        <a:rPr sz="1650" b="1" spc="15" dirty="0">
                          <a:latin typeface="Times New Roman"/>
                          <a:cs typeface="Times New Roman"/>
                        </a:rPr>
                        <a:t>java.lang.Integer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719">
                <a:tc>
                  <a:txBody>
                    <a:bodyPr/>
                    <a:lstStyle/>
                    <a:p>
                      <a:pPr marL="41275">
                        <a:lnSpc>
                          <a:spcPts val="1470"/>
                        </a:lnSpc>
                      </a:pPr>
                      <a:r>
                        <a:rPr sz="1350" spc="5" dirty="0">
                          <a:latin typeface="Courier New"/>
                          <a:cs typeface="Courier New"/>
                        </a:rPr>
                        <a:t>-value:</a:t>
                      </a:r>
                      <a:r>
                        <a:rPr sz="135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MAX_VALUE:</a:t>
                      </a:r>
                      <a:r>
                        <a:rPr sz="1350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MIN_VALUE:</a:t>
                      </a:r>
                      <a:r>
                        <a:rPr sz="1350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320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+Integer(value: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+Integer(s: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String)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+byteValue():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byte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+shortValue():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short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+intValue():</a:t>
                      </a:r>
                      <a:r>
                        <a:rPr sz="135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+longVlaue():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long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+floatValue():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float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+doubleValue():double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+compareTo(o:</a:t>
                      </a:r>
                      <a:r>
                        <a:rPr sz="135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Integer):</a:t>
                      </a:r>
                      <a:r>
                        <a:rPr sz="135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+toString():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String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valueOf(s:</a:t>
                      </a:r>
                      <a:r>
                        <a:rPr sz="13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valueOf(s: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String,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radix: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int):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parseInt(s:</a:t>
                      </a:r>
                      <a:r>
                        <a:rPr sz="135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sz="13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parseInt(s:</a:t>
                      </a:r>
                      <a:r>
                        <a:rPr sz="13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String,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radix: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int):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55292" y="1375708"/>
          <a:ext cx="4844415" cy="5082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495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</a:pPr>
                      <a:r>
                        <a:rPr sz="1650" b="1" spc="15" dirty="0">
                          <a:latin typeface="Times New Roman"/>
                          <a:cs typeface="Times New Roman"/>
                        </a:rPr>
                        <a:t>java.lang.Double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50" spc="5" dirty="0">
                          <a:latin typeface="Courier New"/>
                          <a:cs typeface="Courier New"/>
                        </a:rPr>
                        <a:t>-value:</a:t>
                      </a:r>
                      <a:r>
                        <a:rPr sz="135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MAX_VALUE:</a:t>
                      </a:r>
                      <a:r>
                        <a:rPr sz="135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MIN_VALUE:</a:t>
                      </a:r>
                      <a:r>
                        <a:rPr sz="135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165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+Double(value:</a:t>
                      </a:r>
                      <a:r>
                        <a:rPr sz="135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double)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+Double(s:</a:t>
                      </a:r>
                      <a:r>
                        <a:rPr sz="135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String)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+byteValue():</a:t>
                      </a:r>
                      <a:r>
                        <a:rPr sz="135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byte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+shortValue():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short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+intValue():</a:t>
                      </a:r>
                      <a:r>
                        <a:rPr sz="135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+longVlaue():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long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+floatValue():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float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+doubleValue():double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+compareTo(o: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spc="5" dirty="0">
                          <a:latin typeface="Courier New"/>
                          <a:cs typeface="Courier New"/>
                        </a:rPr>
                        <a:t>Double):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+toString():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String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valueOf(s:</a:t>
                      </a:r>
                      <a:r>
                        <a:rPr sz="13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sz="13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valueOf(s: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String,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radix: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int):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parseDouble(s: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parseDouble(s: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String,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radix: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int):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44269" y="977682"/>
            <a:ext cx="6372225" cy="335407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Numeric</a:t>
            </a:r>
            <a:r>
              <a:rPr sz="30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Wrapper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Class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Constructors</a:t>
            </a:r>
            <a:endParaRPr sz="3000">
              <a:latin typeface="Times New Roman"/>
              <a:cs typeface="Times New Roman"/>
            </a:endParaRPr>
          </a:p>
          <a:p>
            <a:pPr marL="480059" marR="5080" indent="-457200">
              <a:lnSpc>
                <a:spcPct val="137000"/>
              </a:lnSpc>
              <a:spcBef>
                <a:spcPts val="10"/>
              </a:spcBef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constructors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Integer and Double are: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public Integer(int value) </a:t>
            </a:r>
            <a:r>
              <a:rPr sz="2500" b="1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public</a:t>
            </a:r>
            <a:r>
              <a:rPr sz="2500" b="1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Integer(String</a:t>
            </a:r>
            <a:r>
              <a:rPr sz="2500" b="1" spc="149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s) </a:t>
            </a:r>
            <a:r>
              <a:rPr sz="2500" b="1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public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Double(double</a:t>
            </a:r>
            <a:r>
              <a:rPr sz="2500" b="1" spc="-2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value)</a:t>
            </a:r>
            <a:endParaRPr sz="2500">
              <a:latin typeface="Courier New"/>
              <a:cs typeface="Courier New"/>
            </a:endParaRPr>
          </a:p>
          <a:p>
            <a:pPr marL="480059">
              <a:lnSpc>
                <a:spcPct val="100000"/>
              </a:lnSpc>
              <a:spcBef>
                <a:spcPts val="1200"/>
              </a:spcBef>
            </a:pPr>
            <a:r>
              <a:rPr sz="2500" b="1" spc="-5" dirty="0">
                <a:latin typeface="Courier New"/>
                <a:cs typeface="Courier New"/>
              </a:rPr>
              <a:t>public</a:t>
            </a:r>
            <a:r>
              <a:rPr sz="2500" b="1" spc="-4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Double(String</a:t>
            </a:r>
            <a:r>
              <a:rPr sz="2500" b="1" spc="-4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s)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62204" y="705866"/>
            <a:ext cx="11543665" cy="439102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Numeric</a:t>
            </a:r>
            <a:r>
              <a:rPr sz="30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Wrapper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3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Constants</a:t>
            </a:r>
            <a:endParaRPr sz="3000">
              <a:latin typeface="Times New Roman"/>
              <a:cs typeface="Times New Roman"/>
            </a:endParaRPr>
          </a:p>
          <a:p>
            <a:pPr marL="507365" marR="318770" indent="-228600">
              <a:lnSpc>
                <a:spcPts val="2590"/>
              </a:lnSpc>
              <a:spcBef>
                <a:spcPts val="1789"/>
              </a:spcBef>
              <a:buFont typeface="Arial"/>
              <a:buChar char="•"/>
              <a:tabLst>
                <a:tab pos="508000" algn="l"/>
              </a:tabLst>
            </a:pP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numerical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wrapper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constants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MAX_VALUE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MIN_VALUE</a:t>
            </a:r>
            <a:r>
              <a:rPr sz="2400" spc="-35" dirty="0">
                <a:latin typeface="Times New Roman"/>
                <a:cs typeface="Times New Roman"/>
              </a:rPr>
              <a:t>. 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MAX_VALUE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primitive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type.</a:t>
            </a:r>
            <a:endParaRPr sz="2400">
              <a:latin typeface="Times New Roman"/>
              <a:cs typeface="Times New Roman"/>
            </a:endParaRPr>
          </a:p>
          <a:p>
            <a:pPr marL="507365" marR="5080" indent="-228600">
              <a:lnSpc>
                <a:spcPts val="2590"/>
              </a:lnSpc>
              <a:spcBef>
                <a:spcPts val="220"/>
              </a:spcBef>
              <a:buFont typeface="Arial"/>
              <a:buChar char="•"/>
              <a:tabLst>
                <a:tab pos="50800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Byte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Short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Integer</a:t>
            </a:r>
            <a:r>
              <a:rPr sz="2400" spc="-15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Long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MIN_VALUE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minimum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byte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short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long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 marL="507365" marR="425450" indent="-228600">
              <a:lnSpc>
                <a:spcPts val="2590"/>
              </a:lnSpc>
              <a:spcBef>
                <a:spcPts val="220"/>
              </a:spcBef>
              <a:buFont typeface="Arial"/>
              <a:buChar char="•"/>
              <a:tabLst>
                <a:tab pos="50800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Float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Double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MIN_VALUE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minimum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positive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float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double </a:t>
            </a:r>
            <a:r>
              <a:rPr sz="2400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 marL="508000" indent="-229235">
              <a:lnSpc>
                <a:spcPts val="2725"/>
              </a:lnSpc>
              <a:buFont typeface="Arial"/>
              <a:buChar char="•"/>
              <a:tabLst>
                <a:tab pos="5080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 statements display</a:t>
            </a:r>
            <a:endParaRPr sz="2400">
              <a:latin typeface="Times New Roman"/>
              <a:cs typeface="Times New Roman"/>
            </a:endParaRPr>
          </a:p>
          <a:p>
            <a:pPr marL="965200" lvl="1" indent="-229235">
              <a:lnSpc>
                <a:spcPts val="2795"/>
              </a:lnSpc>
              <a:buFont typeface="Arial"/>
              <a:buChar char="•"/>
              <a:tabLst>
                <a:tab pos="9652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(2,147,483,647)</a:t>
            </a:r>
            <a:endParaRPr sz="2400">
              <a:latin typeface="Times New Roman"/>
              <a:cs typeface="Times New Roman"/>
            </a:endParaRPr>
          </a:p>
          <a:p>
            <a:pPr marL="965200" lvl="1" indent="-229235">
              <a:lnSpc>
                <a:spcPts val="2810"/>
              </a:lnSpc>
              <a:buFont typeface="Arial"/>
              <a:buChar char="•"/>
              <a:tabLst>
                <a:tab pos="9652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minimum positive float (1.4E-45)</a:t>
            </a:r>
            <a:endParaRPr sz="2400">
              <a:latin typeface="Times New Roman"/>
              <a:cs typeface="Times New Roman"/>
            </a:endParaRPr>
          </a:p>
          <a:p>
            <a:pPr marL="965200" lvl="1" indent="-229235">
              <a:lnSpc>
                <a:spcPts val="2845"/>
              </a:lnSpc>
              <a:buFont typeface="Arial"/>
              <a:buChar char="•"/>
              <a:tabLst>
                <a:tab pos="9652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double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floating-point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(1.79769313486231570e+308d).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8739" y="1002284"/>
            <a:ext cx="10998200" cy="196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Conversion</a:t>
            </a:r>
            <a:r>
              <a:rPr sz="3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endParaRPr sz="30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24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wrapper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abstract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doubleValue,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floatValue,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intValue,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longValue,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shortValue</a:t>
            </a:r>
            <a:r>
              <a:rPr sz="2400" spc="-2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defined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Number </a:t>
            </a:r>
            <a:r>
              <a:rPr sz="2400" spc="-5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These methods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“convert”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primitive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30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Static </a:t>
            </a:r>
            <a:r>
              <a:rPr sz="3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valueOf</a:t>
            </a:r>
            <a:r>
              <a:rPr sz="30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 numeric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wrapper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classes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have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useful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class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method,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valueOf(String s)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ct val="139200"/>
              </a:lnSpc>
              <a:spcBef>
                <a:spcPts val="195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method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creates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new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object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initialized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value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represented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by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specified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string. </a:t>
            </a:r>
            <a:r>
              <a:rPr b="0" spc="-5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example:</a:t>
            </a:r>
          </a:p>
          <a:p>
            <a:pPr marL="1821180" marR="977900" indent="90805">
              <a:lnSpc>
                <a:spcPts val="3979"/>
              </a:lnSpc>
              <a:spcBef>
                <a:spcPts val="45"/>
              </a:spcBef>
            </a:pP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Double doubleObject </a:t>
            </a:r>
            <a:r>
              <a:rPr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Double.valueOf("12.4"); </a:t>
            </a:r>
            <a:r>
              <a:rPr spc="-14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Integer</a:t>
            </a:r>
            <a:r>
              <a:rPr spc="-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integerObject</a:t>
            </a:r>
            <a:r>
              <a:rPr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Integer.valueOf("12");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8738" y="1517396"/>
            <a:ext cx="11152505" cy="245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Parsing Strings</a:t>
            </a:r>
            <a:r>
              <a:rPr sz="3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into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parseInt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numeric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parseDouble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numeric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double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Double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12700" marR="95885">
              <a:lnSpc>
                <a:spcPts val="2620"/>
              </a:lnSpc>
              <a:spcBef>
                <a:spcPts val="1410"/>
              </a:spcBef>
            </a:pP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wrapper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overloaded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parsing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numeric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appropriate numeric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 based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10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any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radix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(e.g.,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2, 8,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16).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75" y="289559"/>
            <a:ext cx="10158730" cy="10287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640"/>
              </a:spcBef>
            </a:pPr>
            <a:r>
              <a:rPr b="0" dirty="0">
                <a:latin typeface="Times New Roman"/>
                <a:cs typeface="Times New Roman"/>
              </a:rPr>
              <a:t>9.6.</a:t>
            </a:r>
            <a:r>
              <a:rPr b="0" spc="-19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Automatic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Conversion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Between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Primitive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0" dirty="0">
                <a:latin typeface="Times New Roman"/>
                <a:cs typeface="Times New Roman"/>
              </a:rPr>
              <a:t>Types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and </a:t>
            </a:r>
            <a:r>
              <a:rPr b="0" spc="-860" dirty="0">
                <a:latin typeface="Times New Roman"/>
                <a:cs typeface="Times New Roman"/>
              </a:rPr>
              <a:t> </a:t>
            </a:r>
            <a:r>
              <a:rPr b="0" spc="-25" dirty="0">
                <a:latin typeface="Times New Roman"/>
                <a:cs typeface="Times New Roman"/>
              </a:rPr>
              <a:t>Wrapper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Class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0" dirty="0">
                <a:latin typeface="Times New Roman"/>
                <a:cs typeface="Times New Roman"/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872" y="2214821"/>
            <a:ext cx="4941570" cy="591820"/>
          </a:xfrm>
          <a:prstGeom prst="rect">
            <a:avLst/>
          </a:prstGeom>
          <a:ln w="19558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13690" marR="43180" indent="-261620">
              <a:lnSpc>
                <a:spcPts val="1930"/>
              </a:lnSpc>
              <a:spcBef>
                <a:spcPts val="254"/>
              </a:spcBef>
            </a:pPr>
            <a:r>
              <a:rPr sz="1700" spc="5" dirty="0">
                <a:latin typeface="Courier New"/>
                <a:cs typeface="Courier New"/>
              </a:rPr>
              <a:t>Integer[] intArray </a:t>
            </a:r>
            <a:r>
              <a:rPr sz="1700" spc="15" dirty="0">
                <a:latin typeface="Courier New"/>
                <a:cs typeface="Courier New"/>
              </a:rPr>
              <a:t>= </a:t>
            </a:r>
            <a:r>
              <a:rPr sz="1700" spc="5" dirty="0">
                <a:latin typeface="Courier New"/>
                <a:cs typeface="Courier New"/>
              </a:rPr>
              <a:t>{new Integer(2), </a:t>
            </a:r>
            <a:r>
              <a:rPr sz="1700" spc="-1010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new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Integer(4),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new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Integer(3)};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4871" y="2999173"/>
            <a:ext cx="23622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15" dirty="0">
                <a:latin typeface="Times New Roman"/>
                <a:cs typeface="Times New Roman"/>
              </a:rPr>
              <a:t>(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1556" y="2139981"/>
            <a:ext cx="84963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latin typeface="Times New Roman"/>
                <a:cs typeface="Times New Roman"/>
              </a:rPr>
              <a:t>Equivalent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7547" y="2463035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>
                <a:moveTo>
                  <a:pt x="0" y="0"/>
                </a:moveTo>
                <a:lnTo>
                  <a:pt x="1242665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57547" y="2557757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>
                <a:moveTo>
                  <a:pt x="0" y="0"/>
                </a:moveTo>
                <a:lnTo>
                  <a:pt x="1242665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70123" y="2999173"/>
            <a:ext cx="245745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15" dirty="0">
                <a:latin typeface="Times New Roman"/>
                <a:cs typeface="Times New Roman"/>
              </a:rPr>
              <a:t>(</a:t>
            </a:r>
            <a:r>
              <a:rPr sz="1500" spc="-1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500" spc="-5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14607" y="2234381"/>
            <a:ext cx="4196080" cy="630555"/>
          </a:xfrm>
          <a:custGeom>
            <a:avLst/>
            <a:gdLst/>
            <a:ahLst/>
            <a:cxnLst/>
            <a:rect l="l" t="t" r="r" b="b"/>
            <a:pathLst>
              <a:path w="4196080" h="630555">
                <a:moveTo>
                  <a:pt x="0" y="630451"/>
                </a:moveTo>
                <a:lnTo>
                  <a:pt x="4195836" y="630451"/>
                </a:lnTo>
                <a:lnTo>
                  <a:pt x="4195836" y="0"/>
                </a:lnTo>
                <a:lnTo>
                  <a:pt x="0" y="0"/>
                </a:lnTo>
                <a:lnTo>
                  <a:pt x="0" y="630451"/>
                </a:lnTo>
                <a:close/>
              </a:path>
            </a:pathLst>
          </a:custGeom>
          <a:ln w="19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50952" y="2228233"/>
            <a:ext cx="40792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latin typeface="Courier New"/>
                <a:cs typeface="Courier New"/>
              </a:rPr>
              <a:t>Integer[]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intArray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15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{2,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4,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3};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6377" y="3035142"/>
            <a:ext cx="164338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latin typeface="Times New Roman"/>
                <a:cs typeface="Times New Roman"/>
              </a:rPr>
              <a:t>New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JDK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1.5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boxing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99784" y="2436956"/>
            <a:ext cx="2832100" cy="627380"/>
            <a:chOff x="7099784" y="2436956"/>
            <a:chExt cx="2832100" cy="627380"/>
          </a:xfrm>
        </p:grpSpPr>
        <p:sp>
          <p:nvSpPr>
            <p:cNvPr id="13" name="object 13"/>
            <p:cNvSpPr/>
            <p:nvPr/>
          </p:nvSpPr>
          <p:spPr>
            <a:xfrm>
              <a:off x="7109564" y="2528462"/>
              <a:ext cx="2688590" cy="526415"/>
            </a:xfrm>
            <a:custGeom>
              <a:avLst/>
              <a:gdLst/>
              <a:ahLst/>
              <a:cxnLst/>
              <a:rect l="l" t="t" r="r" b="b"/>
              <a:pathLst>
                <a:path w="2688590" h="526414">
                  <a:moveTo>
                    <a:pt x="0" y="525899"/>
                  </a:moveTo>
                  <a:lnTo>
                    <a:pt x="2688143" y="0"/>
                  </a:lnTo>
                </a:path>
              </a:pathLst>
            </a:custGeom>
            <a:ln w="19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02886" y="2436956"/>
              <a:ext cx="229235" cy="212725"/>
            </a:xfrm>
            <a:custGeom>
              <a:avLst/>
              <a:gdLst/>
              <a:ahLst/>
              <a:cxnLst/>
              <a:rect l="l" t="t" r="r" b="b"/>
              <a:pathLst>
                <a:path w="229234" h="212725">
                  <a:moveTo>
                    <a:pt x="0" y="0"/>
                  </a:moveTo>
                  <a:lnTo>
                    <a:pt x="85011" y="94766"/>
                  </a:lnTo>
                  <a:lnTo>
                    <a:pt x="39236" y="212308"/>
                  </a:lnTo>
                  <a:lnTo>
                    <a:pt x="228832" y="65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9409" y="3855211"/>
            <a:ext cx="10979785" cy="723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00"/>
              </a:spcBef>
            </a:pPr>
            <a:r>
              <a:rPr sz="2400" b="1" spc="-5" dirty="0">
                <a:latin typeface="Courier New"/>
                <a:cs typeface="Courier New"/>
              </a:rPr>
              <a:t>Integer[] intArray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{1, 2, 3};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System.out.println(intArray[0]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intArray[1]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intArray[2]);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9375" y="5408676"/>
            <a:ext cx="1041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Unboxing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55376" y="4575492"/>
            <a:ext cx="5005070" cy="915035"/>
          </a:xfrm>
          <a:custGeom>
            <a:avLst/>
            <a:gdLst/>
            <a:ahLst/>
            <a:cxnLst/>
            <a:rect l="l" t="t" r="r" b="b"/>
            <a:pathLst>
              <a:path w="5005070" h="915035">
                <a:moveTo>
                  <a:pt x="101600" y="101600"/>
                </a:moveTo>
                <a:lnTo>
                  <a:pt x="76200" y="50800"/>
                </a:lnTo>
                <a:lnTo>
                  <a:pt x="50800" y="0"/>
                </a:lnTo>
                <a:lnTo>
                  <a:pt x="25400" y="50800"/>
                </a:lnTo>
                <a:lnTo>
                  <a:pt x="0" y="101600"/>
                </a:lnTo>
                <a:lnTo>
                  <a:pt x="25400" y="76212"/>
                </a:lnTo>
                <a:lnTo>
                  <a:pt x="25400" y="837895"/>
                </a:lnTo>
                <a:lnTo>
                  <a:pt x="76200" y="837895"/>
                </a:lnTo>
                <a:lnTo>
                  <a:pt x="76200" y="76212"/>
                </a:lnTo>
                <a:lnTo>
                  <a:pt x="101600" y="101600"/>
                </a:lnTo>
                <a:close/>
              </a:path>
              <a:path w="5005070" h="915035">
                <a:moveTo>
                  <a:pt x="2316670" y="61252"/>
                </a:moveTo>
                <a:lnTo>
                  <a:pt x="2260181" y="55486"/>
                </a:lnTo>
                <a:lnTo>
                  <a:pt x="2203666" y="49733"/>
                </a:lnTo>
                <a:lnTo>
                  <a:pt x="2236419" y="64490"/>
                </a:lnTo>
                <a:lnTo>
                  <a:pt x="131419" y="861758"/>
                </a:lnTo>
                <a:lnTo>
                  <a:pt x="149415" y="909269"/>
                </a:lnTo>
                <a:lnTo>
                  <a:pt x="2254415" y="111988"/>
                </a:lnTo>
                <a:lnTo>
                  <a:pt x="2239657" y="144741"/>
                </a:lnTo>
                <a:lnTo>
                  <a:pt x="2278164" y="102997"/>
                </a:lnTo>
                <a:lnTo>
                  <a:pt x="2316670" y="61252"/>
                </a:lnTo>
                <a:close/>
              </a:path>
              <a:path w="5005070" h="915035">
                <a:moveTo>
                  <a:pt x="5005044" y="52095"/>
                </a:moveTo>
                <a:lnTo>
                  <a:pt x="4950549" y="36080"/>
                </a:lnTo>
                <a:lnTo>
                  <a:pt x="4896053" y="20066"/>
                </a:lnTo>
                <a:lnTo>
                  <a:pt x="4925542" y="40576"/>
                </a:lnTo>
                <a:lnTo>
                  <a:pt x="337921" y="864984"/>
                </a:lnTo>
                <a:lnTo>
                  <a:pt x="346913" y="914984"/>
                </a:lnTo>
                <a:lnTo>
                  <a:pt x="4934534" y="90576"/>
                </a:lnTo>
                <a:lnTo>
                  <a:pt x="4914023" y="120065"/>
                </a:lnTo>
                <a:lnTo>
                  <a:pt x="4959528" y="86080"/>
                </a:lnTo>
                <a:lnTo>
                  <a:pt x="5005044" y="52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71" y="216407"/>
            <a:ext cx="57150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BigInteger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and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BigDecimal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394" y="1305052"/>
            <a:ext cx="10502900" cy="2241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41910">
              <a:lnSpc>
                <a:spcPts val="3000"/>
              </a:lnSpc>
              <a:spcBef>
                <a:spcPts val="500"/>
              </a:spcBef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large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integers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high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precision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floating-point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computation,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BigInteger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BigDecimal</a:t>
            </a:r>
            <a:r>
              <a:rPr sz="2800" spc="-5" dirty="0">
                <a:latin typeface="Calibri"/>
                <a:cs typeface="Calibri"/>
              </a:rPr>
              <a:t> classes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java.math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package.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immutable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extend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Number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Comparable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interface.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8927" y="1432171"/>
          <a:ext cx="11336019" cy="1431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0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pPr marL="31750">
                        <a:lnSpc>
                          <a:spcPts val="289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BigInteger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2890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89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28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b="1" spc="-10" dirty="0">
                          <a:latin typeface="Courier New"/>
                          <a:cs typeface="Courier New"/>
                        </a:rPr>
                        <a:t>BigInteger("9223372036854775807");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84">
                <a:tc>
                  <a:txBody>
                    <a:bodyPr/>
                    <a:lstStyle/>
                    <a:p>
                      <a:pPr marL="31750">
                        <a:lnSpc>
                          <a:spcPts val="331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BigInteger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3310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b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10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331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2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b="1" spc="-10" dirty="0">
                          <a:latin typeface="Courier New"/>
                          <a:cs typeface="Courier New"/>
                        </a:rPr>
                        <a:t>BigInteger("2");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marL="31750">
                        <a:lnSpc>
                          <a:spcPts val="3354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BigInteger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3354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c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4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354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a.multiply(b);</a:t>
                      </a:r>
                      <a:r>
                        <a:rPr sz="2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b="1" spc="-10" dirty="0">
                          <a:latin typeface="Courier New"/>
                          <a:cs typeface="Courier New"/>
                        </a:rPr>
                        <a:t>System.out.println(c);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216407"/>
            <a:ext cx="57150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BigInteger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and BigDecimal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C248E-03CA-0A03-D545-58D87BF98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C334-E2FC-30DC-19A2-8459D7A9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9782175" cy="558800"/>
          </a:xfrm>
        </p:spPr>
        <p:txBody>
          <a:bodyPr/>
          <a:lstStyle/>
          <a:p>
            <a:r>
              <a:rPr lang="en-US" dirty="0"/>
              <a:t>Key Principles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BF02EAA-3493-104B-6D43-4F2EE6F8B69D}"/>
              </a:ext>
            </a:extLst>
          </p:cNvPr>
          <p:cNvSpPr txBox="1"/>
          <p:nvPr/>
        </p:nvSpPr>
        <p:spPr>
          <a:xfrm>
            <a:off x="609600" y="795421"/>
            <a:ext cx="12785105" cy="5786841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Restrict outside access to internal workings of a class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unintended modifications, control what can be accessed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int </a:t>
            </a: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socialSecurityNum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 functionality without needing to understand details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Hides unnecessary details and mess, huge for scaling complex systems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isPrime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(2147483647) 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</a:p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 a subclass to inherit functionality from a parent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code reuse, organization, natural hierarchy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Animal.eat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Person extends Animal  </a:t>
            </a: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Person.eat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  <a:endParaRPr lang="en-US" sz="2800" spc="-35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 different objects to fall under the same category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printName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(Animal a), Cat extends Animal, Dog extends Animal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printName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(dog)  “Bill”, </a:t>
            </a: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printName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(cat)  “Larry”</a:t>
            </a:r>
            <a:endParaRPr lang="en-US" sz="2800" spc="-35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83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35051"/>
            <a:ext cx="41579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Th</a:t>
            </a:r>
            <a:r>
              <a:rPr sz="4400" b="0" dirty="0">
                <a:latin typeface="Calibri Light"/>
                <a:cs typeface="Calibri Light"/>
              </a:rPr>
              <a:t>e</a:t>
            </a:r>
            <a:r>
              <a:rPr sz="4400" b="0" spc="5" dirty="0">
                <a:latin typeface="Calibri Light"/>
                <a:cs typeface="Calibri Light"/>
              </a:rPr>
              <a:t> </a:t>
            </a:r>
            <a:r>
              <a:rPr sz="4200" b="0" dirty="0">
                <a:latin typeface="Courier New"/>
                <a:cs typeface="Courier New"/>
              </a:rPr>
              <a:t>String</a:t>
            </a:r>
            <a:r>
              <a:rPr sz="4200" b="0" spc="-1520" dirty="0">
                <a:latin typeface="Courier New"/>
                <a:cs typeface="Courier New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C</a:t>
            </a:r>
            <a:r>
              <a:rPr sz="4400" b="0" dirty="0">
                <a:latin typeface="Calibri Light"/>
                <a:cs typeface="Calibri Light"/>
              </a:rPr>
              <a:t>l</a:t>
            </a:r>
            <a:r>
              <a:rPr sz="4400" b="0" spc="5" dirty="0">
                <a:latin typeface="Calibri Light"/>
                <a:cs typeface="Calibri Light"/>
              </a:rPr>
              <a:t>a</a:t>
            </a:r>
            <a:r>
              <a:rPr sz="4400" b="0" spc="-5" dirty="0">
                <a:latin typeface="Calibri Light"/>
                <a:cs typeface="Calibri Light"/>
              </a:rPr>
              <a:t>ss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739" y="778679"/>
            <a:ext cx="8862060" cy="57467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latin typeface="Wingdings"/>
                <a:cs typeface="Wingdings"/>
              </a:rPr>
              <a:t></a:t>
            </a:r>
            <a:r>
              <a:rPr sz="2600" spc="-5" dirty="0">
                <a:latin typeface="Calibri"/>
                <a:cs typeface="Calibri"/>
              </a:rPr>
              <a:t>Constructing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String:</a:t>
            </a:r>
            <a:endParaRPr sz="2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ourier New"/>
                <a:cs typeface="Courier New"/>
              </a:rPr>
              <a:t>String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message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"Welcome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to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Java“;</a:t>
            </a:r>
            <a:endParaRPr sz="24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415"/>
              </a:spcBef>
            </a:pPr>
            <a:r>
              <a:rPr sz="1600" dirty="0">
                <a:latin typeface="Courier New"/>
                <a:cs typeface="Courier New"/>
              </a:rPr>
              <a:t>String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message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new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String("Welcome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to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Java“);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65"/>
              </a:spcBef>
            </a:pPr>
            <a:r>
              <a:rPr sz="2400" spc="-5" dirty="0">
                <a:latin typeface="Courier New"/>
                <a:cs typeface="Courier New"/>
              </a:rPr>
              <a:t>String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new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String();</a:t>
            </a:r>
            <a:endParaRPr sz="2400">
              <a:latin typeface="Courier New"/>
              <a:cs typeface="Courier New"/>
            </a:endParaRPr>
          </a:p>
          <a:p>
            <a:pPr marL="240665" marR="5080" indent="-228600">
              <a:lnSpc>
                <a:spcPts val="2900"/>
              </a:lnSpc>
              <a:spcBef>
                <a:spcPts val="1015"/>
              </a:spcBef>
            </a:pPr>
            <a:r>
              <a:rPr sz="2600" spc="-10" dirty="0">
                <a:latin typeface="Wingdings"/>
                <a:cs typeface="Wingdings"/>
              </a:rPr>
              <a:t></a:t>
            </a:r>
            <a:r>
              <a:rPr sz="2600" spc="-10" dirty="0">
                <a:latin typeface="Calibri"/>
                <a:cs typeface="Calibri"/>
              </a:rPr>
              <a:t>Obtaining</a:t>
            </a:r>
            <a:r>
              <a:rPr sz="2600" dirty="0">
                <a:latin typeface="Calibri"/>
                <a:cs typeface="Calibri"/>
              </a:rPr>
              <a:t> String </a:t>
            </a:r>
            <a:r>
              <a:rPr sz="2600" spc="-10" dirty="0">
                <a:latin typeface="Calibri"/>
                <a:cs typeface="Calibri"/>
              </a:rPr>
              <a:t>length</a:t>
            </a:r>
            <a:r>
              <a:rPr sz="2600" spc="-5" dirty="0">
                <a:latin typeface="Calibri"/>
                <a:cs typeface="Calibri"/>
              </a:rPr>
              <a:t> and </a:t>
            </a:r>
            <a:r>
              <a:rPr sz="2600" spc="-10" dirty="0">
                <a:latin typeface="Calibri"/>
                <a:cs typeface="Calibri"/>
              </a:rPr>
              <a:t>Retrieving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Individual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Characters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string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600" dirty="0">
                <a:latin typeface="Wingdings"/>
                <a:cs typeface="Wingdings"/>
              </a:rPr>
              <a:t></a:t>
            </a:r>
            <a:r>
              <a:rPr sz="2600" dirty="0">
                <a:latin typeface="Calibri"/>
                <a:cs typeface="Calibri"/>
              </a:rPr>
              <a:t>String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Concatenation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(concat)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600" spc="-10" dirty="0">
                <a:latin typeface="Wingdings"/>
                <a:cs typeface="Wingdings"/>
              </a:rPr>
              <a:t></a:t>
            </a:r>
            <a:r>
              <a:rPr sz="2600" spc="-10" dirty="0">
                <a:latin typeface="Calibri"/>
                <a:cs typeface="Calibri"/>
              </a:rPr>
              <a:t>Substrings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(substring(index),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substring(start,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end))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spc="-5" dirty="0">
                <a:latin typeface="Wingdings"/>
                <a:cs typeface="Wingdings"/>
              </a:rPr>
              <a:t></a:t>
            </a:r>
            <a:r>
              <a:rPr sz="2600" spc="-5" dirty="0">
                <a:latin typeface="Calibri"/>
                <a:cs typeface="Calibri"/>
              </a:rPr>
              <a:t>Comparisons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(equals, </a:t>
            </a:r>
            <a:r>
              <a:rPr sz="2600" spc="-35" dirty="0">
                <a:latin typeface="Calibri"/>
                <a:cs typeface="Calibri"/>
              </a:rPr>
              <a:t>compareTo)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600" dirty="0">
                <a:latin typeface="Wingdings"/>
                <a:cs typeface="Wingdings"/>
              </a:rPr>
              <a:t></a:t>
            </a:r>
            <a:r>
              <a:rPr sz="2600" dirty="0">
                <a:latin typeface="Calibri"/>
                <a:cs typeface="Calibri"/>
              </a:rPr>
              <a:t>String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Conversions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600" spc="-5" dirty="0">
                <a:latin typeface="Wingdings"/>
                <a:cs typeface="Wingdings"/>
              </a:rPr>
              <a:t></a:t>
            </a:r>
            <a:r>
              <a:rPr sz="2600" spc="-5" dirty="0">
                <a:latin typeface="Calibri"/>
                <a:cs typeface="Calibri"/>
              </a:rPr>
              <a:t>Finding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Character</a:t>
            </a:r>
            <a:r>
              <a:rPr sz="2600" dirty="0">
                <a:latin typeface="Calibri"/>
                <a:cs typeface="Calibri"/>
              </a:rPr>
              <a:t> 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Substring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String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spc="-15" dirty="0">
                <a:latin typeface="Wingdings"/>
                <a:cs typeface="Wingdings"/>
              </a:rPr>
              <a:t></a:t>
            </a:r>
            <a:r>
              <a:rPr sz="2600" spc="-15" dirty="0">
                <a:latin typeface="Calibri"/>
                <a:cs typeface="Calibri"/>
              </a:rPr>
              <a:t>Conversions</a:t>
            </a:r>
            <a:r>
              <a:rPr sz="2600" spc="-10" dirty="0">
                <a:latin typeface="Calibri"/>
                <a:cs typeface="Calibri"/>
              </a:rPr>
              <a:t> between </a:t>
            </a:r>
            <a:r>
              <a:rPr sz="2600" dirty="0">
                <a:latin typeface="Calibri"/>
                <a:cs typeface="Calibri"/>
              </a:rPr>
              <a:t>Strings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25" dirty="0">
                <a:latin typeface="Calibri"/>
                <a:cs typeface="Calibri"/>
              </a:rPr>
              <a:t>Arrays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600" spc="-10" dirty="0">
                <a:latin typeface="Wingdings"/>
                <a:cs typeface="Wingdings"/>
              </a:rPr>
              <a:t></a:t>
            </a:r>
            <a:r>
              <a:rPr sz="2600" spc="-10" dirty="0">
                <a:latin typeface="Calibri"/>
                <a:cs typeface="Calibri"/>
              </a:rPr>
              <a:t>Converting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Characters</a:t>
            </a:r>
            <a:r>
              <a:rPr sz="2600" spc="-5" dirty="0">
                <a:latin typeface="Calibri"/>
                <a:cs typeface="Calibri"/>
              </a:rPr>
              <a:t> and Numeric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Values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Strings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7609" y="861205"/>
            <a:ext cx="10517505" cy="40297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Constructing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Strings</a:t>
            </a:r>
            <a:endParaRPr sz="3000">
              <a:latin typeface="Times New Roman"/>
              <a:cs typeface="Times New Roman"/>
            </a:endParaRPr>
          </a:p>
          <a:p>
            <a:pPr marL="508000" marR="5080" indent="212725">
              <a:lnSpc>
                <a:spcPct val="119300"/>
              </a:lnSpc>
              <a:spcBef>
                <a:spcPts val="10"/>
              </a:spcBef>
            </a:pPr>
            <a:r>
              <a:rPr sz="2800" b="1" spc="-10" dirty="0">
                <a:latin typeface="Courier New"/>
                <a:cs typeface="Courier New"/>
              </a:rPr>
              <a:t>String newString </a:t>
            </a:r>
            <a:r>
              <a:rPr sz="2800" b="1" dirty="0">
                <a:latin typeface="Courier New"/>
                <a:cs typeface="Courier New"/>
              </a:rPr>
              <a:t>= </a:t>
            </a:r>
            <a:r>
              <a:rPr sz="2800" b="1" spc="-10" dirty="0">
                <a:latin typeface="Courier New"/>
                <a:cs typeface="Courier New"/>
              </a:rPr>
              <a:t>new String(stringLiteral); </a:t>
            </a:r>
            <a:r>
              <a:rPr sz="2800" b="1" spc="-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String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message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new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String("Welcome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to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Java");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50">
              <a:latin typeface="Courier New"/>
              <a:cs typeface="Courier New"/>
            </a:endParaRPr>
          </a:p>
          <a:p>
            <a:pPr marL="319405" marR="271145">
              <a:lnSpc>
                <a:spcPts val="31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Since strings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frequently,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provides</a:t>
            </a:r>
            <a:r>
              <a:rPr sz="2800" dirty="0">
                <a:latin typeface="Times New Roman"/>
                <a:cs typeface="Times New Roman"/>
              </a:rPr>
              <a:t> a </a:t>
            </a:r>
            <a:r>
              <a:rPr sz="2800" spc="-5" dirty="0">
                <a:latin typeface="Times New Roman"/>
                <a:cs typeface="Times New Roman"/>
              </a:rPr>
              <a:t>shorthand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initializer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creating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string: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Times New Roman"/>
              <a:cs typeface="Times New Roman"/>
            </a:endParaRPr>
          </a:p>
          <a:p>
            <a:pPr marL="31940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String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"Welcome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Java";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31140" y="1023620"/>
            <a:ext cx="9113520" cy="300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trings</a:t>
            </a:r>
            <a:r>
              <a:rPr sz="3000" u="sng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</a:t>
            </a:r>
            <a:r>
              <a:rPr sz="3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Immut</a:t>
            </a:r>
            <a:r>
              <a:rPr sz="3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ble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imes New Roman"/>
              <a:cs typeface="Times New Roman"/>
            </a:endParaRPr>
          </a:p>
          <a:p>
            <a:pPr marL="271780" marR="5080">
              <a:lnSpc>
                <a:spcPct val="118600"/>
              </a:lnSpc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immutable;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cannot</a:t>
            </a:r>
            <a:r>
              <a:rPr sz="2800" dirty="0">
                <a:latin typeface="Calibri"/>
                <a:cs typeface="Calibri"/>
              </a:rPr>
              <a:t> be </a:t>
            </a:r>
            <a:r>
              <a:rPr sz="2800" spc="-10" dirty="0">
                <a:latin typeface="Calibri"/>
                <a:cs typeface="Calibri"/>
              </a:rPr>
              <a:t>changed.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Does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contents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string?</a:t>
            </a:r>
            <a:endParaRPr sz="2800">
              <a:latin typeface="Calibri"/>
              <a:cs typeface="Calibri"/>
            </a:endParaRPr>
          </a:p>
          <a:p>
            <a:pPr marL="5226050" marR="795020" indent="-744855">
              <a:lnSpc>
                <a:spcPct val="119300"/>
              </a:lnSpc>
            </a:pPr>
            <a:r>
              <a:rPr sz="2800" b="1" spc="-10" dirty="0">
                <a:latin typeface="Courier New"/>
                <a:cs typeface="Courier New"/>
              </a:rPr>
              <a:t>String</a:t>
            </a:r>
            <a:r>
              <a:rPr sz="2800" b="1" spc="-4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s</a:t>
            </a:r>
            <a:r>
              <a:rPr sz="2800" b="1" spc="-4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4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"Java"; </a:t>
            </a:r>
            <a:r>
              <a:rPr sz="2800" b="1" spc="-1664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s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"HTML";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0719" y="2088831"/>
            <a:ext cx="1954530" cy="1011555"/>
          </a:xfrm>
          <a:custGeom>
            <a:avLst/>
            <a:gdLst/>
            <a:ahLst/>
            <a:cxnLst/>
            <a:rect l="l" t="t" r="r" b="b"/>
            <a:pathLst>
              <a:path w="1954529" h="1011555">
                <a:moveTo>
                  <a:pt x="0" y="1011098"/>
                </a:moveTo>
                <a:lnTo>
                  <a:pt x="1954261" y="1011098"/>
                </a:lnTo>
                <a:lnTo>
                  <a:pt x="1954261" y="0"/>
                </a:lnTo>
                <a:lnTo>
                  <a:pt x="0" y="0"/>
                </a:lnTo>
                <a:lnTo>
                  <a:pt x="0" y="1011098"/>
                </a:lnTo>
                <a:close/>
              </a:path>
            </a:pathLst>
          </a:custGeom>
          <a:ln w="20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20871" y="2062532"/>
            <a:ext cx="19342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11505">
              <a:lnSpc>
                <a:spcPct val="100000"/>
              </a:lnSpc>
              <a:spcBef>
                <a:spcPts val="130"/>
              </a:spcBef>
            </a:pP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0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0871" y="2652949"/>
            <a:ext cx="193421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Times New Roman"/>
                <a:cs typeface="Times New Roman"/>
              </a:rPr>
              <a:t>String</a:t>
            </a:r>
            <a:r>
              <a:rPr sz="1550" spc="-6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object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for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"Java"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37454" y="2058271"/>
            <a:ext cx="3138170" cy="1021715"/>
            <a:chOff x="1337454" y="2058271"/>
            <a:chExt cx="3138170" cy="1021715"/>
          </a:xfrm>
        </p:grpSpPr>
        <p:sp>
          <p:nvSpPr>
            <p:cNvPr id="6" name="object 6"/>
            <p:cNvSpPr/>
            <p:nvPr/>
          </p:nvSpPr>
          <p:spPr>
            <a:xfrm>
              <a:off x="2510719" y="2482417"/>
              <a:ext cx="1954530" cy="13970"/>
            </a:xfrm>
            <a:custGeom>
              <a:avLst/>
              <a:gdLst/>
              <a:ahLst/>
              <a:cxnLst/>
              <a:rect l="l" t="t" r="r" b="b"/>
              <a:pathLst>
                <a:path w="1954529" h="13969">
                  <a:moveTo>
                    <a:pt x="0" y="13542"/>
                  </a:moveTo>
                  <a:lnTo>
                    <a:pt x="1954261" y="0"/>
                  </a:lnTo>
                </a:path>
              </a:pathLst>
            </a:custGeom>
            <a:ln w="203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9267" y="2899704"/>
              <a:ext cx="189865" cy="176530"/>
            </a:xfrm>
            <a:custGeom>
              <a:avLst/>
              <a:gdLst/>
              <a:ahLst/>
              <a:cxnLst/>
              <a:rect l="l" t="t" r="r" b="b"/>
              <a:pathLst>
                <a:path w="189864" h="176530">
                  <a:moveTo>
                    <a:pt x="101383" y="74767"/>
                  </a:moveTo>
                  <a:lnTo>
                    <a:pt x="0" y="47399"/>
                  </a:lnTo>
                  <a:lnTo>
                    <a:pt x="189437" y="0"/>
                  </a:lnTo>
                  <a:lnTo>
                    <a:pt x="108142" y="176526"/>
                  </a:lnTo>
                  <a:lnTo>
                    <a:pt x="101383" y="74767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7606" y="2068423"/>
              <a:ext cx="710565" cy="366395"/>
            </a:xfrm>
            <a:custGeom>
              <a:avLst/>
              <a:gdLst/>
              <a:ahLst/>
              <a:cxnLst/>
              <a:rect l="l" t="t" r="r" b="b"/>
              <a:pathLst>
                <a:path w="710564" h="366394">
                  <a:moveTo>
                    <a:pt x="0" y="366312"/>
                  </a:moveTo>
                  <a:lnTo>
                    <a:pt x="710060" y="366312"/>
                  </a:lnTo>
                  <a:lnTo>
                    <a:pt x="710060" y="0"/>
                  </a:lnTo>
                  <a:lnTo>
                    <a:pt x="0" y="0"/>
                  </a:lnTo>
                  <a:lnTo>
                    <a:pt x="0" y="366312"/>
                  </a:lnTo>
                  <a:close/>
                </a:path>
              </a:pathLst>
            </a:custGeom>
            <a:ln w="20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9690" y="2166890"/>
              <a:ext cx="805180" cy="169545"/>
            </a:xfrm>
            <a:custGeom>
              <a:avLst/>
              <a:gdLst/>
              <a:ahLst/>
              <a:cxnLst/>
              <a:rect l="l" t="t" r="r" b="b"/>
              <a:pathLst>
                <a:path w="805180" h="169544">
                  <a:moveTo>
                    <a:pt x="635712" y="0"/>
                  </a:moveTo>
                  <a:lnTo>
                    <a:pt x="689783" y="81444"/>
                  </a:lnTo>
                  <a:lnTo>
                    <a:pt x="635712" y="169472"/>
                  </a:lnTo>
                  <a:lnTo>
                    <a:pt x="778689" y="94987"/>
                  </a:lnTo>
                  <a:lnTo>
                    <a:pt x="703301" y="94987"/>
                  </a:lnTo>
                  <a:lnTo>
                    <a:pt x="703301" y="74673"/>
                  </a:lnTo>
                  <a:lnTo>
                    <a:pt x="696542" y="67901"/>
                  </a:lnTo>
                  <a:lnTo>
                    <a:pt x="776587" y="67901"/>
                  </a:lnTo>
                  <a:lnTo>
                    <a:pt x="635712" y="0"/>
                  </a:lnTo>
                  <a:close/>
                </a:path>
                <a:path w="805180" h="169544">
                  <a:moveTo>
                    <a:pt x="680792" y="67901"/>
                  </a:moveTo>
                  <a:lnTo>
                    <a:pt x="6758" y="67901"/>
                  </a:lnTo>
                  <a:lnTo>
                    <a:pt x="6758" y="74673"/>
                  </a:lnTo>
                  <a:lnTo>
                    <a:pt x="0" y="74673"/>
                  </a:lnTo>
                  <a:lnTo>
                    <a:pt x="0" y="88216"/>
                  </a:lnTo>
                  <a:lnTo>
                    <a:pt x="6758" y="94987"/>
                  </a:lnTo>
                  <a:lnTo>
                    <a:pt x="681464" y="94987"/>
                  </a:lnTo>
                  <a:lnTo>
                    <a:pt x="689783" y="81444"/>
                  </a:lnTo>
                  <a:lnTo>
                    <a:pt x="680792" y="67901"/>
                  </a:lnTo>
                  <a:close/>
                </a:path>
                <a:path w="805180" h="169544">
                  <a:moveTo>
                    <a:pt x="776587" y="67901"/>
                  </a:moveTo>
                  <a:lnTo>
                    <a:pt x="696542" y="67901"/>
                  </a:lnTo>
                  <a:lnTo>
                    <a:pt x="703301" y="74673"/>
                  </a:lnTo>
                  <a:lnTo>
                    <a:pt x="703301" y="94987"/>
                  </a:lnTo>
                  <a:lnTo>
                    <a:pt x="778689" y="94987"/>
                  </a:lnTo>
                  <a:lnTo>
                    <a:pt x="804684" y="81444"/>
                  </a:lnTo>
                  <a:lnTo>
                    <a:pt x="776587" y="679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9690" y="2166890"/>
              <a:ext cx="805180" cy="169545"/>
            </a:xfrm>
            <a:custGeom>
              <a:avLst/>
              <a:gdLst/>
              <a:ahLst/>
              <a:cxnLst/>
              <a:rect l="l" t="t" r="r" b="b"/>
              <a:pathLst>
                <a:path w="805180" h="169544">
                  <a:moveTo>
                    <a:pt x="13517" y="67901"/>
                  </a:moveTo>
                  <a:lnTo>
                    <a:pt x="689783" y="67901"/>
                  </a:lnTo>
                  <a:lnTo>
                    <a:pt x="696542" y="67901"/>
                  </a:lnTo>
                  <a:lnTo>
                    <a:pt x="703301" y="74673"/>
                  </a:lnTo>
                  <a:lnTo>
                    <a:pt x="703301" y="81444"/>
                  </a:lnTo>
                  <a:lnTo>
                    <a:pt x="703301" y="88216"/>
                  </a:lnTo>
                  <a:lnTo>
                    <a:pt x="703301" y="94987"/>
                  </a:lnTo>
                  <a:lnTo>
                    <a:pt x="696542" y="94987"/>
                  </a:lnTo>
                  <a:lnTo>
                    <a:pt x="689783" y="94987"/>
                  </a:lnTo>
                  <a:lnTo>
                    <a:pt x="13517" y="94987"/>
                  </a:lnTo>
                  <a:lnTo>
                    <a:pt x="6758" y="94987"/>
                  </a:lnTo>
                  <a:lnTo>
                    <a:pt x="0" y="88216"/>
                  </a:lnTo>
                  <a:lnTo>
                    <a:pt x="0" y="81444"/>
                  </a:lnTo>
                  <a:lnTo>
                    <a:pt x="0" y="74673"/>
                  </a:lnTo>
                  <a:lnTo>
                    <a:pt x="6758" y="74673"/>
                  </a:lnTo>
                  <a:lnTo>
                    <a:pt x="6758" y="67901"/>
                  </a:lnTo>
                  <a:lnTo>
                    <a:pt x="13517" y="67901"/>
                  </a:lnTo>
                  <a:close/>
                </a:path>
                <a:path w="805180" h="169544">
                  <a:moveTo>
                    <a:pt x="689783" y="81444"/>
                  </a:moveTo>
                  <a:lnTo>
                    <a:pt x="635712" y="0"/>
                  </a:lnTo>
                  <a:lnTo>
                    <a:pt x="804684" y="81444"/>
                  </a:lnTo>
                  <a:lnTo>
                    <a:pt x="635712" y="169472"/>
                  </a:lnTo>
                  <a:lnTo>
                    <a:pt x="689783" y="81444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76496" y="2021904"/>
            <a:ext cx="1257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8878" y="1532458"/>
            <a:ext cx="4260215" cy="386715"/>
            <a:chOff x="718878" y="1532458"/>
            <a:chExt cx="4260215" cy="386715"/>
          </a:xfrm>
        </p:grpSpPr>
        <p:sp>
          <p:nvSpPr>
            <p:cNvPr id="13" name="object 13"/>
            <p:cNvSpPr/>
            <p:nvPr/>
          </p:nvSpPr>
          <p:spPr>
            <a:xfrm>
              <a:off x="3406555" y="1746124"/>
              <a:ext cx="683260" cy="170180"/>
            </a:xfrm>
            <a:custGeom>
              <a:avLst/>
              <a:gdLst/>
              <a:ahLst/>
              <a:cxnLst/>
              <a:rect l="l" t="t" r="r" b="b"/>
              <a:pathLst>
                <a:path w="683260" h="170180">
                  <a:moveTo>
                    <a:pt x="514146" y="0"/>
                  </a:moveTo>
                  <a:lnTo>
                    <a:pt x="574976" y="88310"/>
                  </a:lnTo>
                  <a:lnTo>
                    <a:pt x="514146" y="169566"/>
                  </a:lnTo>
                  <a:lnTo>
                    <a:pt x="654956" y="101852"/>
                  </a:lnTo>
                  <a:lnTo>
                    <a:pt x="574976" y="101852"/>
                  </a:lnTo>
                  <a:lnTo>
                    <a:pt x="588493" y="88310"/>
                  </a:lnTo>
                  <a:lnTo>
                    <a:pt x="581735" y="81538"/>
                  </a:lnTo>
                  <a:lnTo>
                    <a:pt x="581735" y="74767"/>
                  </a:lnTo>
                  <a:lnTo>
                    <a:pt x="657205" y="74767"/>
                  </a:lnTo>
                  <a:lnTo>
                    <a:pt x="514146" y="0"/>
                  </a:lnTo>
                  <a:close/>
                </a:path>
                <a:path w="683260" h="170180">
                  <a:moveTo>
                    <a:pt x="565647" y="74767"/>
                  </a:moveTo>
                  <a:lnTo>
                    <a:pt x="6758" y="74767"/>
                  </a:lnTo>
                  <a:lnTo>
                    <a:pt x="0" y="81538"/>
                  </a:lnTo>
                  <a:lnTo>
                    <a:pt x="0" y="95081"/>
                  </a:lnTo>
                  <a:lnTo>
                    <a:pt x="6758" y="95081"/>
                  </a:lnTo>
                  <a:lnTo>
                    <a:pt x="6758" y="101852"/>
                  </a:lnTo>
                  <a:lnTo>
                    <a:pt x="564837" y="101852"/>
                  </a:lnTo>
                  <a:lnTo>
                    <a:pt x="574976" y="88310"/>
                  </a:lnTo>
                  <a:lnTo>
                    <a:pt x="565647" y="74767"/>
                  </a:lnTo>
                  <a:close/>
                </a:path>
                <a:path w="683260" h="170180">
                  <a:moveTo>
                    <a:pt x="657205" y="74767"/>
                  </a:moveTo>
                  <a:lnTo>
                    <a:pt x="581735" y="74767"/>
                  </a:lnTo>
                  <a:lnTo>
                    <a:pt x="581735" y="81538"/>
                  </a:lnTo>
                  <a:lnTo>
                    <a:pt x="588493" y="88310"/>
                  </a:lnTo>
                  <a:lnTo>
                    <a:pt x="574976" y="101852"/>
                  </a:lnTo>
                  <a:lnTo>
                    <a:pt x="654956" y="101852"/>
                  </a:lnTo>
                  <a:lnTo>
                    <a:pt x="683118" y="88310"/>
                  </a:lnTo>
                  <a:lnTo>
                    <a:pt x="657205" y="74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20701" y="1746124"/>
              <a:ext cx="169545" cy="170180"/>
            </a:xfrm>
            <a:custGeom>
              <a:avLst/>
              <a:gdLst/>
              <a:ahLst/>
              <a:cxnLst/>
              <a:rect l="l" t="t" r="r" b="b"/>
              <a:pathLst>
                <a:path w="169545" h="170180">
                  <a:moveTo>
                    <a:pt x="60830" y="88310"/>
                  </a:moveTo>
                  <a:lnTo>
                    <a:pt x="0" y="0"/>
                  </a:lnTo>
                  <a:lnTo>
                    <a:pt x="168972" y="88310"/>
                  </a:lnTo>
                  <a:lnTo>
                    <a:pt x="0" y="169566"/>
                  </a:lnTo>
                  <a:lnTo>
                    <a:pt x="60830" y="88310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8878" y="1532458"/>
              <a:ext cx="4260215" cy="380365"/>
            </a:xfrm>
            <a:custGeom>
              <a:avLst/>
              <a:gdLst/>
              <a:ahLst/>
              <a:cxnLst/>
              <a:rect l="l" t="t" r="r" b="b"/>
              <a:pathLst>
                <a:path w="4260215" h="380364">
                  <a:moveTo>
                    <a:pt x="4259892" y="0"/>
                  </a:moveTo>
                  <a:lnTo>
                    <a:pt x="0" y="0"/>
                  </a:lnTo>
                  <a:lnTo>
                    <a:pt x="0" y="379846"/>
                  </a:lnTo>
                  <a:lnTo>
                    <a:pt x="4259892" y="379846"/>
                  </a:lnTo>
                  <a:lnTo>
                    <a:pt x="4259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9695" y="1519693"/>
            <a:ext cx="410845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5" dirty="0">
                <a:latin typeface="Times New Roman"/>
                <a:cs typeface="Times New Roman"/>
              </a:rPr>
              <a:t> executing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Courier New"/>
                <a:cs typeface="Courier New"/>
              </a:rPr>
              <a:t>String </a:t>
            </a:r>
            <a:r>
              <a:rPr sz="1750" spc="5" dirty="0">
                <a:latin typeface="Courier New"/>
                <a:cs typeface="Courier New"/>
              </a:rPr>
              <a:t>s = </a:t>
            </a:r>
            <a:r>
              <a:rPr sz="1750" spc="10" dirty="0">
                <a:latin typeface="Courier New"/>
                <a:cs typeface="Courier New"/>
              </a:rPr>
              <a:t>"Java";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1836" y="1499379"/>
            <a:ext cx="321754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717039" algn="l"/>
              </a:tabLst>
            </a:pP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executing	</a:t>
            </a:r>
            <a:r>
              <a:rPr sz="1750" spc="5" dirty="0">
                <a:latin typeface="Courier New"/>
                <a:cs typeface="Courier New"/>
              </a:rPr>
              <a:t>s</a:t>
            </a:r>
            <a:r>
              <a:rPr sz="1750" spc="-25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Courier New"/>
                <a:cs typeface="Courier New"/>
              </a:rPr>
              <a:t>=</a:t>
            </a:r>
            <a:r>
              <a:rPr sz="1750" spc="-20" dirty="0">
                <a:latin typeface="Courier New"/>
                <a:cs typeface="Courier New"/>
              </a:rPr>
              <a:t> </a:t>
            </a:r>
            <a:r>
              <a:rPr sz="1750" spc="10" dirty="0">
                <a:latin typeface="Courier New"/>
                <a:cs typeface="Courier New"/>
              </a:rPr>
              <a:t>"HTML";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60583" y="2068517"/>
            <a:ext cx="2191385" cy="950594"/>
          </a:xfrm>
          <a:custGeom>
            <a:avLst/>
            <a:gdLst/>
            <a:ahLst/>
            <a:cxnLst/>
            <a:rect l="l" t="t" r="r" b="b"/>
            <a:pathLst>
              <a:path w="2191384" h="950594">
                <a:moveTo>
                  <a:pt x="0" y="949967"/>
                </a:moveTo>
                <a:lnTo>
                  <a:pt x="2190823" y="949967"/>
                </a:lnTo>
                <a:lnTo>
                  <a:pt x="2190823" y="0"/>
                </a:lnTo>
                <a:lnTo>
                  <a:pt x="0" y="0"/>
                </a:lnTo>
                <a:lnTo>
                  <a:pt x="0" y="949967"/>
                </a:lnTo>
                <a:close/>
              </a:path>
            </a:pathLst>
          </a:custGeom>
          <a:ln w="203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04437" y="2042218"/>
            <a:ext cx="7759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000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28172" y="2632447"/>
            <a:ext cx="1864995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Times New Roman"/>
                <a:cs typeface="Times New Roman"/>
              </a:rPr>
              <a:t>String</a:t>
            </a:r>
            <a:r>
              <a:rPr sz="1550" spc="-6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object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for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"Java"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60583" y="2462103"/>
            <a:ext cx="2211705" cy="1880235"/>
          </a:xfrm>
          <a:custGeom>
            <a:avLst/>
            <a:gdLst/>
            <a:ahLst/>
            <a:cxnLst/>
            <a:rect l="l" t="t" r="r" b="b"/>
            <a:pathLst>
              <a:path w="2211704" h="1880235">
                <a:moveTo>
                  <a:pt x="0" y="13542"/>
                </a:moveTo>
                <a:lnTo>
                  <a:pt x="2190823" y="0"/>
                </a:lnTo>
              </a:path>
              <a:path w="2211704" h="1880235">
                <a:moveTo>
                  <a:pt x="20276" y="1879628"/>
                </a:moveTo>
                <a:lnTo>
                  <a:pt x="2211287" y="1879628"/>
                </a:lnTo>
                <a:lnTo>
                  <a:pt x="2211287" y="929660"/>
                </a:lnTo>
                <a:lnTo>
                  <a:pt x="20276" y="929660"/>
                </a:lnTo>
                <a:lnTo>
                  <a:pt x="20276" y="1879628"/>
                </a:lnTo>
                <a:close/>
              </a:path>
            </a:pathLst>
          </a:custGeom>
          <a:ln w="2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224715" y="3365514"/>
            <a:ext cx="7759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000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48449" y="3962487"/>
            <a:ext cx="207137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Times New Roman"/>
                <a:cs typeface="Times New Roman"/>
              </a:rPr>
              <a:t>String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object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for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"HTML"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80860" y="3791917"/>
            <a:ext cx="2191385" cy="7620"/>
          </a:xfrm>
          <a:custGeom>
            <a:avLst/>
            <a:gdLst/>
            <a:ahLst/>
            <a:cxnLst/>
            <a:rect l="l" t="t" r="r" b="b"/>
            <a:pathLst>
              <a:path w="2191384" h="7620">
                <a:moveTo>
                  <a:pt x="0" y="7006"/>
                </a:moveTo>
                <a:lnTo>
                  <a:pt x="2191011" y="0"/>
                </a:lnTo>
              </a:path>
            </a:pathLst>
          </a:custGeom>
          <a:ln w="20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67326" y="3385828"/>
            <a:ext cx="28822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5" dirty="0">
                <a:latin typeface="Times New Roman"/>
                <a:cs typeface="Times New Roman"/>
              </a:rPr>
              <a:t>Contents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cannot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changed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36368" y="2899704"/>
            <a:ext cx="632460" cy="532765"/>
            <a:chOff x="2436368" y="2899704"/>
            <a:chExt cx="632460" cy="532765"/>
          </a:xfrm>
        </p:grpSpPr>
        <p:sp>
          <p:nvSpPr>
            <p:cNvPr id="27" name="object 27"/>
            <p:cNvSpPr/>
            <p:nvPr/>
          </p:nvSpPr>
          <p:spPr>
            <a:xfrm>
              <a:off x="2439751" y="2899704"/>
              <a:ext cx="629285" cy="529590"/>
            </a:xfrm>
            <a:custGeom>
              <a:avLst/>
              <a:gdLst/>
              <a:ahLst/>
              <a:cxnLst/>
              <a:rect l="l" t="t" r="r" b="b"/>
              <a:pathLst>
                <a:path w="629285" h="529589">
                  <a:moveTo>
                    <a:pt x="518381" y="68688"/>
                  </a:moveTo>
                  <a:lnTo>
                    <a:pt x="6758" y="508981"/>
                  </a:lnTo>
                  <a:lnTo>
                    <a:pt x="0" y="508981"/>
                  </a:lnTo>
                  <a:lnTo>
                    <a:pt x="0" y="522524"/>
                  </a:lnTo>
                  <a:lnTo>
                    <a:pt x="6758" y="529296"/>
                  </a:lnTo>
                  <a:lnTo>
                    <a:pt x="27035" y="529296"/>
                  </a:lnTo>
                  <a:lnTo>
                    <a:pt x="542111" y="93008"/>
                  </a:lnTo>
                  <a:lnTo>
                    <a:pt x="540899" y="74767"/>
                  </a:lnTo>
                  <a:lnTo>
                    <a:pt x="518381" y="68688"/>
                  </a:lnTo>
                  <a:close/>
                </a:path>
                <a:path w="629285" h="529589">
                  <a:moveTo>
                    <a:pt x="600888" y="60942"/>
                  </a:moveTo>
                  <a:lnTo>
                    <a:pt x="547658" y="60942"/>
                  </a:lnTo>
                  <a:lnTo>
                    <a:pt x="547658" y="67995"/>
                  </a:lnTo>
                  <a:lnTo>
                    <a:pt x="554417" y="67995"/>
                  </a:lnTo>
                  <a:lnTo>
                    <a:pt x="554417" y="81538"/>
                  </a:lnTo>
                  <a:lnTo>
                    <a:pt x="547658" y="88310"/>
                  </a:lnTo>
                  <a:lnTo>
                    <a:pt x="542111" y="93008"/>
                  </a:lnTo>
                  <a:lnTo>
                    <a:pt x="547658" y="176526"/>
                  </a:lnTo>
                  <a:lnTo>
                    <a:pt x="600888" y="60942"/>
                  </a:lnTo>
                  <a:close/>
                </a:path>
                <a:path w="629285" h="529589">
                  <a:moveTo>
                    <a:pt x="547658" y="60942"/>
                  </a:moveTo>
                  <a:lnTo>
                    <a:pt x="527382" y="60942"/>
                  </a:lnTo>
                  <a:lnTo>
                    <a:pt x="518381" y="68688"/>
                  </a:lnTo>
                  <a:lnTo>
                    <a:pt x="540899" y="74767"/>
                  </a:lnTo>
                  <a:lnTo>
                    <a:pt x="542111" y="93008"/>
                  </a:lnTo>
                  <a:lnTo>
                    <a:pt x="547658" y="88310"/>
                  </a:lnTo>
                  <a:lnTo>
                    <a:pt x="554417" y="81538"/>
                  </a:lnTo>
                  <a:lnTo>
                    <a:pt x="554417" y="67995"/>
                  </a:lnTo>
                  <a:lnTo>
                    <a:pt x="547658" y="67995"/>
                  </a:lnTo>
                  <a:lnTo>
                    <a:pt x="547658" y="60942"/>
                  </a:lnTo>
                  <a:close/>
                </a:path>
                <a:path w="629285" h="529589">
                  <a:moveTo>
                    <a:pt x="628953" y="0"/>
                  </a:moveTo>
                  <a:lnTo>
                    <a:pt x="439516" y="47399"/>
                  </a:lnTo>
                  <a:lnTo>
                    <a:pt x="518381" y="68688"/>
                  </a:lnTo>
                  <a:lnTo>
                    <a:pt x="527382" y="60942"/>
                  </a:lnTo>
                  <a:lnTo>
                    <a:pt x="600888" y="60942"/>
                  </a:lnTo>
                  <a:lnTo>
                    <a:pt x="628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9751" y="2960646"/>
              <a:ext cx="554990" cy="468630"/>
            </a:xfrm>
            <a:custGeom>
              <a:avLst/>
              <a:gdLst/>
              <a:ahLst/>
              <a:cxnLst/>
              <a:rect l="l" t="t" r="r" b="b"/>
              <a:pathLst>
                <a:path w="554989" h="468629">
                  <a:moveTo>
                    <a:pt x="6758" y="448039"/>
                  </a:moveTo>
                  <a:lnTo>
                    <a:pt x="527382" y="0"/>
                  </a:lnTo>
                  <a:lnTo>
                    <a:pt x="534141" y="0"/>
                  </a:lnTo>
                  <a:lnTo>
                    <a:pt x="540899" y="0"/>
                  </a:lnTo>
                  <a:lnTo>
                    <a:pt x="547658" y="0"/>
                  </a:lnTo>
                  <a:lnTo>
                    <a:pt x="547658" y="7053"/>
                  </a:lnTo>
                  <a:lnTo>
                    <a:pt x="554417" y="7053"/>
                  </a:lnTo>
                  <a:lnTo>
                    <a:pt x="554417" y="13824"/>
                  </a:lnTo>
                  <a:lnTo>
                    <a:pt x="554417" y="20596"/>
                  </a:lnTo>
                  <a:lnTo>
                    <a:pt x="547658" y="27367"/>
                  </a:lnTo>
                  <a:lnTo>
                    <a:pt x="27035" y="468353"/>
                  </a:lnTo>
                  <a:lnTo>
                    <a:pt x="20276" y="468353"/>
                  </a:lnTo>
                  <a:lnTo>
                    <a:pt x="13517" y="468353"/>
                  </a:lnTo>
                  <a:lnTo>
                    <a:pt x="6758" y="468353"/>
                  </a:lnTo>
                  <a:lnTo>
                    <a:pt x="0" y="461582"/>
                  </a:lnTo>
                  <a:lnTo>
                    <a:pt x="0" y="454810"/>
                  </a:lnTo>
                  <a:lnTo>
                    <a:pt x="0" y="448039"/>
                  </a:lnTo>
                  <a:lnTo>
                    <a:pt x="6758" y="448039"/>
                  </a:lnTo>
                  <a:close/>
                </a:path>
              </a:pathLst>
            </a:custGeom>
            <a:ln w="6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800290" y="2042218"/>
            <a:ext cx="2023745" cy="6337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R="5080">
              <a:lnSpc>
                <a:spcPts val="2350"/>
              </a:lnSpc>
              <a:spcBef>
                <a:spcPts val="250"/>
              </a:spcBef>
            </a:pPr>
            <a:r>
              <a:rPr sz="2000" spc="10" dirty="0">
                <a:latin typeface="Times New Roman"/>
                <a:cs typeface="Times New Roman"/>
              </a:rPr>
              <a:t>This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object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is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unreferenced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18896" y="2062532"/>
            <a:ext cx="1130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752245" y="1336031"/>
            <a:ext cx="6252210" cy="3289935"/>
            <a:chOff x="5752245" y="1336031"/>
            <a:chExt cx="6252210" cy="3289935"/>
          </a:xfrm>
        </p:grpSpPr>
        <p:sp>
          <p:nvSpPr>
            <p:cNvPr id="32" name="object 32"/>
            <p:cNvSpPr/>
            <p:nvPr/>
          </p:nvSpPr>
          <p:spPr>
            <a:xfrm>
              <a:off x="6277306" y="2109108"/>
              <a:ext cx="710565" cy="367030"/>
            </a:xfrm>
            <a:custGeom>
              <a:avLst/>
              <a:gdLst/>
              <a:ahLst/>
              <a:cxnLst/>
              <a:rect l="l" t="t" r="r" b="b"/>
              <a:pathLst>
                <a:path w="710565" h="367030">
                  <a:moveTo>
                    <a:pt x="0" y="366538"/>
                  </a:moveTo>
                  <a:lnTo>
                    <a:pt x="710060" y="366538"/>
                  </a:lnTo>
                  <a:lnTo>
                    <a:pt x="710060" y="0"/>
                  </a:lnTo>
                  <a:lnTo>
                    <a:pt x="0" y="0"/>
                  </a:lnTo>
                  <a:lnTo>
                    <a:pt x="0" y="366538"/>
                  </a:lnTo>
                  <a:close/>
                </a:path>
              </a:pathLst>
            </a:custGeom>
            <a:ln w="20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41768" y="2187204"/>
              <a:ext cx="649605" cy="170180"/>
            </a:xfrm>
            <a:custGeom>
              <a:avLst/>
              <a:gdLst/>
              <a:ahLst/>
              <a:cxnLst/>
              <a:rect l="l" t="t" r="r" b="b"/>
              <a:pathLst>
                <a:path w="649604" h="170180">
                  <a:moveTo>
                    <a:pt x="480069" y="0"/>
                  </a:moveTo>
                  <a:lnTo>
                    <a:pt x="534422" y="81444"/>
                  </a:lnTo>
                  <a:lnTo>
                    <a:pt x="480069" y="169754"/>
                  </a:lnTo>
                  <a:lnTo>
                    <a:pt x="623288" y="94987"/>
                  </a:lnTo>
                  <a:lnTo>
                    <a:pt x="541181" y="94987"/>
                  </a:lnTo>
                  <a:lnTo>
                    <a:pt x="541181" y="88216"/>
                  </a:lnTo>
                  <a:lnTo>
                    <a:pt x="547940" y="88216"/>
                  </a:lnTo>
                  <a:lnTo>
                    <a:pt x="547940" y="74673"/>
                  </a:lnTo>
                  <a:lnTo>
                    <a:pt x="541181" y="74673"/>
                  </a:lnTo>
                  <a:lnTo>
                    <a:pt x="541181" y="67901"/>
                  </a:lnTo>
                  <a:lnTo>
                    <a:pt x="621101" y="67901"/>
                  </a:lnTo>
                  <a:lnTo>
                    <a:pt x="480069" y="0"/>
                  </a:lnTo>
                  <a:close/>
                </a:path>
                <a:path w="649604" h="170180">
                  <a:moveTo>
                    <a:pt x="525384" y="67901"/>
                  </a:moveTo>
                  <a:lnTo>
                    <a:pt x="6758" y="67901"/>
                  </a:lnTo>
                  <a:lnTo>
                    <a:pt x="0" y="74673"/>
                  </a:lnTo>
                  <a:lnTo>
                    <a:pt x="0" y="88216"/>
                  </a:lnTo>
                  <a:lnTo>
                    <a:pt x="6758" y="94987"/>
                  </a:lnTo>
                  <a:lnTo>
                    <a:pt x="526087" y="94987"/>
                  </a:lnTo>
                  <a:lnTo>
                    <a:pt x="534422" y="81444"/>
                  </a:lnTo>
                  <a:lnTo>
                    <a:pt x="525384" y="67901"/>
                  </a:lnTo>
                  <a:close/>
                </a:path>
                <a:path w="649604" h="170180">
                  <a:moveTo>
                    <a:pt x="621101" y="67901"/>
                  </a:moveTo>
                  <a:lnTo>
                    <a:pt x="541181" y="67901"/>
                  </a:lnTo>
                  <a:lnTo>
                    <a:pt x="541181" y="74673"/>
                  </a:lnTo>
                  <a:lnTo>
                    <a:pt x="547940" y="74673"/>
                  </a:lnTo>
                  <a:lnTo>
                    <a:pt x="547940" y="88216"/>
                  </a:lnTo>
                  <a:lnTo>
                    <a:pt x="541181" y="88216"/>
                  </a:lnTo>
                  <a:lnTo>
                    <a:pt x="541181" y="94987"/>
                  </a:lnTo>
                  <a:lnTo>
                    <a:pt x="623288" y="94987"/>
                  </a:lnTo>
                  <a:lnTo>
                    <a:pt x="649230" y="81444"/>
                  </a:lnTo>
                  <a:lnTo>
                    <a:pt x="621101" y="679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41768" y="2187204"/>
              <a:ext cx="649605" cy="170180"/>
            </a:xfrm>
            <a:custGeom>
              <a:avLst/>
              <a:gdLst/>
              <a:ahLst/>
              <a:cxnLst/>
              <a:rect l="l" t="t" r="r" b="b"/>
              <a:pathLst>
                <a:path w="649604" h="170180">
                  <a:moveTo>
                    <a:pt x="13517" y="67901"/>
                  </a:moveTo>
                  <a:lnTo>
                    <a:pt x="534422" y="67901"/>
                  </a:lnTo>
                  <a:lnTo>
                    <a:pt x="541181" y="67901"/>
                  </a:lnTo>
                  <a:lnTo>
                    <a:pt x="541181" y="74673"/>
                  </a:lnTo>
                  <a:lnTo>
                    <a:pt x="547940" y="74673"/>
                  </a:lnTo>
                  <a:lnTo>
                    <a:pt x="547940" y="81444"/>
                  </a:lnTo>
                  <a:lnTo>
                    <a:pt x="547940" y="88216"/>
                  </a:lnTo>
                  <a:lnTo>
                    <a:pt x="541181" y="88216"/>
                  </a:lnTo>
                  <a:lnTo>
                    <a:pt x="541181" y="94987"/>
                  </a:lnTo>
                  <a:lnTo>
                    <a:pt x="534422" y="94987"/>
                  </a:lnTo>
                  <a:lnTo>
                    <a:pt x="13517" y="94987"/>
                  </a:lnTo>
                  <a:lnTo>
                    <a:pt x="6758" y="94987"/>
                  </a:lnTo>
                  <a:lnTo>
                    <a:pt x="0" y="88216"/>
                  </a:lnTo>
                  <a:lnTo>
                    <a:pt x="0" y="81444"/>
                  </a:lnTo>
                  <a:lnTo>
                    <a:pt x="0" y="74673"/>
                  </a:lnTo>
                  <a:lnTo>
                    <a:pt x="6758" y="67901"/>
                  </a:lnTo>
                  <a:lnTo>
                    <a:pt x="13517" y="67901"/>
                  </a:lnTo>
                  <a:close/>
                </a:path>
                <a:path w="649604" h="170180">
                  <a:moveTo>
                    <a:pt x="534422" y="81444"/>
                  </a:moveTo>
                  <a:lnTo>
                    <a:pt x="480069" y="0"/>
                  </a:lnTo>
                  <a:lnTo>
                    <a:pt x="649230" y="81444"/>
                  </a:lnTo>
                  <a:lnTo>
                    <a:pt x="480069" y="169754"/>
                  </a:lnTo>
                  <a:lnTo>
                    <a:pt x="534422" y="81444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18818" y="2275420"/>
              <a:ext cx="845185" cy="1242060"/>
            </a:xfrm>
            <a:custGeom>
              <a:avLst/>
              <a:gdLst/>
              <a:ahLst/>
              <a:cxnLst/>
              <a:rect l="l" t="t" r="r" b="b"/>
              <a:pathLst>
                <a:path w="845184" h="1242060">
                  <a:moveTo>
                    <a:pt x="766324" y="1146808"/>
                  </a:moveTo>
                  <a:lnTo>
                    <a:pt x="682743" y="1146808"/>
                  </a:lnTo>
                  <a:lnTo>
                    <a:pt x="845144" y="1241823"/>
                  </a:lnTo>
                  <a:lnTo>
                    <a:pt x="833551" y="1160350"/>
                  </a:lnTo>
                  <a:lnTo>
                    <a:pt x="777649" y="1160350"/>
                  </a:lnTo>
                  <a:lnTo>
                    <a:pt x="770890" y="1153579"/>
                  </a:lnTo>
                  <a:lnTo>
                    <a:pt x="766324" y="1146808"/>
                  </a:lnTo>
                  <a:close/>
                </a:path>
                <a:path w="845184" h="1242060">
                  <a:moveTo>
                    <a:pt x="27035" y="0"/>
                  </a:moveTo>
                  <a:lnTo>
                    <a:pt x="6758" y="0"/>
                  </a:lnTo>
                  <a:lnTo>
                    <a:pt x="6758" y="6771"/>
                  </a:lnTo>
                  <a:lnTo>
                    <a:pt x="0" y="13542"/>
                  </a:lnTo>
                  <a:lnTo>
                    <a:pt x="6758" y="20314"/>
                  </a:lnTo>
                  <a:lnTo>
                    <a:pt x="770890" y="1153579"/>
                  </a:lnTo>
                  <a:lnTo>
                    <a:pt x="777649" y="1160350"/>
                  </a:lnTo>
                  <a:lnTo>
                    <a:pt x="791073" y="1160350"/>
                  </a:lnTo>
                  <a:lnTo>
                    <a:pt x="791073" y="1153579"/>
                  </a:lnTo>
                  <a:lnTo>
                    <a:pt x="797832" y="1146808"/>
                  </a:lnTo>
                  <a:lnTo>
                    <a:pt x="784314" y="1146808"/>
                  </a:lnTo>
                  <a:lnTo>
                    <a:pt x="788226" y="1135813"/>
                  </a:lnTo>
                  <a:lnTo>
                    <a:pt x="27035" y="6771"/>
                  </a:lnTo>
                  <a:lnTo>
                    <a:pt x="27035" y="0"/>
                  </a:lnTo>
                  <a:close/>
                </a:path>
                <a:path w="845184" h="1242060">
                  <a:moveTo>
                    <a:pt x="818108" y="1051820"/>
                  </a:moveTo>
                  <a:lnTo>
                    <a:pt x="788226" y="1135813"/>
                  </a:lnTo>
                  <a:lnTo>
                    <a:pt x="791073" y="1140036"/>
                  </a:lnTo>
                  <a:lnTo>
                    <a:pt x="797832" y="1146808"/>
                  </a:lnTo>
                  <a:lnTo>
                    <a:pt x="791073" y="1153579"/>
                  </a:lnTo>
                  <a:lnTo>
                    <a:pt x="791073" y="1160350"/>
                  </a:lnTo>
                  <a:lnTo>
                    <a:pt x="833551" y="1160350"/>
                  </a:lnTo>
                  <a:lnTo>
                    <a:pt x="818108" y="1051820"/>
                  </a:lnTo>
                  <a:close/>
                </a:path>
                <a:path w="845184" h="1242060">
                  <a:moveTo>
                    <a:pt x="788226" y="1135813"/>
                  </a:moveTo>
                  <a:lnTo>
                    <a:pt x="784314" y="1146808"/>
                  </a:lnTo>
                  <a:lnTo>
                    <a:pt x="797832" y="1146808"/>
                  </a:lnTo>
                  <a:lnTo>
                    <a:pt x="791073" y="1140036"/>
                  </a:lnTo>
                  <a:lnTo>
                    <a:pt x="788226" y="1135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18818" y="2275420"/>
              <a:ext cx="845185" cy="1242060"/>
            </a:xfrm>
            <a:custGeom>
              <a:avLst/>
              <a:gdLst/>
              <a:ahLst/>
              <a:cxnLst/>
              <a:rect l="l" t="t" r="r" b="b"/>
              <a:pathLst>
                <a:path w="845184" h="1242060">
                  <a:moveTo>
                    <a:pt x="27035" y="6771"/>
                  </a:moveTo>
                  <a:lnTo>
                    <a:pt x="791073" y="1140036"/>
                  </a:lnTo>
                  <a:lnTo>
                    <a:pt x="797832" y="1146808"/>
                  </a:lnTo>
                  <a:lnTo>
                    <a:pt x="791073" y="1153579"/>
                  </a:lnTo>
                  <a:lnTo>
                    <a:pt x="791073" y="1160350"/>
                  </a:lnTo>
                  <a:lnTo>
                    <a:pt x="784314" y="1160350"/>
                  </a:lnTo>
                  <a:lnTo>
                    <a:pt x="777649" y="1160350"/>
                  </a:lnTo>
                  <a:lnTo>
                    <a:pt x="770890" y="1153579"/>
                  </a:lnTo>
                  <a:lnTo>
                    <a:pt x="6758" y="20314"/>
                  </a:lnTo>
                  <a:lnTo>
                    <a:pt x="0" y="13542"/>
                  </a:lnTo>
                  <a:lnTo>
                    <a:pt x="6758" y="6771"/>
                  </a:lnTo>
                  <a:lnTo>
                    <a:pt x="6758" y="0"/>
                  </a:lnTo>
                  <a:lnTo>
                    <a:pt x="13517" y="0"/>
                  </a:lnTo>
                  <a:lnTo>
                    <a:pt x="20276" y="0"/>
                  </a:lnTo>
                  <a:lnTo>
                    <a:pt x="27035" y="0"/>
                  </a:lnTo>
                  <a:lnTo>
                    <a:pt x="27035" y="6771"/>
                  </a:lnTo>
                  <a:close/>
                </a:path>
                <a:path w="845184" h="1242060">
                  <a:moveTo>
                    <a:pt x="784314" y="1146808"/>
                  </a:moveTo>
                  <a:lnTo>
                    <a:pt x="818108" y="1051820"/>
                  </a:lnTo>
                  <a:lnTo>
                    <a:pt x="845144" y="1241823"/>
                  </a:lnTo>
                  <a:lnTo>
                    <a:pt x="682743" y="1146808"/>
                  </a:lnTo>
                  <a:lnTo>
                    <a:pt x="784314" y="1146808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48102" y="2149962"/>
              <a:ext cx="216535" cy="251460"/>
            </a:xfrm>
            <a:custGeom>
              <a:avLst/>
              <a:gdLst/>
              <a:ahLst/>
              <a:cxnLst/>
              <a:rect l="l" t="t" r="r" b="b"/>
              <a:pathLst>
                <a:path w="216534" h="251460">
                  <a:moveTo>
                    <a:pt x="0" y="250917"/>
                  </a:moveTo>
                  <a:lnTo>
                    <a:pt x="216284" y="0"/>
                  </a:lnTo>
                </a:path>
                <a:path w="216534" h="251460">
                  <a:moveTo>
                    <a:pt x="216284" y="237374"/>
                  </a:moveTo>
                  <a:lnTo>
                    <a:pt x="20276" y="13542"/>
                  </a:lnTo>
                </a:path>
              </a:pathLst>
            </a:custGeom>
            <a:ln w="33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58595" y="1342381"/>
              <a:ext cx="6239510" cy="3277235"/>
            </a:xfrm>
            <a:custGeom>
              <a:avLst/>
              <a:gdLst/>
              <a:ahLst/>
              <a:cxnLst/>
              <a:rect l="l" t="t" r="r" b="b"/>
              <a:pathLst>
                <a:path w="6239509" h="3277235">
                  <a:moveTo>
                    <a:pt x="0" y="0"/>
                  </a:moveTo>
                  <a:lnTo>
                    <a:pt x="6239275" y="0"/>
                  </a:lnTo>
                  <a:lnTo>
                    <a:pt x="6239275" y="3277174"/>
                  </a:lnTo>
                  <a:lnTo>
                    <a:pt x="0" y="32771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64970" y="789359"/>
            <a:ext cx="11497310" cy="319024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Interned</a:t>
            </a:r>
            <a:r>
              <a:rPr sz="30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Strings</a:t>
            </a:r>
            <a:endParaRPr sz="3000">
              <a:latin typeface="Times New Roman"/>
              <a:cs typeface="Times New Roman"/>
            </a:endParaRPr>
          </a:p>
          <a:p>
            <a:pPr marL="153670" marR="5080">
              <a:lnSpc>
                <a:spcPts val="3000"/>
              </a:lnSpc>
              <a:spcBef>
                <a:spcPts val="2260"/>
              </a:spcBef>
            </a:pPr>
            <a:r>
              <a:rPr sz="2800" spc="-5" dirty="0">
                <a:latin typeface="Calibri"/>
                <a:cs typeface="Calibri"/>
              </a:rPr>
              <a:t>Since </a:t>
            </a:r>
            <a:r>
              <a:rPr sz="2800" spc="-10" dirty="0">
                <a:latin typeface="Calibri"/>
                <a:cs typeface="Calibri"/>
              </a:rPr>
              <a:t>strings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immutable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frequently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improve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efficiency</a:t>
            </a:r>
            <a:r>
              <a:rPr sz="2800" spc="-5" dirty="0">
                <a:latin typeface="Calibri"/>
                <a:cs typeface="Calibri"/>
              </a:rPr>
              <a:t> 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JVM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unique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instance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literals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same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character</a:t>
            </a:r>
            <a:r>
              <a:rPr sz="2800" spc="-5" dirty="0">
                <a:latin typeface="Calibri"/>
                <a:cs typeface="Calibri"/>
              </a:rPr>
              <a:t> sequence.</a:t>
            </a:r>
            <a:endParaRPr sz="2800">
              <a:latin typeface="Calibri"/>
              <a:cs typeface="Calibri"/>
            </a:endParaRPr>
          </a:p>
          <a:p>
            <a:pPr marL="15367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Calibri"/>
                <a:cs typeface="Calibri"/>
              </a:rPr>
              <a:t>Such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instance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interned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53670">
              <a:lnSpc>
                <a:spcPct val="100000"/>
              </a:lnSpc>
              <a:spcBef>
                <a:spcPts val="650"/>
              </a:spcBef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statements: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2452" y="3734308"/>
            <a:ext cx="2417445" cy="15525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-10" dirty="0">
                <a:latin typeface="Calibri"/>
                <a:cs typeface="Calibri"/>
              </a:rPr>
              <a:t>display</a:t>
            </a:r>
            <a:endParaRPr sz="2800">
              <a:latin typeface="Calibri"/>
              <a:cs typeface="Calibri"/>
            </a:endParaRPr>
          </a:p>
          <a:p>
            <a:pPr marL="255270" marR="5080">
              <a:lnSpc>
                <a:spcPct val="119300"/>
              </a:lnSpc>
            </a:pPr>
            <a:r>
              <a:rPr sz="2800" dirty="0">
                <a:latin typeface="Calibri"/>
                <a:cs typeface="Calibri"/>
              </a:rPr>
              <a:t>s1 == s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false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s1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s3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6830" y="3737355"/>
            <a:ext cx="6798309" cy="16840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771525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created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dirty="0">
                <a:latin typeface="Times New Roman"/>
                <a:cs typeface="Times New Roman"/>
              </a:rPr>
              <a:t> you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new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operator.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00"/>
              </a:lnSpc>
              <a:spcBef>
                <a:spcPts val="695"/>
              </a:spcBef>
            </a:pPr>
            <a:r>
              <a:rPr sz="2800" dirty="0">
                <a:latin typeface="Times New Roman"/>
                <a:cs typeface="Times New Roman"/>
              </a:rPr>
              <a:t>If you </a:t>
            </a:r>
            <a:r>
              <a:rPr sz="2800" spc="-5" dirty="0">
                <a:latin typeface="Times New Roman"/>
                <a:cs typeface="Times New Roman"/>
              </a:rPr>
              <a:t>use the string </a:t>
            </a:r>
            <a:r>
              <a:rPr sz="2800" spc="-15" dirty="0">
                <a:latin typeface="Times New Roman"/>
                <a:cs typeface="Times New Roman"/>
              </a:rPr>
              <a:t>initializer,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 spc="-5" dirty="0">
                <a:latin typeface="Times New Roman"/>
                <a:cs typeface="Times New Roman"/>
              </a:rPr>
              <a:t>new object is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created</a:t>
            </a:r>
            <a:r>
              <a:rPr sz="2800" spc="-5" dirty="0">
                <a:latin typeface="Times New Roman"/>
                <a:cs typeface="Times New Roman"/>
              </a:rPr>
              <a:t> if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interned object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already created.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1637" y="837518"/>
            <a:ext cx="2630805" cy="287655"/>
          </a:xfrm>
          <a:custGeom>
            <a:avLst/>
            <a:gdLst/>
            <a:ahLst/>
            <a:cxnLst/>
            <a:rect l="l" t="t" r="r" b="b"/>
            <a:pathLst>
              <a:path w="2630804" h="287655">
                <a:moveTo>
                  <a:pt x="2630205" y="0"/>
                </a:moveTo>
                <a:lnTo>
                  <a:pt x="0" y="0"/>
                </a:lnTo>
                <a:lnTo>
                  <a:pt x="0" y="287235"/>
                </a:lnTo>
                <a:lnTo>
                  <a:pt x="2630205" y="287235"/>
                </a:lnTo>
                <a:lnTo>
                  <a:pt x="263020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2135" y="786148"/>
            <a:ext cx="466598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0" dirty="0">
                <a:latin typeface="Courier New"/>
                <a:cs typeface="Courier New"/>
              </a:rPr>
              <a:t>String</a:t>
            </a:r>
            <a:r>
              <a:rPr sz="2000" spc="15" dirty="0">
                <a:latin typeface="Courier New"/>
                <a:cs typeface="Courier New"/>
              </a:rPr>
              <a:t> s1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=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"Welcome</a:t>
            </a:r>
            <a:r>
              <a:rPr sz="2000" spc="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to</a:t>
            </a:r>
            <a:r>
              <a:rPr sz="2000" spc="1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Java"</a:t>
            </a:r>
            <a:r>
              <a:rPr sz="2000" spc="1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135" y="1352598"/>
            <a:ext cx="659384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0" dirty="0">
                <a:latin typeface="Courier New"/>
                <a:cs typeface="Courier New"/>
              </a:rPr>
              <a:t>String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15" dirty="0">
                <a:latin typeface="Courier New"/>
                <a:cs typeface="Courier New"/>
              </a:rPr>
              <a:t>s2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=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300" b="1" spc="15" dirty="0">
                <a:solidFill>
                  <a:srgbClr val="000050"/>
                </a:solidFill>
                <a:latin typeface="Courier New"/>
                <a:cs typeface="Courier New"/>
              </a:rPr>
              <a:t>new</a:t>
            </a:r>
            <a:r>
              <a:rPr sz="2300" b="1" spc="-16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latin typeface="Courier New"/>
                <a:cs typeface="Courier New"/>
              </a:rPr>
              <a:t>String(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"Welcome</a:t>
            </a:r>
            <a:r>
              <a:rPr sz="2000" spc="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to</a:t>
            </a:r>
            <a:r>
              <a:rPr sz="2000" spc="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3366FF"/>
                </a:solidFill>
                <a:latin typeface="Courier New"/>
                <a:cs typeface="Courier New"/>
              </a:rPr>
              <a:t>Java"</a:t>
            </a:r>
            <a:r>
              <a:rPr sz="2000" spc="1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1637" y="2040668"/>
            <a:ext cx="2630805" cy="295275"/>
          </a:xfrm>
          <a:custGeom>
            <a:avLst/>
            <a:gdLst/>
            <a:ahLst/>
            <a:cxnLst/>
            <a:rect l="l" t="t" r="r" b="b"/>
            <a:pathLst>
              <a:path w="2630804" h="295275">
                <a:moveTo>
                  <a:pt x="2630205" y="0"/>
                </a:moveTo>
                <a:lnTo>
                  <a:pt x="0" y="0"/>
                </a:lnTo>
                <a:lnTo>
                  <a:pt x="0" y="294709"/>
                </a:lnTo>
                <a:lnTo>
                  <a:pt x="2630205" y="294709"/>
                </a:lnTo>
                <a:lnTo>
                  <a:pt x="263020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2135" y="1989245"/>
            <a:ext cx="466598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0" dirty="0">
                <a:latin typeface="Courier New"/>
                <a:cs typeface="Courier New"/>
              </a:rPr>
              <a:t>String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10" dirty="0">
                <a:latin typeface="Courier New"/>
                <a:cs typeface="Courier New"/>
              </a:rPr>
              <a:t>s3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=</a:t>
            </a:r>
            <a:r>
              <a:rPr sz="2000" spc="25" dirty="0"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"Welcome</a:t>
            </a:r>
            <a:r>
              <a:rPr sz="2000" spc="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to</a:t>
            </a:r>
            <a:r>
              <a:rPr sz="2000" spc="1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Java"</a:t>
            </a:r>
            <a:r>
              <a:rPr sz="2000" spc="1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73085" y="2634520"/>
          <a:ext cx="7490459" cy="58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32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R="37465" algn="ctr">
                        <a:lnSpc>
                          <a:spcPts val="208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System.out.println(</a:t>
                      </a: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"s1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080"/>
                        </a:lnSpc>
                      </a:pPr>
                      <a:r>
                        <a:rPr sz="2000" spc="1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080"/>
                        </a:lnSpc>
                      </a:pP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080"/>
                        </a:lnSpc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8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8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(s1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208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8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s2));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R="38735" algn="ctr">
                        <a:lnSpc>
                          <a:spcPts val="210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System.out.println(</a:t>
                      </a: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"s1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100"/>
                        </a:lnSpc>
                      </a:pP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s3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100"/>
                        </a:lnSpc>
                      </a:pP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100"/>
                        </a:lnSpc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1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210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(s1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0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0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s3));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647898" y="930761"/>
            <a:ext cx="2320925" cy="411480"/>
          </a:xfrm>
          <a:prstGeom prst="rect">
            <a:avLst/>
          </a:prstGeom>
          <a:ln w="232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27075">
              <a:lnSpc>
                <a:spcPts val="2660"/>
              </a:lnSpc>
            </a:pPr>
            <a:r>
              <a:rPr sz="23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3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47898" y="1342081"/>
            <a:ext cx="2320925" cy="877569"/>
          </a:xfrm>
          <a:prstGeom prst="rect">
            <a:avLst/>
          </a:prstGeom>
          <a:ln w="23216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5240" marR="50800">
              <a:lnSpc>
                <a:spcPts val="2080"/>
              </a:lnSpc>
              <a:spcBef>
                <a:spcPts val="720"/>
              </a:spcBef>
            </a:pPr>
            <a:r>
              <a:rPr sz="1750" dirty="0">
                <a:latin typeface="Times New Roman"/>
                <a:cs typeface="Times New Roman"/>
              </a:rPr>
              <a:t>Interned</a:t>
            </a:r>
            <a:r>
              <a:rPr sz="1750" spc="5" dirty="0">
                <a:latin typeface="Times New Roman"/>
                <a:cs typeface="Times New Roman"/>
              </a:rPr>
              <a:t> string </a:t>
            </a:r>
            <a:r>
              <a:rPr sz="1750" spc="-5" dirty="0">
                <a:latin typeface="Times New Roman"/>
                <a:cs typeface="Times New Roman"/>
              </a:rPr>
              <a:t>object</a:t>
            </a:r>
            <a:r>
              <a:rPr sz="1750" spc="30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Times New Roman"/>
                <a:cs typeface="Times New Roman"/>
              </a:rPr>
              <a:t>for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"Welcome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35" dirty="0">
                <a:latin typeface="Times New Roman"/>
                <a:cs typeface="Times New Roman"/>
              </a:rPr>
              <a:t>to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Times New Roman"/>
                <a:cs typeface="Times New Roman"/>
              </a:rPr>
              <a:t>Java"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47898" y="2560673"/>
            <a:ext cx="2344420" cy="434975"/>
          </a:xfrm>
          <a:prstGeom prst="rect">
            <a:avLst/>
          </a:prstGeom>
          <a:ln w="232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315">
              <a:lnSpc>
                <a:spcPts val="2660"/>
              </a:lnSpc>
            </a:pPr>
            <a:r>
              <a:rPr sz="23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3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47898" y="2995274"/>
            <a:ext cx="2344420" cy="629285"/>
          </a:xfrm>
          <a:prstGeom prst="rect">
            <a:avLst/>
          </a:prstGeom>
          <a:ln w="23218">
            <a:solidFill>
              <a:srgbClr val="0000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15240" marR="584200">
              <a:lnSpc>
                <a:spcPts val="2080"/>
              </a:lnSpc>
              <a:spcBef>
                <a:spcPts val="535"/>
              </a:spcBef>
            </a:pPr>
            <a:r>
              <a:rPr sz="1750" spc="10" dirty="0">
                <a:latin typeface="Times New Roman"/>
                <a:cs typeface="Times New Roman"/>
              </a:rPr>
              <a:t>A </a:t>
            </a:r>
            <a:r>
              <a:rPr sz="1750" spc="5" dirty="0">
                <a:latin typeface="Times New Roman"/>
                <a:cs typeface="Times New Roman"/>
              </a:rPr>
              <a:t>string </a:t>
            </a:r>
            <a:r>
              <a:rPr sz="1750" spc="-5" dirty="0">
                <a:latin typeface="Times New Roman"/>
                <a:cs typeface="Times New Roman"/>
              </a:rPr>
              <a:t>object </a:t>
            </a:r>
            <a:r>
              <a:rPr sz="1750" spc="20" dirty="0">
                <a:latin typeface="Times New Roman"/>
                <a:cs typeface="Times New Roman"/>
              </a:rPr>
              <a:t>for 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"Welcome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35" dirty="0">
                <a:latin typeface="Times New Roman"/>
                <a:cs typeface="Times New Roman"/>
              </a:rPr>
              <a:t>to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Times New Roman"/>
                <a:cs typeface="Times New Roman"/>
              </a:rPr>
              <a:t>Java"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8239" y="645089"/>
            <a:ext cx="246379" cy="801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" marR="5080" indent="-23495">
              <a:lnSpc>
                <a:spcPct val="145400"/>
              </a:lnSpc>
              <a:spcBef>
                <a:spcPts val="95"/>
              </a:spcBef>
            </a:pPr>
            <a:r>
              <a:rPr sz="1750" spc="-5" dirty="0">
                <a:latin typeface="Times New Roman"/>
                <a:cs typeface="Times New Roman"/>
              </a:rPr>
              <a:t>s1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s</a:t>
            </a:r>
            <a:r>
              <a:rPr sz="1750" spc="5" dirty="0">
                <a:latin typeface="Times New Roman"/>
                <a:cs typeface="Times New Roman"/>
              </a:rPr>
              <a:t>3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42775" y="2532499"/>
            <a:ext cx="22288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-15" dirty="0">
                <a:latin typeface="Times New Roman"/>
                <a:cs typeface="Times New Roman"/>
              </a:rPr>
              <a:t>s</a:t>
            </a:r>
            <a:r>
              <a:rPr sz="1750" spc="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506974" y="825912"/>
            <a:ext cx="1172210" cy="613410"/>
            <a:chOff x="8506974" y="825912"/>
            <a:chExt cx="1172210" cy="613410"/>
          </a:xfrm>
        </p:grpSpPr>
        <p:sp>
          <p:nvSpPr>
            <p:cNvPr id="17" name="object 17"/>
            <p:cNvSpPr/>
            <p:nvPr/>
          </p:nvSpPr>
          <p:spPr>
            <a:xfrm>
              <a:off x="8518581" y="837518"/>
              <a:ext cx="340360" cy="271780"/>
            </a:xfrm>
            <a:custGeom>
              <a:avLst/>
              <a:gdLst/>
              <a:ahLst/>
              <a:cxnLst/>
              <a:rect l="l" t="t" r="r" b="b"/>
              <a:pathLst>
                <a:path w="340359" h="271780">
                  <a:moveTo>
                    <a:pt x="0" y="271750"/>
                  </a:moveTo>
                  <a:lnTo>
                    <a:pt x="340169" y="271750"/>
                  </a:lnTo>
                  <a:lnTo>
                    <a:pt x="340169" y="0"/>
                  </a:lnTo>
                  <a:lnTo>
                    <a:pt x="0" y="0"/>
                  </a:lnTo>
                  <a:lnTo>
                    <a:pt x="0" y="271750"/>
                  </a:lnTo>
                  <a:close/>
                </a:path>
              </a:pathLst>
            </a:custGeom>
            <a:ln w="23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46161" y="864627"/>
              <a:ext cx="1029335" cy="194310"/>
            </a:xfrm>
            <a:custGeom>
              <a:avLst/>
              <a:gdLst/>
              <a:ahLst/>
              <a:cxnLst/>
              <a:rect l="l" t="t" r="r" b="b"/>
              <a:pathLst>
                <a:path w="1029334" h="194309">
                  <a:moveTo>
                    <a:pt x="835497" y="0"/>
                  </a:moveTo>
                  <a:lnTo>
                    <a:pt x="897354" y="93124"/>
                  </a:lnTo>
                  <a:lnTo>
                    <a:pt x="835497" y="194099"/>
                  </a:lnTo>
                  <a:lnTo>
                    <a:pt x="999155" y="108609"/>
                  </a:lnTo>
                  <a:lnTo>
                    <a:pt x="905086" y="108609"/>
                  </a:lnTo>
                  <a:lnTo>
                    <a:pt x="912818" y="100867"/>
                  </a:lnTo>
                  <a:lnTo>
                    <a:pt x="912818" y="85382"/>
                  </a:lnTo>
                  <a:lnTo>
                    <a:pt x="905086" y="77639"/>
                  </a:lnTo>
                  <a:lnTo>
                    <a:pt x="996657" y="77639"/>
                  </a:lnTo>
                  <a:lnTo>
                    <a:pt x="835497" y="0"/>
                  </a:lnTo>
                  <a:close/>
                </a:path>
                <a:path w="1029334" h="194309">
                  <a:moveTo>
                    <a:pt x="887068" y="77639"/>
                  </a:moveTo>
                  <a:lnTo>
                    <a:pt x="7732" y="77639"/>
                  </a:lnTo>
                  <a:lnTo>
                    <a:pt x="0" y="85382"/>
                  </a:lnTo>
                  <a:lnTo>
                    <a:pt x="0" y="100867"/>
                  </a:lnTo>
                  <a:lnTo>
                    <a:pt x="7732" y="108609"/>
                  </a:lnTo>
                  <a:lnTo>
                    <a:pt x="887867" y="108609"/>
                  </a:lnTo>
                  <a:lnTo>
                    <a:pt x="897354" y="93124"/>
                  </a:lnTo>
                  <a:lnTo>
                    <a:pt x="887068" y="77639"/>
                  </a:lnTo>
                  <a:close/>
                </a:path>
                <a:path w="1029334" h="194309">
                  <a:moveTo>
                    <a:pt x="996657" y="77639"/>
                  </a:moveTo>
                  <a:lnTo>
                    <a:pt x="905086" y="77639"/>
                  </a:lnTo>
                  <a:lnTo>
                    <a:pt x="912818" y="85382"/>
                  </a:lnTo>
                  <a:lnTo>
                    <a:pt x="912818" y="100867"/>
                  </a:lnTo>
                  <a:lnTo>
                    <a:pt x="905086" y="108609"/>
                  </a:lnTo>
                  <a:lnTo>
                    <a:pt x="999155" y="108609"/>
                  </a:lnTo>
                  <a:lnTo>
                    <a:pt x="1028799" y="93124"/>
                  </a:lnTo>
                  <a:lnTo>
                    <a:pt x="996657" y="776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46161" y="864627"/>
              <a:ext cx="1029335" cy="194310"/>
            </a:xfrm>
            <a:custGeom>
              <a:avLst/>
              <a:gdLst/>
              <a:ahLst/>
              <a:cxnLst/>
              <a:rect l="l" t="t" r="r" b="b"/>
              <a:pathLst>
                <a:path w="1029334" h="194309">
                  <a:moveTo>
                    <a:pt x="15464" y="77639"/>
                  </a:moveTo>
                  <a:lnTo>
                    <a:pt x="897354" y="77639"/>
                  </a:lnTo>
                  <a:lnTo>
                    <a:pt x="905086" y="77639"/>
                  </a:lnTo>
                  <a:lnTo>
                    <a:pt x="912818" y="85382"/>
                  </a:lnTo>
                  <a:lnTo>
                    <a:pt x="912818" y="93124"/>
                  </a:lnTo>
                  <a:lnTo>
                    <a:pt x="912818" y="100867"/>
                  </a:lnTo>
                  <a:lnTo>
                    <a:pt x="905086" y="108609"/>
                  </a:lnTo>
                  <a:lnTo>
                    <a:pt x="897354" y="108609"/>
                  </a:lnTo>
                  <a:lnTo>
                    <a:pt x="15464" y="108609"/>
                  </a:lnTo>
                  <a:lnTo>
                    <a:pt x="7732" y="108609"/>
                  </a:lnTo>
                  <a:lnTo>
                    <a:pt x="0" y="100867"/>
                  </a:lnTo>
                  <a:lnTo>
                    <a:pt x="0" y="93124"/>
                  </a:lnTo>
                  <a:lnTo>
                    <a:pt x="0" y="85382"/>
                  </a:lnTo>
                  <a:lnTo>
                    <a:pt x="7732" y="77639"/>
                  </a:lnTo>
                  <a:lnTo>
                    <a:pt x="15464" y="77639"/>
                  </a:lnTo>
                  <a:close/>
                </a:path>
                <a:path w="1029334" h="194309">
                  <a:moveTo>
                    <a:pt x="897354" y="93124"/>
                  </a:moveTo>
                  <a:lnTo>
                    <a:pt x="835497" y="0"/>
                  </a:lnTo>
                  <a:lnTo>
                    <a:pt x="1028799" y="93124"/>
                  </a:lnTo>
                  <a:lnTo>
                    <a:pt x="835497" y="194099"/>
                  </a:lnTo>
                  <a:lnTo>
                    <a:pt x="897354" y="93124"/>
                  </a:lnTo>
                  <a:close/>
                </a:path>
              </a:pathLst>
            </a:custGeom>
            <a:ln w="7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18581" y="1202426"/>
              <a:ext cx="317500" cy="225425"/>
            </a:xfrm>
            <a:custGeom>
              <a:avLst/>
              <a:gdLst/>
              <a:ahLst/>
              <a:cxnLst/>
              <a:rect l="l" t="t" r="r" b="b"/>
              <a:pathLst>
                <a:path w="317500" h="225425">
                  <a:moveTo>
                    <a:pt x="0" y="225037"/>
                  </a:moveTo>
                  <a:lnTo>
                    <a:pt x="316973" y="225037"/>
                  </a:lnTo>
                  <a:lnTo>
                    <a:pt x="316973" y="0"/>
                  </a:lnTo>
                  <a:lnTo>
                    <a:pt x="0" y="0"/>
                  </a:lnTo>
                  <a:lnTo>
                    <a:pt x="0" y="225037"/>
                  </a:lnTo>
                  <a:close/>
                </a:path>
              </a:pathLst>
            </a:custGeom>
            <a:ln w="23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61625" y="1097655"/>
              <a:ext cx="990600" cy="240665"/>
            </a:xfrm>
            <a:custGeom>
              <a:avLst/>
              <a:gdLst/>
              <a:ahLst/>
              <a:cxnLst/>
              <a:rect l="l" t="t" r="r" b="b"/>
              <a:pathLst>
                <a:path w="990600" h="240665">
                  <a:moveTo>
                    <a:pt x="846475" y="71709"/>
                  </a:moveTo>
                  <a:lnTo>
                    <a:pt x="15464" y="209584"/>
                  </a:lnTo>
                  <a:lnTo>
                    <a:pt x="7732" y="209584"/>
                  </a:lnTo>
                  <a:lnTo>
                    <a:pt x="0" y="217327"/>
                  </a:lnTo>
                  <a:lnTo>
                    <a:pt x="0" y="225069"/>
                  </a:lnTo>
                  <a:lnTo>
                    <a:pt x="15464" y="240554"/>
                  </a:lnTo>
                  <a:lnTo>
                    <a:pt x="23196" y="240554"/>
                  </a:lnTo>
                  <a:lnTo>
                    <a:pt x="850887" y="103441"/>
                  </a:lnTo>
                  <a:lnTo>
                    <a:pt x="858693" y="85167"/>
                  </a:lnTo>
                  <a:lnTo>
                    <a:pt x="846475" y="71709"/>
                  </a:lnTo>
                  <a:close/>
                </a:path>
                <a:path w="990600" h="240665">
                  <a:moveTo>
                    <a:pt x="979695" y="69682"/>
                  </a:moveTo>
                  <a:lnTo>
                    <a:pt x="874157" y="69682"/>
                  </a:lnTo>
                  <a:lnTo>
                    <a:pt x="874157" y="77424"/>
                  </a:lnTo>
                  <a:lnTo>
                    <a:pt x="881889" y="85167"/>
                  </a:lnTo>
                  <a:lnTo>
                    <a:pt x="874157" y="92909"/>
                  </a:lnTo>
                  <a:lnTo>
                    <a:pt x="874157" y="100867"/>
                  </a:lnTo>
                  <a:lnTo>
                    <a:pt x="866425" y="100867"/>
                  </a:lnTo>
                  <a:lnTo>
                    <a:pt x="850887" y="103441"/>
                  </a:lnTo>
                  <a:lnTo>
                    <a:pt x="812300" y="193777"/>
                  </a:lnTo>
                  <a:lnTo>
                    <a:pt x="979695" y="69682"/>
                  </a:lnTo>
                  <a:close/>
                </a:path>
                <a:path w="990600" h="240665">
                  <a:moveTo>
                    <a:pt x="874157" y="69682"/>
                  </a:moveTo>
                  <a:lnTo>
                    <a:pt x="858693" y="69682"/>
                  </a:lnTo>
                  <a:lnTo>
                    <a:pt x="846475" y="71709"/>
                  </a:lnTo>
                  <a:lnTo>
                    <a:pt x="858693" y="85167"/>
                  </a:lnTo>
                  <a:lnTo>
                    <a:pt x="850887" y="103441"/>
                  </a:lnTo>
                  <a:lnTo>
                    <a:pt x="866425" y="100867"/>
                  </a:lnTo>
                  <a:lnTo>
                    <a:pt x="874157" y="100867"/>
                  </a:lnTo>
                  <a:lnTo>
                    <a:pt x="874157" y="92909"/>
                  </a:lnTo>
                  <a:lnTo>
                    <a:pt x="881889" y="85167"/>
                  </a:lnTo>
                  <a:lnTo>
                    <a:pt x="874157" y="77424"/>
                  </a:lnTo>
                  <a:lnTo>
                    <a:pt x="874157" y="69682"/>
                  </a:lnTo>
                  <a:close/>
                </a:path>
                <a:path w="990600" h="240665">
                  <a:moveTo>
                    <a:pt x="781372" y="0"/>
                  </a:moveTo>
                  <a:lnTo>
                    <a:pt x="846475" y="71709"/>
                  </a:lnTo>
                  <a:lnTo>
                    <a:pt x="858693" y="69682"/>
                  </a:lnTo>
                  <a:lnTo>
                    <a:pt x="979695" y="69682"/>
                  </a:lnTo>
                  <a:lnTo>
                    <a:pt x="990139" y="61939"/>
                  </a:lnTo>
                  <a:lnTo>
                    <a:pt x="781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61625" y="1097655"/>
              <a:ext cx="990600" cy="240665"/>
            </a:xfrm>
            <a:custGeom>
              <a:avLst/>
              <a:gdLst/>
              <a:ahLst/>
              <a:cxnLst/>
              <a:rect l="l" t="t" r="r" b="b"/>
              <a:pathLst>
                <a:path w="990600" h="240665">
                  <a:moveTo>
                    <a:pt x="15464" y="209584"/>
                  </a:moveTo>
                  <a:lnTo>
                    <a:pt x="858693" y="69682"/>
                  </a:lnTo>
                  <a:lnTo>
                    <a:pt x="866425" y="69682"/>
                  </a:lnTo>
                  <a:lnTo>
                    <a:pt x="874157" y="69682"/>
                  </a:lnTo>
                  <a:lnTo>
                    <a:pt x="874157" y="77424"/>
                  </a:lnTo>
                  <a:lnTo>
                    <a:pt x="881889" y="85167"/>
                  </a:lnTo>
                  <a:lnTo>
                    <a:pt x="874157" y="92909"/>
                  </a:lnTo>
                  <a:lnTo>
                    <a:pt x="874157" y="100867"/>
                  </a:lnTo>
                  <a:lnTo>
                    <a:pt x="866425" y="100867"/>
                  </a:lnTo>
                  <a:lnTo>
                    <a:pt x="23196" y="240554"/>
                  </a:lnTo>
                  <a:lnTo>
                    <a:pt x="15464" y="240554"/>
                  </a:lnTo>
                  <a:lnTo>
                    <a:pt x="7732" y="232812"/>
                  </a:lnTo>
                  <a:lnTo>
                    <a:pt x="0" y="225069"/>
                  </a:lnTo>
                  <a:lnTo>
                    <a:pt x="0" y="217327"/>
                  </a:lnTo>
                  <a:lnTo>
                    <a:pt x="7732" y="209584"/>
                  </a:lnTo>
                  <a:lnTo>
                    <a:pt x="15464" y="209584"/>
                  </a:lnTo>
                  <a:close/>
                </a:path>
                <a:path w="990600" h="240665">
                  <a:moveTo>
                    <a:pt x="858693" y="85167"/>
                  </a:moveTo>
                  <a:lnTo>
                    <a:pt x="781372" y="0"/>
                  </a:lnTo>
                  <a:lnTo>
                    <a:pt x="990139" y="61939"/>
                  </a:lnTo>
                  <a:lnTo>
                    <a:pt x="812300" y="193777"/>
                  </a:lnTo>
                  <a:lnTo>
                    <a:pt x="858693" y="85167"/>
                  </a:lnTo>
                  <a:close/>
                </a:path>
              </a:pathLst>
            </a:custGeom>
            <a:ln w="7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460366" y="2572294"/>
            <a:ext cx="1195705" cy="248285"/>
            <a:chOff x="8460366" y="2572294"/>
            <a:chExt cx="1195705" cy="248285"/>
          </a:xfrm>
        </p:grpSpPr>
        <p:sp>
          <p:nvSpPr>
            <p:cNvPr id="24" name="object 24"/>
            <p:cNvSpPr/>
            <p:nvPr/>
          </p:nvSpPr>
          <p:spPr>
            <a:xfrm>
              <a:off x="8471973" y="2583901"/>
              <a:ext cx="340995" cy="225425"/>
            </a:xfrm>
            <a:custGeom>
              <a:avLst/>
              <a:gdLst/>
              <a:ahLst/>
              <a:cxnLst/>
              <a:rect l="l" t="t" r="r" b="b"/>
              <a:pathLst>
                <a:path w="340995" h="225425">
                  <a:moveTo>
                    <a:pt x="0" y="225037"/>
                  </a:moveTo>
                  <a:lnTo>
                    <a:pt x="340438" y="225037"/>
                  </a:lnTo>
                  <a:lnTo>
                    <a:pt x="340438" y="0"/>
                  </a:lnTo>
                  <a:lnTo>
                    <a:pt x="0" y="0"/>
                  </a:lnTo>
                  <a:lnTo>
                    <a:pt x="0" y="225037"/>
                  </a:lnTo>
                  <a:close/>
                </a:path>
              </a:pathLst>
            </a:custGeom>
            <a:ln w="23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22964" y="2603246"/>
              <a:ext cx="1029335" cy="194310"/>
            </a:xfrm>
            <a:custGeom>
              <a:avLst/>
              <a:gdLst/>
              <a:ahLst/>
              <a:cxnLst/>
              <a:rect l="l" t="t" r="r" b="b"/>
              <a:pathLst>
                <a:path w="1029334" h="194310">
                  <a:moveTo>
                    <a:pt x="835497" y="0"/>
                  </a:moveTo>
                  <a:lnTo>
                    <a:pt x="897354" y="100867"/>
                  </a:lnTo>
                  <a:lnTo>
                    <a:pt x="835497" y="194078"/>
                  </a:lnTo>
                  <a:lnTo>
                    <a:pt x="996686" y="116352"/>
                  </a:lnTo>
                  <a:lnTo>
                    <a:pt x="897354" y="116352"/>
                  </a:lnTo>
                  <a:lnTo>
                    <a:pt x="905086" y="108609"/>
                  </a:lnTo>
                  <a:lnTo>
                    <a:pt x="912818" y="108609"/>
                  </a:lnTo>
                  <a:lnTo>
                    <a:pt x="912818" y="85382"/>
                  </a:lnTo>
                  <a:lnTo>
                    <a:pt x="999124" y="85382"/>
                  </a:lnTo>
                  <a:lnTo>
                    <a:pt x="835497" y="0"/>
                  </a:lnTo>
                  <a:close/>
                </a:path>
                <a:path w="1029334" h="194310">
                  <a:moveTo>
                    <a:pt x="887857" y="85382"/>
                  </a:moveTo>
                  <a:lnTo>
                    <a:pt x="0" y="85382"/>
                  </a:lnTo>
                  <a:lnTo>
                    <a:pt x="0" y="108609"/>
                  </a:lnTo>
                  <a:lnTo>
                    <a:pt x="7732" y="108609"/>
                  </a:lnTo>
                  <a:lnTo>
                    <a:pt x="15464" y="116352"/>
                  </a:lnTo>
                  <a:lnTo>
                    <a:pt x="887077" y="116352"/>
                  </a:lnTo>
                  <a:lnTo>
                    <a:pt x="897354" y="100867"/>
                  </a:lnTo>
                  <a:lnTo>
                    <a:pt x="887857" y="85382"/>
                  </a:lnTo>
                  <a:close/>
                </a:path>
                <a:path w="1029334" h="194310">
                  <a:moveTo>
                    <a:pt x="999124" y="85382"/>
                  </a:moveTo>
                  <a:lnTo>
                    <a:pt x="912818" y="85382"/>
                  </a:lnTo>
                  <a:lnTo>
                    <a:pt x="912818" y="108609"/>
                  </a:lnTo>
                  <a:lnTo>
                    <a:pt x="905086" y="108609"/>
                  </a:lnTo>
                  <a:lnTo>
                    <a:pt x="897354" y="116352"/>
                  </a:lnTo>
                  <a:lnTo>
                    <a:pt x="996686" y="116352"/>
                  </a:lnTo>
                  <a:lnTo>
                    <a:pt x="1028799" y="100867"/>
                  </a:lnTo>
                  <a:lnTo>
                    <a:pt x="999124" y="85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22964" y="2603247"/>
              <a:ext cx="1029335" cy="194310"/>
            </a:xfrm>
            <a:custGeom>
              <a:avLst/>
              <a:gdLst/>
              <a:ahLst/>
              <a:cxnLst/>
              <a:rect l="l" t="t" r="r" b="b"/>
              <a:pathLst>
                <a:path w="1029334" h="194310">
                  <a:moveTo>
                    <a:pt x="15464" y="85382"/>
                  </a:moveTo>
                  <a:lnTo>
                    <a:pt x="897354" y="85382"/>
                  </a:lnTo>
                  <a:lnTo>
                    <a:pt x="905086" y="85382"/>
                  </a:lnTo>
                  <a:lnTo>
                    <a:pt x="912818" y="85382"/>
                  </a:lnTo>
                  <a:lnTo>
                    <a:pt x="912818" y="93124"/>
                  </a:lnTo>
                  <a:lnTo>
                    <a:pt x="912818" y="100867"/>
                  </a:lnTo>
                  <a:lnTo>
                    <a:pt x="912818" y="108609"/>
                  </a:lnTo>
                  <a:lnTo>
                    <a:pt x="905086" y="108609"/>
                  </a:lnTo>
                  <a:lnTo>
                    <a:pt x="897354" y="116352"/>
                  </a:lnTo>
                  <a:lnTo>
                    <a:pt x="15464" y="116352"/>
                  </a:lnTo>
                  <a:lnTo>
                    <a:pt x="7732" y="108609"/>
                  </a:lnTo>
                  <a:lnTo>
                    <a:pt x="0" y="108609"/>
                  </a:lnTo>
                  <a:lnTo>
                    <a:pt x="0" y="100867"/>
                  </a:lnTo>
                  <a:lnTo>
                    <a:pt x="0" y="93124"/>
                  </a:lnTo>
                  <a:lnTo>
                    <a:pt x="0" y="85382"/>
                  </a:lnTo>
                  <a:lnTo>
                    <a:pt x="7732" y="85382"/>
                  </a:lnTo>
                  <a:lnTo>
                    <a:pt x="15464" y="85382"/>
                  </a:lnTo>
                  <a:close/>
                </a:path>
                <a:path w="1029334" h="194310">
                  <a:moveTo>
                    <a:pt x="897354" y="100867"/>
                  </a:moveTo>
                  <a:lnTo>
                    <a:pt x="835497" y="0"/>
                  </a:lnTo>
                  <a:lnTo>
                    <a:pt x="1028799" y="100867"/>
                  </a:lnTo>
                  <a:lnTo>
                    <a:pt x="835497" y="194078"/>
                  </a:lnTo>
                  <a:lnTo>
                    <a:pt x="897354" y="100867"/>
                  </a:lnTo>
                  <a:close/>
                </a:path>
              </a:pathLst>
            </a:custGeom>
            <a:ln w="7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37180" y="1163828"/>
            <a:ext cx="4804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Replacing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Splitting Strings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442" y="2077349"/>
            <a:ext cx="3417570" cy="392430"/>
          </a:xfrm>
          <a:prstGeom prst="rect">
            <a:avLst/>
          </a:prstGeom>
          <a:ln w="2396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6140">
              <a:lnSpc>
                <a:spcPts val="2405"/>
              </a:lnSpc>
            </a:pPr>
            <a:r>
              <a:rPr sz="2100" spc="-5" dirty="0">
                <a:latin typeface="Times New Roman"/>
                <a:cs typeface="Times New Roman"/>
              </a:rPr>
              <a:t>java.lang.String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442" y="2469670"/>
            <a:ext cx="3417570" cy="3110865"/>
          </a:xfrm>
          <a:prstGeom prst="rect">
            <a:avLst/>
          </a:prstGeom>
          <a:ln w="23968">
            <a:solidFill>
              <a:srgbClr val="000000"/>
            </a:solidFill>
          </a:ln>
        </p:spPr>
        <p:txBody>
          <a:bodyPr vert="horz" wrap="square" lIns="0" tIns="221615" rIns="0" bIns="0" rtlCol="0">
            <a:spAutoFit/>
          </a:bodyPr>
          <a:lstStyle/>
          <a:p>
            <a:pPr marL="211454" marR="755650" indent="-200025">
              <a:lnSpc>
                <a:spcPts val="2430"/>
              </a:lnSpc>
              <a:spcBef>
                <a:spcPts val="1745"/>
              </a:spcBef>
            </a:pPr>
            <a:r>
              <a:rPr sz="2100" spc="-5" dirty="0">
                <a:latin typeface="Times New Roman"/>
                <a:cs typeface="Times New Roman"/>
              </a:rPr>
              <a:t>+replace(oldChar: char,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newChar: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char):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String</a:t>
            </a:r>
            <a:endParaRPr sz="2100">
              <a:latin typeface="Times New Roman"/>
              <a:cs typeface="Times New Roman"/>
            </a:endParaRPr>
          </a:p>
          <a:p>
            <a:pPr marL="211454" marR="54610" indent="-200025">
              <a:lnSpc>
                <a:spcPts val="2430"/>
              </a:lnSpc>
              <a:spcBef>
                <a:spcPts val="750"/>
              </a:spcBef>
              <a:tabLst>
                <a:tab pos="2390775" algn="l"/>
              </a:tabLst>
            </a:pPr>
            <a:r>
              <a:rPr sz="2100" spc="-10" dirty="0">
                <a:latin typeface="Times New Roman"/>
                <a:cs typeface="Times New Roman"/>
              </a:rPr>
              <a:t>+replaceFirst(oldString: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String,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newString: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String):	String</a:t>
            </a:r>
            <a:endParaRPr sz="2100">
              <a:latin typeface="Times New Roman"/>
              <a:cs typeface="Times New Roman"/>
            </a:endParaRPr>
          </a:p>
          <a:p>
            <a:pPr marL="211454" marR="205740" indent="-200025">
              <a:lnSpc>
                <a:spcPts val="2400"/>
              </a:lnSpc>
              <a:spcBef>
                <a:spcPts val="805"/>
              </a:spcBef>
              <a:tabLst>
                <a:tab pos="2393950" algn="l"/>
              </a:tabLst>
            </a:pPr>
            <a:r>
              <a:rPr sz="2100" spc="-10" dirty="0">
                <a:latin typeface="Times New Roman"/>
                <a:cs typeface="Times New Roman"/>
              </a:rPr>
              <a:t>+replaceAll(oldString: </a:t>
            </a:r>
            <a:r>
              <a:rPr sz="2100" spc="-5" dirty="0">
                <a:latin typeface="Times New Roman"/>
                <a:cs typeface="Times New Roman"/>
              </a:rPr>
              <a:t>String,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newString:</a:t>
            </a:r>
            <a:r>
              <a:rPr sz="2100" dirty="0">
                <a:latin typeface="Times New Roman"/>
                <a:cs typeface="Times New Roman"/>
              </a:rPr>
              <a:t> String):	</a:t>
            </a:r>
            <a:r>
              <a:rPr sz="2100" spc="-5" dirty="0">
                <a:latin typeface="Times New Roman"/>
                <a:cs typeface="Times New Roman"/>
              </a:rPr>
              <a:t>String</a:t>
            </a:r>
            <a:endParaRPr sz="2100">
              <a:latin typeface="Times New Roman"/>
              <a:cs typeface="Times New Roman"/>
            </a:endParaRPr>
          </a:p>
          <a:p>
            <a:pPr marL="211454" marR="785495" indent="-200025">
              <a:lnSpc>
                <a:spcPts val="2430"/>
              </a:lnSpc>
              <a:spcBef>
                <a:spcPts val="790"/>
              </a:spcBef>
            </a:pPr>
            <a:r>
              <a:rPr sz="2100" spc="-5" dirty="0">
                <a:latin typeface="Times New Roman"/>
                <a:cs typeface="Times New Roman"/>
              </a:rPr>
              <a:t>+split(delimiter: </a:t>
            </a:r>
            <a:r>
              <a:rPr sz="2100" spc="-10" dirty="0">
                <a:latin typeface="Times New Roman"/>
                <a:cs typeface="Times New Roman"/>
              </a:rPr>
              <a:t>String):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String[]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26" y="2657211"/>
            <a:ext cx="7070725" cy="27978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12090" marR="287655" indent="-200025">
              <a:lnSpc>
                <a:spcPts val="2430"/>
              </a:lnSpc>
              <a:spcBef>
                <a:spcPts val="265"/>
              </a:spcBef>
            </a:pPr>
            <a:r>
              <a:rPr sz="2100" spc="-5" dirty="0">
                <a:latin typeface="Times New Roman"/>
                <a:cs typeface="Times New Roman"/>
              </a:rPr>
              <a:t>Returns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new </a:t>
            </a:r>
            <a:r>
              <a:rPr sz="2100" dirty="0">
                <a:latin typeface="Times New Roman"/>
                <a:cs typeface="Times New Roman"/>
              </a:rPr>
              <a:t>string </a:t>
            </a:r>
            <a:r>
              <a:rPr sz="2100" spc="-5" dirty="0">
                <a:latin typeface="Times New Roman"/>
                <a:cs typeface="Times New Roman"/>
              </a:rPr>
              <a:t>that replaces all </a:t>
            </a:r>
            <a:r>
              <a:rPr sz="2100" dirty="0">
                <a:latin typeface="Times New Roman"/>
                <a:cs typeface="Times New Roman"/>
              </a:rPr>
              <a:t>matching </a:t>
            </a:r>
            <a:r>
              <a:rPr sz="2100" spc="-10" dirty="0">
                <a:latin typeface="Times New Roman"/>
                <a:cs typeface="Times New Roman"/>
              </a:rPr>
              <a:t>character </a:t>
            </a:r>
            <a:r>
              <a:rPr sz="2100" spc="5" dirty="0">
                <a:latin typeface="Times New Roman"/>
                <a:cs typeface="Times New Roman"/>
              </a:rPr>
              <a:t>in </a:t>
            </a:r>
            <a:r>
              <a:rPr sz="2100" dirty="0">
                <a:latin typeface="Times New Roman"/>
                <a:cs typeface="Times New Roman"/>
              </a:rPr>
              <a:t>this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string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with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new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character.</a:t>
            </a:r>
            <a:endParaRPr sz="2100">
              <a:latin typeface="Times New Roman"/>
              <a:cs typeface="Times New Roman"/>
            </a:endParaRPr>
          </a:p>
          <a:p>
            <a:pPr marL="212090" marR="196215" indent="-200025">
              <a:lnSpc>
                <a:spcPts val="2430"/>
              </a:lnSpc>
              <a:spcBef>
                <a:spcPts val="750"/>
              </a:spcBef>
            </a:pPr>
            <a:r>
              <a:rPr sz="2100" spc="-5" dirty="0">
                <a:latin typeface="Times New Roman"/>
                <a:cs typeface="Times New Roman"/>
              </a:rPr>
              <a:t>Returns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new </a:t>
            </a:r>
            <a:r>
              <a:rPr sz="2100" dirty="0">
                <a:latin typeface="Times New Roman"/>
                <a:cs typeface="Times New Roman"/>
              </a:rPr>
              <a:t>string </a:t>
            </a:r>
            <a:r>
              <a:rPr sz="2100" spc="-5" dirty="0">
                <a:latin typeface="Times New Roman"/>
                <a:cs typeface="Times New Roman"/>
              </a:rPr>
              <a:t>that replaces </a:t>
            </a:r>
            <a:r>
              <a:rPr sz="2100" dirty="0">
                <a:latin typeface="Times New Roman"/>
                <a:cs typeface="Times New Roman"/>
              </a:rPr>
              <a:t>the </a:t>
            </a:r>
            <a:r>
              <a:rPr sz="2100" spc="-5" dirty="0">
                <a:latin typeface="Times New Roman"/>
                <a:cs typeface="Times New Roman"/>
              </a:rPr>
              <a:t>first matching </a:t>
            </a:r>
            <a:r>
              <a:rPr sz="2100" spc="-10" dirty="0">
                <a:latin typeface="Times New Roman"/>
                <a:cs typeface="Times New Roman"/>
              </a:rPr>
              <a:t>substring in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this</a:t>
            </a:r>
            <a:r>
              <a:rPr sz="2100" spc="-5" dirty="0">
                <a:latin typeface="Times New Roman"/>
                <a:cs typeface="Times New Roman"/>
              </a:rPr>
              <a:t> string</a:t>
            </a:r>
            <a:r>
              <a:rPr sz="2100" spc="-15" dirty="0">
                <a:latin typeface="Times New Roman"/>
                <a:cs typeface="Times New Roman"/>
              </a:rPr>
              <a:t> with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new </a:t>
            </a:r>
            <a:r>
              <a:rPr sz="2100" dirty="0">
                <a:latin typeface="Times New Roman"/>
                <a:cs typeface="Times New Roman"/>
              </a:rPr>
              <a:t>substring.</a:t>
            </a:r>
            <a:endParaRPr sz="2100">
              <a:latin typeface="Times New Roman"/>
              <a:cs typeface="Times New Roman"/>
            </a:endParaRPr>
          </a:p>
          <a:p>
            <a:pPr marL="212090" marR="287020" indent="-200025">
              <a:lnSpc>
                <a:spcPts val="2400"/>
              </a:lnSpc>
              <a:spcBef>
                <a:spcPts val="810"/>
              </a:spcBef>
            </a:pPr>
            <a:r>
              <a:rPr sz="2100" spc="-5" dirty="0">
                <a:latin typeface="Times New Roman"/>
                <a:cs typeface="Times New Roman"/>
              </a:rPr>
              <a:t>Returns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new </a:t>
            </a:r>
            <a:r>
              <a:rPr sz="2100" dirty="0">
                <a:latin typeface="Times New Roman"/>
                <a:cs typeface="Times New Roman"/>
              </a:rPr>
              <a:t>string </a:t>
            </a:r>
            <a:r>
              <a:rPr sz="2100" spc="-5" dirty="0">
                <a:latin typeface="Times New Roman"/>
                <a:cs typeface="Times New Roman"/>
              </a:rPr>
              <a:t>that </a:t>
            </a:r>
            <a:r>
              <a:rPr sz="2100" dirty="0">
                <a:latin typeface="Times New Roman"/>
                <a:cs typeface="Times New Roman"/>
              </a:rPr>
              <a:t>replace </a:t>
            </a:r>
            <a:r>
              <a:rPr sz="2100" spc="-10" dirty="0">
                <a:latin typeface="Times New Roman"/>
                <a:cs typeface="Times New Roman"/>
              </a:rPr>
              <a:t>all </a:t>
            </a:r>
            <a:r>
              <a:rPr sz="2100" dirty="0">
                <a:latin typeface="Times New Roman"/>
                <a:cs typeface="Times New Roman"/>
              </a:rPr>
              <a:t>matching </a:t>
            </a:r>
            <a:r>
              <a:rPr sz="2100" spc="-10" dirty="0">
                <a:latin typeface="Times New Roman"/>
                <a:cs typeface="Times New Roman"/>
              </a:rPr>
              <a:t>substrings </a:t>
            </a:r>
            <a:r>
              <a:rPr sz="2100" spc="5" dirty="0">
                <a:latin typeface="Times New Roman"/>
                <a:cs typeface="Times New Roman"/>
              </a:rPr>
              <a:t>in </a:t>
            </a:r>
            <a:r>
              <a:rPr sz="2100" spc="15" dirty="0">
                <a:latin typeface="Times New Roman"/>
                <a:cs typeface="Times New Roman"/>
              </a:rPr>
              <a:t>this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string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with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new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substring.</a:t>
            </a:r>
            <a:endParaRPr sz="2100">
              <a:latin typeface="Times New Roman"/>
              <a:cs typeface="Times New Roman"/>
            </a:endParaRPr>
          </a:p>
          <a:p>
            <a:pPr marL="212090" marR="5080" indent="-200025">
              <a:lnSpc>
                <a:spcPts val="2430"/>
              </a:lnSpc>
              <a:spcBef>
                <a:spcPts val="785"/>
              </a:spcBef>
            </a:pPr>
            <a:r>
              <a:rPr sz="2100" spc="-5" dirty="0">
                <a:latin typeface="Times New Roman"/>
                <a:cs typeface="Times New Roman"/>
              </a:rPr>
              <a:t>Returns </a:t>
            </a:r>
            <a:r>
              <a:rPr sz="2100" spc="-10" dirty="0">
                <a:latin typeface="Times New Roman"/>
                <a:cs typeface="Times New Roman"/>
              </a:rPr>
              <a:t>an </a:t>
            </a:r>
            <a:r>
              <a:rPr sz="2100" spc="-5" dirty="0">
                <a:latin typeface="Times New Roman"/>
                <a:cs typeface="Times New Roman"/>
              </a:rPr>
              <a:t>array </a:t>
            </a:r>
            <a:r>
              <a:rPr sz="2100" spc="-1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strings consisting </a:t>
            </a:r>
            <a:r>
              <a:rPr sz="2100" spc="-10" dirty="0">
                <a:latin typeface="Times New Roman"/>
                <a:cs typeface="Times New Roman"/>
              </a:rPr>
              <a:t>of </a:t>
            </a:r>
            <a:r>
              <a:rPr sz="2100" spc="5" dirty="0">
                <a:latin typeface="Times New Roman"/>
                <a:cs typeface="Times New Roman"/>
              </a:rPr>
              <a:t>the </a:t>
            </a:r>
            <a:r>
              <a:rPr sz="2100" spc="-10" dirty="0">
                <a:latin typeface="Times New Roman"/>
                <a:cs typeface="Times New Roman"/>
              </a:rPr>
              <a:t>substrings split </a:t>
            </a:r>
            <a:r>
              <a:rPr sz="2100" spc="5" dirty="0">
                <a:latin typeface="Times New Roman"/>
                <a:cs typeface="Times New Roman"/>
              </a:rPr>
              <a:t>by the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delimiter.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83559" y="1399540"/>
            <a:ext cx="11987530" cy="20554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85"/>
              </a:spcBef>
            </a:pPr>
            <a:r>
              <a:rPr sz="2800" b="1" spc="-10" dirty="0">
                <a:latin typeface="Courier New"/>
                <a:cs typeface="Courier New"/>
              </a:rPr>
              <a:t>"Welcome".replace('e', 'A') </a:t>
            </a:r>
            <a:r>
              <a:rPr sz="2800" spc="-5" dirty="0">
                <a:latin typeface="Times New Roman"/>
                <a:cs typeface="Times New Roman"/>
              </a:rPr>
              <a:t>returns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new string, </a:t>
            </a:r>
            <a:r>
              <a:rPr sz="2800" spc="-45" dirty="0">
                <a:latin typeface="Times New Roman"/>
                <a:cs typeface="Times New Roman"/>
              </a:rPr>
              <a:t>WAlcomA. 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"Welcome".replaceFirst("e", "AB") </a:t>
            </a:r>
            <a:r>
              <a:rPr sz="2800" spc="-5" dirty="0">
                <a:latin typeface="Times New Roman"/>
                <a:cs typeface="Times New Roman"/>
              </a:rPr>
              <a:t>returns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new string, </a:t>
            </a:r>
            <a:r>
              <a:rPr sz="2800" spc="-40" dirty="0">
                <a:latin typeface="Times New Roman"/>
                <a:cs typeface="Times New Roman"/>
              </a:rPr>
              <a:t>WABlcome.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"Welcome".replace("e", "AB") </a:t>
            </a:r>
            <a:r>
              <a:rPr sz="2800" spc="-5" dirty="0">
                <a:latin typeface="Times New Roman"/>
                <a:cs typeface="Times New Roman"/>
              </a:rPr>
              <a:t>returns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new string, </a:t>
            </a:r>
            <a:r>
              <a:rPr sz="2800" spc="-35" dirty="0">
                <a:latin typeface="Times New Roman"/>
                <a:cs typeface="Times New Roman"/>
              </a:rPr>
              <a:t>WABlcomAB. 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"Welcome".replace("el",</a:t>
            </a:r>
            <a:r>
              <a:rPr sz="2800" b="1" spc="-1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"AB") </a:t>
            </a:r>
            <a:r>
              <a:rPr sz="2800" spc="-5" dirty="0">
                <a:latin typeface="Times New Roman"/>
                <a:cs typeface="Times New Roman"/>
              </a:rPr>
              <a:t>returns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string,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WABcome.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31140" y="862076"/>
            <a:ext cx="10498455" cy="200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Splitting</a:t>
            </a:r>
            <a:r>
              <a:rPr sz="3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3000">
              <a:latin typeface="Times New Roman"/>
              <a:cs typeface="Times New Roman"/>
            </a:endParaRPr>
          </a:p>
          <a:p>
            <a:pPr marL="1539240" marR="5080">
              <a:lnSpc>
                <a:spcPct val="125000"/>
              </a:lnSpc>
              <a:spcBef>
                <a:spcPts val="1175"/>
              </a:spcBef>
            </a:pPr>
            <a:r>
              <a:rPr sz="2400" b="1" spc="-5" dirty="0">
                <a:latin typeface="Courier New"/>
                <a:cs typeface="Courier New"/>
              </a:rPr>
              <a:t>String[] tokens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"Java#HTML#Perl".split("#", 0);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tokens.length;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endParaRPr sz="2400">
              <a:latin typeface="Courier New"/>
              <a:cs typeface="Courier New"/>
            </a:endParaRPr>
          </a:p>
          <a:p>
            <a:pPr marL="1904364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System.out.print(tokens[i]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13990" y="791971"/>
            <a:ext cx="10521950" cy="482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Matching,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Replacing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Splitting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Patterns</a:t>
            </a:r>
            <a:endParaRPr sz="300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  <a:spcBef>
                <a:spcPts val="2030"/>
              </a:spcBef>
            </a:pPr>
            <a:r>
              <a:rPr sz="2600" spc="-110" dirty="0">
                <a:latin typeface="Times New Roman"/>
                <a:cs typeface="Times New Roman"/>
              </a:rPr>
              <a:t>We</a:t>
            </a:r>
            <a:r>
              <a:rPr sz="2600" spc="-5" dirty="0">
                <a:latin typeface="Times New Roman"/>
                <a:cs typeface="Times New Roman"/>
              </a:rPr>
              <a:t> can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match,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replace,</a:t>
            </a:r>
            <a:r>
              <a:rPr sz="2600" dirty="0">
                <a:latin typeface="Times New Roman"/>
                <a:cs typeface="Times New Roman"/>
              </a:rPr>
              <a:t> or split a </a:t>
            </a:r>
            <a:r>
              <a:rPr sz="2600" spc="-5" dirty="0">
                <a:latin typeface="Times New Roman"/>
                <a:cs typeface="Times New Roman"/>
              </a:rPr>
              <a:t>string</a:t>
            </a:r>
            <a:r>
              <a:rPr sz="2600" dirty="0">
                <a:latin typeface="Times New Roman"/>
                <a:cs typeface="Times New Roman"/>
              </a:rPr>
              <a:t> by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specifying</a:t>
            </a:r>
            <a:r>
              <a:rPr sz="2600" dirty="0">
                <a:latin typeface="Times New Roman"/>
                <a:cs typeface="Times New Roman"/>
              </a:rPr>
              <a:t> a </a:t>
            </a:r>
            <a:r>
              <a:rPr sz="2600" spc="-5" dirty="0">
                <a:latin typeface="Times New Roman"/>
                <a:cs typeface="Times New Roman"/>
              </a:rPr>
              <a:t>pattern.</a:t>
            </a:r>
            <a:endParaRPr sz="2600">
              <a:latin typeface="Times New Roman"/>
              <a:cs typeface="Times New Roman"/>
            </a:endParaRPr>
          </a:p>
          <a:p>
            <a:pPr marL="127635" marR="5080">
              <a:lnSpc>
                <a:spcPts val="3000"/>
              </a:lnSpc>
              <a:spcBef>
                <a:spcPts val="995"/>
              </a:spcBef>
            </a:pPr>
            <a:r>
              <a:rPr sz="2600" spc="-5" dirty="0">
                <a:latin typeface="Times New Roman"/>
                <a:cs typeface="Times New Roman"/>
              </a:rPr>
              <a:t>This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extremely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useful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powerful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feature,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commonly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known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Times New Roman"/>
                <a:cs typeface="Times New Roman"/>
              </a:rPr>
              <a:t>regular </a:t>
            </a:r>
            <a:r>
              <a:rPr sz="2600" i="1" spc="-63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Times New Roman"/>
                <a:cs typeface="Times New Roman"/>
              </a:rPr>
              <a:t>expression</a:t>
            </a:r>
            <a:r>
              <a:rPr sz="2600" spc="-1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2893695">
              <a:lnSpc>
                <a:spcPct val="100000"/>
              </a:lnSpc>
              <a:spcBef>
                <a:spcPts val="2175"/>
              </a:spcBef>
            </a:pPr>
            <a:r>
              <a:rPr sz="2600" spc="-5" dirty="0">
                <a:latin typeface="Times New Roman"/>
                <a:cs typeface="Times New Roman"/>
              </a:rPr>
              <a:t>"Java".matches("Java");</a:t>
            </a:r>
            <a:endParaRPr sz="2600">
              <a:latin typeface="Times New Roman"/>
              <a:cs typeface="Times New Roman"/>
            </a:endParaRPr>
          </a:p>
          <a:p>
            <a:pPr marL="2893695">
              <a:lnSpc>
                <a:spcPct val="100000"/>
              </a:lnSpc>
              <a:spcBef>
                <a:spcPts val="670"/>
              </a:spcBef>
            </a:pPr>
            <a:r>
              <a:rPr sz="2600" spc="-5" dirty="0">
                <a:latin typeface="Times New Roman"/>
                <a:cs typeface="Times New Roman"/>
              </a:rPr>
              <a:t>"Java".equals("Java");</a:t>
            </a:r>
            <a:endParaRPr sz="2600">
              <a:latin typeface="Times New Roman"/>
              <a:cs typeface="Times New Roman"/>
            </a:endParaRPr>
          </a:p>
          <a:p>
            <a:pPr marL="2893695" marR="3232150">
              <a:lnSpc>
                <a:spcPct val="121500"/>
              </a:lnSpc>
              <a:spcBef>
                <a:spcPts val="2065"/>
              </a:spcBef>
            </a:pPr>
            <a:r>
              <a:rPr sz="2600" spc="-5" dirty="0">
                <a:latin typeface="Times New Roman"/>
                <a:cs typeface="Times New Roman"/>
              </a:rPr>
              <a:t>"Java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5" dirty="0">
                <a:latin typeface="Times New Roman"/>
                <a:cs typeface="Times New Roman"/>
              </a:rPr>
              <a:t>fun".matches("Java.*");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"Java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5" dirty="0">
                <a:latin typeface="Times New Roman"/>
                <a:cs typeface="Times New Roman"/>
              </a:rPr>
              <a:t>cool".matches("Java.*");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3542-07ED-1468-F0F3-63D119916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119B-EC38-2D65-0764-C37A9767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0" y="273886"/>
            <a:ext cx="9782175" cy="558800"/>
          </a:xfrm>
        </p:spPr>
        <p:txBody>
          <a:bodyPr/>
          <a:lstStyle/>
          <a:p>
            <a:r>
              <a:rPr lang="en-US" dirty="0"/>
              <a:t>Objects in Java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FFF75D-42B2-E2C5-C5E0-B10406FEAD86}"/>
              </a:ext>
            </a:extLst>
          </p:cNvPr>
          <p:cNvSpPr txBox="1"/>
          <p:nvPr/>
        </p:nvSpPr>
        <p:spPr>
          <a:xfrm>
            <a:off x="617847" y="273886"/>
            <a:ext cx="12785105" cy="673068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brand;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brand) {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.brand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brand;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(brand +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is driving!"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"Toyota"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myCar.drive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515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13990" y="791971"/>
            <a:ext cx="11129010" cy="519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Matching,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Replacing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Splitting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Patterns</a:t>
            </a:r>
            <a:endParaRPr sz="3000">
              <a:latin typeface="Times New Roman"/>
              <a:cs typeface="Times New Roman"/>
            </a:endParaRPr>
          </a:p>
          <a:p>
            <a:pPr marL="88900" marR="1100455">
              <a:lnSpc>
                <a:spcPct val="80000"/>
              </a:lnSpc>
              <a:spcBef>
                <a:spcPts val="2680"/>
              </a:spcBef>
            </a:pP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replaceAll</a:t>
            </a:r>
            <a:r>
              <a:rPr sz="2600" spc="-10" dirty="0">
                <a:latin typeface="Times New Roman"/>
                <a:cs typeface="Times New Roman"/>
              </a:rPr>
              <a:t>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replaceFirst</a:t>
            </a:r>
            <a:r>
              <a:rPr sz="2600" spc="-10" dirty="0">
                <a:latin typeface="Times New Roman"/>
                <a:cs typeface="Times New Roman"/>
              </a:rPr>
              <a:t>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split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methods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with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regular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expression.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Times New Roman"/>
              <a:cs typeface="Times New Roman"/>
            </a:endParaRPr>
          </a:p>
          <a:p>
            <a:pPr marL="88900" marR="30480">
              <a:lnSpc>
                <a:spcPts val="2520"/>
              </a:lnSpc>
            </a:pP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example,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following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statement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returns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new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string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that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replaces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$,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+,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 #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"a+b$#c" </a:t>
            </a:r>
            <a:r>
              <a:rPr sz="2600" dirty="0">
                <a:latin typeface="Times New Roman"/>
                <a:cs typeface="Times New Roman"/>
              </a:rPr>
              <a:t>by the</a:t>
            </a:r>
            <a:r>
              <a:rPr sz="2600" spc="-5" dirty="0">
                <a:latin typeface="Times New Roman"/>
                <a:cs typeface="Times New Roman"/>
              </a:rPr>
              <a:t> string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NNN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/>
              <a:cs typeface="Times New Roman"/>
            </a:endParaRPr>
          </a:p>
          <a:p>
            <a:pPr marL="88900" marR="4497705">
              <a:lnSpc>
                <a:spcPct val="112300"/>
              </a:lnSpc>
            </a:pPr>
            <a:r>
              <a:rPr sz="2600" spc="-5" dirty="0">
                <a:latin typeface="Times New Roman"/>
                <a:cs typeface="Times New Roman"/>
              </a:rPr>
              <a:t>String</a:t>
            </a:r>
            <a:r>
              <a:rPr sz="2600" dirty="0">
                <a:latin typeface="Times New Roman"/>
                <a:cs typeface="Times New Roman"/>
              </a:rPr>
              <a:t> 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 </a:t>
            </a:r>
            <a:r>
              <a:rPr sz="2600" spc="-5" dirty="0">
                <a:latin typeface="Times New Roman"/>
                <a:cs typeface="Times New Roman"/>
              </a:rPr>
              <a:t>"a+b$#c".replaceAll("[$+#]",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"NNN");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System.out.println(s);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88900" marR="5080">
              <a:lnSpc>
                <a:spcPct val="76900"/>
              </a:lnSpc>
            </a:pPr>
            <a:r>
              <a:rPr sz="2600" spc="-5" dirty="0">
                <a:latin typeface="Times New Roman"/>
                <a:cs typeface="Times New Roman"/>
              </a:rPr>
              <a:t>Here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regular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expression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[$+#] specifies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pattern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that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matches</a:t>
            </a:r>
            <a:r>
              <a:rPr sz="2600" dirty="0">
                <a:latin typeface="Times New Roman"/>
                <a:cs typeface="Times New Roman"/>
              </a:rPr>
              <a:t> $,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+,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 #.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So, 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output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aNNNbNNNNNNc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13990" y="791971"/>
            <a:ext cx="10670540" cy="3999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Matching,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Replacing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Splitting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Patterns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marL="515620" marR="5080">
              <a:lnSpc>
                <a:spcPts val="2780"/>
              </a:lnSpc>
            </a:pP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following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statement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splits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string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array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strings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delimited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some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punctuation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marks.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2600" spc="-5" dirty="0">
                <a:latin typeface="Times New Roman"/>
                <a:cs typeface="Times New Roman"/>
              </a:rPr>
              <a:t>String[]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tokens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"Java,C?C#,C++".split("[.,:;?]");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680720" marR="5394960" indent="-165100">
              <a:lnSpc>
                <a:spcPct val="121500"/>
              </a:lnSpc>
            </a:pPr>
            <a:r>
              <a:rPr sz="2600" spc="-5" dirty="0">
                <a:latin typeface="Times New Roman"/>
                <a:cs typeface="Times New Roman"/>
              </a:rPr>
              <a:t>for (int </a:t>
            </a:r>
            <a:r>
              <a:rPr sz="2600" dirty="0">
                <a:latin typeface="Times New Roman"/>
                <a:cs typeface="Times New Roman"/>
              </a:rPr>
              <a:t>i = 0; i &lt; </a:t>
            </a:r>
            <a:r>
              <a:rPr sz="2600" spc="-5" dirty="0">
                <a:latin typeface="Times New Roman"/>
                <a:cs typeface="Times New Roman"/>
              </a:rPr>
              <a:t>tokens.length; i++)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System.out.println(tokens[i]);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21229" y="831814"/>
            <a:ext cx="11138535" cy="4211320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Convert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Character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Numbers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Strings</a:t>
            </a:r>
            <a:endParaRPr sz="3000">
              <a:latin typeface="Times New Roman"/>
              <a:cs typeface="Times New Roman"/>
            </a:endParaRPr>
          </a:p>
          <a:p>
            <a:pPr marL="205104" marR="498475">
              <a:lnSpc>
                <a:spcPts val="3000"/>
              </a:lnSpc>
              <a:spcBef>
                <a:spcPts val="2280"/>
              </a:spcBef>
            </a:pPr>
            <a:r>
              <a:rPr sz="2800" spc="-5" dirty="0">
                <a:latin typeface="Calibri"/>
                <a:cs typeface="Calibri"/>
              </a:rPr>
              <a:t>The String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several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static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valueOf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converting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character,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array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characters,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numeric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strings.</a:t>
            </a:r>
            <a:endParaRPr sz="2800">
              <a:latin typeface="Calibri"/>
              <a:cs typeface="Calibri"/>
            </a:endParaRPr>
          </a:p>
          <a:p>
            <a:pPr marL="205104" marR="5080">
              <a:lnSpc>
                <a:spcPts val="3100"/>
              </a:lnSpc>
              <a:spcBef>
                <a:spcPts val="925"/>
              </a:spcBef>
            </a:pPr>
            <a:r>
              <a:rPr sz="2800" spc="-5" dirty="0">
                <a:latin typeface="Calibri"/>
                <a:cs typeface="Calibri"/>
              </a:rPr>
              <a:t>These methods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 </a:t>
            </a:r>
            <a:r>
              <a:rPr sz="2800" spc="-5" dirty="0">
                <a:latin typeface="Calibri"/>
                <a:cs typeface="Calibri"/>
              </a:rPr>
              <a:t>name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valueOf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argument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char,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char[],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double,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long,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float.</a:t>
            </a:r>
            <a:endParaRPr sz="2800">
              <a:latin typeface="Calibri"/>
              <a:cs typeface="Calibri"/>
            </a:endParaRPr>
          </a:p>
          <a:p>
            <a:pPr marL="205104">
              <a:lnSpc>
                <a:spcPct val="100000"/>
              </a:lnSpc>
              <a:spcBef>
                <a:spcPts val="585"/>
              </a:spcBef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convert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5" dirty="0">
                <a:latin typeface="Calibri"/>
                <a:cs typeface="Calibri"/>
              </a:rPr>
              <a:t>double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endParaRPr sz="2800">
              <a:latin typeface="Calibri"/>
              <a:cs typeface="Calibri"/>
            </a:endParaRPr>
          </a:p>
          <a:p>
            <a:pPr marL="4420235">
              <a:lnSpc>
                <a:spcPct val="100000"/>
              </a:lnSpc>
              <a:spcBef>
                <a:spcPts val="625"/>
              </a:spcBef>
            </a:pPr>
            <a:r>
              <a:rPr sz="2800" b="1" spc="-10" dirty="0">
                <a:latin typeface="Courier New"/>
                <a:cs typeface="Courier New"/>
              </a:rPr>
              <a:t>String.valueOf(5.44).</a:t>
            </a:r>
            <a:endParaRPr sz="2800">
              <a:latin typeface="Courier New"/>
              <a:cs typeface="Courier New"/>
            </a:endParaRPr>
          </a:p>
          <a:p>
            <a:pPr marL="205104">
              <a:lnSpc>
                <a:spcPct val="100000"/>
              </a:lnSpc>
              <a:spcBef>
                <a:spcPts val="645"/>
              </a:spcBef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return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consists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characters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‘5’,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85" dirty="0">
                <a:solidFill>
                  <a:srgbClr val="FF0000"/>
                </a:solidFill>
                <a:latin typeface="Calibri"/>
                <a:cs typeface="Calibri"/>
              </a:rPr>
              <a:t>‘.’,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‘4’,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‘4’.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2394" y="974852"/>
            <a:ext cx="11233785" cy="301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sz="30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StringBuilde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r</a:t>
            </a:r>
            <a:r>
              <a:rPr sz="3000" u="sng" spc="-113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3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nd</a:t>
            </a:r>
            <a:r>
              <a:rPr sz="30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StringBuffer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he </a:t>
            </a:r>
            <a:r>
              <a:rPr sz="2400" b="1" spc="-5" dirty="0">
                <a:latin typeface="Courier New"/>
                <a:cs typeface="Courier New"/>
              </a:rPr>
              <a:t>StringBuilder/StringBuffe</a:t>
            </a:r>
            <a:r>
              <a:rPr sz="2400" b="1" dirty="0">
                <a:latin typeface="Courier New"/>
                <a:cs typeface="Courier New"/>
              </a:rPr>
              <a:t>r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cl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Strin</a:t>
            </a:r>
            <a:r>
              <a:rPr sz="2400" dirty="0">
                <a:latin typeface="Courier New"/>
                <a:cs typeface="Courier New"/>
              </a:rPr>
              <a:t>g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ass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general,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StringBuilder/StringBuffer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be used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wherever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latin typeface="Courier New"/>
                <a:cs typeface="Courier New"/>
              </a:rPr>
              <a:t>StringBuilder/StringBuffer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flexible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 String.</a:t>
            </a:r>
            <a:endParaRPr sz="2400">
              <a:latin typeface="Calibri"/>
              <a:cs typeface="Calibri"/>
            </a:endParaRPr>
          </a:p>
          <a:p>
            <a:pPr marL="12700" marR="475615">
              <a:lnSpc>
                <a:spcPts val="2590"/>
              </a:lnSpc>
              <a:spcBef>
                <a:spcPts val="1050"/>
              </a:spcBef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add,</a:t>
            </a:r>
            <a:r>
              <a:rPr sz="2400" spc="-5" dirty="0">
                <a:latin typeface="Calibri"/>
                <a:cs typeface="Calibri"/>
              </a:rPr>
              <a:t> insert, or </a:t>
            </a:r>
            <a:r>
              <a:rPr sz="2400" dirty="0">
                <a:latin typeface="Calibri"/>
                <a:cs typeface="Calibri"/>
              </a:rPr>
              <a:t>append</a:t>
            </a:r>
            <a:r>
              <a:rPr sz="2400" spc="-5" dirty="0">
                <a:latin typeface="Calibri"/>
                <a:cs typeface="Calibri"/>
              </a:rPr>
              <a:t> new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 </a:t>
            </a:r>
            <a:r>
              <a:rPr sz="2400" spc="-40" dirty="0">
                <a:latin typeface="Calibri"/>
                <a:cs typeface="Calibri"/>
              </a:rPr>
              <a:t>buffer,</a:t>
            </a:r>
            <a:r>
              <a:rPr sz="2400" spc="-5" dirty="0">
                <a:latin typeface="Calibri"/>
                <a:cs typeface="Calibri"/>
              </a:rPr>
              <a:t> whereas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fixed</a:t>
            </a:r>
            <a:r>
              <a:rPr sz="2400" spc="-5" dirty="0">
                <a:latin typeface="Calibri"/>
                <a:cs typeface="Calibri"/>
              </a:rPr>
              <a:t> once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578193" y="1371091"/>
            <a:ext cx="5035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StringBuilde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r</a:t>
            </a:r>
            <a:r>
              <a:rPr sz="3000" u="sng" spc="-113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3000" b="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</a:t>
            </a:r>
            <a:r>
              <a:rPr sz="3000" b="0" u="sng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3000" b="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</a:t>
            </a:r>
            <a:r>
              <a:rPr sz="3000" b="0" u="sng" spc="-3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s</a:t>
            </a:r>
            <a:r>
              <a:rPr sz="3000" b="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tru</a:t>
            </a:r>
            <a:r>
              <a:rPr sz="3000" b="0" u="sng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</a:t>
            </a:r>
            <a:r>
              <a:rPr sz="3000" b="0" u="sng" spc="-3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3000" b="0" u="sng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3000" b="0" u="sng" spc="-6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r</a:t>
            </a:r>
            <a:r>
              <a:rPr sz="3000" b="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s</a:t>
            </a:r>
            <a:endParaRPr sz="3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0453" y="2291152"/>
            <a:ext cx="3846195" cy="554355"/>
          </a:xfrm>
          <a:prstGeom prst="rect">
            <a:avLst/>
          </a:prstGeom>
          <a:ln w="276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7975">
              <a:lnSpc>
                <a:spcPts val="3155"/>
              </a:lnSpc>
            </a:pPr>
            <a:r>
              <a:rPr sz="2700" spc="5" dirty="0">
                <a:latin typeface="Times New Roman"/>
                <a:cs typeface="Times New Roman"/>
              </a:rPr>
              <a:t>java.lang.StringBuilder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453" y="2845017"/>
            <a:ext cx="3846195" cy="1744980"/>
          </a:xfrm>
          <a:prstGeom prst="rect">
            <a:avLst/>
          </a:prstGeom>
          <a:ln w="27644">
            <a:solidFill>
              <a:srgbClr val="000000"/>
            </a:solidFill>
          </a:ln>
        </p:spPr>
        <p:txBody>
          <a:bodyPr vert="horz" wrap="square" lIns="0" tIns="230504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814"/>
              </a:spcBef>
            </a:pPr>
            <a:r>
              <a:rPr sz="2400" spc="5" dirty="0">
                <a:latin typeface="Times New Roman"/>
                <a:cs typeface="Times New Roman"/>
              </a:rPr>
              <a:t>+StringBuilder()</a:t>
            </a:r>
            <a:endParaRPr sz="2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830"/>
              </a:spcBef>
            </a:pPr>
            <a:r>
              <a:rPr sz="2400" spc="5" dirty="0">
                <a:latin typeface="Times New Roman"/>
                <a:cs typeface="Times New Roman"/>
              </a:rPr>
              <a:t>+StringBuilder(capacity: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int)</a:t>
            </a:r>
            <a:endParaRPr sz="2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790"/>
              </a:spcBef>
            </a:pPr>
            <a:r>
              <a:rPr sz="2400" spc="5" dirty="0">
                <a:latin typeface="Times New Roman"/>
                <a:cs typeface="Times New Roman"/>
              </a:rPr>
              <a:t>+StringBuilder(s: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String)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43533" rIns="0" bIns="0" rtlCol="0">
            <a:spAutoFit/>
          </a:bodyPr>
          <a:lstStyle/>
          <a:p>
            <a:pPr marL="4879340" marR="5080">
              <a:lnSpc>
                <a:spcPct val="128099"/>
              </a:lnSpc>
              <a:spcBef>
                <a:spcPts val="110"/>
              </a:spcBef>
            </a:pP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Constructs 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an 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empty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string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builder 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with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capacity 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16. </a:t>
            </a:r>
            <a:r>
              <a:rPr b="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Constructs 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string builder with the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specified capacity. </a:t>
            </a:r>
            <a:r>
              <a:rPr b="0" spc="-5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Constructs</a:t>
            </a:r>
            <a:r>
              <a:rPr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string</a:t>
            </a:r>
            <a:r>
              <a:rPr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builder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specified</a:t>
            </a:r>
            <a:r>
              <a:rPr b="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string.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257430" y="785876"/>
            <a:ext cx="50247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Modifying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Strings</a:t>
            </a:r>
            <a:r>
              <a:rPr sz="3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Builder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2822" y="1420292"/>
            <a:ext cx="2773045" cy="284480"/>
          </a:xfrm>
          <a:prstGeom prst="rect">
            <a:avLst/>
          </a:prstGeom>
          <a:ln w="14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165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java.lang.StringBuilder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2822" y="1704643"/>
            <a:ext cx="2773045" cy="4741545"/>
          </a:xfrm>
          <a:prstGeom prst="rect">
            <a:avLst/>
          </a:prstGeom>
          <a:ln w="14191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1000"/>
              </a:spcBef>
            </a:pPr>
            <a:r>
              <a:rPr sz="1200" spc="10" dirty="0">
                <a:latin typeface="Times New Roman"/>
                <a:cs typeface="Times New Roman"/>
              </a:rPr>
              <a:t>+append(data: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char[]):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127635" marR="139065" indent="-118745">
              <a:lnSpc>
                <a:spcPct val="101099"/>
              </a:lnSpc>
              <a:spcBef>
                <a:spcPts val="409"/>
              </a:spcBef>
            </a:pPr>
            <a:r>
              <a:rPr sz="1200" spc="10" dirty="0">
                <a:latin typeface="Times New Roman"/>
                <a:cs typeface="Times New Roman"/>
              </a:rPr>
              <a:t>+append(data: char[], offset: </a:t>
            </a:r>
            <a:r>
              <a:rPr sz="1200" spc="5" dirty="0">
                <a:latin typeface="Times New Roman"/>
                <a:cs typeface="Times New Roman"/>
              </a:rPr>
              <a:t>int, </a:t>
            </a:r>
            <a:r>
              <a:rPr sz="1200" spc="15" dirty="0">
                <a:latin typeface="Times New Roman"/>
                <a:cs typeface="Times New Roman"/>
              </a:rPr>
              <a:t>len: int):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30"/>
              </a:spcBef>
            </a:pPr>
            <a:r>
              <a:rPr sz="1200" spc="10" dirty="0">
                <a:latin typeface="Times New Roman"/>
                <a:cs typeface="Times New Roman"/>
              </a:rPr>
              <a:t>+append(v: </a:t>
            </a:r>
            <a:r>
              <a:rPr sz="1200" i="1" spc="15" dirty="0">
                <a:latin typeface="Times New Roman"/>
                <a:cs typeface="Times New Roman"/>
              </a:rPr>
              <a:t>aPrimitiveType</a:t>
            </a:r>
            <a:r>
              <a:rPr sz="1200" spc="15" dirty="0">
                <a:latin typeface="Times New Roman"/>
                <a:cs typeface="Times New Roman"/>
              </a:rPr>
              <a:t>):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+append(s: </a:t>
            </a:r>
            <a:r>
              <a:rPr sz="1200" spc="15" dirty="0">
                <a:latin typeface="Times New Roman"/>
                <a:cs typeface="Times New Roman"/>
              </a:rPr>
              <a:t>String):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127635" marR="351155" indent="-118745">
              <a:lnSpc>
                <a:spcPct val="101099"/>
              </a:lnSpc>
              <a:spcBef>
                <a:spcPts val="409"/>
              </a:spcBef>
            </a:pPr>
            <a:r>
              <a:rPr sz="1200" spc="10" dirty="0">
                <a:latin typeface="Times New Roman"/>
                <a:cs typeface="Times New Roman"/>
              </a:rPr>
              <a:t>+delete(startIndex: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int,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endIndex: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int):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30"/>
              </a:spcBef>
            </a:pPr>
            <a:r>
              <a:rPr sz="1200" spc="10" dirty="0">
                <a:latin typeface="Times New Roman"/>
                <a:cs typeface="Times New Roman"/>
              </a:rPr>
              <a:t>+deleteCharAt(index: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int):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99060" marR="143510" indent="-90170">
              <a:lnSpc>
                <a:spcPct val="101099"/>
              </a:lnSpc>
              <a:spcBef>
                <a:spcPts val="445"/>
              </a:spcBef>
            </a:pPr>
            <a:r>
              <a:rPr sz="1200" spc="10" dirty="0">
                <a:latin typeface="Times New Roman"/>
                <a:cs typeface="Times New Roman"/>
              </a:rPr>
              <a:t>+insert(index: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int,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char[],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offset: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int,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len: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int):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127635" marR="767080" indent="-118745">
              <a:lnSpc>
                <a:spcPct val="101099"/>
              </a:lnSpc>
              <a:spcBef>
                <a:spcPts val="409"/>
              </a:spcBef>
            </a:pPr>
            <a:r>
              <a:rPr sz="1200" spc="10" dirty="0">
                <a:latin typeface="Times New Roman"/>
                <a:cs typeface="Times New Roman"/>
              </a:rPr>
              <a:t>+insert(offset: </a:t>
            </a:r>
            <a:r>
              <a:rPr sz="1200" spc="5" dirty="0">
                <a:latin typeface="Times New Roman"/>
                <a:cs typeface="Times New Roman"/>
              </a:rPr>
              <a:t>int,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data:</a:t>
            </a:r>
            <a:r>
              <a:rPr sz="1200" spc="10" dirty="0">
                <a:latin typeface="Times New Roman"/>
                <a:cs typeface="Times New Roman"/>
              </a:rPr>
              <a:t> char[]):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127635" marR="346075" indent="-118745">
              <a:lnSpc>
                <a:spcPct val="101099"/>
              </a:lnSpc>
              <a:spcBef>
                <a:spcPts val="414"/>
              </a:spcBef>
            </a:pPr>
            <a:r>
              <a:rPr sz="1200" spc="10" dirty="0">
                <a:latin typeface="Times New Roman"/>
                <a:cs typeface="Times New Roman"/>
              </a:rPr>
              <a:t>+insert(offset: </a:t>
            </a:r>
            <a:r>
              <a:rPr sz="1200" spc="5" dirty="0">
                <a:latin typeface="Times New Roman"/>
                <a:cs typeface="Times New Roman"/>
              </a:rPr>
              <a:t>int, </a:t>
            </a:r>
            <a:r>
              <a:rPr sz="1200" dirty="0">
                <a:latin typeface="Times New Roman"/>
                <a:cs typeface="Times New Roman"/>
              </a:rPr>
              <a:t>b: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i="1" spc="15" dirty="0">
                <a:latin typeface="Times New Roman"/>
                <a:cs typeface="Times New Roman"/>
              </a:rPr>
              <a:t>aPrimitiveType</a:t>
            </a:r>
            <a:r>
              <a:rPr sz="1200" spc="15" dirty="0">
                <a:latin typeface="Times New Roman"/>
                <a:cs typeface="Times New Roman"/>
              </a:rPr>
              <a:t>):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59"/>
              </a:spcBef>
            </a:pPr>
            <a:r>
              <a:rPr sz="1200" spc="10" dirty="0">
                <a:latin typeface="Times New Roman"/>
                <a:cs typeface="Times New Roman"/>
              </a:rPr>
              <a:t>+insert(offset: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int, </a:t>
            </a:r>
            <a:r>
              <a:rPr sz="1200" spc="-10" dirty="0">
                <a:latin typeface="Times New Roman"/>
                <a:cs typeface="Times New Roman"/>
              </a:rPr>
              <a:t>s:</a:t>
            </a:r>
            <a:r>
              <a:rPr sz="1200" spc="15" dirty="0">
                <a:latin typeface="Times New Roman"/>
                <a:cs typeface="Times New Roman"/>
              </a:rPr>
              <a:t> String):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99060" marR="191135" indent="-90170">
              <a:lnSpc>
                <a:spcPct val="101099"/>
              </a:lnSpc>
              <a:spcBef>
                <a:spcPts val="409"/>
              </a:spcBef>
            </a:pPr>
            <a:r>
              <a:rPr sz="1200" spc="10" dirty="0">
                <a:latin typeface="Times New Roman"/>
                <a:cs typeface="Times New Roman"/>
              </a:rPr>
              <a:t>+replace(startIndex: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int,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endIndex: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int,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String):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65"/>
              </a:spcBef>
            </a:pPr>
            <a:r>
              <a:rPr sz="1200" spc="10" dirty="0">
                <a:latin typeface="Times New Roman"/>
                <a:cs typeface="Times New Roman"/>
              </a:rPr>
              <a:t>+reverse():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25"/>
              </a:spcBef>
            </a:pPr>
            <a:r>
              <a:rPr sz="1200" spc="10" dirty="0">
                <a:latin typeface="Times New Roman"/>
                <a:cs typeface="Times New Roman"/>
              </a:rPr>
              <a:t>+setCharAt(index: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int,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ch: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char):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void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1413" y="1728172"/>
            <a:ext cx="3215640" cy="509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2200"/>
              </a:lnSpc>
              <a:spcBef>
                <a:spcPts val="90"/>
              </a:spcBef>
            </a:pPr>
            <a:r>
              <a:rPr sz="1200" spc="15" dirty="0">
                <a:latin typeface="Times New Roman"/>
                <a:cs typeface="Times New Roman"/>
              </a:rPr>
              <a:t>Appends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array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into </a:t>
            </a:r>
            <a:r>
              <a:rPr sz="1200" spc="1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builder. </a:t>
            </a:r>
            <a:r>
              <a:rPr sz="1200" spc="15" dirty="0">
                <a:latin typeface="Times New Roman"/>
                <a:cs typeface="Times New Roman"/>
              </a:rPr>
              <a:t> Appends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subarray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15" dirty="0">
                <a:latin typeface="Times New Roman"/>
                <a:cs typeface="Times New Roman"/>
              </a:rPr>
              <a:t>into </a:t>
            </a:r>
            <a:r>
              <a:rPr sz="1200" spc="5" dirty="0">
                <a:latin typeface="Times New Roman"/>
                <a:cs typeface="Times New Roman"/>
              </a:rPr>
              <a:t>this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</a:t>
            </a:r>
            <a:r>
              <a:rPr sz="1200" spc="15" dirty="0">
                <a:latin typeface="Times New Roman"/>
                <a:cs typeface="Times New Roman"/>
              </a:rPr>
              <a:t> builder.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1413" y="2450462"/>
            <a:ext cx="3108325" cy="8724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30810" marR="5080" indent="-118745">
              <a:lnSpc>
                <a:spcPts val="1420"/>
              </a:lnSpc>
              <a:spcBef>
                <a:spcPts val="195"/>
              </a:spcBef>
            </a:pPr>
            <a:r>
              <a:rPr sz="1200" spc="15" dirty="0">
                <a:latin typeface="Times New Roman"/>
                <a:cs typeface="Times New Roman"/>
              </a:rPr>
              <a:t>Appends </a:t>
            </a:r>
            <a:r>
              <a:rPr sz="1200" spc="10" dirty="0">
                <a:latin typeface="Times New Roman"/>
                <a:cs typeface="Times New Roman"/>
              </a:rPr>
              <a:t>a primitive </a:t>
            </a:r>
            <a:r>
              <a:rPr sz="1200" spc="15" dirty="0">
                <a:latin typeface="Times New Roman"/>
                <a:cs typeface="Times New Roman"/>
              </a:rPr>
              <a:t>type </a:t>
            </a:r>
            <a:r>
              <a:rPr sz="1200" spc="10" dirty="0">
                <a:latin typeface="Times New Roman"/>
                <a:cs typeface="Times New Roman"/>
              </a:rPr>
              <a:t>value </a:t>
            </a:r>
            <a:r>
              <a:rPr sz="1200" spc="15" dirty="0">
                <a:latin typeface="Times New Roman"/>
                <a:cs typeface="Times New Roman"/>
              </a:rPr>
              <a:t>as </a:t>
            </a:r>
            <a:r>
              <a:rPr sz="1200" spc="10" dirty="0">
                <a:latin typeface="Times New Roman"/>
                <a:cs typeface="Times New Roman"/>
              </a:rPr>
              <a:t>a string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15" dirty="0">
                <a:latin typeface="Times New Roman"/>
                <a:cs typeface="Times New Roman"/>
              </a:rPr>
              <a:t>this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200" spc="15" dirty="0">
                <a:latin typeface="Times New Roman"/>
                <a:cs typeface="Times New Roman"/>
              </a:rPr>
              <a:t>Appends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200" spc="10" dirty="0">
                <a:latin typeface="Times New Roman"/>
                <a:cs typeface="Times New Roman"/>
              </a:rPr>
              <a:t>Deletes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characters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from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startIndex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endIndex.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1413" y="3505973"/>
            <a:ext cx="3474720" cy="92646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200" spc="10" dirty="0">
                <a:latin typeface="Times New Roman"/>
                <a:cs typeface="Times New Roman"/>
              </a:rPr>
              <a:t>Deletes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character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specified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index.</a:t>
            </a:r>
            <a:endParaRPr sz="1200">
              <a:latin typeface="Times New Roman"/>
              <a:cs typeface="Times New Roman"/>
            </a:endParaRPr>
          </a:p>
          <a:p>
            <a:pPr marL="102235" marR="5080" indent="-90170">
              <a:lnSpc>
                <a:spcPct val="101099"/>
              </a:lnSpc>
              <a:spcBef>
                <a:spcPts val="409"/>
              </a:spcBef>
            </a:pPr>
            <a:r>
              <a:rPr sz="1200" spc="10" dirty="0">
                <a:latin typeface="Times New Roman"/>
                <a:cs typeface="Times New Roman"/>
              </a:rPr>
              <a:t>Inserts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subarray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data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the </a:t>
            </a:r>
            <a:r>
              <a:rPr sz="1200" spc="15" dirty="0">
                <a:latin typeface="Times New Roman"/>
                <a:cs typeface="Times New Roman"/>
              </a:rPr>
              <a:t>array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specified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index.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10" dirty="0">
                <a:latin typeface="Times New Roman"/>
                <a:cs typeface="Times New Roman"/>
              </a:rPr>
              <a:t>Inserts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into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position</a:t>
            </a:r>
            <a:r>
              <a:rPr sz="1200" spc="10" dirty="0">
                <a:latin typeface="Times New Roman"/>
                <a:cs typeface="Times New Roman"/>
              </a:rPr>
              <a:t> offset.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1413" y="4659802"/>
            <a:ext cx="333692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0" dirty="0">
                <a:latin typeface="Times New Roman"/>
                <a:cs typeface="Times New Roman"/>
              </a:rPr>
              <a:t>Inserts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value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converted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1413" y="4994416"/>
            <a:ext cx="3434079" cy="142875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10" dirty="0">
                <a:latin typeface="Times New Roman"/>
                <a:cs typeface="Times New Roman"/>
              </a:rPr>
              <a:t>Inserts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 into</a:t>
            </a:r>
            <a:r>
              <a:rPr sz="1200" spc="15" dirty="0">
                <a:latin typeface="Times New Roman"/>
                <a:cs typeface="Times New Roman"/>
              </a:rPr>
              <a:t> 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position </a:t>
            </a:r>
            <a:r>
              <a:rPr sz="1200" spc="5" dirty="0">
                <a:latin typeface="Times New Roman"/>
                <a:cs typeface="Times New Roman"/>
              </a:rPr>
              <a:t>offset.</a:t>
            </a:r>
            <a:endParaRPr sz="1200">
              <a:latin typeface="Times New Roman"/>
              <a:cs typeface="Times New Roman"/>
            </a:endParaRPr>
          </a:p>
          <a:p>
            <a:pPr marL="102235" marR="5080" indent="-90170">
              <a:lnSpc>
                <a:spcPts val="1420"/>
              </a:lnSpc>
              <a:spcBef>
                <a:spcPts val="825"/>
              </a:spcBef>
            </a:pPr>
            <a:r>
              <a:rPr sz="1200" spc="10" dirty="0">
                <a:latin typeface="Times New Roman"/>
                <a:cs typeface="Times New Roman"/>
              </a:rPr>
              <a:t>Replaces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15" dirty="0">
                <a:latin typeface="Times New Roman"/>
                <a:cs typeface="Times New Roman"/>
              </a:rPr>
              <a:t>characters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this </a:t>
            </a:r>
            <a:r>
              <a:rPr sz="1200" spc="10" dirty="0">
                <a:latin typeface="Times New Roman"/>
                <a:cs typeface="Times New Roman"/>
              </a:rPr>
              <a:t>builder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from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startIndex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15" dirty="0">
                <a:latin typeface="Times New Roman"/>
                <a:cs typeface="Times New Roman"/>
              </a:rPr>
              <a:t>endIndex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specified </a:t>
            </a:r>
            <a:r>
              <a:rPr sz="1200" spc="5" dirty="0">
                <a:latin typeface="Times New Roman"/>
                <a:cs typeface="Times New Roman"/>
              </a:rPr>
              <a:t>string.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200" spc="10" dirty="0">
                <a:latin typeface="Times New Roman"/>
                <a:cs typeface="Times New Roman"/>
              </a:rPr>
              <a:t>Reverses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characters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  <a:p>
            <a:pPr marL="130810" marR="316230" indent="-118745">
              <a:lnSpc>
                <a:spcPct val="101099"/>
              </a:lnSpc>
              <a:spcBef>
                <a:spcPts val="450"/>
              </a:spcBef>
            </a:pPr>
            <a:r>
              <a:rPr sz="1200" spc="15" dirty="0">
                <a:latin typeface="Times New Roman"/>
                <a:cs typeface="Times New Roman"/>
              </a:rPr>
              <a:t>Sets </a:t>
            </a:r>
            <a:r>
              <a:rPr sz="1200" spc="10" dirty="0">
                <a:latin typeface="Times New Roman"/>
                <a:cs typeface="Times New Roman"/>
              </a:rPr>
              <a:t>a new character </a:t>
            </a:r>
            <a:r>
              <a:rPr sz="1200" spc="15" dirty="0">
                <a:latin typeface="Times New Roman"/>
                <a:cs typeface="Times New Roman"/>
              </a:rPr>
              <a:t>at </a:t>
            </a:r>
            <a:r>
              <a:rPr sz="1200" spc="10" dirty="0">
                <a:latin typeface="Times New Roman"/>
                <a:cs typeface="Times New Roman"/>
              </a:rPr>
              <a:t>the specified index </a:t>
            </a:r>
            <a:r>
              <a:rPr sz="1200" spc="20" dirty="0">
                <a:latin typeface="Times New Roman"/>
                <a:cs typeface="Times New Roman"/>
              </a:rPr>
              <a:t>in </a:t>
            </a:r>
            <a:r>
              <a:rPr sz="1200" spc="15" dirty="0">
                <a:latin typeface="Times New Roman"/>
                <a:cs typeface="Times New Roman"/>
              </a:rPr>
              <a:t>this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8595" y="1081532"/>
            <a:ext cx="6050280" cy="2588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2400" b="1" spc="-5" dirty="0">
                <a:latin typeface="Courier New"/>
                <a:cs typeface="Courier New"/>
              </a:rPr>
              <a:t>StringBuilder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CD6"/>
                </a:solidFill>
                <a:latin typeface="Courier New"/>
                <a:cs typeface="Courier New"/>
              </a:rPr>
              <a:t>new </a:t>
            </a:r>
            <a:r>
              <a:rPr sz="2400" b="1" spc="-1425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StringBuilder();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stringBuilder.append(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"Welcome"</a:t>
            </a:r>
            <a:r>
              <a:rPr sz="2400" b="1" spc="-5" dirty="0">
                <a:latin typeface="Courier New"/>
                <a:cs typeface="Courier New"/>
              </a:rPr>
              <a:t>);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stringBuilder.append(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' '</a:t>
            </a:r>
            <a:r>
              <a:rPr sz="2400" b="1" spc="-5" dirty="0">
                <a:latin typeface="Courier New"/>
                <a:cs typeface="Courier New"/>
              </a:rPr>
              <a:t>);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stringBuilder.append(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"to"</a:t>
            </a:r>
            <a:r>
              <a:rPr sz="2400" b="1" spc="-5" dirty="0">
                <a:latin typeface="Courier New"/>
                <a:cs typeface="Courier New"/>
              </a:rPr>
              <a:t>);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stringBuilder.append(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' '</a:t>
            </a:r>
            <a:r>
              <a:rPr sz="2400" b="1" spc="-5" dirty="0">
                <a:latin typeface="Courier New"/>
                <a:cs typeface="Courier New"/>
              </a:rPr>
              <a:t>);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stringBuilder.append(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"Java"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4283" rIns="0" bIns="0" rtlCol="0">
            <a:spAutoFit/>
          </a:bodyPr>
          <a:lstStyle/>
          <a:p>
            <a:pPr marL="616585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stringBuilder.delete(8, </a:t>
            </a:r>
            <a:r>
              <a:rPr spc="-45" dirty="0"/>
              <a:t>11)</a:t>
            </a:r>
            <a:r>
              <a:rPr spc="-10" dirty="0"/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changes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 builder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Welcome</a:t>
            </a:r>
            <a:r>
              <a:rPr spc="-5" dirty="0"/>
              <a:t> Java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stringBuilder.deleteCharAt(8)</a:t>
            </a:r>
            <a:r>
              <a:rPr spc="-5" dirty="0"/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changes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 builder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Welcome</a:t>
            </a:r>
            <a:r>
              <a:rPr dirty="0"/>
              <a:t> o</a:t>
            </a:r>
            <a:r>
              <a:rPr spc="-10" dirty="0"/>
              <a:t> </a:t>
            </a:r>
            <a:r>
              <a:rPr dirty="0"/>
              <a:t>Java. </a:t>
            </a:r>
            <a:r>
              <a:rPr spc="5" dirty="0"/>
              <a:t> </a:t>
            </a:r>
            <a:r>
              <a:rPr spc="-10" dirty="0"/>
              <a:t>stringBuilder.reverse()</a:t>
            </a:r>
            <a:r>
              <a:rPr spc="-5" dirty="0"/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changes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 builder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avaJ</a:t>
            </a:r>
            <a:r>
              <a:rPr spc="-5" dirty="0"/>
              <a:t> ot emocleW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5" dirty="0"/>
              <a:t>stringBuilder.replace(11,</a:t>
            </a:r>
            <a:r>
              <a:rPr spc="-5" dirty="0"/>
              <a:t> </a:t>
            </a:r>
            <a:r>
              <a:rPr dirty="0"/>
              <a:t>15,</a:t>
            </a:r>
            <a:r>
              <a:rPr spc="-5" dirty="0"/>
              <a:t> "HTML")</a:t>
            </a:r>
            <a:r>
              <a:rPr dirty="0"/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changes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builder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Welcome</a:t>
            </a:r>
            <a:r>
              <a:rPr dirty="0"/>
              <a:t> to</a:t>
            </a:r>
            <a:r>
              <a:rPr spc="-5" dirty="0"/>
              <a:t> HTML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b="0" spc="-5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stringBuilder.setCharAt(0, </a:t>
            </a:r>
            <a:r>
              <a:rPr spc="-5" dirty="0"/>
              <a:t>'w')</a:t>
            </a:r>
            <a:r>
              <a:rPr dirty="0"/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sets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builder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welcome</a:t>
            </a:r>
            <a:r>
              <a:rPr dirty="0"/>
              <a:t> to</a:t>
            </a:r>
            <a:r>
              <a:rPr spc="-10" dirty="0"/>
              <a:t> </a:t>
            </a:r>
            <a:r>
              <a:rPr dirty="0"/>
              <a:t>Java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44418" y="1331467"/>
            <a:ext cx="10008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toString</a:t>
            </a:r>
            <a:r>
              <a:rPr sz="3000" spc="-5" dirty="0">
                <a:latin typeface="Times New Roman"/>
                <a:cs typeface="Times New Roman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capacity</a:t>
            </a:r>
            <a:r>
              <a:rPr sz="3000" dirty="0">
                <a:latin typeface="Times New Roman"/>
                <a:cs typeface="Times New Roman"/>
              </a:rPr>
              <a:t>, </a:t>
            </a:r>
            <a:r>
              <a:rPr sz="3000" b="1" spc="-5" dirty="0">
                <a:latin typeface="Times New Roman"/>
                <a:cs typeface="Times New Roman"/>
              </a:rPr>
              <a:t>length</a:t>
            </a:r>
            <a:r>
              <a:rPr sz="3000" spc="-5" dirty="0">
                <a:latin typeface="Times New Roman"/>
                <a:cs typeface="Times New Roman"/>
              </a:rPr>
              <a:t>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setLength</a:t>
            </a:r>
            <a:r>
              <a:rPr sz="3000" spc="-5" dirty="0">
                <a:latin typeface="Times New Roman"/>
                <a:cs typeface="Times New Roman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 and </a:t>
            </a:r>
            <a:r>
              <a:rPr sz="3000" b="1" spc="-5" dirty="0">
                <a:latin typeface="Times New Roman"/>
                <a:cs typeface="Times New Roman"/>
              </a:rPr>
              <a:t>charAt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2769" y="1993014"/>
            <a:ext cx="4400550" cy="452120"/>
          </a:xfrm>
          <a:prstGeom prst="rect">
            <a:avLst/>
          </a:prstGeom>
          <a:ln w="22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585"/>
              </a:lnSpc>
            </a:pPr>
            <a:r>
              <a:rPr sz="2250" spc="-15" dirty="0">
                <a:latin typeface="Times New Roman"/>
                <a:cs typeface="Times New Roman"/>
              </a:rPr>
              <a:t>java.lang.StringBuilder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769" y="2444512"/>
            <a:ext cx="4400550" cy="3575050"/>
          </a:xfrm>
          <a:prstGeom prst="rect">
            <a:avLst/>
          </a:prstGeom>
          <a:ln w="22524">
            <a:solidFill>
              <a:srgbClr val="000000"/>
            </a:solidFill>
          </a:ln>
        </p:spPr>
        <p:txBody>
          <a:bodyPr vert="horz" wrap="square" lIns="0" tIns="19621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545"/>
              </a:spcBef>
            </a:pPr>
            <a:r>
              <a:rPr sz="1950" dirty="0">
                <a:latin typeface="Times New Roman"/>
                <a:cs typeface="Times New Roman"/>
              </a:rPr>
              <a:t>+toString(): </a:t>
            </a:r>
            <a:r>
              <a:rPr sz="1950" spc="-5" dirty="0">
                <a:latin typeface="Times New Roman"/>
                <a:cs typeface="Times New Roman"/>
              </a:rPr>
              <a:t>String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25"/>
              </a:spcBef>
            </a:pPr>
            <a:r>
              <a:rPr sz="1950" spc="-5" dirty="0">
                <a:latin typeface="Times New Roman"/>
                <a:cs typeface="Times New Roman"/>
              </a:rPr>
              <a:t>+capacity():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80"/>
              </a:spcBef>
            </a:pPr>
            <a:r>
              <a:rPr sz="1950" dirty="0">
                <a:latin typeface="Times New Roman"/>
                <a:cs typeface="Times New Roman"/>
              </a:rPr>
              <a:t>+charAt(index: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int): </a:t>
            </a:r>
            <a:r>
              <a:rPr sz="1950" dirty="0">
                <a:latin typeface="Times New Roman"/>
                <a:cs typeface="Times New Roman"/>
              </a:rPr>
              <a:t>char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85"/>
              </a:spcBef>
            </a:pPr>
            <a:r>
              <a:rPr sz="1950" dirty="0">
                <a:latin typeface="Times New Roman"/>
                <a:cs typeface="Times New Roman"/>
              </a:rPr>
              <a:t>+length():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20"/>
              </a:spcBef>
            </a:pPr>
            <a:r>
              <a:rPr sz="1950" dirty="0">
                <a:latin typeface="Times New Roman"/>
                <a:cs typeface="Times New Roman"/>
              </a:rPr>
              <a:t>+setLength(newLength: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int):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void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85"/>
              </a:spcBef>
            </a:pPr>
            <a:r>
              <a:rPr sz="1950" dirty="0">
                <a:latin typeface="Times New Roman"/>
                <a:cs typeface="Times New Roman"/>
              </a:rPr>
              <a:t>+substring(startIndex: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int):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String</a:t>
            </a:r>
            <a:endParaRPr sz="1950">
              <a:latin typeface="Times New Roman"/>
              <a:cs typeface="Times New Roman"/>
            </a:endParaRPr>
          </a:p>
          <a:p>
            <a:pPr marL="202565" marR="246379" indent="-187960">
              <a:lnSpc>
                <a:spcPts val="2310"/>
              </a:lnSpc>
              <a:spcBef>
                <a:spcPts val="780"/>
              </a:spcBef>
            </a:pPr>
            <a:r>
              <a:rPr sz="1950" dirty="0">
                <a:latin typeface="Times New Roman"/>
                <a:cs typeface="Times New Roman"/>
              </a:rPr>
              <a:t>+substring(startIndex: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int,</a:t>
            </a:r>
            <a:r>
              <a:rPr sz="1950" spc="8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endIndex: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int): </a:t>
            </a:r>
            <a:r>
              <a:rPr sz="1950" spc="-47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String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555"/>
              </a:spcBef>
            </a:pPr>
            <a:r>
              <a:rPr sz="1950" dirty="0">
                <a:latin typeface="Times New Roman"/>
                <a:cs typeface="Times New Roman"/>
              </a:rPr>
              <a:t>+trimToSize():</a:t>
            </a:r>
            <a:r>
              <a:rPr sz="1950" spc="10" dirty="0">
                <a:latin typeface="Times New Roman"/>
                <a:cs typeface="Times New Roman"/>
              </a:rPr>
              <a:t> void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2806" y="2549127"/>
            <a:ext cx="5092065" cy="2689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45770">
              <a:lnSpc>
                <a:spcPct val="126699"/>
              </a:lnSpc>
              <a:spcBef>
                <a:spcPts val="95"/>
              </a:spcBef>
            </a:pPr>
            <a:r>
              <a:rPr sz="1950" spc="5" dirty="0">
                <a:latin typeface="Times New Roman"/>
                <a:cs typeface="Times New Roman"/>
              </a:rPr>
              <a:t>Returns </a:t>
            </a:r>
            <a:r>
              <a:rPr sz="1950" dirty="0">
                <a:latin typeface="Times New Roman"/>
                <a:cs typeface="Times New Roman"/>
              </a:rPr>
              <a:t>a string object </a:t>
            </a:r>
            <a:r>
              <a:rPr sz="1950" spc="5" dirty="0">
                <a:latin typeface="Times New Roman"/>
                <a:cs typeface="Times New Roman"/>
              </a:rPr>
              <a:t>from </a:t>
            </a:r>
            <a:r>
              <a:rPr sz="1950" dirty="0">
                <a:latin typeface="Times New Roman"/>
                <a:cs typeface="Times New Roman"/>
              </a:rPr>
              <a:t>the string builder.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Returns</a:t>
            </a:r>
            <a:r>
              <a:rPr sz="1950" spc="-75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the</a:t>
            </a:r>
            <a:r>
              <a:rPr sz="1950" dirty="0">
                <a:latin typeface="Times New Roman"/>
                <a:cs typeface="Times New Roman"/>
              </a:rPr>
              <a:t> capacity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of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this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string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builder.</a:t>
            </a:r>
            <a:endParaRPr sz="1950">
              <a:latin typeface="Times New Roman"/>
              <a:cs typeface="Times New Roman"/>
            </a:endParaRPr>
          </a:p>
          <a:p>
            <a:pPr marL="12700" marR="251460">
              <a:lnSpc>
                <a:spcPct val="129099"/>
              </a:lnSpc>
            </a:pPr>
            <a:r>
              <a:rPr sz="1950" spc="5" dirty="0">
                <a:latin typeface="Times New Roman"/>
                <a:cs typeface="Times New Roman"/>
              </a:rPr>
              <a:t>Returns </a:t>
            </a:r>
            <a:r>
              <a:rPr sz="1950" spc="20" dirty="0">
                <a:latin typeface="Times New Roman"/>
                <a:cs typeface="Times New Roman"/>
              </a:rPr>
              <a:t>the </a:t>
            </a:r>
            <a:r>
              <a:rPr sz="1950" dirty="0">
                <a:latin typeface="Times New Roman"/>
                <a:cs typeface="Times New Roman"/>
              </a:rPr>
              <a:t>character </a:t>
            </a:r>
            <a:r>
              <a:rPr sz="1950" spc="35" dirty="0">
                <a:latin typeface="Times New Roman"/>
                <a:cs typeface="Times New Roman"/>
              </a:rPr>
              <a:t>at </a:t>
            </a:r>
            <a:r>
              <a:rPr sz="1950" spc="20" dirty="0">
                <a:latin typeface="Times New Roman"/>
                <a:cs typeface="Times New Roman"/>
              </a:rPr>
              <a:t>the </a:t>
            </a:r>
            <a:r>
              <a:rPr sz="1950" spc="-5" dirty="0">
                <a:latin typeface="Times New Roman"/>
                <a:cs typeface="Times New Roman"/>
              </a:rPr>
              <a:t>specified </a:t>
            </a:r>
            <a:r>
              <a:rPr sz="1950" dirty="0">
                <a:latin typeface="Times New Roman"/>
                <a:cs typeface="Times New Roman"/>
              </a:rPr>
              <a:t>index. </a:t>
            </a:r>
            <a:r>
              <a:rPr sz="1950" spc="5" dirty="0">
                <a:latin typeface="Times New Roman"/>
                <a:cs typeface="Times New Roman"/>
              </a:rPr>
              <a:t> Returns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the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number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of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characters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in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this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builder. </a:t>
            </a:r>
            <a:r>
              <a:rPr sz="1950" spc="-47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Sets</a:t>
            </a:r>
            <a:r>
              <a:rPr sz="1950" spc="-7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new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length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in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this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builder.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950" spc="5" dirty="0">
                <a:latin typeface="Times New Roman"/>
                <a:cs typeface="Times New Roman"/>
              </a:rPr>
              <a:t>Returns</a:t>
            </a:r>
            <a:r>
              <a:rPr sz="1950" spc="-7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substring</a:t>
            </a:r>
            <a:r>
              <a:rPr sz="1950" spc="9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starting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at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startIndex.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950" spc="5" dirty="0">
                <a:latin typeface="Times New Roman"/>
                <a:cs typeface="Times New Roman"/>
              </a:rPr>
              <a:t>Returns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substring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from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startIndex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to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endIndex-1.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2806" y="5592733"/>
            <a:ext cx="517525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5" dirty="0">
                <a:latin typeface="Times New Roman"/>
                <a:cs typeface="Times New Roman"/>
              </a:rPr>
              <a:t>Reduces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the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storage</a:t>
            </a:r>
            <a:r>
              <a:rPr sz="1950" dirty="0">
                <a:latin typeface="Times New Roman"/>
                <a:cs typeface="Times New Roman"/>
              </a:rPr>
              <a:t> size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used </a:t>
            </a:r>
            <a:r>
              <a:rPr sz="1950" spc="-15" dirty="0">
                <a:latin typeface="Times New Roman"/>
                <a:cs typeface="Times New Roman"/>
              </a:rPr>
              <a:t>for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the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string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builder.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6032"/>
            <a:ext cx="780795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9.1. </a:t>
            </a:r>
            <a:r>
              <a:rPr spc="-5" dirty="0">
                <a:latin typeface="Times New Roman"/>
                <a:cs typeface="Times New Roman"/>
              </a:rPr>
              <a:t>Class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Abstraction</a:t>
            </a:r>
            <a:r>
              <a:rPr dirty="0">
                <a:latin typeface="Times New Roman"/>
                <a:cs typeface="Times New Roman"/>
              </a:rPr>
              <a:t> and </a:t>
            </a:r>
            <a:r>
              <a:rPr spc="-5" dirty="0">
                <a:latin typeface="Times New Roman"/>
                <a:cs typeface="Times New Roman"/>
              </a:rPr>
              <a:t>Encapsulation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583" y="975867"/>
            <a:ext cx="11112500" cy="242771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Separate implementation from class usage.</a:t>
            </a:r>
          </a:p>
          <a:p>
            <a:pPr marL="12700" marR="5080">
              <a:lnSpc>
                <a:spcPts val="3000"/>
              </a:lnSpc>
              <a:spcBef>
                <a:spcPts val="5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4615" marR="528320" indent="-82550">
              <a:lnSpc>
                <a:spcPts val="4100"/>
              </a:lnSpc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class</a:t>
            </a:r>
            <a:r>
              <a:rPr sz="2800" spc="-5" dirty="0">
                <a:latin typeface="Times New Roman"/>
                <a:cs typeface="Times New Roman"/>
              </a:rPr>
              <a:t> does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5" dirty="0">
                <a:latin typeface="Times New Roman"/>
                <a:cs typeface="Times New Roman"/>
              </a:rPr>
              <a:t> need to</a:t>
            </a:r>
            <a:r>
              <a:rPr sz="2800" dirty="0">
                <a:latin typeface="Times New Roman"/>
                <a:cs typeface="Times New Roman"/>
              </a:rPr>
              <a:t> know how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class</a:t>
            </a:r>
            <a:r>
              <a:rPr sz="2800" spc="-5" dirty="0">
                <a:latin typeface="Times New Roman"/>
                <a:cs typeface="Times New Roman"/>
              </a:rPr>
              <a:t> is implemented. 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94615" marR="528320" indent="-82550">
              <a:lnSpc>
                <a:spcPts val="4100"/>
              </a:lnSpc>
            </a:pPr>
            <a:endParaRPr lang="en-US" sz="2800" spc="-5" dirty="0">
              <a:latin typeface="Times New Roman"/>
              <a:cs typeface="Times New Roman"/>
            </a:endParaRPr>
          </a:p>
          <a:p>
            <a:pPr marL="94615" marR="528320" indent="-82550">
              <a:lnSpc>
                <a:spcPts val="4100"/>
              </a:lnSpc>
            </a:pP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detail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implementation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encapsulated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hidden</a:t>
            </a:r>
            <a:r>
              <a:rPr sz="2800" dirty="0">
                <a:latin typeface="Times New Roman"/>
                <a:cs typeface="Times New Roman"/>
              </a:rPr>
              <a:t> from</a:t>
            </a:r>
            <a:r>
              <a:rPr sz="2800" spc="-5" dirty="0">
                <a:latin typeface="Times New Roman"/>
                <a:cs typeface="Times New Roman"/>
              </a:rPr>
              <a:t> the </a:t>
            </a:r>
            <a:r>
              <a:rPr sz="2800" spc="-35" dirty="0">
                <a:latin typeface="Times New Roman"/>
                <a:cs typeface="Times New Roman"/>
              </a:rPr>
              <a:t>user.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1544" y="3789656"/>
            <a:ext cx="2525395" cy="1566545"/>
          </a:xfrm>
          <a:custGeom>
            <a:avLst/>
            <a:gdLst/>
            <a:ahLst/>
            <a:cxnLst/>
            <a:rect l="l" t="t" r="r" b="b"/>
            <a:pathLst>
              <a:path w="2525395" h="1566545">
                <a:moveTo>
                  <a:pt x="0" y="1566132"/>
                </a:moveTo>
                <a:lnTo>
                  <a:pt x="2524929" y="1566132"/>
                </a:lnTo>
                <a:lnTo>
                  <a:pt x="2524929" y="0"/>
                </a:lnTo>
                <a:lnTo>
                  <a:pt x="0" y="0"/>
                </a:lnTo>
                <a:lnTo>
                  <a:pt x="0" y="1566132"/>
                </a:lnTo>
                <a:close/>
              </a:path>
            </a:pathLst>
          </a:custGeom>
          <a:ln w="19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49147" y="3760901"/>
            <a:ext cx="2103120" cy="127127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2540" algn="ctr">
              <a:lnSpc>
                <a:spcPct val="98900"/>
              </a:lnSpc>
              <a:spcBef>
                <a:spcPts val="165"/>
              </a:spcBef>
            </a:pPr>
            <a:r>
              <a:rPr sz="2050" spc="15" dirty="0">
                <a:latin typeface="Times New Roman"/>
                <a:cs typeface="Times New Roman"/>
              </a:rPr>
              <a:t>Class Contract </a:t>
            </a:r>
            <a:r>
              <a:rPr sz="2050" spc="20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(Signatures </a:t>
            </a:r>
            <a:r>
              <a:rPr sz="2050" spc="20" dirty="0">
                <a:latin typeface="Times New Roman"/>
                <a:cs typeface="Times New Roman"/>
              </a:rPr>
              <a:t>of 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public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methods</a:t>
            </a:r>
            <a:r>
              <a:rPr sz="2050" spc="-30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and </a:t>
            </a:r>
            <a:r>
              <a:rPr sz="2050" spc="-495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public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constants)</a:t>
            </a:r>
            <a:endParaRPr sz="205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18610" y="3767048"/>
            <a:ext cx="2132965" cy="1617980"/>
            <a:chOff x="2718610" y="3767048"/>
            <a:chExt cx="2132965" cy="1617980"/>
          </a:xfrm>
        </p:grpSpPr>
        <p:sp>
          <p:nvSpPr>
            <p:cNvPr id="7" name="object 7"/>
            <p:cNvSpPr/>
            <p:nvPr/>
          </p:nvSpPr>
          <p:spPr>
            <a:xfrm>
              <a:off x="2728452" y="3776890"/>
              <a:ext cx="2113280" cy="1598295"/>
            </a:xfrm>
            <a:custGeom>
              <a:avLst/>
              <a:gdLst/>
              <a:ahLst/>
              <a:cxnLst/>
              <a:rect l="l" t="t" r="r" b="b"/>
              <a:pathLst>
                <a:path w="2113279" h="1598295">
                  <a:moveTo>
                    <a:pt x="2113046" y="0"/>
                  </a:moveTo>
                  <a:lnTo>
                    <a:pt x="0" y="0"/>
                  </a:lnTo>
                  <a:lnTo>
                    <a:pt x="0" y="1598046"/>
                  </a:lnTo>
                  <a:lnTo>
                    <a:pt x="2113046" y="1598046"/>
                  </a:lnTo>
                  <a:lnTo>
                    <a:pt x="211304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28452" y="3776890"/>
              <a:ext cx="2113280" cy="1598295"/>
            </a:xfrm>
            <a:custGeom>
              <a:avLst/>
              <a:gdLst/>
              <a:ahLst/>
              <a:cxnLst/>
              <a:rect l="l" t="t" r="r" b="b"/>
              <a:pathLst>
                <a:path w="2113279" h="1598295">
                  <a:moveTo>
                    <a:pt x="0" y="1598046"/>
                  </a:moveTo>
                  <a:lnTo>
                    <a:pt x="2113046" y="1598046"/>
                  </a:lnTo>
                  <a:lnTo>
                    <a:pt x="2113046" y="0"/>
                  </a:lnTo>
                  <a:lnTo>
                    <a:pt x="0" y="0"/>
                  </a:lnTo>
                  <a:lnTo>
                    <a:pt x="0" y="1598046"/>
                  </a:lnTo>
                  <a:close/>
                </a:path>
              </a:pathLst>
            </a:custGeom>
            <a:ln w="19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28452" y="3776890"/>
            <a:ext cx="2113280" cy="159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050" spc="15" dirty="0">
                <a:latin typeface="Times New Roman"/>
                <a:cs typeface="Times New Roman"/>
              </a:rPr>
              <a:t>Class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700" y="3783348"/>
            <a:ext cx="1995170" cy="78105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50"/>
              </a:spcBef>
            </a:pPr>
            <a:r>
              <a:rPr sz="1650" spc="10" dirty="0">
                <a:latin typeface="Times New Roman"/>
                <a:cs typeface="Times New Roman"/>
              </a:rPr>
              <a:t>Class </a:t>
            </a:r>
            <a:r>
              <a:rPr sz="1650" spc="5" dirty="0">
                <a:latin typeface="Times New Roman"/>
                <a:cs typeface="Times New Roman"/>
              </a:rPr>
              <a:t>implementation </a:t>
            </a:r>
            <a:r>
              <a:rPr sz="1650" spc="10" dirty="0">
                <a:latin typeface="Times New Roman"/>
                <a:cs typeface="Times New Roman"/>
              </a:rPr>
              <a:t> is like </a:t>
            </a:r>
            <a:r>
              <a:rPr sz="1650" spc="15" dirty="0">
                <a:latin typeface="Times New Roman"/>
                <a:cs typeface="Times New Roman"/>
              </a:rPr>
              <a:t>a </a:t>
            </a:r>
            <a:r>
              <a:rPr sz="1650" spc="5" dirty="0">
                <a:latin typeface="Times New Roman"/>
                <a:cs typeface="Times New Roman"/>
              </a:rPr>
              <a:t>black </a:t>
            </a:r>
            <a:r>
              <a:rPr sz="1650" spc="15" dirty="0">
                <a:latin typeface="Times New Roman"/>
                <a:cs typeface="Times New Roman"/>
              </a:rPr>
              <a:t>box 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hidden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from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the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clients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00612" y="4022938"/>
            <a:ext cx="6212205" cy="655320"/>
            <a:chOff x="2300612" y="4022938"/>
            <a:chExt cx="6212205" cy="655320"/>
          </a:xfrm>
        </p:grpSpPr>
        <p:sp>
          <p:nvSpPr>
            <p:cNvPr id="12" name="object 12"/>
            <p:cNvSpPr/>
            <p:nvPr/>
          </p:nvSpPr>
          <p:spPr>
            <a:xfrm>
              <a:off x="2300612" y="4125284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5">
                  <a:moveTo>
                    <a:pt x="312856" y="0"/>
                  </a:moveTo>
                  <a:lnTo>
                    <a:pt x="0" y="0"/>
                  </a:lnTo>
                </a:path>
              </a:pathLst>
            </a:custGeom>
            <a:ln w="19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40064" y="4022938"/>
              <a:ext cx="207645" cy="208279"/>
            </a:xfrm>
            <a:custGeom>
              <a:avLst/>
              <a:gdLst/>
              <a:ahLst/>
              <a:cxnLst/>
              <a:rect l="l" t="t" r="r" b="b"/>
              <a:pathLst>
                <a:path w="207644" h="208279">
                  <a:moveTo>
                    <a:pt x="0" y="0"/>
                  </a:moveTo>
                  <a:lnTo>
                    <a:pt x="67021" y="102346"/>
                  </a:lnTo>
                  <a:lnTo>
                    <a:pt x="0" y="207751"/>
                  </a:lnTo>
                  <a:lnTo>
                    <a:pt x="207537" y="102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62218" y="4572656"/>
              <a:ext cx="913130" cy="0"/>
            </a:xfrm>
            <a:custGeom>
              <a:avLst/>
              <a:gdLst/>
              <a:ahLst/>
              <a:cxnLst/>
              <a:rect l="l" t="t" r="r" b="b"/>
              <a:pathLst>
                <a:path w="913129">
                  <a:moveTo>
                    <a:pt x="0" y="0"/>
                  </a:moveTo>
                  <a:lnTo>
                    <a:pt x="912861" y="0"/>
                  </a:lnTo>
                </a:path>
              </a:pathLst>
            </a:custGeom>
            <a:ln w="19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31278" y="4470450"/>
              <a:ext cx="1181735" cy="208279"/>
            </a:xfrm>
            <a:custGeom>
              <a:avLst/>
              <a:gdLst/>
              <a:ahLst/>
              <a:cxnLst/>
              <a:rect l="l" t="t" r="r" b="b"/>
              <a:pathLst>
                <a:path w="1181734" h="208279">
                  <a:moveTo>
                    <a:pt x="207492" y="0"/>
                  </a:moveTo>
                  <a:lnTo>
                    <a:pt x="0" y="102209"/>
                  </a:lnTo>
                  <a:lnTo>
                    <a:pt x="207492" y="207746"/>
                  </a:lnTo>
                  <a:lnTo>
                    <a:pt x="140512" y="102209"/>
                  </a:lnTo>
                  <a:lnTo>
                    <a:pt x="207492" y="0"/>
                  </a:lnTo>
                  <a:close/>
                </a:path>
                <a:path w="1181734" h="208279">
                  <a:moveTo>
                    <a:pt x="1181125" y="102209"/>
                  </a:moveTo>
                  <a:lnTo>
                    <a:pt x="970394" y="0"/>
                  </a:lnTo>
                  <a:lnTo>
                    <a:pt x="1037412" y="102209"/>
                  </a:lnTo>
                  <a:lnTo>
                    <a:pt x="970394" y="207746"/>
                  </a:lnTo>
                  <a:lnTo>
                    <a:pt x="1181125" y="102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547510" y="3789656"/>
            <a:ext cx="2525395" cy="1566545"/>
          </a:xfrm>
          <a:prstGeom prst="rect">
            <a:avLst/>
          </a:prstGeom>
          <a:ln w="191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203835" marR="196850" indent="-3810" algn="ctr">
              <a:lnSpc>
                <a:spcPts val="2420"/>
              </a:lnSpc>
            </a:pPr>
            <a:r>
              <a:rPr sz="2050" spc="10" dirty="0">
                <a:latin typeface="Times New Roman"/>
                <a:cs typeface="Times New Roman"/>
              </a:rPr>
              <a:t>Clients  </a:t>
            </a:r>
            <a:r>
              <a:rPr sz="2050" spc="5" dirty="0">
                <a:latin typeface="Times New Roman"/>
                <a:cs typeface="Times New Roman"/>
              </a:rPr>
              <a:t>use </a:t>
            </a:r>
            <a:r>
              <a:rPr sz="2050" spc="15" dirty="0">
                <a:latin typeface="Times New Roman"/>
                <a:cs typeface="Times New Roman"/>
              </a:rPr>
              <a:t>the </a:t>
            </a:r>
            <a:r>
              <a:rPr sz="2050" spc="2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class </a:t>
            </a:r>
            <a:r>
              <a:rPr sz="2050" spc="15" dirty="0">
                <a:latin typeface="Times New Roman"/>
                <a:cs typeface="Times New Roman"/>
              </a:rPr>
              <a:t>through the </a:t>
            </a:r>
            <a:r>
              <a:rPr sz="2050" spc="20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contract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of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the</a:t>
            </a:r>
            <a:r>
              <a:rPr sz="2050" spc="-10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class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0DDBD-196C-D3A0-97DE-485710C9AE5E}"/>
              </a:ext>
            </a:extLst>
          </p:cNvPr>
          <p:cNvSpPr txBox="1"/>
          <p:nvPr/>
        </p:nvSpPr>
        <p:spPr>
          <a:xfrm>
            <a:off x="8763000" y="5960524"/>
            <a:ext cx="304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6939CEF-EC4D-36AF-189B-4DC0BBA81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4AB0697-EF7C-B668-6B2E-792FF33591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041" y="268402"/>
            <a:ext cx="780795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Class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Inheritance and Polymorphism</a:t>
            </a:r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1C1E307-A460-B37C-9437-2CB0C2BD28A0}"/>
              </a:ext>
            </a:extLst>
          </p:cNvPr>
          <p:cNvSpPr txBox="1"/>
          <p:nvPr/>
        </p:nvSpPr>
        <p:spPr>
          <a:xfrm>
            <a:off x="381000" y="2146306"/>
            <a:ext cx="11112500" cy="242771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Create class hierarchy and categorization structures</a:t>
            </a:r>
          </a:p>
          <a:p>
            <a:pPr marL="12700" marR="5080">
              <a:lnSpc>
                <a:spcPts val="3000"/>
              </a:lnSpc>
              <a:spcBef>
                <a:spcPts val="5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4615" marR="528320" indent="-82550">
              <a:lnSpc>
                <a:spcPts val="4100"/>
              </a:lnSpc>
            </a:pPr>
            <a:r>
              <a:rPr lang="en-US" sz="2800" dirty="0">
                <a:latin typeface="Times New Roman"/>
                <a:cs typeface="Times New Roman"/>
              </a:rPr>
              <a:t>Classes that fall under a larger category can share common traits rather than need to reimplement them every time. Similarly, functions can list a superclass as a parameter and automatically handle subclasses. 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D19C004-E3C1-B71C-03A8-CE6B8EC5B86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C09025C-42B5-484C-8F52-490F4DBC0D2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247428-37C7-0E22-F75D-AB09735A80F9}"/>
              </a:ext>
            </a:extLst>
          </p:cNvPr>
          <p:cNvSpPr txBox="1"/>
          <p:nvPr/>
        </p:nvSpPr>
        <p:spPr>
          <a:xfrm>
            <a:off x="8382000" y="5882133"/>
            <a:ext cx="354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Vehicle/Car/Truck</a:t>
            </a:r>
          </a:p>
        </p:txBody>
      </p:sp>
    </p:spTree>
    <p:extLst>
      <p:ext uri="{BB962C8B-B14F-4D97-AF65-F5344CB8AC3E}">
        <p14:creationId xmlns:p14="http://schemas.microsoft.com/office/powerpoint/2010/main" val="61929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088E6AB-80A3-A7E1-D014-81AC1D4D4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37F6B4-D8AC-6837-2D92-63DC82B0A9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041" y="327135"/>
            <a:ext cx="780795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Times New Roman"/>
                <a:cs typeface="Times New Roman"/>
              </a:rPr>
              <a:t>Class Relationships</a:t>
            </a:r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871BA3A-DEDD-374D-5FE6-852DDD83B80B}"/>
              </a:ext>
            </a:extLst>
          </p:cNvPr>
          <p:cNvSpPr txBox="1"/>
          <p:nvPr/>
        </p:nvSpPr>
        <p:spPr>
          <a:xfrm>
            <a:off x="381000" y="2146306"/>
            <a:ext cx="11112500" cy="359072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Some classes have relationships with each other:</a:t>
            </a:r>
          </a:p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/>
                <a:cs typeface="Times New Roman"/>
              </a:rPr>
              <a:t>IS A: a subclass (child) inherits properties from a superclass (parent)</a:t>
            </a:r>
          </a:p>
          <a:p>
            <a:pPr marL="927100" marR="5080" lvl="1" indent="-457200">
              <a:lnSpc>
                <a:spcPts val="3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/>
                <a:cs typeface="Times New Roman"/>
              </a:rPr>
              <a:t>Car IS A Vehicle :: class Car extends Vehicle</a:t>
            </a:r>
          </a:p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/>
                <a:cs typeface="Times New Roman"/>
              </a:rPr>
              <a:t>HAS A: a class contains a reference of another class.</a:t>
            </a:r>
          </a:p>
          <a:p>
            <a:pPr marL="927100" marR="5080" lvl="1" indent="-457200">
              <a:lnSpc>
                <a:spcPts val="3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/>
                <a:cs typeface="Times New Roman"/>
              </a:rPr>
              <a:t>Two types, </a:t>
            </a: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strong (composition) </a:t>
            </a:r>
            <a:r>
              <a:rPr lang="en-US" sz="2800" spc="-5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weak (aggregation)</a:t>
            </a:r>
          </a:p>
          <a:p>
            <a:pPr marL="927100" marR="5080" lvl="1" indent="-457200">
              <a:lnSpc>
                <a:spcPts val="3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Car HAS A Engine,</a:t>
            </a:r>
            <a:r>
              <a:rPr lang="en-US" sz="2800" spc="-5" dirty="0">
                <a:latin typeface="Times New Roman"/>
                <a:cs typeface="Times New Roman"/>
              </a:rPr>
              <a:t>		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Library HAS A Book</a:t>
            </a:r>
          </a:p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/>
                <a:cs typeface="Times New Roman"/>
              </a:rPr>
              <a:t>USES A: a class uses another temporarily through method parameters</a:t>
            </a:r>
          </a:p>
          <a:p>
            <a:pPr marL="927100" marR="5080" lvl="1" indent="-457200">
              <a:lnSpc>
                <a:spcPts val="3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/>
                <a:cs typeface="Times New Roman"/>
              </a:rPr>
              <a:t>class Driver { void </a:t>
            </a:r>
            <a:r>
              <a:rPr lang="en-US" sz="2800" spc="-5" dirty="0" err="1">
                <a:latin typeface="Times New Roman"/>
                <a:cs typeface="Times New Roman"/>
              </a:rPr>
              <a:t>driveCar</a:t>
            </a:r>
            <a:r>
              <a:rPr lang="en-US" sz="2800" spc="-5" dirty="0">
                <a:latin typeface="Times New Roman"/>
                <a:cs typeface="Times New Roman"/>
              </a:rPr>
              <a:t>(Car car) { </a:t>
            </a:r>
            <a:r>
              <a:rPr lang="en-US" sz="2800" spc="-5" dirty="0" err="1">
                <a:latin typeface="Times New Roman"/>
                <a:cs typeface="Times New Roman"/>
              </a:rPr>
              <a:t>car.drive</a:t>
            </a:r>
            <a:r>
              <a:rPr lang="en-US" sz="2800" spc="-5" dirty="0">
                <a:latin typeface="Times New Roman"/>
                <a:cs typeface="Times New Roman"/>
              </a:rPr>
              <a:t>(); } }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ED1A84D-942C-B2AA-1D8E-C09CD536ECE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8B98860E-BBFC-C2BB-7036-FAE079CEDCE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76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43065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spc="-40" dirty="0"/>
              <a:t> </a:t>
            </a:r>
            <a:r>
              <a:rPr spc="-5" dirty="0"/>
              <a:t>Class</a:t>
            </a:r>
            <a:r>
              <a:rPr spc="-40" dirty="0"/>
              <a:t> </a:t>
            </a:r>
            <a:r>
              <a:rPr spc="-10" dirty="0"/>
              <a:t>Relationships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7788" y="2922212"/>
            <a:ext cx="8666755" cy="9739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0445" y="969771"/>
            <a:ext cx="10875645" cy="173855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005840">
              <a:lnSpc>
                <a:spcPct val="100699"/>
              </a:lnSpc>
              <a:spcBef>
                <a:spcPts val="75"/>
              </a:spcBef>
            </a:pPr>
            <a:r>
              <a:rPr sz="2800" spc="-5" dirty="0">
                <a:latin typeface="Times New Roman"/>
                <a:cs typeface="Times New Roman"/>
              </a:rPr>
              <a:t>Association: 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general binary relationship that describes an activity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between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two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classes.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12700" marR="1005840">
              <a:lnSpc>
                <a:spcPct val="100699"/>
              </a:lnSpc>
              <a:spcBef>
                <a:spcPts val="75"/>
              </a:spcBef>
            </a:pPr>
            <a:r>
              <a:rPr sz="2800" spc="-5" dirty="0">
                <a:latin typeface="Times New Roman"/>
                <a:cs typeface="Times New Roman"/>
              </a:rPr>
              <a:t>Composition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(Aggregation):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5" dirty="0">
                <a:latin typeface="Times New Roman"/>
                <a:cs typeface="Times New Roman"/>
              </a:rPr>
              <a:t> relationship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usually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represented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field 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aggregating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656942" y="4088903"/>
            <a:ext cx="2299335" cy="1774189"/>
          </a:xfrm>
          <a:prstGeom prst="rect">
            <a:avLst/>
          </a:prstGeom>
          <a:ln w="21197">
            <a:solidFill>
              <a:srgbClr val="000000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755"/>
              </a:spcBef>
            </a:pPr>
            <a:r>
              <a:rPr sz="1350" b="1" spc="-10" dirty="0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sz="1350" b="1" spc="4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350" b="1" spc="-15" dirty="0">
                <a:solidFill>
                  <a:srgbClr val="000050"/>
                </a:solidFill>
                <a:latin typeface="Courier New"/>
                <a:cs typeface="Courier New"/>
              </a:rPr>
              <a:t>class</a:t>
            </a:r>
            <a:r>
              <a:rPr sz="1350" b="1" spc="3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350" spc="-25" dirty="0">
                <a:latin typeface="Courier New"/>
                <a:cs typeface="Courier New"/>
              </a:rPr>
              <a:t>Name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222885">
              <a:lnSpc>
                <a:spcPct val="100000"/>
              </a:lnSpc>
              <a:spcBef>
                <a:spcPts val="565"/>
              </a:spcBef>
            </a:pPr>
            <a:r>
              <a:rPr sz="1350" spc="20" dirty="0">
                <a:latin typeface="Courier New"/>
                <a:cs typeface="Courier New"/>
              </a:rPr>
              <a:t>...</a:t>
            </a:r>
            <a:endParaRPr sz="135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400"/>
              </a:spcBef>
            </a:pPr>
            <a:r>
              <a:rPr sz="1350" spc="-5" dirty="0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3958" y="4088903"/>
            <a:ext cx="2958465" cy="1774189"/>
          </a:xfrm>
          <a:prstGeom prst="rect">
            <a:avLst/>
          </a:prstGeom>
          <a:ln w="21191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223520" marR="284480" indent="-213360">
              <a:lnSpc>
                <a:spcPct val="124600"/>
              </a:lnSpc>
              <a:spcBef>
                <a:spcPts val="525"/>
              </a:spcBef>
            </a:pPr>
            <a:r>
              <a:rPr sz="1350" b="1" spc="-10" dirty="0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sz="1350" b="1" spc="5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350" b="1" spc="-15" dirty="0">
                <a:solidFill>
                  <a:srgbClr val="000050"/>
                </a:solidFill>
                <a:latin typeface="Courier New"/>
                <a:cs typeface="Courier New"/>
              </a:rPr>
              <a:t>class</a:t>
            </a:r>
            <a:r>
              <a:rPr sz="1350" b="1" spc="5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350" spc="-30" dirty="0">
                <a:latin typeface="Courier New"/>
                <a:cs typeface="Courier New"/>
              </a:rPr>
              <a:t>Student</a:t>
            </a:r>
            <a:r>
              <a:rPr sz="1350" spc="6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{ </a:t>
            </a:r>
            <a:r>
              <a:rPr sz="1350" dirty="0">
                <a:latin typeface="Courier New"/>
                <a:cs typeface="Courier New"/>
              </a:rPr>
              <a:t> </a:t>
            </a:r>
            <a:r>
              <a:rPr sz="1350" b="1" spc="-5" dirty="0">
                <a:solidFill>
                  <a:srgbClr val="000050"/>
                </a:solidFill>
                <a:latin typeface="Courier New"/>
                <a:cs typeface="Courier New"/>
              </a:rPr>
              <a:t>private </a:t>
            </a:r>
            <a:r>
              <a:rPr sz="1350" spc="15" dirty="0">
                <a:latin typeface="Courier New"/>
                <a:cs typeface="Courier New"/>
              </a:rPr>
              <a:t>Name </a:t>
            </a:r>
            <a:r>
              <a:rPr sz="1350" spc="-10" dirty="0">
                <a:latin typeface="Courier New"/>
                <a:cs typeface="Courier New"/>
              </a:rPr>
              <a:t>name; </a:t>
            </a:r>
            <a:r>
              <a:rPr sz="1350" spc="-5" dirty="0">
                <a:latin typeface="Courier New"/>
                <a:cs typeface="Courier New"/>
              </a:rPr>
              <a:t> </a:t>
            </a:r>
            <a:r>
              <a:rPr sz="1350" b="1" spc="-5" dirty="0">
                <a:solidFill>
                  <a:srgbClr val="000050"/>
                </a:solidFill>
                <a:latin typeface="Courier New"/>
                <a:cs typeface="Courier New"/>
              </a:rPr>
              <a:t>private</a:t>
            </a:r>
            <a:r>
              <a:rPr sz="1350" b="1" spc="-13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Address</a:t>
            </a:r>
            <a:r>
              <a:rPr sz="1350" spc="-14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address;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ourier New"/>
              <a:cs typeface="Courier New"/>
            </a:endParaRPr>
          </a:p>
          <a:p>
            <a:pPr marL="222250">
              <a:lnSpc>
                <a:spcPct val="100000"/>
              </a:lnSpc>
            </a:pPr>
            <a:r>
              <a:rPr sz="1350" spc="-45" dirty="0">
                <a:latin typeface="Courier New"/>
                <a:cs typeface="Courier New"/>
              </a:rPr>
              <a:t>...</a:t>
            </a:r>
            <a:endParaRPr sz="135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400"/>
              </a:spcBef>
            </a:pPr>
            <a:r>
              <a:rPr sz="1350" spc="-5" dirty="0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2504" y="4088903"/>
            <a:ext cx="2576195" cy="1774189"/>
          </a:xfrm>
          <a:prstGeom prst="rect">
            <a:avLst/>
          </a:prstGeom>
          <a:ln w="21194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919"/>
              </a:spcBef>
            </a:pPr>
            <a:r>
              <a:rPr sz="1350" b="1" spc="-10" dirty="0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sz="1350" b="1" spc="4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350" b="1" spc="-15" dirty="0">
                <a:solidFill>
                  <a:srgbClr val="000050"/>
                </a:solidFill>
                <a:latin typeface="Courier New"/>
                <a:cs typeface="Courier New"/>
              </a:rPr>
              <a:t>class</a:t>
            </a:r>
            <a:r>
              <a:rPr sz="1350" b="1" spc="4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Address</a:t>
            </a:r>
            <a:r>
              <a:rPr sz="1350" spc="-135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222885">
              <a:lnSpc>
                <a:spcPct val="100000"/>
              </a:lnSpc>
              <a:spcBef>
                <a:spcPts val="400"/>
              </a:spcBef>
            </a:pPr>
            <a:r>
              <a:rPr sz="1350" spc="20" dirty="0">
                <a:latin typeface="Courier New"/>
                <a:cs typeface="Courier New"/>
              </a:rPr>
              <a:t>...</a:t>
            </a:r>
            <a:endParaRPr sz="1350">
              <a:latin typeface="Courier New"/>
              <a:cs typeface="Courier New"/>
            </a:endParaRPr>
          </a:p>
          <a:p>
            <a:pPr marL="10795">
              <a:lnSpc>
                <a:spcPct val="100000"/>
              </a:lnSpc>
              <a:spcBef>
                <a:spcPts val="400"/>
              </a:spcBef>
            </a:pPr>
            <a:r>
              <a:rPr sz="1350" spc="-5" dirty="0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4223" y="5967826"/>
            <a:ext cx="165925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5" dirty="0">
                <a:latin typeface="Courier New"/>
                <a:cs typeface="Courier New"/>
              </a:rPr>
              <a:t>Aggregated </a:t>
            </a:r>
            <a:r>
              <a:rPr sz="1350" spc="-10" dirty="0">
                <a:latin typeface="Courier New"/>
                <a:cs typeface="Courier New"/>
              </a:rPr>
              <a:t>class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5419" y="5967826"/>
            <a:ext cx="172847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0" dirty="0">
                <a:latin typeface="Courier New"/>
                <a:cs typeface="Courier New"/>
              </a:rPr>
              <a:t>Aggregating</a:t>
            </a:r>
            <a:r>
              <a:rPr sz="1350" spc="-185" dirty="0">
                <a:latin typeface="Courier New"/>
                <a:cs typeface="Courier New"/>
              </a:rPr>
              <a:t> </a:t>
            </a:r>
            <a:r>
              <a:rPr sz="1350" spc="-45" dirty="0">
                <a:latin typeface="Courier New"/>
                <a:cs typeface="Courier New"/>
              </a:rPr>
              <a:t>class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76314" y="5967826"/>
            <a:ext cx="165608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dirty="0">
                <a:latin typeface="Courier New"/>
                <a:cs typeface="Courier New"/>
              </a:rPr>
              <a:t>Aggregated</a:t>
            </a:r>
            <a:r>
              <a:rPr sz="1350" spc="-165" dirty="0">
                <a:latin typeface="Courier New"/>
                <a:cs typeface="Courier New"/>
              </a:rPr>
              <a:t> </a:t>
            </a:r>
            <a:r>
              <a:rPr sz="1350" spc="-15" dirty="0">
                <a:latin typeface="Courier New"/>
                <a:cs typeface="Courier New"/>
              </a:rPr>
              <a:t>class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444" y="1004823"/>
            <a:ext cx="10882630" cy="22231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279400" indent="-228600">
              <a:lnSpc>
                <a:spcPts val="271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imes New Roman"/>
                <a:cs typeface="Times New Roman"/>
              </a:rPr>
              <a:t>Aggregation models </a:t>
            </a:r>
            <a:r>
              <a:rPr sz="2500" i="1" dirty="0">
                <a:latin typeface="Times New Roman"/>
                <a:cs typeface="Times New Roman"/>
              </a:rPr>
              <a:t>has-a </a:t>
            </a:r>
            <a:r>
              <a:rPr sz="2500" dirty="0">
                <a:latin typeface="Times New Roman"/>
                <a:cs typeface="Times New Roman"/>
              </a:rPr>
              <a:t>relationships and represents an ownership relationship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between two</a:t>
            </a:r>
            <a:r>
              <a:rPr sz="2500" dirty="0">
                <a:latin typeface="Times New Roman"/>
                <a:cs typeface="Times New Roman"/>
              </a:rPr>
              <a:t> objects.</a:t>
            </a:r>
          </a:p>
          <a:p>
            <a:pPr marL="241300" indent="-228600">
              <a:lnSpc>
                <a:spcPts val="2805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owner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 called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 </a:t>
            </a:r>
            <a:r>
              <a:rPr sz="2500" i="1" spc="-10" dirty="0">
                <a:latin typeface="Times New Roman"/>
                <a:cs typeface="Times New Roman"/>
              </a:rPr>
              <a:t>aggregating</a:t>
            </a:r>
            <a:r>
              <a:rPr sz="2500" i="1" dirty="0">
                <a:latin typeface="Times New Roman"/>
                <a:cs typeface="Times New Roman"/>
              </a:rPr>
              <a:t> object</a:t>
            </a:r>
            <a:r>
              <a:rPr sz="2500" i="1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 its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 an </a:t>
            </a:r>
            <a:r>
              <a:rPr sz="2500" i="1" spc="-10" dirty="0">
                <a:latin typeface="Times New Roman"/>
                <a:cs typeface="Times New Roman"/>
              </a:rPr>
              <a:t>aggregating</a:t>
            </a:r>
            <a:r>
              <a:rPr sz="2500" i="1" spc="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class</a:t>
            </a:r>
            <a:r>
              <a:rPr sz="2500" dirty="0">
                <a:latin typeface="Times New Roman"/>
                <a:cs typeface="Times New Roman"/>
              </a:rPr>
              <a:t>.</a:t>
            </a:r>
          </a:p>
          <a:p>
            <a:pPr marL="241300" indent="-228600">
              <a:lnSpc>
                <a:spcPts val="289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subject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called an </a:t>
            </a:r>
            <a:r>
              <a:rPr sz="2500" i="1" spc="-10" dirty="0">
                <a:latin typeface="Times New Roman"/>
                <a:cs typeface="Times New Roman"/>
              </a:rPr>
              <a:t>aggregated</a:t>
            </a:r>
            <a:r>
              <a:rPr sz="2500" i="1" spc="-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object</a:t>
            </a:r>
            <a:r>
              <a:rPr sz="2500" i="1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 its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 an </a:t>
            </a:r>
            <a:r>
              <a:rPr sz="2500" i="1" spc="-10" dirty="0">
                <a:latin typeface="Times New Roman"/>
                <a:cs typeface="Times New Roman"/>
              </a:rPr>
              <a:t>aggregated</a:t>
            </a:r>
            <a:r>
              <a:rPr sz="2500" i="1" dirty="0">
                <a:latin typeface="Times New Roman"/>
                <a:cs typeface="Times New Roman"/>
              </a:rPr>
              <a:t> class</a:t>
            </a:r>
            <a:r>
              <a:rPr sz="2500" dirty="0">
                <a:latin typeface="Times New Roman"/>
                <a:cs typeface="Times New Roman"/>
              </a:rPr>
              <a:t>.</a:t>
            </a:r>
          </a:p>
          <a:p>
            <a:pPr marL="241300" indent="-228600">
              <a:lnSpc>
                <a:spcPts val="2905"/>
              </a:lnSpc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imes New Roman"/>
                <a:cs typeface="Times New Roman"/>
              </a:rPr>
              <a:t>Composition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 </a:t>
            </a:r>
            <a:r>
              <a:rPr sz="2500" spc="-5" dirty="0">
                <a:latin typeface="Times New Roman"/>
                <a:cs typeface="Times New Roman"/>
              </a:rPr>
              <a:t>when </a:t>
            </a:r>
            <a:r>
              <a:rPr sz="2500" dirty="0">
                <a:latin typeface="Times New Roman"/>
                <a:cs typeface="Times New Roman"/>
              </a:rPr>
              <a:t>the aggregated object is dependent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 aggregating object.</a:t>
            </a:r>
          </a:p>
          <a:p>
            <a:pPr marL="241300" indent="-228600">
              <a:lnSpc>
                <a:spcPts val="2950"/>
              </a:lnSpc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imes New Roman"/>
                <a:cs typeface="Times New Roman"/>
              </a:rPr>
              <a:t>Sometimes,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aggregation may exist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between</a:t>
            </a:r>
            <a:r>
              <a:rPr sz="2500" dirty="0">
                <a:latin typeface="Times New Roman"/>
                <a:cs typeface="Times New Roman"/>
              </a:rPr>
              <a:t> objects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same class.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5360" y="5605181"/>
            <a:ext cx="1083945" cy="358775"/>
          </a:xfrm>
          <a:prstGeom prst="rect">
            <a:avLst/>
          </a:prstGeom>
          <a:ln w="252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4795">
              <a:lnSpc>
                <a:spcPts val="2075"/>
              </a:lnSpc>
            </a:pPr>
            <a:r>
              <a:rPr sz="1800" spc="-35" dirty="0">
                <a:solidFill>
                  <a:srgbClr val="333333"/>
                </a:solidFill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0906" y="5605181"/>
            <a:ext cx="1084580" cy="358775"/>
          </a:xfrm>
          <a:prstGeom prst="rect">
            <a:avLst/>
          </a:prstGeom>
          <a:ln w="252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830">
              <a:lnSpc>
                <a:spcPts val="2075"/>
              </a:lnSpc>
            </a:pP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Address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8025" y="5605181"/>
            <a:ext cx="1084580" cy="358775"/>
          </a:xfrm>
          <a:prstGeom prst="rect">
            <a:avLst/>
          </a:prstGeom>
          <a:ln w="252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ts val="2075"/>
              </a:lnSpc>
            </a:pP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Student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49627" y="4926717"/>
            <a:ext cx="2181860" cy="1049655"/>
            <a:chOff x="6549627" y="4926717"/>
            <a:chExt cx="2181860" cy="1049655"/>
          </a:xfrm>
        </p:grpSpPr>
        <p:sp>
          <p:nvSpPr>
            <p:cNvPr id="7" name="object 7"/>
            <p:cNvSpPr/>
            <p:nvPr/>
          </p:nvSpPr>
          <p:spPr>
            <a:xfrm>
              <a:off x="6549634" y="5592581"/>
              <a:ext cx="177165" cy="358775"/>
            </a:xfrm>
            <a:custGeom>
              <a:avLst/>
              <a:gdLst/>
              <a:ahLst/>
              <a:cxnLst/>
              <a:rect l="l" t="t" r="r" b="b"/>
              <a:pathLst>
                <a:path w="177165" h="358775">
                  <a:moveTo>
                    <a:pt x="101608" y="0"/>
                  </a:moveTo>
                  <a:lnTo>
                    <a:pt x="0" y="179086"/>
                  </a:lnTo>
                  <a:lnTo>
                    <a:pt x="101608" y="358165"/>
                  </a:lnTo>
                  <a:lnTo>
                    <a:pt x="177029" y="179086"/>
                  </a:lnTo>
                  <a:lnTo>
                    <a:pt x="101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62203" y="5605187"/>
              <a:ext cx="2169160" cy="358775"/>
            </a:xfrm>
            <a:custGeom>
              <a:avLst/>
              <a:gdLst/>
              <a:ahLst/>
              <a:cxnLst/>
              <a:rect l="l" t="t" r="r" b="b"/>
              <a:pathLst>
                <a:path w="2169159" h="358775">
                  <a:moveTo>
                    <a:pt x="101608" y="0"/>
                  </a:moveTo>
                  <a:lnTo>
                    <a:pt x="0" y="179082"/>
                  </a:lnTo>
                  <a:lnTo>
                    <a:pt x="101608" y="358165"/>
                  </a:lnTo>
                  <a:lnTo>
                    <a:pt x="177029" y="179082"/>
                  </a:lnTo>
                  <a:lnTo>
                    <a:pt x="101608" y="0"/>
                  </a:lnTo>
                  <a:close/>
                </a:path>
                <a:path w="2169159" h="358775">
                  <a:moveTo>
                    <a:pt x="201821" y="179082"/>
                  </a:moveTo>
                  <a:lnTo>
                    <a:pt x="2168703" y="179082"/>
                  </a:lnTo>
                </a:path>
              </a:pathLst>
            </a:custGeom>
            <a:ln w="25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63811" y="4939304"/>
              <a:ext cx="605155" cy="614680"/>
            </a:xfrm>
            <a:custGeom>
              <a:avLst/>
              <a:gdLst/>
              <a:ahLst/>
              <a:cxnLst/>
              <a:rect l="l" t="t" r="r" b="b"/>
              <a:pathLst>
                <a:path w="605154" h="614679">
                  <a:moveTo>
                    <a:pt x="50280" y="460708"/>
                  </a:moveTo>
                  <a:lnTo>
                    <a:pt x="0" y="614581"/>
                  </a:lnTo>
                  <a:lnTo>
                    <a:pt x="150492" y="563313"/>
                  </a:lnTo>
                  <a:lnTo>
                    <a:pt x="50280" y="563313"/>
                  </a:lnTo>
                  <a:lnTo>
                    <a:pt x="50280" y="538099"/>
                  </a:lnTo>
                  <a:lnTo>
                    <a:pt x="65461" y="522667"/>
                  </a:lnTo>
                  <a:lnTo>
                    <a:pt x="50280" y="460708"/>
                  </a:lnTo>
                  <a:close/>
                </a:path>
                <a:path w="605154" h="614679">
                  <a:moveTo>
                    <a:pt x="65461" y="522667"/>
                  </a:moveTo>
                  <a:lnTo>
                    <a:pt x="50280" y="538099"/>
                  </a:lnTo>
                  <a:lnTo>
                    <a:pt x="50280" y="563313"/>
                  </a:lnTo>
                  <a:lnTo>
                    <a:pt x="75421" y="563313"/>
                  </a:lnTo>
                  <a:lnTo>
                    <a:pt x="65461" y="522667"/>
                  </a:lnTo>
                  <a:close/>
                </a:path>
                <a:path w="605154" h="614679">
                  <a:moveTo>
                    <a:pt x="604764" y="0"/>
                  </a:moveTo>
                  <a:lnTo>
                    <a:pt x="579624" y="0"/>
                  </a:lnTo>
                  <a:lnTo>
                    <a:pt x="65461" y="522667"/>
                  </a:lnTo>
                  <a:lnTo>
                    <a:pt x="75421" y="563313"/>
                  </a:lnTo>
                  <a:lnTo>
                    <a:pt x="604764" y="26054"/>
                  </a:lnTo>
                  <a:lnTo>
                    <a:pt x="60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63812" y="4939304"/>
              <a:ext cx="605155" cy="614680"/>
            </a:xfrm>
            <a:custGeom>
              <a:avLst/>
              <a:gdLst/>
              <a:ahLst/>
              <a:cxnLst/>
              <a:rect l="l" t="t" r="r" b="b"/>
              <a:pathLst>
                <a:path w="605154" h="614679">
                  <a:moveTo>
                    <a:pt x="604764" y="26054"/>
                  </a:moveTo>
                  <a:lnTo>
                    <a:pt x="75421" y="563313"/>
                  </a:lnTo>
                  <a:lnTo>
                    <a:pt x="50280" y="563313"/>
                  </a:lnTo>
                  <a:lnTo>
                    <a:pt x="50280" y="538099"/>
                  </a:lnTo>
                  <a:lnTo>
                    <a:pt x="579624" y="0"/>
                  </a:lnTo>
                  <a:lnTo>
                    <a:pt x="604764" y="0"/>
                  </a:lnTo>
                  <a:lnTo>
                    <a:pt x="604764" y="26054"/>
                  </a:lnTo>
                  <a:close/>
                </a:path>
                <a:path w="605154" h="614679">
                  <a:moveTo>
                    <a:pt x="75421" y="563313"/>
                  </a:moveTo>
                  <a:lnTo>
                    <a:pt x="150492" y="563313"/>
                  </a:lnTo>
                  <a:lnTo>
                    <a:pt x="0" y="614581"/>
                  </a:lnTo>
                  <a:lnTo>
                    <a:pt x="50280" y="460708"/>
                  </a:lnTo>
                  <a:lnTo>
                    <a:pt x="75421" y="563313"/>
                  </a:lnTo>
                  <a:close/>
                </a:path>
              </a:pathLst>
            </a:custGeom>
            <a:ln w="25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77157" y="5438701"/>
              <a:ext cx="454659" cy="256540"/>
            </a:xfrm>
            <a:custGeom>
              <a:avLst/>
              <a:gdLst/>
              <a:ahLst/>
              <a:cxnLst/>
              <a:rect l="l" t="t" r="r" b="b"/>
              <a:pathLst>
                <a:path w="454659" h="256539">
                  <a:moveTo>
                    <a:pt x="454202" y="0"/>
                  </a:moveTo>
                  <a:lnTo>
                    <a:pt x="0" y="0"/>
                  </a:lnTo>
                  <a:lnTo>
                    <a:pt x="0" y="256450"/>
                  </a:lnTo>
                  <a:lnTo>
                    <a:pt x="454202" y="256450"/>
                  </a:lnTo>
                  <a:lnTo>
                    <a:pt x="4542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9725" y="5451308"/>
              <a:ext cx="454659" cy="256540"/>
            </a:xfrm>
            <a:custGeom>
              <a:avLst/>
              <a:gdLst/>
              <a:ahLst/>
              <a:cxnLst/>
              <a:rect l="l" t="t" r="r" b="b"/>
              <a:pathLst>
                <a:path w="454659" h="256539">
                  <a:moveTo>
                    <a:pt x="0" y="256450"/>
                  </a:moveTo>
                  <a:lnTo>
                    <a:pt x="454202" y="256450"/>
                  </a:lnTo>
                  <a:lnTo>
                    <a:pt x="454202" y="0"/>
                  </a:lnTo>
                  <a:lnTo>
                    <a:pt x="0" y="0"/>
                  </a:lnTo>
                  <a:lnTo>
                    <a:pt x="0" y="256450"/>
                  </a:lnTo>
                  <a:close/>
                </a:path>
              </a:pathLst>
            </a:custGeom>
            <a:ln w="25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309985" y="4977992"/>
            <a:ext cx="2181225" cy="998219"/>
            <a:chOff x="3309985" y="4977992"/>
            <a:chExt cx="2181225" cy="998219"/>
          </a:xfrm>
        </p:grpSpPr>
        <p:sp>
          <p:nvSpPr>
            <p:cNvPr id="14" name="object 14"/>
            <p:cNvSpPr/>
            <p:nvPr/>
          </p:nvSpPr>
          <p:spPr>
            <a:xfrm>
              <a:off x="5289334" y="5592581"/>
              <a:ext cx="176530" cy="358775"/>
            </a:xfrm>
            <a:custGeom>
              <a:avLst/>
              <a:gdLst/>
              <a:ahLst/>
              <a:cxnLst/>
              <a:rect l="l" t="t" r="r" b="b"/>
              <a:pathLst>
                <a:path w="176529" h="358775">
                  <a:moveTo>
                    <a:pt x="100561" y="0"/>
                  </a:moveTo>
                  <a:lnTo>
                    <a:pt x="0" y="179086"/>
                  </a:lnTo>
                  <a:lnTo>
                    <a:pt x="100561" y="358165"/>
                  </a:lnTo>
                  <a:lnTo>
                    <a:pt x="175947" y="179086"/>
                  </a:lnTo>
                  <a:lnTo>
                    <a:pt x="100561" y="0"/>
                  </a:lnTo>
                  <a:close/>
                </a:path>
              </a:pathLst>
            </a:custGeom>
            <a:solidFill>
              <a:srgbClr val="33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9985" y="5605188"/>
              <a:ext cx="2168525" cy="358775"/>
            </a:xfrm>
            <a:custGeom>
              <a:avLst/>
              <a:gdLst/>
              <a:ahLst/>
              <a:cxnLst/>
              <a:rect l="l" t="t" r="r" b="b"/>
              <a:pathLst>
                <a:path w="2168525" h="358775">
                  <a:moveTo>
                    <a:pt x="2092479" y="0"/>
                  </a:moveTo>
                  <a:lnTo>
                    <a:pt x="1991918" y="179082"/>
                  </a:lnTo>
                  <a:lnTo>
                    <a:pt x="2092479" y="358165"/>
                  </a:lnTo>
                  <a:lnTo>
                    <a:pt x="2168040" y="179082"/>
                  </a:lnTo>
                  <a:lnTo>
                    <a:pt x="2092479" y="0"/>
                  </a:lnTo>
                  <a:close/>
                </a:path>
                <a:path w="2168525" h="358775">
                  <a:moveTo>
                    <a:pt x="0" y="179082"/>
                  </a:moveTo>
                  <a:lnTo>
                    <a:pt x="1991918" y="179082"/>
                  </a:lnTo>
                </a:path>
              </a:pathLst>
            </a:custGeom>
            <a:ln w="25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4521" y="4990571"/>
              <a:ext cx="353060" cy="537845"/>
            </a:xfrm>
            <a:custGeom>
              <a:avLst/>
              <a:gdLst/>
              <a:ahLst/>
              <a:cxnLst/>
              <a:rect l="l" t="t" r="r" b="b"/>
              <a:pathLst>
                <a:path w="353060" h="537845">
                  <a:moveTo>
                    <a:pt x="327662" y="358172"/>
                  </a:moveTo>
                  <a:lnTo>
                    <a:pt x="302522" y="460743"/>
                  </a:lnTo>
                  <a:lnTo>
                    <a:pt x="201122" y="460743"/>
                  </a:lnTo>
                  <a:lnTo>
                    <a:pt x="352802" y="537259"/>
                  </a:lnTo>
                  <a:lnTo>
                    <a:pt x="327662" y="358172"/>
                  </a:lnTo>
                  <a:close/>
                </a:path>
                <a:path w="353060" h="537845">
                  <a:moveTo>
                    <a:pt x="0" y="0"/>
                  </a:moveTo>
                  <a:lnTo>
                    <a:pt x="277381" y="460743"/>
                  </a:lnTo>
                  <a:lnTo>
                    <a:pt x="302522" y="460743"/>
                  </a:lnTo>
                  <a:lnTo>
                    <a:pt x="302522" y="435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4521" y="4990571"/>
              <a:ext cx="353060" cy="537845"/>
            </a:xfrm>
            <a:custGeom>
              <a:avLst/>
              <a:gdLst/>
              <a:ahLst/>
              <a:cxnLst/>
              <a:rect l="l" t="t" r="r" b="b"/>
              <a:pathLst>
                <a:path w="353060" h="537845">
                  <a:moveTo>
                    <a:pt x="0" y="0"/>
                  </a:moveTo>
                  <a:lnTo>
                    <a:pt x="302522" y="435529"/>
                  </a:lnTo>
                  <a:lnTo>
                    <a:pt x="302522" y="460743"/>
                  </a:lnTo>
                  <a:lnTo>
                    <a:pt x="277381" y="46074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  <a:path w="353060" h="537845">
                  <a:moveTo>
                    <a:pt x="302522" y="460743"/>
                  </a:moveTo>
                  <a:lnTo>
                    <a:pt x="327662" y="358172"/>
                  </a:lnTo>
                  <a:lnTo>
                    <a:pt x="352802" y="537259"/>
                  </a:lnTo>
                  <a:lnTo>
                    <a:pt x="201122" y="460743"/>
                  </a:lnTo>
                  <a:lnTo>
                    <a:pt x="302522" y="460743"/>
                  </a:lnTo>
                  <a:close/>
                </a:path>
              </a:pathLst>
            </a:custGeom>
            <a:ln w="25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35693" y="5387437"/>
              <a:ext cx="227329" cy="281940"/>
            </a:xfrm>
            <a:custGeom>
              <a:avLst/>
              <a:gdLst/>
              <a:ahLst/>
              <a:cxnLst/>
              <a:rect l="l" t="t" r="r" b="b"/>
              <a:pathLst>
                <a:path w="227329" h="281939">
                  <a:moveTo>
                    <a:pt x="227101" y="0"/>
                  </a:moveTo>
                  <a:lnTo>
                    <a:pt x="0" y="0"/>
                  </a:lnTo>
                  <a:lnTo>
                    <a:pt x="0" y="281660"/>
                  </a:lnTo>
                  <a:lnTo>
                    <a:pt x="227101" y="281660"/>
                  </a:lnTo>
                  <a:lnTo>
                    <a:pt x="2271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48262" y="5400044"/>
              <a:ext cx="227329" cy="281940"/>
            </a:xfrm>
            <a:custGeom>
              <a:avLst/>
              <a:gdLst/>
              <a:ahLst/>
              <a:cxnLst/>
              <a:rect l="l" t="t" r="r" b="b"/>
              <a:pathLst>
                <a:path w="227329" h="281939">
                  <a:moveTo>
                    <a:pt x="0" y="281660"/>
                  </a:moveTo>
                  <a:lnTo>
                    <a:pt x="227101" y="281660"/>
                  </a:lnTo>
                  <a:lnTo>
                    <a:pt x="227101" y="0"/>
                  </a:lnTo>
                  <a:lnTo>
                    <a:pt x="0" y="0"/>
                  </a:lnTo>
                  <a:lnTo>
                    <a:pt x="0" y="281660"/>
                  </a:lnTo>
                  <a:close/>
                </a:path>
              </a:pathLst>
            </a:custGeom>
            <a:ln w="251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17422" y="4607109"/>
            <a:ext cx="119697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Times New Roman"/>
                <a:cs typeface="Times New Roman"/>
              </a:rPr>
              <a:t>Com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osition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6814174" y="4607109"/>
            <a:ext cx="1339226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Times New Roman"/>
                <a:cs typeface="Times New Roman"/>
              </a:rPr>
              <a:t>Aggregation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940923" y="5399933"/>
            <a:ext cx="329565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10" dirty="0">
                <a:latin typeface="Times New Roman"/>
                <a:cs typeface="Times New Roman"/>
              </a:rPr>
              <a:t>1..</a:t>
            </a:r>
            <a:r>
              <a:rPr sz="1600" spc="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53534" y="5426022"/>
            <a:ext cx="12827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99251" y="5374719"/>
            <a:ext cx="12827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85276" y="5374719"/>
            <a:ext cx="12827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43065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spc="-35" dirty="0"/>
              <a:t> </a:t>
            </a:r>
            <a:r>
              <a:rPr spc="-5" dirty="0"/>
              <a:t>Class</a:t>
            </a:r>
            <a:r>
              <a:rPr spc="-35" dirty="0"/>
              <a:t> </a:t>
            </a:r>
            <a:r>
              <a:rPr spc="-10" dirty="0"/>
              <a:t>Relationships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4381</Words>
  <Application>Microsoft Office PowerPoint</Application>
  <PresentationFormat>Widescreen</PresentationFormat>
  <Paragraphs>573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BitstreamVeraSansMono Nerd Font Mono</vt:lpstr>
      <vt:lpstr>Calibri</vt:lpstr>
      <vt:lpstr>Calibri Light</vt:lpstr>
      <vt:lpstr>Courier New</vt:lpstr>
      <vt:lpstr>Times New Roman</vt:lpstr>
      <vt:lpstr>Wingdings</vt:lpstr>
      <vt:lpstr>Office Theme</vt:lpstr>
      <vt:lpstr>CS 501 – Introduction to JAVA Programing Lecture 9 – Objects and Classes  Lecture 10 – Thinking in Objects</vt:lpstr>
      <vt:lpstr>What is object-oriented thinking?</vt:lpstr>
      <vt:lpstr>Key Principles</vt:lpstr>
      <vt:lpstr>Objects in Java</vt:lpstr>
      <vt:lpstr>9.1. Class Abstraction and Encapsulation</vt:lpstr>
      <vt:lpstr>Class Inheritance and Polymorphism</vt:lpstr>
      <vt:lpstr>Class Relationships</vt:lpstr>
      <vt:lpstr>9.3. Class Relationships</vt:lpstr>
      <vt:lpstr>9.3. Class Relationships</vt:lpstr>
      <vt:lpstr>9.3. Class Relationships</vt:lpstr>
      <vt:lpstr>9.3. Class Relationships</vt:lpstr>
      <vt:lpstr>9.3. Class Relationships</vt:lpstr>
      <vt:lpstr>9.3. Class Relationships</vt:lpstr>
      <vt:lpstr>9.3. Class Relationships</vt:lpstr>
      <vt:lpstr>9.4. Case Study: Designing a Class for Stacks</vt:lpstr>
      <vt:lpstr>9.4. Case Study: Designing a Class for Stacks</vt:lpstr>
      <vt:lpstr>9.4. Case Study: Designing a Class for Stacks</vt:lpstr>
      <vt:lpstr>9.4. Case Study: Designing a Class for Stacks</vt:lpstr>
      <vt:lpstr>9.4. Case Study: Designing a Class for Stacks</vt:lpstr>
      <vt:lpstr>9.5. Processing Primitive Data Type Values as Objects</vt:lpstr>
      <vt:lpstr>9.5. Processing Primitive Data Type Values as Objects The Integer and Double Classes</vt:lpstr>
      <vt:lpstr>9.5. Processing Primitive Data Type Values as Objects</vt:lpstr>
      <vt:lpstr>9.5. Processing Primitive Data Type Values as Objects</vt:lpstr>
      <vt:lpstr>9.5. Processing Primitive Data Type Values as Objects</vt:lpstr>
      <vt:lpstr>9.5. Processing Primitive Data Type Values as Objects</vt:lpstr>
      <vt:lpstr>9.5. Processing Primitive Data Type Values as Objects</vt:lpstr>
      <vt:lpstr>9.6. Automatic Conversion Between Primitive Types and  Wrapper Class Types</vt:lpstr>
      <vt:lpstr>9.7. BigInteger and BigDecimal</vt:lpstr>
      <vt:lpstr>9.7. BigInteger and BigDecimal</vt:lpstr>
      <vt:lpstr>The String Class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1</cp:revision>
  <dcterms:created xsi:type="dcterms:W3CDTF">2025-02-09T22:40:52Z</dcterms:created>
  <dcterms:modified xsi:type="dcterms:W3CDTF">2025-02-12T03:15:03Z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2025-02-09T00:00:00Z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2025-02-12T03:15:03Z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0ada783b-6987-4958-a546-fd7f3d655f35</vt:lpwstr>
  </property>
  <property fmtid="{D5CDD505-2E9C-101B-9397-08002B2CF9AE}" pid="10" name="MSIP_Label_a73fd474-4f3c-44ed-88fb-5cc4bd2471bf_ContentBits">
    <vt:lpwstr>0</vt:lpwstr>
  </property>
  <property fmtid="{D5CDD505-2E9C-101B-9397-08002B2CF9AE}" pid="11" name="MSIP_Label_a73fd474-4f3c-44ed-88fb-5cc4bd2471bf_Tag">
    <vt:lpwstr>10, 3, 0, 1</vt:lpwstr>
  </property>
</Properties>
</file>