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7DB25B-B136-486A-AEEB-A7E63EBE57C0}" v="17" dt="2025-03-19T23:08:21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7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BD09-3D5B-664A-C84C-7A825A167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C47D4-BA42-F2C1-10F3-585526155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A433F-690D-A343-97DE-F79E205C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A7F8-6089-43A3-9CA0-46A95D98580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2CC0C-E4C9-ED41-D1DD-B6A5C453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EDF4D-A72C-D43F-96F7-94A3DA67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246F-E4FC-48C6-A76D-EF06FD95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5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1569-2DA2-D31D-CA65-292016C4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6A611-B6C1-68F2-0F88-D8635D064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C4AAF-E2C7-F743-7482-47F6D471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A7F8-6089-43A3-9CA0-46A95D98580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8CAD0-8ABB-1FB3-6BF8-B2BE7F263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9702F-5800-7B79-52D9-D97ED114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246F-E4FC-48C6-A76D-EF06FD95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2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2398D-C9B0-BBCC-4679-2BC2C0B12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9C618-DBF7-7029-F5F3-99668887D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0C9CA-475E-048E-86C5-E0A47FFB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A7F8-6089-43A3-9CA0-46A95D98580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63C49-4BE5-578D-18FB-2C6FA76A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E3094-55B1-25FC-0D6C-7692669F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246F-E4FC-48C6-A76D-EF06FD95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2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FC39F-DEAD-35CC-934C-F083378A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E0FC-D7DE-94F3-9405-61B7C8B0F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48A7-C797-37AC-326E-BA8038E2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A7F8-6089-43A3-9CA0-46A95D98580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3B147-1AAF-74F7-7637-4D180F19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521EA-F013-BA96-4D4D-DB2C6886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246F-E4FC-48C6-A76D-EF06FD95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3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5D627-4513-652C-2FD6-7EEA7E6C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113C1-C535-80BE-F06B-1E02F5D36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C3DE4-10F7-28FD-0413-E05074C0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A7F8-6089-43A3-9CA0-46A95D98580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AA701-66ED-6DF8-BDF4-5E28D3B7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C1268-706B-DE93-971B-ECDCB1FC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246F-E4FC-48C6-A76D-EF06FD95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9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7ABA-426F-F036-E439-E5DE48F8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49915-E634-48C7-39AC-0E14FF74A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3488C-1534-101D-0619-F363C583F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552D4-8886-3A16-81CA-05496E60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A7F8-6089-43A3-9CA0-46A95D98580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DC31F-7B41-CE9A-58AF-2E543AE6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0676F-EEA8-DDB6-D502-6924DC6E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246F-E4FC-48C6-A76D-EF06FD95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0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C971-532F-C5A1-7E61-C8492431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50730-5F1D-3F78-E8B9-66F9E591F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0DE58-3B63-33CD-8AE4-397DB30AB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F6BD6-E865-EA77-5284-54CDD396C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A8A9E-5F0D-5436-8400-905832E1E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B29A0-2352-DB1F-C09C-3527D484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A7F8-6089-43A3-9CA0-46A95D98580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577569-E5D6-34BE-C21E-246DA144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F19EB-6FDF-D9D3-AC5A-D7DED362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246F-E4FC-48C6-A76D-EF06FD95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87C-8539-B1F8-AFB7-498617E9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C5242-A254-B845-7F16-08B0731E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A7F8-6089-43A3-9CA0-46A95D98580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65032-0D85-9765-F5A6-321C874B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FF255-5518-55C8-8571-85302AB1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246F-E4FC-48C6-A76D-EF06FD95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8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4C564-A100-97B9-A93B-9DDD3914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A7F8-6089-43A3-9CA0-46A95D98580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F48681-3850-6FAD-CC1C-61EB9EB7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ED1A8-89CA-EB1E-9D07-A24525DF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246F-E4FC-48C6-A76D-EF06FD95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3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77D8-D783-C959-F9AB-FE940DD6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7DB48-3B38-1A2E-0E09-C7D1DB41C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33E97-1540-1C22-3A7B-2211368E9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2A979-9E0C-7C84-0ADF-96062BFC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A7F8-6089-43A3-9CA0-46A95D98580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8424D-AAF1-5673-CDA5-3DD7B318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8D36F-AB9C-5457-A537-E67A7F93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246F-E4FC-48C6-A76D-EF06FD95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4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B2A6-E68F-F9FB-EC3E-C3C99EB4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B10D97-816A-67F9-95BF-09884E398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3F776-67E5-5D5C-6BB8-8A6AC75D8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AC061-2C0E-D3E8-E679-4D66DB55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A7F8-6089-43A3-9CA0-46A95D98580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EEEB4-4746-C0A6-459F-94D49194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C6917-9E2C-D38D-3D1C-71F83824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246F-E4FC-48C6-A76D-EF06FD95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2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6BC52-CA57-4CF5-C71D-3E2C51E58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361C7-7CEE-8A95-778A-02628E0DE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E7200-3B34-C3DD-0932-556BC0414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15A7F8-6089-43A3-9CA0-46A95D98580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E04CA-26B6-94CE-D287-F23008DA1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20505-A2E9-4025-9A13-DD856A7A8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0F246F-E4FC-48C6-A76D-EF06FD95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7BC9-922D-4B70-74F6-732DE1B5F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75429-AFB7-9F66-F8B8-A319E4573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 14</a:t>
            </a:r>
          </a:p>
        </p:txBody>
      </p:sp>
    </p:spTree>
    <p:extLst>
      <p:ext uri="{BB962C8B-B14F-4D97-AF65-F5344CB8AC3E}">
        <p14:creationId xmlns:p14="http://schemas.microsoft.com/office/powerpoint/2010/main" val="1146831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1442-B5E8-A0BC-4CAF-EB0656E7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CB91B-22F6-BA43-53DD-3608AB680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Measures how execution time grows with input size</a:t>
            </a:r>
          </a:p>
          <a:p>
            <a:r>
              <a:rPr lang="en-US"/>
              <a:t>Execution time depends on:</a:t>
            </a:r>
          </a:p>
          <a:p>
            <a:pPr lvl="1"/>
            <a:r>
              <a:rPr lang="en-US"/>
              <a:t>Number of operations</a:t>
            </a:r>
          </a:p>
          <a:p>
            <a:pPr lvl="1"/>
            <a:r>
              <a:rPr lang="en-US"/>
              <a:t>Types of operations</a:t>
            </a:r>
          </a:p>
          <a:p>
            <a:pPr lvl="1"/>
            <a:r>
              <a:rPr lang="en-US"/>
              <a:t>Processing power (ignored in theoretical analysis)</a:t>
            </a:r>
          </a:p>
          <a:p>
            <a:r>
              <a:rPr lang="en-US"/>
              <a:t>Analyzed by counting the number of basic operations</a:t>
            </a:r>
          </a:p>
          <a:p>
            <a:pPr lvl="1"/>
            <a:r>
              <a:rPr lang="en-US"/>
              <a:t>Though you’ll note, we don’t include constants in our conclusion</a:t>
            </a:r>
          </a:p>
          <a:p>
            <a:pPr lvl="2"/>
            <a:r>
              <a:rPr lang="en-US"/>
              <a:t>i.e. O(n/2) is still linear and so is still O(n).</a:t>
            </a:r>
          </a:p>
          <a:p>
            <a:pPr lvl="2"/>
            <a:r>
              <a:rPr lang="en-US"/>
              <a:t>O(10</a:t>
            </a:r>
            <a:r>
              <a:rPr lang="en-US" baseline="30000"/>
              <a:t>12</a:t>
            </a:r>
            <a:r>
              <a:rPr lang="en-US"/>
              <a:t>n) is still linear, still O(n)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03E58-17A5-A85B-8A3C-CF762CA276D2}"/>
              </a:ext>
            </a:extLst>
          </p:cNvPr>
          <p:cNvSpPr txBox="1"/>
          <p:nvPr/>
        </p:nvSpPr>
        <p:spPr>
          <a:xfrm>
            <a:off x="7505700" y="6123543"/>
            <a:ext cx="605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Switch to code - </a:t>
            </a:r>
            <a:r>
              <a:rPr lang="en-US" err="1"/>
              <a:t>TimeComplexityExamples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70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E78E-52AB-88EC-B337-A8F614A4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BF43E-61D2-1ABF-029F-561FA9645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Measures how memory usage grows with input size</a:t>
            </a:r>
          </a:p>
          <a:p>
            <a:r>
              <a:rPr lang="en-US"/>
              <a:t>Memory usage includes:</a:t>
            </a:r>
          </a:p>
          <a:p>
            <a:pPr lvl="1"/>
            <a:r>
              <a:rPr lang="en-US"/>
              <a:t>Data space (variables, objects)</a:t>
            </a:r>
          </a:p>
          <a:p>
            <a:pPr lvl="1"/>
            <a:r>
              <a:rPr lang="en-US"/>
              <a:t>Stack space (function calls)</a:t>
            </a:r>
          </a:p>
          <a:p>
            <a:pPr lvl="1"/>
            <a:r>
              <a:rPr lang="en-US"/>
              <a:t>Heap space (dynamic allocations aka creating objects)</a:t>
            </a:r>
          </a:p>
          <a:p>
            <a:r>
              <a:rPr lang="en-US"/>
              <a:t>Java-specific considerations:</a:t>
            </a:r>
          </a:p>
          <a:p>
            <a:pPr lvl="1"/>
            <a:r>
              <a:rPr lang="en-US"/>
              <a:t>Object overhead</a:t>
            </a:r>
          </a:p>
          <a:p>
            <a:pPr lvl="1"/>
            <a:r>
              <a:rPr lang="en-US"/>
              <a:t>References</a:t>
            </a:r>
          </a:p>
          <a:p>
            <a:pPr lvl="1"/>
            <a:r>
              <a:rPr lang="en-US"/>
              <a:t>Garbage collection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33841D-D525-0BE9-50E6-00EC996472CF}"/>
              </a:ext>
            </a:extLst>
          </p:cNvPr>
          <p:cNvSpPr txBox="1"/>
          <p:nvPr/>
        </p:nvSpPr>
        <p:spPr>
          <a:xfrm>
            <a:off x="7505700" y="6123543"/>
            <a:ext cx="605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Switch to code - </a:t>
            </a:r>
            <a:r>
              <a:rPr lang="en-US" err="1"/>
              <a:t>SpaceComplexityExamples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9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85F2-FA57-DFEC-46B6-390926F7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Optimizing for Time and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AE71E-D4DD-7E5B-CD49-59C4AF301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you’ve ever used </a:t>
            </a:r>
            <a:r>
              <a:rPr lang="en-US" err="1"/>
              <a:t>LeetCode</a:t>
            </a:r>
            <a:r>
              <a:rPr lang="en-US"/>
              <a:t> (a site to practice interview coding questions), time and space are the sole indicators for performance.</a:t>
            </a:r>
          </a:p>
          <a:p>
            <a:r>
              <a:rPr lang="en-US"/>
              <a:t>Time-Space Tradeoff: Often improving one worsens the other</a:t>
            </a:r>
          </a:p>
          <a:p>
            <a:pPr lvl="1"/>
            <a:r>
              <a:rPr lang="en-US" err="1"/>
              <a:t>Memoization</a:t>
            </a:r>
            <a:r>
              <a:rPr lang="en-US"/>
              <a:t>: Trade space for time by caching results</a:t>
            </a:r>
          </a:p>
          <a:p>
            <a:pPr lvl="1"/>
            <a:r>
              <a:rPr lang="en-US"/>
              <a:t>Data Structure Selection: Choose based on operation frequency</a:t>
            </a:r>
          </a:p>
          <a:p>
            <a:r>
              <a:rPr lang="en-US"/>
              <a:t>Avoiding Unnecessary Object Creation: Reuse when possible</a:t>
            </a:r>
          </a:p>
          <a:p>
            <a:r>
              <a:rPr lang="en-US"/>
              <a:t>Measuring Performance: normal analysis, </a:t>
            </a:r>
            <a:r>
              <a:rPr lang="en-US" err="1"/>
              <a:t>VisualVM</a:t>
            </a:r>
            <a:r>
              <a:rPr lang="en-US"/>
              <a:t>, </a:t>
            </a:r>
            <a:r>
              <a:rPr lang="en-US" err="1"/>
              <a:t>JProfiler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49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000C-B79C-DF96-B7C2-6635FA1C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6777F-62B3-1327-4854-D6AA2891F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Here's why we talked about time complexity!</a:t>
            </a:r>
          </a:p>
          <a:p>
            <a:r>
              <a:rPr lang="en-US"/>
              <a:t>Two recursive calls per invocation</a:t>
            </a:r>
          </a:p>
          <a:p>
            <a:r>
              <a:rPr lang="en-US"/>
              <a:t>Time Complexity: O(2</a:t>
            </a:r>
            <a:r>
              <a:rPr lang="en-US" baseline="30000"/>
              <a:t>n</a:t>
            </a:r>
            <a:r>
              <a:rPr lang="en-US"/>
              <a:t>)*		 </a:t>
            </a:r>
            <a:r>
              <a:rPr lang="en-US" sz="1800"/>
              <a:t>*technically O(</a:t>
            </a:r>
            <a:r>
              <a:rPr lang="el-GR" sz="1800"/>
              <a:t>φ</a:t>
            </a:r>
            <a:r>
              <a:rPr lang="en-US" sz="1800" baseline="30000"/>
              <a:t>n</a:t>
            </a:r>
            <a:r>
              <a:rPr lang="en-US" sz="1800"/>
              <a:t>) where phi is golden ratio</a:t>
            </a:r>
            <a:endParaRPr lang="en-US"/>
          </a:p>
          <a:p>
            <a:r>
              <a:rPr lang="en-US"/>
              <a:t>Space Complexity: O(n)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6001CB-FD90-B510-F797-9435003A643E}"/>
              </a:ext>
            </a:extLst>
          </p:cNvPr>
          <p:cNvSpPr txBox="1"/>
          <p:nvPr/>
        </p:nvSpPr>
        <p:spPr>
          <a:xfrm>
            <a:off x="838200" y="4001294"/>
            <a:ext cx="7023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public static int fibonacci(int n)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// Base cases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if (n &lt;= 1)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return n;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// Recursive case (two calls)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return fibonacci(n - 1) + fibonacci(n - 2);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41116-25EE-07BA-E466-F2E5F206A6D9}"/>
              </a:ext>
            </a:extLst>
          </p:cNvPr>
          <p:cNvSpPr txBox="1"/>
          <p:nvPr/>
        </p:nvSpPr>
        <p:spPr>
          <a:xfrm>
            <a:off x="9690100" y="6123543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Draw all of these out</a:t>
            </a:r>
          </a:p>
        </p:txBody>
      </p:sp>
    </p:spTree>
    <p:extLst>
      <p:ext uri="{BB962C8B-B14F-4D97-AF65-F5344CB8AC3E}">
        <p14:creationId xmlns:p14="http://schemas.microsoft.com/office/powerpoint/2010/main" val="4185698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85680-50BB-0062-A877-E30A9290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209AE-710C-BA56-371F-5B9D9DC9C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Multiple recursive calls per invocation</a:t>
            </a:r>
          </a:p>
          <a:p>
            <a:r>
              <a:rPr lang="en-US"/>
              <a:t>Exponential time complexity O(2</a:t>
            </a:r>
            <a:r>
              <a:rPr lang="en-US" baseline="30000"/>
              <a:t>n</a:t>
            </a:r>
            <a:r>
              <a:rPr lang="en-US"/>
              <a:t>)</a:t>
            </a:r>
          </a:p>
          <a:p>
            <a:r>
              <a:rPr lang="en-US"/>
              <a:t>Space Complexity: O(n)</a:t>
            </a:r>
          </a:p>
          <a:p>
            <a:r>
              <a:rPr lang="en-US"/>
              <a:t>Towers of Hanoi: Three pegs (source, auxiliary, and target) and a number of disks of different sizes. The goal is to move all disks from the source peg to the target peg, following these rules:</a:t>
            </a:r>
          </a:p>
          <a:p>
            <a:pPr lvl="1"/>
            <a:r>
              <a:rPr lang="en-US"/>
              <a:t>Only one disk can be moved at a time</a:t>
            </a:r>
          </a:p>
          <a:p>
            <a:pPr lvl="1"/>
            <a:r>
              <a:rPr lang="en-US"/>
              <a:t>A larger disk cannot be placed on top of a smaller disk</a:t>
            </a:r>
          </a:p>
          <a:p>
            <a:pPr lvl="1"/>
            <a:r>
              <a:rPr lang="en-US"/>
              <a:t>All disks start on the source peg in decreasing size order (largest at bottom)</a:t>
            </a:r>
          </a:p>
          <a:p>
            <a:r>
              <a:rPr lang="en-US"/>
              <a:t>https://www.mathsisfun.com/games/towerofhanoi.html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E036A-B796-ABF8-5366-2741F1E53F9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148286" y="501968"/>
            <a:ext cx="457200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39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E4F7-2D6C-5DEE-A979-2B2340324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1325563"/>
          </a:xfrm>
        </p:spPr>
        <p:txBody>
          <a:bodyPr/>
          <a:lstStyle/>
          <a:p>
            <a:r>
              <a:rPr lang="en-US"/>
              <a:t>Towers of Hanoi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C3F16-F495-4A5B-0D39-F7E2D723D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50" y="1075531"/>
            <a:ext cx="1233805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hanoi(</a:t>
            </a:r>
            <a:b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int n, char source, char auxiliary, char target) {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if (n == 1) {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sout("Move disk 1 from " + source + " to " + target);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// Solve the one-step simpler case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hanoi(n - 1, source, target, auxiliary);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// Move the bottom peg to the target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sout("Move disk " + n + " from " + source + " to " + target);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// Solve the one-step simpler case, but starting on middle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hanoi(n - 1, auxiliary, source, target);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4117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E215-E318-6F3A-073E-8AFF1DD7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Tail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AE59E-B3EF-8455-0E46-F093C17E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Recursive call is the last operation</a:t>
            </a:r>
          </a:p>
          <a:p>
            <a:r>
              <a:rPr lang="en-US"/>
              <a:t>No further computation after recursive call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77F96-AACF-96C4-0FA5-89716BF36E8A}"/>
              </a:ext>
            </a:extLst>
          </p:cNvPr>
          <p:cNvSpPr txBox="1"/>
          <p:nvPr/>
        </p:nvSpPr>
        <p:spPr>
          <a:xfrm>
            <a:off x="838200" y="2887682"/>
            <a:ext cx="11277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public static int factorialTail(int n, int accumulator)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// Base case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if (n &lt;= 1)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return accumulator;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// Tail recursive call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return factorialTail(n - 1, n * accumulator);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// Wrapper method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public static int factorial(int n)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return factorialTail(n, 1);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6510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FC7C-A02D-189F-703E-7A8168A68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Mutual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C132F-2856-786C-F24F-363A67C8F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Methods call each other recursively, creating a cycle of dependencies</a:t>
            </a:r>
          </a:p>
          <a:p>
            <a:r>
              <a:rPr lang="en-US"/>
              <a:t>Useful for problems with alternating states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64FF13-D675-1225-C53A-02ACDD956D40}"/>
              </a:ext>
            </a:extLst>
          </p:cNvPr>
          <p:cNvSpPr txBox="1"/>
          <p:nvPr/>
        </p:nvSpPr>
        <p:spPr>
          <a:xfrm>
            <a:off x="838200" y="2764572"/>
            <a:ext cx="6070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public static boolean isEven(int n) {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if (n == 0) {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return true;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return isOdd(n - 1);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public static boolean isOdd(int n) {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if (n == 0) {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return false;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return isEven(n - 1);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003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1896-49A0-1269-F6C1-1961374B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EFF8F-32C1-73BA-A3BD-7F23873B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Introduction to Recursion</a:t>
            </a:r>
          </a:p>
          <a:p>
            <a:r>
              <a:rPr lang="en-US"/>
              <a:t>Core Recursive Patterns</a:t>
            </a:r>
          </a:p>
          <a:p>
            <a:r>
              <a:rPr lang="en-US"/>
              <a:t>Recursive Data Structures</a:t>
            </a:r>
          </a:p>
          <a:p>
            <a:r>
              <a:rPr lang="en-US"/>
              <a:t>Algorithmic Applications</a:t>
            </a:r>
          </a:p>
          <a:p>
            <a:r>
              <a:rPr lang="en-US"/>
              <a:t>Advanced Topics</a:t>
            </a:r>
          </a:p>
          <a:p>
            <a:r>
              <a:rPr lang="en-US"/>
              <a:t>Optimizations &amp; Limitations</a:t>
            </a:r>
          </a:p>
          <a:p>
            <a:r>
              <a:rPr lang="en-US"/>
              <a:t>Practical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144240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689D-C7A6-8B30-0DF4-F72C1DCF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822A-E862-1834-CE7D-3830A09A5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“To understand recursion, you must first understand recursion.”</a:t>
            </a:r>
          </a:p>
          <a:p>
            <a:r>
              <a:rPr lang="en-US"/>
              <a:t>A method that calls itself</a:t>
            </a:r>
          </a:p>
          <a:p>
            <a:r>
              <a:rPr lang="en-US"/>
              <a:t>Solves a problem by breaking it down into smaller instances of the same problem.</a:t>
            </a:r>
          </a:p>
          <a:p>
            <a:r>
              <a:rPr lang="en-US"/>
              <a:t>Components of Recursion:</a:t>
            </a:r>
          </a:p>
          <a:p>
            <a:pPr lvl="1"/>
            <a:r>
              <a:rPr lang="en-US"/>
              <a:t>Base Case: End condition to stop the recursive function calls</a:t>
            </a:r>
          </a:p>
          <a:p>
            <a:pPr lvl="1"/>
            <a:r>
              <a:rPr lang="en-US"/>
              <a:t>Recursive Case: A piece of the problem that can itself be represented as the problem.</a:t>
            </a:r>
          </a:p>
          <a:p>
            <a:pPr lvl="1"/>
            <a:r>
              <a:rPr lang="en-US"/>
              <a:t>Progress toward the base case (so we don’t recurse infinitely)</a:t>
            </a:r>
          </a:p>
        </p:txBody>
      </p:sp>
    </p:spTree>
    <p:extLst>
      <p:ext uri="{BB962C8B-B14F-4D97-AF65-F5344CB8AC3E}">
        <p14:creationId xmlns:p14="http://schemas.microsoft.com/office/powerpoint/2010/main" val="4119517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76DE-3252-526A-0DFD-D54E2BE6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2264D-ABD4-1F26-767A-DB613515F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000">
                <a:latin typeface="+mj-lt"/>
                <a:cs typeface="Times" panose="02020603050405020304" pitchFamily="18" charset="0"/>
              </a:rPr>
              <a:t>Java methods can call themselves</a:t>
            </a:r>
          </a:p>
          <a:p>
            <a:r>
              <a:rPr lang="en-US" sz="2000">
                <a:latin typeface="+mj-lt"/>
                <a:cs typeface="Times" panose="02020603050405020304" pitchFamily="18" charset="0"/>
              </a:rPr>
              <a:t>Each call creates a new stack frame</a:t>
            </a:r>
          </a:p>
          <a:p>
            <a:r>
              <a:rPr lang="en-US" sz="2000">
                <a:latin typeface="+mj-lt"/>
                <a:cs typeface="Times" panose="02020603050405020304" pitchFamily="18" charset="0"/>
              </a:rPr>
              <a:t>Local variables are distinct for each call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public static int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(int n) {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// Base case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if (n &lt;= 1) {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return 1;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// Recursive case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return n *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factorial(n - 1);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F2153E-0BC1-C40E-2021-679BC52C175A}"/>
              </a:ext>
            </a:extLst>
          </p:cNvPr>
          <p:cNvSpPr txBox="1"/>
          <p:nvPr/>
        </p:nvSpPr>
        <p:spPr>
          <a:xfrm>
            <a:off x="9074150" y="6042026"/>
            <a:ext cx="455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Switch to code - Factorial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118F12-817B-040D-FEBC-1CB0A9E6CDCA}"/>
              </a:ext>
            </a:extLst>
          </p:cNvPr>
          <p:cNvSpPr txBox="1"/>
          <p:nvPr/>
        </p:nvSpPr>
        <p:spPr>
          <a:xfrm>
            <a:off x="9074150" y="561872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Draw this out</a:t>
            </a:r>
          </a:p>
        </p:txBody>
      </p:sp>
    </p:spTree>
    <p:extLst>
      <p:ext uri="{BB962C8B-B14F-4D97-AF65-F5344CB8AC3E}">
        <p14:creationId xmlns:p14="http://schemas.microsoft.com/office/powerpoint/2010/main" val="14074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AEFD-5EFE-8ADB-26FA-B29C4B23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 Stack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3587-D9DA-32DC-6943-7E7054C2D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86075"/>
          </a:xfrm>
        </p:spPr>
        <p:txBody>
          <a:bodyPr/>
          <a:lstStyle/>
          <a:p>
            <a:r>
              <a:rPr lang="en-US"/>
              <a:t>Each method call adds a frame to the stack</a:t>
            </a:r>
          </a:p>
          <a:p>
            <a:r>
              <a:rPr lang="en-US"/>
              <a:t>Each frame contains:</a:t>
            </a:r>
          </a:p>
          <a:p>
            <a:pPr lvl="1"/>
            <a:r>
              <a:rPr lang="en-US"/>
              <a:t>Method parameters</a:t>
            </a:r>
          </a:p>
          <a:p>
            <a:pPr lvl="1"/>
            <a:r>
              <a:rPr lang="en-US"/>
              <a:t>Local variables</a:t>
            </a:r>
          </a:p>
          <a:p>
            <a:pPr lvl="1"/>
            <a:r>
              <a:rPr lang="en-US"/>
              <a:t>Return address</a:t>
            </a:r>
          </a:p>
          <a:p>
            <a:r>
              <a:rPr lang="en-US"/>
              <a:t>Stack grows upward, resolves downward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95205F-03A4-27D7-99F3-EA59DDDA7EF1}"/>
              </a:ext>
            </a:extLst>
          </p:cNvPr>
          <p:cNvSpPr txBox="1"/>
          <p:nvPr/>
        </p:nvSpPr>
        <p:spPr>
          <a:xfrm>
            <a:off x="571500" y="4738549"/>
            <a:ext cx="13716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main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7ABB73-048D-8138-DCC0-7A99A652A608}"/>
              </a:ext>
            </a:extLst>
          </p:cNvPr>
          <p:cNvSpPr txBox="1"/>
          <p:nvPr/>
        </p:nvSpPr>
        <p:spPr>
          <a:xfrm>
            <a:off x="2209800" y="4738549"/>
            <a:ext cx="13716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factorial(5)</a:t>
            </a:r>
          </a:p>
          <a:p>
            <a:r>
              <a:rPr lang="en-US"/>
              <a:t>main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572089-F606-F4FF-7585-37EB9FB1E485}"/>
              </a:ext>
            </a:extLst>
          </p:cNvPr>
          <p:cNvSpPr txBox="1"/>
          <p:nvPr/>
        </p:nvSpPr>
        <p:spPr>
          <a:xfrm>
            <a:off x="3848100" y="4747479"/>
            <a:ext cx="13716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factorial(4)</a:t>
            </a:r>
            <a:br>
              <a:rPr lang="en-US"/>
            </a:br>
            <a:r>
              <a:rPr lang="en-US"/>
              <a:t>factorial(5)</a:t>
            </a:r>
          </a:p>
          <a:p>
            <a:r>
              <a:rPr lang="en-US"/>
              <a:t>main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F495C6-C78C-ABA8-342D-7BC3CADD2E11}"/>
              </a:ext>
            </a:extLst>
          </p:cNvPr>
          <p:cNvSpPr txBox="1"/>
          <p:nvPr/>
        </p:nvSpPr>
        <p:spPr>
          <a:xfrm>
            <a:off x="5486400" y="4733788"/>
            <a:ext cx="13716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endParaRPr lang="en-US"/>
          </a:p>
          <a:p>
            <a:br>
              <a:rPr lang="en-US"/>
            </a:br>
            <a:r>
              <a:rPr lang="en-US"/>
              <a:t>factorial(3)</a:t>
            </a:r>
          </a:p>
          <a:p>
            <a:r>
              <a:rPr lang="en-US"/>
              <a:t>factorial(4)</a:t>
            </a:r>
            <a:br>
              <a:rPr lang="en-US"/>
            </a:br>
            <a:r>
              <a:rPr lang="en-US"/>
              <a:t>factorial(5)</a:t>
            </a:r>
          </a:p>
          <a:p>
            <a:r>
              <a:rPr lang="en-US"/>
              <a:t>main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5BDC00-09E1-286F-B106-69546DDF152B}"/>
              </a:ext>
            </a:extLst>
          </p:cNvPr>
          <p:cNvSpPr txBox="1"/>
          <p:nvPr/>
        </p:nvSpPr>
        <p:spPr>
          <a:xfrm>
            <a:off x="7124700" y="4733787"/>
            <a:ext cx="13716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endParaRPr lang="en-US"/>
          </a:p>
          <a:p>
            <a:r>
              <a:rPr lang="en-US"/>
              <a:t>factorial(2)</a:t>
            </a:r>
            <a:br>
              <a:rPr lang="en-US"/>
            </a:br>
            <a:r>
              <a:rPr lang="en-US"/>
              <a:t>factorial(3)</a:t>
            </a:r>
          </a:p>
          <a:p>
            <a:r>
              <a:rPr lang="en-US"/>
              <a:t>factorial(4)</a:t>
            </a:r>
            <a:br>
              <a:rPr lang="en-US"/>
            </a:br>
            <a:r>
              <a:rPr lang="en-US"/>
              <a:t>factorial(5)</a:t>
            </a:r>
          </a:p>
          <a:p>
            <a:r>
              <a:rPr lang="en-US"/>
              <a:t>main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2F5DEF-448E-CEB3-380C-D9771152D1D4}"/>
              </a:ext>
            </a:extLst>
          </p:cNvPr>
          <p:cNvSpPr txBox="1"/>
          <p:nvPr/>
        </p:nvSpPr>
        <p:spPr>
          <a:xfrm>
            <a:off x="8763000" y="4729024"/>
            <a:ext cx="13716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r>
              <a:rPr lang="en-US"/>
              <a:t>factorial(1)</a:t>
            </a:r>
          </a:p>
          <a:p>
            <a:r>
              <a:rPr lang="en-US"/>
              <a:t>factorial(2)</a:t>
            </a:r>
            <a:br>
              <a:rPr lang="en-US"/>
            </a:br>
            <a:r>
              <a:rPr lang="en-US"/>
              <a:t>factorial(3)</a:t>
            </a:r>
          </a:p>
          <a:p>
            <a:r>
              <a:rPr lang="en-US"/>
              <a:t>factorial(4)</a:t>
            </a:r>
            <a:br>
              <a:rPr lang="en-US"/>
            </a:br>
            <a:r>
              <a:rPr lang="en-US"/>
              <a:t>factorial(5)</a:t>
            </a:r>
          </a:p>
          <a:p>
            <a:r>
              <a:rPr lang="en-US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302321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E06C-335C-9E6C-154C-B3482A12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Overflow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81CF2-6452-2A57-8A81-B4067FA06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Java’s default stack size: ~1MB</a:t>
            </a:r>
          </a:p>
          <a:p>
            <a:r>
              <a:rPr lang="en-US"/>
              <a:t>Exceeding this limit throws </a:t>
            </a:r>
            <a:r>
              <a:rPr lang="en-US" err="1"/>
              <a:t>StackOverflowError</a:t>
            </a:r>
            <a:endParaRPr lang="en-US"/>
          </a:p>
          <a:p>
            <a:r>
              <a:rPr lang="en-US"/>
              <a:t>Not a checked exception (extends Error)</a:t>
            </a:r>
          </a:p>
          <a:p>
            <a:r>
              <a:rPr lang="en-US"/>
              <a:t>Cannot be caught and handled reliably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8974E-A6EA-8E2A-491C-FB54B173861C}"/>
              </a:ext>
            </a:extLst>
          </p:cNvPr>
          <p:cNvSpPr txBox="1"/>
          <p:nvPr/>
        </p:nvSpPr>
        <p:spPr>
          <a:xfrm>
            <a:off x="838200" y="4559300"/>
            <a:ext cx="8445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infiniteRecursion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infiniteRecursion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(); // No base case!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793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2A89D-89BA-67B8-2746-8FB5E93C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8789-0712-3ED3-102F-192987D28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4875"/>
          </a:xfrm>
        </p:spPr>
        <p:txBody>
          <a:bodyPr/>
          <a:lstStyle/>
          <a:p>
            <a:r>
              <a:rPr lang="en-US"/>
              <a:t>One recursive call per method invocation</a:t>
            </a:r>
          </a:p>
          <a:p>
            <a:r>
              <a:rPr lang="en-US"/>
              <a:t>Stack depth is proportional to input size</a:t>
            </a:r>
          </a:p>
          <a:p>
            <a:r>
              <a:rPr lang="en-US"/>
              <a:t>Time complexity: O(n)</a:t>
            </a:r>
          </a:p>
          <a:p>
            <a:r>
              <a:rPr lang="en-US"/>
              <a:t>Space complexity: O(n) (due to call stack)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035DE-FBCC-B9F8-ABF1-5F3D11858EA3}"/>
              </a:ext>
            </a:extLst>
          </p:cNvPr>
          <p:cNvSpPr txBox="1"/>
          <p:nvPr/>
        </p:nvSpPr>
        <p:spPr>
          <a:xfrm>
            <a:off x="838200" y="3822700"/>
            <a:ext cx="10909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public static String reverse(String str) {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// Base case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str.length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() &lt;= 1) {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return str;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// Recursive case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return reverse(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str.substring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(1)) +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str.charAt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D3B5E-2EE4-27FC-0BAA-3505402FE900}"/>
              </a:ext>
            </a:extLst>
          </p:cNvPr>
          <p:cNvSpPr txBox="1"/>
          <p:nvPr/>
        </p:nvSpPr>
        <p:spPr>
          <a:xfrm>
            <a:off x="9074150" y="5628243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Draw this out with "Hey!"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A2D41-5F8D-7604-47CD-71C70DBD4A47}"/>
              </a:ext>
            </a:extLst>
          </p:cNvPr>
          <p:cNvSpPr txBox="1"/>
          <p:nvPr/>
        </p:nvSpPr>
        <p:spPr>
          <a:xfrm>
            <a:off x="9074150" y="6042026"/>
            <a:ext cx="455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Switch to code – ReverseString</a:t>
            </a:r>
          </a:p>
        </p:txBody>
      </p:sp>
    </p:spTree>
    <p:extLst>
      <p:ext uri="{BB962C8B-B14F-4D97-AF65-F5344CB8AC3E}">
        <p14:creationId xmlns:p14="http://schemas.microsoft.com/office/powerpoint/2010/main" val="348889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6618-FE58-133B-CE4E-B62918F3C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Time and Space Complexity?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042D-6C17-99D6-FDD3-CAD7374D5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Time Complexity: Measure of how execution time increases as an input of size </a:t>
            </a:r>
            <a:r>
              <a:rPr lang="en-US">
                <a:solidFill>
                  <a:srgbClr val="FF0000"/>
                </a:solidFill>
              </a:rPr>
              <a:t>n</a:t>
            </a:r>
            <a:r>
              <a:rPr lang="en-US"/>
              <a:t> grows</a:t>
            </a:r>
          </a:p>
          <a:p>
            <a:r>
              <a:rPr lang="en-US"/>
              <a:t>Space Complexity: Measure of how memory usage increases as an input of size </a:t>
            </a:r>
            <a:r>
              <a:rPr lang="en-US">
                <a:solidFill>
                  <a:srgbClr val="FF0000"/>
                </a:solidFill>
              </a:rPr>
              <a:t>n</a:t>
            </a:r>
            <a:r>
              <a:rPr lang="en-US"/>
              <a:t> grows</a:t>
            </a:r>
          </a:p>
          <a:p>
            <a:r>
              <a:rPr lang="en-US"/>
              <a:t>Both are expressed using “Big O” notation, or some variation of O(n)</a:t>
            </a:r>
          </a:p>
          <a:p>
            <a:pPr lvl="1"/>
            <a:r>
              <a:rPr lang="en-US"/>
              <a:t>Also referred to as “worst case” time complexity as it defines the upper bound</a:t>
            </a:r>
          </a:p>
          <a:p>
            <a:pPr lvl="1"/>
            <a:r>
              <a:rPr lang="en-US"/>
              <a:t>You may see theta (</a:t>
            </a:r>
            <a:r>
              <a:rPr lang="el-GR"/>
              <a:t>θ</a:t>
            </a:r>
            <a:r>
              <a:rPr lang="en-US"/>
              <a:t>) to describe a tightly bounded algorithm, and</a:t>
            </a:r>
          </a:p>
          <a:p>
            <a:pPr lvl="1"/>
            <a:r>
              <a:rPr lang="en-US"/>
              <a:t>Omega (</a:t>
            </a:r>
            <a:r>
              <a:rPr lang="el-GR"/>
              <a:t>Ω</a:t>
            </a:r>
            <a:r>
              <a:rPr lang="en-US"/>
              <a:t>) to describe the lower bound, or “best case”</a:t>
            </a:r>
          </a:p>
        </p:txBody>
      </p:sp>
    </p:spTree>
    <p:extLst>
      <p:ext uri="{BB962C8B-B14F-4D97-AF65-F5344CB8AC3E}">
        <p14:creationId xmlns:p14="http://schemas.microsoft.com/office/powerpoint/2010/main" val="2202866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957F-F8E2-09CA-60C2-47FE371C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O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E081A-FC53-91B8-85D6-8EE27CF55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Describes the upper bound of an algorithm’s growth rate</a:t>
            </a:r>
          </a:p>
          <a:p>
            <a:r>
              <a:rPr lang="en-US"/>
              <a:t>Simplifies complexity analysis by focusing on dominant terms</a:t>
            </a:r>
          </a:p>
          <a:p>
            <a:r>
              <a:rPr lang="en-US"/>
              <a:t>Common notations</a:t>
            </a:r>
          </a:p>
          <a:p>
            <a:pPr lvl="1"/>
            <a:r>
              <a:rPr lang="en-US"/>
              <a:t>O(1): Constant time/space (doesn’t grow with n)</a:t>
            </a:r>
          </a:p>
          <a:p>
            <a:pPr lvl="1"/>
            <a:r>
              <a:rPr lang="en-US"/>
              <a:t>O(log n): Logarithmic (grows logarithmically with n)</a:t>
            </a:r>
          </a:p>
          <a:p>
            <a:pPr lvl="1"/>
            <a:r>
              <a:rPr lang="en-US"/>
              <a:t>O(n): Linear</a:t>
            </a:r>
          </a:p>
          <a:p>
            <a:pPr lvl="1"/>
            <a:r>
              <a:rPr lang="en-US"/>
              <a:t>O(n log n): </a:t>
            </a:r>
            <a:r>
              <a:rPr lang="en-US" err="1"/>
              <a:t>Linearithmic</a:t>
            </a:r>
            <a:endParaRPr lang="en-US"/>
          </a:p>
          <a:p>
            <a:pPr lvl="1"/>
            <a:r>
              <a:rPr lang="en-US"/>
              <a:t>O(n</a:t>
            </a:r>
            <a:r>
              <a:rPr lang="en-US" baseline="30000"/>
              <a:t>2</a:t>
            </a:r>
            <a:r>
              <a:rPr lang="en-US"/>
              <a:t>): Quadratic</a:t>
            </a:r>
          </a:p>
          <a:p>
            <a:pPr lvl="1"/>
            <a:r>
              <a:rPr lang="en-US"/>
              <a:t>O(n</a:t>
            </a:r>
            <a:r>
              <a:rPr lang="en-US" baseline="30000"/>
              <a:t>3</a:t>
            </a:r>
            <a:r>
              <a:rPr lang="en-US"/>
              <a:t>): Cubic</a:t>
            </a:r>
          </a:p>
          <a:p>
            <a:pPr lvl="1"/>
            <a:r>
              <a:rPr lang="en-US"/>
              <a:t>O(2</a:t>
            </a:r>
            <a:r>
              <a:rPr lang="en-US" baseline="30000"/>
              <a:t>n</a:t>
            </a:r>
            <a:r>
              <a:rPr lang="en-US"/>
              <a:t>): Exponential</a:t>
            </a:r>
          </a:p>
        </p:txBody>
      </p:sp>
      <p:pic>
        <p:nvPicPr>
          <p:cNvPr id="2050" name="Picture 2" descr="O(1), O(log n), O(n), O(n log n), and O(n^2) curves plotted on a graph, each being steeper in slope than the last">
            <a:extLst>
              <a:ext uri="{FF2B5EF4-FFF2-40B4-BE49-F238E27FC236}">
                <a16:creationId xmlns:a16="http://schemas.microsoft.com/office/drawing/2014/main" id="{0319C5F7-B428-522D-B4CE-1105DFAF9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678" y="4000136"/>
            <a:ext cx="3615102" cy="249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958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D704534A03014EA0A765F523554C39" ma:contentTypeVersion="9" ma:contentTypeDescription="Create a new document." ma:contentTypeScope="" ma:versionID="a7f201186b797fa82a7ea05829ae062d">
  <xsd:schema xmlns:xsd="http://www.w3.org/2001/XMLSchema" xmlns:xs="http://www.w3.org/2001/XMLSchema" xmlns:p="http://schemas.microsoft.com/office/2006/metadata/properties" xmlns:ns3="b493cd53-86a4-4a5b-875f-8398292009c1" targetNamespace="http://schemas.microsoft.com/office/2006/metadata/properties" ma:root="true" ma:fieldsID="fb21e08234aaaf12472100e267e36b79" ns3:_="">
    <xsd:import namespace="b493cd53-86a4-4a5b-875f-8398292009c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93cd53-86a4-4a5b-875f-8398292009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6B8812-1F9E-4444-94D2-FDA7912021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93cd53-86a4-4a5b-875f-8398292009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A74975-B013-45FE-BDF6-88DBA4C6F2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3C8894-5DD1-48D2-9C6D-06A67C0E075C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b493cd53-86a4-4a5b-875f-8398292009c1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1317</Words>
  <Application>Microsoft Office PowerPoint</Application>
  <PresentationFormat>Widescreen</PresentationFormat>
  <Paragraphs>210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Courier New</vt:lpstr>
      <vt:lpstr>Times New Roman</vt:lpstr>
      <vt:lpstr>Office Theme</vt:lpstr>
      <vt:lpstr>Recursion</vt:lpstr>
      <vt:lpstr>Overview</vt:lpstr>
      <vt:lpstr>Recursion</vt:lpstr>
      <vt:lpstr>Recursion in Java</vt:lpstr>
      <vt:lpstr>Call Stack in Java</vt:lpstr>
      <vt:lpstr>Stack Overflow in Java</vt:lpstr>
      <vt:lpstr>Linear Recursion</vt:lpstr>
      <vt:lpstr>What is Time and Space Complexity?</vt:lpstr>
      <vt:lpstr>Big O Notation</vt:lpstr>
      <vt:lpstr>Time Complexity</vt:lpstr>
      <vt:lpstr>Space Complexity</vt:lpstr>
      <vt:lpstr>Optimizing for Time and Space</vt:lpstr>
      <vt:lpstr>Binary Recursion</vt:lpstr>
      <vt:lpstr>Multiple Recursion</vt:lpstr>
      <vt:lpstr>Towers of Hanoi Code</vt:lpstr>
      <vt:lpstr>Tail Recursion</vt:lpstr>
      <vt:lpstr>Mutual Recursion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Aughdon Breslin</dc:creator>
  <cp:lastModifiedBy>Aughdon Breslin</cp:lastModifiedBy>
  <cp:revision>2</cp:revision>
  <dcterms:created xsi:type="dcterms:W3CDTF">2025-03-19T17:33:13Z</dcterms:created>
  <dcterms:modified xsi:type="dcterms:W3CDTF">2025-03-19T23:11:02Z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2025-03-19T20:41:10Z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8be22afd-bf57-4a74-8ebf-4aa3598be087</vt:lpwstr>
  </property>
  <property fmtid="{D5CDD505-2E9C-101B-9397-08002B2CF9AE}" pid="8" name="MSIP_Label_a73fd474-4f3c-44ed-88fb-5cc4bd2471bf_ContentBits">
    <vt:lpwstr>0</vt:lpwstr>
  </property>
  <property fmtid="{D5CDD505-2E9C-101B-9397-08002B2CF9AE}" pid="9" name="MSIP_Label_a73fd474-4f3c-44ed-88fb-5cc4bd2471bf_Tag">
    <vt:lpwstr>10, 3, 0, 1</vt:lpwstr>
  </property>
  <property fmtid="{D5CDD505-2E9C-101B-9397-08002B2CF9AE}" pid="10" name="ContentTypeId">
    <vt:lpwstr>0x01010016D704534A03014EA0A765F523554C39</vt:lpwstr>
  </property>
</Properties>
</file>