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8AB7-3F90-F6E8-EE68-E652AB525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8BD5A-7EC3-E8D0-5C2B-2B5CF374F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E53B-5C1B-5AA0-28A7-598F68D8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4B357-1AE9-64A3-8A6D-B3165223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C0D3-BFB3-A0E7-8FA7-887B6DCF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F0AB-AA95-563B-55BF-739634B7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9F011-D54A-B8A0-B316-92162384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9A1E-F457-6312-5C21-9751290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E7BE-7DD3-6948-04BE-E930A145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4BEEB-D2C1-CC2D-F488-DC77B5C25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7460C-C310-03C6-0ECE-332C48D7F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4201-5176-FD4F-D0FF-010C7E46F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BD645-1E23-ADB4-05B2-F96008853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94F2-F69A-3C9A-1C36-73598D14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A7EC-3A59-8B6C-C067-E1F09DF3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194F-A632-6E79-E7A1-EF542CE3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C250-ADC2-E0A8-970D-963B44BE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11F4-494A-B8F7-7774-20E4EF15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CF94-21CE-EC2C-ECCD-9309464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6EA5-AF6D-A0DD-2F0E-7ED7ADC8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5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6AA4-B6DB-7077-5D6E-D8162EC2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E5CB-0722-7503-AA2A-2A824A67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3D1D-5CFC-C0CE-E147-418C0593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F95F8-DF7D-4FFF-1795-CC7A0FA7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BF5-8D78-8F83-FD42-891C88E5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0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8252-2DCD-AC04-2B7F-BC1B10EA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35E8D-399D-79A2-E7B4-E8A17E733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82843-C2AB-39C9-401D-953D5810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02D8F-2EFC-5AFC-21FF-08243CC2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A5AD3-E654-54C3-98FE-1F01663A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01E30-1C93-AD7C-9B36-8204DC6E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78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794C-5DF5-AC7E-42AF-14C023D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C9F8-A4C5-B0FD-3D5A-15EDC038A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6FBA0-7B6E-32FD-8B68-82AF7077E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3F760-48F9-8997-C509-4D618F7B7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DD50A-9877-4CFF-2BC5-49674E75E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BD04E-8111-5FBC-C66A-CC8BA0D0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E2590-130E-113C-C63C-6BA1D92B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77705-68AA-72EE-150E-4AA72FE4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0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0686-7441-F7FD-5732-27FC7FFB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9A71C-8642-AAE8-431A-9338B152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D23E-4E93-9E9B-DDB6-DF5AF5FE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BF954-5BA8-EFB8-BE80-7E123A18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6FB7-D07C-ED17-3548-740A67CC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389F7-F10F-F617-19DB-EA6993D8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80F56-C854-BBFE-522D-26A97DBF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B1FD-FFE9-1A51-38C3-B96EC2B3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C437-8DA4-E9FE-CC38-7F5A2079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E28E-5191-65FB-18B7-707B82BB6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239DA-5F44-EF17-4CC3-82042D95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7DBB8-1455-5E1B-98BC-B4DB3DFF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33F6-BD3B-16D5-2EF0-2A22F25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8651-6B62-F2B0-F8BD-97906B67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58E58-64D5-09FF-A65B-13215C6D8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B2E3-0E47-C6D5-73A8-1C9E9A695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AEDD-3F04-E2A3-344F-B3807D2B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C478-EF4D-E3C5-CB9A-53E0C1DB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F74FF-93C5-40CC-9EB2-330ADB47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31AFE-9658-5419-C6B0-6B9ED1DB0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B90C9-5275-DB41-0953-DCAFFFFF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CD22-FE43-25AF-A8A6-1E94EBAB3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7D273-11DC-4701-9EEE-A9F2807708B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DDB-F880-53B8-F0D1-8DB76552F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C6A3C-EB3D-C830-C4D2-2CFECDDA4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A07B0-65FE-4925-8645-0E1DDDFEF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7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B2D2-A3A3-A4C2-77E5-C20393CE3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Queues and Priority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1B1CD-1605-C72E-643F-4E234EEF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16</a:t>
            </a:r>
          </a:p>
        </p:txBody>
      </p:sp>
    </p:spTree>
    <p:extLst>
      <p:ext uri="{BB962C8B-B14F-4D97-AF65-F5344CB8AC3E}">
        <p14:creationId xmlns:p14="http://schemas.microsoft.com/office/powerpoint/2010/main" val="291001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73A8-5476-9450-1C09-E1617ABE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Heap?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B0E8-AFE0-530D-A7C2-9AE2425B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heap is a tree-based data structure that satisfies the heap property:</a:t>
            </a:r>
          </a:p>
          <a:p>
            <a:pPr lvl="1"/>
            <a:r>
              <a:rPr lang="en-US"/>
              <a:t>In a max heap, for any given node, the value is greater than or equal to the values of its children</a:t>
            </a:r>
          </a:p>
          <a:p>
            <a:pPr lvl="1"/>
            <a:r>
              <a:rPr lang="en-US"/>
              <a:t>In a min heap, for any given node, the value is less than or equal to the values of its children</a:t>
            </a:r>
          </a:p>
          <a:p>
            <a:r>
              <a:rPr lang="en-US"/>
              <a:t>Properties</a:t>
            </a:r>
          </a:p>
          <a:p>
            <a:pPr lvl="1"/>
            <a:r>
              <a:rPr lang="en-US"/>
              <a:t>Complete binary tree (All levels filled except leaf level, which is filled from left to right)</a:t>
            </a:r>
          </a:p>
          <a:p>
            <a:pPr lvl="1"/>
            <a:r>
              <a:rPr lang="en-US"/>
              <a:t>Heap property must be maintained for all nodes</a:t>
            </a:r>
          </a:p>
          <a:p>
            <a:pPr lvl="1"/>
            <a:r>
              <a:rPr lang="en-US"/>
              <a:t>Efficient for finding the max or min element (depending on type of heap)</a:t>
            </a:r>
          </a:p>
          <a:p>
            <a:pPr lvl="1"/>
            <a:r>
              <a:rPr lang="en-US"/>
              <a:t>Typically implemented using arrays rather than linked nodes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7F3-6A0E-BFE4-07D3-2B30F3E3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7B391-A770-555C-BC57-241E3A13D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 zero-based array:</a:t>
            </a:r>
          </a:p>
          <a:p>
            <a:pPr lvl="1"/>
            <a:r>
              <a:rPr lang="en-US"/>
              <a:t>Parent of a node at index i: (i-1)/2</a:t>
            </a:r>
          </a:p>
          <a:p>
            <a:pPr lvl="1"/>
            <a:r>
              <a:rPr lang="en-US"/>
              <a:t>Left child of node at index i: 2*i + 1</a:t>
            </a:r>
          </a:p>
          <a:p>
            <a:pPr lvl="1"/>
            <a:r>
              <a:rPr lang="en-US"/>
              <a:t>Right child of node at index i: 2*i + 2</a:t>
            </a:r>
          </a:p>
          <a:p>
            <a:r>
              <a:rPr lang="en-US"/>
              <a:t>Key Heap Operations</a:t>
            </a:r>
          </a:p>
          <a:p>
            <a:pPr lvl="1"/>
            <a:r>
              <a:rPr lang="en-US"/>
              <a:t>Insert: Adds a new element while maintaining the heap property O(log n)</a:t>
            </a:r>
          </a:p>
          <a:p>
            <a:pPr lvl="1"/>
            <a:r>
              <a:rPr lang="en-US"/>
              <a:t>ExtractMin/Max: Remove and return the root element O(log n)</a:t>
            </a:r>
          </a:p>
          <a:p>
            <a:pPr lvl="2"/>
            <a:r>
              <a:rPr lang="en-US"/>
              <a:t>Not constant O(1) because rebalancing is required</a:t>
            </a:r>
          </a:p>
          <a:p>
            <a:pPr lvl="1"/>
            <a:r>
              <a:rPr lang="en-US"/>
              <a:t>Peek: View the root element without removing it</a:t>
            </a:r>
          </a:p>
          <a:p>
            <a:pPr lvl="1"/>
            <a:r>
              <a:rPr lang="en-US"/>
              <a:t>Heapify: Convert an arbitrary array into a valid heap O(n)</a:t>
            </a:r>
          </a:p>
        </p:txBody>
      </p:sp>
    </p:spTree>
    <p:extLst>
      <p:ext uri="{BB962C8B-B14F-4D97-AF65-F5344CB8AC3E}">
        <p14:creationId xmlns:p14="http://schemas.microsoft.com/office/powerpoint/2010/main" val="618005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6A6-F9B8-EC73-CF51-6680AE9D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Heapifying an Arbitrary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5BA3-5A7C-2102-B489-220890F91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Helper Methods:</a:t>
            </a:r>
          </a:p>
          <a:p>
            <a:pPr lvl="1"/>
            <a:r>
              <a:rPr lang="en-US"/>
              <a:t>Sift Down: Swap a node that is too large with its smallest child (moving it down) until it is at least as small as the nodes below it</a:t>
            </a:r>
          </a:p>
          <a:p>
            <a:pPr lvl="1"/>
            <a:r>
              <a:rPr lang="en-US"/>
              <a:t>Sift Up: Swap a node that is too small with its parent until it is no smaller than the node above it</a:t>
            </a:r>
          </a:p>
          <a:p>
            <a:r>
              <a:rPr lang="en-US"/>
              <a:t>Start at the end of the array (bottom of heap), iterating back and sifting down</a:t>
            </a:r>
          </a:p>
          <a:p>
            <a:r>
              <a:rPr lang="en-US"/>
              <a:t>Why O(n)? https://stackoverflow.com/questions/9755721/how-can-building-a-heap-be-on-time-complexity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0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A680597-2C13-5F97-28B1-BC697A94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788" y="3933308"/>
            <a:ext cx="2647725" cy="2088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2291FC-A4ED-4809-57A9-4E05584D4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3655231"/>
            <a:ext cx="2386979" cy="17467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BF9D5E-0279-27C0-A2A6-64D95D238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16" y="3173006"/>
            <a:ext cx="2732130" cy="2038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13C1D-9D82-30D9-D1DC-115F7742F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04" y="2353737"/>
            <a:ext cx="2622124" cy="1943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B968C-E5AE-186B-C44C-DE1A527A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Heapify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93E2-46C5-B2A4-4C68-5BB025F2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04" y="1825625"/>
            <a:ext cx="2515118" cy="466725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Starting with: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0BC463-AE35-739A-CFE7-DD602A3203A4}"/>
              </a:ext>
            </a:extLst>
          </p:cNvPr>
          <p:cNvSpPr txBox="1">
            <a:spLocks/>
          </p:cNvSpPr>
          <p:nvPr/>
        </p:nvSpPr>
        <p:spPr>
          <a:xfrm>
            <a:off x="3077827" y="1825625"/>
            <a:ext cx="2900942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1 is last, parent is 6. </a:t>
            </a:r>
          </a:p>
          <a:p>
            <a:pPr marL="0" indent="0">
              <a:buNone/>
            </a:pPr>
            <a:r>
              <a:rPr lang="en-US"/>
              <a:t>sift 6 down, done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1EA4FF-1F38-92F3-1259-2D0D5383EFE4}"/>
              </a:ext>
            </a:extLst>
          </p:cNvPr>
          <p:cNvSpPr txBox="1">
            <a:spLocks/>
          </p:cNvSpPr>
          <p:nvPr/>
        </p:nvSpPr>
        <p:spPr>
          <a:xfrm>
            <a:off x="6017974" y="1825625"/>
            <a:ext cx="2647724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Now onto 4 and 9, already min.</a:t>
            </a:r>
          </a:p>
          <a:p>
            <a:pPr marL="0" indent="0">
              <a:buNone/>
            </a:pPr>
            <a:r>
              <a:rPr lang="en-US"/>
              <a:t>2 and 4, sift 4 down, done.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09A955-49F7-CF70-A374-1E7F46E8EDE7}"/>
              </a:ext>
            </a:extLst>
          </p:cNvPr>
          <p:cNvSpPr txBox="1">
            <a:spLocks/>
          </p:cNvSpPr>
          <p:nvPr/>
        </p:nvSpPr>
        <p:spPr>
          <a:xfrm>
            <a:off x="8704903" y="1825625"/>
            <a:ext cx="2815004" cy="4667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Next in line is 1, parent is 7.</a:t>
            </a:r>
          </a:p>
          <a:p>
            <a:pPr marL="0" indent="0">
              <a:buNone/>
            </a:pPr>
            <a:r>
              <a:rPr lang="en-US"/>
              <a:t>sift 7 down once, then once more with 6. min heap!</a:t>
            </a:r>
          </a:p>
        </p:txBody>
      </p:sp>
    </p:spTree>
    <p:extLst>
      <p:ext uri="{BB962C8B-B14F-4D97-AF65-F5344CB8AC3E}">
        <p14:creationId xmlns:p14="http://schemas.microsoft.com/office/powerpoint/2010/main" val="297126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15B-61FE-8208-F133-D4682642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Heaps in Priority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0D6A-D950-E3DB-785C-F06AA7EC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2391" cy="4351338"/>
          </a:xfrm>
        </p:spPr>
        <p:txBody>
          <a:bodyPr/>
          <a:lstStyle/>
          <a:p>
            <a:r>
              <a:rPr lang="en-US"/>
              <a:t>When a new element is added into a priority queue, it gets added to the leftmost leaf-level node, or a new level if full.</a:t>
            </a:r>
          </a:p>
          <a:p>
            <a:pPr lvl="1"/>
            <a:r>
              <a:rPr lang="en-US"/>
              <a:t>Then, to maintain the heap, it may bubble up to its correct position</a:t>
            </a:r>
          </a:p>
          <a:p>
            <a:r>
              <a:rPr lang="en-US"/>
              <a:t>When the root (highest prio) element is removed, the last element in the heap is swapped in to replace it</a:t>
            </a:r>
          </a:p>
          <a:p>
            <a:pPr lvl="1"/>
            <a:r>
              <a:rPr lang="en-US"/>
              <a:t>Then, to maintain the heap, the newly-made root sifts down to its correct 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850FC-91E8-AE2C-B16D-AB27282C7BBB}"/>
              </a:ext>
            </a:extLst>
          </p:cNvPr>
          <p:cNvSpPr txBox="1"/>
          <p:nvPr/>
        </p:nvSpPr>
        <p:spPr>
          <a:xfrm>
            <a:off x="8876714" y="6123543"/>
            <a:ext cx="379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PriorityQueueFromScratch</a:t>
            </a:r>
          </a:p>
        </p:txBody>
      </p:sp>
    </p:spTree>
    <p:extLst>
      <p:ext uri="{BB962C8B-B14F-4D97-AF65-F5344CB8AC3E}">
        <p14:creationId xmlns:p14="http://schemas.microsoft.com/office/powerpoint/2010/main" val="28507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071F-4D92-95F4-D18A-49169038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7E8648-2D97-BFC4-7320-5125E77FC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275678"/>
              </p:ext>
            </p:extLst>
          </p:nvPr>
        </p:nvGraphicFramePr>
        <p:xfrm>
          <a:off x="492368" y="1441939"/>
          <a:ext cx="11113480" cy="4888523"/>
        </p:xfrm>
        <a:graphic>
          <a:graphicData uri="http://schemas.openxmlformats.org/drawingml/2006/table">
            <a:tbl>
              <a:tblPr/>
              <a:tblGrid>
                <a:gridCol w="2778370">
                  <a:extLst>
                    <a:ext uri="{9D8B030D-6E8A-4147-A177-3AD203B41FA5}">
                      <a16:colId xmlns:a16="http://schemas.microsoft.com/office/drawing/2014/main" val="1702407828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3536084219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1858815427"/>
                    </a:ext>
                  </a:extLst>
                </a:gridCol>
                <a:gridCol w="2778370">
                  <a:extLst>
                    <a:ext uri="{9D8B030D-6E8A-4147-A177-3AD203B41FA5}">
                      <a16:colId xmlns:a16="http://schemas.microsoft.com/office/drawing/2014/main" val="323513078"/>
                    </a:ext>
                  </a:extLst>
                </a:gridCol>
              </a:tblGrid>
              <a:tr h="991379"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Operation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Array-based Queue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LinkedList Queue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Priority Queue (Heap)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16334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Enqueue/Insert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 amortized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O(log 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85801"/>
                  </a:ext>
                </a:extLst>
              </a:tr>
              <a:tr h="991379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Dequeue/DeleteMin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O(log 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345471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Peek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89126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Search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53951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isEmpty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7851"/>
                  </a:ext>
                </a:extLst>
              </a:tr>
              <a:tr h="581153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Size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>
                          <a:effectLst/>
                        </a:rPr>
                        <a:t>O(1) or O(n)*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O(1)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78122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BE35957-C5DE-76F2-9F04-EBB38970949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2869811" y="-246778"/>
            <a:ext cx="177815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91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FF8F-F890-98A8-C7FB-D7724252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43F-F9AB-6684-5CFB-C3329033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PrioProcess (Just a normal Process, name was taken)</a:t>
            </a:r>
          </a:p>
          <a:p>
            <a:pPr lvl="1"/>
            <a:r>
              <a:rPr lang="en-US"/>
              <a:t>Priority, Arrival Time, Burst Time (required time), Remaining Time</a:t>
            </a:r>
          </a:p>
          <a:p>
            <a:r>
              <a:rPr lang="en-US"/>
              <a:t>PriorityScheduler</a:t>
            </a:r>
          </a:p>
          <a:p>
            <a:pPr lvl="1"/>
            <a:r>
              <a:rPr lang="en-US"/>
              <a:t>Ready Queue that stores waiting processes</a:t>
            </a:r>
          </a:p>
          <a:p>
            <a:pPr lvl="1"/>
            <a:r>
              <a:rPr lang="en-US"/>
              <a:t>Total processes counter, completed processes counter</a:t>
            </a:r>
          </a:p>
          <a:p>
            <a:pPr lvl="1"/>
            <a:r>
              <a:rPr lang="en-US"/>
              <a:t>Fills up ready queue with processes that have arrived</a:t>
            </a:r>
          </a:p>
          <a:p>
            <a:pPr lvl="1"/>
            <a:r>
              <a:rPr lang="en-US"/>
              <a:t>Grabs the highest prio process when CPU idles, executes it for a unit of time</a:t>
            </a:r>
          </a:p>
          <a:p>
            <a:pPr lvl="1"/>
            <a:r>
              <a:rPr lang="en-US"/>
              <a:t>Checks for new, higher prio process. If not, continue processing old one for another unit of time.</a:t>
            </a:r>
          </a:p>
          <a:p>
            <a:pPr lvl="1"/>
            <a:r>
              <a:rPr lang="en-US"/>
              <a:t>Repeat until done with all processes.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1B324-7DD4-DC8A-161E-B224F0770C62}"/>
              </a:ext>
            </a:extLst>
          </p:cNvPr>
          <p:cNvSpPr txBox="1"/>
          <p:nvPr/>
        </p:nvSpPr>
        <p:spPr>
          <a:xfrm>
            <a:off x="9410700" y="6176963"/>
            <a:ext cx="27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PriorityScheduler</a:t>
            </a:r>
          </a:p>
        </p:txBody>
      </p:sp>
    </p:spTree>
    <p:extLst>
      <p:ext uri="{BB962C8B-B14F-4D97-AF65-F5344CB8AC3E}">
        <p14:creationId xmlns:p14="http://schemas.microsoft.com/office/powerpoint/2010/main" val="12653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45A5-057D-8E9E-82E4-8B13E34D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9290B-6E5D-34F0-C0A0-D0ECB447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 to Queues</a:t>
            </a:r>
          </a:p>
          <a:p>
            <a:r>
              <a:rPr lang="en-US"/>
              <a:t>Queue Operations</a:t>
            </a:r>
          </a:p>
          <a:p>
            <a:r>
              <a:rPr lang="en-US"/>
              <a:t>Implementation in Java</a:t>
            </a:r>
          </a:p>
          <a:p>
            <a:r>
              <a:rPr lang="en-US"/>
              <a:t>Priority Queues + Implementation</a:t>
            </a:r>
          </a:p>
          <a:p>
            <a:r>
              <a:rPr lang="en-US"/>
              <a:t>Heap Data Structure</a:t>
            </a:r>
          </a:p>
          <a:p>
            <a:r>
              <a:rPr lang="en-US"/>
              <a:t>Applications and Examples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5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4AD3-09F4-B128-9D71-8509BEBA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a Queue?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52D9-7C08-EE42-43C0-748A8CB6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data structure that follows the First-In, First-Out (FIFO) principle.</a:t>
            </a:r>
          </a:p>
          <a:p>
            <a:pPr lvl="1"/>
            <a:r>
              <a:rPr lang="en-US"/>
              <a:t>The first element added to the queue will be the first one to be removed.</a:t>
            </a:r>
          </a:p>
          <a:p>
            <a:pPr lvl="1"/>
            <a:r>
              <a:rPr lang="en-US"/>
              <a:t>This is in contrast to a stack for example, which is Last-In, First-Out (LIFO)</a:t>
            </a:r>
          </a:p>
          <a:p>
            <a:r>
              <a:rPr lang="en-US"/>
              <a:t>Very common real world examples:</a:t>
            </a:r>
          </a:p>
          <a:p>
            <a:pPr lvl="1"/>
            <a:r>
              <a:rPr lang="en-US"/>
              <a:t>Standing in line</a:t>
            </a:r>
          </a:p>
          <a:p>
            <a:pPr lvl="1"/>
            <a:r>
              <a:rPr lang="en-US"/>
              <a:t>Print jobs sent to a printer</a:t>
            </a:r>
          </a:p>
          <a:p>
            <a:pPr lvl="1"/>
            <a:r>
              <a:rPr lang="en-US"/>
              <a:t>Drive throughs</a:t>
            </a:r>
          </a:p>
          <a:p>
            <a:pPr lvl="1"/>
            <a:r>
              <a:rPr lang="en-US"/>
              <a:t>Computer processes waiting for execution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514B-4638-4FB3-6E25-D000A305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B211-69CC-2CEC-9424-B33071A6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Head/Front: Element next to be removed</a:t>
            </a:r>
          </a:p>
          <a:p>
            <a:r>
              <a:rPr lang="en-US"/>
              <a:t>Tail/Rear: Most recently added element</a:t>
            </a:r>
          </a:p>
          <a:p>
            <a:r>
              <a:rPr lang="en-US"/>
              <a:t>Enqueue: Adding an element to the rear of a queue</a:t>
            </a:r>
          </a:p>
          <a:p>
            <a:pPr lvl="1"/>
            <a:r>
              <a:rPr lang="en-US"/>
              <a:t>offer()/add()</a:t>
            </a:r>
          </a:p>
          <a:p>
            <a:pPr lvl="1"/>
            <a:r>
              <a:rPr lang="en-US"/>
              <a:t>offer() is preferred as it doesn't throw on a capped out queue</a:t>
            </a:r>
          </a:p>
          <a:p>
            <a:r>
              <a:rPr lang="en-US"/>
              <a:t>Dequeue: Removing an element from the front of a queue</a:t>
            </a:r>
          </a:p>
          <a:p>
            <a:pPr lvl="1"/>
            <a:r>
              <a:rPr lang="en-US"/>
              <a:t>poll()/remove()</a:t>
            </a:r>
          </a:p>
          <a:p>
            <a:pPr lvl="1"/>
            <a:r>
              <a:rPr lang="en-US"/>
              <a:t>poll() is preferred for same reason</a:t>
            </a:r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6E453-C057-B168-01A6-B0D5BAF3DA10}"/>
              </a:ext>
            </a:extLst>
          </p:cNvPr>
          <p:cNvSpPr txBox="1"/>
          <p:nvPr/>
        </p:nvSpPr>
        <p:spPr>
          <a:xfrm>
            <a:off x="775970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Switch to Code – BasicQueue</a:t>
            </a:r>
          </a:p>
        </p:txBody>
      </p:sp>
    </p:spTree>
    <p:extLst>
      <p:ext uri="{BB962C8B-B14F-4D97-AF65-F5344CB8AC3E}">
        <p14:creationId xmlns:p14="http://schemas.microsoft.com/office/powerpoint/2010/main" val="21731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A4D9-AA30-8323-53B2-650A7CDB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687E1-51BB-8DBD-71D0-546242FA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584325"/>
            <a:ext cx="123698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public interface Queue&lt;E&gt; extends Collection&lt;E&gt; {</a:t>
            </a:r>
          </a:p>
          <a:p>
            <a:pPr marL="0" indent="0">
              <a:buNone/>
            </a:pPr>
            <a:r>
              <a:rPr lang="en-US"/>
              <a:t>    // Basic operations</a:t>
            </a:r>
          </a:p>
          <a:p>
            <a:pPr marL="0" indent="0">
              <a:buNone/>
            </a:pPr>
            <a:r>
              <a:rPr lang="en-US"/>
              <a:t>    boolean add(E e);    // Adds an element, throws exception if no space</a:t>
            </a:r>
          </a:p>
          <a:p>
            <a:pPr marL="0" indent="0">
              <a:buNone/>
            </a:pPr>
            <a:r>
              <a:rPr lang="en-US"/>
              <a:t>    boolean offer(E e);  // Adds an element, returns false if no space</a:t>
            </a:r>
          </a:p>
          <a:p>
            <a:pPr marL="0" indent="0">
              <a:buNone/>
            </a:pPr>
            <a:r>
              <a:rPr lang="en-US"/>
              <a:t>    E remove();       // Removes and returns head, throws exception if empty</a:t>
            </a:r>
          </a:p>
          <a:p>
            <a:pPr marL="0" indent="0">
              <a:buNone/>
            </a:pPr>
            <a:r>
              <a:rPr lang="en-US"/>
              <a:t>    E poll();             // Removes and returns head, returns null if empty</a:t>
            </a:r>
          </a:p>
          <a:p>
            <a:pPr marL="0" indent="0">
              <a:buNone/>
            </a:pPr>
            <a:r>
              <a:rPr lang="en-US"/>
              <a:t>    E element();      // Retrieves but doesn't remove head, throws exception if empty</a:t>
            </a:r>
          </a:p>
          <a:p>
            <a:pPr marL="0" indent="0">
              <a:buNone/>
            </a:pPr>
            <a:r>
              <a:rPr lang="en-US"/>
              <a:t>    E peek();           // Retrieves but doesn't remove head, returns null if empty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977A3-975F-6AE6-9CFC-66BCE05C4AF0}"/>
              </a:ext>
            </a:extLst>
          </p:cNvPr>
          <p:cNvSpPr txBox="1"/>
          <p:nvPr/>
        </p:nvSpPr>
        <p:spPr>
          <a:xfrm>
            <a:off x="8267700" y="6123543"/>
            <a:ext cx="532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– QueueFromScratch</a:t>
            </a:r>
          </a:p>
        </p:txBody>
      </p:sp>
    </p:spTree>
    <p:extLst>
      <p:ext uri="{BB962C8B-B14F-4D97-AF65-F5344CB8AC3E}">
        <p14:creationId xmlns:p14="http://schemas.microsoft.com/office/powerpoint/2010/main" val="399585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0242-FCED-2326-69E6-4AD4D23D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Applications of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C00B8-CF5B-A104-07D2-AE2770F8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88"/>
            <a:ext cx="10515600" cy="57054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/>
              <a:t> Process Scheduling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Operating systems use queues to manage processes waiting for CPU time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First-come, first-served scheduling uses basic queues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Buffering and Synchronization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Data buffers between producers and consumers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Message queues in distributed systems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Event handling in GUI applications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Breadth-First Search (BFS)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Graph traversal algorithm using queues to explore nodes level by level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Resource Allocation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Managing shared resources like printers, disk storage, CPU</a:t>
            </a:r>
          </a:p>
          <a:p>
            <a:pPr>
              <a:buFont typeface="+mj-lt"/>
              <a:buAutoNum type="arabicPeriod"/>
            </a:pPr>
            <a:r>
              <a:rPr lang="en-US" sz="2400" b="1"/>
              <a:t> Web Servers</a:t>
            </a:r>
            <a:endParaRPr lang="en-US" sz="2400"/>
          </a:p>
          <a:p>
            <a:pPr marL="742950" lvl="1" indent="-285750">
              <a:buFont typeface="+mj-lt"/>
              <a:buAutoNum type="arabicPeriod"/>
            </a:pPr>
            <a:r>
              <a:rPr lang="en-US" sz="2000"/>
              <a:t>Request handling: incoming HTTP requests are queued and processed</a:t>
            </a:r>
          </a:p>
          <a:p>
            <a:pPr marL="514350" indent="-514350">
              <a:buFont typeface="+mj-lt"/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72570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DE95-60BA-587C-0CB0-7F65D0AF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AF10-59F0-44C4-763C-861EBA24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PrintJob</a:t>
            </a:r>
          </a:p>
          <a:p>
            <a:pPr lvl="1"/>
            <a:r>
              <a:rPr lang="en-US"/>
              <a:t>Take in a document and an assigned user</a:t>
            </a:r>
          </a:p>
          <a:p>
            <a:r>
              <a:rPr lang="en-US"/>
              <a:t>PrinterQueue</a:t>
            </a:r>
          </a:p>
          <a:p>
            <a:pPr lvl="1"/>
            <a:r>
              <a:rPr lang="en-US"/>
              <a:t>While there are jobs in the job queue, execute the printing process</a:t>
            </a:r>
          </a:p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906A6-83A9-D36B-1ED1-7077DB214ACE}"/>
              </a:ext>
            </a:extLst>
          </p:cNvPr>
          <p:cNvSpPr txBox="1"/>
          <p:nvPr/>
        </p:nvSpPr>
        <p:spPr>
          <a:xfrm>
            <a:off x="8736874" y="6176963"/>
            <a:ext cx="345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PrinterQueue</a:t>
            </a:r>
          </a:p>
        </p:txBody>
      </p:sp>
    </p:spTree>
    <p:extLst>
      <p:ext uri="{BB962C8B-B14F-4D97-AF65-F5344CB8AC3E}">
        <p14:creationId xmlns:p14="http://schemas.microsoft.com/office/powerpoint/2010/main" val="339143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F0C9-AD7C-E3D4-7715-46CF2259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Robin (RR)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42BF-B2CB-4BD2-A6B2-2E6E6B7F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process in the queue gets a small, fixed time slice to execute in a circular. If a process doesn't finish, its placed back into the end of the queue for its next turn.</a:t>
            </a:r>
          </a:p>
          <a:p>
            <a:r>
              <a:rPr lang="en-US"/>
              <a:t>Process Class:</a:t>
            </a:r>
          </a:p>
          <a:p>
            <a:pPr lvl="1"/>
            <a:r>
              <a:rPr lang="en-US"/>
              <a:t>ID, total execution time required, remaining time</a:t>
            </a:r>
          </a:p>
          <a:p>
            <a:r>
              <a:rPr lang="en-US"/>
              <a:t>RRScheduler:</a:t>
            </a:r>
          </a:p>
          <a:p>
            <a:pPr lvl="1"/>
            <a:r>
              <a:rPr lang="en-US"/>
              <a:t>LinkedList as queue (addLast can be made O(1) by adding a tail pointer)</a:t>
            </a:r>
          </a:p>
          <a:p>
            <a:pPr lvl="1"/>
            <a:r>
              <a:rPr lang="en-US"/>
              <a:t>Fixed time quantum (execution time slice)</a:t>
            </a:r>
          </a:p>
          <a:p>
            <a:pPr lvl="1"/>
            <a:r>
              <a:rPr lang="en-US"/>
              <a:t>Processes that don’t finish and placed back into queue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8617-1DFC-5FEC-BF33-6ABD0F4A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E22D-AEC2-D5FE-C5FC-A698F63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element has an associated priority value</a:t>
            </a:r>
          </a:p>
          <a:p>
            <a:r>
              <a:rPr lang="en-US"/>
              <a:t>Elements with higher priority are served before elements with lower priority</a:t>
            </a:r>
          </a:p>
          <a:p>
            <a:pPr lvl="1"/>
            <a:r>
              <a:rPr lang="en-US"/>
              <a:t>Lower numbers typically mean high priority, high numbers mean low priority</a:t>
            </a:r>
          </a:p>
          <a:p>
            <a:r>
              <a:rPr lang="en-US"/>
              <a:t>Implement Priority Queue using a Min Heap</a:t>
            </a:r>
          </a:p>
          <a:p>
            <a:pPr lvl="1"/>
            <a:r>
              <a:rPr lang="en-US"/>
              <a:t>Min Heap: Binary tree where for any node, its value is less than those of its children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44696-D341-12A6-9480-4888F21AFA1A}"/>
              </a:ext>
            </a:extLst>
          </p:cNvPr>
          <p:cNvSpPr txBox="1"/>
          <p:nvPr/>
        </p:nvSpPr>
        <p:spPr>
          <a:xfrm>
            <a:off x="8314005" y="5942568"/>
            <a:ext cx="43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BasicPriorityQueue</a:t>
            </a:r>
          </a:p>
        </p:txBody>
      </p:sp>
    </p:spTree>
    <p:extLst>
      <p:ext uri="{BB962C8B-B14F-4D97-AF65-F5344CB8AC3E}">
        <p14:creationId xmlns:p14="http://schemas.microsoft.com/office/powerpoint/2010/main" val="38385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1228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Office Theme</vt:lpstr>
      <vt:lpstr>Queues and Priority Queues</vt:lpstr>
      <vt:lpstr>Overview</vt:lpstr>
      <vt:lpstr>What's a Queue?</vt:lpstr>
      <vt:lpstr>Queue Terminology</vt:lpstr>
      <vt:lpstr>Queue Interface</vt:lpstr>
      <vt:lpstr>Common Applications of Queues</vt:lpstr>
      <vt:lpstr>Print Queue</vt:lpstr>
      <vt:lpstr>Round Robin (RR) Scheduler</vt:lpstr>
      <vt:lpstr>Priority Queue</vt:lpstr>
      <vt:lpstr>What is a Heap?</vt:lpstr>
      <vt:lpstr>Array Representation of Heap</vt:lpstr>
      <vt:lpstr>Heapifying an Arbitrary Array</vt:lpstr>
      <vt:lpstr>Heapify Example</vt:lpstr>
      <vt:lpstr>Heaps in Priority Queues</vt:lpstr>
      <vt:lpstr>Time Complexity Comparison</vt:lpstr>
      <vt:lpstr>Priority Scheduler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5</cp:revision>
  <dcterms:created xsi:type="dcterms:W3CDTF">2025-04-06T04:10:15Z</dcterms:created>
  <dcterms:modified xsi:type="dcterms:W3CDTF">2025-04-06T21:50:01Z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2025-04-06T04:35:59Z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238ec152-6e74-4070-942b-5f4eba904299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