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337" r:id="rId4"/>
    <p:sldId id="336" r:id="rId5"/>
    <p:sldId id="274" r:id="rId6"/>
    <p:sldId id="275" r:id="rId7"/>
    <p:sldId id="277" r:id="rId8"/>
    <p:sldId id="278" r:id="rId9"/>
    <p:sldId id="279" r:id="rId10"/>
    <p:sldId id="281" r:id="rId11"/>
    <p:sldId id="284" r:id="rId12"/>
    <p:sldId id="285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33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11" r:id="rId33"/>
    <p:sldId id="312" r:id="rId34"/>
    <p:sldId id="313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34" r:id="rId5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6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6180" y="155955"/>
            <a:ext cx="677163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3540" y="1342644"/>
            <a:ext cx="3378200" cy="445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06593" y="243839"/>
            <a:ext cx="473081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1126235"/>
            <a:ext cx="642620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index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459"/>
              </a:spcBef>
            </a:pPr>
            <a:r>
              <a:rPr b="0" dirty="0">
                <a:latin typeface="Times New Roman"/>
                <a:cs typeface="Times New Roman"/>
              </a:rPr>
              <a:t>CS 501-</a:t>
            </a:r>
            <a:r>
              <a:rPr b="0" spc="-5" dirty="0">
                <a:latin typeface="Times New Roman"/>
                <a:cs typeface="Times New Roman"/>
              </a:rPr>
              <a:t> I</a:t>
            </a:r>
            <a:r>
              <a:rPr b="0" dirty="0">
                <a:latin typeface="Times New Roman"/>
                <a:cs typeface="Times New Roman"/>
              </a:rPr>
              <a:t>nt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odu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tion to J</a:t>
            </a:r>
            <a:r>
              <a:rPr b="0" spc="-455" dirty="0">
                <a:latin typeface="Times New Roman"/>
                <a:cs typeface="Times New Roman"/>
              </a:rPr>
              <a:t>AV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og</a:t>
            </a:r>
            <a:r>
              <a:rPr b="0" spc="-5" dirty="0">
                <a:latin typeface="Times New Roman"/>
                <a:cs typeface="Times New Roman"/>
              </a:rPr>
              <a:t>ra</a:t>
            </a:r>
            <a:r>
              <a:rPr b="0" dirty="0">
                <a:latin typeface="Times New Roman"/>
                <a:cs typeface="Times New Roman"/>
              </a:rPr>
              <a:t>mming</a:t>
            </a:r>
          </a:p>
          <a:p>
            <a:pPr marR="106680" algn="r">
              <a:lnSpc>
                <a:spcPct val="100000"/>
              </a:lnSpc>
              <a:spcBef>
                <a:spcPts val="305"/>
              </a:spcBef>
            </a:pPr>
            <a:r>
              <a:rPr sz="3000" b="0" dirty="0">
                <a:latin typeface="Times New Roman"/>
                <a:cs typeface="Times New Roman"/>
              </a:rPr>
              <a:t>Lecture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spc="-60" dirty="0">
                <a:latin typeface="Times New Roman"/>
                <a:cs typeface="Times New Roman"/>
              </a:rPr>
              <a:t>11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-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Exception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Handling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and</a:t>
            </a:r>
            <a:r>
              <a:rPr sz="3000" b="0" spc="-60" dirty="0">
                <a:latin typeface="Times New Roman"/>
                <a:cs typeface="Times New Roman"/>
              </a:rPr>
              <a:t> </a:t>
            </a:r>
            <a:r>
              <a:rPr sz="3000" b="0" spc="-50" dirty="0">
                <a:latin typeface="Times New Roman"/>
                <a:cs typeface="Times New Roman"/>
              </a:rPr>
              <a:t>Text</a:t>
            </a:r>
            <a:r>
              <a:rPr sz="3000" b="0" spc="-10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I/O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6612" y="356615"/>
            <a:ext cx="39116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Exception</a:t>
            </a:r>
            <a:r>
              <a:rPr spc="-80" dirty="0"/>
              <a:t> </a:t>
            </a:r>
            <a:r>
              <a:rPr spc="-2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173" y="1137411"/>
            <a:ext cx="7661275" cy="236289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5080" indent="-457200">
              <a:lnSpc>
                <a:spcPct val="101400"/>
              </a:lnSpc>
              <a:spcBef>
                <a:spcPts val="5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Using exception handling enables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method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throw</a:t>
            </a:r>
            <a:r>
              <a:rPr sz="2800" spc="-5" dirty="0">
                <a:latin typeface="Times New Roman"/>
                <a:cs typeface="Times New Roman"/>
              </a:rPr>
              <a:t> 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 </a:t>
            </a:r>
            <a:r>
              <a:rPr sz="2800" spc="-30" dirty="0">
                <a:latin typeface="Times New Roman"/>
                <a:cs typeface="Times New Roman"/>
              </a:rPr>
              <a:t>caller.</a:t>
            </a:r>
            <a:endParaRPr sz="2800" dirty="0">
              <a:latin typeface="Times New Roman"/>
              <a:cs typeface="Times New Roman"/>
            </a:endParaRPr>
          </a:p>
          <a:p>
            <a:pPr marL="469900" marR="141605" indent="-457200">
              <a:lnSpc>
                <a:spcPct val="101400"/>
              </a:lnSpc>
              <a:spcBef>
                <a:spcPts val="1585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20" dirty="0">
                <a:latin typeface="Times New Roman"/>
                <a:cs typeface="Times New Roman"/>
              </a:rPr>
              <a:t>Without</a:t>
            </a:r>
            <a:r>
              <a:rPr sz="2800" spc="-5" dirty="0">
                <a:latin typeface="Times New Roman"/>
                <a:cs typeface="Times New Roman"/>
              </a:rPr>
              <a:t> this </a:t>
            </a:r>
            <a:r>
              <a:rPr sz="2800" spc="-25" dirty="0">
                <a:latin typeface="Times New Roman"/>
                <a:cs typeface="Times New Roman"/>
              </a:rPr>
              <a:t>capability,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</a:t>
            </a:r>
            <a:r>
              <a:rPr lang="en-US" sz="2800" spc="-5" dirty="0">
                <a:latin typeface="Times New Roman"/>
                <a:cs typeface="Times New Roman"/>
              </a:rPr>
              <a:t> either</a:t>
            </a:r>
            <a:r>
              <a:rPr sz="2800" spc="-5" dirty="0">
                <a:latin typeface="Times New Roman"/>
                <a:cs typeface="Times New Roman"/>
              </a:rPr>
              <a:t> handle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</a:t>
            </a:r>
            <a:r>
              <a:rPr lang="en-US" sz="2800" spc="-5" dirty="0">
                <a:latin typeface="Times New Roman"/>
                <a:cs typeface="Times New Roman"/>
              </a:rPr>
              <a:t>itself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terminate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3100" y="6452672"/>
            <a:ext cx="177800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947" y="259892"/>
            <a:ext cx="7373620" cy="148717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199515">
              <a:lnSpc>
                <a:spcPct val="100000"/>
              </a:lnSpc>
              <a:spcBef>
                <a:spcPts val="860"/>
              </a:spcBef>
            </a:pPr>
            <a:r>
              <a:rPr spc="-5" dirty="0"/>
              <a:t>Handling</a:t>
            </a:r>
            <a:r>
              <a:rPr spc="-35" dirty="0"/>
              <a:t> </a:t>
            </a:r>
            <a:r>
              <a:rPr spc="-15" dirty="0"/>
              <a:t>InputMismatchException</a:t>
            </a:r>
          </a:p>
          <a:p>
            <a:pPr marL="12700" marR="5080">
              <a:lnSpc>
                <a:spcPct val="100000"/>
              </a:lnSpc>
              <a:spcBef>
                <a:spcPts val="545"/>
              </a:spcBef>
            </a:pPr>
            <a:r>
              <a:rPr sz="2500" b="0" spc="-5" dirty="0">
                <a:latin typeface="Times New Roman"/>
                <a:cs typeface="Times New Roman"/>
              </a:rPr>
              <a:t>By </a:t>
            </a:r>
            <a:r>
              <a:rPr sz="2500" b="0" dirty="0">
                <a:latin typeface="Times New Roman"/>
                <a:cs typeface="Times New Roman"/>
              </a:rPr>
              <a:t>handling InputMismatchException, your program will </a:t>
            </a:r>
            <a:r>
              <a:rPr sz="2500" b="0" spc="-610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continuously</a:t>
            </a:r>
            <a:r>
              <a:rPr sz="2500" b="0" spc="-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read an input until</a:t>
            </a:r>
            <a:r>
              <a:rPr sz="2500" b="0" spc="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it</a:t>
            </a:r>
            <a:r>
              <a:rPr sz="2500" b="0" spc="5" dirty="0">
                <a:latin typeface="Times New Roman"/>
                <a:cs typeface="Times New Roman"/>
              </a:rPr>
              <a:t> </a:t>
            </a:r>
            <a:r>
              <a:rPr sz="2500" b="0" dirty="0">
                <a:latin typeface="Times New Roman"/>
                <a:cs typeface="Times New Roman"/>
              </a:rPr>
              <a:t>is correct.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7160" y="1706469"/>
            <a:ext cx="9006840" cy="5015230"/>
            <a:chOff x="137160" y="1706469"/>
            <a:chExt cx="9006840" cy="501523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392" y="1706469"/>
              <a:ext cx="7772399" cy="13008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160" y="2566492"/>
              <a:ext cx="9006840" cy="4155440"/>
            </a:xfrm>
            <a:custGeom>
              <a:avLst/>
              <a:gdLst/>
              <a:ahLst/>
              <a:cxnLst/>
              <a:rect l="l" t="t" r="r" b="b"/>
              <a:pathLst>
                <a:path w="9006840" h="4155440">
                  <a:moveTo>
                    <a:pt x="0" y="0"/>
                  </a:moveTo>
                  <a:lnTo>
                    <a:pt x="9006840" y="0"/>
                  </a:lnTo>
                  <a:lnTo>
                    <a:pt x="9006840" y="4154983"/>
                  </a:lnTo>
                  <a:lnTo>
                    <a:pt x="0" y="41549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5900" y="2588259"/>
            <a:ext cx="8790940" cy="3386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15"/>
              </a:lnSpc>
              <a:spcBef>
                <a:spcPts val="100"/>
              </a:spcBef>
            </a:pP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2200" spc="-3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java.util.*;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marR="49530" indent="-254000">
              <a:lnSpc>
                <a:spcPts val="2590"/>
              </a:lnSpc>
              <a:spcBef>
                <a:spcPts val="105"/>
              </a:spcBef>
            </a:pP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sz="2200" spc="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 err="1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InputMismatchExceptionDemo</a:t>
            </a:r>
            <a:r>
              <a:rPr sz="2200" spc="5" dirty="0">
                <a:solidFill>
                  <a:srgbClr val="2B91A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66700" marR="49530" indent="-254000">
              <a:lnSpc>
                <a:spcPts val="2590"/>
              </a:lnSpc>
              <a:spcBef>
                <a:spcPts val="105"/>
              </a:spcBef>
            </a:pP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48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main(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sz="2200" spc="-1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22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marR="5080">
              <a:lnSpc>
                <a:spcPts val="2590"/>
              </a:lnSpc>
              <a:spcBef>
                <a:spcPts val="120"/>
              </a:spcBef>
            </a:pP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sz="22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Scanner(System.in); </a:t>
            </a:r>
            <a:r>
              <a:rPr sz="2200" spc="-484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sz="22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</a:t>
            </a:r>
            <a:r>
              <a:rPr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22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lnSpc>
                <a:spcPts val="2610"/>
              </a:lnSpc>
            </a:pP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sz="2200" spc="-5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lang="en-US" sz="22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sz="2200" spc="-4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74700">
              <a:lnSpc>
                <a:spcPts val="2590"/>
              </a:lnSpc>
            </a:pPr>
            <a:r>
              <a:rPr sz="22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//try</a:t>
            </a:r>
            <a:r>
              <a:rPr sz="2200" spc="-3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700">
              <a:lnSpc>
                <a:spcPts val="2615"/>
              </a:lnSpc>
            </a:pPr>
            <a:r>
              <a:rPr sz="22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</a:t>
            </a:r>
            <a:r>
              <a:rPr sz="2200" spc="-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sz="22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74700">
              <a:lnSpc>
                <a:spcPts val="2615"/>
              </a:lnSpc>
              <a:spcBef>
                <a:spcPts val="75"/>
              </a:spcBef>
            </a:pPr>
            <a:r>
              <a:rPr sz="2200" spc="-1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//catch</a:t>
            </a:r>
            <a:r>
              <a:rPr sz="2200" spc="-4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>
              <a:lnSpc>
                <a:spcPts val="2615"/>
              </a:lnSpc>
            </a:pPr>
            <a:r>
              <a:rPr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06400" y="5954429"/>
            <a:ext cx="12192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15900" y="6283613"/>
            <a:ext cx="12192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alibri"/>
                <a:cs typeface="Calibri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314" y="356615"/>
            <a:ext cx="61480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Handling</a:t>
            </a:r>
            <a:r>
              <a:rPr spc="-40" dirty="0"/>
              <a:t> </a:t>
            </a:r>
            <a:r>
              <a:rPr spc="-15" dirty="0"/>
              <a:t>InputMismatchException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284" y="1865884"/>
            <a:ext cx="9056116" cy="5067156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//try</a:t>
            </a:r>
            <a:r>
              <a:rPr lang="en-US" sz="2000" spc="-6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try</a:t>
            </a:r>
            <a:r>
              <a:rPr lang="en-US" sz="2000" spc="-8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</a:t>
            </a:r>
            <a:r>
              <a:rPr sz="2000" spc="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integer: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marR="2226310" indent="-63500">
              <a:lnSpc>
                <a:spcPct val="102699"/>
              </a:lnSpc>
              <a:spcBef>
                <a:spcPts val="25"/>
              </a:spcBef>
            </a:pPr>
            <a:r>
              <a:rPr lang="en-US"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000" spc="-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input.nextInt();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>
              <a:lnSpc>
                <a:spcPts val="2590"/>
              </a:lnSpc>
            </a:pPr>
            <a:r>
              <a:rPr lang="en-US"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//Display</a:t>
            </a:r>
            <a:r>
              <a:rPr sz="2000" spc="-2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sz="2000" spc="-1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number);</a:t>
            </a:r>
            <a:endParaRPr lang="en-US" sz="2000" spc="-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validInput</a:t>
            </a:r>
            <a:r>
              <a:rPr sz="20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2000" spc="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//catch block</a:t>
            </a: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 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InputMismatchException</a:t>
            </a:r>
            <a:r>
              <a:rPr lang="en-US" sz="2000" spc="-15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39700" marR="5080">
              <a:lnSpc>
                <a:spcPts val="2590"/>
              </a:lnSpc>
              <a:spcBef>
                <a:spcPts val="200"/>
              </a:spcBef>
            </a:pP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spc="-15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spc="-15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"Try</a:t>
            </a:r>
            <a:r>
              <a:rPr lang="en-US" sz="2000" spc="-2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again.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76200" marR="5080" indent="381000">
              <a:lnSpc>
                <a:spcPts val="259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"Incorrect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  <a:r>
              <a:rPr lang="en-US"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en-US" sz="2000" spc="-1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000" spc="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5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required)"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6200" marR="5080" indent="381000">
              <a:lnSpc>
                <a:spcPts val="2590"/>
              </a:lnSpc>
              <a:spcBef>
                <a:spcPts val="100"/>
              </a:spcBef>
            </a:pPr>
            <a:r>
              <a:rPr lang="en-US" sz="2000" spc="-1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input.nextLine</a:t>
            </a:r>
            <a:r>
              <a:rPr lang="en-US" sz="20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635"/>
              </a:lnSpc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76200">
              <a:spcBef>
                <a:spcPts val="75"/>
              </a:spcBef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>
              <a:lnSpc>
                <a:spcPct val="100000"/>
              </a:lnSpc>
              <a:spcBef>
                <a:spcPts val="75"/>
              </a:spcBef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808" y="384047"/>
            <a:ext cx="40773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Rethrowing</a:t>
            </a:r>
            <a:r>
              <a:rPr spc="-8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982217" y="4173173"/>
            <a:ext cx="1524000" cy="355600"/>
          </a:xfrm>
          <a:custGeom>
            <a:avLst/>
            <a:gdLst/>
            <a:ahLst/>
            <a:cxnLst/>
            <a:rect l="l" t="t" r="r" b="b"/>
            <a:pathLst>
              <a:path w="1524000" h="355600">
                <a:moveTo>
                  <a:pt x="1524000" y="0"/>
                </a:moveTo>
                <a:lnTo>
                  <a:pt x="0" y="0"/>
                </a:lnTo>
                <a:lnTo>
                  <a:pt x="0" y="355599"/>
                </a:lnTo>
                <a:lnTo>
                  <a:pt x="1524000" y="355599"/>
                </a:lnTo>
                <a:lnTo>
                  <a:pt x="152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8518" y="1017523"/>
            <a:ext cx="8025765" cy="386990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106045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rethrow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handler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simply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 to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of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45"/>
              </a:lnSpc>
              <a:spcBef>
                <a:spcPts val="2060"/>
              </a:spcBef>
            </a:pP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sz="2500" spc="-7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700">
              <a:lnSpc>
                <a:spcPts val="2700"/>
              </a:lnSpc>
            </a:pP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sz="2500" spc="-7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statements</a:t>
            </a:r>
            <a:endParaRPr sz="25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700"/>
              </a:lnSpc>
            </a:pP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>
              <a:lnSpc>
                <a:spcPts val="2700"/>
              </a:lnSpc>
            </a:pP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catch(Exception</a:t>
            </a:r>
            <a:r>
              <a:rPr sz="2500" spc="-4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ex)</a:t>
            </a:r>
            <a:r>
              <a:rPr sz="250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393700" marR="5080">
              <a:lnSpc>
                <a:spcPts val="2690"/>
              </a:lnSpc>
              <a:spcBef>
                <a:spcPts val="204"/>
              </a:spcBef>
            </a:pPr>
            <a:r>
              <a:rPr sz="2500" spc="-5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handling statements before rethrowing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149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sz="25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500" spc="-5" dirty="0">
                <a:latin typeface="Courier New" panose="02070309020205020404" pitchFamily="49" charset="0"/>
                <a:cs typeface="Courier New" panose="02070309020205020404" pitchFamily="49" charset="0"/>
              </a:rPr>
              <a:t>ex;</a:t>
            </a:r>
            <a:endParaRPr sz="2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>
              <a:lnSpc>
                <a:spcPts val="2670"/>
              </a:lnSpc>
            </a:pPr>
            <a:r>
              <a:rPr sz="2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b="0" spc="-5" dirty="0">
                <a:latin typeface="Courier New"/>
                <a:cs typeface="Courier New"/>
              </a:rPr>
              <a:t>finall</a:t>
            </a:r>
            <a:r>
              <a:rPr b="0" dirty="0">
                <a:latin typeface="Courier New"/>
                <a:cs typeface="Courier New"/>
              </a:rPr>
              <a:t>y</a:t>
            </a:r>
            <a:r>
              <a:rPr b="0" spc="-1315" dirty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spc="-10" dirty="0"/>
              <a:t>u</a:t>
            </a:r>
            <a:r>
              <a:rPr spc="-5" dirty="0"/>
              <a:t>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846" y="1112011"/>
            <a:ext cx="7633970" cy="36525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finally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clause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20" dirty="0">
                <a:latin typeface="Calibri"/>
                <a:cs typeface="Calibri"/>
              </a:rPr>
              <a:t>always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regardless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whether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occurred</a:t>
            </a:r>
            <a:r>
              <a:rPr sz="2400" spc="-5" dirty="0">
                <a:latin typeface="Calibri"/>
                <a:cs typeface="Calibri"/>
              </a:rPr>
              <a:t> or not.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libri"/>
              <a:cs typeface="Calibri"/>
            </a:endParaRPr>
          </a:p>
          <a:p>
            <a:pPr marL="85725">
              <a:lnSpc>
                <a:spcPts val="3395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try</a:t>
            </a:r>
            <a:r>
              <a:rPr sz="3000" b="1" spc="-70" dirty="0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4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//statements;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50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204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catch</a:t>
            </a:r>
            <a:r>
              <a:rPr sz="3000" b="1" spc="-5" dirty="0">
                <a:solidFill>
                  <a:srgbClr val="44546A"/>
                </a:solidFill>
                <a:latin typeface="Courier New"/>
                <a:cs typeface="Courier New"/>
              </a:rPr>
              <a:t>(TheException</a:t>
            </a:r>
            <a:r>
              <a:rPr sz="30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44546A"/>
                </a:solidFill>
                <a:latin typeface="Courier New"/>
                <a:cs typeface="Courier New"/>
              </a:rPr>
              <a:t>ex)</a:t>
            </a:r>
            <a:r>
              <a:rPr sz="30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  <a:p>
            <a:pPr marL="542925">
              <a:lnSpc>
                <a:spcPts val="3250"/>
              </a:lnSpc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//handling</a:t>
            </a:r>
            <a:r>
              <a:rPr sz="3000" b="1" spc="-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ex;</a:t>
            </a:r>
            <a:endParaRPr sz="3000">
              <a:latin typeface="Courier New"/>
              <a:cs typeface="Courier New"/>
            </a:endParaRPr>
          </a:p>
          <a:p>
            <a:pPr marL="85725">
              <a:lnSpc>
                <a:spcPts val="3454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644" y="4776152"/>
            <a:ext cx="2070100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0"/>
              </a:lnSpc>
            </a:pPr>
            <a:r>
              <a:rPr sz="3000" b="1" spc="-5" dirty="0">
                <a:solidFill>
                  <a:srgbClr val="0432FF"/>
                </a:solidFill>
                <a:latin typeface="Courier New"/>
                <a:cs typeface="Courier New"/>
              </a:rPr>
              <a:t>finally</a:t>
            </a:r>
            <a:r>
              <a:rPr sz="3000" b="1" spc="-95" dirty="0">
                <a:solidFill>
                  <a:srgbClr val="0432FF"/>
                </a:solidFill>
                <a:latin typeface="Courier New"/>
                <a:cs typeface="Courier New"/>
              </a:rPr>
              <a:t> </a:t>
            </a: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9944" y="5104891"/>
            <a:ext cx="45980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ts val="3410"/>
              </a:lnSpc>
              <a:spcBef>
                <a:spcPts val="100"/>
              </a:spcBef>
            </a:pPr>
            <a:r>
              <a:rPr sz="3000" b="1" spc="-5" dirty="0">
                <a:solidFill>
                  <a:srgbClr val="008000"/>
                </a:solidFill>
                <a:latin typeface="Courier New"/>
                <a:cs typeface="Courier New"/>
              </a:rPr>
              <a:t>//finalStatements;</a:t>
            </a:r>
            <a:endParaRPr sz="3000" dirty="0">
              <a:latin typeface="Courier New"/>
              <a:cs typeface="Courier New"/>
            </a:endParaRPr>
          </a:p>
          <a:p>
            <a:pPr marL="12700">
              <a:lnSpc>
                <a:spcPts val="3410"/>
              </a:lnSpc>
            </a:pPr>
            <a:r>
              <a:rPr sz="30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30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643" y="365759"/>
            <a:ext cx="3923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10" dirty="0"/>
              <a:t> </a:t>
            </a:r>
            <a:r>
              <a:rPr b="0" spc="-5" dirty="0">
                <a:latin typeface="Courier New"/>
                <a:cs typeface="Courier New"/>
              </a:rPr>
              <a:t>finall</a:t>
            </a:r>
            <a:r>
              <a:rPr b="0" dirty="0">
                <a:latin typeface="Courier New"/>
                <a:cs typeface="Courier New"/>
              </a:rPr>
              <a:t>y</a:t>
            </a:r>
            <a:r>
              <a:rPr b="0" spc="-1315" dirty="0">
                <a:latin typeface="Courier New"/>
                <a:cs typeface="Courier New"/>
              </a:rPr>
              <a:t> </a:t>
            </a:r>
            <a:r>
              <a:rPr dirty="0"/>
              <a:t>Cla</a:t>
            </a:r>
            <a:r>
              <a:rPr spc="-10" dirty="0"/>
              <a:t>u</a:t>
            </a:r>
            <a:r>
              <a:rPr spc="-5" dirty="0"/>
              <a:t>s</a:t>
            </a:r>
            <a:r>
              <a:rPr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371091" y="1298955"/>
            <a:ext cx="4063365" cy="400939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95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900"/>
              </a:lnSpc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823211"/>
            <a:ext cx="8661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2255520"/>
            <a:ext cx="18637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40"/>
              </a:lnSpc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518155"/>
            <a:ext cx="4063365" cy="3286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24156" y="887412"/>
            <a:ext cx="5725160" cy="1522730"/>
            <a:chOff x="2924156" y="887412"/>
            <a:chExt cx="5725160" cy="1522730"/>
          </a:xfrm>
        </p:grpSpPr>
        <p:sp>
          <p:nvSpPr>
            <p:cNvPr id="7" name="object 7"/>
            <p:cNvSpPr/>
            <p:nvPr/>
          </p:nvSpPr>
          <p:spPr>
            <a:xfrm>
              <a:off x="2930505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5530599" y="0"/>
                  </a:moveTo>
                  <a:lnTo>
                    <a:pt x="2965737" y="0"/>
                  </a:lnTo>
                  <a:lnTo>
                    <a:pt x="2917555" y="6474"/>
                  </a:lnTo>
                  <a:lnTo>
                    <a:pt x="2874260" y="24745"/>
                  </a:lnTo>
                  <a:lnTo>
                    <a:pt x="2837578" y="53085"/>
                  </a:lnTo>
                  <a:lnTo>
                    <a:pt x="2809239" y="89767"/>
                  </a:lnTo>
                  <a:lnTo>
                    <a:pt x="2790968" y="133062"/>
                  </a:lnTo>
                  <a:lnTo>
                    <a:pt x="2784494" y="181244"/>
                  </a:lnTo>
                  <a:lnTo>
                    <a:pt x="2784494" y="634337"/>
                  </a:lnTo>
                  <a:lnTo>
                    <a:pt x="0" y="1509720"/>
                  </a:lnTo>
                  <a:lnTo>
                    <a:pt x="2784494" y="906193"/>
                  </a:lnTo>
                  <a:lnTo>
                    <a:pt x="5711844" y="906193"/>
                  </a:lnTo>
                  <a:lnTo>
                    <a:pt x="5711844" y="181244"/>
                  </a:lnTo>
                  <a:lnTo>
                    <a:pt x="5705369" y="133062"/>
                  </a:lnTo>
                  <a:lnTo>
                    <a:pt x="5687098" y="89767"/>
                  </a:lnTo>
                  <a:lnTo>
                    <a:pt x="5658759" y="53085"/>
                  </a:lnTo>
                  <a:lnTo>
                    <a:pt x="5622077" y="24745"/>
                  </a:lnTo>
                  <a:lnTo>
                    <a:pt x="5578781" y="6474"/>
                  </a:lnTo>
                  <a:lnTo>
                    <a:pt x="5530599" y="0"/>
                  </a:lnTo>
                  <a:close/>
                </a:path>
                <a:path w="5712459" h="1510030">
                  <a:moveTo>
                    <a:pt x="5711844" y="906193"/>
                  </a:moveTo>
                  <a:lnTo>
                    <a:pt x="2784494" y="906193"/>
                  </a:lnTo>
                  <a:lnTo>
                    <a:pt x="2790968" y="954375"/>
                  </a:lnTo>
                  <a:lnTo>
                    <a:pt x="2809239" y="997670"/>
                  </a:lnTo>
                  <a:lnTo>
                    <a:pt x="2837578" y="1034352"/>
                  </a:lnTo>
                  <a:lnTo>
                    <a:pt x="2874260" y="1062692"/>
                  </a:lnTo>
                  <a:lnTo>
                    <a:pt x="2917555" y="1080963"/>
                  </a:lnTo>
                  <a:lnTo>
                    <a:pt x="2965737" y="1087437"/>
                  </a:lnTo>
                  <a:lnTo>
                    <a:pt x="5530599" y="1087437"/>
                  </a:lnTo>
                  <a:lnTo>
                    <a:pt x="5578781" y="1080963"/>
                  </a:lnTo>
                  <a:lnTo>
                    <a:pt x="5622077" y="1062692"/>
                  </a:lnTo>
                  <a:lnTo>
                    <a:pt x="5658759" y="1034352"/>
                  </a:lnTo>
                  <a:lnTo>
                    <a:pt x="5687098" y="997670"/>
                  </a:lnTo>
                  <a:lnTo>
                    <a:pt x="5705369" y="954375"/>
                  </a:lnTo>
                  <a:lnTo>
                    <a:pt x="5711844" y="90619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0506" y="893762"/>
              <a:ext cx="5712460" cy="1510030"/>
            </a:xfrm>
            <a:custGeom>
              <a:avLst/>
              <a:gdLst/>
              <a:ahLst/>
              <a:cxnLst/>
              <a:rect l="l" t="t" r="r" b="b"/>
              <a:pathLst>
                <a:path w="5712459" h="1510030">
                  <a:moveTo>
                    <a:pt x="2784494" y="181243"/>
                  </a:moveTo>
                  <a:lnTo>
                    <a:pt x="2790968" y="133062"/>
                  </a:lnTo>
                  <a:lnTo>
                    <a:pt x="2809239" y="89766"/>
                  </a:lnTo>
                  <a:lnTo>
                    <a:pt x="2837579" y="53085"/>
                  </a:lnTo>
                  <a:lnTo>
                    <a:pt x="2874260" y="24745"/>
                  </a:lnTo>
                  <a:lnTo>
                    <a:pt x="2917555" y="6474"/>
                  </a:lnTo>
                  <a:lnTo>
                    <a:pt x="2965737" y="0"/>
                  </a:lnTo>
                  <a:lnTo>
                    <a:pt x="3272385" y="0"/>
                  </a:lnTo>
                  <a:lnTo>
                    <a:pt x="4004223" y="0"/>
                  </a:lnTo>
                  <a:lnTo>
                    <a:pt x="5530601" y="0"/>
                  </a:lnTo>
                  <a:lnTo>
                    <a:pt x="5578782" y="6474"/>
                  </a:lnTo>
                  <a:lnTo>
                    <a:pt x="5622078" y="24745"/>
                  </a:lnTo>
                  <a:lnTo>
                    <a:pt x="5658759" y="53085"/>
                  </a:lnTo>
                  <a:lnTo>
                    <a:pt x="5687099" y="89766"/>
                  </a:lnTo>
                  <a:lnTo>
                    <a:pt x="5705369" y="133062"/>
                  </a:lnTo>
                  <a:lnTo>
                    <a:pt x="5711844" y="181243"/>
                  </a:lnTo>
                  <a:lnTo>
                    <a:pt x="5711844" y="634337"/>
                  </a:lnTo>
                  <a:lnTo>
                    <a:pt x="5711844" y="906196"/>
                  </a:lnTo>
                  <a:lnTo>
                    <a:pt x="5705369" y="954374"/>
                  </a:lnTo>
                  <a:lnTo>
                    <a:pt x="5687099" y="997670"/>
                  </a:lnTo>
                  <a:lnTo>
                    <a:pt x="5658759" y="1034351"/>
                  </a:lnTo>
                  <a:lnTo>
                    <a:pt x="5622078" y="1062691"/>
                  </a:lnTo>
                  <a:lnTo>
                    <a:pt x="5578782" y="1080962"/>
                  </a:lnTo>
                  <a:lnTo>
                    <a:pt x="5530601" y="1087437"/>
                  </a:lnTo>
                  <a:lnTo>
                    <a:pt x="4004223" y="1087437"/>
                  </a:lnTo>
                  <a:lnTo>
                    <a:pt x="3272385" y="1087437"/>
                  </a:lnTo>
                  <a:lnTo>
                    <a:pt x="2965737" y="1087437"/>
                  </a:lnTo>
                  <a:lnTo>
                    <a:pt x="2917555" y="1080962"/>
                  </a:lnTo>
                  <a:lnTo>
                    <a:pt x="2874260" y="1062691"/>
                  </a:lnTo>
                  <a:lnTo>
                    <a:pt x="2837579" y="1034351"/>
                  </a:lnTo>
                  <a:lnTo>
                    <a:pt x="2809239" y="997670"/>
                  </a:lnTo>
                  <a:lnTo>
                    <a:pt x="2790968" y="954374"/>
                  </a:lnTo>
                  <a:lnTo>
                    <a:pt x="2784494" y="906193"/>
                  </a:lnTo>
                  <a:lnTo>
                    <a:pt x="0" y="1509720"/>
                  </a:lnTo>
                  <a:lnTo>
                    <a:pt x="2784494" y="634337"/>
                  </a:lnTo>
                  <a:lnTo>
                    <a:pt x="2784494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823" y="889507"/>
            <a:ext cx="208788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Times New Roman"/>
                <a:cs typeface="Times New Roman"/>
              </a:rPr>
              <a:t>Suppose no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25679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finally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4427220"/>
            <a:ext cx="2692400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30"/>
              </a:lnSpc>
            </a:pP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718811"/>
            <a:ext cx="2549525" cy="1086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36993" y="1441450"/>
            <a:ext cx="5111750" cy="3108325"/>
            <a:chOff x="3536993" y="1441450"/>
            <a:chExt cx="5111750" cy="3108325"/>
          </a:xfrm>
        </p:grpSpPr>
        <p:sp>
          <p:nvSpPr>
            <p:cNvPr id="7" name="object 7"/>
            <p:cNvSpPr/>
            <p:nvPr/>
          </p:nvSpPr>
          <p:spPr>
            <a:xfrm>
              <a:off x="3543344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3391385" y="1087437"/>
                  </a:moveTo>
                  <a:lnTo>
                    <a:pt x="2659547" y="1087437"/>
                  </a:lnTo>
                  <a:lnTo>
                    <a:pt x="0" y="3095619"/>
                  </a:lnTo>
                  <a:lnTo>
                    <a:pt x="3391385" y="1087437"/>
                  </a:lnTo>
                  <a:close/>
                </a:path>
                <a:path w="5099050" h="3095625">
                  <a:moveTo>
                    <a:pt x="4917761" y="0"/>
                  </a:moveTo>
                  <a:lnTo>
                    <a:pt x="2352898" y="0"/>
                  </a:lnTo>
                  <a:lnTo>
                    <a:pt x="2304717" y="6474"/>
                  </a:lnTo>
                  <a:lnTo>
                    <a:pt x="2261421" y="24745"/>
                  </a:lnTo>
                  <a:lnTo>
                    <a:pt x="2224740" y="53085"/>
                  </a:lnTo>
                  <a:lnTo>
                    <a:pt x="2196400" y="89766"/>
                  </a:lnTo>
                  <a:lnTo>
                    <a:pt x="2178129" y="133062"/>
                  </a:lnTo>
                  <a:lnTo>
                    <a:pt x="2171655" y="181244"/>
                  </a:lnTo>
                  <a:lnTo>
                    <a:pt x="2171655" y="906197"/>
                  </a:lnTo>
                  <a:lnTo>
                    <a:pt x="2178129" y="954376"/>
                  </a:lnTo>
                  <a:lnTo>
                    <a:pt x="2196400" y="997671"/>
                  </a:lnTo>
                  <a:lnTo>
                    <a:pt x="2224740" y="1034352"/>
                  </a:lnTo>
                  <a:lnTo>
                    <a:pt x="2261421" y="1062692"/>
                  </a:lnTo>
                  <a:lnTo>
                    <a:pt x="2304717" y="1080963"/>
                  </a:lnTo>
                  <a:lnTo>
                    <a:pt x="2352898" y="1087437"/>
                  </a:lnTo>
                  <a:lnTo>
                    <a:pt x="4917761" y="1087437"/>
                  </a:lnTo>
                  <a:lnTo>
                    <a:pt x="4965943" y="1080963"/>
                  </a:lnTo>
                  <a:lnTo>
                    <a:pt x="5009238" y="1062692"/>
                  </a:lnTo>
                  <a:lnTo>
                    <a:pt x="5045920" y="1034352"/>
                  </a:lnTo>
                  <a:lnTo>
                    <a:pt x="5074260" y="997671"/>
                  </a:lnTo>
                  <a:lnTo>
                    <a:pt x="5092531" y="954376"/>
                  </a:lnTo>
                  <a:lnTo>
                    <a:pt x="5099005" y="906197"/>
                  </a:lnTo>
                  <a:lnTo>
                    <a:pt x="5099005" y="181244"/>
                  </a:lnTo>
                  <a:lnTo>
                    <a:pt x="5092531" y="133062"/>
                  </a:lnTo>
                  <a:lnTo>
                    <a:pt x="5074260" y="89766"/>
                  </a:lnTo>
                  <a:lnTo>
                    <a:pt x="5045920" y="53085"/>
                  </a:lnTo>
                  <a:lnTo>
                    <a:pt x="5009238" y="24745"/>
                  </a:lnTo>
                  <a:lnTo>
                    <a:pt x="4965943" y="6474"/>
                  </a:lnTo>
                  <a:lnTo>
                    <a:pt x="49177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43343" y="1447800"/>
              <a:ext cx="5099050" cy="3095625"/>
            </a:xfrm>
            <a:custGeom>
              <a:avLst/>
              <a:gdLst/>
              <a:ahLst/>
              <a:cxnLst/>
              <a:rect l="l" t="t" r="r" b="b"/>
              <a:pathLst>
                <a:path w="5099050" h="3095625">
                  <a:moveTo>
                    <a:pt x="2171656" y="181243"/>
                  </a:moveTo>
                  <a:lnTo>
                    <a:pt x="2178130" y="133062"/>
                  </a:lnTo>
                  <a:lnTo>
                    <a:pt x="2196401" y="89766"/>
                  </a:lnTo>
                  <a:lnTo>
                    <a:pt x="2224741" y="53085"/>
                  </a:lnTo>
                  <a:lnTo>
                    <a:pt x="2261422" y="24745"/>
                  </a:lnTo>
                  <a:lnTo>
                    <a:pt x="2304717" y="6474"/>
                  </a:lnTo>
                  <a:lnTo>
                    <a:pt x="2352899" y="0"/>
                  </a:lnTo>
                  <a:lnTo>
                    <a:pt x="2659547" y="0"/>
                  </a:lnTo>
                  <a:lnTo>
                    <a:pt x="3391385" y="0"/>
                  </a:lnTo>
                  <a:lnTo>
                    <a:pt x="4917763" y="0"/>
                  </a:lnTo>
                  <a:lnTo>
                    <a:pt x="4965944" y="6474"/>
                  </a:lnTo>
                  <a:lnTo>
                    <a:pt x="5009239" y="24745"/>
                  </a:lnTo>
                  <a:lnTo>
                    <a:pt x="5045921" y="53085"/>
                  </a:lnTo>
                  <a:lnTo>
                    <a:pt x="5074261" y="89766"/>
                  </a:lnTo>
                  <a:lnTo>
                    <a:pt x="5092531" y="133062"/>
                  </a:lnTo>
                  <a:lnTo>
                    <a:pt x="5099006" y="181243"/>
                  </a:lnTo>
                  <a:lnTo>
                    <a:pt x="5099006" y="634337"/>
                  </a:lnTo>
                  <a:lnTo>
                    <a:pt x="5099006" y="906197"/>
                  </a:lnTo>
                  <a:lnTo>
                    <a:pt x="5092531" y="954375"/>
                  </a:lnTo>
                  <a:lnTo>
                    <a:pt x="5074261" y="997671"/>
                  </a:lnTo>
                  <a:lnTo>
                    <a:pt x="5045921" y="1034352"/>
                  </a:lnTo>
                  <a:lnTo>
                    <a:pt x="5009239" y="1062692"/>
                  </a:lnTo>
                  <a:lnTo>
                    <a:pt x="4965944" y="1080963"/>
                  </a:lnTo>
                  <a:lnTo>
                    <a:pt x="4917763" y="1087438"/>
                  </a:lnTo>
                  <a:lnTo>
                    <a:pt x="3391385" y="1087438"/>
                  </a:lnTo>
                  <a:lnTo>
                    <a:pt x="0" y="3095621"/>
                  </a:lnTo>
                  <a:lnTo>
                    <a:pt x="2659547" y="1087438"/>
                  </a:lnTo>
                  <a:lnTo>
                    <a:pt x="2352899" y="1087438"/>
                  </a:lnTo>
                  <a:lnTo>
                    <a:pt x="2304717" y="1080963"/>
                  </a:lnTo>
                  <a:lnTo>
                    <a:pt x="2261422" y="1062692"/>
                  </a:lnTo>
                  <a:lnTo>
                    <a:pt x="2224741" y="1034352"/>
                  </a:lnTo>
                  <a:lnTo>
                    <a:pt x="2196401" y="997671"/>
                  </a:lnTo>
                  <a:lnTo>
                    <a:pt x="2178130" y="954375"/>
                  </a:lnTo>
                  <a:lnTo>
                    <a:pt x="2171656" y="906194"/>
                  </a:lnTo>
                  <a:lnTo>
                    <a:pt x="2171656" y="634337"/>
                  </a:lnTo>
                  <a:lnTo>
                    <a:pt x="217165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6823" y="1444244"/>
            <a:ext cx="2163445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statements is executed and we go to finally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789683"/>
            <a:ext cx="4063365" cy="32899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260"/>
              </a:spcBef>
            </a:pPr>
            <a:r>
              <a:rPr sz="2200" b="1" dirty="0">
                <a:latin typeface="Courier New"/>
                <a:cs typeface="Courier New"/>
              </a:rPr>
              <a:t>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5080" indent="-336550">
              <a:lnSpc>
                <a:spcPct val="106400"/>
              </a:lnSpc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catch(TheException ex) {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handling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ex;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349250" marR="1014094" indent="-336550">
              <a:lnSpc>
                <a:spcPts val="2880"/>
              </a:lnSpc>
              <a:spcBef>
                <a:spcPts val="65"/>
              </a:spcBef>
            </a:pPr>
            <a:r>
              <a:rPr sz="2200" b="1" dirty="0">
                <a:latin typeface="Courier New"/>
                <a:cs typeface="Courier New"/>
              </a:rPr>
              <a:t>finally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finalStatements;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5506719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50"/>
              </a:lnSpc>
            </a:pPr>
            <a:r>
              <a:rPr sz="2200" b="1" dirty="0">
                <a:latin typeface="Courier New"/>
                <a:cs typeface="Courier New"/>
              </a:rPr>
              <a:t>Next</a:t>
            </a:r>
            <a:r>
              <a:rPr sz="2200" b="1" spc="-9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statement;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49584" y="1441450"/>
            <a:ext cx="5199380" cy="4100829"/>
            <a:chOff x="3449584" y="1441450"/>
            <a:chExt cx="5199380" cy="4100829"/>
          </a:xfrm>
        </p:grpSpPr>
        <p:sp>
          <p:nvSpPr>
            <p:cNvPr id="6" name="object 6"/>
            <p:cNvSpPr/>
            <p:nvPr/>
          </p:nvSpPr>
          <p:spPr>
            <a:xfrm>
              <a:off x="3455932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3478796" y="1087437"/>
                  </a:moveTo>
                  <a:lnTo>
                    <a:pt x="2746959" y="1087437"/>
                  </a:lnTo>
                  <a:lnTo>
                    <a:pt x="0" y="4087809"/>
                  </a:lnTo>
                  <a:lnTo>
                    <a:pt x="3478796" y="1087437"/>
                  </a:lnTo>
                  <a:close/>
                </a:path>
                <a:path w="5186680" h="4088129">
                  <a:moveTo>
                    <a:pt x="5005172" y="0"/>
                  </a:moveTo>
                  <a:lnTo>
                    <a:pt x="2440310" y="0"/>
                  </a:lnTo>
                  <a:lnTo>
                    <a:pt x="2392128" y="6474"/>
                  </a:lnTo>
                  <a:lnTo>
                    <a:pt x="2348833" y="24745"/>
                  </a:lnTo>
                  <a:lnTo>
                    <a:pt x="2312151" y="53085"/>
                  </a:lnTo>
                  <a:lnTo>
                    <a:pt x="2283812" y="89766"/>
                  </a:lnTo>
                  <a:lnTo>
                    <a:pt x="2265541" y="133062"/>
                  </a:lnTo>
                  <a:lnTo>
                    <a:pt x="2259067" y="181244"/>
                  </a:lnTo>
                  <a:lnTo>
                    <a:pt x="2259067" y="906197"/>
                  </a:lnTo>
                  <a:lnTo>
                    <a:pt x="2265541" y="954376"/>
                  </a:lnTo>
                  <a:lnTo>
                    <a:pt x="2283812" y="997671"/>
                  </a:lnTo>
                  <a:lnTo>
                    <a:pt x="2312151" y="1034352"/>
                  </a:lnTo>
                  <a:lnTo>
                    <a:pt x="2348833" y="1062692"/>
                  </a:lnTo>
                  <a:lnTo>
                    <a:pt x="2392128" y="1080963"/>
                  </a:lnTo>
                  <a:lnTo>
                    <a:pt x="2440310" y="1087437"/>
                  </a:lnTo>
                  <a:lnTo>
                    <a:pt x="5005172" y="1087437"/>
                  </a:lnTo>
                  <a:lnTo>
                    <a:pt x="5053354" y="1080963"/>
                  </a:lnTo>
                  <a:lnTo>
                    <a:pt x="5096650" y="1062692"/>
                  </a:lnTo>
                  <a:lnTo>
                    <a:pt x="5133332" y="1034352"/>
                  </a:lnTo>
                  <a:lnTo>
                    <a:pt x="5161672" y="997671"/>
                  </a:lnTo>
                  <a:lnTo>
                    <a:pt x="5179942" y="954376"/>
                  </a:lnTo>
                  <a:lnTo>
                    <a:pt x="5186416" y="906197"/>
                  </a:lnTo>
                  <a:lnTo>
                    <a:pt x="5186417" y="181244"/>
                  </a:lnTo>
                  <a:lnTo>
                    <a:pt x="5179942" y="133062"/>
                  </a:lnTo>
                  <a:lnTo>
                    <a:pt x="5161672" y="89766"/>
                  </a:lnTo>
                  <a:lnTo>
                    <a:pt x="5133332" y="53085"/>
                  </a:lnTo>
                  <a:lnTo>
                    <a:pt x="5096650" y="24745"/>
                  </a:lnTo>
                  <a:lnTo>
                    <a:pt x="5053354" y="6474"/>
                  </a:lnTo>
                  <a:lnTo>
                    <a:pt x="500517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55934" y="1447800"/>
              <a:ext cx="5186680" cy="4088129"/>
            </a:xfrm>
            <a:custGeom>
              <a:avLst/>
              <a:gdLst/>
              <a:ahLst/>
              <a:cxnLst/>
              <a:rect l="l" t="t" r="r" b="b"/>
              <a:pathLst>
                <a:path w="5186680" h="4088129">
                  <a:moveTo>
                    <a:pt x="2259066" y="181243"/>
                  </a:moveTo>
                  <a:lnTo>
                    <a:pt x="2265540" y="133062"/>
                  </a:lnTo>
                  <a:lnTo>
                    <a:pt x="2283811" y="89766"/>
                  </a:lnTo>
                  <a:lnTo>
                    <a:pt x="2312151" y="53085"/>
                  </a:lnTo>
                  <a:lnTo>
                    <a:pt x="2348832" y="24745"/>
                  </a:lnTo>
                  <a:lnTo>
                    <a:pt x="2392127" y="6474"/>
                  </a:lnTo>
                  <a:lnTo>
                    <a:pt x="2440309" y="0"/>
                  </a:lnTo>
                  <a:lnTo>
                    <a:pt x="2746957" y="0"/>
                  </a:lnTo>
                  <a:lnTo>
                    <a:pt x="3478795" y="0"/>
                  </a:lnTo>
                  <a:lnTo>
                    <a:pt x="5005173" y="0"/>
                  </a:lnTo>
                  <a:lnTo>
                    <a:pt x="5053354" y="6474"/>
                  </a:lnTo>
                  <a:lnTo>
                    <a:pt x="5096650" y="24745"/>
                  </a:lnTo>
                  <a:lnTo>
                    <a:pt x="5133331" y="53085"/>
                  </a:lnTo>
                  <a:lnTo>
                    <a:pt x="5161671" y="89766"/>
                  </a:lnTo>
                  <a:lnTo>
                    <a:pt x="5179941" y="133062"/>
                  </a:lnTo>
                  <a:lnTo>
                    <a:pt x="5186416" y="181243"/>
                  </a:lnTo>
                  <a:lnTo>
                    <a:pt x="5186416" y="634337"/>
                  </a:lnTo>
                  <a:lnTo>
                    <a:pt x="5186416" y="906197"/>
                  </a:lnTo>
                  <a:lnTo>
                    <a:pt x="5179941" y="954375"/>
                  </a:lnTo>
                  <a:lnTo>
                    <a:pt x="5161671" y="997671"/>
                  </a:lnTo>
                  <a:lnTo>
                    <a:pt x="5133331" y="1034352"/>
                  </a:lnTo>
                  <a:lnTo>
                    <a:pt x="5096650" y="1062692"/>
                  </a:lnTo>
                  <a:lnTo>
                    <a:pt x="5053354" y="1080963"/>
                  </a:lnTo>
                  <a:lnTo>
                    <a:pt x="5005173" y="1087438"/>
                  </a:lnTo>
                  <a:lnTo>
                    <a:pt x="3478795" y="1087438"/>
                  </a:lnTo>
                  <a:lnTo>
                    <a:pt x="0" y="4087811"/>
                  </a:lnTo>
                  <a:lnTo>
                    <a:pt x="2746957" y="1087438"/>
                  </a:lnTo>
                  <a:lnTo>
                    <a:pt x="2440309" y="1087438"/>
                  </a:lnTo>
                  <a:lnTo>
                    <a:pt x="2392127" y="1080963"/>
                  </a:lnTo>
                  <a:lnTo>
                    <a:pt x="2348832" y="1062692"/>
                  </a:lnTo>
                  <a:lnTo>
                    <a:pt x="2312151" y="1034352"/>
                  </a:lnTo>
                  <a:lnTo>
                    <a:pt x="2283811" y="997671"/>
                  </a:lnTo>
                  <a:lnTo>
                    <a:pt x="2265540" y="954375"/>
                  </a:lnTo>
                  <a:lnTo>
                    <a:pt x="2259066" y="906194"/>
                  </a:lnTo>
                  <a:lnTo>
                    <a:pt x="2259066" y="634337"/>
                  </a:lnTo>
                  <a:lnTo>
                    <a:pt x="2259066" y="1812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6823" y="1444244"/>
            <a:ext cx="2620010" cy="68389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2128519"/>
            <a:ext cx="1981200" cy="279400"/>
          </a:xfrm>
          <a:custGeom>
            <a:avLst/>
            <a:gdLst/>
            <a:ahLst/>
            <a:cxnLst/>
            <a:rect l="l" t="t" r="r" b="b"/>
            <a:pathLst>
              <a:path w="1981200" h="279400">
                <a:moveTo>
                  <a:pt x="1981200" y="0"/>
                </a:moveTo>
                <a:lnTo>
                  <a:pt x="304800" y="0"/>
                </a:lnTo>
                <a:lnTo>
                  <a:pt x="0" y="0"/>
                </a:lnTo>
                <a:lnTo>
                  <a:pt x="0" y="279400"/>
                </a:lnTo>
                <a:lnTo>
                  <a:pt x="304800" y="279400"/>
                </a:lnTo>
                <a:lnTo>
                  <a:pt x="1981200" y="279400"/>
                </a:lnTo>
                <a:lnTo>
                  <a:pt x="19812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try</a:t>
            </a:r>
            <a:r>
              <a:rPr spc="-70" dirty="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pc="-5" dirty="0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pc="-5" dirty="0"/>
              <a:t>catch(Exception1 ex) </a:t>
            </a:r>
            <a:r>
              <a:rPr dirty="0"/>
              <a:t>{ </a:t>
            </a:r>
            <a:r>
              <a:rPr spc="-119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spc="-5" dirty="0"/>
              <a:t>finally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/>
          </a:p>
          <a:p>
            <a:pPr marL="12700">
              <a:lnSpc>
                <a:spcPct val="100000"/>
              </a:lnSpc>
            </a:pPr>
            <a:r>
              <a:rPr spc="-5" dirty="0"/>
              <a:t>Next</a:t>
            </a:r>
            <a:r>
              <a:rPr spc="-70" dirty="0"/>
              <a:t> </a:t>
            </a:r>
            <a:r>
              <a:rPr spc="-5" dirty="0"/>
              <a:t>statement;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884458" y="1365250"/>
            <a:ext cx="6037580" cy="1155700"/>
            <a:chOff x="2884458" y="1365250"/>
            <a:chExt cx="6037580" cy="1155700"/>
          </a:xfrm>
        </p:grpSpPr>
        <p:sp>
          <p:nvSpPr>
            <p:cNvPr id="6" name="object 6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6024591" y="952494"/>
                  </a:moveTo>
                  <a:lnTo>
                    <a:pt x="2824191" y="952494"/>
                  </a:lnTo>
                  <a:lnTo>
                    <a:pt x="2829223" y="996176"/>
                  </a:lnTo>
                  <a:lnTo>
                    <a:pt x="2843554" y="1036274"/>
                  </a:lnTo>
                  <a:lnTo>
                    <a:pt x="2866043" y="1071646"/>
                  </a:lnTo>
                  <a:lnTo>
                    <a:pt x="2895545" y="1101148"/>
                  </a:lnTo>
                  <a:lnTo>
                    <a:pt x="2930917" y="1123636"/>
                  </a:lnTo>
                  <a:lnTo>
                    <a:pt x="2971015" y="1137968"/>
                  </a:lnTo>
                  <a:lnTo>
                    <a:pt x="3014696" y="1143000"/>
                  </a:lnTo>
                  <a:lnTo>
                    <a:pt x="5834086" y="1143000"/>
                  </a:lnTo>
                  <a:lnTo>
                    <a:pt x="5877767" y="1137968"/>
                  </a:lnTo>
                  <a:lnTo>
                    <a:pt x="5917865" y="1123636"/>
                  </a:lnTo>
                  <a:lnTo>
                    <a:pt x="5953237" y="1101148"/>
                  </a:lnTo>
                  <a:lnTo>
                    <a:pt x="5982739" y="1071646"/>
                  </a:lnTo>
                  <a:lnTo>
                    <a:pt x="6005228" y="1036274"/>
                  </a:lnTo>
                  <a:lnTo>
                    <a:pt x="6019560" y="996176"/>
                  </a:lnTo>
                  <a:lnTo>
                    <a:pt x="6024591" y="952494"/>
                  </a:lnTo>
                  <a:close/>
                </a:path>
                <a:path w="6024880" h="1143000">
                  <a:moveTo>
                    <a:pt x="5834086" y="0"/>
                  </a:moveTo>
                  <a:lnTo>
                    <a:pt x="3014696" y="0"/>
                  </a:lnTo>
                  <a:lnTo>
                    <a:pt x="2971015" y="5031"/>
                  </a:lnTo>
                  <a:lnTo>
                    <a:pt x="2930917" y="19363"/>
                  </a:lnTo>
                  <a:lnTo>
                    <a:pt x="2895545" y="41851"/>
                  </a:lnTo>
                  <a:lnTo>
                    <a:pt x="2866043" y="71353"/>
                  </a:lnTo>
                  <a:lnTo>
                    <a:pt x="2843554" y="106725"/>
                  </a:lnTo>
                  <a:lnTo>
                    <a:pt x="2829223" y="146823"/>
                  </a:lnTo>
                  <a:lnTo>
                    <a:pt x="2824191" y="190505"/>
                  </a:lnTo>
                  <a:lnTo>
                    <a:pt x="2824191" y="666751"/>
                  </a:lnTo>
                  <a:lnTo>
                    <a:pt x="0" y="827086"/>
                  </a:lnTo>
                  <a:lnTo>
                    <a:pt x="2824191" y="952501"/>
                  </a:lnTo>
                  <a:lnTo>
                    <a:pt x="6024591" y="952494"/>
                  </a:lnTo>
                  <a:lnTo>
                    <a:pt x="6024591" y="190505"/>
                  </a:lnTo>
                  <a:lnTo>
                    <a:pt x="6019560" y="146823"/>
                  </a:lnTo>
                  <a:lnTo>
                    <a:pt x="6005228" y="106725"/>
                  </a:lnTo>
                  <a:lnTo>
                    <a:pt x="5982739" y="71353"/>
                  </a:lnTo>
                  <a:lnTo>
                    <a:pt x="5953237" y="41851"/>
                  </a:lnTo>
                  <a:lnTo>
                    <a:pt x="5917865" y="19363"/>
                  </a:lnTo>
                  <a:lnTo>
                    <a:pt x="5877767" y="5031"/>
                  </a:lnTo>
                  <a:lnTo>
                    <a:pt x="583408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0808" y="1371600"/>
              <a:ext cx="6024880" cy="1143000"/>
            </a:xfrm>
            <a:custGeom>
              <a:avLst/>
              <a:gdLst/>
              <a:ahLst/>
              <a:cxnLst/>
              <a:rect l="l" t="t" r="r" b="b"/>
              <a:pathLst>
                <a:path w="6024880" h="1143000">
                  <a:moveTo>
                    <a:pt x="2824192" y="190505"/>
                  </a:moveTo>
                  <a:lnTo>
                    <a:pt x="2829223" y="146824"/>
                  </a:lnTo>
                  <a:lnTo>
                    <a:pt x="2843555" y="106725"/>
                  </a:lnTo>
                  <a:lnTo>
                    <a:pt x="2866043" y="71353"/>
                  </a:lnTo>
                  <a:lnTo>
                    <a:pt x="2895545" y="41851"/>
                  </a:lnTo>
                  <a:lnTo>
                    <a:pt x="2930917" y="19363"/>
                  </a:lnTo>
                  <a:lnTo>
                    <a:pt x="2971015" y="5031"/>
                  </a:lnTo>
                  <a:lnTo>
                    <a:pt x="3014697" y="0"/>
                  </a:lnTo>
                  <a:lnTo>
                    <a:pt x="3357592" y="0"/>
                  </a:lnTo>
                  <a:lnTo>
                    <a:pt x="4157692" y="0"/>
                  </a:lnTo>
                  <a:lnTo>
                    <a:pt x="5834087" y="0"/>
                  </a:lnTo>
                  <a:lnTo>
                    <a:pt x="5877768" y="5031"/>
                  </a:lnTo>
                  <a:lnTo>
                    <a:pt x="5917866" y="19363"/>
                  </a:lnTo>
                  <a:lnTo>
                    <a:pt x="5953238" y="41851"/>
                  </a:lnTo>
                  <a:lnTo>
                    <a:pt x="5982740" y="71353"/>
                  </a:lnTo>
                  <a:lnTo>
                    <a:pt x="6005228" y="106725"/>
                  </a:lnTo>
                  <a:lnTo>
                    <a:pt x="6019560" y="146824"/>
                  </a:lnTo>
                  <a:lnTo>
                    <a:pt x="6024592" y="190505"/>
                  </a:lnTo>
                  <a:lnTo>
                    <a:pt x="6024592" y="666750"/>
                  </a:lnTo>
                  <a:lnTo>
                    <a:pt x="6024592" y="952501"/>
                  </a:lnTo>
                  <a:lnTo>
                    <a:pt x="6019560" y="996175"/>
                  </a:lnTo>
                  <a:lnTo>
                    <a:pt x="6005228" y="1036274"/>
                  </a:lnTo>
                  <a:lnTo>
                    <a:pt x="5982740" y="1071646"/>
                  </a:lnTo>
                  <a:lnTo>
                    <a:pt x="5953238" y="1101148"/>
                  </a:lnTo>
                  <a:lnTo>
                    <a:pt x="5917866" y="1123636"/>
                  </a:lnTo>
                  <a:lnTo>
                    <a:pt x="5877768" y="1137968"/>
                  </a:lnTo>
                  <a:lnTo>
                    <a:pt x="5834087" y="1143000"/>
                  </a:lnTo>
                  <a:lnTo>
                    <a:pt x="4157692" y="1143000"/>
                  </a:lnTo>
                  <a:lnTo>
                    <a:pt x="3357592" y="1143000"/>
                  </a:lnTo>
                  <a:lnTo>
                    <a:pt x="3014697" y="1143000"/>
                  </a:lnTo>
                  <a:lnTo>
                    <a:pt x="2971015" y="1137968"/>
                  </a:lnTo>
                  <a:lnTo>
                    <a:pt x="2930917" y="1123636"/>
                  </a:lnTo>
                  <a:lnTo>
                    <a:pt x="2895545" y="1101148"/>
                  </a:lnTo>
                  <a:lnTo>
                    <a:pt x="2866043" y="1071646"/>
                  </a:lnTo>
                  <a:lnTo>
                    <a:pt x="2843555" y="1036274"/>
                  </a:lnTo>
                  <a:lnTo>
                    <a:pt x="2829223" y="996175"/>
                  </a:lnTo>
                  <a:lnTo>
                    <a:pt x="2824192" y="952494"/>
                  </a:lnTo>
                  <a:lnTo>
                    <a:pt x="0" y="827086"/>
                  </a:lnTo>
                  <a:lnTo>
                    <a:pt x="2824192" y="666750"/>
                  </a:lnTo>
                  <a:lnTo>
                    <a:pt x="2824192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8160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just">
              <a:lnSpc>
                <a:spcPts val="2300"/>
              </a:lnSpc>
              <a:spcBef>
                <a:spcPts val="660"/>
              </a:spcBef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type Exception1 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statement2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Checked vs Unchecked Exceptions</a:t>
            </a:r>
            <a:endParaRPr spc="-15" dirty="0"/>
          </a:p>
        </p:txBody>
      </p:sp>
      <p:grpSp>
        <p:nvGrpSpPr>
          <p:cNvPr id="28" name="object 2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72440" y="1179067"/>
            <a:ext cx="8365490" cy="374269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Checked Exceptions occur at </a:t>
            </a:r>
            <a:r>
              <a:rPr lang="en-US" sz="2400" b="1" dirty="0">
                <a:latin typeface="Calibri"/>
                <a:cs typeface="Calibri"/>
              </a:rPr>
              <a:t>compile time</a:t>
            </a:r>
            <a:r>
              <a:rPr lang="en-US" sz="2400" dirty="0">
                <a:latin typeface="Calibri"/>
                <a:cs typeface="Calibri"/>
              </a:rPr>
              <a:t>, meaning the compiler requires they be handled using try-catch blocks and throws.</a:t>
            </a: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IOException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SQLException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ClassNotFoundException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Calibri"/>
                <a:cs typeface="Calibri"/>
              </a:rPr>
              <a:t>Unchecked Exceptions occur at </a:t>
            </a:r>
            <a:r>
              <a:rPr lang="en-US" sz="2400" b="1" dirty="0">
                <a:latin typeface="Calibri"/>
                <a:cs typeface="Calibri"/>
              </a:rPr>
              <a:t>run time</a:t>
            </a:r>
            <a:r>
              <a:rPr lang="en-US" sz="2400" dirty="0">
                <a:latin typeface="Calibri"/>
                <a:cs typeface="Calibri"/>
              </a:rPr>
              <a:t>, meaning the compiler does not require explicit handling, but your code still must use try-catch blocks and throws.</a:t>
            </a:r>
          </a:p>
          <a:p>
            <a:pPr marL="812800" marR="5080" lvl="1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NullPointerException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IndexOutOfBoundsException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ArithmeticException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ClassCastException</a:t>
            </a:r>
            <a:r>
              <a:rPr lang="en-US" sz="2400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C00000"/>
                </a:solidFill>
                <a:latin typeface="Calibri"/>
                <a:cs typeface="Calibri"/>
              </a:rPr>
              <a:t>IllegalArgumentException</a:t>
            </a:r>
            <a:endParaRPr lang="en-US" sz="24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6240" y="3144520"/>
            <a:ext cx="3200400" cy="279400"/>
          </a:xfrm>
          <a:custGeom>
            <a:avLst/>
            <a:gdLst/>
            <a:ahLst/>
            <a:cxnLst/>
            <a:rect l="l" t="t" r="r" b="b"/>
            <a:pathLst>
              <a:path w="3200400" h="279400">
                <a:moveTo>
                  <a:pt x="3200400" y="0"/>
                </a:moveTo>
                <a:lnTo>
                  <a:pt x="0" y="0"/>
                </a:lnTo>
                <a:lnTo>
                  <a:pt x="0" y="279400"/>
                </a:lnTo>
                <a:lnTo>
                  <a:pt x="3200400" y="279400"/>
                </a:lnTo>
                <a:lnTo>
                  <a:pt x="3200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342644"/>
            <a:ext cx="3378835" cy="44577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680">
              <a:lnSpc>
                <a:spcPct val="112000"/>
              </a:lnSpc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catch(Exception1 ex)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handling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615315" indent="-304800">
              <a:lnSpc>
                <a:spcPct val="10800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finally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finalStatements</a:t>
            </a:r>
            <a:r>
              <a:rPr sz="2000" b="1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99473" y="1365250"/>
            <a:ext cx="5705475" cy="1885950"/>
            <a:chOff x="3399473" y="1365250"/>
            <a:chExt cx="5705475" cy="1885950"/>
          </a:xfrm>
        </p:grpSpPr>
        <p:sp>
          <p:nvSpPr>
            <p:cNvPr id="6" name="object 6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5501951" y="0"/>
                  </a:moveTo>
                  <a:lnTo>
                    <a:pt x="2682561" y="0"/>
                  </a:lnTo>
                  <a:lnTo>
                    <a:pt x="2638880" y="5031"/>
                  </a:lnTo>
                  <a:lnTo>
                    <a:pt x="2598781" y="19363"/>
                  </a:lnTo>
                  <a:lnTo>
                    <a:pt x="2563410" y="41851"/>
                  </a:lnTo>
                  <a:lnTo>
                    <a:pt x="2533908" y="71353"/>
                  </a:lnTo>
                  <a:lnTo>
                    <a:pt x="2511419" y="106725"/>
                  </a:lnTo>
                  <a:lnTo>
                    <a:pt x="2497087" y="146823"/>
                  </a:lnTo>
                  <a:lnTo>
                    <a:pt x="2492056" y="190505"/>
                  </a:lnTo>
                  <a:lnTo>
                    <a:pt x="2492056" y="666751"/>
                  </a:lnTo>
                  <a:lnTo>
                    <a:pt x="0" y="1873055"/>
                  </a:lnTo>
                  <a:lnTo>
                    <a:pt x="2492056" y="952494"/>
                  </a:lnTo>
                  <a:lnTo>
                    <a:pt x="5692456" y="952494"/>
                  </a:lnTo>
                  <a:lnTo>
                    <a:pt x="5692456" y="190505"/>
                  </a:lnTo>
                  <a:lnTo>
                    <a:pt x="5687424" y="146823"/>
                  </a:lnTo>
                  <a:lnTo>
                    <a:pt x="5673093" y="106725"/>
                  </a:lnTo>
                  <a:lnTo>
                    <a:pt x="5650604" y="71353"/>
                  </a:lnTo>
                  <a:lnTo>
                    <a:pt x="5621102" y="41851"/>
                  </a:lnTo>
                  <a:lnTo>
                    <a:pt x="5585730" y="19363"/>
                  </a:lnTo>
                  <a:lnTo>
                    <a:pt x="5545632" y="5031"/>
                  </a:lnTo>
                  <a:lnTo>
                    <a:pt x="5501951" y="0"/>
                  </a:lnTo>
                  <a:close/>
                </a:path>
                <a:path w="5692775" h="1873250">
                  <a:moveTo>
                    <a:pt x="5692456" y="952494"/>
                  </a:moveTo>
                  <a:lnTo>
                    <a:pt x="2492056" y="952494"/>
                  </a:lnTo>
                  <a:lnTo>
                    <a:pt x="2497087" y="996176"/>
                  </a:lnTo>
                  <a:lnTo>
                    <a:pt x="2511419" y="1036274"/>
                  </a:lnTo>
                  <a:lnTo>
                    <a:pt x="2533908" y="1071646"/>
                  </a:lnTo>
                  <a:lnTo>
                    <a:pt x="2563410" y="1101148"/>
                  </a:lnTo>
                  <a:lnTo>
                    <a:pt x="2598781" y="1123636"/>
                  </a:lnTo>
                  <a:lnTo>
                    <a:pt x="2638880" y="1137968"/>
                  </a:lnTo>
                  <a:lnTo>
                    <a:pt x="2682561" y="1143000"/>
                  </a:lnTo>
                  <a:lnTo>
                    <a:pt x="5501951" y="1143000"/>
                  </a:lnTo>
                  <a:lnTo>
                    <a:pt x="5545632" y="1137968"/>
                  </a:lnTo>
                  <a:lnTo>
                    <a:pt x="5585730" y="1123636"/>
                  </a:lnTo>
                  <a:lnTo>
                    <a:pt x="5621102" y="1101148"/>
                  </a:lnTo>
                  <a:lnTo>
                    <a:pt x="5650604" y="1071646"/>
                  </a:lnTo>
                  <a:lnTo>
                    <a:pt x="5673093" y="1036274"/>
                  </a:lnTo>
                  <a:lnTo>
                    <a:pt x="5687424" y="996176"/>
                  </a:lnTo>
                  <a:lnTo>
                    <a:pt x="5692456" y="952494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5823" y="1371600"/>
              <a:ext cx="5692775" cy="1873250"/>
            </a:xfrm>
            <a:custGeom>
              <a:avLst/>
              <a:gdLst/>
              <a:ahLst/>
              <a:cxnLst/>
              <a:rect l="l" t="t" r="r" b="b"/>
              <a:pathLst>
                <a:path w="5692775" h="1873250">
                  <a:moveTo>
                    <a:pt x="2492056" y="190505"/>
                  </a:moveTo>
                  <a:lnTo>
                    <a:pt x="2497087" y="146824"/>
                  </a:lnTo>
                  <a:lnTo>
                    <a:pt x="2511419" y="106725"/>
                  </a:lnTo>
                  <a:lnTo>
                    <a:pt x="2533907" y="71353"/>
                  </a:lnTo>
                  <a:lnTo>
                    <a:pt x="2563409" y="41851"/>
                  </a:lnTo>
                  <a:lnTo>
                    <a:pt x="2598781" y="19363"/>
                  </a:lnTo>
                  <a:lnTo>
                    <a:pt x="2638879" y="5031"/>
                  </a:lnTo>
                  <a:lnTo>
                    <a:pt x="2682561" y="0"/>
                  </a:lnTo>
                  <a:lnTo>
                    <a:pt x="3025456" y="0"/>
                  </a:lnTo>
                  <a:lnTo>
                    <a:pt x="3825556" y="0"/>
                  </a:lnTo>
                  <a:lnTo>
                    <a:pt x="5501951" y="0"/>
                  </a:lnTo>
                  <a:lnTo>
                    <a:pt x="5545632" y="5031"/>
                  </a:lnTo>
                  <a:lnTo>
                    <a:pt x="5585730" y="19363"/>
                  </a:lnTo>
                  <a:lnTo>
                    <a:pt x="5621102" y="41851"/>
                  </a:lnTo>
                  <a:lnTo>
                    <a:pt x="5650604" y="71353"/>
                  </a:lnTo>
                  <a:lnTo>
                    <a:pt x="5673092" y="106725"/>
                  </a:lnTo>
                  <a:lnTo>
                    <a:pt x="5687424" y="146824"/>
                  </a:lnTo>
                  <a:lnTo>
                    <a:pt x="5692456" y="190505"/>
                  </a:lnTo>
                  <a:lnTo>
                    <a:pt x="5692456" y="666750"/>
                  </a:lnTo>
                  <a:lnTo>
                    <a:pt x="5692456" y="952501"/>
                  </a:lnTo>
                  <a:lnTo>
                    <a:pt x="5687424" y="996175"/>
                  </a:lnTo>
                  <a:lnTo>
                    <a:pt x="5673092" y="1036274"/>
                  </a:lnTo>
                  <a:lnTo>
                    <a:pt x="5650604" y="1071646"/>
                  </a:lnTo>
                  <a:lnTo>
                    <a:pt x="5621102" y="1101148"/>
                  </a:lnTo>
                  <a:lnTo>
                    <a:pt x="5585730" y="1123636"/>
                  </a:lnTo>
                  <a:lnTo>
                    <a:pt x="5545632" y="1137968"/>
                  </a:lnTo>
                  <a:lnTo>
                    <a:pt x="5501951" y="1143000"/>
                  </a:lnTo>
                  <a:lnTo>
                    <a:pt x="3825556" y="1143000"/>
                  </a:lnTo>
                  <a:lnTo>
                    <a:pt x="3025456" y="1143000"/>
                  </a:lnTo>
                  <a:lnTo>
                    <a:pt x="2682561" y="1143000"/>
                  </a:lnTo>
                  <a:lnTo>
                    <a:pt x="2638879" y="1137968"/>
                  </a:lnTo>
                  <a:lnTo>
                    <a:pt x="2598781" y="1123636"/>
                  </a:lnTo>
                  <a:lnTo>
                    <a:pt x="2563409" y="1101148"/>
                  </a:lnTo>
                  <a:lnTo>
                    <a:pt x="2533907" y="1071646"/>
                  </a:lnTo>
                  <a:lnTo>
                    <a:pt x="2511419" y="1036274"/>
                  </a:lnTo>
                  <a:lnTo>
                    <a:pt x="2497087" y="996175"/>
                  </a:lnTo>
                  <a:lnTo>
                    <a:pt x="2492056" y="952494"/>
                  </a:lnTo>
                  <a:lnTo>
                    <a:pt x="0" y="1873055"/>
                  </a:lnTo>
                  <a:lnTo>
                    <a:pt x="2492056" y="666750"/>
                  </a:lnTo>
                  <a:lnTo>
                    <a:pt x="249205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32417" y="1371091"/>
            <a:ext cx="3045460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We skip statement3 and go straight to handling the exception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42644"/>
            <a:ext cx="3378200" cy="27533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000" b="1" spc="-5" dirty="0">
                <a:latin typeface="Courier New"/>
                <a:cs typeface="Courier New"/>
              </a:rPr>
              <a:t>try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z="2000" b="1" spc="-5" dirty="0">
                <a:latin typeface="Courier New"/>
                <a:cs typeface="Courier New"/>
              </a:rPr>
              <a:t>statement1;</a:t>
            </a:r>
            <a:endParaRPr sz="2000">
              <a:latin typeface="Courier New"/>
              <a:cs typeface="Courier New"/>
            </a:endParaRP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z="2000" b="1" spc="-5" dirty="0">
                <a:latin typeface="Courier New"/>
                <a:cs typeface="Courier New"/>
              </a:rPr>
              <a:t>statement2;  statement3;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z="2000" b="1" spc="-5" dirty="0">
                <a:latin typeface="Courier New"/>
                <a:cs typeface="Courier New"/>
              </a:rPr>
              <a:t>catch(Exception1 ex)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handling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ex;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4173220"/>
            <a:ext cx="13716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sz="2000" b="1" spc="-5" dirty="0">
                <a:latin typeface="Courier New"/>
                <a:cs typeface="Courier New"/>
              </a:rPr>
              <a:t>finally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399788"/>
            <a:ext cx="2769235" cy="14001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latin typeface="Courier New"/>
                <a:cs typeface="Courier New"/>
              </a:rPr>
              <a:t>finalStatements;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19876" y="1365250"/>
            <a:ext cx="7102475" cy="2962275"/>
            <a:chOff x="1819876" y="1365250"/>
            <a:chExt cx="7102475" cy="2962275"/>
          </a:xfrm>
        </p:grpSpPr>
        <p:sp>
          <p:nvSpPr>
            <p:cNvPr id="7" name="object 7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5222273" y="1143000"/>
                  </a:moveTo>
                  <a:lnTo>
                    <a:pt x="4422173" y="1143000"/>
                  </a:lnTo>
                  <a:lnTo>
                    <a:pt x="0" y="2949558"/>
                  </a:lnTo>
                  <a:lnTo>
                    <a:pt x="5222273" y="1143000"/>
                  </a:lnTo>
                  <a:close/>
                </a:path>
                <a:path w="7089775" h="2949575">
                  <a:moveTo>
                    <a:pt x="6898667" y="0"/>
                  </a:moveTo>
                  <a:lnTo>
                    <a:pt x="4079278" y="0"/>
                  </a:lnTo>
                  <a:lnTo>
                    <a:pt x="4035597" y="5031"/>
                  </a:lnTo>
                  <a:lnTo>
                    <a:pt x="3995498" y="19363"/>
                  </a:lnTo>
                  <a:lnTo>
                    <a:pt x="3960126" y="41851"/>
                  </a:lnTo>
                  <a:lnTo>
                    <a:pt x="3930624" y="71353"/>
                  </a:lnTo>
                  <a:lnTo>
                    <a:pt x="3908136" y="106725"/>
                  </a:lnTo>
                  <a:lnTo>
                    <a:pt x="3893804" y="146823"/>
                  </a:lnTo>
                  <a:lnTo>
                    <a:pt x="3888773" y="190505"/>
                  </a:lnTo>
                  <a:lnTo>
                    <a:pt x="3888773" y="952501"/>
                  </a:lnTo>
                  <a:lnTo>
                    <a:pt x="3893804" y="996176"/>
                  </a:lnTo>
                  <a:lnTo>
                    <a:pt x="3908136" y="1036274"/>
                  </a:lnTo>
                  <a:lnTo>
                    <a:pt x="3930624" y="1071646"/>
                  </a:lnTo>
                  <a:lnTo>
                    <a:pt x="3960126" y="1101148"/>
                  </a:lnTo>
                  <a:lnTo>
                    <a:pt x="3995498" y="1123636"/>
                  </a:lnTo>
                  <a:lnTo>
                    <a:pt x="4035597" y="1137968"/>
                  </a:lnTo>
                  <a:lnTo>
                    <a:pt x="4079278" y="1143000"/>
                  </a:lnTo>
                  <a:lnTo>
                    <a:pt x="6898667" y="1143000"/>
                  </a:lnTo>
                  <a:lnTo>
                    <a:pt x="6942349" y="1137968"/>
                  </a:lnTo>
                  <a:lnTo>
                    <a:pt x="6982447" y="1123636"/>
                  </a:lnTo>
                  <a:lnTo>
                    <a:pt x="7017819" y="1101148"/>
                  </a:lnTo>
                  <a:lnTo>
                    <a:pt x="7047321" y="1071646"/>
                  </a:lnTo>
                  <a:lnTo>
                    <a:pt x="7069809" y="1036274"/>
                  </a:lnTo>
                  <a:lnTo>
                    <a:pt x="7084141" y="996176"/>
                  </a:lnTo>
                  <a:lnTo>
                    <a:pt x="7089172" y="952501"/>
                  </a:lnTo>
                  <a:lnTo>
                    <a:pt x="7089173" y="190505"/>
                  </a:lnTo>
                  <a:lnTo>
                    <a:pt x="7084141" y="146823"/>
                  </a:lnTo>
                  <a:lnTo>
                    <a:pt x="7069809" y="106725"/>
                  </a:lnTo>
                  <a:lnTo>
                    <a:pt x="7047321" y="71353"/>
                  </a:lnTo>
                  <a:lnTo>
                    <a:pt x="7017819" y="41851"/>
                  </a:lnTo>
                  <a:lnTo>
                    <a:pt x="6982447" y="19363"/>
                  </a:lnTo>
                  <a:lnTo>
                    <a:pt x="6942349" y="5031"/>
                  </a:lnTo>
                  <a:lnTo>
                    <a:pt x="689866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6226" y="1371600"/>
              <a:ext cx="7089775" cy="2949575"/>
            </a:xfrm>
            <a:custGeom>
              <a:avLst/>
              <a:gdLst/>
              <a:ahLst/>
              <a:cxnLst/>
              <a:rect l="l" t="t" r="r" b="b"/>
              <a:pathLst>
                <a:path w="7089775" h="2949575">
                  <a:moveTo>
                    <a:pt x="3888773" y="190505"/>
                  </a:moveTo>
                  <a:lnTo>
                    <a:pt x="3893804" y="146824"/>
                  </a:lnTo>
                  <a:lnTo>
                    <a:pt x="3908136" y="106725"/>
                  </a:lnTo>
                  <a:lnTo>
                    <a:pt x="3930624" y="71353"/>
                  </a:lnTo>
                  <a:lnTo>
                    <a:pt x="3960126" y="41851"/>
                  </a:lnTo>
                  <a:lnTo>
                    <a:pt x="3995498" y="19363"/>
                  </a:lnTo>
                  <a:lnTo>
                    <a:pt x="4035597" y="5031"/>
                  </a:lnTo>
                  <a:lnTo>
                    <a:pt x="4079278" y="0"/>
                  </a:lnTo>
                  <a:lnTo>
                    <a:pt x="4422173" y="0"/>
                  </a:lnTo>
                  <a:lnTo>
                    <a:pt x="5222273" y="0"/>
                  </a:lnTo>
                  <a:lnTo>
                    <a:pt x="6898668" y="0"/>
                  </a:lnTo>
                  <a:lnTo>
                    <a:pt x="6942349" y="5031"/>
                  </a:lnTo>
                  <a:lnTo>
                    <a:pt x="6982447" y="19363"/>
                  </a:lnTo>
                  <a:lnTo>
                    <a:pt x="7017819" y="41851"/>
                  </a:lnTo>
                  <a:lnTo>
                    <a:pt x="7047321" y="71353"/>
                  </a:lnTo>
                  <a:lnTo>
                    <a:pt x="7069809" y="106725"/>
                  </a:lnTo>
                  <a:lnTo>
                    <a:pt x="7084141" y="146824"/>
                  </a:lnTo>
                  <a:lnTo>
                    <a:pt x="7089173" y="190505"/>
                  </a:lnTo>
                  <a:lnTo>
                    <a:pt x="7089173" y="666750"/>
                  </a:lnTo>
                  <a:lnTo>
                    <a:pt x="7089173" y="952501"/>
                  </a:lnTo>
                  <a:lnTo>
                    <a:pt x="7084141" y="996175"/>
                  </a:lnTo>
                  <a:lnTo>
                    <a:pt x="7069809" y="1036274"/>
                  </a:lnTo>
                  <a:lnTo>
                    <a:pt x="7047321" y="1071646"/>
                  </a:lnTo>
                  <a:lnTo>
                    <a:pt x="7017819" y="1101148"/>
                  </a:lnTo>
                  <a:lnTo>
                    <a:pt x="6982447" y="1123636"/>
                  </a:lnTo>
                  <a:lnTo>
                    <a:pt x="6942349" y="1137968"/>
                  </a:lnTo>
                  <a:lnTo>
                    <a:pt x="6898668" y="1143000"/>
                  </a:lnTo>
                  <a:lnTo>
                    <a:pt x="5222273" y="1143000"/>
                  </a:lnTo>
                  <a:lnTo>
                    <a:pt x="0" y="2949559"/>
                  </a:lnTo>
                  <a:lnTo>
                    <a:pt x="4422173" y="1143000"/>
                  </a:lnTo>
                  <a:lnTo>
                    <a:pt x="4079278" y="1143000"/>
                  </a:lnTo>
                  <a:lnTo>
                    <a:pt x="4035597" y="1137968"/>
                  </a:lnTo>
                  <a:lnTo>
                    <a:pt x="3995498" y="1123636"/>
                  </a:lnTo>
                  <a:lnTo>
                    <a:pt x="3960126" y="1101148"/>
                  </a:lnTo>
                  <a:lnTo>
                    <a:pt x="3930624" y="1071646"/>
                  </a:lnTo>
                  <a:lnTo>
                    <a:pt x="3908136" y="1036274"/>
                  </a:lnTo>
                  <a:lnTo>
                    <a:pt x="3893804" y="996175"/>
                  </a:lnTo>
                  <a:lnTo>
                    <a:pt x="3888773" y="952494"/>
                  </a:lnTo>
                  <a:lnTo>
                    <a:pt x="3888773" y="666750"/>
                  </a:lnTo>
                  <a:lnTo>
                    <a:pt x="3888773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3124850" cy="969496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lang="en-US" sz="2400" spc="-5" dirty="0">
                <a:latin typeface="Times New Roman"/>
                <a:cs typeface="Times New Roman"/>
              </a:rPr>
              <a:t>Once handled, enter finally. Never execute statement3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pc="-5" dirty="0"/>
              <a:t>try</a:t>
            </a:r>
            <a:r>
              <a:rPr spc="-70" dirty="0"/>
              <a:t> </a:t>
            </a:r>
            <a:r>
              <a:rPr dirty="0"/>
              <a:t>{</a:t>
            </a:r>
          </a:p>
          <a:p>
            <a:pPr marL="317500">
              <a:lnSpc>
                <a:spcPct val="100000"/>
              </a:lnSpc>
              <a:spcBef>
                <a:spcPts val="290"/>
              </a:spcBef>
            </a:pPr>
            <a:r>
              <a:rPr spc="-5" dirty="0"/>
              <a:t>statement1;</a:t>
            </a:r>
          </a:p>
          <a:p>
            <a:pPr marL="317500" marR="1376045">
              <a:lnSpc>
                <a:spcPct val="112000"/>
              </a:lnSpc>
              <a:spcBef>
                <a:spcPts val="25"/>
              </a:spcBef>
            </a:pPr>
            <a:r>
              <a:rPr spc="-5" dirty="0"/>
              <a:t>statement2;  statement3;</a:t>
            </a: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/>
              <a:t>}</a:t>
            </a:r>
          </a:p>
          <a:p>
            <a:pPr marL="317500" marR="5080" indent="-304800">
              <a:lnSpc>
                <a:spcPts val="2710"/>
              </a:lnSpc>
              <a:spcBef>
                <a:spcPts val="120"/>
              </a:spcBef>
            </a:pPr>
            <a:r>
              <a:rPr spc="-5" dirty="0"/>
              <a:t>catch(Exception1 ex) </a:t>
            </a:r>
            <a:r>
              <a:rPr dirty="0"/>
              <a:t>{ </a:t>
            </a:r>
            <a:r>
              <a:rPr spc="-1195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ex;</a:t>
            </a: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/>
              <a:t>}</a:t>
            </a:r>
          </a:p>
          <a:p>
            <a:pPr marL="317500" marR="614045" indent="-304800">
              <a:lnSpc>
                <a:spcPct val="108000"/>
              </a:lnSpc>
              <a:spcBef>
                <a:spcPts val="120"/>
              </a:spcBef>
            </a:pPr>
            <a:r>
              <a:rPr spc="-5" dirty="0"/>
              <a:t>finally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finalStatements</a:t>
            </a:r>
            <a:r>
              <a:rPr dirty="0"/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5532119"/>
            <a:ext cx="22860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2000" b="1" spc="-5" dirty="0">
                <a:latin typeface="Courier New"/>
                <a:cs typeface="Courier New"/>
              </a:rPr>
              <a:t>Next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statement;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1573" y="1365250"/>
            <a:ext cx="6190615" cy="4190365"/>
            <a:chOff x="2731573" y="1365250"/>
            <a:chExt cx="6190615" cy="4190365"/>
          </a:xfrm>
        </p:grpSpPr>
        <p:sp>
          <p:nvSpPr>
            <p:cNvPr id="6" name="object 6"/>
            <p:cNvSpPr/>
            <p:nvPr/>
          </p:nvSpPr>
          <p:spPr>
            <a:xfrm>
              <a:off x="2737924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4310575" y="1143000"/>
                  </a:moveTo>
                  <a:lnTo>
                    <a:pt x="3510475" y="1143000"/>
                  </a:lnTo>
                  <a:lnTo>
                    <a:pt x="0" y="4177367"/>
                  </a:lnTo>
                  <a:lnTo>
                    <a:pt x="4310575" y="1143000"/>
                  </a:lnTo>
                  <a:close/>
                </a:path>
                <a:path w="6177915" h="4177665">
                  <a:moveTo>
                    <a:pt x="5986970" y="0"/>
                  </a:moveTo>
                  <a:lnTo>
                    <a:pt x="3167580" y="0"/>
                  </a:lnTo>
                  <a:lnTo>
                    <a:pt x="3123899" y="5031"/>
                  </a:lnTo>
                  <a:lnTo>
                    <a:pt x="3083801" y="19363"/>
                  </a:lnTo>
                  <a:lnTo>
                    <a:pt x="3048429" y="41851"/>
                  </a:lnTo>
                  <a:lnTo>
                    <a:pt x="3018927" y="71353"/>
                  </a:lnTo>
                  <a:lnTo>
                    <a:pt x="2996438" y="106725"/>
                  </a:lnTo>
                  <a:lnTo>
                    <a:pt x="2982106" y="146823"/>
                  </a:lnTo>
                  <a:lnTo>
                    <a:pt x="2977075" y="190505"/>
                  </a:lnTo>
                  <a:lnTo>
                    <a:pt x="2977076" y="952501"/>
                  </a:lnTo>
                  <a:lnTo>
                    <a:pt x="2982106" y="996176"/>
                  </a:lnTo>
                  <a:lnTo>
                    <a:pt x="2996438" y="1036274"/>
                  </a:lnTo>
                  <a:lnTo>
                    <a:pt x="3018927" y="1071646"/>
                  </a:lnTo>
                  <a:lnTo>
                    <a:pt x="3048429" y="1101148"/>
                  </a:lnTo>
                  <a:lnTo>
                    <a:pt x="3083801" y="1123636"/>
                  </a:lnTo>
                  <a:lnTo>
                    <a:pt x="3123899" y="1137968"/>
                  </a:lnTo>
                  <a:lnTo>
                    <a:pt x="3167580" y="1143000"/>
                  </a:lnTo>
                  <a:lnTo>
                    <a:pt x="5986970" y="1143000"/>
                  </a:lnTo>
                  <a:lnTo>
                    <a:pt x="6030651" y="1137968"/>
                  </a:lnTo>
                  <a:lnTo>
                    <a:pt x="6070749" y="1123636"/>
                  </a:lnTo>
                  <a:lnTo>
                    <a:pt x="6106121" y="1101148"/>
                  </a:lnTo>
                  <a:lnTo>
                    <a:pt x="6135623" y="1071646"/>
                  </a:lnTo>
                  <a:lnTo>
                    <a:pt x="6158112" y="1036274"/>
                  </a:lnTo>
                  <a:lnTo>
                    <a:pt x="6172444" y="996176"/>
                  </a:lnTo>
                  <a:lnTo>
                    <a:pt x="6177474" y="952501"/>
                  </a:lnTo>
                  <a:lnTo>
                    <a:pt x="6177475" y="190505"/>
                  </a:lnTo>
                  <a:lnTo>
                    <a:pt x="6172444" y="146823"/>
                  </a:lnTo>
                  <a:lnTo>
                    <a:pt x="6158112" y="106725"/>
                  </a:lnTo>
                  <a:lnTo>
                    <a:pt x="6135623" y="71353"/>
                  </a:lnTo>
                  <a:lnTo>
                    <a:pt x="6106121" y="41851"/>
                  </a:lnTo>
                  <a:lnTo>
                    <a:pt x="6070749" y="19363"/>
                  </a:lnTo>
                  <a:lnTo>
                    <a:pt x="6030651" y="5031"/>
                  </a:lnTo>
                  <a:lnTo>
                    <a:pt x="59869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37923" y="1371600"/>
              <a:ext cx="6177915" cy="4177665"/>
            </a:xfrm>
            <a:custGeom>
              <a:avLst/>
              <a:gdLst/>
              <a:ahLst/>
              <a:cxnLst/>
              <a:rect l="l" t="t" r="r" b="b"/>
              <a:pathLst>
                <a:path w="6177915" h="4177665">
                  <a:moveTo>
                    <a:pt x="2977076" y="190505"/>
                  </a:moveTo>
                  <a:lnTo>
                    <a:pt x="2982107" y="146824"/>
                  </a:lnTo>
                  <a:lnTo>
                    <a:pt x="2996439" y="106725"/>
                  </a:lnTo>
                  <a:lnTo>
                    <a:pt x="3018927" y="71353"/>
                  </a:lnTo>
                  <a:lnTo>
                    <a:pt x="3048429" y="41851"/>
                  </a:lnTo>
                  <a:lnTo>
                    <a:pt x="3083801" y="19363"/>
                  </a:lnTo>
                  <a:lnTo>
                    <a:pt x="3123899" y="5031"/>
                  </a:lnTo>
                  <a:lnTo>
                    <a:pt x="3167581" y="0"/>
                  </a:lnTo>
                  <a:lnTo>
                    <a:pt x="3510476" y="0"/>
                  </a:lnTo>
                  <a:lnTo>
                    <a:pt x="4310576" y="0"/>
                  </a:lnTo>
                  <a:lnTo>
                    <a:pt x="5986971" y="0"/>
                  </a:lnTo>
                  <a:lnTo>
                    <a:pt x="6030652" y="5031"/>
                  </a:lnTo>
                  <a:lnTo>
                    <a:pt x="6070750" y="19363"/>
                  </a:lnTo>
                  <a:lnTo>
                    <a:pt x="6106122" y="41851"/>
                  </a:lnTo>
                  <a:lnTo>
                    <a:pt x="6135624" y="71353"/>
                  </a:lnTo>
                  <a:lnTo>
                    <a:pt x="6158112" y="106725"/>
                  </a:lnTo>
                  <a:lnTo>
                    <a:pt x="6172444" y="146824"/>
                  </a:lnTo>
                  <a:lnTo>
                    <a:pt x="6177476" y="190505"/>
                  </a:lnTo>
                  <a:lnTo>
                    <a:pt x="6177476" y="666750"/>
                  </a:lnTo>
                  <a:lnTo>
                    <a:pt x="6177476" y="952501"/>
                  </a:lnTo>
                  <a:lnTo>
                    <a:pt x="6172444" y="996175"/>
                  </a:lnTo>
                  <a:lnTo>
                    <a:pt x="6158112" y="1036274"/>
                  </a:lnTo>
                  <a:lnTo>
                    <a:pt x="6135624" y="1071646"/>
                  </a:lnTo>
                  <a:lnTo>
                    <a:pt x="6106122" y="1101148"/>
                  </a:lnTo>
                  <a:lnTo>
                    <a:pt x="6070750" y="1123636"/>
                  </a:lnTo>
                  <a:lnTo>
                    <a:pt x="6030652" y="1137968"/>
                  </a:lnTo>
                  <a:lnTo>
                    <a:pt x="5986971" y="1143000"/>
                  </a:lnTo>
                  <a:lnTo>
                    <a:pt x="4310576" y="1143000"/>
                  </a:lnTo>
                  <a:lnTo>
                    <a:pt x="0" y="4177367"/>
                  </a:lnTo>
                  <a:lnTo>
                    <a:pt x="3510476" y="1143000"/>
                  </a:lnTo>
                  <a:lnTo>
                    <a:pt x="3167581" y="1143000"/>
                  </a:lnTo>
                  <a:lnTo>
                    <a:pt x="3123899" y="1137968"/>
                  </a:lnTo>
                  <a:lnTo>
                    <a:pt x="3083801" y="1123636"/>
                  </a:lnTo>
                  <a:lnTo>
                    <a:pt x="3048429" y="1101148"/>
                  </a:lnTo>
                  <a:lnTo>
                    <a:pt x="3018927" y="1071646"/>
                  </a:lnTo>
                  <a:lnTo>
                    <a:pt x="2996439" y="1036274"/>
                  </a:lnTo>
                  <a:lnTo>
                    <a:pt x="2982107" y="996175"/>
                  </a:lnTo>
                  <a:lnTo>
                    <a:pt x="2977076" y="952494"/>
                  </a:lnTo>
                  <a:lnTo>
                    <a:pt x="2977076" y="666750"/>
                  </a:lnTo>
                  <a:lnTo>
                    <a:pt x="2977076" y="19050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49537" y="1371091"/>
            <a:ext cx="265303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method is </a:t>
            </a:r>
            <a:r>
              <a:rPr sz="2400" dirty="0">
                <a:latin typeface="Times New Roman"/>
                <a:cs typeface="Times New Roman"/>
              </a:rPr>
              <a:t>now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executed.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0" name="object 1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B5235E-F0D7-135A-A1E0-1C180093A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667000"/>
            <a:ext cx="4730813" cy="558800"/>
          </a:xfrm>
        </p:spPr>
        <p:txBody>
          <a:bodyPr/>
          <a:lstStyle/>
          <a:p>
            <a:r>
              <a:rPr lang="en-US" dirty="0"/>
              <a:t>Rethrowing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25445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1717675" cy="5867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latin typeface="Courier New"/>
                <a:cs typeface="Courier New"/>
              </a:rPr>
              <a:t>statement1;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684020"/>
            <a:ext cx="1692275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260350">
              <a:lnSpc>
                <a:spcPts val="1745"/>
              </a:lnSpc>
            </a:pPr>
            <a:r>
              <a:rPr sz="1700" b="1" dirty="0">
                <a:latin typeface="Courier New"/>
                <a:cs typeface="Courier New"/>
              </a:rPr>
              <a:t>statement2;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1926335"/>
            <a:ext cx="14573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2182367"/>
            <a:ext cx="2888615" cy="3125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0"/>
              </a:spcBef>
            </a:pP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25145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540" y="5596128"/>
            <a:ext cx="197802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8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46861" y="1365250"/>
            <a:ext cx="6775450" cy="1155700"/>
            <a:chOff x="2146861" y="1365250"/>
            <a:chExt cx="6775450" cy="1155700"/>
          </a:xfrm>
        </p:grpSpPr>
        <p:sp>
          <p:nvSpPr>
            <p:cNvPr id="9" name="object 9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6571683" y="0"/>
                  </a:moveTo>
                  <a:lnTo>
                    <a:pt x="3752293" y="0"/>
                  </a:lnTo>
                  <a:lnTo>
                    <a:pt x="3708612" y="5031"/>
                  </a:lnTo>
                  <a:lnTo>
                    <a:pt x="3668514" y="19363"/>
                  </a:lnTo>
                  <a:lnTo>
                    <a:pt x="3633142" y="41851"/>
                  </a:lnTo>
                  <a:lnTo>
                    <a:pt x="3603640" y="71353"/>
                  </a:lnTo>
                  <a:lnTo>
                    <a:pt x="3581151" y="106725"/>
                  </a:lnTo>
                  <a:lnTo>
                    <a:pt x="3566820" y="146823"/>
                  </a:lnTo>
                  <a:lnTo>
                    <a:pt x="3561788" y="190505"/>
                  </a:lnTo>
                  <a:lnTo>
                    <a:pt x="0" y="460274"/>
                  </a:lnTo>
                  <a:lnTo>
                    <a:pt x="3561788" y="476248"/>
                  </a:lnTo>
                  <a:lnTo>
                    <a:pt x="3561788" y="952494"/>
                  </a:lnTo>
                  <a:lnTo>
                    <a:pt x="3566820" y="996176"/>
                  </a:lnTo>
                  <a:lnTo>
                    <a:pt x="3581151" y="1036274"/>
                  </a:lnTo>
                  <a:lnTo>
                    <a:pt x="3603640" y="1071646"/>
                  </a:lnTo>
                  <a:lnTo>
                    <a:pt x="3633142" y="1101148"/>
                  </a:lnTo>
                  <a:lnTo>
                    <a:pt x="3668514" y="1123636"/>
                  </a:lnTo>
                  <a:lnTo>
                    <a:pt x="3708612" y="1137968"/>
                  </a:lnTo>
                  <a:lnTo>
                    <a:pt x="3752293" y="1143000"/>
                  </a:lnTo>
                  <a:lnTo>
                    <a:pt x="6571683" y="1143000"/>
                  </a:lnTo>
                  <a:lnTo>
                    <a:pt x="6615364" y="1137968"/>
                  </a:lnTo>
                  <a:lnTo>
                    <a:pt x="6655462" y="1123636"/>
                  </a:lnTo>
                  <a:lnTo>
                    <a:pt x="6690834" y="1101148"/>
                  </a:lnTo>
                  <a:lnTo>
                    <a:pt x="6720336" y="1071646"/>
                  </a:lnTo>
                  <a:lnTo>
                    <a:pt x="6742825" y="1036274"/>
                  </a:lnTo>
                  <a:lnTo>
                    <a:pt x="6757157" y="996176"/>
                  </a:lnTo>
                  <a:lnTo>
                    <a:pt x="6762188" y="952494"/>
                  </a:lnTo>
                  <a:lnTo>
                    <a:pt x="6762188" y="190501"/>
                  </a:lnTo>
                  <a:lnTo>
                    <a:pt x="6757157" y="146823"/>
                  </a:lnTo>
                  <a:lnTo>
                    <a:pt x="6742825" y="106725"/>
                  </a:lnTo>
                  <a:lnTo>
                    <a:pt x="6720336" y="71353"/>
                  </a:lnTo>
                  <a:lnTo>
                    <a:pt x="6690834" y="41851"/>
                  </a:lnTo>
                  <a:lnTo>
                    <a:pt x="6655462" y="19363"/>
                  </a:lnTo>
                  <a:lnTo>
                    <a:pt x="6615364" y="5031"/>
                  </a:lnTo>
                  <a:lnTo>
                    <a:pt x="6571683" y="0"/>
                  </a:lnTo>
                  <a:close/>
                </a:path>
                <a:path w="6762750" h="1143000">
                  <a:moveTo>
                    <a:pt x="3561788" y="190501"/>
                  </a:move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53211" y="1371600"/>
              <a:ext cx="6762750" cy="1143000"/>
            </a:xfrm>
            <a:custGeom>
              <a:avLst/>
              <a:gdLst/>
              <a:ahLst/>
              <a:cxnLst/>
              <a:rect l="l" t="t" r="r" b="b"/>
              <a:pathLst>
                <a:path w="6762750" h="1143000">
                  <a:moveTo>
                    <a:pt x="3561789" y="190505"/>
                  </a:moveTo>
                  <a:lnTo>
                    <a:pt x="3566820" y="146824"/>
                  </a:lnTo>
                  <a:lnTo>
                    <a:pt x="3581152" y="106725"/>
                  </a:lnTo>
                  <a:lnTo>
                    <a:pt x="3603640" y="71353"/>
                  </a:lnTo>
                  <a:lnTo>
                    <a:pt x="3633142" y="41851"/>
                  </a:lnTo>
                  <a:lnTo>
                    <a:pt x="3668514" y="19363"/>
                  </a:lnTo>
                  <a:lnTo>
                    <a:pt x="3708613" y="5031"/>
                  </a:lnTo>
                  <a:lnTo>
                    <a:pt x="3752294" y="0"/>
                  </a:lnTo>
                  <a:lnTo>
                    <a:pt x="4095189" y="0"/>
                  </a:lnTo>
                  <a:lnTo>
                    <a:pt x="4895289" y="0"/>
                  </a:lnTo>
                  <a:lnTo>
                    <a:pt x="6571684" y="0"/>
                  </a:lnTo>
                  <a:lnTo>
                    <a:pt x="6615365" y="5031"/>
                  </a:lnTo>
                  <a:lnTo>
                    <a:pt x="6655463" y="19363"/>
                  </a:lnTo>
                  <a:lnTo>
                    <a:pt x="6690835" y="41851"/>
                  </a:lnTo>
                  <a:lnTo>
                    <a:pt x="6720337" y="71353"/>
                  </a:lnTo>
                  <a:lnTo>
                    <a:pt x="6742825" y="106725"/>
                  </a:lnTo>
                  <a:lnTo>
                    <a:pt x="6757157" y="146824"/>
                  </a:lnTo>
                  <a:lnTo>
                    <a:pt x="6762189" y="190505"/>
                  </a:lnTo>
                  <a:lnTo>
                    <a:pt x="6762189" y="476249"/>
                  </a:lnTo>
                  <a:lnTo>
                    <a:pt x="6762189" y="952494"/>
                  </a:lnTo>
                  <a:lnTo>
                    <a:pt x="6757157" y="996175"/>
                  </a:lnTo>
                  <a:lnTo>
                    <a:pt x="6742825" y="1036274"/>
                  </a:lnTo>
                  <a:lnTo>
                    <a:pt x="6720337" y="1071646"/>
                  </a:lnTo>
                  <a:lnTo>
                    <a:pt x="6690835" y="1101148"/>
                  </a:lnTo>
                  <a:lnTo>
                    <a:pt x="6655463" y="1123636"/>
                  </a:lnTo>
                  <a:lnTo>
                    <a:pt x="6615365" y="1137968"/>
                  </a:lnTo>
                  <a:lnTo>
                    <a:pt x="6571684" y="1143000"/>
                  </a:lnTo>
                  <a:lnTo>
                    <a:pt x="4895289" y="1143000"/>
                  </a:lnTo>
                  <a:lnTo>
                    <a:pt x="4095189" y="1143000"/>
                  </a:lnTo>
                  <a:lnTo>
                    <a:pt x="3752294" y="1143000"/>
                  </a:lnTo>
                  <a:lnTo>
                    <a:pt x="3708613" y="1137968"/>
                  </a:lnTo>
                  <a:lnTo>
                    <a:pt x="3668514" y="1123636"/>
                  </a:lnTo>
                  <a:lnTo>
                    <a:pt x="3633142" y="1101148"/>
                  </a:lnTo>
                  <a:lnTo>
                    <a:pt x="3603640" y="1071646"/>
                  </a:lnTo>
                  <a:lnTo>
                    <a:pt x="3581152" y="1036274"/>
                  </a:lnTo>
                  <a:lnTo>
                    <a:pt x="3566820" y="996175"/>
                  </a:lnTo>
                  <a:lnTo>
                    <a:pt x="3561789" y="952494"/>
                  </a:lnTo>
                  <a:lnTo>
                    <a:pt x="3561789" y="476249"/>
                  </a:lnTo>
                  <a:lnTo>
                    <a:pt x="0" y="460275"/>
                  </a:lnTo>
                  <a:lnTo>
                    <a:pt x="3561789" y="1905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49537" y="1371091"/>
            <a:ext cx="26130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statement2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Exception2.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/>
          <p:nvPr/>
        </p:nvSpPr>
        <p:spPr>
          <a:xfrm>
            <a:off x="656590" y="3665220"/>
            <a:ext cx="1562100" cy="241300"/>
          </a:xfrm>
          <a:custGeom>
            <a:avLst/>
            <a:gdLst/>
            <a:ahLst/>
            <a:cxnLst/>
            <a:rect l="l" t="t" r="r" b="b"/>
            <a:pathLst>
              <a:path w="1562100" h="241300">
                <a:moveTo>
                  <a:pt x="1562099" y="0"/>
                </a:moveTo>
                <a:lnTo>
                  <a:pt x="0" y="0"/>
                </a:lnTo>
                <a:lnTo>
                  <a:pt x="0" y="241299"/>
                </a:lnTo>
                <a:lnTo>
                  <a:pt x="1562099" y="241299"/>
                </a:lnTo>
                <a:lnTo>
                  <a:pt x="15620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051560"/>
            <a:ext cx="2888615" cy="25679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latin typeface="Courier New"/>
                <a:cs typeface="Courier New"/>
              </a:rPr>
              <a:t>catch(Exception2</a:t>
            </a:r>
            <a:r>
              <a:rPr sz="1700" b="1" spc="-4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ex)</a:t>
            </a:r>
            <a:r>
              <a:rPr sz="1700" b="1" spc="-4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3596640"/>
            <a:ext cx="2368550" cy="228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0" marR="525145">
              <a:lnSpc>
                <a:spcPct val="107100"/>
              </a:lnSpc>
              <a:spcBef>
                <a:spcPts val="100"/>
              </a:spcBef>
            </a:pP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9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 </a:t>
            </a:r>
            <a:r>
              <a:rPr sz="1700" b="1" spc="-100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78" y="1365250"/>
            <a:ext cx="5978525" cy="2376805"/>
            <a:chOff x="2943278" y="1365250"/>
            <a:chExt cx="5978525" cy="2376805"/>
          </a:xfrm>
        </p:grpSpPr>
        <p:sp>
          <p:nvSpPr>
            <p:cNvPr id="7" name="object 7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4098871" y="609600"/>
                  </a:moveTo>
                  <a:lnTo>
                    <a:pt x="3298771" y="609600"/>
                  </a:lnTo>
                  <a:lnTo>
                    <a:pt x="0" y="2363779"/>
                  </a:lnTo>
                  <a:lnTo>
                    <a:pt x="4098871" y="609600"/>
                  </a:lnTo>
                  <a:close/>
                </a:path>
                <a:path w="5965825" h="2364104">
                  <a:moveTo>
                    <a:pt x="5864170" y="0"/>
                  </a:moveTo>
                  <a:lnTo>
                    <a:pt x="2866972" y="0"/>
                  </a:lnTo>
                  <a:lnTo>
                    <a:pt x="2827425" y="7984"/>
                  </a:lnTo>
                  <a:lnTo>
                    <a:pt x="2795130" y="29758"/>
                  </a:lnTo>
                  <a:lnTo>
                    <a:pt x="2773356" y="62053"/>
                  </a:lnTo>
                  <a:lnTo>
                    <a:pt x="2765371" y="101601"/>
                  </a:lnTo>
                  <a:lnTo>
                    <a:pt x="2765372" y="508001"/>
                  </a:lnTo>
                  <a:lnTo>
                    <a:pt x="2773356" y="547546"/>
                  </a:lnTo>
                  <a:lnTo>
                    <a:pt x="2795130" y="579841"/>
                  </a:lnTo>
                  <a:lnTo>
                    <a:pt x="2827425" y="601615"/>
                  </a:lnTo>
                  <a:lnTo>
                    <a:pt x="2866972" y="609600"/>
                  </a:lnTo>
                  <a:lnTo>
                    <a:pt x="5864170" y="609600"/>
                  </a:lnTo>
                  <a:lnTo>
                    <a:pt x="5903718" y="601615"/>
                  </a:lnTo>
                  <a:lnTo>
                    <a:pt x="5936013" y="579841"/>
                  </a:lnTo>
                  <a:lnTo>
                    <a:pt x="5957787" y="547546"/>
                  </a:lnTo>
                  <a:lnTo>
                    <a:pt x="5965771" y="508001"/>
                  </a:lnTo>
                  <a:lnTo>
                    <a:pt x="5965771" y="101601"/>
                  </a:lnTo>
                  <a:lnTo>
                    <a:pt x="5957787" y="62053"/>
                  </a:lnTo>
                  <a:lnTo>
                    <a:pt x="5936013" y="29758"/>
                  </a:lnTo>
                  <a:lnTo>
                    <a:pt x="5903718" y="7984"/>
                  </a:lnTo>
                  <a:lnTo>
                    <a:pt x="586417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628" y="1371600"/>
              <a:ext cx="5965825" cy="2364105"/>
            </a:xfrm>
            <a:custGeom>
              <a:avLst/>
              <a:gdLst/>
              <a:ahLst/>
              <a:cxnLst/>
              <a:rect l="l" t="t" r="r" b="b"/>
              <a:pathLst>
                <a:path w="5965825" h="2364104">
                  <a:moveTo>
                    <a:pt x="2765371" y="101601"/>
                  </a:moveTo>
                  <a:lnTo>
                    <a:pt x="2773355" y="62053"/>
                  </a:lnTo>
                  <a:lnTo>
                    <a:pt x="2795129" y="29758"/>
                  </a:lnTo>
                  <a:lnTo>
                    <a:pt x="2827424" y="7984"/>
                  </a:lnTo>
                  <a:lnTo>
                    <a:pt x="2866972" y="0"/>
                  </a:lnTo>
                  <a:lnTo>
                    <a:pt x="3298771" y="0"/>
                  </a:lnTo>
                  <a:lnTo>
                    <a:pt x="4098871" y="0"/>
                  </a:lnTo>
                  <a:lnTo>
                    <a:pt x="5864169" y="0"/>
                  </a:lnTo>
                  <a:lnTo>
                    <a:pt x="5903717" y="7984"/>
                  </a:lnTo>
                  <a:lnTo>
                    <a:pt x="5936012" y="29758"/>
                  </a:lnTo>
                  <a:lnTo>
                    <a:pt x="5957786" y="62053"/>
                  </a:lnTo>
                  <a:lnTo>
                    <a:pt x="5965771" y="101601"/>
                  </a:lnTo>
                  <a:lnTo>
                    <a:pt x="5965771" y="355600"/>
                  </a:lnTo>
                  <a:lnTo>
                    <a:pt x="5965771" y="508001"/>
                  </a:lnTo>
                  <a:lnTo>
                    <a:pt x="5957786" y="547546"/>
                  </a:lnTo>
                  <a:lnTo>
                    <a:pt x="5936012" y="579841"/>
                  </a:lnTo>
                  <a:lnTo>
                    <a:pt x="5903717" y="601615"/>
                  </a:lnTo>
                  <a:lnTo>
                    <a:pt x="5864169" y="609600"/>
                  </a:lnTo>
                  <a:lnTo>
                    <a:pt x="4098871" y="609600"/>
                  </a:lnTo>
                  <a:lnTo>
                    <a:pt x="0" y="2363780"/>
                  </a:lnTo>
                  <a:lnTo>
                    <a:pt x="3298771" y="609600"/>
                  </a:lnTo>
                  <a:lnTo>
                    <a:pt x="2866972" y="609600"/>
                  </a:lnTo>
                  <a:lnTo>
                    <a:pt x="2827424" y="601615"/>
                  </a:lnTo>
                  <a:lnTo>
                    <a:pt x="2795129" y="579841"/>
                  </a:lnTo>
                  <a:lnTo>
                    <a:pt x="2773355" y="547546"/>
                  </a:lnTo>
                  <a:lnTo>
                    <a:pt x="2765371" y="507998"/>
                  </a:lnTo>
                  <a:lnTo>
                    <a:pt x="2765371" y="355600"/>
                  </a:lnTo>
                  <a:lnTo>
                    <a:pt x="2765371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418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Handling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exception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369824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try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sz="1700" b="1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handling</a:t>
            </a:r>
            <a:r>
              <a:rPr sz="1700" b="1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throw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finally</a:t>
            </a:r>
            <a:r>
              <a:rPr sz="1700" b="1" spc="-6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4795520"/>
            <a:ext cx="2082800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finalStatement</a:t>
            </a:r>
            <a:r>
              <a:rPr sz="1700" b="1" spc="5" dirty="0">
                <a:solidFill>
                  <a:srgbClr val="44546A"/>
                </a:solidFill>
                <a:latin typeface="Courier New"/>
                <a:cs typeface="Courier New"/>
              </a:rPr>
              <a:t>s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023103"/>
            <a:ext cx="197802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Next</a:t>
            </a:r>
            <a:r>
              <a:rPr sz="1700" b="1" spc="-8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44546A"/>
                </a:solidFill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0523" y="1365250"/>
            <a:ext cx="5891530" cy="3477260"/>
            <a:chOff x="3030523" y="1365250"/>
            <a:chExt cx="5891530" cy="3477260"/>
          </a:xfrm>
        </p:grpSpPr>
        <p:sp>
          <p:nvSpPr>
            <p:cNvPr id="7" name="object 7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4011626" y="609600"/>
                  </a:moveTo>
                  <a:lnTo>
                    <a:pt x="3211526" y="609600"/>
                  </a:lnTo>
                  <a:lnTo>
                    <a:pt x="0" y="3463937"/>
                  </a:lnTo>
                  <a:lnTo>
                    <a:pt x="4011626" y="609600"/>
                  </a:lnTo>
                  <a:close/>
                </a:path>
                <a:path w="5878830" h="3464560">
                  <a:moveTo>
                    <a:pt x="5776925" y="0"/>
                  </a:moveTo>
                  <a:lnTo>
                    <a:pt x="2779727" y="0"/>
                  </a:lnTo>
                  <a:lnTo>
                    <a:pt x="2740180" y="7984"/>
                  </a:lnTo>
                  <a:lnTo>
                    <a:pt x="2707884" y="29758"/>
                  </a:lnTo>
                  <a:lnTo>
                    <a:pt x="2686110" y="62053"/>
                  </a:lnTo>
                  <a:lnTo>
                    <a:pt x="2678126" y="101601"/>
                  </a:lnTo>
                  <a:lnTo>
                    <a:pt x="2678126" y="508001"/>
                  </a:lnTo>
                  <a:lnTo>
                    <a:pt x="2686110" y="547546"/>
                  </a:lnTo>
                  <a:lnTo>
                    <a:pt x="2707884" y="579841"/>
                  </a:lnTo>
                  <a:lnTo>
                    <a:pt x="2740180" y="601615"/>
                  </a:lnTo>
                  <a:lnTo>
                    <a:pt x="2779727" y="609600"/>
                  </a:lnTo>
                  <a:lnTo>
                    <a:pt x="5776925" y="609600"/>
                  </a:lnTo>
                  <a:lnTo>
                    <a:pt x="5816472" y="601615"/>
                  </a:lnTo>
                  <a:lnTo>
                    <a:pt x="5848767" y="579841"/>
                  </a:lnTo>
                  <a:lnTo>
                    <a:pt x="5870542" y="547546"/>
                  </a:lnTo>
                  <a:lnTo>
                    <a:pt x="5878525" y="508001"/>
                  </a:lnTo>
                  <a:lnTo>
                    <a:pt x="5878526" y="101601"/>
                  </a:lnTo>
                  <a:lnTo>
                    <a:pt x="5870542" y="62053"/>
                  </a:lnTo>
                  <a:lnTo>
                    <a:pt x="5848767" y="29758"/>
                  </a:lnTo>
                  <a:lnTo>
                    <a:pt x="5816472" y="7984"/>
                  </a:lnTo>
                  <a:lnTo>
                    <a:pt x="57769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36873" y="1371600"/>
              <a:ext cx="5878830" cy="3464560"/>
            </a:xfrm>
            <a:custGeom>
              <a:avLst/>
              <a:gdLst/>
              <a:ahLst/>
              <a:cxnLst/>
              <a:rect l="l" t="t" r="r" b="b"/>
              <a:pathLst>
                <a:path w="5878830" h="3464560">
                  <a:moveTo>
                    <a:pt x="2678126" y="101601"/>
                  </a:moveTo>
                  <a:lnTo>
                    <a:pt x="2686110" y="62053"/>
                  </a:lnTo>
                  <a:lnTo>
                    <a:pt x="2707884" y="29758"/>
                  </a:lnTo>
                  <a:lnTo>
                    <a:pt x="2740179" y="7984"/>
                  </a:lnTo>
                  <a:lnTo>
                    <a:pt x="2779727" y="0"/>
                  </a:lnTo>
                  <a:lnTo>
                    <a:pt x="3211526" y="0"/>
                  </a:lnTo>
                  <a:lnTo>
                    <a:pt x="4011626" y="0"/>
                  </a:lnTo>
                  <a:lnTo>
                    <a:pt x="5776924" y="0"/>
                  </a:lnTo>
                  <a:lnTo>
                    <a:pt x="5816472" y="7984"/>
                  </a:lnTo>
                  <a:lnTo>
                    <a:pt x="5848767" y="29758"/>
                  </a:lnTo>
                  <a:lnTo>
                    <a:pt x="5870541" y="62053"/>
                  </a:lnTo>
                  <a:lnTo>
                    <a:pt x="5878526" y="101601"/>
                  </a:lnTo>
                  <a:lnTo>
                    <a:pt x="5878526" y="355600"/>
                  </a:lnTo>
                  <a:lnTo>
                    <a:pt x="5878526" y="508001"/>
                  </a:lnTo>
                  <a:lnTo>
                    <a:pt x="5870541" y="547546"/>
                  </a:lnTo>
                  <a:lnTo>
                    <a:pt x="5848767" y="579841"/>
                  </a:lnTo>
                  <a:lnTo>
                    <a:pt x="5816472" y="601615"/>
                  </a:lnTo>
                  <a:lnTo>
                    <a:pt x="5776924" y="609600"/>
                  </a:lnTo>
                  <a:lnTo>
                    <a:pt x="4011626" y="609600"/>
                  </a:lnTo>
                  <a:lnTo>
                    <a:pt x="0" y="3463937"/>
                  </a:lnTo>
                  <a:lnTo>
                    <a:pt x="3211526" y="609600"/>
                  </a:lnTo>
                  <a:lnTo>
                    <a:pt x="2779727" y="609600"/>
                  </a:lnTo>
                  <a:lnTo>
                    <a:pt x="2740179" y="601615"/>
                  </a:lnTo>
                  <a:lnTo>
                    <a:pt x="2707884" y="579841"/>
                  </a:lnTo>
                  <a:lnTo>
                    <a:pt x="2686110" y="547546"/>
                  </a:lnTo>
                  <a:lnTo>
                    <a:pt x="2678126" y="507998"/>
                  </a:lnTo>
                  <a:lnTo>
                    <a:pt x="2678126" y="355600"/>
                  </a:lnTo>
                  <a:lnTo>
                    <a:pt x="2678126" y="1016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23498" y="1346708"/>
            <a:ext cx="283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Execute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Trace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30" dirty="0"/>
              <a:t>Program</a:t>
            </a:r>
            <a:r>
              <a:rPr spc="-25" dirty="0"/>
              <a:t> </a:t>
            </a:r>
            <a:r>
              <a:rPr spc="-1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51560"/>
            <a:ext cx="2888615" cy="2847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try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  <a:p>
            <a:pPr marL="273050" marR="1175385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statement1;  statement2;</a:t>
            </a:r>
            <a:endParaRPr sz="1700">
              <a:latin typeface="Courier New"/>
              <a:cs typeface="Courier New"/>
            </a:endParaRPr>
          </a:p>
          <a:p>
            <a:pPr marL="27305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statement3;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catch(Exception1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catch(Exception2 ex) { </a:t>
            </a:r>
            <a:r>
              <a:rPr sz="1700" b="1" spc="-10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handling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90" y="3944620"/>
            <a:ext cx="1171575" cy="241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sz="1700" b="1" dirty="0">
                <a:latin typeface="Courier New"/>
                <a:cs typeface="Courier New"/>
              </a:rPr>
              <a:t>throw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ex;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163567"/>
            <a:ext cx="2368550" cy="17170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 marL="273050" marR="5080" indent="-260350">
              <a:lnSpc>
                <a:spcPct val="108200"/>
              </a:lnSpc>
            </a:pPr>
            <a:r>
              <a:rPr sz="1700" b="1" dirty="0">
                <a:latin typeface="Courier New"/>
                <a:cs typeface="Courier New"/>
              </a:rPr>
              <a:t>finally { 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finalStatement</a:t>
            </a:r>
            <a:r>
              <a:rPr sz="1700" b="1" spc="5" dirty="0">
                <a:latin typeface="Courier New"/>
                <a:cs typeface="Courier New"/>
              </a:rPr>
              <a:t>s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b="1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Next</a:t>
            </a:r>
            <a:r>
              <a:rPr sz="1700" b="1" spc="-6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statement;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43265" y="1365250"/>
            <a:ext cx="6054725" cy="2716530"/>
            <a:chOff x="2943265" y="1365250"/>
            <a:chExt cx="6054725" cy="2716530"/>
          </a:xfrm>
        </p:grpSpPr>
        <p:sp>
          <p:nvSpPr>
            <p:cNvPr id="7" name="object 7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4130634" y="1143000"/>
                  </a:moveTo>
                  <a:lnTo>
                    <a:pt x="3311484" y="1143000"/>
                  </a:lnTo>
                  <a:lnTo>
                    <a:pt x="0" y="2703516"/>
                  </a:lnTo>
                  <a:lnTo>
                    <a:pt x="4130634" y="1143000"/>
                  </a:lnTo>
                  <a:close/>
                </a:path>
                <a:path w="6042025" h="2703829">
                  <a:moveTo>
                    <a:pt x="5851479" y="0"/>
                  </a:moveTo>
                  <a:lnTo>
                    <a:pt x="2955888" y="0"/>
                  </a:lnTo>
                  <a:lnTo>
                    <a:pt x="2912207" y="5031"/>
                  </a:lnTo>
                  <a:lnTo>
                    <a:pt x="2872109" y="19363"/>
                  </a:lnTo>
                  <a:lnTo>
                    <a:pt x="2836737" y="41851"/>
                  </a:lnTo>
                  <a:lnTo>
                    <a:pt x="2807236" y="71353"/>
                  </a:lnTo>
                  <a:lnTo>
                    <a:pt x="2784747" y="106725"/>
                  </a:lnTo>
                  <a:lnTo>
                    <a:pt x="2770415" y="146823"/>
                  </a:lnTo>
                  <a:lnTo>
                    <a:pt x="2765384" y="190505"/>
                  </a:lnTo>
                  <a:lnTo>
                    <a:pt x="2765384" y="952498"/>
                  </a:lnTo>
                  <a:lnTo>
                    <a:pt x="2770415" y="996176"/>
                  </a:lnTo>
                  <a:lnTo>
                    <a:pt x="2784747" y="1036274"/>
                  </a:lnTo>
                  <a:lnTo>
                    <a:pt x="2807236" y="1071646"/>
                  </a:lnTo>
                  <a:lnTo>
                    <a:pt x="2836737" y="1101148"/>
                  </a:lnTo>
                  <a:lnTo>
                    <a:pt x="2872109" y="1123636"/>
                  </a:lnTo>
                  <a:lnTo>
                    <a:pt x="2912207" y="1137968"/>
                  </a:lnTo>
                  <a:lnTo>
                    <a:pt x="2955888" y="1143000"/>
                  </a:lnTo>
                  <a:lnTo>
                    <a:pt x="5851479" y="1143000"/>
                  </a:lnTo>
                  <a:lnTo>
                    <a:pt x="5895160" y="1137968"/>
                  </a:lnTo>
                  <a:lnTo>
                    <a:pt x="5935258" y="1123636"/>
                  </a:lnTo>
                  <a:lnTo>
                    <a:pt x="5970630" y="1101148"/>
                  </a:lnTo>
                  <a:lnTo>
                    <a:pt x="6000132" y="1071646"/>
                  </a:lnTo>
                  <a:lnTo>
                    <a:pt x="6022621" y="1036274"/>
                  </a:lnTo>
                  <a:lnTo>
                    <a:pt x="6036952" y="996176"/>
                  </a:lnTo>
                  <a:lnTo>
                    <a:pt x="6041983" y="952498"/>
                  </a:lnTo>
                  <a:lnTo>
                    <a:pt x="6041984" y="190505"/>
                  </a:lnTo>
                  <a:lnTo>
                    <a:pt x="6036952" y="146823"/>
                  </a:lnTo>
                  <a:lnTo>
                    <a:pt x="6022621" y="106725"/>
                  </a:lnTo>
                  <a:lnTo>
                    <a:pt x="6000132" y="71353"/>
                  </a:lnTo>
                  <a:lnTo>
                    <a:pt x="5970630" y="41851"/>
                  </a:lnTo>
                  <a:lnTo>
                    <a:pt x="5935258" y="19363"/>
                  </a:lnTo>
                  <a:lnTo>
                    <a:pt x="5895160" y="5031"/>
                  </a:lnTo>
                  <a:lnTo>
                    <a:pt x="585147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49615" y="1371600"/>
              <a:ext cx="6042025" cy="2703830"/>
            </a:xfrm>
            <a:custGeom>
              <a:avLst/>
              <a:gdLst/>
              <a:ahLst/>
              <a:cxnLst/>
              <a:rect l="l" t="t" r="r" b="b"/>
              <a:pathLst>
                <a:path w="6042025" h="2703829">
                  <a:moveTo>
                    <a:pt x="2765384" y="190504"/>
                  </a:moveTo>
                  <a:lnTo>
                    <a:pt x="2770415" y="146823"/>
                  </a:lnTo>
                  <a:lnTo>
                    <a:pt x="2784747" y="106725"/>
                  </a:lnTo>
                  <a:lnTo>
                    <a:pt x="2807235" y="71353"/>
                  </a:lnTo>
                  <a:lnTo>
                    <a:pt x="2836737" y="41851"/>
                  </a:lnTo>
                  <a:lnTo>
                    <a:pt x="2872109" y="19363"/>
                  </a:lnTo>
                  <a:lnTo>
                    <a:pt x="2912207" y="5031"/>
                  </a:lnTo>
                  <a:lnTo>
                    <a:pt x="2955888" y="0"/>
                  </a:lnTo>
                  <a:lnTo>
                    <a:pt x="3311484" y="0"/>
                  </a:lnTo>
                  <a:lnTo>
                    <a:pt x="4130634" y="0"/>
                  </a:lnTo>
                  <a:lnTo>
                    <a:pt x="5851480" y="0"/>
                  </a:lnTo>
                  <a:lnTo>
                    <a:pt x="5895160" y="5031"/>
                  </a:lnTo>
                  <a:lnTo>
                    <a:pt x="5935258" y="19363"/>
                  </a:lnTo>
                  <a:lnTo>
                    <a:pt x="5970630" y="41851"/>
                  </a:lnTo>
                  <a:lnTo>
                    <a:pt x="6000132" y="71353"/>
                  </a:lnTo>
                  <a:lnTo>
                    <a:pt x="6022620" y="106725"/>
                  </a:lnTo>
                  <a:lnTo>
                    <a:pt x="6036952" y="146823"/>
                  </a:lnTo>
                  <a:lnTo>
                    <a:pt x="6041984" y="190504"/>
                  </a:lnTo>
                  <a:lnTo>
                    <a:pt x="6041984" y="666748"/>
                  </a:lnTo>
                  <a:lnTo>
                    <a:pt x="6041984" y="952498"/>
                  </a:lnTo>
                  <a:lnTo>
                    <a:pt x="6036952" y="996176"/>
                  </a:lnTo>
                  <a:lnTo>
                    <a:pt x="6022620" y="1036274"/>
                  </a:lnTo>
                  <a:lnTo>
                    <a:pt x="6000132" y="1071646"/>
                  </a:lnTo>
                  <a:lnTo>
                    <a:pt x="5970630" y="1101148"/>
                  </a:lnTo>
                  <a:lnTo>
                    <a:pt x="5935258" y="1123636"/>
                  </a:lnTo>
                  <a:lnTo>
                    <a:pt x="5895160" y="1137968"/>
                  </a:lnTo>
                  <a:lnTo>
                    <a:pt x="5851480" y="1143000"/>
                  </a:lnTo>
                  <a:lnTo>
                    <a:pt x="4130634" y="1143000"/>
                  </a:lnTo>
                  <a:lnTo>
                    <a:pt x="0" y="2703517"/>
                  </a:lnTo>
                  <a:lnTo>
                    <a:pt x="3311484" y="1143000"/>
                  </a:lnTo>
                  <a:lnTo>
                    <a:pt x="2955888" y="1143000"/>
                  </a:lnTo>
                  <a:lnTo>
                    <a:pt x="2912207" y="1137968"/>
                  </a:lnTo>
                  <a:lnTo>
                    <a:pt x="2872109" y="1123636"/>
                  </a:lnTo>
                  <a:lnTo>
                    <a:pt x="2836737" y="1101148"/>
                  </a:lnTo>
                  <a:lnTo>
                    <a:pt x="2807235" y="1071646"/>
                  </a:lnTo>
                  <a:lnTo>
                    <a:pt x="2784747" y="1036274"/>
                  </a:lnTo>
                  <a:lnTo>
                    <a:pt x="2770415" y="996176"/>
                  </a:lnTo>
                  <a:lnTo>
                    <a:pt x="2765384" y="952495"/>
                  </a:lnTo>
                  <a:lnTo>
                    <a:pt x="2765384" y="666748"/>
                  </a:lnTo>
                  <a:lnTo>
                    <a:pt x="2765384" y="19050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49537" y="1371091"/>
            <a:ext cx="2856230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Times New Roman"/>
                <a:cs typeface="Times New Roman"/>
              </a:rPr>
              <a:t>Rethrow the exception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control 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650" y="384047"/>
            <a:ext cx="58515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Cautions</a:t>
            </a:r>
            <a:r>
              <a:rPr spc="-30" dirty="0"/>
              <a:t> </a:t>
            </a:r>
            <a:r>
              <a:rPr spc="-5" dirty="0"/>
              <a:t>When</a:t>
            </a:r>
            <a:r>
              <a:rPr spc="-25" dirty="0"/>
              <a:t> </a:t>
            </a:r>
            <a:r>
              <a:rPr spc="-5" dirty="0"/>
              <a:t>Using</a:t>
            </a:r>
            <a:r>
              <a:rPr spc="-3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1628"/>
            <a:ext cx="8173084" cy="30308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Exception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separates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error-handling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normal </a:t>
            </a:r>
            <a:r>
              <a:rPr sz="2800" spc="-15" dirty="0">
                <a:latin typeface="Calibri"/>
                <a:cs typeface="Calibri"/>
              </a:rPr>
              <a:t>programming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tasks.</a:t>
            </a:r>
            <a:endParaRPr sz="2800" dirty="0">
              <a:latin typeface="Calibri"/>
              <a:cs typeface="Calibri"/>
            </a:endParaRPr>
          </a:p>
          <a:p>
            <a:pPr marL="241300" marR="234315" indent="-228600">
              <a:lnSpc>
                <a:spcPct val="90200"/>
              </a:lnSpc>
              <a:spcBef>
                <a:spcPts val="2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aware,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however,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 usually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-5" dirty="0">
                <a:latin typeface="Calibri"/>
                <a:cs typeface="Calibri"/>
              </a:rPr>
              <a:t> time 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because 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instantiating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rolling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 </a:t>
            </a:r>
            <a:r>
              <a:rPr sz="2800" spc="-15" dirty="0">
                <a:latin typeface="Calibri"/>
                <a:cs typeface="Calibri"/>
              </a:rPr>
              <a:t>stack,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propagating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spc="-20" dirty="0">
                <a:latin typeface="Calibri"/>
                <a:cs typeface="Calibri"/>
              </a:rPr>
              <a:t>errors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calling </a:t>
            </a:r>
            <a:r>
              <a:rPr sz="2800" spc="-5" dirty="0">
                <a:latin typeface="Calibri"/>
                <a:cs typeface="Calibri"/>
              </a:rPr>
              <a:t> methods.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794" y="384047"/>
            <a:ext cx="48094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35" dirty="0"/>
              <a:t> </a:t>
            </a:r>
            <a:r>
              <a:rPr spc="-20" dirty="0"/>
              <a:t>to</a:t>
            </a:r>
            <a:r>
              <a:rPr spc="-25" dirty="0"/>
              <a:t> </a:t>
            </a:r>
            <a:r>
              <a:rPr spc="-20" dirty="0"/>
              <a:t>Throw</a:t>
            </a:r>
            <a:r>
              <a:rPr spc="-2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09980"/>
            <a:ext cx="8175625" cy="2793072"/>
          </a:xfrm>
          <a:prstGeom prst="rect">
            <a:avLst/>
          </a:prstGeom>
        </p:spPr>
        <p:txBody>
          <a:bodyPr vert="horz" wrap="square" lIns="0" tIns="2438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9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method.</a:t>
            </a:r>
            <a:endParaRPr sz="2800" dirty="0">
              <a:latin typeface="Calibri"/>
              <a:cs typeface="Calibri"/>
            </a:endParaRPr>
          </a:p>
          <a:p>
            <a:pPr marL="241300" marR="126364" indent="-228600">
              <a:lnSpc>
                <a:spcPts val="3000"/>
              </a:lnSpc>
              <a:spcBef>
                <a:spcPts val="22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want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caller,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15" dirty="0">
                <a:latin typeface="Calibri"/>
                <a:cs typeface="Calibri"/>
              </a:rPr>
              <a:t>create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throw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230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where</a:t>
            </a:r>
            <a:r>
              <a:rPr sz="2800" spc="-5" dirty="0">
                <a:latin typeface="Calibri"/>
                <a:cs typeface="Calibri"/>
              </a:rPr>
              <a:t> it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occurs,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 need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throw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4CC934-C953-5752-59F4-9E83260B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777AA3-91F8-C9B4-7F89-B9FDF6B2F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Simple Example</a:t>
            </a:r>
            <a:endParaRPr spc="-15" dirty="0"/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EB981DE0-7242-3B89-18E2-7E77D53A12D9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9DC4E5F9-919B-8EF3-CB0B-771366A42366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293DE35F-F702-FC2F-B5D2-647A41AD4C3C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DDB443BB-D12F-5C64-1BE2-EE9FC65E5B3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6CB26395-17E5-0AA6-2A4D-10E7C4768F69}"/>
              </a:ext>
            </a:extLst>
          </p:cNvPr>
          <p:cNvSpPr txBox="1"/>
          <p:nvPr/>
        </p:nvSpPr>
        <p:spPr>
          <a:xfrm>
            <a:off x="228600" y="1179067"/>
            <a:ext cx="8839200" cy="469423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3200" dirty="0">
              <a:latin typeface="Courier New" panose="02070309020205020404" pitchFamily="49" charset="0"/>
              <a:ea typeface="FiraCode Nerd Font Mono" panose="020B0809050000020004" pitchFamily="49" charset="0"/>
              <a:cs typeface="Courier New" panose="02070309020205020404" pitchFamily="49" charset="0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public static int division(int a, int b) 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throws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       return a / b;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public static void calc(a, b)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try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(division(a, b));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} catch (</a:t>
            </a:r>
            <a:r>
              <a:rPr lang="en-US" sz="2400" b="1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ArithmeticException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 e) {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		</a:t>
            </a:r>
            <a:r>
              <a:rPr lang="en-US" sz="2400" dirty="0" err="1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System.err.println</a:t>
            </a: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(e);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r>
              <a:rPr lang="en-US" sz="2400" dirty="0">
                <a:latin typeface="Courier New" panose="02070309020205020404" pitchFamily="49" charset="0"/>
                <a:ea typeface="FiraCode Nerd Font Mono" panose="020B0809050000020004" pitchFamily="49" charset="0"/>
                <a:cs typeface="Courier New" panose="02070309020205020404" pitchFamily="49" charset="0"/>
              </a:rPr>
              <a:t>}</a:t>
            </a:r>
            <a:endParaRPr sz="2400" dirty="0">
              <a:latin typeface="Courier New" panose="02070309020205020404" pitchFamily="49" charset="0"/>
              <a:ea typeface="FiraCode Nerd Font Mono" panose="020B08090500000200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C72689F-5327-C878-92C5-FE84CB8D8C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7210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521" y="384047"/>
            <a:ext cx="43516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When</a:t>
            </a:r>
            <a:r>
              <a:rPr spc="-35" dirty="0"/>
              <a:t> </a:t>
            </a:r>
            <a:r>
              <a:rPr spc="-20" dirty="0"/>
              <a:t>to</a:t>
            </a:r>
            <a:r>
              <a:rPr spc="-25" dirty="0"/>
              <a:t> </a:t>
            </a:r>
            <a:r>
              <a:rPr spc="-5" dirty="0"/>
              <a:t>Use</a:t>
            </a:r>
            <a:r>
              <a:rPr spc="-3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40103"/>
            <a:ext cx="7190105" cy="531812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Use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b="1" spc="-15" dirty="0">
                <a:latin typeface="Calibri"/>
                <a:cs typeface="Calibri"/>
              </a:rPr>
              <a:t>try-catch </a:t>
            </a:r>
            <a:r>
              <a:rPr sz="2500" spc="-5" dirty="0">
                <a:latin typeface="Calibri"/>
                <a:cs typeface="Calibri"/>
              </a:rPr>
              <a:t>block </a:t>
            </a:r>
            <a:r>
              <a:rPr sz="2500" spc="-15" dirty="0">
                <a:latin typeface="Calibri"/>
                <a:cs typeface="Calibri"/>
              </a:rPr>
              <a:t>to </a:t>
            </a:r>
            <a:r>
              <a:rPr sz="2500" spc="-5" dirty="0">
                <a:latin typeface="Calibri"/>
                <a:cs typeface="Calibri"/>
              </a:rPr>
              <a:t>deal </a:t>
            </a:r>
            <a:r>
              <a:rPr sz="2500" dirty="0">
                <a:latin typeface="Calibri"/>
                <a:cs typeface="Calibri"/>
              </a:rPr>
              <a:t>with </a:t>
            </a:r>
            <a:r>
              <a:rPr sz="2500" b="1" spc="-10" dirty="0">
                <a:latin typeface="Calibri"/>
                <a:cs typeface="Calibri"/>
              </a:rPr>
              <a:t>unexpected error </a:t>
            </a:r>
            <a:r>
              <a:rPr sz="2500" b="1" spc="-55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conditions</a:t>
            </a:r>
            <a:r>
              <a:rPr sz="2500" spc="-5" dirty="0">
                <a:latin typeface="Calibri"/>
                <a:cs typeface="Calibri"/>
              </a:rPr>
              <a:t>.</a:t>
            </a:r>
            <a:endParaRPr sz="2500" dirty="0">
              <a:latin typeface="Calibri"/>
              <a:cs typeface="Calibri"/>
            </a:endParaRPr>
          </a:p>
          <a:p>
            <a:pPr marL="241300" indent="-228600">
              <a:lnSpc>
                <a:spcPts val="2960"/>
              </a:lnSpc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Do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not use</a:t>
            </a:r>
            <a:r>
              <a:rPr sz="2500" dirty="0">
                <a:latin typeface="Calibri"/>
                <a:cs typeface="Calibri"/>
              </a:rPr>
              <a:t> it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deal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simple, </a:t>
            </a:r>
            <a:r>
              <a:rPr sz="2500" spc="-10" dirty="0">
                <a:latin typeface="Calibri"/>
                <a:cs typeface="Calibri"/>
              </a:rPr>
              <a:t>expected</a:t>
            </a:r>
            <a:r>
              <a:rPr sz="2500" spc="-5" dirty="0">
                <a:latin typeface="Calibri"/>
                <a:cs typeface="Calibri"/>
              </a:rPr>
              <a:t> situations.</a:t>
            </a:r>
            <a:endParaRPr lang="en-US" sz="2500" spc="-5" dirty="0">
              <a:latin typeface="Calibri"/>
              <a:cs typeface="Calibri"/>
            </a:endParaRPr>
          </a:p>
          <a:p>
            <a:pPr marL="12700">
              <a:tabLst>
                <a:tab pos="241300" algn="l"/>
              </a:tabLst>
            </a:pPr>
            <a:r>
              <a:rPr lang="en-US" sz="2500" spc="-5" dirty="0">
                <a:solidFill>
                  <a:schemeClr val="accent1"/>
                </a:solidFill>
                <a:latin typeface="Calibri"/>
                <a:cs typeface="Calibri"/>
              </a:rPr>
              <a:t>//Bad</a:t>
            </a:r>
            <a:endParaRPr sz="25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12700"/>
            <a:r>
              <a:rPr sz="2200" b="1" dirty="0">
                <a:latin typeface="Courier New"/>
                <a:cs typeface="Courier New"/>
              </a:rPr>
              <a:t>try</a:t>
            </a:r>
            <a:r>
              <a:rPr sz="2200" b="1" spc="-6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349250"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System.out.println(refVar.toString());</a:t>
            </a:r>
            <a:endParaRPr sz="2200" dirty="0">
              <a:latin typeface="Courier New"/>
              <a:cs typeface="Courier New"/>
            </a:endParaRPr>
          </a:p>
          <a:p>
            <a:pPr marL="12700"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 marL="349250" marR="605790" indent="-336550">
              <a:spcBef>
                <a:spcPts val="155"/>
              </a:spcBef>
            </a:pPr>
            <a:r>
              <a:rPr sz="2200" b="1" dirty="0">
                <a:latin typeface="Courier New"/>
                <a:cs typeface="Courier New"/>
              </a:rPr>
              <a:t>catch (NullPointerException ex)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System.out.println("refVar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null");</a:t>
            </a:r>
            <a:endParaRPr sz="2200" dirty="0">
              <a:latin typeface="Courier New"/>
              <a:cs typeface="Courier New"/>
            </a:endParaRPr>
          </a:p>
          <a:p>
            <a:pPr marL="12700"/>
            <a:r>
              <a:rPr sz="2200" b="1" dirty="0">
                <a:latin typeface="Courier New"/>
                <a:cs typeface="Courier New"/>
              </a:rPr>
              <a:t>}</a:t>
            </a:r>
            <a:endParaRPr lang="en-US" sz="2200" b="1" dirty="0">
              <a:latin typeface="Courier New"/>
              <a:cs typeface="Courier New"/>
            </a:endParaRPr>
          </a:p>
          <a:p>
            <a:pPr marL="12700"/>
            <a:r>
              <a:rPr lang="en-US" sz="2200" b="1" dirty="0">
                <a:solidFill>
                  <a:schemeClr val="accent1"/>
                </a:solidFill>
                <a:latin typeface="Courier New"/>
                <a:cs typeface="Courier New"/>
              </a:rPr>
              <a:t>//Good</a:t>
            </a:r>
          </a:p>
          <a:p>
            <a:pPr marL="356235" marR="430530" indent="-336550"/>
            <a:r>
              <a:rPr sz="2200" b="1" dirty="0">
                <a:latin typeface="Courier New"/>
                <a:cs typeface="Courier New"/>
              </a:rPr>
              <a:t>if (refVar != null)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System.out.println(refVar.toString());</a:t>
            </a:r>
            <a:endParaRPr sz="2200" dirty="0">
              <a:latin typeface="Courier New"/>
              <a:cs typeface="Courier New"/>
            </a:endParaRPr>
          </a:p>
          <a:p>
            <a:pPr marL="19685">
              <a:spcBef>
                <a:spcPts val="50"/>
              </a:spcBef>
            </a:pPr>
            <a:r>
              <a:rPr sz="2200" b="1" dirty="0">
                <a:latin typeface="Courier New"/>
                <a:cs typeface="Courier New"/>
              </a:rPr>
              <a:t>else</a:t>
            </a:r>
            <a:endParaRPr sz="2200" dirty="0">
              <a:latin typeface="Courier New"/>
              <a:cs typeface="Courier New"/>
            </a:endParaRPr>
          </a:p>
          <a:p>
            <a:pPr marL="356235">
              <a:spcBef>
                <a:spcPts val="70"/>
              </a:spcBef>
            </a:pPr>
            <a:r>
              <a:rPr sz="2200" b="1" dirty="0">
                <a:latin typeface="Courier New"/>
                <a:cs typeface="Courier New"/>
              </a:rPr>
              <a:t>System.out.println("refVar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is</a:t>
            </a:r>
            <a:r>
              <a:rPr sz="2200" b="1" spc="-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null");</a:t>
            </a:r>
            <a:endParaRPr sz="22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729" y="128015"/>
            <a:ext cx="61836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Defining</a:t>
            </a:r>
            <a:r>
              <a:rPr spc="-20" dirty="0"/>
              <a:t> Custom </a:t>
            </a:r>
            <a:r>
              <a:rPr spc="-15" dirty="0"/>
              <a:t>Exception </a:t>
            </a:r>
            <a:r>
              <a:rPr spc="-5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722884"/>
            <a:ext cx="8386445" cy="279654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414655" indent="-401955">
              <a:lnSpc>
                <a:spcPct val="100000"/>
              </a:lnSpc>
              <a:spcBef>
                <a:spcPts val="175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Use default exception classes </a:t>
            </a:r>
            <a:r>
              <a:rPr sz="2800" spc="-5" dirty="0">
                <a:latin typeface="Times New Roman"/>
                <a:cs typeface="Times New Roman"/>
              </a:rPr>
              <a:t>whenever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possible.</a:t>
            </a:r>
            <a:endParaRPr sz="2800" dirty="0">
              <a:latin typeface="Times New Roman"/>
              <a:cs typeface="Times New Roman"/>
            </a:endParaRPr>
          </a:p>
          <a:p>
            <a:pPr marL="414655" marR="904240" indent="-401955">
              <a:lnSpc>
                <a:spcPct val="100699"/>
              </a:lnSpc>
              <a:spcBef>
                <a:spcPts val="163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custom exception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</a:t>
            </a:r>
            <a:r>
              <a:rPr sz="2800" spc="-5" dirty="0">
                <a:latin typeface="Times New Roman"/>
                <a:cs typeface="Times New Roman"/>
              </a:rPr>
              <a:t> 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predefined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classes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sufficient.</a:t>
            </a:r>
            <a:endParaRPr sz="2800" dirty="0">
              <a:latin typeface="Times New Roman"/>
              <a:cs typeface="Times New Roman"/>
            </a:endParaRPr>
          </a:p>
          <a:p>
            <a:pPr marL="414655" marR="1407160" indent="-401955">
              <a:lnSpc>
                <a:spcPct val="100699"/>
              </a:lnSpc>
              <a:spcBef>
                <a:spcPts val="163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14020" algn="l"/>
                <a:tab pos="414655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 custom exception </a:t>
            </a:r>
            <a:r>
              <a:rPr sz="2800" spc="-10" dirty="0">
                <a:latin typeface="Times New Roman"/>
                <a:cs typeface="Times New Roman"/>
              </a:rPr>
              <a:t>classes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extending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 </a:t>
            </a:r>
            <a:r>
              <a:rPr sz="2800" dirty="0">
                <a:latin typeface="Times New Roman"/>
                <a:cs typeface="Times New Roman"/>
              </a:rPr>
              <a:t>or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subclass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Exception.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BF5B8-FCBD-5EF1-8EEB-13715D724E2E}"/>
              </a:ext>
            </a:extLst>
          </p:cNvPr>
          <p:cNvSpPr txBox="1"/>
          <p:nvPr/>
        </p:nvSpPr>
        <p:spPr>
          <a:xfrm>
            <a:off x="5315666" y="6070640"/>
            <a:ext cx="343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CustomException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6961" y="243839"/>
            <a:ext cx="18700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11503"/>
            <a:ext cx="8423910" cy="22479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250825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b="1" spc="-5" dirty="0">
                <a:latin typeface="Calibri"/>
                <a:cs typeface="Calibri"/>
              </a:rPr>
              <a:t>assertion</a:t>
            </a:r>
            <a:r>
              <a:rPr sz="2500" b="1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Java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enables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you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assert </a:t>
            </a:r>
            <a:r>
              <a:rPr sz="2500" dirty="0">
                <a:latin typeface="Calibri"/>
                <a:cs typeface="Calibri"/>
              </a:rPr>
              <a:t>an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assumption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about </a:t>
            </a:r>
            <a:r>
              <a:rPr sz="2500" spc="-10" dirty="0">
                <a:latin typeface="Calibri"/>
                <a:cs typeface="Calibri"/>
              </a:rPr>
              <a:t>your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program.</a:t>
            </a:r>
            <a:endParaRPr sz="25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71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An</a:t>
            </a:r>
            <a:r>
              <a:rPr sz="2500" spc="-5" dirty="0">
                <a:latin typeface="Calibri"/>
                <a:cs typeface="Calibri"/>
              </a:rPr>
              <a:t> assertion </a:t>
            </a:r>
            <a:r>
              <a:rPr sz="2500" spc="-15" dirty="0">
                <a:latin typeface="Calibri"/>
                <a:cs typeface="Calibri"/>
              </a:rPr>
              <a:t>contains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b="1" dirty="0">
                <a:latin typeface="Calibri"/>
                <a:cs typeface="Calibri"/>
              </a:rPr>
              <a:t>Boolean</a:t>
            </a:r>
            <a:r>
              <a:rPr sz="2500" b="1" spc="-5" dirty="0">
                <a:latin typeface="Calibri"/>
                <a:cs typeface="Calibri"/>
              </a:rPr>
              <a:t> </a:t>
            </a:r>
            <a:r>
              <a:rPr sz="2500" b="1" spc="-10" dirty="0">
                <a:latin typeface="Calibri"/>
                <a:cs typeface="Calibri"/>
              </a:rPr>
              <a:t>expression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should be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true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during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program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execution.</a:t>
            </a:r>
            <a:endParaRPr sz="2500" dirty="0">
              <a:latin typeface="Calibri"/>
              <a:cs typeface="Calibri"/>
            </a:endParaRPr>
          </a:p>
          <a:p>
            <a:pPr marL="241300" marR="695325" indent="-228600">
              <a:lnSpc>
                <a:spcPts val="269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Assertions</a:t>
            </a:r>
            <a:r>
              <a:rPr sz="2500" spc="-10" dirty="0">
                <a:latin typeface="Calibri"/>
                <a:cs typeface="Calibri"/>
              </a:rPr>
              <a:t> can</a:t>
            </a:r>
            <a:r>
              <a:rPr sz="2500" spc="-5" dirty="0">
                <a:latin typeface="Calibri"/>
                <a:cs typeface="Calibri"/>
              </a:rPr>
              <a:t> be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used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10" dirty="0">
                <a:latin typeface="Calibri"/>
                <a:cs typeface="Calibri"/>
              </a:rPr>
              <a:t> assure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program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correctness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avoid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logic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errors</a:t>
            </a:r>
            <a:r>
              <a:rPr lang="en-US" sz="2500" spc="-15" dirty="0">
                <a:latin typeface="Calibri"/>
                <a:cs typeface="Calibri"/>
              </a:rPr>
              <a:t> – VERY USEFUL FOR TESTING!</a:t>
            </a:r>
            <a:endParaRPr sz="25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8756" y="243839"/>
            <a:ext cx="364680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Declaring</a:t>
            </a:r>
            <a:r>
              <a:rPr spc="-5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99820"/>
            <a:ext cx="8567420" cy="372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assertion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0" dirty="0">
                <a:latin typeface="Calibri"/>
                <a:cs typeface="Calibri"/>
              </a:rPr>
              <a:t> declared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new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Java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keyword</a:t>
            </a:r>
            <a:endParaRPr sz="3000">
              <a:latin typeface="Calibri"/>
              <a:cs typeface="Calibri"/>
            </a:endParaRPr>
          </a:p>
          <a:p>
            <a:pPr marL="241300">
              <a:lnSpc>
                <a:spcPts val="3445"/>
              </a:lnSpc>
            </a:pPr>
            <a:r>
              <a:rPr sz="3000" b="1" spc="-5" dirty="0">
                <a:latin typeface="Calibri"/>
                <a:cs typeface="Calibri"/>
              </a:rPr>
              <a:t>assert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00">
              <a:latin typeface="Calibri"/>
              <a:cs typeface="Calibri"/>
            </a:endParaRPr>
          </a:p>
          <a:p>
            <a:pPr marL="269875" marR="5495290" indent="257175">
              <a:lnSpc>
                <a:spcPts val="3220"/>
              </a:lnSpc>
            </a:pP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sz="3000" spc="-6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assertion; </a:t>
            </a:r>
            <a:r>
              <a:rPr sz="3000" spc="-6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or</a:t>
            </a:r>
            <a:endParaRPr sz="3000">
              <a:latin typeface="Calibri"/>
              <a:cs typeface="Calibri"/>
            </a:endParaRPr>
          </a:p>
          <a:p>
            <a:pPr marL="527050">
              <a:lnSpc>
                <a:spcPts val="3145"/>
              </a:lnSpc>
            </a:pP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0432FF"/>
                </a:solidFill>
                <a:latin typeface="Calibri"/>
                <a:cs typeface="Calibri"/>
              </a:rPr>
              <a:t>assertion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432FF"/>
                </a:solidFill>
                <a:latin typeface="Calibri"/>
                <a:cs typeface="Calibri"/>
              </a:rPr>
              <a:t>:</a:t>
            </a:r>
            <a:r>
              <a:rPr sz="3000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432FF"/>
                </a:solidFill>
                <a:latin typeface="Calibri"/>
                <a:cs typeface="Calibri"/>
              </a:rPr>
              <a:t>detailMessage;</a:t>
            </a:r>
            <a:endParaRPr sz="3000">
              <a:latin typeface="Calibri"/>
              <a:cs typeface="Calibri"/>
            </a:endParaRPr>
          </a:p>
          <a:p>
            <a:pPr marL="941069" lvl="1" indent="-471805">
              <a:lnSpc>
                <a:spcPts val="3180"/>
              </a:lnSpc>
              <a:spcBef>
                <a:spcPts val="3010"/>
              </a:spcBef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sz="2800" b="1" spc="-5" dirty="0">
                <a:latin typeface="Calibri"/>
                <a:cs typeface="Calibri"/>
              </a:rPr>
              <a:t>assertion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Boolean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  <a:p>
            <a:pPr marL="941069" lvl="1" indent="-471805">
              <a:lnSpc>
                <a:spcPts val="3180"/>
              </a:lnSpc>
              <a:buFont typeface="Arial"/>
              <a:buChar char="•"/>
              <a:tabLst>
                <a:tab pos="941069" algn="l"/>
                <a:tab pos="941705" algn="l"/>
              </a:tabLst>
            </a:pPr>
            <a:r>
              <a:rPr sz="2800" b="1" spc="-10" dirty="0">
                <a:latin typeface="Calibri"/>
                <a:cs typeface="Calibri"/>
              </a:rPr>
              <a:t>detailMessage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primitive-type or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912" y="243839"/>
            <a:ext cx="368236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Executing</a:t>
            </a:r>
            <a:r>
              <a:rPr spc="-7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086612"/>
            <a:ext cx="8622030" cy="36744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262890" indent="-2286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When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assertion </a:t>
            </a:r>
            <a:r>
              <a:rPr sz="2600" spc="-20" dirty="0">
                <a:latin typeface="Calibri"/>
                <a:cs typeface="Calibri"/>
              </a:rPr>
              <a:t>statement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executed,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evaluates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assertion.</a:t>
            </a:r>
            <a:endParaRPr sz="2600" dirty="0">
              <a:latin typeface="Calibri"/>
              <a:cs typeface="Calibri"/>
            </a:endParaRPr>
          </a:p>
          <a:p>
            <a:pPr marL="241300" indent="-228600">
              <a:lnSpc>
                <a:spcPts val="3095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false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AssertionError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thrown.</a:t>
            </a:r>
            <a:endParaRPr sz="2600" dirty="0">
              <a:latin typeface="Calibri"/>
              <a:cs typeface="Calibri"/>
            </a:endParaRPr>
          </a:p>
          <a:p>
            <a:pPr marL="241300" marR="341630" indent="-228600">
              <a:lnSpc>
                <a:spcPts val="25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AssertionError </a:t>
            </a:r>
            <a:r>
              <a:rPr sz="2600" spc="-5" dirty="0">
                <a:latin typeface="Calibri"/>
                <a:cs typeface="Calibri"/>
              </a:rPr>
              <a:t>class has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no-arg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constructor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5" dirty="0">
                <a:latin typeface="Calibri"/>
                <a:cs typeface="Calibri"/>
              </a:rPr>
              <a:t>seven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overloaded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single-argument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constructors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type </a:t>
            </a:r>
            <a:r>
              <a:rPr sz="2600" spc="-10" dirty="0">
                <a:latin typeface="Calibri"/>
                <a:cs typeface="Calibri"/>
              </a:rPr>
              <a:t>int,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5" dirty="0">
                <a:latin typeface="Calibri"/>
                <a:cs typeface="Calibri"/>
              </a:rPr>
              <a:t>long, 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float, double,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boolean,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char,</a:t>
            </a:r>
            <a:r>
              <a:rPr sz="2600" spc="-5" dirty="0">
                <a:latin typeface="Calibri"/>
                <a:cs typeface="Calibri"/>
              </a:rPr>
              <a:t> and Object.</a:t>
            </a:r>
            <a:endParaRPr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9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500"/>
              </a:lnSpc>
              <a:spcBef>
                <a:spcPts val="5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Since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AssertionError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subclass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45" dirty="0">
                <a:latin typeface="Calibri"/>
                <a:cs typeface="Calibri"/>
              </a:rPr>
              <a:t>Error,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" dirty="0">
                <a:latin typeface="Calibri"/>
                <a:cs typeface="Calibri"/>
              </a:rPr>
              <a:t> assertion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becomes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false,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displays</a:t>
            </a:r>
            <a:r>
              <a:rPr sz="260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message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console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exits.</a:t>
            </a:r>
            <a:endParaRPr sz="2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931" y="1306575"/>
            <a:ext cx="7731125" cy="2713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41300" marR="5080" indent="-228600">
              <a:lnSpc>
                <a:spcPts val="2400"/>
              </a:lnSpc>
              <a:spcBef>
                <a:spcPts val="68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Calibri"/>
                <a:cs typeface="Calibri"/>
              </a:rPr>
              <a:t>A </a:t>
            </a:r>
            <a:r>
              <a:rPr sz="2500" spc="-10" dirty="0">
                <a:latin typeface="Calibri"/>
                <a:cs typeface="Calibri"/>
              </a:rPr>
              <a:t>best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practice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place </a:t>
            </a:r>
            <a:r>
              <a:rPr sz="2500" spc="-5" dirty="0">
                <a:latin typeface="Calibri"/>
                <a:cs typeface="Calibri"/>
              </a:rPr>
              <a:t>assertions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switch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statement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without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default</a:t>
            </a:r>
            <a:r>
              <a:rPr sz="2500" spc="-5" dirty="0">
                <a:latin typeface="Calibri"/>
                <a:cs typeface="Calibri"/>
              </a:rPr>
              <a:t> case.</a:t>
            </a:r>
            <a:endParaRPr sz="2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50" dirty="0">
              <a:latin typeface="Calibri"/>
              <a:cs typeface="Calibri"/>
            </a:endParaRPr>
          </a:p>
          <a:p>
            <a:pPr marL="6261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switch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(month)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  <a:p>
            <a:pPr marL="93091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case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12: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...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;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break;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1275" y="4058221"/>
            <a:ext cx="7467600" cy="2794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sz="2000" b="1" spc="-5" dirty="0">
                <a:latin typeface="Courier New"/>
                <a:cs typeface="Courier New"/>
              </a:rPr>
              <a:t>default: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assert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false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"Invalid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month: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"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month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775" y="429920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02739" y="195579"/>
            <a:ext cx="6040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Executing</a:t>
            </a:r>
            <a:r>
              <a:rPr sz="4000" spc="-25" dirty="0"/>
              <a:t> </a:t>
            </a:r>
            <a:r>
              <a:rPr sz="4000" spc="-5" dirty="0"/>
              <a:t>Assertions</a:t>
            </a:r>
            <a:r>
              <a:rPr sz="4000" spc="-25" dirty="0"/>
              <a:t> </a:t>
            </a:r>
            <a:r>
              <a:rPr sz="4000" spc="-15" dirty="0"/>
              <a:t>Example</a:t>
            </a:r>
            <a:endParaRPr sz="40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95579"/>
            <a:ext cx="697420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Running</a:t>
            </a:r>
            <a:r>
              <a:rPr sz="4000" spc="-20" dirty="0"/>
              <a:t> </a:t>
            </a:r>
            <a:r>
              <a:rPr sz="4000" spc="-30" dirty="0"/>
              <a:t>Programs</a:t>
            </a:r>
            <a:r>
              <a:rPr sz="4000" spc="-15" dirty="0"/>
              <a:t> </a:t>
            </a:r>
            <a:r>
              <a:rPr sz="4000" dirty="0"/>
              <a:t>with</a:t>
            </a:r>
            <a:r>
              <a:rPr sz="4000" spc="-20" dirty="0"/>
              <a:t> </a:t>
            </a:r>
            <a:r>
              <a:rPr sz="4000" spc="-5" dirty="0"/>
              <a:t>Assertions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002284"/>
            <a:ext cx="8568690" cy="501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45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default,</a:t>
            </a:r>
            <a:r>
              <a:rPr sz="3000" spc="-5" dirty="0">
                <a:latin typeface="Calibri"/>
                <a:cs typeface="Calibri"/>
              </a:rPr>
              <a:t> the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disabled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10" dirty="0">
                <a:latin typeface="Calibri"/>
                <a:cs typeface="Calibri"/>
              </a:rPr>
              <a:t>runtime.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325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3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enable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it, use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switch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–enableassertions</a:t>
            </a:r>
            <a:r>
              <a:rPr sz="3000" spc="-5" dirty="0">
                <a:latin typeface="Calibri"/>
                <a:cs typeface="Calibri"/>
              </a:rPr>
              <a:t>,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–ea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short,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follows:</a:t>
            </a:r>
            <a:endParaRPr sz="3000" dirty="0">
              <a:latin typeface="Calibri"/>
              <a:cs typeface="Calibri"/>
            </a:endParaRPr>
          </a:p>
          <a:p>
            <a:pPr marL="784225">
              <a:lnSpc>
                <a:spcPts val="3240"/>
              </a:lnSpc>
            </a:pPr>
            <a:r>
              <a:rPr sz="3000" b="1" spc="-25" dirty="0">
                <a:latin typeface="Calibri"/>
                <a:cs typeface="Calibri"/>
              </a:rPr>
              <a:t>java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–ea</a:t>
            </a:r>
            <a:r>
              <a:rPr sz="3000" b="1" spc="-3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AssertionDemo</a:t>
            </a:r>
            <a:endParaRPr sz="3000" dirty="0">
              <a:latin typeface="Calibri"/>
              <a:cs typeface="Calibri"/>
            </a:endParaRPr>
          </a:p>
          <a:p>
            <a:pPr marL="241300" marR="393700" indent="-228600">
              <a:lnSpc>
                <a:spcPts val="3220"/>
              </a:lnSpc>
              <a:spcBef>
                <a:spcPts val="22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selectively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enabled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5" dirty="0">
                <a:latin typeface="Calibri"/>
                <a:cs typeface="Calibri"/>
              </a:rPr>
              <a:t>disabled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level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spc="-15" dirty="0">
                <a:latin typeface="Calibri"/>
                <a:cs typeface="Calibri"/>
              </a:rPr>
              <a:t>package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level.</a:t>
            </a:r>
            <a:endParaRPr sz="3000" dirty="0">
              <a:latin typeface="Calibri"/>
              <a:cs typeface="Calibri"/>
            </a:endParaRPr>
          </a:p>
          <a:p>
            <a:pPr marL="241300" marR="535940" indent="-228600">
              <a:lnSpc>
                <a:spcPts val="3220"/>
              </a:lnSpc>
              <a:spcBef>
                <a:spcPts val="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The disable </a:t>
            </a:r>
            <a:r>
              <a:rPr sz="3000" spc="-15" dirty="0">
                <a:latin typeface="Calibri"/>
                <a:cs typeface="Calibri"/>
              </a:rPr>
              <a:t>switch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b="1" spc="-5" dirty="0">
                <a:latin typeface="Calibri"/>
                <a:cs typeface="Calibri"/>
              </a:rPr>
              <a:t>–disableassertions </a:t>
            </a:r>
            <a:r>
              <a:rPr sz="3000" dirty="0">
                <a:latin typeface="Calibri"/>
                <a:cs typeface="Calibri"/>
              </a:rPr>
              <a:t>or </a:t>
            </a:r>
            <a:r>
              <a:rPr sz="3000" b="1" dirty="0">
                <a:latin typeface="Calibri"/>
                <a:cs typeface="Calibri"/>
              </a:rPr>
              <a:t>–da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short.</a:t>
            </a:r>
            <a:endParaRPr sz="3000" dirty="0">
              <a:latin typeface="Calibri"/>
              <a:cs typeface="Calibri"/>
            </a:endParaRPr>
          </a:p>
          <a:p>
            <a:pPr marL="241300" marR="1298575" indent="-228600">
              <a:lnSpc>
                <a:spcPct val="89000"/>
              </a:lnSpc>
              <a:spcBef>
                <a:spcPts val="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example,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following </a:t>
            </a:r>
            <a:r>
              <a:rPr sz="3000" spc="-5" dirty="0">
                <a:latin typeface="Calibri"/>
                <a:cs typeface="Calibri"/>
              </a:rPr>
              <a:t>command </a:t>
            </a:r>
            <a:r>
              <a:rPr sz="3000" spc="-10" dirty="0">
                <a:latin typeface="Calibri"/>
                <a:cs typeface="Calibri"/>
              </a:rPr>
              <a:t>enables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in </a:t>
            </a:r>
            <a:r>
              <a:rPr sz="3000" spc="-15" dirty="0">
                <a:latin typeface="Calibri"/>
                <a:cs typeface="Calibri"/>
              </a:rPr>
              <a:t>package 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package1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and disables 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class </a:t>
            </a:r>
            <a:r>
              <a:rPr sz="3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Class1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927100">
              <a:lnSpc>
                <a:spcPts val="3290"/>
              </a:lnSpc>
            </a:pPr>
            <a:r>
              <a:rPr sz="3000" b="1" spc="-25" dirty="0">
                <a:latin typeface="Calibri"/>
                <a:cs typeface="Calibri"/>
              </a:rPr>
              <a:t>java</a:t>
            </a:r>
            <a:r>
              <a:rPr sz="3000" b="1" spc="-2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–ea:package1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–da:Class1 AssertionDemo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0235"/>
            <a:ext cx="8438515" cy="48628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41300" marR="473075" indent="-2286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 </a:t>
            </a:r>
            <a:r>
              <a:rPr sz="3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should </a:t>
            </a:r>
            <a:r>
              <a:rPr sz="30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3000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 used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replace </a:t>
            </a:r>
            <a:r>
              <a:rPr sz="3000" spc="-20" dirty="0">
                <a:latin typeface="Calibri"/>
                <a:cs typeface="Calibri"/>
              </a:rPr>
              <a:t>exception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55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Exception </a:t>
            </a:r>
            <a:r>
              <a:rPr sz="3000" spc="-5" dirty="0">
                <a:latin typeface="Calibri"/>
                <a:cs typeface="Calibri"/>
              </a:rPr>
              <a:t>handling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deals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with</a:t>
            </a:r>
            <a:r>
              <a:rPr sz="3000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unusual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3000" spc="-1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circumstances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2905"/>
              </a:lnSpc>
            </a:pPr>
            <a:r>
              <a:rPr sz="3000" spc="-5" dirty="0">
                <a:latin typeface="Calibri"/>
                <a:cs typeface="Calibri"/>
              </a:rPr>
              <a:t>during</a:t>
            </a:r>
            <a:r>
              <a:rPr sz="3000" spc="-20" dirty="0">
                <a:latin typeface="Calibri"/>
                <a:cs typeface="Calibri"/>
              </a:rPr>
              <a:t> program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execution.</a:t>
            </a:r>
            <a:endParaRPr sz="3000" dirty="0">
              <a:latin typeface="Calibri"/>
              <a:cs typeface="Calibri"/>
            </a:endParaRPr>
          </a:p>
          <a:p>
            <a:pPr marL="241300" marR="1025525" indent="-228600">
              <a:lnSpc>
                <a:spcPts val="2900"/>
              </a:lnSpc>
              <a:spcBef>
                <a:spcPts val="334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2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to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assure </a:t>
            </a:r>
            <a:r>
              <a:rPr sz="3000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program.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46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latin typeface="Calibri"/>
                <a:cs typeface="Calibri"/>
              </a:rPr>
              <a:t>Exception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robustness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90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 </a:t>
            </a:r>
            <a:r>
              <a:rPr sz="3000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correctness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2900"/>
              </a:lnSpc>
              <a:spcBef>
                <a:spcPts val="33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exception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handling,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not</a:t>
            </a:r>
            <a:r>
              <a:rPr sz="3000" spc="-5" dirty="0">
                <a:latin typeface="Calibri"/>
                <a:cs typeface="Calibri"/>
              </a:rPr>
              <a:t> used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tests,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but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internal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consistency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validity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checks.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ts val="246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checked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10" dirty="0">
                <a:latin typeface="Calibri"/>
                <a:cs typeface="Calibri"/>
              </a:rPr>
              <a:t> runtime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turned</a:t>
            </a:r>
            <a:endParaRPr sz="3000" dirty="0">
              <a:latin typeface="Calibri"/>
              <a:cs typeface="Calibri"/>
            </a:endParaRPr>
          </a:p>
          <a:p>
            <a:pPr marL="241300">
              <a:lnSpc>
                <a:spcPts val="3250"/>
              </a:lnSpc>
            </a:pPr>
            <a:r>
              <a:rPr sz="3000" dirty="0">
                <a:latin typeface="Calibri"/>
                <a:cs typeface="Calibri"/>
              </a:rPr>
              <a:t>on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10" dirty="0">
                <a:latin typeface="Calibri"/>
                <a:cs typeface="Calibri"/>
              </a:rPr>
              <a:t> off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startup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time.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417828"/>
            <a:ext cx="8462645" cy="364779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31813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5" dirty="0">
                <a:latin typeface="Calibri"/>
                <a:cs typeface="Calibri"/>
              </a:rPr>
              <a:t>Do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not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use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assertions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for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argument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checking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public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methods.</a:t>
            </a:r>
            <a:endParaRPr sz="2800" dirty="0">
              <a:latin typeface="Calibri"/>
              <a:cs typeface="Calibri"/>
            </a:endParaRPr>
          </a:p>
          <a:p>
            <a:pPr marL="241300" marR="182245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Calibri"/>
                <a:cs typeface="Calibri"/>
              </a:rPr>
              <a:t>Assertions should be used for testing purposes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1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Circle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rewritten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handling.</a:t>
            </a:r>
            <a:endParaRPr sz="2800" dirty="0">
              <a:latin typeface="Calibri"/>
              <a:cs typeface="Calibri"/>
            </a:endParaRPr>
          </a:p>
          <a:p>
            <a:pPr marL="835660" marR="498475" indent="-365125">
              <a:lnSpc>
                <a:spcPts val="2590"/>
              </a:lnSpc>
              <a:spcBef>
                <a:spcPts val="1335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setRadius(double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newRadius)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assert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newRadius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&gt;=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 dirty="0">
              <a:latin typeface="Courier New"/>
              <a:cs typeface="Courier New"/>
            </a:endParaRPr>
          </a:p>
          <a:p>
            <a:pPr marL="835660">
              <a:lnSpc>
                <a:spcPts val="2435"/>
              </a:lnSpc>
              <a:tabLst>
                <a:tab pos="2660650" algn="l"/>
              </a:tabLst>
            </a:pPr>
            <a:r>
              <a:rPr sz="2400" b="1" spc="-5" dirty="0">
                <a:latin typeface="Courier New"/>
                <a:cs typeface="Courier New"/>
              </a:rPr>
              <a:t>radius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	</a:t>
            </a:r>
            <a:r>
              <a:rPr sz="2400" b="1" spc="-5" dirty="0">
                <a:latin typeface="Courier New"/>
                <a:cs typeface="Courier New"/>
              </a:rPr>
              <a:t>newRadius;</a:t>
            </a:r>
            <a:endParaRPr sz="2400" dirty="0">
              <a:latin typeface="Courier New"/>
              <a:cs typeface="Courier New"/>
            </a:endParaRPr>
          </a:p>
          <a:p>
            <a:pPr marL="470534">
              <a:lnSpc>
                <a:spcPts val="273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39753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68044"/>
            <a:ext cx="8601075" cy="37077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Use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b="1" u="heavy" spc="-10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reaffirm </a:t>
            </a:r>
            <a:r>
              <a:rPr sz="3000" b="1" u="heavy" spc="-5" dirty="0"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assumptions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1593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This </a:t>
            </a:r>
            <a:r>
              <a:rPr sz="3000" spc="-10" dirty="0">
                <a:latin typeface="Calibri"/>
                <a:cs typeface="Calibri"/>
              </a:rPr>
              <a:t>gives you more confidence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assure correctness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program.</a:t>
            </a:r>
            <a:endParaRPr sz="30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220"/>
              </a:lnSpc>
              <a:spcBef>
                <a:spcPts val="66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5" dirty="0">
                <a:latin typeface="Calibri"/>
                <a:cs typeface="Calibri"/>
              </a:rPr>
              <a:t>common use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assertions is </a:t>
            </a:r>
            <a:r>
              <a:rPr sz="3000" spc="-20" dirty="0">
                <a:latin typeface="Calibri"/>
                <a:cs typeface="Calibri"/>
              </a:rPr>
              <a:t>to </a:t>
            </a:r>
            <a:r>
              <a:rPr sz="3000" spc="-10" dirty="0">
                <a:latin typeface="Calibri"/>
                <a:cs typeface="Calibri"/>
              </a:rPr>
              <a:t>replace </a:t>
            </a:r>
            <a:r>
              <a:rPr sz="3000" spc="-5" dirty="0">
                <a:latin typeface="Calibri"/>
                <a:cs typeface="Calibri"/>
              </a:rPr>
              <a:t>assumptions </a:t>
            </a:r>
            <a:r>
              <a:rPr sz="3000" spc="-66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code.</a:t>
            </a: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best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practice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assertions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liberally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241300" marR="197485" indent="-228600">
              <a:lnSpc>
                <a:spcPts val="322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5" dirty="0">
                <a:latin typeface="Calibri"/>
                <a:cs typeface="Calibri"/>
              </a:rPr>
              <a:t>Assertions </a:t>
            </a:r>
            <a:r>
              <a:rPr sz="3000" spc="-15" dirty="0">
                <a:latin typeface="Calibri"/>
                <a:cs typeface="Calibri"/>
              </a:rPr>
              <a:t>are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checked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at</a:t>
            </a:r>
            <a:r>
              <a:rPr sz="3000" spc="-10" dirty="0">
                <a:latin typeface="Calibri"/>
                <a:cs typeface="Calibri"/>
              </a:rPr>
              <a:t> runtime</a:t>
            </a:r>
            <a:r>
              <a:rPr sz="3000" spc="-5" dirty="0">
                <a:latin typeface="Calibri"/>
                <a:cs typeface="Calibri"/>
              </a:rPr>
              <a:t> and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5" dirty="0">
                <a:latin typeface="Calibri"/>
                <a:cs typeface="Calibri"/>
              </a:rPr>
              <a:t> be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turned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off</a:t>
            </a:r>
            <a:r>
              <a:rPr sz="3000" spc="-15" dirty="0">
                <a:latin typeface="Calibri"/>
                <a:cs typeface="Calibri"/>
              </a:rPr>
              <a:t> at startup </a:t>
            </a:r>
            <a:r>
              <a:rPr sz="3000" spc="-5" dirty="0">
                <a:latin typeface="Calibri"/>
                <a:cs typeface="Calibri"/>
              </a:rPr>
              <a:t>time,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unlike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exception</a:t>
            </a:r>
            <a:r>
              <a:rPr sz="30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handling</a:t>
            </a:r>
            <a:r>
              <a:rPr sz="3000" spc="-5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50339" y="432815"/>
            <a:ext cx="69627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5" dirty="0"/>
              <a:t> </a:t>
            </a:r>
            <a:r>
              <a:rPr spc="-15" dirty="0"/>
              <a:t>Exception</a:t>
            </a:r>
            <a:r>
              <a:rPr spc="-20" dirty="0"/>
              <a:t> </a:t>
            </a:r>
            <a:r>
              <a:rPr spc="-5" dirty="0"/>
              <a:t>Handling</a:t>
            </a:r>
            <a:r>
              <a:rPr spc="-20" dirty="0"/>
              <a:t>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Assertions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2D26B2-9268-912F-08BA-9C1E675F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C325A2-40B8-6F17-4542-7F1BDADE00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6762" y="384047"/>
            <a:ext cx="81108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Stack Trace</a:t>
            </a:r>
            <a:endParaRPr spc="-15" dirty="0"/>
          </a:p>
        </p:txBody>
      </p: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0534AB29-560C-004A-D7F9-22C4D76C68DD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93F24DE-5506-2E1B-BD82-B5E86AAEFDF4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32F0EDBE-6ACD-7511-40F7-EB849DE2F2BD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>
              <a:extLst>
                <a:ext uri="{FF2B5EF4-FFF2-40B4-BE49-F238E27FC236}">
                  <a16:creationId xmlns:a16="http://schemas.microsoft.com/office/drawing/2014/main" id="{19BBCEAC-FB40-9F15-68B2-F0F4E19E87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2" name="object 32">
            <a:extLst>
              <a:ext uri="{FF2B5EF4-FFF2-40B4-BE49-F238E27FC236}">
                <a16:creationId xmlns:a16="http://schemas.microsoft.com/office/drawing/2014/main" id="{CAEC430D-659F-C5D9-BB21-03A224F15063}"/>
              </a:ext>
            </a:extLst>
          </p:cNvPr>
          <p:cNvSpPr txBox="1"/>
          <p:nvPr/>
        </p:nvSpPr>
        <p:spPr>
          <a:xfrm>
            <a:off x="472440" y="1179067"/>
            <a:ext cx="8365490" cy="22653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</a:t>
            </a:r>
            <a:r>
              <a:rPr sz="2400" spc="-5" dirty="0">
                <a:latin typeface="Calibri"/>
                <a:cs typeface="Calibri"/>
              </a:rPr>
              <a:t> is </a:t>
            </a:r>
            <a:r>
              <a:rPr sz="2400" spc="-15" dirty="0">
                <a:latin typeface="Calibri"/>
                <a:cs typeface="Calibri"/>
              </a:rPr>
              <a:t>found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exception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backward through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chain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</a:t>
            </a:r>
            <a:r>
              <a:rPr sz="2400" spc="-10" dirty="0">
                <a:latin typeface="Calibri"/>
                <a:cs typeface="Calibri"/>
              </a:rPr>
              <a:t>calls,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method.</a:t>
            </a:r>
            <a:endParaRPr lang="en-US" sz="2400" spc="-5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400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85"/>
              </a:spcBef>
              <a:tabLst>
                <a:tab pos="354965" algn="l"/>
                <a:tab pos="35560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A8F9B592-4CC4-D758-AA1E-C3249915168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29DC3-9377-2E8D-4FB2-866F2D71F7E6}"/>
              </a:ext>
            </a:extLst>
          </p:cNvPr>
          <p:cNvSpPr txBox="1"/>
          <p:nvPr/>
        </p:nvSpPr>
        <p:spPr>
          <a:xfrm>
            <a:off x="5943600" y="620428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to Code - </a:t>
            </a:r>
            <a:r>
              <a:rPr lang="en-US" dirty="0" err="1"/>
              <a:t>StackTrace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D16C-EFB5-3553-4BAF-C0F88539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667000"/>
            <a:ext cx="702090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4668" y="144780"/>
            <a:ext cx="30149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The</a:t>
            </a:r>
            <a:r>
              <a:rPr sz="4400" spc="-35" dirty="0"/>
              <a:t> </a:t>
            </a:r>
            <a:r>
              <a:rPr sz="4400" dirty="0"/>
              <a:t>File</a:t>
            </a:r>
            <a:r>
              <a:rPr sz="4400" spc="-30" dirty="0"/>
              <a:t> </a:t>
            </a:r>
            <a:r>
              <a:rPr sz="4400" spc="-5" dirty="0"/>
              <a:t>Class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9740" y="1073403"/>
            <a:ext cx="8218170" cy="2681183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marR="5080" indent="-228600">
              <a:lnSpc>
                <a:spcPct val="805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intended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provide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abstraction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deals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most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machine-dependent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complexities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machine-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fashion.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ts val="3265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filename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string.</a:t>
            </a:r>
            <a:endParaRPr sz="2800" dirty="0">
              <a:latin typeface="Calibri"/>
              <a:cs typeface="Calibri"/>
            </a:endParaRPr>
          </a:p>
          <a:p>
            <a:pPr marL="241300" marR="339725" indent="-228600">
              <a:lnSpc>
                <a:spcPct val="771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File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class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wrapper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file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name 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directory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path.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1628"/>
            <a:ext cx="4697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Obtaining </a:t>
            </a:r>
            <a:r>
              <a:rPr sz="2000" spc="-5" dirty="0"/>
              <a:t>file</a:t>
            </a:r>
            <a:r>
              <a:rPr sz="2000" spc="-10" dirty="0"/>
              <a:t> properties </a:t>
            </a:r>
            <a:r>
              <a:rPr sz="2000" spc="-5" dirty="0"/>
              <a:t>and manipulating</a:t>
            </a:r>
            <a:r>
              <a:rPr sz="2000" spc="-10" dirty="0"/>
              <a:t> </a:t>
            </a:r>
            <a:r>
              <a:rPr sz="2000" spc="-5" dirty="0"/>
              <a:t>file</a:t>
            </a:r>
            <a:endParaRPr sz="2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448425"/>
            <a:chOff x="0" y="0"/>
            <a:chExt cx="9144000" cy="6448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381000"/>
              <a:ext cx="7329487" cy="6067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6180" y="155955"/>
            <a:ext cx="65411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-20" dirty="0">
                <a:latin typeface="Calibri Light"/>
                <a:cs typeface="Calibri Light"/>
              </a:rPr>
              <a:t>Problem: </a:t>
            </a:r>
            <a:r>
              <a:rPr sz="4000" b="0" spc="-15" dirty="0">
                <a:latin typeface="Calibri Light"/>
                <a:cs typeface="Calibri Light"/>
              </a:rPr>
              <a:t>Explore</a:t>
            </a:r>
            <a:r>
              <a:rPr sz="4000" b="0" spc="-20" dirty="0">
                <a:latin typeface="Calibri Light"/>
                <a:cs typeface="Calibri Light"/>
              </a:rPr>
              <a:t> </a:t>
            </a:r>
            <a:r>
              <a:rPr sz="4000" b="0" spc="-5" dirty="0">
                <a:latin typeface="Calibri Light"/>
                <a:cs typeface="Calibri Light"/>
              </a:rPr>
              <a:t>File</a:t>
            </a:r>
            <a:r>
              <a:rPr sz="4000" b="0" spc="-15" dirty="0">
                <a:latin typeface="Calibri Light"/>
                <a:cs typeface="Calibri Light"/>
              </a:rPr>
              <a:t> Properties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375" y="1430019"/>
            <a:ext cx="7717790" cy="1303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800" spc="-5" dirty="0">
                <a:latin typeface="Times New Roman"/>
                <a:cs typeface="Times New Roman"/>
              </a:rPr>
              <a:t>Objective: </a:t>
            </a:r>
            <a:r>
              <a:rPr sz="2800" spc="-25" dirty="0">
                <a:latin typeface="Times New Roman"/>
                <a:cs typeface="Times New Roman"/>
              </a:rPr>
              <a:t>Write </a:t>
            </a:r>
            <a:r>
              <a:rPr sz="2800" dirty="0">
                <a:latin typeface="Times New Roman"/>
                <a:cs typeface="Times New Roman"/>
              </a:rPr>
              <a:t>a program </a:t>
            </a:r>
            <a:r>
              <a:rPr sz="2800" spc="-5" dirty="0">
                <a:latin typeface="Times New Roman"/>
                <a:cs typeface="Times New Roman"/>
              </a:rPr>
              <a:t>that demonstrates </a:t>
            </a:r>
            <a:r>
              <a:rPr sz="2800" dirty="0">
                <a:latin typeface="Times New Roman"/>
                <a:cs typeface="Times New Roman"/>
              </a:rPr>
              <a:t>how </a:t>
            </a:r>
            <a:r>
              <a:rPr sz="2800" spc="-5" dirty="0">
                <a:latin typeface="Times New Roman"/>
                <a:cs typeface="Times New Roman"/>
              </a:rPr>
              <a:t>to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create files </a:t>
            </a:r>
            <a:r>
              <a:rPr sz="2800" spc="-5" dirty="0">
                <a:latin typeface="Times New Roman"/>
                <a:cs typeface="Times New Roman"/>
              </a:rPr>
              <a:t>in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platform-independent way and use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File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obtain</a:t>
            </a:r>
            <a:r>
              <a:rPr sz="28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their</a:t>
            </a:r>
            <a:r>
              <a:rPr sz="2800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properties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350" y="3200400"/>
            <a:ext cx="4038600" cy="2566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3200400"/>
            <a:ext cx="3867150" cy="258286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6180" y="155955"/>
            <a:ext cx="654113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Problem: </a:t>
            </a:r>
            <a:r>
              <a:rPr sz="4000" spc="-15" dirty="0"/>
              <a:t>Explore</a:t>
            </a:r>
            <a:r>
              <a:rPr sz="4000" spc="-20" dirty="0"/>
              <a:t> </a:t>
            </a:r>
            <a:r>
              <a:rPr sz="4000" spc="-5" dirty="0"/>
              <a:t>File</a:t>
            </a:r>
            <a:r>
              <a:rPr sz="4000" spc="-15" dirty="0"/>
              <a:t> Properties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871016" y="1967725"/>
            <a:ext cx="5626735" cy="342900"/>
          </a:xfrm>
          <a:custGeom>
            <a:avLst/>
            <a:gdLst/>
            <a:ahLst/>
            <a:cxnLst/>
            <a:rect l="l" t="t" r="r" b="b"/>
            <a:pathLst>
              <a:path w="5626735" h="342900">
                <a:moveTo>
                  <a:pt x="768286" y="0"/>
                </a:moveTo>
                <a:lnTo>
                  <a:pt x="693686" y="0"/>
                </a:lnTo>
                <a:lnTo>
                  <a:pt x="474611" y="0"/>
                </a:lnTo>
                <a:lnTo>
                  <a:pt x="399999" y="0"/>
                </a:lnTo>
                <a:lnTo>
                  <a:pt x="0" y="0"/>
                </a:lnTo>
                <a:lnTo>
                  <a:pt x="0" y="342900"/>
                </a:lnTo>
                <a:lnTo>
                  <a:pt x="399999" y="342900"/>
                </a:lnTo>
                <a:lnTo>
                  <a:pt x="474611" y="342900"/>
                </a:lnTo>
                <a:lnTo>
                  <a:pt x="693686" y="342900"/>
                </a:lnTo>
                <a:lnTo>
                  <a:pt x="768286" y="342900"/>
                </a:lnTo>
                <a:lnTo>
                  <a:pt x="768286" y="0"/>
                </a:lnTo>
                <a:close/>
              </a:path>
              <a:path w="5626735" h="342900">
                <a:moveTo>
                  <a:pt x="5461571" y="0"/>
                </a:moveTo>
                <a:lnTo>
                  <a:pt x="5461571" y="0"/>
                </a:lnTo>
                <a:lnTo>
                  <a:pt x="768299" y="0"/>
                </a:lnTo>
                <a:lnTo>
                  <a:pt x="768299" y="342900"/>
                </a:lnTo>
                <a:lnTo>
                  <a:pt x="5461571" y="342900"/>
                </a:lnTo>
                <a:lnTo>
                  <a:pt x="5461571" y="0"/>
                </a:lnTo>
                <a:close/>
              </a:path>
              <a:path w="5626735" h="342900">
                <a:moveTo>
                  <a:pt x="5626684" y="0"/>
                </a:moveTo>
                <a:lnTo>
                  <a:pt x="5461584" y="0"/>
                </a:lnTo>
                <a:lnTo>
                  <a:pt x="5461584" y="342900"/>
                </a:lnTo>
                <a:lnTo>
                  <a:pt x="5626684" y="342900"/>
                </a:lnTo>
                <a:lnTo>
                  <a:pt x="56266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1892" y="1280667"/>
            <a:ext cx="8049895" cy="504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3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B91AF"/>
                </a:solidFill>
                <a:latin typeface="Calibri"/>
                <a:cs typeface="Calibri"/>
              </a:rPr>
              <a:t>TestFileClass</a:t>
            </a:r>
            <a:r>
              <a:rPr sz="2200" b="1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{</a:t>
            </a:r>
            <a:endParaRPr sz="2200">
              <a:latin typeface="Calibri"/>
              <a:cs typeface="Calibri"/>
            </a:endParaRPr>
          </a:p>
          <a:p>
            <a:pPr marL="266700">
              <a:lnSpc>
                <a:spcPts val="2605"/>
              </a:lnSpc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2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void </a:t>
            </a:r>
            <a:r>
              <a:rPr sz="2200" b="1" spc="-5" dirty="0">
                <a:latin typeface="Calibri"/>
                <a:cs typeface="Calibri"/>
              </a:rPr>
              <a:t>main(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200" b="1" spc="-5" dirty="0">
                <a:latin typeface="Calibri"/>
                <a:cs typeface="Calibri"/>
              </a:rPr>
              <a:t>[] </a:t>
            </a:r>
            <a:r>
              <a:rPr sz="2200" b="1" spc="-10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200" b="1" spc="-10" dirty="0">
                <a:latin typeface="Calibri"/>
                <a:cs typeface="Calibri"/>
              </a:rPr>
              <a:t>){</a:t>
            </a:r>
            <a:endParaRPr sz="2200">
              <a:latin typeface="Calibri"/>
              <a:cs typeface="Calibri"/>
            </a:endParaRPr>
          </a:p>
          <a:p>
            <a:pPr marL="647700">
              <a:lnSpc>
                <a:spcPts val="2615"/>
              </a:lnSpc>
            </a:pP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200" b="1" spc="-10" dirty="0">
                <a:latin typeface="Calibri"/>
                <a:cs typeface="Calibri"/>
              </a:rPr>
              <a:t>.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200" b="1" spc="-10" dirty="0">
                <a:latin typeface="Calibri"/>
                <a:cs typeface="Calibri"/>
              </a:rPr>
              <a:t>.</a:t>
            </a:r>
            <a:r>
              <a:rPr sz="22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 </a:t>
            </a:r>
            <a:r>
              <a:rPr sz="2200" b="1" dirty="0">
                <a:latin typeface="Calibri"/>
                <a:cs typeface="Calibri"/>
              </a:rPr>
              <a:t>=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2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java.io.File(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"image/us.gif"</a:t>
            </a:r>
            <a:r>
              <a:rPr sz="2200" b="1" spc="-5" dirty="0">
                <a:latin typeface="Calibri"/>
                <a:cs typeface="Calibri"/>
              </a:rPr>
              <a:t>);</a:t>
            </a:r>
            <a:endParaRPr sz="2200">
              <a:latin typeface="Calibri"/>
              <a:cs typeface="Calibri"/>
            </a:endParaRPr>
          </a:p>
          <a:p>
            <a:pPr marL="647700" marR="5080">
              <a:lnSpc>
                <a:spcPct val="99700"/>
              </a:lnSpc>
              <a:spcBef>
                <a:spcPts val="80"/>
              </a:spcBef>
            </a:pP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"Does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A31515"/>
                </a:solidFill>
                <a:latin typeface="Calibri"/>
                <a:cs typeface="Calibri"/>
              </a:rPr>
              <a:t>exist?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file.exists());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has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file.length()</a:t>
            </a:r>
            <a:r>
              <a:rPr sz="2200" b="1" dirty="0">
                <a:latin typeface="Calibri"/>
                <a:cs typeface="Calibri"/>
              </a:rPr>
              <a:t> +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bytes"</a:t>
            </a:r>
            <a:r>
              <a:rPr sz="2200" b="1" spc="-10" dirty="0">
                <a:latin typeface="Calibri"/>
                <a:cs typeface="Calibri"/>
              </a:rPr>
              <a:t>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"Can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read?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file.canRead());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"Can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be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written?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file.canWrite()); 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directory?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file.isDirectory());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a 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file?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file.isFile());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absolute?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file.isAbsolute());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"Is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it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hidden?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file.isHidden());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"Absolute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path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is</a:t>
            </a:r>
            <a:r>
              <a:rPr sz="22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file.getAbsolutePath()); </a:t>
            </a:r>
            <a:r>
              <a:rPr sz="2200" b="1" spc="-4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System.out.println(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"Last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modified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on</a:t>
            </a:r>
            <a:r>
              <a:rPr sz="22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2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+</a:t>
            </a:r>
            <a:endParaRPr sz="2200">
              <a:latin typeface="Calibri"/>
              <a:cs typeface="Calibri"/>
            </a:endParaRPr>
          </a:p>
          <a:p>
            <a:pPr marL="1346200">
              <a:lnSpc>
                <a:spcPts val="2615"/>
              </a:lnSpc>
              <a:spcBef>
                <a:spcPts val="70"/>
              </a:spcBef>
            </a:pPr>
            <a:r>
              <a:rPr sz="22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2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java.util.Date(file.lastModified()));</a:t>
            </a:r>
            <a:endParaRPr sz="2200">
              <a:latin typeface="Calibri"/>
              <a:cs typeface="Calibri"/>
            </a:endParaRPr>
          </a:p>
          <a:p>
            <a:pPr marL="330200">
              <a:lnSpc>
                <a:spcPts val="2615"/>
              </a:lnSpc>
            </a:pPr>
            <a:r>
              <a:rPr sz="2200" b="1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892" y="6309867"/>
            <a:ext cx="121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}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539" y="144780"/>
            <a:ext cx="17659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Text</a:t>
            </a:r>
            <a:r>
              <a:rPr sz="4400" spc="-75" dirty="0"/>
              <a:t> </a:t>
            </a:r>
            <a:r>
              <a:rPr sz="4400" dirty="0"/>
              <a:t>I/O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83540" y="1226820"/>
            <a:ext cx="8172450" cy="41211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 algn="just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5" dirty="0">
                <a:latin typeface="Calibri"/>
                <a:cs typeface="Calibri"/>
              </a:rPr>
              <a:t>File object </a:t>
            </a:r>
            <a:r>
              <a:rPr sz="2600" spc="-15" dirty="0">
                <a:latin typeface="Calibri"/>
                <a:cs typeface="Calibri"/>
              </a:rPr>
              <a:t>encapsulates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properties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5" dirty="0">
                <a:latin typeface="Calibri"/>
                <a:cs typeface="Calibri"/>
              </a:rPr>
              <a:t>file </a:t>
            </a:r>
            <a:r>
              <a:rPr sz="2600" dirty="0">
                <a:latin typeface="Calibri"/>
                <a:cs typeface="Calibri"/>
              </a:rPr>
              <a:t>or a </a:t>
            </a:r>
            <a:r>
              <a:rPr sz="2600" spc="-10" dirty="0">
                <a:latin typeface="Calibri"/>
                <a:cs typeface="Calibri"/>
              </a:rPr>
              <a:t>path,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but does not </a:t>
            </a:r>
            <a:r>
              <a:rPr sz="2600" spc="-15" dirty="0">
                <a:latin typeface="Calibri"/>
                <a:cs typeface="Calibri"/>
              </a:rPr>
              <a:t>contain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methods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i="1" spc="-5" dirty="0">
                <a:latin typeface="Calibri"/>
                <a:cs typeface="Calibri"/>
              </a:rPr>
              <a:t>reading/writing </a:t>
            </a:r>
            <a:r>
              <a:rPr sz="2600" i="1" spc="-10" dirty="0">
                <a:latin typeface="Calibri"/>
                <a:cs typeface="Calibri"/>
              </a:rPr>
              <a:t>data </a:t>
            </a:r>
            <a:r>
              <a:rPr sz="2600" i="1" spc="-57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from/to</a:t>
            </a:r>
            <a:r>
              <a:rPr sz="2600" i="1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 dirty="0">
              <a:latin typeface="Calibri"/>
              <a:cs typeface="Calibri"/>
            </a:endParaRPr>
          </a:p>
          <a:p>
            <a:pPr marL="241300" marR="289560" indent="-228600" algn="just">
              <a:lnSpc>
                <a:spcPts val="31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order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perform </a:t>
            </a:r>
            <a:r>
              <a:rPr sz="2600" spc="-20" dirty="0">
                <a:latin typeface="Calibri"/>
                <a:cs typeface="Calibri"/>
              </a:rPr>
              <a:t>I/O, </a:t>
            </a:r>
            <a:r>
              <a:rPr sz="2600" spc="-15" dirty="0">
                <a:latin typeface="Calibri"/>
                <a:cs typeface="Calibri"/>
              </a:rPr>
              <a:t>you </a:t>
            </a:r>
            <a:r>
              <a:rPr sz="2600" spc="-10" dirty="0">
                <a:latin typeface="Calibri"/>
                <a:cs typeface="Calibri"/>
              </a:rPr>
              <a:t>need </a:t>
            </a:r>
            <a:r>
              <a:rPr sz="2600" b="1" spc="-15" dirty="0">
                <a:latin typeface="Calibri"/>
                <a:cs typeface="Calibri"/>
              </a:rPr>
              <a:t>to create </a:t>
            </a:r>
            <a:r>
              <a:rPr sz="2600" b="1" spc="-5" dirty="0">
                <a:latin typeface="Calibri"/>
                <a:cs typeface="Calibri"/>
              </a:rPr>
              <a:t>objects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appropriate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Java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I/O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classes.</a:t>
            </a:r>
            <a:endParaRPr sz="2600" dirty="0">
              <a:latin typeface="Calibri"/>
              <a:cs typeface="Calibri"/>
            </a:endParaRPr>
          </a:p>
          <a:p>
            <a:pPr marL="241300" marR="231140" indent="-228600" algn="just">
              <a:lnSpc>
                <a:spcPct val="102299"/>
              </a:lnSpc>
              <a:spcBef>
                <a:spcPts val="11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objects </a:t>
            </a:r>
            <a:r>
              <a:rPr sz="2600" spc="-15" dirty="0">
                <a:latin typeface="Calibri"/>
                <a:cs typeface="Calibri"/>
              </a:rPr>
              <a:t>contain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methods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reading/writing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from/to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file.</a:t>
            </a:r>
            <a:endParaRPr sz="26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Calibri"/>
                <a:cs typeface="Calibri"/>
              </a:rPr>
              <a:t>File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Scanner</a:t>
            </a:r>
            <a:endParaRPr sz="2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15" dirty="0">
                <a:latin typeface="Calibri"/>
                <a:cs typeface="Calibri"/>
              </a:rPr>
              <a:t>PrintWriter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CE020-C03E-5AFD-442A-22603804EB4B}"/>
              </a:ext>
            </a:extLst>
          </p:cNvPr>
          <p:cNvSpPr txBox="1"/>
          <p:nvPr/>
        </p:nvSpPr>
        <p:spPr>
          <a:xfrm>
            <a:off x="5638800" y="5867400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FileHandling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Writing</a:t>
            </a:r>
            <a:r>
              <a:rPr sz="4000" spc="-25" dirty="0"/>
              <a:t> Data</a:t>
            </a:r>
            <a:r>
              <a:rPr sz="4000" spc="-15" dirty="0"/>
              <a:t> </a:t>
            </a:r>
            <a:r>
              <a:rPr sz="4000" spc="-5" dirty="0"/>
              <a:t>Using</a:t>
            </a:r>
            <a:r>
              <a:rPr sz="4000" spc="-35" dirty="0"/>
              <a:t> </a:t>
            </a:r>
            <a:r>
              <a:rPr sz="4000" spc="-25" dirty="0"/>
              <a:t>PrintWriter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23850" y="1064460"/>
            <a:ext cx="2870200" cy="297815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065">
              <a:lnSpc>
                <a:spcPts val="1945"/>
              </a:lnSpc>
            </a:pPr>
            <a:r>
              <a:rPr sz="1700" spc="-10" dirty="0">
                <a:latin typeface="Times New Roman"/>
                <a:cs typeface="Times New Roman"/>
              </a:rPr>
              <a:t>java.io.PrintWriter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850" y="1361914"/>
            <a:ext cx="2870200" cy="4342130"/>
          </a:xfrm>
          <a:prstGeom prst="rect">
            <a:avLst/>
          </a:prstGeom>
          <a:ln w="19338">
            <a:solidFill>
              <a:srgbClr val="00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795"/>
              </a:spcBef>
            </a:pPr>
            <a:r>
              <a:rPr sz="1700" spc="-10" dirty="0">
                <a:latin typeface="Times New Roman"/>
                <a:cs typeface="Times New Roman"/>
              </a:rPr>
              <a:t>+PrintWriter(filename: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String)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+print(s: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String):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sz="1700" spc="-5" dirty="0">
                <a:latin typeface="Times New Roman"/>
                <a:cs typeface="Times New Roman"/>
              </a:rPr>
              <a:t>+print(c: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char):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10" dirty="0">
                <a:latin typeface="Times New Roman"/>
                <a:cs typeface="Times New Roman"/>
              </a:rPr>
              <a:t>+print(cArray: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char[]):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60"/>
              </a:spcBef>
            </a:pPr>
            <a:r>
              <a:rPr sz="1700" spc="-5" dirty="0">
                <a:latin typeface="Times New Roman"/>
                <a:cs typeface="Times New Roman"/>
              </a:rPr>
              <a:t>+print(i: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int):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30"/>
              </a:spcBef>
            </a:pPr>
            <a:r>
              <a:rPr sz="1700" spc="-5" dirty="0">
                <a:latin typeface="Times New Roman"/>
                <a:cs typeface="Times New Roman"/>
              </a:rPr>
              <a:t>+print(l: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long):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+print(f: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float):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>
              <a:lnSpc>
                <a:spcPct val="100000"/>
              </a:lnSpc>
              <a:spcBef>
                <a:spcPts val="555"/>
              </a:spcBef>
            </a:pPr>
            <a:r>
              <a:rPr sz="1700" spc="-5" dirty="0">
                <a:latin typeface="Times New Roman"/>
                <a:cs typeface="Times New Roman"/>
              </a:rPr>
              <a:t>+print(d: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double):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</a:t>
            </a:r>
            <a:endParaRPr sz="1700">
              <a:latin typeface="Times New Roman"/>
              <a:cs typeface="Times New Roman"/>
            </a:endParaRPr>
          </a:p>
          <a:p>
            <a:pPr marL="48260" marR="317500">
              <a:lnSpc>
                <a:spcPts val="2600"/>
              </a:lnSpc>
              <a:spcBef>
                <a:spcPts val="155"/>
              </a:spcBef>
            </a:pPr>
            <a:r>
              <a:rPr sz="1700" spc="-5" dirty="0">
                <a:latin typeface="Times New Roman"/>
                <a:cs typeface="Times New Roman"/>
              </a:rPr>
              <a:t>+print(b: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boolean):</a:t>
            </a:r>
            <a:r>
              <a:rPr sz="1700" spc="40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void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Also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overloaded</a:t>
            </a:r>
            <a:endParaRPr sz="1700">
              <a:latin typeface="Times New Roman"/>
              <a:cs typeface="Times New Roman"/>
            </a:endParaRPr>
          </a:p>
          <a:p>
            <a:pPr marL="218440">
              <a:lnSpc>
                <a:spcPts val="1775"/>
              </a:lnSpc>
            </a:pPr>
            <a:r>
              <a:rPr sz="1700" spc="-5" dirty="0">
                <a:latin typeface="Times New Roman"/>
                <a:cs typeface="Times New Roman"/>
              </a:rPr>
              <a:t>println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methods.</a:t>
            </a:r>
            <a:endParaRPr sz="1700">
              <a:latin typeface="Times New Roman"/>
              <a:cs typeface="Times New Roman"/>
            </a:endParaRPr>
          </a:p>
          <a:p>
            <a:pPr marL="218440" marR="318135" indent="-170815">
              <a:lnSpc>
                <a:spcPts val="1960"/>
              </a:lnSpc>
              <a:spcBef>
                <a:spcPts val="660"/>
              </a:spcBef>
            </a:pPr>
            <a:r>
              <a:rPr sz="1700" spc="-10" dirty="0">
                <a:latin typeface="Times New Roman"/>
                <a:cs typeface="Times New Roman"/>
              </a:rPr>
              <a:t>Also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contains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overloaded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printf</a:t>
            </a:r>
            <a:r>
              <a:rPr sz="1700" spc="-10" dirty="0">
                <a:latin typeface="Times New Roman"/>
                <a:cs typeface="Times New Roman"/>
              </a:rPr>
              <a:t> methods.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753" y="1369910"/>
            <a:ext cx="5196205" cy="4305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5745">
              <a:lnSpc>
                <a:spcPct val="127299"/>
              </a:lnSpc>
              <a:spcBef>
                <a:spcPts val="95"/>
              </a:spcBef>
            </a:pPr>
            <a:r>
              <a:rPr sz="1700" spc="-10" dirty="0">
                <a:latin typeface="Times New Roman"/>
                <a:cs typeface="Times New Roman"/>
              </a:rPr>
              <a:t>Creates</a:t>
            </a:r>
            <a:r>
              <a:rPr sz="1700" spc="-5" dirty="0">
                <a:latin typeface="Times New Roman"/>
                <a:cs typeface="Times New Roman"/>
              </a:rPr>
              <a:t> a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PrintWriter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for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specified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file.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character.</a:t>
            </a:r>
            <a:endParaRPr sz="1700">
              <a:latin typeface="Times New Roman"/>
              <a:cs typeface="Times New Roman"/>
            </a:endParaRPr>
          </a:p>
          <a:p>
            <a:pPr marL="12700" marR="2728595">
              <a:lnSpc>
                <a:spcPts val="2600"/>
              </a:lnSpc>
              <a:spcBef>
                <a:spcPts val="150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dirty="0">
                <a:latin typeface="Times New Roman"/>
                <a:cs typeface="Times New Roman"/>
              </a:rPr>
              <a:t>an </a:t>
            </a:r>
            <a:r>
              <a:rPr sz="1700" spc="-5" dirty="0">
                <a:latin typeface="Times New Roman"/>
                <a:cs typeface="Times New Roman"/>
              </a:rPr>
              <a:t>array </a:t>
            </a:r>
            <a:r>
              <a:rPr sz="1700" spc="-10" dirty="0">
                <a:latin typeface="Times New Roman"/>
                <a:cs typeface="Times New Roman"/>
              </a:rPr>
              <a:t>of character. </a:t>
            </a:r>
            <a:r>
              <a:rPr sz="1700" spc="-4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dirty="0">
                <a:latin typeface="Times New Roman"/>
                <a:cs typeface="Times New Roman"/>
              </a:rPr>
              <a:t>an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int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434079">
              <a:lnSpc>
                <a:spcPts val="2570"/>
              </a:lnSpc>
              <a:spcBef>
                <a:spcPts val="15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long value.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float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12700" marR="3149600">
              <a:lnSpc>
                <a:spcPts val="2600"/>
              </a:lnSpc>
              <a:spcBef>
                <a:spcPts val="5"/>
              </a:spcBef>
            </a:pPr>
            <a:r>
              <a:rPr sz="1700" spc="-10" dirty="0">
                <a:latin typeface="Times New Roman"/>
                <a:cs typeface="Times New Roman"/>
              </a:rPr>
              <a:t>Writes </a:t>
            </a:r>
            <a:r>
              <a:rPr sz="1700" spc="-5" dirty="0">
                <a:latin typeface="Times New Roman"/>
                <a:cs typeface="Times New Roman"/>
              </a:rPr>
              <a:t>a double </a:t>
            </a:r>
            <a:r>
              <a:rPr sz="1700" spc="-10" dirty="0">
                <a:latin typeface="Times New Roman"/>
                <a:cs typeface="Times New Roman"/>
              </a:rPr>
              <a:t>value. 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Writes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spc="-10" dirty="0">
                <a:latin typeface="Times New Roman"/>
                <a:cs typeface="Times New Roman"/>
              </a:rPr>
              <a:t>boolean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value.</a:t>
            </a:r>
            <a:endParaRPr sz="1700">
              <a:latin typeface="Times New Roman"/>
              <a:cs typeface="Times New Roman"/>
            </a:endParaRPr>
          </a:p>
          <a:p>
            <a:pPr marL="238125" marR="5080" indent="-226060">
              <a:lnSpc>
                <a:spcPts val="1960"/>
              </a:lnSpc>
              <a:spcBef>
                <a:spcPts val="480"/>
              </a:spcBef>
            </a:pPr>
            <a:r>
              <a:rPr sz="1700" spc="-5" dirty="0">
                <a:latin typeface="Times New Roman"/>
                <a:cs typeface="Times New Roman"/>
              </a:rPr>
              <a:t>A </a:t>
            </a:r>
            <a:r>
              <a:rPr sz="1700" dirty="0">
                <a:latin typeface="Times New Roman"/>
                <a:cs typeface="Times New Roman"/>
              </a:rPr>
              <a:t>println </a:t>
            </a:r>
            <a:r>
              <a:rPr sz="1700" spc="-10" dirty="0">
                <a:latin typeface="Times New Roman"/>
                <a:cs typeface="Times New Roman"/>
              </a:rPr>
              <a:t>method </a:t>
            </a:r>
            <a:r>
              <a:rPr sz="1700" spc="-5" dirty="0">
                <a:latin typeface="Times New Roman"/>
                <a:cs typeface="Times New Roman"/>
              </a:rPr>
              <a:t>acts like a print </a:t>
            </a:r>
            <a:r>
              <a:rPr sz="1700" spc="-10" dirty="0">
                <a:latin typeface="Times New Roman"/>
                <a:cs typeface="Times New Roman"/>
              </a:rPr>
              <a:t>method; additionally </a:t>
            </a:r>
            <a:r>
              <a:rPr sz="1700" dirty="0">
                <a:latin typeface="Times New Roman"/>
                <a:cs typeface="Times New Roman"/>
              </a:rPr>
              <a:t>it 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prints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a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line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separator.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-5" dirty="0">
                <a:latin typeface="Times New Roman"/>
                <a:cs typeface="Times New Roman"/>
              </a:rPr>
              <a:t> line</a:t>
            </a:r>
            <a:r>
              <a:rPr sz="1700" spc="-10" dirty="0">
                <a:latin typeface="Times New Roman"/>
                <a:cs typeface="Times New Roman"/>
              </a:rPr>
              <a:t> separator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string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defined </a:t>
            </a:r>
            <a:r>
              <a:rPr sz="1700" spc="-409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by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system.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-35" dirty="0">
                <a:latin typeface="Times New Roman"/>
                <a:cs typeface="Times New Roman"/>
              </a:rPr>
              <a:t>It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\r\n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Windows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\n</a:t>
            </a:r>
            <a:r>
              <a:rPr sz="1700" spc="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on Unix.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845"/>
              </a:lnSpc>
            </a:pPr>
            <a:r>
              <a:rPr sz="1700" spc="-10" dirty="0">
                <a:latin typeface="Times New Roman"/>
                <a:cs typeface="Times New Roman"/>
              </a:rPr>
              <a:t>The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printf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method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was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introduced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§4.6,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“Formatting</a:t>
            </a:r>
            <a:endParaRPr sz="1700">
              <a:latin typeface="Times New Roman"/>
              <a:cs typeface="Times New Roman"/>
            </a:endParaRPr>
          </a:p>
          <a:p>
            <a:pPr marL="257175">
              <a:lnSpc>
                <a:spcPts val="2000"/>
              </a:lnSpc>
            </a:pPr>
            <a:r>
              <a:rPr sz="1700" spc="-10" dirty="0">
                <a:latin typeface="Times New Roman"/>
                <a:cs typeface="Times New Roman"/>
              </a:rPr>
              <a:t>Console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Output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5" dirty="0">
                <a:latin typeface="Times New Roman"/>
                <a:cs typeface="Times New Roman"/>
              </a:rPr>
              <a:t>and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Strings.”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2786" y="119379"/>
            <a:ext cx="62185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Writing</a:t>
            </a:r>
            <a:r>
              <a:rPr sz="4000" spc="-25" dirty="0"/>
              <a:t> Data</a:t>
            </a:r>
            <a:r>
              <a:rPr sz="4000" spc="-15" dirty="0"/>
              <a:t> </a:t>
            </a:r>
            <a:r>
              <a:rPr sz="4000" spc="-5" dirty="0"/>
              <a:t>Using</a:t>
            </a:r>
            <a:r>
              <a:rPr sz="4000" spc="-35" dirty="0"/>
              <a:t> </a:t>
            </a:r>
            <a:r>
              <a:rPr sz="4000" spc="-25" dirty="0"/>
              <a:t>PrintWriter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10947" y="815339"/>
            <a:ext cx="7027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B91AF"/>
                </a:solidFill>
                <a:latin typeface="Calibri"/>
                <a:cs typeface="Calibri"/>
              </a:rPr>
              <a:t>WriteData</a:t>
            </a:r>
            <a:r>
              <a:rPr sz="2000" b="1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arg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997" y="145161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java.io.File(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8147" y="1729740"/>
            <a:ext cx="45827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r>
              <a:rPr sz="20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(file.exists())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7815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"File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already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System.exit(1);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//create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847" y="2975610"/>
            <a:ext cx="600773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5" dirty="0">
                <a:latin typeface="Calibri"/>
                <a:cs typeface="Calibri"/>
              </a:rPr>
              <a:t>.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5" dirty="0">
                <a:latin typeface="Calibri"/>
                <a:cs typeface="Calibri"/>
              </a:rPr>
              <a:t>.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output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java.io.PrintWriter(file);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147" y="3558540"/>
            <a:ext cx="3869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Write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formatted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0847" y="3890009"/>
            <a:ext cx="31667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output.print(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"John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T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Smith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0847" y="4194809"/>
            <a:ext cx="1996439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output.println(90);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8147" y="4472940"/>
            <a:ext cx="30575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output.print(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"Eric</a:t>
            </a:r>
            <a:r>
              <a:rPr sz="2000" b="1" spc="-3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K</a:t>
            </a:r>
            <a:r>
              <a:rPr sz="2000" b="1" spc="-2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Jones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output.println(85);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0847" y="5718809"/>
            <a:ext cx="156527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0"/>
              </a:lnSpc>
            </a:pPr>
            <a:r>
              <a:rPr sz="2000" b="1" spc="-5" dirty="0">
                <a:latin typeface="Calibri"/>
                <a:cs typeface="Calibri"/>
              </a:rPr>
              <a:t>output.close();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697" y="5996940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947" y="6301740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Reading</a:t>
            </a:r>
            <a:r>
              <a:rPr sz="4000" spc="-25" dirty="0"/>
              <a:t> </a:t>
            </a:r>
            <a:r>
              <a:rPr sz="4000" spc="-30" dirty="0"/>
              <a:t>Data</a:t>
            </a:r>
            <a:r>
              <a:rPr sz="4000" spc="-20" dirty="0"/>
              <a:t> </a:t>
            </a:r>
            <a:r>
              <a:rPr sz="4000" spc="-5" dirty="0"/>
              <a:t>Using</a:t>
            </a:r>
            <a:r>
              <a:rPr sz="4000" spc="-20" dirty="0"/>
              <a:t> </a:t>
            </a:r>
            <a:r>
              <a:rPr sz="4000" spc="-10" dirty="0"/>
              <a:t>Scanner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41808" y="1348609"/>
            <a:ext cx="2624455" cy="271145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50240">
              <a:lnSpc>
                <a:spcPts val="1764"/>
              </a:lnSpc>
            </a:pPr>
            <a:r>
              <a:rPr sz="1550" spc="-5" dirty="0">
                <a:latin typeface="Times New Roman"/>
                <a:cs typeface="Times New Roman"/>
              </a:rPr>
              <a:t>j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v</a:t>
            </a:r>
            <a:r>
              <a:rPr sz="1550" spc="7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r>
              <a:rPr sz="1550" spc="-10" dirty="0">
                <a:latin typeface="Times New Roman"/>
                <a:cs typeface="Times New Roman"/>
              </a:rPr>
              <a:t>u</a:t>
            </a:r>
            <a:r>
              <a:rPr sz="1550" spc="-50" dirty="0">
                <a:latin typeface="Times New Roman"/>
                <a:cs typeface="Times New Roman"/>
              </a:rPr>
              <a:t>til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r>
              <a:rPr sz="1550" spc="90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808" y="1619206"/>
            <a:ext cx="2624455" cy="3934460"/>
          </a:xfrm>
          <a:prstGeom prst="rect">
            <a:avLst/>
          </a:prstGeom>
          <a:ln w="24453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675"/>
              </a:spcBef>
            </a:pPr>
            <a:r>
              <a:rPr sz="1550" spc="-5" dirty="0">
                <a:latin typeface="Times New Roman"/>
                <a:cs typeface="Times New Roman"/>
              </a:rPr>
              <a:t>+Scanner(source:</a:t>
            </a:r>
            <a:r>
              <a:rPr sz="1550" spc="-80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File)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95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c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55" dirty="0">
                <a:latin typeface="Times New Roman"/>
                <a:cs typeface="Times New Roman"/>
              </a:rPr>
              <a:t>(</a:t>
            </a:r>
            <a:r>
              <a:rPr sz="1550" spc="-3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g</a:t>
            </a:r>
            <a:r>
              <a:rPr sz="1550" spc="-5" dirty="0">
                <a:latin typeface="Times New Roman"/>
                <a:cs typeface="Times New Roman"/>
              </a:rPr>
              <a:t>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-20" dirty="0">
                <a:latin typeface="Times New Roman"/>
                <a:cs typeface="Times New Roman"/>
              </a:rPr>
              <a:t>+close()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5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30" dirty="0">
                <a:latin typeface="Times New Roman"/>
                <a:cs typeface="Times New Roman"/>
              </a:rPr>
              <a:t>s</a:t>
            </a:r>
            <a:r>
              <a:rPr sz="1550" spc="35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b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dirty="0">
                <a:latin typeface="Times New Roman"/>
                <a:cs typeface="Times New Roman"/>
              </a:rPr>
              <a:t>+next():</a:t>
            </a:r>
            <a:r>
              <a:rPr sz="1550" spc="-7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String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-5" dirty="0">
                <a:latin typeface="Times New Roman"/>
                <a:cs typeface="Times New Roman"/>
              </a:rPr>
              <a:t>+nextByte():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byte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95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h</a:t>
            </a:r>
            <a:r>
              <a:rPr sz="1550" spc="-15" dirty="0">
                <a:latin typeface="Times New Roman"/>
                <a:cs typeface="Times New Roman"/>
              </a:rPr>
              <a:t>o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sz="1550" spc="-15" dirty="0">
                <a:latin typeface="Times New Roman"/>
                <a:cs typeface="Times New Roman"/>
              </a:rPr>
              <a:t>+nextInt():</a:t>
            </a:r>
            <a:r>
              <a:rPr sz="1550" spc="9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660"/>
              </a:spcBef>
            </a:pPr>
            <a:r>
              <a:rPr sz="1550" spc="-15" dirty="0">
                <a:latin typeface="Times New Roman"/>
                <a:cs typeface="Times New Roman"/>
              </a:rPr>
              <a:t>+nextLong():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long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59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95" dirty="0">
                <a:latin typeface="Times New Roman"/>
                <a:cs typeface="Times New Roman"/>
              </a:rPr>
              <a:t>F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50" dirty="0">
                <a:latin typeface="Times New Roman"/>
                <a:cs typeface="Times New Roman"/>
              </a:rPr>
              <a:t>f</a:t>
            </a:r>
            <a:r>
              <a:rPr sz="1550" spc="-50" dirty="0">
                <a:latin typeface="Times New Roman"/>
                <a:cs typeface="Times New Roman"/>
              </a:rPr>
              <a:t>l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2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464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20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35" dirty="0">
                <a:latin typeface="Times New Roman"/>
                <a:cs typeface="Times New Roman"/>
              </a:rPr>
              <a:t>D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-5" dirty="0">
                <a:latin typeface="Times New Roman"/>
                <a:cs typeface="Times New Roman"/>
              </a:rPr>
              <a:t>b</a:t>
            </a:r>
            <a:r>
              <a:rPr sz="1550" spc="-55" dirty="0">
                <a:latin typeface="Times New Roman"/>
                <a:cs typeface="Times New Roman"/>
              </a:rPr>
              <a:t>l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u</a:t>
            </a:r>
            <a:r>
              <a:rPr sz="1550" spc="-5" dirty="0">
                <a:latin typeface="Times New Roman"/>
                <a:cs typeface="Times New Roman"/>
              </a:rPr>
              <a:t>bl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  <a:p>
            <a:pPr marL="233045" marR="147320" indent="-196215">
              <a:lnSpc>
                <a:spcPts val="1750"/>
              </a:lnSpc>
              <a:spcBef>
                <a:spcPts val="615"/>
              </a:spcBef>
            </a:pPr>
            <a:r>
              <a:rPr sz="1550" spc="80" dirty="0">
                <a:latin typeface="Times New Roman"/>
                <a:cs typeface="Times New Roman"/>
              </a:rPr>
              <a:t>+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35" dirty="0">
                <a:latin typeface="Times New Roman"/>
                <a:cs typeface="Times New Roman"/>
              </a:rPr>
              <a:t>D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l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imi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135" dirty="0">
                <a:latin typeface="Times New Roman"/>
                <a:cs typeface="Times New Roman"/>
              </a:rPr>
              <a:t>(</a:t>
            </a:r>
            <a:r>
              <a:rPr sz="1550" spc="-5" dirty="0">
                <a:latin typeface="Times New Roman"/>
                <a:cs typeface="Times New Roman"/>
              </a:rPr>
              <a:t>p</a:t>
            </a:r>
            <a:r>
              <a:rPr sz="1550" spc="70" dirty="0">
                <a:latin typeface="Times New Roman"/>
                <a:cs typeface="Times New Roman"/>
              </a:rPr>
              <a:t>a</a:t>
            </a:r>
            <a:r>
              <a:rPr sz="1550" spc="-50" dirty="0">
                <a:latin typeface="Times New Roman"/>
                <a:cs typeface="Times New Roman"/>
              </a:rPr>
              <a:t>tt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n:</a:t>
            </a:r>
            <a:r>
              <a:rPr sz="1550" spc="-50" dirty="0">
                <a:latin typeface="Times New Roman"/>
                <a:cs typeface="Times New Roman"/>
              </a:rPr>
              <a:t> </a:t>
            </a:r>
            <a:r>
              <a:rPr sz="1550" spc="-100" dirty="0">
                <a:latin typeface="Times New Roman"/>
                <a:cs typeface="Times New Roman"/>
              </a:rPr>
              <a:t>S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0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g</a:t>
            </a:r>
            <a:r>
              <a:rPr sz="1550" spc="55" dirty="0">
                <a:latin typeface="Times New Roman"/>
                <a:cs typeface="Times New Roman"/>
              </a:rPr>
              <a:t>)</a:t>
            </a:r>
            <a:r>
              <a:rPr sz="1550" spc="-5" dirty="0">
                <a:latin typeface="Times New Roman"/>
                <a:cs typeface="Times New Roman"/>
              </a:rPr>
              <a:t>:  </a:t>
            </a:r>
            <a:r>
              <a:rPr sz="1550" spc="-10" dirty="0">
                <a:latin typeface="Times New Roman"/>
                <a:cs typeface="Times New Roman"/>
              </a:rPr>
              <a:t>Scanner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9465" y="1633714"/>
            <a:ext cx="4924425" cy="361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900"/>
              </a:lnSpc>
              <a:spcBef>
                <a:spcPts val="100"/>
              </a:spcBef>
            </a:pPr>
            <a:r>
              <a:rPr sz="1550" spc="-5" dirty="0">
                <a:latin typeface="Times New Roman"/>
                <a:cs typeface="Times New Roman"/>
              </a:rPr>
              <a:t>Creates a </a:t>
            </a:r>
            <a:r>
              <a:rPr sz="1550" spc="-10" dirty="0">
                <a:latin typeface="Times New Roman"/>
                <a:cs typeface="Times New Roman"/>
              </a:rPr>
              <a:t>Scanner </a:t>
            </a:r>
            <a:r>
              <a:rPr sz="1550" spc="-20" dirty="0">
                <a:latin typeface="Times New Roman"/>
                <a:cs typeface="Times New Roman"/>
              </a:rPr>
              <a:t>object </a:t>
            </a:r>
            <a:r>
              <a:rPr sz="1550" spc="-30" dirty="0">
                <a:latin typeface="Times New Roman"/>
                <a:cs typeface="Times New Roman"/>
              </a:rPr>
              <a:t>to </a:t>
            </a:r>
            <a:r>
              <a:rPr sz="1550" spc="5" dirty="0">
                <a:latin typeface="Times New Roman"/>
                <a:cs typeface="Times New Roman"/>
              </a:rPr>
              <a:t>read </a:t>
            </a:r>
            <a:r>
              <a:rPr sz="1550" spc="-45" dirty="0">
                <a:latin typeface="Times New Roman"/>
                <a:cs typeface="Times New Roman"/>
              </a:rPr>
              <a:t>data </a:t>
            </a:r>
            <a:r>
              <a:rPr sz="1550" spc="-20" dirty="0">
                <a:latin typeface="Times New Roman"/>
                <a:cs typeface="Times New Roman"/>
              </a:rPr>
              <a:t>from </a:t>
            </a:r>
            <a:r>
              <a:rPr sz="1550" spc="-5" dirty="0">
                <a:latin typeface="Times New Roman"/>
                <a:cs typeface="Times New Roman"/>
              </a:rPr>
              <a:t>t he </a:t>
            </a:r>
            <a:r>
              <a:rPr sz="1550" spc="-15" dirty="0">
                <a:latin typeface="Times New Roman"/>
                <a:cs typeface="Times New Roman"/>
              </a:rPr>
              <a:t>speci </a:t>
            </a:r>
            <a:r>
              <a:rPr sz="1550" spc="-25" dirty="0">
                <a:latin typeface="Times New Roman"/>
                <a:cs typeface="Times New Roman"/>
              </a:rPr>
              <a:t>fied </a:t>
            </a:r>
            <a:r>
              <a:rPr sz="1550" spc="-30" dirty="0">
                <a:latin typeface="Times New Roman"/>
                <a:cs typeface="Times New Roman"/>
              </a:rPr>
              <a:t>file. </a:t>
            </a:r>
            <a:r>
              <a:rPr sz="1550" spc="-2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Creates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Scanner</a:t>
            </a:r>
            <a:r>
              <a:rPr sz="1550" spc="-8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object</a:t>
            </a:r>
            <a:r>
              <a:rPr sz="1550" spc="145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to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5" dirty="0">
                <a:latin typeface="Times New Roman"/>
                <a:cs typeface="Times New Roman"/>
              </a:rPr>
              <a:t>read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45" dirty="0">
                <a:latin typeface="Times New Roman"/>
                <a:cs typeface="Times New Roman"/>
              </a:rPr>
              <a:t>data</a:t>
            </a:r>
            <a:r>
              <a:rPr sz="1550" spc="8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from</a:t>
            </a:r>
            <a:r>
              <a:rPr sz="15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he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speci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fied</a:t>
            </a:r>
            <a:r>
              <a:rPr sz="1550" spc="-5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string.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Clos</a:t>
            </a:r>
            <a:r>
              <a:rPr sz="1550" spc="-229" dirty="0">
                <a:latin typeface="Times New Roman"/>
                <a:cs typeface="Times New Roman"/>
              </a:rPr>
              <a:t> </a:t>
            </a:r>
            <a:r>
              <a:rPr sz="1550" spc="-60" dirty="0">
                <a:latin typeface="Times New Roman"/>
                <a:cs typeface="Times New Roman"/>
              </a:rPr>
              <a:t>es</a:t>
            </a:r>
            <a:r>
              <a:rPr sz="1550" spc="-30" dirty="0">
                <a:latin typeface="Times New Roman"/>
                <a:cs typeface="Times New Roman"/>
              </a:rPr>
              <a:t> th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is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scanner.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true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if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thi</a:t>
            </a:r>
            <a:r>
              <a:rPr sz="1550" spc="-25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scanner</a:t>
            </a:r>
            <a:r>
              <a:rPr sz="1550" spc="5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Times New Roman"/>
                <a:cs typeface="Times New Roman"/>
              </a:rPr>
              <a:t>has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5" dirty="0">
                <a:latin typeface="Times New Roman"/>
                <a:cs typeface="Times New Roman"/>
              </a:rPr>
              <a:t>another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oken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0" dirty="0">
                <a:latin typeface="Times New Roman"/>
                <a:cs typeface="Times New Roman"/>
              </a:rPr>
              <a:t>in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its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Times New Roman"/>
                <a:cs typeface="Times New Roman"/>
              </a:rPr>
              <a:t>input.</a:t>
            </a:r>
            <a:endParaRPr sz="1550">
              <a:latin typeface="Times New Roman"/>
              <a:cs typeface="Times New Roman"/>
            </a:endParaRPr>
          </a:p>
          <a:p>
            <a:pPr marL="12700" marR="2526030">
              <a:lnSpc>
                <a:spcPct val="125000"/>
              </a:lnSpc>
              <a:spcBef>
                <a:spcPts val="190"/>
              </a:spcBef>
            </a:pP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5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i</a:t>
            </a:r>
            <a:r>
              <a:rPr sz="1550" spc="-19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ng.  </a:t>
            </a: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b</a:t>
            </a:r>
            <a:r>
              <a:rPr sz="1550" spc="-204" dirty="0">
                <a:latin typeface="Times New Roman"/>
                <a:cs typeface="Times New Roman"/>
              </a:rPr>
              <a:t> y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 marR="2606040">
              <a:lnSpc>
                <a:spcPct val="124800"/>
              </a:lnSpc>
              <a:spcBef>
                <a:spcPts val="5"/>
              </a:spcBef>
            </a:pP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5" dirty="0">
                <a:latin typeface="Times New Roman"/>
                <a:cs typeface="Times New Roman"/>
              </a:rPr>
              <a:t> next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short. </a:t>
            </a:r>
            <a:r>
              <a:rPr sz="1550" spc="-37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 </a:t>
            </a:r>
            <a:r>
              <a:rPr sz="1550" spc="-35" dirty="0">
                <a:latin typeface="Times New Roman"/>
                <a:cs typeface="Times New Roman"/>
              </a:rPr>
              <a:t>next </a:t>
            </a:r>
            <a:r>
              <a:rPr sz="1550" spc="-40" dirty="0">
                <a:latin typeface="Times New Roman"/>
                <a:cs typeface="Times New Roman"/>
              </a:rPr>
              <a:t>token </a:t>
            </a:r>
            <a:r>
              <a:rPr sz="1550" spc="35" dirty="0">
                <a:latin typeface="Times New Roman"/>
                <a:cs typeface="Times New Roman"/>
              </a:rPr>
              <a:t>as </a:t>
            </a:r>
            <a:r>
              <a:rPr sz="1550" spc="-60" dirty="0">
                <a:latin typeface="Times New Roman"/>
                <a:cs typeface="Times New Roman"/>
              </a:rPr>
              <a:t>an</a:t>
            </a:r>
            <a:r>
              <a:rPr sz="1550" spc="-55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Times New Roman"/>
                <a:cs typeface="Times New Roman"/>
              </a:rPr>
              <a:t>int. 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 </a:t>
            </a:r>
            <a:r>
              <a:rPr sz="1550" spc="-35" dirty="0">
                <a:latin typeface="Times New Roman"/>
                <a:cs typeface="Times New Roman"/>
              </a:rPr>
              <a:t>next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 </a:t>
            </a:r>
            <a:r>
              <a:rPr sz="1550" spc="35" dirty="0">
                <a:latin typeface="Times New Roman"/>
                <a:cs typeface="Times New Roman"/>
              </a:rPr>
              <a:t>as </a:t>
            </a:r>
            <a:r>
              <a:rPr sz="1550" spc="-5" dirty="0">
                <a:latin typeface="Times New Roman"/>
                <a:cs typeface="Times New Roman"/>
              </a:rPr>
              <a:t>a </a:t>
            </a:r>
            <a:r>
              <a:rPr sz="1550" spc="-15" dirty="0">
                <a:latin typeface="Times New Roman"/>
                <a:cs typeface="Times New Roman"/>
              </a:rPr>
              <a:t>long. </a:t>
            </a:r>
            <a:r>
              <a:rPr sz="1550" spc="-37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Returns</a:t>
            </a:r>
            <a:r>
              <a:rPr sz="1550" spc="-35" dirty="0">
                <a:latin typeface="Times New Roman"/>
                <a:cs typeface="Times New Roman"/>
              </a:rPr>
              <a:t> next</a:t>
            </a:r>
            <a:r>
              <a:rPr sz="1550" spc="135" dirty="0">
                <a:latin typeface="Times New Roman"/>
                <a:cs typeface="Times New Roman"/>
              </a:rPr>
              <a:t> </a:t>
            </a:r>
            <a:r>
              <a:rPr sz="1550" spc="-40" dirty="0">
                <a:latin typeface="Times New Roman"/>
                <a:cs typeface="Times New Roman"/>
              </a:rPr>
              <a:t>token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as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70" dirty="0">
                <a:latin typeface="Times New Roman"/>
                <a:cs typeface="Times New Roman"/>
              </a:rPr>
              <a:t> </a:t>
            </a:r>
            <a:r>
              <a:rPr sz="1550" spc="-30" dirty="0">
                <a:latin typeface="Times New Roman"/>
                <a:cs typeface="Times New Roman"/>
              </a:rPr>
              <a:t>float.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50" spc="-75" dirty="0">
                <a:latin typeface="Times New Roman"/>
                <a:cs typeface="Times New Roman"/>
              </a:rPr>
              <a:t>R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50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n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xt</a:t>
            </a:r>
            <a:r>
              <a:rPr sz="1550" spc="140" dirty="0">
                <a:latin typeface="Times New Roman"/>
                <a:cs typeface="Times New Roman"/>
              </a:rPr>
              <a:t> </a:t>
            </a:r>
            <a:r>
              <a:rPr sz="1550" spc="-55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o</a:t>
            </a:r>
            <a:r>
              <a:rPr sz="1550" spc="-15" dirty="0">
                <a:latin typeface="Times New Roman"/>
                <a:cs typeface="Times New Roman"/>
              </a:rPr>
              <a:t>k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0" dirty="0">
                <a:latin typeface="Times New Roman"/>
                <a:cs typeface="Times New Roman"/>
              </a:rPr>
              <a:t> 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a</a:t>
            </a:r>
            <a:r>
              <a:rPr sz="1550" spc="-114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d</a:t>
            </a:r>
            <a:r>
              <a:rPr sz="1550" spc="-204" dirty="0">
                <a:latin typeface="Times New Roman"/>
                <a:cs typeface="Times New Roman"/>
              </a:rPr>
              <a:t> o</a:t>
            </a:r>
            <a:r>
              <a:rPr sz="1550" spc="-5" dirty="0">
                <a:latin typeface="Times New Roman"/>
                <a:cs typeface="Times New Roman"/>
              </a:rPr>
              <a:t>u</a:t>
            </a:r>
            <a:r>
              <a:rPr sz="1550" spc="-15" dirty="0">
                <a:latin typeface="Times New Roman"/>
                <a:cs typeface="Times New Roman"/>
              </a:rPr>
              <a:t>b</a:t>
            </a:r>
            <a:r>
              <a:rPr sz="1550" spc="-5" dirty="0">
                <a:latin typeface="Times New Roman"/>
                <a:cs typeface="Times New Roman"/>
              </a:rPr>
              <a:t>l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-5" dirty="0">
                <a:latin typeface="Times New Roman"/>
                <a:cs typeface="Times New Roman"/>
              </a:rPr>
              <a:t>.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550" spc="-95" dirty="0">
                <a:latin typeface="Times New Roman"/>
                <a:cs typeface="Times New Roman"/>
              </a:rPr>
              <a:t>S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204" dirty="0">
                <a:latin typeface="Times New Roman"/>
                <a:cs typeface="Times New Roman"/>
              </a:rPr>
              <a:t>h</a:t>
            </a:r>
            <a:r>
              <a:rPr sz="1550" spc="-5" dirty="0">
                <a:latin typeface="Times New Roman"/>
                <a:cs typeface="Times New Roman"/>
              </a:rPr>
              <a:t>i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35" dirty="0">
                <a:latin typeface="Times New Roman"/>
                <a:cs typeface="Times New Roman"/>
              </a:rPr>
              <a:t>s</a:t>
            </a:r>
            <a:r>
              <a:rPr sz="1550" spc="-114" dirty="0">
                <a:latin typeface="Times New Roman"/>
                <a:cs typeface="Times New Roman"/>
              </a:rPr>
              <a:t>c</a:t>
            </a:r>
            <a:r>
              <a:rPr sz="1550" spc="75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n</a:t>
            </a:r>
            <a:r>
              <a:rPr sz="1550" spc="-15" dirty="0">
                <a:latin typeface="Times New Roman"/>
                <a:cs typeface="Times New Roman"/>
              </a:rPr>
              <a:t>n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135" dirty="0">
                <a:latin typeface="Times New Roman"/>
                <a:cs typeface="Times New Roman"/>
              </a:rPr>
              <a:t>r</a:t>
            </a:r>
            <a:r>
              <a:rPr sz="1550" spc="55" dirty="0">
                <a:latin typeface="Times New Roman"/>
                <a:cs typeface="Times New Roman"/>
              </a:rPr>
              <a:t>’</a:t>
            </a:r>
            <a:r>
              <a:rPr sz="1550" spc="-5" dirty="0">
                <a:latin typeface="Times New Roman"/>
                <a:cs typeface="Times New Roman"/>
              </a:rPr>
              <a:t>s</a:t>
            </a:r>
            <a:r>
              <a:rPr sz="1550" spc="-3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d</a:t>
            </a:r>
            <a:r>
              <a:rPr sz="1550" spc="75" dirty="0">
                <a:latin typeface="Times New Roman"/>
                <a:cs typeface="Times New Roman"/>
              </a:rPr>
              <a:t>e</a:t>
            </a:r>
            <a:r>
              <a:rPr sz="1550" spc="-50" dirty="0">
                <a:latin typeface="Times New Roman"/>
                <a:cs typeface="Times New Roman"/>
              </a:rPr>
              <a:t>limi</a:t>
            </a:r>
            <a:r>
              <a:rPr sz="1550" spc="140" dirty="0">
                <a:latin typeface="Times New Roman"/>
                <a:cs typeface="Times New Roman"/>
              </a:rPr>
              <a:t>t</a:t>
            </a:r>
            <a:r>
              <a:rPr sz="1550" spc="-50" dirty="0">
                <a:latin typeface="Times New Roman"/>
                <a:cs typeface="Times New Roman"/>
              </a:rPr>
              <a:t>i</a:t>
            </a:r>
            <a:r>
              <a:rPr sz="1550" spc="-5" dirty="0">
                <a:latin typeface="Times New Roman"/>
                <a:cs typeface="Times New Roman"/>
              </a:rPr>
              <a:t>ng</a:t>
            </a:r>
            <a:r>
              <a:rPr sz="1550" spc="-10" dirty="0">
                <a:latin typeface="Times New Roman"/>
                <a:cs typeface="Times New Roman"/>
              </a:rPr>
              <a:t> p</a:t>
            </a:r>
            <a:r>
              <a:rPr sz="1550" spc="-114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-245" dirty="0">
                <a:latin typeface="Times New Roman"/>
                <a:cs typeface="Times New Roman"/>
              </a:rPr>
              <a:t> </a:t>
            </a:r>
            <a:r>
              <a:rPr sz="1550" spc="-50" dirty="0">
                <a:latin typeface="Times New Roman"/>
                <a:cs typeface="Times New Roman"/>
              </a:rPr>
              <a:t>t</a:t>
            </a:r>
            <a:r>
              <a:rPr sz="1550" spc="-114" dirty="0">
                <a:latin typeface="Times New Roman"/>
                <a:cs typeface="Times New Roman"/>
              </a:rPr>
              <a:t>e</a:t>
            </a:r>
            <a:r>
              <a:rPr sz="1550" spc="55" dirty="0">
                <a:latin typeface="Times New Roman"/>
                <a:cs typeface="Times New Roman"/>
              </a:rPr>
              <a:t>r</a:t>
            </a:r>
            <a:r>
              <a:rPr sz="1550" spc="-5" dirty="0">
                <a:latin typeface="Times New Roman"/>
                <a:cs typeface="Times New Roman"/>
              </a:rPr>
              <a:t>n.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389" y="232155"/>
            <a:ext cx="5706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5" dirty="0"/>
              <a:t>Reading</a:t>
            </a:r>
            <a:r>
              <a:rPr sz="4000" spc="-25" dirty="0"/>
              <a:t> </a:t>
            </a:r>
            <a:r>
              <a:rPr sz="4000" spc="-30" dirty="0"/>
              <a:t>Data</a:t>
            </a:r>
            <a:r>
              <a:rPr sz="4000" spc="-20" dirty="0"/>
              <a:t> </a:t>
            </a:r>
            <a:r>
              <a:rPr sz="4000" spc="-5" dirty="0"/>
              <a:t>Using</a:t>
            </a:r>
            <a:r>
              <a:rPr sz="4000" spc="-20" dirty="0"/>
              <a:t> </a:t>
            </a:r>
            <a:r>
              <a:rPr sz="4000" spc="-10" dirty="0"/>
              <a:t>Scanner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1892" y="934211"/>
            <a:ext cx="6125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3154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sz="2000" b="1" spc="-10" dirty="0">
                <a:latin typeface="Calibri"/>
                <a:cs typeface="Calibri"/>
              </a:rPr>
              <a:t>java.util.Scanner;;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B91AF"/>
                </a:solidFill>
                <a:latin typeface="Calibri"/>
                <a:cs typeface="Calibri"/>
              </a:rPr>
              <a:t>ReadData</a:t>
            </a:r>
            <a:r>
              <a:rPr sz="2000" b="1" spc="-1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8941" y="1874520"/>
            <a:ext cx="488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io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file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java.io.File(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"scores.txt"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241" y="2153411"/>
            <a:ext cx="3024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//Crate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scanner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 for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41" y="2484120"/>
            <a:ext cx="361569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Scanner(file);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391" y="2763011"/>
            <a:ext cx="2207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//read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data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93316" y="3093720"/>
            <a:ext cx="165862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npu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.has</a:t>
            </a:r>
            <a:r>
              <a:rPr sz="2000" b="1" spc="-10" dirty="0">
                <a:latin typeface="Calibri"/>
                <a:cs typeface="Calibri"/>
              </a:rPr>
              <a:t>N</a:t>
            </a:r>
            <a:r>
              <a:rPr sz="2000" b="1" spc="-30" dirty="0">
                <a:latin typeface="Calibri"/>
                <a:cs typeface="Calibri"/>
              </a:rPr>
              <a:t>e</a:t>
            </a:r>
            <a:r>
              <a:rPr sz="2000" b="1" spc="5" dirty="0">
                <a:latin typeface="Calibri"/>
                <a:cs typeface="Calibri"/>
              </a:rPr>
              <a:t>x</a:t>
            </a:r>
            <a:r>
              <a:rPr sz="2000" b="1" spc="-10" dirty="0">
                <a:latin typeface="Calibri"/>
                <a:cs typeface="Calibri"/>
              </a:rPr>
              <a:t>t</a:t>
            </a:r>
            <a:r>
              <a:rPr sz="2000" b="1" dirty="0">
                <a:latin typeface="Calibri"/>
                <a:cs typeface="Calibri"/>
              </a:rPr>
              <a:t>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6241" y="3067811"/>
            <a:ext cx="26092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72360" algn="l"/>
              </a:tabLst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	)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4691" y="3398520"/>
            <a:ext cx="32937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firstName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4691" y="3703320"/>
            <a:ext cx="25190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9091" y="3982211"/>
            <a:ext cx="76003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99796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sz="2000" b="1" spc="-10" dirty="0">
                <a:latin typeface="Calibri"/>
                <a:cs typeface="Calibri"/>
              </a:rPr>
              <a:t>lastName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latin typeface="Calibri"/>
                <a:cs typeface="Calibri"/>
              </a:rPr>
              <a:t>input.next();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score</a:t>
            </a:r>
            <a:r>
              <a:rPr sz="2000" b="1" dirty="0">
                <a:latin typeface="Calibri"/>
                <a:cs typeface="Calibri"/>
              </a:rPr>
              <a:t> = </a:t>
            </a:r>
            <a:r>
              <a:rPr sz="2000" b="1" spc="-10" dirty="0">
                <a:latin typeface="Calibri"/>
                <a:cs typeface="Calibri"/>
              </a:rPr>
              <a:t>input.nextInt();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System.out.println(firstName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mi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lastName</a:t>
            </a:r>
            <a:r>
              <a:rPr sz="2000" b="1" dirty="0">
                <a:latin typeface="Calibri"/>
                <a:cs typeface="Calibri"/>
              </a:rPr>
              <a:t> +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5" dirty="0">
                <a:latin typeface="Calibri"/>
                <a:cs typeface="Calibri"/>
              </a:rPr>
              <a:t>score);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//close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641" y="5532119"/>
            <a:ext cx="14605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2295"/>
              </a:lnSpc>
            </a:pPr>
            <a:r>
              <a:rPr sz="2000" b="1" spc="-5" dirty="0">
                <a:latin typeface="Calibri"/>
                <a:cs typeface="Calibri"/>
              </a:rPr>
              <a:t>input.close();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1892" y="5811011"/>
            <a:ext cx="4559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6299" y="144780"/>
            <a:ext cx="53714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Problem: </a:t>
            </a:r>
            <a:r>
              <a:rPr sz="4400" spc="-15" dirty="0"/>
              <a:t>Replacing</a:t>
            </a:r>
            <a:r>
              <a:rPr sz="4400" spc="-10" dirty="0"/>
              <a:t> </a:t>
            </a:r>
            <a:r>
              <a:rPr sz="4400" spc="-114" dirty="0"/>
              <a:t>Text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87196"/>
            <a:ext cx="8465820" cy="378967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374015" indent="-228600">
              <a:lnSpc>
                <a:spcPts val="2810"/>
              </a:lnSpc>
              <a:spcBef>
                <a:spcPts val="4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20" dirty="0">
                <a:latin typeface="Calibri"/>
                <a:cs typeface="Calibri"/>
              </a:rPr>
              <a:t>Write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class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named </a:t>
            </a:r>
            <a:r>
              <a:rPr sz="2600" b="1" spc="-30" dirty="0">
                <a:latin typeface="Calibri"/>
                <a:cs typeface="Calibri"/>
              </a:rPr>
              <a:t>ReplaceText</a:t>
            </a:r>
            <a:r>
              <a:rPr sz="2600" b="1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replaces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text</a:t>
            </a:r>
            <a:r>
              <a:rPr sz="2600" spc="-5" dirty="0">
                <a:latin typeface="Calibri"/>
                <a:cs typeface="Calibri"/>
              </a:rPr>
              <a:t> 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spc="-5" dirty="0">
                <a:latin typeface="Calibri"/>
                <a:cs typeface="Calibri"/>
              </a:rPr>
              <a:t> string.</a:t>
            </a:r>
            <a:endParaRPr sz="2600">
              <a:latin typeface="Calibri"/>
              <a:cs typeface="Calibri"/>
            </a:endParaRPr>
          </a:p>
          <a:p>
            <a:pPr marL="241300" marR="1050925" indent="-228600">
              <a:lnSpc>
                <a:spcPts val="281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 filename and strings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passed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command-line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arguments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2400" spc="-20" dirty="0">
                <a:latin typeface="Calibri"/>
                <a:cs typeface="Calibri"/>
              </a:rPr>
              <a:t>java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ReplaceText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sourceFile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targetFile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oldString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newString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example,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invoking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95"/>
              </a:spcBef>
            </a:pPr>
            <a:r>
              <a:rPr sz="2200" spc="-25" dirty="0">
                <a:latin typeface="Calibri"/>
                <a:cs typeface="Calibri"/>
              </a:rPr>
              <a:t>java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ReplaceText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FormatString.java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t.txt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StringBuilder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StringBuffer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2965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replaces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StringBuilder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StringBuffer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965"/>
              </a:lnSpc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FormatString.java</a:t>
            </a:r>
            <a:r>
              <a:rPr sz="2600" b="1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t.txt.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19" y="384047"/>
            <a:ext cx="37096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Declaring</a:t>
            </a:r>
            <a:r>
              <a:rPr spc="-5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53819"/>
            <a:ext cx="7346315" cy="31318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declaring exceptions</a:t>
            </a:r>
            <a:r>
              <a:rPr sz="2800" spc="-5" dirty="0">
                <a:latin typeface="Times New Roman"/>
                <a:cs typeface="Times New Roman"/>
              </a:rPr>
              <a:t>: Every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must state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checked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exceptions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 might </a:t>
            </a:r>
            <a:r>
              <a:rPr sz="2800" spc="-30" dirty="0">
                <a:latin typeface="Times New Roman"/>
                <a:cs typeface="Times New Roman"/>
              </a:rPr>
              <a:t>throw.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180"/>
              </a:lnSpc>
              <a:spcBef>
                <a:spcPts val="2600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180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throws </a:t>
            </a:r>
            <a:r>
              <a:rPr sz="2800" spc="-15" dirty="0">
                <a:latin typeface="Calibri"/>
                <a:cs typeface="Calibri"/>
              </a:rPr>
              <a:t>IOException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29"/>
              </a:lnSpc>
              <a:spcBef>
                <a:spcPts val="2640"/>
              </a:spcBef>
            </a:pPr>
            <a:r>
              <a:rPr sz="28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myMethod()</a:t>
            </a:r>
            <a:endParaRPr sz="2800">
              <a:latin typeface="Calibri"/>
              <a:cs typeface="Calibri"/>
            </a:endParaRPr>
          </a:p>
          <a:p>
            <a:pPr marL="255270">
              <a:lnSpc>
                <a:spcPts val="3229"/>
              </a:lnSpc>
            </a:pPr>
            <a:r>
              <a:rPr sz="2800" b="1" spc="-15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8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IOException, OtherException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75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" y="303276"/>
            <a:ext cx="19126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 </a:t>
            </a:r>
            <a:r>
              <a:rPr sz="2000" b="1" spc="-10" dirty="0">
                <a:latin typeface="Calibri"/>
                <a:cs typeface="Calibri"/>
              </a:rPr>
              <a:t>java.io.*;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2000" b="1" spc="-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java.util.*;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0020" y="1217676"/>
            <a:ext cx="8795385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2000" b="1" spc="-25" dirty="0">
                <a:solidFill>
                  <a:srgbClr val="2B91AF"/>
                </a:solidFill>
                <a:latin typeface="Calibri"/>
                <a:cs typeface="Calibri"/>
              </a:rPr>
              <a:t>ReplaceText</a:t>
            </a:r>
            <a:r>
              <a:rPr sz="2000" b="1" spc="-20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void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throws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Exception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4311015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 Check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command line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parameter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usage </a:t>
            </a:r>
            <a:r>
              <a:rPr sz="2000" b="1" spc="-44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5" dirty="0">
                <a:latin typeface="Calibri"/>
                <a:cs typeface="Calibri"/>
              </a:rPr>
              <a:t>(args.length !=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4)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84150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"Usage: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java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ReplaceText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sourceFile</a:t>
            </a:r>
            <a:r>
              <a:rPr sz="2000" b="1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targetFile</a:t>
            </a:r>
            <a:r>
              <a:rPr sz="2000" b="1" spc="1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oldStr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newStr"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System.exit(1);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if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source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file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184150" marR="503618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sz="2000" b="1" spc="-5" dirty="0">
                <a:latin typeface="Calibri"/>
                <a:cs typeface="Calibri"/>
              </a:rPr>
              <a:t>sourceFile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5" dirty="0">
                <a:latin typeface="Calibri"/>
                <a:cs typeface="Calibri"/>
              </a:rPr>
              <a:t>File(args[0]);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5" dirty="0">
                <a:latin typeface="Calibri"/>
                <a:cs typeface="Calibri"/>
              </a:rPr>
              <a:t>(!sourceFile.exists())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355600" marR="189865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"Source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"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args[0]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does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not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exist"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System.exit(2);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Check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if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target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file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exists</a:t>
            </a:r>
            <a:endParaRPr sz="2000">
              <a:latin typeface="Calibri"/>
              <a:cs typeface="Calibri"/>
            </a:endParaRPr>
          </a:p>
          <a:p>
            <a:pPr marL="241300" marR="50450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File </a:t>
            </a:r>
            <a:r>
              <a:rPr sz="2000" b="1" spc="-15" dirty="0">
                <a:latin typeface="Calibri"/>
                <a:cs typeface="Calibri"/>
              </a:rPr>
              <a:t>targetFile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5" dirty="0">
                <a:latin typeface="Calibri"/>
                <a:cs typeface="Calibri"/>
              </a:rPr>
              <a:t>File(args[1]);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if </a:t>
            </a:r>
            <a:r>
              <a:rPr sz="2000" b="1" spc="-10" dirty="0">
                <a:latin typeface="Calibri"/>
                <a:cs typeface="Calibri"/>
              </a:rPr>
              <a:t>(targetFile.exists())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System.out.println(</a:t>
            </a:r>
            <a:r>
              <a:rPr sz="2000" b="1" spc="-15" dirty="0">
                <a:solidFill>
                  <a:srgbClr val="A31515"/>
                </a:solidFill>
                <a:latin typeface="Calibri"/>
                <a:cs typeface="Calibri"/>
              </a:rPr>
              <a:t>"Target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args[1]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already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exists"</a:t>
            </a:r>
            <a:r>
              <a:rPr sz="2000" b="1" spc="-1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620" y="6399276"/>
            <a:ext cx="1597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System.exit(3);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" y="657859"/>
            <a:ext cx="440372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2400" b="1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endParaRPr sz="2400">
              <a:latin typeface="Calibri"/>
              <a:cs typeface="Calibri"/>
            </a:endParaRPr>
          </a:p>
          <a:p>
            <a:pPr marL="42227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8000"/>
                </a:solidFill>
                <a:latin typeface="Calibri"/>
                <a:cs typeface="Calibri"/>
              </a:rPr>
              <a:t>Create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input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and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output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82294" y="1420742"/>
            <a:ext cx="5223510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400" b="1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Scanner(sourceFile);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94" y="1789042"/>
            <a:ext cx="6176645" cy="368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5"/>
              </a:lnSpc>
            </a:pPr>
            <a:r>
              <a:rPr sz="2400" b="1" spc="-15" dirty="0">
                <a:solidFill>
                  <a:srgbClr val="0000FF"/>
                </a:solidFill>
                <a:latin typeface="Calibri"/>
                <a:cs typeface="Calibri"/>
              </a:rPr>
              <a:t>PrintWriter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output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4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PrintWriter(targetFile);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" y="2117852"/>
            <a:ext cx="5801360" cy="332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626745" marR="1684655" indent="-34163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while </a:t>
            </a:r>
            <a:r>
              <a:rPr sz="2400" b="1" spc="-5" dirty="0">
                <a:latin typeface="Calibri"/>
                <a:cs typeface="Calibri"/>
              </a:rPr>
              <a:t>(input.hasNext()) </a:t>
            </a:r>
            <a:r>
              <a:rPr sz="2400" b="1" dirty="0">
                <a:latin typeface="Calibri"/>
                <a:cs typeface="Calibri"/>
              </a:rPr>
              <a:t>{ 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400" b="1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s1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input.nextLine();</a:t>
            </a:r>
            <a:endParaRPr sz="2400">
              <a:latin typeface="Calibri"/>
              <a:cs typeface="Calibri"/>
            </a:endParaRPr>
          </a:p>
          <a:p>
            <a:pPr marL="626745" marR="508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4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s2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s1.replaceAll(args[2],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args[3]);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output.println(s2);</a:t>
            </a:r>
            <a:endParaRPr sz="2400">
              <a:latin typeface="Calibri"/>
              <a:cs typeface="Calibri"/>
            </a:endParaRPr>
          </a:p>
          <a:p>
            <a:pPr marL="353695">
              <a:lnSpc>
                <a:spcPts val="2785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21717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Reading </a:t>
            </a:r>
            <a:r>
              <a:rPr sz="4400" spc="-30" dirty="0"/>
              <a:t>Data</a:t>
            </a:r>
            <a:r>
              <a:rPr sz="4400" spc="-5" dirty="0"/>
              <a:t> </a:t>
            </a:r>
            <a:r>
              <a:rPr sz="4400" spc="-25" dirty="0"/>
              <a:t>from</a:t>
            </a:r>
            <a:r>
              <a:rPr sz="4400" spc="-20" dirty="0"/>
              <a:t> </a:t>
            </a:r>
            <a:r>
              <a:rPr sz="4400" dirty="0"/>
              <a:t>the</a:t>
            </a:r>
            <a:r>
              <a:rPr sz="4400" spc="-10" dirty="0"/>
              <a:t> </a:t>
            </a:r>
            <a:r>
              <a:rPr sz="4400" spc="-55" dirty="0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1176020"/>
            <a:ext cx="8315325" cy="90043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marR="5080" indent="-228600">
              <a:lnSpc>
                <a:spcPts val="3290"/>
              </a:lnSpc>
              <a:spcBef>
                <a:spcPts val="465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0" dirty="0">
                <a:latin typeface="Calibri"/>
                <a:cs typeface="Calibri"/>
              </a:rPr>
              <a:t>Just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like</a:t>
            </a:r>
            <a:r>
              <a:rPr sz="3000" spc="-10" dirty="0">
                <a:latin typeface="Calibri"/>
                <a:cs typeface="Calibri"/>
              </a:rPr>
              <a:t> you</a:t>
            </a:r>
            <a:r>
              <a:rPr sz="3000" spc="-15" dirty="0">
                <a:latin typeface="Calibri"/>
                <a:cs typeface="Calibri"/>
              </a:rPr>
              <a:t> 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read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5" dirty="0">
                <a:latin typeface="Calibri"/>
                <a:cs typeface="Calibri"/>
              </a:rPr>
              <a:t> 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your 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computer,</a:t>
            </a:r>
            <a:r>
              <a:rPr sz="3000" spc="-10" dirty="0">
                <a:latin typeface="Calibri"/>
                <a:cs typeface="Calibri"/>
              </a:rPr>
              <a:t> you </a:t>
            </a:r>
            <a:r>
              <a:rPr sz="3000" spc="-15" dirty="0">
                <a:latin typeface="Calibri"/>
                <a:cs typeface="Calibri"/>
              </a:rPr>
              <a:t>can read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data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 file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Web.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145" y="3104169"/>
            <a:ext cx="8031788" cy="24784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5134" y="144780"/>
            <a:ext cx="6234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Reading </a:t>
            </a:r>
            <a:r>
              <a:rPr sz="4400" spc="-30" dirty="0"/>
              <a:t>Data</a:t>
            </a:r>
            <a:r>
              <a:rPr sz="4400" spc="-5" dirty="0"/>
              <a:t> </a:t>
            </a:r>
            <a:r>
              <a:rPr sz="4400" spc="-25" dirty="0"/>
              <a:t>from</a:t>
            </a:r>
            <a:r>
              <a:rPr sz="4400" spc="-20" dirty="0"/>
              <a:t> </a:t>
            </a:r>
            <a:r>
              <a:rPr sz="4400" dirty="0"/>
              <a:t>the</a:t>
            </a:r>
            <a:r>
              <a:rPr sz="4400" spc="-10" dirty="0"/>
              <a:t> </a:t>
            </a:r>
            <a:r>
              <a:rPr sz="4400" spc="-55" dirty="0"/>
              <a:t>Web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20040" y="1176019"/>
            <a:ext cx="7626984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sz="2800" dirty="0">
                <a:latin typeface="Calibri"/>
                <a:cs typeface="Calibri"/>
              </a:rPr>
              <a:t>URL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url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new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URL(</a:t>
            </a:r>
            <a:r>
              <a:rPr sz="2800" b="1" spc="-10" dirty="0">
                <a:latin typeface="Calibri"/>
                <a:cs typeface="Calibri"/>
              </a:rPr>
              <a:t>"</a:t>
            </a:r>
            <a:r>
              <a:rPr sz="2800" b="1" spc="-10" dirty="0">
                <a:latin typeface="Calibri"/>
                <a:cs typeface="Calibri"/>
                <a:hlinkClick r:id="rId2"/>
              </a:rPr>
              <a:t>www.google.com/index.html</a:t>
            </a:r>
            <a:r>
              <a:rPr sz="2800" b="1" spc="-10" dirty="0">
                <a:latin typeface="Calibri"/>
                <a:cs typeface="Calibri"/>
              </a:rPr>
              <a:t>"</a:t>
            </a:r>
            <a:r>
              <a:rPr sz="2800" spc="-10" dirty="0">
                <a:latin typeface="Calibri"/>
                <a:cs typeface="Calibri"/>
              </a:rPr>
              <a:t>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091435"/>
            <a:ext cx="8441055" cy="14795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765"/>
              </a:spcBef>
            </a:pPr>
            <a:r>
              <a:rPr sz="2800" spc="-10" dirty="0">
                <a:latin typeface="Calibri"/>
                <a:cs typeface="Calibri"/>
              </a:rPr>
              <a:t>After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URL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created,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openStream()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URL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open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use</a:t>
            </a:r>
            <a:r>
              <a:rPr sz="2800" spc="-5" dirty="0">
                <a:latin typeface="Calibri"/>
                <a:cs typeface="Calibri"/>
              </a:rPr>
              <a:t> this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stream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create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5" dirty="0">
                <a:latin typeface="Calibri"/>
                <a:cs typeface="Calibri"/>
              </a:rPr>
              <a:t>Scanner 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0040" y="4071620"/>
            <a:ext cx="7001509" cy="431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50"/>
              </a:lnSpc>
            </a:pPr>
            <a:r>
              <a:rPr sz="2800" spc="-5" dirty="0">
                <a:latin typeface="Calibri"/>
                <a:cs typeface="Calibri"/>
              </a:rPr>
              <a:t>Scanner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input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new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Scanner(url.openStream());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79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0179" y="489203"/>
            <a:ext cx="413257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598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import</a:t>
            </a:r>
            <a:r>
              <a:rPr sz="2000" b="1" spc="44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java.util.Scanner;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class </a:t>
            </a:r>
            <a:r>
              <a:rPr sz="2000" b="1" spc="-10" dirty="0">
                <a:solidFill>
                  <a:srgbClr val="2B91AF"/>
                </a:solidFill>
                <a:latin typeface="Calibri"/>
                <a:cs typeface="Calibri"/>
              </a:rPr>
              <a:t>ReadFileFromURL</a:t>
            </a:r>
            <a:r>
              <a:rPr sz="2000" b="1" spc="-5" dirty="0">
                <a:solidFill>
                  <a:srgbClr val="2B91A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static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 void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-5" dirty="0">
                <a:latin typeface="Calibri"/>
                <a:cs typeface="Calibri"/>
              </a:rPr>
              <a:t>[]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808080"/>
                </a:solidFill>
                <a:latin typeface="Calibri"/>
                <a:cs typeface="Calibri"/>
              </a:rPr>
              <a:t>args</a:t>
            </a:r>
            <a:r>
              <a:rPr sz="2000" b="1" spc="-5" dirty="0">
                <a:latin typeface="Calibri"/>
                <a:cs typeface="Calibri"/>
              </a:rPr>
              <a:t>){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380" y="1403603"/>
            <a:ext cx="3582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Calibri"/>
                <a:cs typeface="Calibri"/>
              </a:rPr>
              <a:t>System.out.print(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"Enter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a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URL: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080" y="1733943"/>
            <a:ext cx="525780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</a:t>
            </a:r>
            <a:r>
              <a:rPr sz="2000" b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URLString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Scanner(System.in).next();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7380" y="2013203"/>
            <a:ext cx="4699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try</a:t>
            </a:r>
            <a:r>
              <a:rPr sz="2000" b="1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2980" y="2343543"/>
            <a:ext cx="50336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net</a:t>
            </a:r>
            <a:r>
              <a:rPr sz="2000" b="1" spc="-10" dirty="0"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URL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url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 </a:t>
            </a:r>
            <a:r>
              <a:rPr sz="2000" b="1" spc="-10" dirty="0">
                <a:latin typeface="Calibri"/>
                <a:cs typeface="Calibri"/>
              </a:rPr>
              <a:t>java.net.URL(URLString);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0280" y="2622803"/>
            <a:ext cx="14052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int</a:t>
            </a:r>
            <a:r>
              <a:rPr sz="2000" b="1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0;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2980" y="2953143"/>
            <a:ext cx="510476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Scanner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input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new</a:t>
            </a:r>
            <a:r>
              <a:rPr sz="2000" b="1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Scanner(url.openStream());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0280" y="3232403"/>
            <a:ext cx="653415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2000" b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(input.hasNext())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8450" marR="3165475">
              <a:lnSpc>
                <a:spcPct val="100000"/>
              </a:lnSpc>
            </a:pP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String </a:t>
            </a:r>
            <a:r>
              <a:rPr sz="2000" b="1" spc="-5" dirty="0">
                <a:latin typeface="Calibri"/>
                <a:cs typeface="Calibri"/>
              </a:rPr>
              <a:t>line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latin typeface="Calibri"/>
                <a:cs typeface="Calibri"/>
              </a:rPr>
              <a:t>input.nextLine();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+= </a:t>
            </a:r>
            <a:r>
              <a:rPr sz="2000" b="1" spc="-5" dirty="0">
                <a:latin typeface="Calibri"/>
                <a:cs typeface="Calibri"/>
              </a:rPr>
              <a:t>line.length();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"The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file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size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is</a:t>
            </a:r>
            <a:r>
              <a:rPr sz="2000" b="1" spc="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spc="-10" dirty="0">
                <a:latin typeface="Calibri"/>
                <a:cs typeface="Calibri"/>
              </a:rPr>
              <a:t>count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"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 characters"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7230" y="4477143"/>
            <a:ext cx="476631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sz="20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java.net.MalformedURLException</a:t>
            </a:r>
            <a:r>
              <a:rPr sz="2000" b="1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879" y="4781943"/>
            <a:ext cx="4532630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800100">
              <a:lnSpc>
                <a:spcPts val="23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"Invalid</a:t>
            </a:r>
            <a:r>
              <a:rPr sz="2000" b="1" spc="-2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URL"</a:t>
            </a:r>
            <a:r>
              <a:rPr sz="2000" b="1" spc="-5" dirty="0">
                <a:latin typeface="Calibri"/>
                <a:cs typeface="Calibri"/>
              </a:rPr>
              <a:t>);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2879" y="5086743"/>
            <a:ext cx="3767454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513715" algn="ctr">
              <a:lnSpc>
                <a:spcPts val="2300"/>
              </a:lnSpc>
            </a:pPr>
            <a:r>
              <a:rPr sz="2000" b="1" spc="-15" dirty="0">
                <a:solidFill>
                  <a:srgbClr val="0000FF"/>
                </a:solidFill>
                <a:latin typeface="Calibri"/>
                <a:cs typeface="Calibri"/>
              </a:rPr>
              <a:t>catch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0000FF"/>
                </a:solidFill>
                <a:latin typeface="Calibri"/>
                <a:cs typeface="Calibri"/>
              </a:rPr>
              <a:t>java.io.IOException</a:t>
            </a:r>
            <a:r>
              <a:rPr sz="20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808080"/>
                </a:solidFill>
                <a:latin typeface="Calibri"/>
                <a:cs typeface="Calibri"/>
              </a:rPr>
              <a:t>ex</a:t>
            </a:r>
            <a:r>
              <a:rPr sz="2000" b="1" spc="-10" dirty="0">
                <a:latin typeface="Calibri"/>
                <a:cs typeface="Calibri"/>
              </a:rPr>
              <a:t>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79" y="5391543"/>
            <a:ext cx="5528945" cy="3048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742950">
              <a:lnSpc>
                <a:spcPts val="2300"/>
              </a:lnSpc>
            </a:pPr>
            <a:r>
              <a:rPr sz="2000" b="1" spc="-10" dirty="0">
                <a:latin typeface="Calibri"/>
                <a:cs typeface="Calibri"/>
              </a:rPr>
              <a:t>System.out.println(</a:t>
            </a:r>
            <a:r>
              <a:rPr sz="2000" b="1" spc="-10" dirty="0">
                <a:solidFill>
                  <a:srgbClr val="A31515"/>
                </a:solidFill>
                <a:latin typeface="Calibri"/>
                <a:cs typeface="Calibri"/>
              </a:rPr>
              <a:t>"I/O Errors: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A31515"/>
                </a:solidFill>
                <a:latin typeface="Calibri"/>
                <a:cs typeface="Calibri"/>
              </a:rPr>
              <a:t>no such</a:t>
            </a:r>
            <a:r>
              <a:rPr sz="2000" b="1" spc="-5" dirty="0">
                <a:solidFill>
                  <a:srgbClr val="A31515"/>
                </a:solidFill>
                <a:latin typeface="Calibri"/>
                <a:cs typeface="Calibri"/>
              </a:rPr>
              <a:t> file"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930" y="5670803"/>
            <a:ext cx="3416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179" y="6280403"/>
            <a:ext cx="1130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054" y="384047"/>
            <a:ext cx="370077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Throwing</a:t>
            </a:r>
            <a:r>
              <a:rPr spc="-70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1628"/>
            <a:ext cx="7828280" cy="35420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throwing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exception</a:t>
            </a:r>
            <a:r>
              <a:rPr sz="2800" spc="-15" dirty="0">
                <a:latin typeface="Calibri"/>
                <a:cs typeface="Calibri"/>
              </a:rPr>
              <a:t>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error,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0" dirty="0">
                <a:latin typeface="Calibri"/>
                <a:cs typeface="Calibri"/>
              </a:rPr>
              <a:t>program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create</a:t>
            </a:r>
            <a:r>
              <a:rPr sz="2800" i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instance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appropriate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exception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Calibri"/>
                <a:cs typeface="Calibri"/>
              </a:rPr>
              <a:t>throw</a:t>
            </a:r>
            <a:r>
              <a:rPr sz="2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000" b="1" spc="-15" dirty="0">
                <a:solidFill>
                  <a:srgbClr val="0432FF"/>
                </a:solidFill>
                <a:latin typeface="Calibri"/>
                <a:cs typeface="Calibri"/>
              </a:rPr>
              <a:t>throw </a:t>
            </a:r>
            <a:r>
              <a:rPr sz="3000" b="1" spc="-5" dirty="0">
                <a:solidFill>
                  <a:srgbClr val="0432FF"/>
                </a:solidFill>
                <a:latin typeface="Calibri"/>
                <a:cs typeface="Calibri"/>
              </a:rPr>
              <a:t>new</a:t>
            </a:r>
            <a:r>
              <a:rPr sz="3000" b="1" spc="-2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TheException();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Calibri"/>
              <a:cs typeface="Calibri"/>
            </a:endParaRPr>
          </a:p>
          <a:p>
            <a:pPr marL="12700" marR="1637664">
              <a:lnSpc>
                <a:spcPts val="3190"/>
              </a:lnSpc>
            </a:pPr>
            <a:r>
              <a:rPr sz="3000" b="1" spc="-10" dirty="0">
                <a:solidFill>
                  <a:srgbClr val="0432FF"/>
                </a:solidFill>
                <a:latin typeface="Calibri"/>
                <a:cs typeface="Calibri"/>
              </a:rPr>
              <a:t>TheException </a:t>
            </a:r>
            <a:r>
              <a:rPr sz="3000" b="1" spc="-25" dirty="0">
                <a:latin typeface="Calibri"/>
                <a:cs typeface="Calibri"/>
              </a:rPr>
              <a:t>ex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=</a:t>
            </a:r>
            <a:r>
              <a:rPr sz="3000" b="1" spc="-5" dirty="0">
                <a:latin typeface="Calibri"/>
                <a:cs typeface="Calibri"/>
              </a:rPr>
              <a:t> new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TheException(); </a:t>
            </a:r>
            <a:r>
              <a:rPr sz="3000" b="1" spc="-665" dirty="0">
                <a:latin typeface="Calibri"/>
                <a:cs typeface="Calibri"/>
              </a:rPr>
              <a:t> </a:t>
            </a:r>
            <a:r>
              <a:rPr sz="3000" b="1" spc="-15" dirty="0">
                <a:latin typeface="Calibri"/>
                <a:cs typeface="Calibri"/>
              </a:rPr>
              <a:t>throw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ex;</a:t>
            </a:r>
            <a:endParaRPr sz="3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280415"/>
            <a:ext cx="35731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Catching</a:t>
            </a:r>
            <a:r>
              <a:rPr spc="-6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63903"/>
            <a:ext cx="7457440" cy="452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5"/>
              </a:lnSpc>
              <a:spcBef>
                <a:spcPts val="100"/>
              </a:spcBef>
            </a:pPr>
            <a:r>
              <a:rPr sz="2500" dirty="0">
                <a:solidFill>
                  <a:srgbClr val="0432FF"/>
                </a:solidFill>
                <a:latin typeface="Calibri"/>
                <a:cs typeface="Calibri"/>
              </a:rPr>
              <a:t>try</a:t>
            </a:r>
            <a:r>
              <a:rPr sz="25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{</a:t>
            </a:r>
          </a:p>
          <a:p>
            <a:pPr marL="298450">
              <a:lnSpc>
                <a:spcPts val="2700"/>
              </a:lnSpc>
              <a:tabLst>
                <a:tab pos="2000885" algn="l"/>
              </a:tabLst>
            </a:pPr>
            <a:r>
              <a:rPr sz="2500" spc="-15" dirty="0">
                <a:latin typeface="Calibri"/>
                <a:cs typeface="Calibri"/>
              </a:rPr>
              <a:t>statements;	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//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Statements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that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 may</a:t>
            </a:r>
            <a:r>
              <a:rPr sz="250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8000"/>
                </a:solidFill>
                <a:latin typeface="Calibri"/>
                <a:cs typeface="Calibri"/>
              </a:rPr>
              <a:t>throw</a:t>
            </a:r>
            <a:r>
              <a:rPr sz="2500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500" spc="-15" dirty="0">
                <a:solidFill>
                  <a:srgbClr val="008000"/>
                </a:solidFill>
                <a:latin typeface="Calibri"/>
                <a:cs typeface="Calibri"/>
              </a:rPr>
              <a:t>exceptions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700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369570" marR="3874770" indent="-357505">
              <a:lnSpc>
                <a:spcPts val="2690"/>
              </a:lnSpc>
              <a:spcBef>
                <a:spcPts val="204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sz="2500" spc="-10" dirty="0">
                <a:latin typeface="Calibri"/>
                <a:cs typeface="Calibri"/>
              </a:rPr>
              <a:t>(Exception1 </a:t>
            </a:r>
            <a:r>
              <a:rPr sz="2500" spc="-30" dirty="0">
                <a:latin typeface="Calibri"/>
                <a:cs typeface="Calibri"/>
              </a:rPr>
              <a:t>exVar1)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 exception1;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515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369570" marR="3874770" indent="-357505">
              <a:lnSpc>
                <a:spcPts val="2710"/>
              </a:lnSpc>
              <a:spcBef>
                <a:spcPts val="175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 </a:t>
            </a:r>
            <a:r>
              <a:rPr sz="2500" spc="-10" dirty="0">
                <a:latin typeface="Calibri"/>
                <a:cs typeface="Calibri"/>
              </a:rPr>
              <a:t>(Exception2 </a:t>
            </a:r>
            <a:r>
              <a:rPr sz="2500" spc="-30" dirty="0">
                <a:latin typeface="Calibri"/>
                <a:cs typeface="Calibri"/>
              </a:rPr>
              <a:t>exVar2)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for exception2;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505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  <a:p>
            <a:pPr marL="12700">
              <a:lnSpc>
                <a:spcPts val="2700"/>
              </a:lnSpc>
            </a:pPr>
            <a:r>
              <a:rPr sz="2500" spc="-10" dirty="0">
                <a:latin typeface="Calibri"/>
                <a:cs typeface="Calibri"/>
              </a:rPr>
              <a:t>...</a:t>
            </a:r>
            <a:endParaRPr sz="2500" dirty="0">
              <a:latin typeface="Calibri"/>
              <a:cs typeface="Calibri"/>
            </a:endParaRPr>
          </a:p>
          <a:p>
            <a:pPr marL="369570" marR="3825240" indent="-357505">
              <a:lnSpc>
                <a:spcPts val="2710"/>
              </a:lnSpc>
              <a:spcBef>
                <a:spcPts val="175"/>
              </a:spcBef>
            </a:pPr>
            <a:r>
              <a:rPr sz="2500" spc="-20" dirty="0">
                <a:solidFill>
                  <a:srgbClr val="0432FF"/>
                </a:solidFill>
                <a:latin typeface="Calibri"/>
                <a:cs typeface="Calibri"/>
              </a:rPr>
              <a:t>catch</a:t>
            </a:r>
            <a:r>
              <a:rPr sz="2500" spc="-2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(ExceptionN </a:t>
            </a:r>
            <a:r>
              <a:rPr sz="2500" spc="-30" dirty="0">
                <a:latin typeface="Calibri"/>
                <a:cs typeface="Calibri"/>
              </a:rPr>
              <a:t>exVar3)</a:t>
            </a:r>
            <a:r>
              <a:rPr sz="2500" spc="-2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{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handler</a:t>
            </a:r>
            <a:r>
              <a:rPr sz="2500" spc="-15" dirty="0">
                <a:latin typeface="Calibri"/>
                <a:cs typeface="Calibri"/>
              </a:rPr>
              <a:t> for exceptionN;</a:t>
            </a:r>
            <a:endParaRPr sz="2500" dirty="0">
              <a:latin typeface="Calibri"/>
              <a:cs typeface="Calibri"/>
            </a:endParaRPr>
          </a:p>
          <a:p>
            <a:pPr marL="12700">
              <a:lnSpc>
                <a:spcPts val="2650"/>
              </a:lnSpc>
            </a:pPr>
            <a:r>
              <a:rPr sz="2500" dirty="0">
                <a:latin typeface="Calibri"/>
                <a:cs typeface="Calibri"/>
              </a:rPr>
              <a:t>}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5776" y="396239"/>
            <a:ext cx="35731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Catching</a:t>
            </a:r>
            <a:r>
              <a:rPr spc="-65" dirty="0"/>
              <a:t> </a:t>
            </a:r>
            <a:r>
              <a:rPr spc="-15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311198" y="1607627"/>
            <a:ext cx="2145030" cy="1878964"/>
          </a:xfrm>
          <a:custGeom>
            <a:avLst/>
            <a:gdLst/>
            <a:ahLst/>
            <a:cxnLst/>
            <a:rect l="l" t="t" r="r" b="b"/>
            <a:pathLst>
              <a:path w="2145030" h="1878964">
                <a:moveTo>
                  <a:pt x="0" y="1878707"/>
                </a:moveTo>
                <a:lnTo>
                  <a:pt x="2144687" y="1878707"/>
                </a:lnTo>
                <a:lnTo>
                  <a:pt x="2144687" y="0"/>
                </a:lnTo>
                <a:lnTo>
                  <a:pt x="0" y="0"/>
                </a:lnTo>
                <a:lnTo>
                  <a:pt x="0" y="1878707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049" y="1576722"/>
            <a:ext cx="2047875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r>
              <a:rPr sz="1000" spc="-15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method1;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(Exception1 ex1)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ex1;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statement2;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1541" y="1607627"/>
            <a:ext cx="2204720" cy="1860550"/>
          </a:xfrm>
          <a:custGeom>
            <a:avLst/>
            <a:gdLst/>
            <a:ahLst/>
            <a:cxnLst/>
            <a:rect l="l" t="t" r="r" b="b"/>
            <a:pathLst>
              <a:path w="2204720" h="1860550">
                <a:moveTo>
                  <a:pt x="0" y="1860502"/>
                </a:moveTo>
                <a:lnTo>
                  <a:pt x="2204323" y="1860502"/>
                </a:lnTo>
                <a:lnTo>
                  <a:pt x="2204323" y="0"/>
                </a:lnTo>
                <a:lnTo>
                  <a:pt x="0" y="0"/>
                </a:lnTo>
                <a:lnTo>
                  <a:pt x="0" y="1860502"/>
                </a:lnTo>
                <a:close/>
              </a:path>
            </a:pathLst>
          </a:custGeom>
          <a:ln w="155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96964" y="1576722"/>
            <a:ext cx="2047875" cy="16465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method1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9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8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method2;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(Exception2 ex2)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ex2;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statement4;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79848" y="1610092"/>
            <a:ext cx="5664835" cy="1876425"/>
            <a:chOff x="1879848" y="1610092"/>
            <a:chExt cx="5664835" cy="1876425"/>
          </a:xfrm>
        </p:grpSpPr>
        <p:sp>
          <p:nvSpPr>
            <p:cNvPr id="8" name="object 8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887655" y="35234"/>
                  </a:moveTo>
                  <a:lnTo>
                    <a:pt x="7778" y="536030"/>
                  </a:lnTo>
                  <a:lnTo>
                    <a:pt x="2592" y="538631"/>
                  </a:lnTo>
                  <a:lnTo>
                    <a:pt x="2592" y="543832"/>
                  </a:lnTo>
                  <a:lnTo>
                    <a:pt x="0" y="546433"/>
                  </a:lnTo>
                  <a:lnTo>
                    <a:pt x="2592" y="551634"/>
                  </a:lnTo>
                  <a:lnTo>
                    <a:pt x="7778" y="556835"/>
                  </a:lnTo>
                  <a:lnTo>
                    <a:pt x="12964" y="556835"/>
                  </a:lnTo>
                  <a:lnTo>
                    <a:pt x="18150" y="554235"/>
                  </a:lnTo>
                  <a:lnTo>
                    <a:pt x="898995" y="55471"/>
                  </a:lnTo>
                  <a:lnTo>
                    <a:pt x="899915" y="41610"/>
                  </a:lnTo>
                  <a:lnTo>
                    <a:pt x="887655" y="35234"/>
                  </a:lnTo>
                  <a:close/>
                </a:path>
                <a:path w="975360" h="556894">
                  <a:moveTo>
                    <a:pt x="954127" y="31208"/>
                  </a:move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9413"/>
                  </a:lnTo>
                  <a:lnTo>
                    <a:pt x="905101" y="52013"/>
                  </a:lnTo>
                  <a:lnTo>
                    <a:pt x="898995" y="55471"/>
                  </a:lnTo>
                  <a:lnTo>
                    <a:pt x="894729" y="119703"/>
                  </a:lnTo>
                  <a:lnTo>
                    <a:pt x="954127" y="31208"/>
                  </a:lnTo>
                  <a:close/>
                </a:path>
                <a:path w="975360" h="556894">
                  <a:moveTo>
                    <a:pt x="902508" y="31208"/>
                  </a:moveTo>
                  <a:lnTo>
                    <a:pt x="894729" y="31208"/>
                  </a:lnTo>
                  <a:lnTo>
                    <a:pt x="887655" y="35234"/>
                  </a:lnTo>
                  <a:lnTo>
                    <a:pt x="899915" y="41610"/>
                  </a:lnTo>
                  <a:lnTo>
                    <a:pt x="898995" y="55471"/>
                  </a:lnTo>
                  <a:lnTo>
                    <a:pt x="905101" y="52013"/>
                  </a:lnTo>
                  <a:lnTo>
                    <a:pt x="910287" y="49413"/>
                  </a:lnTo>
                  <a:lnTo>
                    <a:pt x="910287" y="36409"/>
                  </a:lnTo>
                  <a:lnTo>
                    <a:pt x="907694" y="33808"/>
                  </a:lnTo>
                  <a:lnTo>
                    <a:pt x="902508" y="31208"/>
                  </a:lnTo>
                  <a:close/>
                </a:path>
                <a:path w="975360" h="556894">
                  <a:moveTo>
                    <a:pt x="975073" y="0"/>
                  </a:moveTo>
                  <a:lnTo>
                    <a:pt x="829907" y="5201"/>
                  </a:lnTo>
                  <a:lnTo>
                    <a:pt x="887655" y="35234"/>
                  </a:lnTo>
                  <a:lnTo>
                    <a:pt x="894729" y="31208"/>
                  </a:lnTo>
                  <a:lnTo>
                    <a:pt x="954127" y="31208"/>
                  </a:lnTo>
                  <a:lnTo>
                    <a:pt x="975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81435" y="1705225"/>
              <a:ext cx="975360" cy="556895"/>
            </a:xfrm>
            <a:custGeom>
              <a:avLst/>
              <a:gdLst/>
              <a:ahLst/>
              <a:cxnLst/>
              <a:rect l="l" t="t" r="r" b="b"/>
              <a:pathLst>
                <a:path w="975360" h="556894">
                  <a:moveTo>
                    <a:pt x="905101" y="52013"/>
                  </a:moveTo>
                  <a:lnTo>
                    <a:pt x="18150" y="554235"/>
                  </a:lnTo>
                  <a:lnTo>
                    <a:pt x="12964" y="556835"/>
                  </a:lnTo>
                  <a:lnTo>
                    <a:pt x="7778" y="556835"/>
                  </a:lnTo>
                  <a:lnTo>
                    <a:pt x="5185" y="554235"/>
                  </a:lnTo>
                  <a:lnTo>
                    <a:pt x="2592" y="551634"/>
                  </a:lnTo>
                  <a:lnTo>
                    <a:pt x="0" y="546433"/>
                  </a:lnTo>
                  <a:lnTo>
                    <a:pt x="2592" y="543832"/>
                  </a:lnTo>
                  <a:lnTo>
                    <a:pt x="2592" y="538631"/>
                  </a:lnTo>
                  <a:lnTo>
                    <a:pt x="7778" y="536030"/>
                  </a:lnTo>
                  <a:lnTo>
                    <a:pt x="894729" y="31208"/>
                  </a:lnTo>
                  <a:lnTo>
                    <a:pt x="899915" y="31208"/>
                  </a:lnTo>
                  <a:lnTo>
                    <a:pt x="902508" y="31208"/>
                  </a:lnTo>
                  <a:lnTo>
                    <a:pt x="907694" y="33808"/>
                  </a:lnTo>
                  <a:lnTo>
                    <a:pt x="910287" y="36409"/>
                  </a:lnTo>
                  <a:lnTo>
                    <a:pt x="910287" y="41610"/>
                  </a:lnTo>
                  <a:lnTo>
                    <a:pt x="910287" y="44211"/>
                  </a:lnTo>
                  <a:lnTo>
                    <a:pt x="910287" y="49413"/>
                  </a:lnTo>
                  <a:lnTo>
                    <a:pt x="905101" y="52013"/>
                  </a:lnTo>
                  <a:close/>
                </a:path>
                <a:path w="975360" h="556894">
                  <a:moveTo>
                    <a:pt x="899915" y="41610"/>
                  </a:moveTo>
                  <a:lnTo>
                    <a:pt x="829907" y="5201"/>
                  </a:lnTo>
                  <a:lnTo>
                    <a:pt x="975073" y="0"/>
                  </a:lnTo>
                  <a:lnTo>
                    <a:pt x="894729" y="119703"/>
                  </a:lnTo>
                  <a:lnTo>
                    <a:pt x="899915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3721" y="1618030"/>
              <a:ext cx="2152650" cy="1860550"/>
            </a:xfrm>
            <a:custGeom>
              <a:avLst/>
              <a:gdLst/>
              <a:ahLst/>
              <a:cxnLst/>
              <a:rect l="l" t="t" r="r" b="b"/>
              <a:pathLst>
                <a:path w="2152650" h="1860550">
                  <a:moveTo>
                    <a:pt x="0" y="1860502"/>
                  </a:moveTo>
                  <a:lnTo>
                    <a:pt x="2152465" y="1860502"/>
                  </a:lnTo>
                  <a:lnTo>
                    <a:pt x="2152465" y="0"/>
                  </a:lnTo>
                  <a:lnTo>
                    <a:pt x="0" y="0"/>
                  </a:lnTo>
                  <a:lnTo>
                    <a:pt x="0" y="1860502"/>
                  </a:lnTo>
                  <a:close/>
                </a:path>
              </a:pathLst>
            </a:custGeom>
            <a:ln w="155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9143" y="1589726"/>
            <a:ext cx="2047875" cy="16440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11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method2</a:t>
            </a:r>
            <a:r>
              <a:rPr sz="1000" spc="-4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3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168275">
              <a:lnSpc>
                <a:spcPts val="1085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try</a:t>
            </a:r>
            <a:r>
              <a:rPr sz="1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3215">
              <a:lnSpc>
                <a:spcPts val="1075"/>
              </a:lnSpc>
            </a:pPr>
            <a:r>
              <a:rPr sz="1000" spc="5" dirty="0"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  <a:p>
            <a:pPr marL="323215" marR="549275">
              <a:lnSpc>
                <a:spcPts val="1019"/>
              </a:lnSpc>
              <a:spcBef>
                <a:spcPts val="95"/>
              </a:spcBef>
            </a:pPr>
            <a:r>
              <a:rPr sz="1000" spc="5" dirty="0">
                <a:latin typeface="Courier New"/>
                <a:cs typeface="Courier New"/>
              </a:rPr>
              <a:t>invoke method3;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statement5;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44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323215" marR="5080" indent="-155575">
              <a:lnSpc>
                <a:spcPts val="1150"/>
              </a:lnSpc>
            </a:pPr>
            <a:r>
              <a:rPr sz="1000" b="1" spc="5" dirty="0">
                <a:solidFill>
                  <a:srgbClr val="000050"/>
                </a:solidFill>
                <a:latin typeface="Courier New"/>
                <a:cs typeface="Courier New"/>
              </a:rPr>
              <a:t>catch </a:t>
            </a:r>
            <a:r>
              <a:rPr sz="1000" spc="5" dirty="0">
                <a:latin typeface="Courier New"/>
                <a:cs typeface="Courier New"/>
              </a:rPr>
              <a:t>(Exception3 ex3) </a:t>
            </a:r>
            <a:r>
              <a:rPr sz="1000" spc="10" dirty="0">
                <a:latin typeface="Courier New"/>
                <a:cs typeface="Courier New"/>
              </a:rPr>
              <a:t>{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Process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ex3;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905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167640">
              <a:lnSpc>
                <a:spcPts val="1015"/>
              </a:lnSpc>
            </a:pPr>
            <a:r>
              <a:rPr sz="1000" spc="5" dirty="0">
                <a:latin typeface="Courier New"/>
                <a:cs typeface="Courier New"/>
              </a:rPr>
              <a:t>statement6;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</a:pPr>
            <a:r>
              <a:rPr sz="1000" spc="10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95680" y="1732534"/>
            <a:ext cx="3561079" cy="580390"/>
            <a:chOff x="4395680" y="1732534"/>
            <a:chExt cx="3561079" cy="580390"/>
          </a:xfrm>
        </p:grpSpPr>
        <p:sp>
          <p:nvSpPr>
            <p:cNvPr id="13" name="object 13"/>
            <p:cNvSpPr/>
            <p:nvPr/>
          </p:nvSpPr>
          <p:spPr>
            <a:xfrm>
              <a:off x="4396979" y="1733832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34434" y="31998"/>
                  </a:moveTo>
                  <a:lnTo>
                    <a:pt x="5149" y="486617"/>
                  </a:lnTo>
                  <a:lnTo>
                    <a:pt x="2592" y="489218"/>
                  </a:lnTo>
                  <a:lnTo>
                    <a:pt x="0" y="494419"/>
                  </a:lnTo>
                  <a:lnTo>
                    <a:pt x="0" y="502221"/>
                  </a:lnTo>
                  <a:lnTo>
                    <a:pt x="2592" y="504822"/>
                  </a:lnTo>
                  <a:lnTo>
                    <a:pt x="5149" y="507422"/>
                  </a:lnTo>
                  <a:lnTo>
                    <a:pt x="15521" y="507422"/>
                  </a:lnTo>
                  <a:lnTo>
                    <a:pt x="944703" y="52925"/>
                  </a:lnTo>
                  <a:lnTo>
                    <a:pt x="946551" y="39010"/>
                  </a:lnTo>
                  <a:lnTo>
                    <a:pt x="934434" y="31998"/>
                  </a:lnTo>
                  <a:close/>
                </a:path>
                <a:path w="1024889" h="508000">
                  <a:moveTo>
                    <a:pt x="1002775" y="28607"/>
                  </a:move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lnTo>
                    <a:pt x="944703" y="52925"/>
                  </a:lnTo>
                  <a:lnTo>
                    <a:pt x="936180" y="117103"/>
                  </a:lnTo>
                  <a:lnTo>
                    <a:pt x="1002775" y="28607"/>
                  </a:lnTo>
                  <a:close/>
                </a:path>
                <a:path w="1024889" h="508000">
                  <a:moveTo>
                    <a:pt x="949144" y="28607"/>
                  </a:moveTo>
                  <a:lnTo>
                    <a:pt x="941366" y="28607"/>
                  </a:lnTo>
                  <a:lnTo>
                    <a:pt x="934434" y="31998"/>
                  </a:lnTo>
                  <a:lnTo>
                    <a:pt x="946551" y="39010"/>
                  </a:lnTo>
                  <a:lnTo>
                    <a:pt x="944703" y="52925"/>
                  </a:lnTo>
                  <a:lnTo>
                    <a:pt x="951737" y="49485"/>
                  </a:lnTo>
                  <a:lnTo>
                    <a:pt x="954330" y="46884"/>
                  </a:lnTo>
                  <a:lnTo>
                    <a:pt x="956923" y="41610"/>
                  </a:lnTo>
                  <a:lnTo>
                    <a:pt x="956923" y="33808"/>
                  </a:lnTo>
                  <a:lnTo>
                    <a:pt x="954330" y="31208"/>
                  </a:lnTo>
                  <a:lnTo>
                    <a:pt x="949144" y="28607"/>
                  </a:lnTo>
                  <a:close/>
                </a:path>
                <a:path w="1024889" h="508000">
                  <a:moveTo>
                    <a:pt x="1024302" y="0"/>
                  </a:moveTo>
                  <a:lnTo>
                    <a:pt x="879136" y="0"/>
                  </a:lnTo>
                  <a:lnTo>
                    <a:pt x="934434" y="31998"/>
                  </a:lnTo>
                  <a:lnTo>
                    <a:pt x="941366" y="28607"/>
                  </a:lnTo>
                  <a:lnTo>
                    <a:pt x="1002775" y="28607"/>
                  </a:lnTo>
                  <a:lnTo>
                    <a:pt x="10243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96979" y="1733833"/>
              <a:ext cx="1024890" cy="508000"/>
            </a:xfrm>
            <a:custGeom>
              <a:avLst/>
              <a:gdLst/>
              <a:ahLst/>
              <a:cxnLst/>
              <a:rect l="l" t="t" r="r" b="b"/>
              <a:pathLst>
                <a:path w="1024889" h="508000">
                  <a:moveTo>
                    <a:pt x="951737" y="49485"/>
                  </a:moveTo>
                  <a:lnTo>
                    <a:pt x="15521" y="507422"/>
                  </a:lnTo>
                  <a:lnTo>
                    <a:pt x="10335" y="507422"/>
                  </a:lnTo>
                  <a:lnTo>
                    <a:pt x="5149" y="507422"/>
                  </a:lnTo>
                  <a:lnTo>
                    <a:pt x="2592" y="504822"/>
                  </a:lnTo>
                  <a:lnTo>
                    <a:pt x="0" y="502221"/>
                  </a:lnTo>
                  <a:lnTo>
                    <a:pt x="0" y="497020"/>
                  </a:lnTo>
                  <a:lnTo>
                    <a:pt x="0" y="494419"/>
                  </a:lnTo>
                  <a:lnTo>
                    <a:pt x="2592" y="489218"/>
                  </a:lnTo>
                  <a:lnTo>
                    <a:pt x="5149" y="486617"/>
                  </a:lnTo>
                  <a:lnTo>
                    <a:pt x="941366" y="28607"/>
                  </a:lnTo>
                  <a:lnTo>
                    <a:pt x="946551" y="28607"/>
                  </a:lnTo>
                  <a:lnTo>
                    <a:pt x="949144" y="28607"/>
                  </a:lnTo>
                  <a:lnTo>
                    <a:pt x="954330" y="31208"/>
                  </a:lnTo>
                  <a:lnTo>
                    <a:pt x="956923" y="33808"/>
                  </a:lnTo>
                  <a:lnTo>
                    <a:pt x="956923" y="39010"/>
                  </a:lnTo>
                  <a:lnTo>
                    <a:pt x="956923" y="41610"/>
                  </a:lnTo>
                  <a:lnTo>
                    <a:pt x="954330" y="46884"/>
                  </a:lnTo>
                  <a:lnTo>
                    <a:pt x="951737" y="49485"/>
                  </a:lnTo>
                  <a:close/>
                </a:path>
                <a:path w="1024889" h="508000">
                  <a:moveTo>
                    <a:pt x="946551" y="39010"/>
                  </a:moveTo>
                  <a:lnTo>
                    <a:pt x="879136" y="0"/>
                  </a:lnTo>
                  <a:lnTo>
                    <a:pt x="1024302" y="0"/>
                  </a:lnTo>
                  <a:lnTo>
                    <a:pt x="936180" y="117103"/>
                  </a:lnTo>
                  <a:lnTo>
                    <a:pt x="946551" y="390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34856" y="34392"/>
                  </a:moveTo>
                  <a:lnTo>
                    <a:pt x="5185" y="489145"/>
                  </a:lnTo>
                  <a:lnTo>
                    <a:pt x="2592" y="491746"/>
                  </a:lnTo>
                  <a:lnTo>
                    <a:pt x="0" y="496947"/>
                  </a:lnTo>
                  <a:lnTo>
                    <a:pt x="0" y="504750"/>
                  </a:lnTo>
                  <a:lnTo>
                    <a:pt x="2592" y="507350"/>
                  </a:lnTo>
                  <a:lnTo>
                    <a:pt x="7778" y="509951"/>
                  </a:lnTo>
                  <a:lnTo>
                    <a:pt x="15557" y="509951"/>
                  </a:lnTo>
                  <a:lnTo>
                    <a:pt x="945026" y="52714"/>
                  </a:lnTo>
                  <a:lnTo>
                    <a:pt x="946551" y="41610"/>
                  </a:lnTo>
                  <a:lnTo>
                    <a:pt x="934856" y="34392"/>
                  </a:lnTo>
                  <a:close/>
                </a:path>
                <a:path w="1024890" h="510539">
                  <a:moveTo>
                    <a:pt x="1004287" y="28607"/>
                  </a:move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44211"/>
                  </a:lnTo>
                  <a:lnTo>
                    <a:pt x="951737" y="49413"/>
                  </a:lnTo>
                  <a:lnTo>
                    <a:pt x="945026" y="52714"/>
                  </a:lnTo>
                  <a:lnTo>
                    <a:pt x="936180" y="117103"/>
                  </a:lnTo>
                  <a:lnTo>
                    <a:pt x="1004287" y="28607"/>
                  </a:lnTo>
                  <a:close/>
                </a:path>
                <a:path w="1024890" h="510539">
                  <a:moveTo>
                    <a:pt x="946551" y="28607"/>
                  </a:moveTo>
                  <a:lnTo>
                    <a:pt x="941366" y="31208"/>
                  </a:lnTo>
                  <a:lnTo>
                    <a:pt x="934856" y="34392"/>
                  </a:lnTo>
                  <a:lnTo>
                    <a:pt x="946551" y="41610"/>
                  </a:lnTo>
                  <a:lnTo>
                    <a:pt x="945026" y="52714"/>
                  </a:lnTo>
                  <a:lnTo>
                    <a:pt x="951737" y="49413"/>
                  </a:lnTo>
                  <a:lnTo>
                    <a:pt x="956923" y="44211"/>
                  </a:lnTo>
                  <a:lnTo>
                    <a:pt x="956923" y="36409"/>
                  </a:lnTo>
                  <a:lnTo>
                    <a:pt x="954330" y="31208"/>
                  </a:lnTo>
                  <a:lnTo>
                    <a:pt x="951737" y="31208"/>
                  </a:lnTo>
                  <a:lnTo>
                    <a:pt x="946551" y="28607"/>
                  </a:lnTo>
                  <a:close/>
                </a:path>
                <a:path w="1024890" h="510539">
                  <a:moveTo>
                    <a:pt x="879136" y="0"/>
                  </a:moveTo>
                  <a:lnTo>
                    <a:pt x="934856" y="34392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1004287" y="28607"/>
                  </a:lnTo>
                  <a:lnTo>
                    <a:pt x="1024302" y="2600"/>
                  </a:lnTo>
                  <a:lnTo>
                    <a:pt x="879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30637" y="1801523"/>
              <a:ext cx="1024890" cy="510540"/>
            </a:xfrm>
            <a:custGeom>
              <a:avLst/>
              <a:gdLst/>
              <a:ahLst/>
              <a:cxnLst/>
              <a:rect l="l" t="t" r="r" b="b"/>
              <a:pathLst>
                <a:path w="1024890" h="510539">
                  <a:moveTo>
                    <a:pt x="951737" y="49413"/>
                  </a:moveTo>
                  <a:lnTo>
                    <a:pt x="15557" y="509951"/>
                  </a:lnTo>
                  <a:lnTo>
                    <a:pt x="10371" y="509951"/>
                  </a:lnTo>
                  <a:lnTo>
                    <a:pt x="7778" y="509951"/>
                  </a:lnTo>
                  <a:lnTo>
                    <a:pt x="2592" y="507350"/>
                  </a:lnTo>
                  <a:lnTo>
                    <a:pt x="0" y="504750"/>
                  </a:lnTo>
                  <a:lnTo>
                    <a:pt x="0" y="499548"/>
                  </a:lnTo>
                  <a:lnTo>
                    <a:pt x="0" y="496947"/>
                  </a:lnTo>
                  <a:lnTo>
                    <a:pt x="2592" y="491746"/>
                  </a:lnTo>
                  <a:lnTo>
                    <a:pt x="5185" y="489145"/>
                  </a:lnTo>
                  <a:lnTo>
                    <a:pt x="941366" y="31208"/>
                  </a:lnTo>
                  <a:lnTo>
                    <a:pt x="946551" y="28607"/>
                  </a:lnTo>
                  <a:lnTo>
                    <a:pt x="951737" y="31208"/>
                  </a:lnTo>
                  <a:lnTo>
                    <a:pt x="954330" y="31208"/>
                  </a:lnTo>
                  <a:lnTo>
                    <a:pt x="956923" y="36409"/>
                  </a:lnTo>
                  <a:lnTo>
                    <a:pt x="956923" y="39010"/>
                  </a:lnTo>
                  <a:lnTo>
                    <a:pt x="956923" y="44211"/>
                  </a:lnTo>
                  <a:lnTo>
                    <a:pt x="954330" y="46812"/>
                  </a:lnTo>
                  <a:lnTo>
                    <a:pt x="951737" y="49413"/>
                  </a:lnTo>
                  <a:close/>
                </a:path>
                <a:path w="1024890" h="510539">
                  <a:moveTo>
                    <a:pt x="946551" y="41610"/>
                  </a:moveTo>
                  <a:lnTo>
                    <a:pt x="879136" y="0"/>
                  </a:lnTo>
                  <a:lnTo>
                    <a:pt x="1024302" y="2600"/>
                  </a:lnTo>
                  <a:lnTo>
                    <a:pt x="936180" y="117103"/>
                  </a:lnTo>
                  <a:lnTo>
                    <a:pt x="946551" y="4161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03281" y="1563719"/>
            <a:ext cx="958850" cy="46545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algn="just">
              <a:lnSpc>
                <a:spcPct val="93100"/>
              </a:lnSpc>
              <a:spcBef>
                <a:spcPts val="204"/>
              </a:spcBef>
            </a:pPr>
            <a:r>
              <a:rPr sz="1000" spc="10" dirty="0">
                <a:latin typeface="Courier New"/>
                <a:cs typeface="Courier New"/>
              </a:rPr>
              <a:t>An</a:t>
            </a:r>
            <a:r>
              <a:rPr sz="1000" spc="-6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exception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10" dirty="0">
                <a:latin typeface="Courier New"/>
                <a:cs typeface="Courier New"/>
              </a:rPr>
              <a:t>is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thrown</a:t>
            </a:r>
            <a:r>
              <a:rPr sz="1000" spc="-2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in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55800" y="4030167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970"/>
                </a:lnTo>
              </a:path>
              <a:path w="1149350" h="1191895">
                <a:moveTo>
                  <a:pt x="1148798" y="7802"/>
                </a:moveTo>
                <a:lnTo>
                  <a:pt x="1148798" y="1178772"/>
                </a:lnTo>
              </a:path>
              <a:path w="1149350" h="1191895">
                <a:moveTo>
                  <a:pt x="0" y="1191772"/>
                </a:moveTo>
                <a:lnTo>
                  <a:pt x="1148798" y="1191772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226" y="3801465"/>
            <a:ext cx="80327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Call</a:t>
            </a:r>
            <a:r>
              <a:rPr sz="1000" spc="-5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356" y="4899530"/>
            <a:ext cx="112585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93019" y="4001559"/>
            <a:ext cx="1149350" cy="1189355"/>
          </a:xfrm>
          <a:custGeom>
            <a:avLst/>
            <a:gdLst/>
            <a:ahLst/>
            <a:cxnLst/>
            <a:rect l="l" t="t" r="r" b="b"/>
            <a:pathLst>
              <a:path w="1149350" h="1189354">
                <a:moveTo>
                  <a:pt x="7778" y="0"/>
                </a:moveTo>
                <a:lnTo>
                  <a:pt x="7778" y="1170883"/>
                </a:lnTo>
              </a:path>
              <a:path w="1149350" h="1189354">
                <a:moveTo>
                  <a:pt x="1148870" y="5201"/>
                </a:moveTo>
                <a:lnTo>
                  <a:pt x="1148870" y="1176084"/>
                </a:lnTo>
              </a:path>
              <a:path w="1149350" h="1189354">
                <a:moveTo>
                  <a:pt x="0" y="1189088"/>
                </a:moveTo>
                <a:lnTo>
                  <a:pt x="1148870" y="11890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08576" y="4595108"/>
            <a:ext cx="1125855" cy="455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method1</a:t>
            </a:r>
            <a:endParaRPr sz="1000">
              <a:latin typeface="Courier New"/>
              <a:cs typeface="Courier New"/>
            </a:endParaRPr>
          </a:p>
          <a:p>
            <a:pPr marR="38735" algn="ctr">
              <a:lnSpc>
                <a:spcPct val="100000"/>
              </a:lnSpc>
              <a:spcBef>
                <a:spcPts val="950"/>
              </a:spcBef>
            </a:pP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99087" y="4001559"/>
            <a:ext cx="1149350" cy="1191895"/>
          </a:xfrm>
          <a:custGeom>
            <a:avLst/>
            <a:gdLst/>
            <a:ahLst/>
            <a:cxnLst/>
            <a:rect l="l" t="t" r="r" b="b"/>
            <a:pathLst>
              <a:path w="1149350" h="1191895">
                <a:moveTo>
                  <a:pt x="7778" y="0"/>
                </a:moveTo>
                <a:lnTo>
                  <a:pt x="7778" y="1170883"/>
                </a:lnTo>
              </a:path>
              <a:path w="1149350" h="1191895">
                <a:moveTo>
                  <a:pt x="1148870" y="7802"/>
                </a:moveTo>
                <a:lnTo>
                  <a:pt x="1148870" y="1178685"/>
                </a:lnTo>
              </a:path>
              <a:path w="1149350" h="1191895">
                <a:moveTo>
                  <a:pt x="0" y="1191688"/>
                </a:moveTo>
                <a:lnTo>
                  <a:pt x="1148870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714644" y="4321892"/>
            <a:ext cx="1125855" cy="728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method2</a:t>
            </a:r>
            <a:endParaRPr sz="1000">
              <a:latin typeface="Courier New"/>
              <a:cs typeface="Courier New"/>
            </a:endParaRPr>
          </a:p>
          <a:p>
            <a:pPr marL="111125" marR="150495" indent="155575">
              <a:lnSpc>
                <a:spcPct val="179300"/>
              </a:lnSpc>
            </a:pPr>
            <a:r>
              <a:rPr sz="1000" spc="5" dirty="0">
                <a:latin typeface="Courier New"/>
                <a:cs typeface="Courier New"/>
              </a:rPr>
              <a:t>method1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9235" y="3985955"/>
            <a:ext cx="1151890" cy="1191895"/>
          </a:xfrm>
          <a:custGeom>
            <a:avLst/>
            <a:gdLst/>
            <a:ahLst/>
            <a:cxnLst/>
            <a:rect l="l" t="t" r="r" b="b"/>
            <a:pathLst>
              <a:path w="1151890" h="1191895">
                <a:moveTo>
                  <a:pt x="10371" y="0"/>
                </a:moveTo>
                <a:lnTo>
                  <a:pt x="10371" y="1170887"/>
                </a:lnTo>
              </a:path>
              <a:path w="1151890" h="1191895">
                <a:moveTo>
                  <a:pt x="1151462" y="7802"/>
                </a:moveTo>
                <a:lnTo>
                  <a:pt x="1151462" y="1178689"/>
                </a:lnTo>
              </a:path>
              <a:path w="1151890" h="1191895">
                <a:moveTo>
                  <a:pt x="0" y="1191688"/>
                </a:moveTo>
                <a:lnTo>
                  <a:pt x="1151462" y="1191688"/>
                </a:lnTo>
              </a:path>
            </a:pathLst>
          </a:custGeom>
          <a:ln w="155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667385" y="3988859"/>
            <a:ext cx="1125855" cy="1048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12700" algn="ctr">
              <a:lnSpc>
                <a:spcPct val="100000"/>
              </a:lnSpc>
              <a:spcBef>
                <a:spcPts val="125"/>
              </a:spcBef>
            </a:pPr>
            <a:r>
              <a:rPr sz="1000" spc="5" dirty="0">
                <a:latin typeface="Courier New"/>
                <a:cs typeface="Courier New"/>
              </a:rPr>
              <a:t>method3</a:t>
            </a:r>
            <a:endParaRPr sz="1000">
              <a:latin typeface="Courier New"/>
              <a:cs typeface="Courier New"/>
            </a:endParaRPr>
          </a:p>
          <a:p>
            <a:pPr marL="108585" marR="153035" indent="31115" algn="ctr">
              <a:lnSpc>
                <a:spcPct val="175000"/>
              </a:lnSpc>
              <a:spcBef>
                <a:spcPts val="520"/>
              </a:spcBef>
            </a:pPr>
            <a:r>
              <a:rPr sz="1000" spc="5" dirty="0">
                <a:latin typeface="Courier New"/>
                <a:cs typeface="Courier New"/>
              </a:rPr>
              <a:t>method2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method1 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main</a:t>
            </a:r>
            <a:r>
              <a:rPr sz="1000" spc="-55" dirty="0">
                <a:latin typeface="Courier New"/>
                <a:cs typeface="Courier New"/>
              </a:rPr>
              <a:t> </a:t>
            </a:r>
            <a:r>
              <a:rPr sz="1000" spc="5" dirty="0">
                <a:latin typeface="Courier New"/>
                <a:cs typeface="Courier New"/>
              </a:rPr>
              <a:t>method</a:t>
            </a:r>
            <a:endParaRPr sz="1000">
              <a:latin typeface="Courier New"/>
              <a:cs typeface="Courier New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8" name="object 2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260" y="152400"/>
            <a:ext cx="65798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Catch</a:t>
            </a:r>
            <a:r>
              <a:rPr spc="-25" dirty="0"/>
              <a:t> </a:t>
            </a:r>
            <a:r>
              <a:rPr spc="-5" dirty="0"/>
              <a:t>or </a:t>
            </a:r>
            <a:r>
              <a:rPr spc="-10" dirty="0"/>
              <a:t>Declare</a:t>
            </a:r>
            <a:r>
              <a:rPr spc="-20" dirty="0"/>
              <a:t> </a:t>
            </a:r>
            <a:r>
              <a:rPr spc="-25" dirty="0"/>
              <a:t>Checked</a:t>
            </a:r>
            <a:r>
              <a:rPr spc="-15" dirty="0"/>
              <a:t>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023620"/>
            <a:ext cx="5113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Calibri"/>
                <a:cs typeface="Calibri"/>
              </a:rPr>
              <a:t>Suppose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p2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defined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 follows: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4522" y="2464855"/>
            <a:ext cx="5990590" cy="1906270"/>
          </a:xfrm>
          <a:prstGeom prst="rect">
            <a:avLst/>
          </a:prstGeom>
          <a:ln w="1748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R="2442845" algn="r">
              <a:lnSpc>
                <a:spcPts val="1739"/>
              </a:lnSpc>
              <a:spcBef>
                <a:spcPts val="175"/>
              </a:spcBef>
            </a:pPr>
            <a:r>
              <a:rPr sz="1500" spc="15" dirty="0">
                <a:latin typeface="Courier New"/>
                <a:cs typeface="Courier New"/>
              </a:rPr>
              <a:t>void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p2()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throws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0" dirty="0">
                <a:latin typeface="Courier New"/>
                <a:cs typeface="Courier New"/>
              </a:rPr>
              <a:t>IOException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R="2441575" algn="r">
              <a:lnSpc>
                <a:spcPts val="1710"/>
              </a:lnSpc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(a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file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does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exist)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38175">
              <a:lnSpc>
                <a:spcPts val="1735"/>
              </a:lnSpc>
            </a:pPr>
            <a:r>
              <a:rPr sz="1500" b="1" spc="10" dirty="0">
                <a:latin typeface="Courier New"/>
                <a:cs typeface="Courier New"/>
              </a:rPr>
              <a:t>throw </a:t>
            </a:r>
            <a:r>
              <a:rPr sz="1500" b="1" spc="15" dirty="0">
                <a:latin typeface="Courier New"/>
                <a:cs typeface="Courier New"/>
              </a:rPr>
              <a:t>new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10" dirty="0">
                <a:latin typeface="Courier New"/>
                <a:cs typeface="Courier New"/>
              </a:rPr>
              <a:t>IOException("File </a:t>
            </a:r>
            <a:r>
              <a:rPr sz="1500" b="1" spc="15" dirty="0">
                <a:latin typeface="Courier New"/>
                <a:cs typeface="Courier New"/>
              </a:rPr>
              <a:t>does</a:t>
            </a:r>
            <a:r>
              <a:rPr sz="1500" b="1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b="1" spc="10" dirty="0">
                <a:latin typeface="Courier New"/>
                <a:cs typeface="Courier New"/>
              </a:rPr>
              <a:t> exist");</a:t>
            </a:r>
            <a:endParaRPr sz="1500">
              <a:latin typeface="Courier New"/>
              <a:cs typeface="Courier New"/>
            </a:endParaRPr>
          </a:p>
          <a:p>
            <a:pPr marL="289560">
              <a:lnSpc>
                <a:spcPts val="1760"/>
              </a:lnSpc>
            </a:pPr>
            <a:r>
              <a:rPr sz="1500" b="1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ourier New"/>
              <a:cs typeface="Courier New"/>
            </a:endParaRPr>
          </a:p>
          <a:p>
            <a:pPr marL="289560">
              <a:lnSpc>
                <a:spcPts val="1795"/>
              </a:lnSpc>
            </a:pPr>
            <a:r>
              <a:rPr sz="1500" b="1" spc="10" dirty="0">
                <a:latin typeface="Courier New"/>
                <a:cs typeface="Courier New"/>
              </a:rPr>
              <a:t>...</a:t>
            </a:r>
            <a:endParaRPr sz="1500">
              <a:latin typeface="Courier New"/>
              <a:cs typeface="Courier New"/>
            </a:endParaRPr>
          </a:p>
          <a:p>
            <a:pPr marL="57785">
              <a:lnSpc>
                <a:spcPts val="1795"/>
              </a:lnSpc>
            </a:pPr>
            <a:r>
              <a:rPr sz="1500" spc="15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</TotalTime>
  <Words>3625</Words>
  <Application>Microsoft Office PowerPoint</Application>
  <PresentationFormat>On-screen Show (4:3)</PresentationFormat>
  <Paragraphs>591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501- Introduction to JAVA Programming Lecture 11 - Exception Handling and Text I/O</vt:lpstr>
      <vt:lpstr>Checked vs Unchecked Exceptions</vt:lpstr>
      <vt:lpstr>Simple Example</vt:lpstr>
      <vt:lpstr>Stack Trace</vt:lpstr>
      <vt:lpstr>Declaring Exceptions</vt:lpstr>
      <vt:lpstr>Throwing Exceptions</vt:lpstr>
      <vt:lpstr>Catching Exceptions</vt:lpstr>
      <vt:lpstr>Catching Exceptions</vt:lpstr>
      <vt:lpstr>Catch or Declare Checked Exceptions</vt:lpstr>
      <vt:lpstr>Exception Advantages</vt:lpstr>
      <vt:lpstr>Handling InputMismatchException By handling InputMismatchException, your program will  continuously read an input until it is correct.</vt:lpstr>
      <vt:lpstr>Handling InputMismatchException</vt:lpstr>
      <vt:lpstr>Rethrowing Exceptions</vt:lpstr>
      <vt:lpstr>The finally Clause</vt:lpstr>
      <vt:lpstr>The finally Clause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Trace a Program Execution</vt:lpstr>
      <vt:lpstr>Rethrowing Exceptions</vt:lpstr>
      <vt:lpstr>Trace a Program Execution</vt:lpstr>
      <vt:lpstr>Trace a Program Execution</vt:lpstr>
      <vt:lpstr>Trace a Program Execution</vt:lpstr>
      <vt:lpstr>Trace a Program Execution</vt:lpstr>
      <vt:lpstr>Cautions When Using Exceptions</vt:lpstr>
      <vt:lpstr>When to Throw Exceptions</vt:lpstr>
      <vt:lpstr>When to Use Exceptions</vt:lpstr>
      <vt:lpstr>Defining Custom Exception Classes</vt:lpstr>
      <vt:lpstr>Assertions</vt:lpstr>
      <vt:lpstr>Declaring Assertions</vt:lpstr>
      <vt:lpstr>Executing Assertions</vt:lpstr>
      <vt:lpstr>Executing Assertions Example</vt:lpstr>
      <vt:lpstr>Running Programs with Assertions</vt:lpstr>
      <vt:lpstr>Using Exception Handling or Assertions</vt:lpstr>
      <vt:lpstr>Using Exception Handling or Assertions</vt:lpstr>
      <vt:lpstr>Using Exception Handling or Assertions</vt:lpstr>
      <vt:lpstr>The File Class</vt:lpstr>
      <vt:lpstr>Obtaining file properties and manipulating file</vt:lpstr>
      <vt:lpstr>PowerPoint Presentation</vt:lpstr>
      <vt:lpstr>Problem: Explore File Properties</vt:lpstr>
      <vt:lpstr>Text I/O</vt:lpstr>
      <vt:lpstr>Writing Data Using PrintWriter</vt:lpstr>
      <vt:lpstr>Writing Data Using PrintWriter</vt:lpstr>
      <vt:lpstr>Reading Data Using Scanner</vt:lpstr>
      <vt:lpstr>Reading Data Using Scanner</vt:lpstr>
      <vt:lpstr>Problem: Replacing Text</vt:lpstr>
      <vt:lpstr>import java.io.*;  import java.util.*;</vt:lpstr>
      <vt:lpstr>PowerPoint Presentation</vt:lpstr>
      <vt:lpstr>Reading Data from the Web</vt:lpstr>
      <vt:lpstr>Reading Data from the Web</vt:lpstr>
      <vt:lpstr>import java.util.Scanner;  public class ReadFileFromURL { public static void main(String[] args){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2025-02-09T22:41:43Z</dcterms:created>
  <dcterms:modified xsi:type="dcterms:W3CDTF">2025-02-23T20:00:45Z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2022-10-17T00:00:00Z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2025-02-23T04:04:19Z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648d9a47-4a87-49e8-ba68-ba7b47bb517a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