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80" d="100"/>
          <a:sy n="80" d="100"/>
        </p:scale>
        <p:origin x="132" y="1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56D077-BE33-8242-B27C-6A53B5B90D80}" type="datetimeFigureOut">
              <a:rPr lang="en-US" smtClean="0"/>
              <a:t>1/18/2025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798FB0-4117-394A-895C-380CEDB90036}" type="slidenum">
              <a:rPr lang="en-US" smtClean="0"/>
              <a:t>‹#›</a:t>
            </a:fld>
            <a:endParaRPr lang="en-US"/>
          </a:p>
        </p:txBody>
      </p:sp>
    </p:spTree>
    <p:extLst>
      <p:ext uri="{BB962C8B-B14F-4D97-AF65-F5344CB8AC3E}">
        <p14:creationId xmlns:p14="http://schemas.microsoft.com/office/powerpoint/2010/main" val="316102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076D-BAB6-B244-D55C-68B3DE4F8E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C5A032-EB26-3E96-9A9F-E2D9A9FD4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1D9177-7273-1760-955D-BCDF2C5766A4}"/>
              </a:ext>
            </a:extLst>
          </p:cNvPr>
          <p:cNvSpPr>
            <a:spLocks noGrp="1"/>
          </p:cNvSpPr>
          <p:nvPr>
            <p:ph type="dt" sz="half" idx="10"/>
          </p:nvPr>
        </p:nvSpPr>
        <p:spPr/>
        <p:txBody>
          <a:bodyPr/>
          <a:lstStyle/>
          <a:p>
            <a:fld id="{2F8F0016-8DE8-F84E-BDBD-0B7C95E50941}" type="datetimeFigureOut">
              <a:rPr lang="en-US" smtClean="0"/>
              <a:t>1/18/2025</a:t>
            </a:fld>
            <a:endParaRPr lang="en-US"/>
          </a:p>
        </p:txBody>
      </p:sp>
      <p:sp>
        <p:nvSpPr>
          <p:cNvPr id="5" name="Footer Placeholder 4">
            <a:extLst>
              <a:ext uri="{FF2B5EF4-FFF2-40B4-BE49-F238E27FC236}">
                <a16:creationId xmlns:a16="http://schemas.microsoft.com/office/drawing/2014/main" id="{CCD30FCA-85B9-4BA5-58C0-52B7AA605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39C2E-9146-B24A-BCA9-08BA1272FAD6}"/>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73324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F42C-1D23-7E3C-0BE2-43D2C52E63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D51E3B-C7B5-725D-9446-F67AFACBD4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EDA55-CA5C-FADD-68C8-4BFFA85FE81A}"/>
              </a:ext>
            </a:extLst>
          </p:cNvPr>
          <p:cNvSpPr>
            <a:spLocks noGrp="1"/>
          </p:cNvSpPr>
          <p:nvPr>
            <p:ph type="dt" sz="half" idx="10"/>
          </p:nvPr>
        </p:nvSpPr>
        <p:spPr/>
        <p:txBody>
          <a:bodyPr/>
          <a:lstStyle/>
          <a:p>
            <a:fld id="{2F8F0016-8DE8-F84E-BDBD-0B7C95E50941}" type="datetimeFigureOut">
              <a:rPr lang="en-US" smtClean="0"/>
              <a:t>1/18/2025</a:t>
            </a:fld>
            <a:endParaRPr lang="en-US"/>
          </a:p>
        </p:txBody>
      </p:sp>
      <p:sp>
        <p:nvSpPr>
          <p:cNvPr id="5" name="Footer Placeholder 4">
            <a:extLst>
              <a:ext uri="{FF2B5EF4-FFF2-40B4-BE49-F238E27FC236}">
                <a16:creationId xmlns:a16="http://schemas.microsoft.com/office/drawing/2014/main" id="{10B3D14F-2763-781C-9519-EE1121ADD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5365F-788C-2AA0-A1E8-331E01814F52}"/>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3220351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EADEE-0F46-19F5-4EB8-233529172F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084CF-E28F-8F61-791C-E093339D7B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D3BCF-BCD0-4435-E620-3802AD3B506F}"/>
              </a:ext>
            </a:extLst>
          </p:cNvPr>
          <p:cNvSpPr>
            <a:spLocks noGrp="1"/>
          </p:cNvSpPr>
          <p:nvPr>
            <p:ph type="dt" sz="half" idx="10"/>
          </p:nvPr>
        </p:nvSpPr>
        <p:spPr/>
        <p:txBody>
          <a:bodyPr/>
          <a:lstStyle/>
          <a:p>
            <a:fld id="{2F8F0016-8DE8-F84E-BDBD-0B7C95E50941}" type="datetimeFigureOut">
              <a:rPr lang="en-US" smtClean="0"/>
              <a:t>1/18/2025</a:t>
            </a:fld>
            <a:endParaRPr lang="en-US"/>
          </a:p>
        </p:txBody>
      </p:sp>
      <p:sp>
        <p:nvSpPr>
          <p:cNvPr id="5" name="Footer Placeholder 4">
            <a:extLst>
              <a:ext uri="{FF2B5EF4-FFF2-40B4-BE49-F238E27FC236}">
                <a16:creationId xmlns:a16="http://schemas.microsoft.com/office/drawing/2014/main" id="{28D08275-E1AC-16B7-24D1-EE7B75E00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37DA6-06A9-AE29-1759-C2083FC91037}"/>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126881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6A9A-61F7-75DB-6718-4DF5D8FDE9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265B92-5D9A-C5CD-9326-BF5CCC6F29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4C79F-50E0-2D70-50E5-3D4FA00FBDBD}"/>
              </a:ext>
            </a:extLst>
          </p:cNvPr>
          <p:cNvSpPr>
            <a:spLocks noGrp="1"/>
          </p:cNvSpPr>
          <p:nvPr>
            <p:ph type="dt" sz="half" idx="10"/>
          </p:nvPr>
        </p:nvSpPr>
        <p:spPr/>
        <p:txBody>
          <a:bodyPr/>
          <a:lstStyle/>
          <a:p>
            <a:fld id="{2F8F0016-8DE8-F84E-BDBD-0B7C95E50941}" type="datetimeFigureOut">
              <a:rPr lang="en-US" smtClean="0"/>
              <a:t>1/18/2025</a:t>
            </a:fld>
            <a:endParaRPr lang="en-US"/>
          </a:p>
        </p:txBody>
      </p:sp>
      <p:sp>
        <p:nvSpPr>
          <p:cNvPr id="5" name="Footer Placeholder 4">
            <a:extLst>
              <a:ext uri="{FF2B5EF4-FFF2-40B4-BE49-F238E27FC236}">
                <a16:creationId xmlns:a16="http://schemas.microsoft.com/office/drawing/2014/main" id="{167CF482-98A6-BA5A-F98A-4902E46CC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64E5C-F45E-B40F-BE1A-81B3CE356D24}"/>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405756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9E17-7A1E-B864-8171-132715C7D0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E0FB11-4B05-1FC2-318B-A007218641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A22FC2-DCAC-D037-9A27-72C09418831A}"/>
              </a:ext>
            </a:extLst>
          </p:cNvPr>
          <p:cNvSpPr>
            <a:spLocks noGrp="1"/>
          </p:cNvSpPr>
          <p:nvPr>
            <p:ph type="dt" sz="half" idx="10"/>
          </p:nvPr>
        </p:nvSpPr>
        <p:spPr/>
        <p:txBody>
          <a:bodyPr/>
          <a:lstStyle/>
          <a:p>
            <a:fld id="{2F8F0016-8DE8-F84E-BDBD-0B7C95E50941}" type="datetimeFigureOut">
              <a:rPr lang="en-US" smtClean="0"/>
              <a:t>1/18/2025</a:t>
            </a:fld>
            <a:endParaRPr lang="en-US"/>
          </a:p>
        </p:txBody>
      </p:sp>
      <p:sp>
        <p:nvSpPr>
          <p:cNvPr id="5" name="Footer Placeholder 4">
            <a:extLst>
              <a:ext uri="{FF2B5EF4-FFF2-40B4-BE49-F238E27FC236}">
                <a16:creationId xmlns:a16="http://schemas.microsoft.com/office/drawing/2014/main" id="{88DC355F-3562-ECE2-D7C8-15C35EEB8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55DF3-2C70-9DCA-7EDF-CB8334100DC9}"/>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363645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5A97-7DE5-97FB-5A06-2306F2F883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CEE975-A24E-7D79-070B-AD53F71DA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04E030-6B31-468A-7648-E2B5D21B2E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78D30-308A-6FCE-0B09-DF5C2AC1FE1E}"/>
              </a:ext>
            </a:extLst>
          </p:cNvPr>
          <p:cNvSpPr>
            <a:spLocks noGrp="1"/>
          </p:cNvSpPr>
          <p:nvPr>
            <p:ph type="dt" sz="half" idx="10"/>
          </p:nvPr>
        </p:nvSpPr>
        <p:spPr/>
        <p:txBody>
          <a:bodyPr/>
          <a:lstStyle/>
          <a:p>
            <a:fld id="{2F8F0016-8DE8-F84E-BDBD-0B7C95E50941}" type="datetimeFigureOut">
              <a:rPr lang="en-US" smtClean="0"/>
              <a:t>1/18/2025</a:t>
            </a:fld>
            <a:endParaRPr lang="en-US"/>
          </a:p>
        </p:txBody>
      </p:sp>
      <p:sp>
        <p:nvSpPr>
          <p:cNvPr id="6" name="Footer Placeholder 5">
            <a:extLst>
              <a:ext uri="{FF2B5EF4-FFF2-40B4-BE49-F238E27FC236}">
                <a16:creationId xmlns:a16="http://schemas.microsoft.com/office/drawing/2014/main" id="{375A5701-B500-5218-574D-A35BFE3FFE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B3B5CE-27EC-09F6-5AF5-CC64D4262959}"/>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7103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4BF5-DECD-1E3C-D31E-7ED3227309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B25883-A08B-625F-20EE-2FDA71CCBC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A614C5-A79B-D6E2-C348-B04A31BD14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37C7A1-6824-D38E-31AB-8013284FA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3593A-052F-24E8-915F-879C4AA907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00A0AD-7551-2A4C-6114-441D614C4E5B}"/>
              </a:ext>
            </a:extLst>
          </p:cNvPr>
          <p:cNvSpPr>
            <a:spLocks noGrp="1"/>
          </p:cNvSpPr>
          <p:nvPr>
            <p:ph type="dt" sz="half" idx="10"/>
          </p:nvPr>
        </p:nvSpPr>
        <p:spPr/>
        <p:txBody>
          <a:bodyPr/>
          <a:lstStyle/>
          <a:p>
            <a:fld id="{2F8F0016-8DE8-F84E-BDBD-0B7C95E50941}" type="datetimeFigureOut">
              <a:rPr lang="en-US" smtClean="0"/>
              <a:t>1/18/2025</a:t>
            </a:fld>
            <a:endParaRPr lang="en-US"/>
          </a:p>
        </p:txBody>
      </p:sp>
      <p:sp>
        <p:nvSpPr>
          <p:cNvPr id="8" name="Footer Placeholder 7">
            <a:extLst>
              <a:ext uri="{FF2B5EF4-FFF2-40B4-BE49-F238E27FC236}">
                <a16:creationId xmlns:a16="http://schemas.microsoft.com/office/drawing/2014/main" id="{BB0706CC-8B44-D500-835E-76A8E656AE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0C310-8023-F109-E56A-6131CE21D9E7}"/>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819102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BEEE-4BBB-D5CB-F292-B4FA64D0FD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079388-2AD8-7290-EE11-FF0050CE1C5F}"/>
              </a:ext>
            </a:extLst>
          </p:cNvPr>
          <p:cNvSpPr>
            <a:spLocks noGrp="1"/>
          </p:cNvSpPr>
          <p:nvPr>
            <p:ph type="dt" sz="half" idx="10"/>
          </p:nvPr>
        </p:nvSpPr>
        <p:spPr/>
        <p:txBody>
          <a:bodyPr/>
          <a:lstStyle/>
          <a:p>
            <a:fld id="{2F8F0016-8DE8-F84E-BDBD-0B7C95E50941}" type="datetimeFigureOut">
              <a:rPr lang="en-US" smtClean="0"/>
              <a:t>1/18/2025</a:t>
            </a:fld>
            <a:endParaRPr lang="en-US"/>
          </a:p>
        </p:txBody>
      </p:sp>
      <p:sp>
        <p:nvSpPr>
          <p:cNvPr id="4" name="Footer Placeholder 3">
            <a:extLst>
              <a:ext uri="{FF2B5EF4-FFF2-40B4-BE49-F238E27FC236}">
                <a16:creationId xmlns:a16="http://schemas.microsoft.com/office/drawing/2014/main" id="{FCCFC5B4-21B7-ED92-0671-75185E2852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42866D-3843-7179-D6E5-0433810D54CC}"/>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27923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53F227-4F73-A636-7113-AE61D70112EF}"/>
              </a:ext>
            </a:extLst>
          </p:cNvPr>
          <p:cNvSpPr>
            <a:spLocks noGrp="1"/>
          </p:cNvSpPr>
          <p:nvPr>
            <p:ph type="dt" sz="half" idx="10"/>
          </p:nvPr>
        </p:nvSpPr>
        <p:spPr/>
        <p:txBody>
          <a:bodyPr/>
          <a:lstStyle/>
          <a:p>
            <a:fld id="{2F8F0016-8DE8-F84E-BDBD-0B7C95E50941}" type="datetimeFigureOut">
              <a:rPr lang="en-US" smtClean="0"/>
              <a:t>1/18/2025</a:t>
            </a:fld>
            <a:endParaRPr lang="en-US"/>
          </a:p>
        </p:txBody>
      </p:sp>
      <p:sp>
        <p:nvSpPr>
          <p:cNvPr id="3" name="Footer Placeholder 2">
            <a:extLst>
              <a:ext uri="{FF2B5EF4-FFF2-40B4-BE49-F238E27FC236}">
                <a16:creationId xmlns:a16="http://schemas.microsoft.com/office/drawing/2014/main" id="{BB92A973-0118-E779-4086-0931A5DE9E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661A67-082D-71B3-3609-371A4E07D099}"/>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286325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4E2B-9E02-74A9-E437-233B6EFC2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A6A2AD-C57A-9F48-051B-028D1C68A1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529F60-ECA3-A827-8900-8D29D3A79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E1EA57-09B4-B872-CF51-9751ED91C0F5}"/>
              </a:ext>
            </a:extLst>
          </p:cNvPr>
          <p:cNvSpPr>
            <a:spLocks noGrp="1"/>
          </p:cNvSpPr>
          <p:nvPr>
            <p:ph type="dt" sz="half" idx="10"/>
          </p:nvPr>
        </p:nvSpPr>
        <p:spPr/>
        <p:txBody>
          <a:bodyPr/>
          <a:lstStyle/>
          <a:p>
            <a:fld id="{2F8F0016-8DE8-F84E-BDBD-0B7C95E50941}" type="datetimeFigureOut">
              <a:rPr lang="en-US" smtClean="0"/>
              <a:t>1/18/2025</a:t>
            </a:fld>
            <a:endParaRPr lang="en-US"/>
          </a:p>
        </p:txBody>
      </p:sp>
      <p:sp>
        <p:nvSpPr>
          <p:cNvPr id="6" name="Footer Placeholder 5">
            <a:extLst>
              <a:ext uri="{FF2B5EF4-FFF2-40B4-BE49-F238E27FC236}">
                <a16:creationId xmlns:a16="http://schemas.microsoft.com/office/drawing/2014/main" id="{CD715A24-377A-2FB4-7105-32530F38C2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7CA25-496A-4412-45A2-135F41EF6F44}"/>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1294073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B543-DF72-AD81-B708-CA2EC35AE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AEEB36-0E11-C6F3-01A8-FD13F4008D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36EA2D-7693-3A14-2798-FDA036BF4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37AAF-F518-5D3D-821C-9CD4FF566FDA}"/>
              </a:ext>
            </a:extLst>
          </p:cNvPr>
          <p:cNvSpPr>
            <a:spLocks noGrp="1"/>
          </p:cNvSpPr>
          <p:nvPr>
            <p:ph type="dt" sz="half" idx="10"/>
          </p:nvPr>
        </p:nvSpPr>
        <p:spPr/>
        <p:txBody>
          <a:bodyPr/>
          <a:lstStyle/>
          <a:p>
            <a:fld id="{2F8F0016-8DE8-F84E-BDBD-0B7C95E50941}" type="datetimeFigureOut">
              <a:rPr lang="en-US" smtClean="0"/>
              <a:t>1/18/2025</a:t>
            </a:fld>
            <a:endParaRPr lang="en-US"/>
          </a:p>
        </p:txBody>
      </p:sp>
      <p:sp>
        <p:nvSpPr>
          <p:cNvPr id="6" name="Footer Placeholder 5">
            <a:extLst>
              <a:ext uri="{FF2B5EF4-FFF2-40B4-BE49-F238E27FC236}">
                <a16:creationId xmlns:a16="http://schemas.microsoft.com/office/drawing/2014/main" id="{6DDA6A3D-1212-F15D-0743-CBCCD9CEA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984F9-83CC-58AA-A873-097F1CA75E44}"/>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31173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775FCC-CC41-A0A6-EC23-DBDB8C14F7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755912-BCC8-AD37-C72E-C5F7423E31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B59AF-4F34-B465-4DD1-2B06CC90C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F0016-8DE8-F84E-BDBD-0B7C95E50941}" type="datetimeFigureOut">
              <a:rPr lang="en-US" smtClean="0"/>
              <a:t>1/18/2025</a:t>
            </a:fld>
            <a:endParaRPr lang="en-US"/>
          </a:p>
        </p:txBody>
      </p:sp>
      <p:sp>
        <p:nvSpPr>
          <p:cNvPr id="5" name="Footer Placeholder 4">
            <a:extLst>
              <a:ext uri="{FF2B5EF4-FFF2-40B4-BE49-F238E27FC236}">
                <a16:creationId xmlns:a16="http://schemas.microsoft.com/office/drawing/2014/main" id="{73AC0989-CEAB-A63F-2738-67679C001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DB7A84-685D-697E-EB4A-BE2DA7DA3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CCB80-7D3F-6E4C-BE14-81B051CD52F8}" type="slidenum">
              <a:rPr lang="en-US" smtClean="0"/>
              <a:t>‹#›</a:t>
            </a:fld>
            <a:endParaRPr lang="en-US"/>
          </a:p>
        </p:txBody>
      </p:sp>
    </p:spTree>
    <p:extLst>
      <p:ext uri="{BB962C8B-B14F-4D97-AF65-F5344CB8AC3E}">
        <p14:creationId xmlns:p14="http://schemas.microsoft.com/office/powerpoint/2010/main" val="1215256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it.instructure.com/courses/78085" TargetMode="External"/><Relationship Id="rId2" Type="http://schemas.openxmlformats.org/officeDocument/2006/relationships/image" Target="../media/image2.emf"/><Relationship Id="rId1" Type="http://schemas.openxmlformats.org/officeDocument/2006/relationships/slideLayout" Target="../slideLayouts/slideLayout7.xml"/><Relationship Id="rId5" Type="http://schemas.openxmlformats.org/officeDocument/2006/relationships/hyperlink" Target="https://us02web.zoom.us/j/9355653844" TargetMode="External"/><Relationship Id="rId4" Type="http://schemas.openxmlformats.org/officeDocument/2006/relationships/hyperlink" Target="mailto:abreslin@stevens.edu"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AC70-68C3-91A6-C747-48E0386DFC85}"/>
              </a:ext>
            </a:extLst>
          </p:cNvPr>
          <p:cNvSpPr>
            <a:spLocks noGrp="1"/>
          </p:cNvSpPr>
          <p:nvPr>
            <p:ph type="ctrTitle"/>
          </p:nvPr>
        </p:nvSpPr>
        <p:spPr>
          <a:xfrm>
            <a:off x="148281" y="1122363"/>
            <a:ext cx="11948983" cy="2387600"/>
          </a:xfrm>
        </p:spPr>
        <p:txBody>
          <a:bodyPr>
            <a:normAutofit/>
          </a:bodyPr>
          <a:lstStyle/>
          <a:p>
            <a:r>
              <a:rPr lang="en-US" sz="4000" dirty="0">
                <a:latin typeface="Times New Roman" panose="02020603050405020304" pitchFamily="18" charset="0"/>
                <a:cs typeface="Times New Roman" panose="02020603050405020304" pitchFamily="18" charset="0"/>
              </a:rPr>
              <a:t>CS 501 – Introduction to JAVA Programing</a:t>
            </a:r>
          </a:p>
        </p:txBody>
      </p:sp>
      <p:sp>
        <p:nvSpPr>
          <p:cNvPr id="3" name="Subtitle 2">
            <a:extLst>
              <a:ext uri="{FF2B5EF4-FFF2-40B4-BE49-F238E27FC236}">
                <a16:creationId xmlns:a16="http://schemas.microsoft.com/office/drawing/2014/main" id="{27D5AF4C-9A70-148D-7D88-E09891C2FD56}"/>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Lecture XX - </a:t>
            </a:r>
          </a:p>
        </p:txBody>
      </p:sp>
      <p:pic>
        <p:nvPicPr>
          <p:cNvPr id="4" name="Picture 3">
            <a:extLst>
              <a:ext uri="{FF2B5EF4-FFF2-40B4-BE49-F238E27FC236}">
                <a16:creationId xmlns:a16="http://schemas.microsoft.com/office/drawing/2014/main" id="{CC485748-982D-E549-7A3E-8DACFA41B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41" y="5140136"/>
            <a:ext cx="3133344" cy="1334805"/>
          </a:xfrm>
          <a:prstGeom prst="rect">
            <a:avLst/>
          </a:prstGeom>
        </p:spPr>
      </p:pic>
    </p:spTree>
    <p:extLst>
      <p:ext uri="{BB962C8B-B14F-4D97-AF65-F5344CB8AC3E}">
        <p14:creationId xmlns:p14="http://schemas.microsoft.com/office/powerpoint/2010/main" val="3716192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Outline</a:t>
            </a:r>
          </a:p>
        </p:txBody>
      </p:sp>
      <p:sp>
        <p:nvSpPr>
          <p:cNvPr id="7" name="TextBox 6">
            <a:extLst>
              <a:ext uri="{FF2B5EF4-FFF2-40B4-BE49-F238E27FC236}">
                <a16:creationId xmlns:a16="http://schemas.microsoft.com/office/drawing/2014/main" id="{4A5A2C43-7964-F47B-AC6B-EBC52737B19F}"/>
              </a:ext>
            </a:extLst>
          </p:cNvPr>
          <p:cNvSpPr txBox="1"/>
          <p:nvPr/>
        </p:nvSpPr>
        <p:spPr>
          <a:xfrm>
            <a:off x="451945" y="1250731"/>
            <a:ext cx="726264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Course Information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 to Computers, Programs, and Java</a:t>
            </a:r>
          </a:p>
        </p:txBody>
      </p:sp>
    </p:spTree>
    <p:extLst>
      <p:ext uri="{BB962C8B-B14F-4D97-AF65-F5344CB8AC3E}">
        <p14:creationId xmlns:p14="http://schemas.microsoft.com/office/powerpoint/2010/main" val="362885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Course Information</a:t>
            </a:r>
          </a:p>
        </p:txBody>
      </p:sp>
      <p:sp>
        <p:nvSpPr>
          <p:cNvPr id="7" name="TextBox 6">
            <a:extLst>
              <a:ext uri="{FF2B5EF4-FFF2-40B4-BE49-F238E27FC236}">
                <a16:creationId xmlns:a16="http://schemas.microsoft.com/office/drawing/2014/main" id="{4A5A2C43-7964-F47B-AC6B-EBC52737B19F}"/>
              </a:ext>
            </a:extLst>
          </p:cNvPr>
          <p:cNvSpPr txBox="1"/>
          <p:nvPr/>
        </p:nvSpPr>
        <p:spPr>
          <a:xfrm>
            <a:off x="309611" y="1003758"/>
            <a:ext cx="7262648" cy="344709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Instructor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Instructor: Aughdon Breslin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Course Web Address: </a:t>
            </a:r>
            <a:r>
              <a:rPr lang="en-US" u="sng" dirty="0">
                <a:latin typeface="Times New Roman" panose="02020603050405020304" pitchFamily="18" charset="0"/>
                <a:cs typeface="Times New Roman" panose="02020603050405020304" pitchFamily="18" charset="0"/>
                <a:hlinkClick r:id="rId3"/>
              </a:rPr>
              <a:t>https://sit.instructure.com/courses/78085</a:t>
            </a:r>
            <a:endParaRPr lang="en-US"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Contact Info: 	</a:t>
            </a:r>
            <a:r>
              <a:rPr lang="en-US" u="sng" dirty="0">
                <a:latin typeface="Times New Roman" panose="02020603050405020304" pitchFamily="18" charset="0"/>
                <a:cs typeface="Times New Roman" panose="02020603050405020304" pitchFamily="18" charset="0"/>
                <a:hlinkClick r:id="rId4"/>
              </a:rPr>
              <a:t>abreslin@stevens.edu</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Virtual Office Hours:	TBA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Office Hour Zoom Link: </a:t>
            </a:r>
            <a:r>
              <a:rPr lang="de-DE" dirty="0">
                <a:latin typeface="Times New Roman" panose="02020603050405020304" pitchFamily="18" charset="0"/>
                <a:cs typeface="Times New Roman" panose="02020603050405020304" pitchFamily="18" charset="0"/>
                <a:hlinkClick r:id="rId5"/>
              </a:rPr>
              <a:t>https://us02web.zoom.us/j/9355653844</a:t>
            </a:r>
            <a:r>
              <a:rPr lang="de-DE" dirty="0">
                <a:latin typeface="Times New Roman" panose="02020603050405020304" pitchFamily="18" charset="0"/>
                <a:cs typeface="Times New Roman" panose="02020603050405020304" pitchFamily="18" charset="0"/>
              </a:rPr>
              <a:t> (Passcode: AB-2025)</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 Period: Wednesday 6:30 – 9 PM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Classroom Location: McLean 104</a:t>
            </a:r>
          </a:p>
          <a:p>
            <a:r>
              <a:rPr lang="en-US" b="1" dirty="0">
                <a:latin typeface="Times New Roman" panose="02020603050405020304" pitchFamily="18" charset="0"/>
                <a:cs typeface="Times New Roman" panose="02020603050405020304" pitchFamily="18" charset="0"/>
              </a:rPr>
              <a:t>Teaching Assistants</a:t>
            </a:r>
          </a:p>
          <a:p>
            <a:pPr marL="285750" indent="-285750">
              <a:buFont typeface="Arial" panose="020B0604020202020204" pitchFamily="34" charset="0"/>
              <a:buChar char="•"/>
            </a:pPr>
            <a:br>
              <a:rPr lang="en-US" dirty="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988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Course Information</a:t>
            </a:r>
          </a:p>
        </p:txBody>
      </p:sp>
      <p:sp>
        <p:nvSpPr>
          <p:cNvPr id="9" name="TextBox 8">
            <a:extLst>
              <a:ext uri="{FF2B5EF4-FFF2-40B4-BE49-F238E27FC236}">
                <a16:creationId xmlns:a16="http://schemas.microsoft.com/office/drawing/2014/main" id="{47D384D0-1582-1ADF-3B8B-D8294896E891}"/>
              </a:ext>
            </a:extLst>
          </p:cNvPr>
          <p:cNvSpPr txBox="1"/>
          <p:nvPr/>
        </p:nvSpPr>
        <p:spPr>
          <a:xfrm>
            <a:off x="309611" y="796841"/>
            <a:ext cx="11477296" cy="5332229"/>
          </a:xfrm>
          <a:prstGeom prst="rect">
            <a:avLst/>
          </a:prstGeom>
          <a:noFill/>
        </p:spPr>
        <p:txBody>
          <a:bodyPr wrap="square">
            <a:spAutoFit/>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COURSE DESCRIPTION</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0" marR="0">
              <a:spcBef>
                <a:spcPts val="1200"/>
              </a:spcBef>
              <a:spcAft>
                <a:spcPts val="300"/>
              </a:spcAft>
            </a:pPr>
            <a:r>
              <a:rPr lang="en-US" sz="1800" b="0" i="0" dirty="0">
                <a:effectLst/>
                <a:latin typeface="Times New Roman" panose="02020603050405020304" pitchFamily="18" charset="0"/>
                <a:ea typeface="Malgun Gothic" panose="020B0503020000020004" pitchFamily="34" charset="-127"/>
                <a:cs typeface="Times New Roman" panose="02020603050405020304" pitchFamily="18" charset="0"/>
              </a:rPr>
              <a:t>This course offers an introduction to the Java programming language for those students who have little or no background in programming.  It includes basic programming constructs as well as creating programs for simple input-output to graphical user interfaces, numerical calculations, and text manipulations typical for physical and social sciences.</a:t>
            </a:r>
            <a:endParaRPr lang="en-US" sz="2000" b="1" i="1"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pitchFamily="2" charset="0"/>
              <a:ea typeface="Times New Roman" panose="02020603050405020304" pitchFamily="18" charset="0"/>
              <a:cs typeface="Times New Roman" panose="02020603050405020304" pitchFamily="18" charset="0"/>
            </a:endParaRPr>
          </a:p>
          <a:p>
            <a:pPr marL="0" marR="0">
              <a:spcBef>
                <a:spcPts val="30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LEARNING OBJECTIVES</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0" marR="0">
              <a:spcBef>
                <a:spcPts val="3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After successful completion of this course, students will be able to…</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342900" marR="0" lvl="0" indent="-342900">
              <a:spcBef>
                <a:spcPts val="60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Create and execute Java programs using either a text editor and command line prompt or the use of a Java Integrated Development Environment (IDE) such as </a:t>
            </a:r>
            <a:r>
              <a:rPr lang="en-US" dirty="0">
                <a:latin typeface="Times New Roman" panose="02020603050405020304" pitchFamily="18" charset="0"/>
                <a:ea typeface="Times New Roman" panose="02020603050405020304" pitchFamily="18" charset="0"/>
                <a:cs typeface="Times New Roman" panose="02020603050405020304" pitchFamily="18" charset="0"/>
              </a:rPr>
              <a:t>IntelliJ</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includes the use of pop-up windows for communication with users.</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Expand these programs to include selection statements (all the forms of if..., if .... else ..., etc.) and program controls (for, while, etc., loops and case).</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object-oriented programming principles and create Java classes and test classes, objects, methods, and exception handling in multiple files. </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arrays appropriately.</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text, Strings, and input from files.</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graphical user interfaces and components (such as text boxes, buttons, etc.).</a:t>
            </a:r>
            <a:endParaRPr lang="en-US" sz="1800" dirty="0">
              <a:effectLst/>
              <a:latin typeface="Times"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45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Course Information</a:t>
            </a:r>
          </a:p>
        </p:txBody>
      </p:sp>
      <p:sp>
        <p:nvSpPr>
          <p:cNvPr id="8" name="TextBox 7">
            <a:extLst>
              <a:ext uri="{FF2B5EF4-FFF2-40B4-BE49-F238E27FC236}">
                <a16:creationId xmlns:a16="http://schemas.microsoft.com/office/drawing/2014/main" id="{4FD62642-5C97-3A6B-BDF4-04602D30AECB}"/>
              </a:ext>
            </a:extLst>
          </p:cNvPr>
          <p:cNvSpPr txBox="1"/>
          <p:nvPr/>
        </p:nvSpPr>
        <p:spPr>
          <a:xfrm>
            <a:off x="309610" y="796841"/>
            <a:ext cx="10610637" cy="2144241"/>
          </a:xfrm>
          <a:prstGeom prst="rect">
            <a:avLst/>
          </a:prstGeom>
          <a:noFill/>
        </p:spPr>
        <p:txBody>
          <a:bodyPr wrap="square">
            <a:spAutoFit/>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COURSE MATERIALS</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457200" marR="0">
              <a:lnSpc>
                <a:spcPct val="115000"/>
              </a:lnSpc>
              <a:spcBef>
                <a:spcPts val="30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Textbook(s):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 Daniel Liang (2020)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Introduction to Java Programming and Data Structures Comprehensive Edition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12</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Edition, Pearson, ISBN 978-0-13-6520023-8 and its associated Revel site on the Pearson site that can be reached through a Canvas site link.</a:t>
            </a:r>
          </a:p>
          <a:p>
            <a:pPr marL="457200" marR="0">
              <a:lnSpc>
                <a:spcPct val="115000"/>
              </a:lnSpc>
              <a:spcBef>
                <a:spcPts val="300"/>
              </a:spcBef>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457200" marR="0">
              <a:lnSpc>
                <a:spcPct val="115000"/>
              </a:lnSpc>
              <a:spcBef>
                <a:spcPts val="30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A8BDE6D-C6F8-ACC1-42E2-8728DAAFA303}"/>
              </a:ext>
            </a:extLst>
          </p:cNvPr>
          <p:cNvSpPr txBox="1"/>
          <p:nvPr/>
        </p:nvSpPr>
        <p:spPr>
          <a:xfrm>
            <a:off x="309610" y="2464382"/>
            <a:ext cx="10783612" cy="1292662"/>
          </a:xfrm>
          <a:prstGeom prst="rect">
            <a:avLst/>
          </a:prstGeom>
          <a:noFill/>
        </p:spPr>
        <p:txBody>
          <a:bodyPr wrap="square">
            <a:spAutoFit/>
          </a:bodyPr>
          <a:lstStyle/>
          <a:p>
            <a:pPr marL="0" marR="0">
              <a:spcBef>
                <a:spcPts val="60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GRADE SCHEME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Homework [50%]: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Five programming assignments.</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Quizzes [10 %]: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Weekly quiz</a:t>
            </a:r>
          </a:p>
          <a:p>
            <a:pPr marL="342900" marR="0" lvl="0" indent="-342900">
              <a:spcBef>
                <a:spcPts val="0"/>
              </a:spcBef>
              <a:spcAft>
                <a:spcPts val="0"/>
              </a:spcAft>
              <a:buFont typeface="Symbol" pitchFamily="2" charset="2"/>
              <a:buChar char=""/>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Exams [</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 midterm exam [15%] and cumulative final exam [25%]. </a:t>
            </a:r>
            <a:endParaRPr lang="en-US" sz="1800" dirty="0">
              <a:effectLst/>
              <a:latin typeface="Monaco" pitchFamily="2" charset="77"/>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CDBBABD-DFAB-8677-F9C1-35C54E6DCA1C}"/>
              </a:ext>
            </a:extLst>
          </p:cNvPr>
          <p:cNvSpPr txBox="1"/>
          <p:nvPr/>
        </p:nvSpPr>
        <p:spPr>
          <a:xfrm>
            <a:off x="309610" y="4084307"/>
            <a:ext cx="11572779" cy="2277547"/>
          </a:xfrm>
          <a:prstGeom prst="rect">
            <a:avLst/>
          </a:prstGeom>
          <a:noFill/>
        </p:spPr>
        <p:txBody>
          <a:bodyPr wrap="square">
            <a:spAutoFit/>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GRADING PROCEDURES (Changed from the original syllabus)</a:t>
            </a:r>
          </a:p>
          <a:p>
            <a:pPr marL="0" marR="0">
              <a:spcBef>
                <a:spcPts val="6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Your grade will depend on responses to the five assignments, both on how many you do and how well you do them.  Each assignment will be scored as a percent according to the following rules:</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Each assignment must be submitted on time. Any late submission (even a few minutes late) will be penalized -2 points per hour. </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60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Any tendency of copying or cheating will assign 0 for a particular assignment. For the second attempt, the work will be reported to the University and a student will receive “F” for the course. </a:t>
            </a:r>
            <a:endParaRPr lang="en-US" sz="1800" dirty="0">
              <a:effectLst/>
              <a:latin typeface="Times"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62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Course Information</a:t>
            </a:r>
          </a:p>
        </p:txBody>
      </p:sp>
      <p:graphicFrame>
        <p:nvGraphicFramePr>
          <p:cNvPr id="7" name="Table 6">
            <a:extLst>
              <a:ext uri="{FF2B5EF4-FFF2-40B4-BE49-F238E27FC236}">
                <a16:creationId xmlns:a16="http://schemas.microsoft.com/office/drawing/2014/main" id="{5B321D58-A141-DCD2-1C92-EA2DB178FE38}"/>
              </a:ext>
            </a:extLst>
          </p:cNvPr>
          <p:cNvGraphicFramePr>
            <a:graphicFrameLocks noGrp="1"/>
          </p:cNvGraphicFramePr>
          <p:nvPr>
            <p:extLst>
              <p:ext uri="{D42A27DB-BD31-4B8C-83A1-F6EECF244321}">
                <p14:modId xmlns:p14="http://schemas.microsoft.com/office/powerpoint/2010/main" val="504553861"/>
              </p:ext>
            </p:extLst>
          </p:nvPr>
        </p:nvGraphicFramePr>
        <p:xfrm>
          <a:off x="361484" y="796841"/>
          <a:ext cx="10426262" cy="8183993"/>
        </p:xfrm>
        <a:graphic>
          <a:graphicData uri="http://schemas.openxmlformats.org/drawingml/2006/table">
            <a:tbl>
              <a:tblPr firstRow="1" firstCol="1" bandRow="1">
                <a:tableStyleId>{5C22544A-7EE6-4342-B048-85BDC9FD1C3A}</a:tableStyleId>
              </a:tblPr>
              <a:tblGrid>
                <a:gridCol w="889247">
                  <a:extLst>
                    <a:ext uri="{9D8B030D-6E8A-4147-A177-3AD203B41FA5}">
                      <a16:colId xmlns:a16="http://schemas.microsoft.com/office/drawing/2014/main" val="883713537"/>
                    </a:ext>
                  </a:extLst>
                </a:gridCol>
                <a:gridCol w="818701">
                  <a:extLst>
                    <a:ext uri="{9D8B030D-6E8A-4147-A177-3AD203B41FA5}">
                      <a16:colId xmlns:a16="http://schemas.microsoft.com/office/drawing/2014/main" val="3430839358"/>
                    </a:ext>
                  </a:extLst>
                </a:gridCol>
                <a:gridCol w="4592431">
                  <a:extLst>
                    <a:ext uri="{9D8B030D-6E8A-4147-A177-3AD203B41FA5}">
                      <a16:colId xmlns:a16="http://schemas.microsoft.com/office/drawing/2014/main" val="2896048853"/>
                    </a:ext>
                  </a:extLst>
                </a:gridCol>
                <a:gridCol w="2202009">
                  <a:extLst>
                    <a:ext uri="{9D8B030D-6E8A-4147-A177-3AD203B41FA5}">
                      <a16:colId xmlns:a16="http://schemas.microsoft.com/office/drawing/2014/main" val="2374500264"/>
                    </a:ext>
                  </a:extLst>
                </a:gridCol>
                <a:gridCol w="1923874">
                  <a:extLst>
                    <a:ext uri="{9D8B030D-6E8A-4147-A177-3AD203B41FA5}">
                      <a16:colId xmlns:a16="http://schemas.microsoft.com/office/drawing/2014/main" val="848978198"/>
                    </a:ext>
                  </a:extLst>
                </a:gridCol>
              </a:tblGrid>
              <a:tr h="482021">
                <a:tc>
                  <a:txBody>
                    <a:bodyPr/>
                    <a:lstStyle/>
                    <a:p>
                      <a:pPr marL="0" marR="0" algn="ctr">
                        <a:spcBef>
                          <a:spcPts val="0"/>
                        </a:spcBef>
                        <a:spcAft>
                          <a:spcPts val="0"/>
                        </a:spcAft>
                      </a:pPr>
                      <a:r>
                        <a:rPr lang="en-US" sz="1800" dirty="0">
                          <a:effectLst/>
                        </a:rPr>
                        <a:t>Week</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Day</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Topics Covered</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Reading</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Assignments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2435885190"/>
                  </a:ext>
                </a:extLst>
              </a:tr>
              <a:tr h="131460">
                <a:tc>
                  <a:txBody>
                    <a:bodyPr/>
                    <a:lstStyle/>
                    <a:p>
                      <a:pPr marL="0" marR="0" algn="ctr">
                        <a:spcBef>
                          <a:spcPts val="0"/>
                        </a:spcBef>
                        <a:spcAft>
                          <a:spcPts val="0"/>
                        </a:spcAft>
                      </a:pPr>
                      <a:r>
                        <a:rPr lang="en-US" sz="1800">
                          <a:effectLst/>
                        </a:rPr>
                        <a:t>1</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1/22</a:t>
                      </a:r>
                    </a:p>
                  </a:txBody>
                  <a:tcPr marL="7303" marR="7303" marT="7303" marB="7303" anchor="ctr"/>
                </a:tc>
                <a:tc>
                  <a:txBody>
                    <a:bodyPr/>
                    <a:lstStyle/>
                    <a:p>
                      <a:pPr marL="0" marR="0" algn="ctr">
                        <a:spcBef>
                          <a:spcPts val="0"/>
                        </a:spcBef>
                        <a:spcAft>
                          <a:spcPts val="0"/>
                        </a:spcAft>
                      </a:pPr>
                      <a:r>
                        <a:rPr lang="en-US" sz="1800" dirty="0">
                          <a:effectLst/>
                        </a:rPr>
                        <a:t>Introduction</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endParaRPr lang="en-US" sz="1800">
                        <a:effectLst/>
                        <a:latin typeface="New York"/>
                      </a:endParaRPr>
                    </a:p>
                  </a:txBody>
                  <a:tcPr marL="7303" marR="7303" marT="7303" marB="7303" anchor="ctr"/>
                </a:tc>
                <a:extLst>
                  <a:ext uri="{0D108BD9-81ED-4DB2-BD59-A6C34878D82A}">
                    <a16:rowId xmlns:a16="http://schemas.microsoft.com/office/drawing/2014/main" val="3952877104"/>
                  </a:ext>
                </a:extLst>
              </a:tr>
              <a:tr h="248314">
                <a:tc>
                  <a:txBody>
                    <a:bodyPr/>
                    <a:lstStyle/>
                    <a:p>
                      <a:pPr marL="0" marR="0" algn="ctr">
                        <a:spcBef>
                          <a:spcPts val="0"/>
                        </a:spcBef>
                        <a:spcAft>
                          <a:spcPts val="0"/>
                        </a:spcAft>
                      </a:pPr>
                      <a:r>
                        <a:rPr lang="en-US" sz="1800">
                          <a:effectLst/>
                        </a:rPr>
                        <a:t>2</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1/29</a:t>
                      </a:r>
                    </a:p>
                  </a:txBody>
                  <a:tcPr marL="7303" marR="7303" marT="7303" marB="7303" anchor="ctr"/>
                </a:tc>
                <a:tc>
                  <a:txBody>
                    <a:bodyPr/>
                    <a:lstStyle/>
                    <a:p>
                      <a:pPr marL="0" marR="0" algn="ctr">
                        <a:spcBef>
                          <a:spcPts val="0"/>
                        </a:spcBef>
                        <a:spcAft>
                          <a:spcPts val="0"/>
                        </a:spcAft>
                      </a:pPr>
                      <a:r>
                        <a:rPr lang="en-US" sz="1800" dirty="0">
                          <a:effectLst/>
                        </a:rPr>
                        <a:t>Elementary Programming</a:t>
                      </a:r>
                    </a:p>
                    <a:p>
                      <a:pPr marL="0" marR="0" algn="ctr">
                        <a:spcBef>
                          <a:spcPts val="0"/>
                        </a:spcBef>
                        <a:spcAft>
                          <a:spcPts val="0"/>
                        </a:spcAft>
                      </a:pPr>
                      <a:r>
                        <a:rPr lang="en-US" sz="1800" dirty="0">
                          <a:effectLst/>
                        </a:rPr>
                        <a:t>Selections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2, 3</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endParaRPr lang="en-US" sz="1800">
                        <a:effectLst/>
                        <a:latin typeface="New York"/>
                      </a:endParaRPr>
                    </a:p>
                  </a:txBody>
                  <a:tcPr marL="7303" marR="7303" marT="7303" marB="7303" anchor="ctr"/>
                </a:tc>
                <a:extLst>
                  <a:ext uri="{0D108BD9-81ED-4DB2-BD59-A6C34878D82A}">
                    <a16:rowId xmlns:a16="http://schemas.microsoft.com/office/drawing/2014/main" val="2604693071"/>
                  </a:ext>
                </a:extLst>
              </a:tr>
              <a:tr h="248314">
                <a:tc>
                  <a:txBody>
                    <a:bodyPr/>
                    <a:lstStyle/>
                    <a:p>
                      <a:pPr marL="0" marR="0" algn="ctr">
                        <a:spcBef>
                          <a:spcPts val="0"/>
                        </a:spcBef>
                        <a:spcAft>
                          <a:spcPts val="0"/>
                        </a:spcAft>
                      </a:pPr>
                      <a:r>
                        <a:rPr lang="en-US" sz="1800">
                          <a:effectLst/>
                        </a:rPr>
                        <a:t>3</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2/5</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Mathematical Functions, Characters, and Strings</a:t>
                      </a:r>
                    </a:p>
                    <a:p>
                      <a:pPr marL="0" marR="0" algn="ctr">
                        <a:spcBef>
                          <a:spcPts val="0"/>
                        </a:spcBef>
                        <a:spcAft>
                          <a:spcPts val="0"/>
                        </a:spcAft>
                      </a:pPr>
                      <a:r>
                        <a:rPr lang="en-US" sz="1800">
                          <a:effectLst/>
                        </a:rPr>
                        <a:t>Loops</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4, 5</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Assignment 1</a:t>
                      </a:r>
                    </a:p>
                    <a:p>
                      <a:pPr marL="0" marR="0" algn="ctr">
                        <a:spcBef>
                          <a:spcPts val="0"/>
                        </a:spcBef>
                        <a:spcAft>
                          <a:spcPts val="0"/>
                        </a:spcAft>
                      </a:pPr>
                      <a:r>
                        <a:rPr lang="en-US" sz="1800">
                          <a:effectLst/>
                        </a:rPr>
                        <a:t>Quiz 1</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08583741"/>
                  </a:ext>
                </a:extLst>
              </a:tr>
              <a:tr h="248314">
                <a:tc>
                  <a:txBody>
                    <a:bodyPr/>
                    <a:lstStyle/>
                    <a:p>
                      <a:pPr marL="0" marR="0" algn="ctr">
                        <a:spcBef>
                          <a:spcPts val="0"/>
                        </a:spcBef>
                        <a:spcAft>
                          <a:spcPts val="0"/>
                        </a:spcAft>
                      </a:pPr>
                      <a:r>
                        <a:rPr lang="en-US" sz="1800">
                          <a:effectLst/>
                        </a:rPr>
                        <a:t>4</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2/12</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Methods</a:t>
                      </a:r>
                    </a:p>
                    <a:p>
                      <a:pPr marL="0" marR="0" algn="ctr">
                        <a:spcBef>
                          <a:spcPts val="0"/>
                        </a:spcBef>
                        <a:spcAft>
                          <a:spcPts val="0"/>
                        </a:spcAft>
                      </a:pPr>
                      <a:r>
                        <a:rPr lang="en-US" sz="1800">
                          <a:effectLst/>
                        </a:rPr>
                        <a:t>1-D Array, M-D Array</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6, 7, 8</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Quiz 2</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359159848"/>
                  </a:ext>
                </a:extLst>
              </a:tr>
              <a:tr h="248314">
                <a:tc>
                  <a:txBody>
                    <a:bodyPr/>
                    <a:lstStyle/>
                    <a:p>
                      <a:pPr marL="0" marR="0" algn="ctr">
                        <a:spcBef>
                          <a:spcPts val="0"/>
                        </a:spcBef>
                        <a:spcAft>
                          <a:spcPts val="0"/>
                        </a:spcAft>
                      </a:pPr>
                      <a:r>
                        <a:rPr lang="en-US" sz="1800">
                          <a:effectLst/>
                        </a:rPr>
                        <a:t>5</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2/19</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Objects and Classes</a:t>
                      </a:r>
                    </a:p>
                    <a:p>
                      <a:pPr marL="0" marR="0" algn="ctr">
                        <a:spcBef>
                          <a:spcPts val="0"/>
                        </a:spcBef>
                        <a:spcAft>
                          <a:spcPts val="0"/>
                        </a:spcAft>
                      </a:pPr>
                      <a:r>
                        <a:rPr lang="en-US" sz="1800" dirty="0">
                          <a:effectLst/>
                        </a:rPr>
                        <a:t>Object-Oriented Thinking</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9, 10</a:t>
                      </a:r>
                    </a:p>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Assignment 2</a:t>
                      </a:r>
                    </a:p>
                    <a:p>
                      <a:pPr marL="0" marR="0" algn="ctr">
                        <a:spcBef>
                          <a:spcPts val="0"/>
                        </a:spcBef>
                        <a:spcAft>
                          <a:spcPts val="0"/>
                        </a:spcAft>
                      </a:pPr>
                      <a:r>
                        <a:rPr lang="en-US" sz="1800">
                          <a:effectLst/>
                        </a:rPr>
                        <a:t>Quiz 3</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2002415844"/>
                  </a:ext>
                </a:extLst>
              </a:tr>
              <a:tr h="248314">
                <a:tc>
                  <a:txBody>
                    <a:bodyPr/>
                    <a:lstStyle/>
                    <a:p>
                      <a:pPr marL="0" marR="0" algn="ctr">
                        <a:spcBef>
                          <a:spcPts val="0"/>
                        </a:spcBef>
                        <a:spcAft>
                          <a:spcPts val="0"/>
                        </a:spcAft>
                      </a:pPr>
                      <a:r>
                        <a:rPr lang="en-US" sz="1800">
                          <a:effectLst/>
                        </a:rPr>
                        <a:t>6</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2/26</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Inheritance and Polymorphism</a:t>
                      </a:r>
                    </a:p>
                    <a:p>
                      <a:pPr marL="0" marR="0" algn="ctr">
                        <a:spcBef>
                          <a:spcPts val="0"/>
                        </a:spcBef>
                        <a:spcAft>
                          <a:spcPts val="0"/>
                        </a:spcAft>
                      </a:pPr>
                      <a:r>
                        <a:rPr lang="en-US" sz="1800">
                          <a:effectLst/>
                        </a:rPr>
                        <a:t>Exception Handling and Text 1/0</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11, 12</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Quiz 4</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527809341"/>
                  </a:ext>
                </a:extLst>
              </a:tr>
              <a:tr h="248314">
                <a:tc>
                  <a:txBody>
                    <a:bodyPr/>
                    <a:lstStyle/>
                    <a:p>
                      <a:pPr marL="0" marR="0" algn="ctr">
                        <a:spcBef>
                          <a:spcPts val="0"/>
                        </a:spcBef>
                        <a:spcAft>
                          <a:spcPts val="0"/>
                        </a:spcAft>
                      </a:pPr>
                      <a:r>
                        <a:rPr lang="en-US" sz="1800">
                          <a:effectLst/>
                        </a:rPr>
                        <a:t>7</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3/5</a:t>
                      </a:r>
                    </a:p>
                  </a:txBody>
                  <a:tcPr marL="7303" marR="7303" marT="7303" marB="7303" anchor="ctr"/>
                </a:tc>
                <a:tc>
                  <a:txBody>
                    <a:bodyPr/>
                    <a:lstStyle/>
                    <a:p>
                      <a:pPr marL="0" marR="0" algn="ctr">
                        <a:spcBef>
                          <a:spcPts val="0"/>
                        </a:spcBef>
                        <a:spcAft>
                          <a:spcPts val="0"/>
                        </a:spcAft>
                      </a:pPr>
                      <a:r>
                        <a:rPr lang="en-US" sz="1800">
                          <a:effectLst/>
                        </a:rPr>
                        <a:t>Abstract Classes and Interfaces</a:t>
                      </a:r>
                    </a:p>
                    <a:p>
                      <a:pPr marL="0" marR="0" algn="ctr">
                        <a:spcBef>
                          <a:spcPts val="0"/>
                        </a:spcBef>
                        <a:spcAft>
                          <a:spcPts val="0"/>
                        </a:spcAft>
                      </a:pPr>
                      <a:r>
                        <a:rPr lang="en-US" sz="1800">
                          <a:effectLst/>
                        </a:rPr>
                        <a:t>JavaFX Basics</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13, 14</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Assignment </a:t>
                      </a:r>
                      <a:r>
                        <a:rPr lang="el-GR" sz="1800">
                          <a:effectLst/>
                        </a:rPr>
                        <a:t>3</a:t>
                      </a:r>
                      <a:endParaRPr lang="en-US" sz="1800">
                        <a:effectLst/>
                      </a:endParaRPr>
                    </a:p>
                    <a:p>
                      <a:pPr marL="0" marR="0" algn="ctr">
                        <a:spcBef>
                          <a:spcPts val="0"/>
                        </a:spcBef>
                        <a:spcAft>
                          <a:spcPts val="0"/>
                        </a:spcAft>
                      </a:pPr>
                      <a:r>
                        <a:rPr lang="en-US" sz="1800">
                          <a:effectLst/>
                        </a:rPr>
                        <a:t>Quiz 5</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480496920"/>
                  </a:ext>
                </a:extLst>
              </a:tr>
              <a:tr h="144606">
                <a:tc>
                  <a:txBody>
                    <a:bodyPr/>
                    <a:lstStyle/>
                    <a:p>
                      <a:pPr marL="0" marR="0" algn="ctr">
                        <a:spcBef>
                          <a:spcPts val="0"/>
                        </a:spcBef>
                        <a:spcAft>
                          <a:spcPts val="0"/>
                        </a:spcAft>
                      </a:pPr>
                      <a:r>
                        <a:rPr lang="en-US" sz="1800">
                          <a:effectLst/>
                        </a:rPr>
                        <a:t>8</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3/12</a:t>
                      </a:r>
                    </a:p>
                  </a:txBody>
                  <a:tcPr marL="7303" marR="7303" marT="7303" marB="7303" anchor="ctr"/>
                </a:tc>
                <a:tc>
                  <a:txBody>
                    <a:bodyPr/>
                    <a:lstStyle/>
                    <a:p>
                      <a:pPr marL="0" marR="0" algn="ctr">
                        <a:spcBef>
                          <a:spcPts val="0"/>
                        </a:spcBef>
                        <a:spcAft>
                          <a:spcPts val="0"/>
                        </a:spcAft>
                      </a:pPr>
                      <a:r>
                        <a:rPr lang="en-US" sz="1800">
                          <a:effectLst/>
                        </a:rPr>
                        <a:t>Midterm</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96332889"/>
                  </a:ext>
                </a:extLst>
              </a:tr>
              <a:tr h="248314">
                <a:tc>
                  <a:txBody>
                    <a:bodyPr/>
                    <a:lstStyle/>
                    <a:p>
                      <a:pPr marL="0" marR="0" algn="ctr">
                        <a:spcBef>
                          <a:spcPts val="0"/>
                        </a:spcBef>
                        <a:spcAft>
                          <a:spcPts val="0"/>
                        </a:spcAft>
                      </a:pPr>
                      <a:r>
                        <a:rPr lang="en-US" sz="1800">
                          <a:effectLst/>
                        </a:rPr>
                        <a:t>9</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3/19</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Event-Driven Programming and Animations</a:t>
                      </a:r>
                    </a:p>
                    <a:p>
                      <a:pPr marL="0" marR="0" algn="ctr">
                        <a:spcBef>
                          <a:spcPts val="0"/>
                        </a:spcBef>
                        <a:spcAft>
                          <a:spcPts val="0"/>
                        </a:spcAft>
                      </a:pPr>
                      <a:r>
                        <a:rPr lang="en-US" sz="1800">
                          <a:effectLst/>
                        </a:rPr>
                        <a:t>JavaFX UI Controls and Multimedia</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15, 16</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Quiz 6</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671211641"/>
                  </a:ext>
                </a:extLst>
              </a:tr>
              <a:tr h="248314">
                <a:tc>
                  <a:txBody>
                    <a:bodyPr/>
                    <a:lstStyle/>
                    <a:p>
                      <a:pPr marL="0" marR="0" algn="ctr">
                        <a:spcBef>
                          <a:spcPts val="0"/>
                        </a:spcBef>
                        <a:spcAft>
                          <a:spcPts val="0"/>
                        </a:spcAft>
                      </a:pPr>
                      <a:r>
                        <a:rPr lang="en-US" sz="1800">
                          <a:effectLst/>
                        </a:rPr>
                        <a:t>10</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3/26</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Binary 1/0</a:t>
                      </a:r>
                    </a:p>
                    <a:p>
                      <a:pPr marL="0" marR="0" algn="ctr">
                        <a:spcBef>
                          <a:spcPts val="0"/>
                        </a:spcBef>
                        <a:spcAft>
                          <a:spcPts val="0"/>
                        </a:spcAft>
                      </a:pPr>
                      <a:r>
                        <a:rPr lang="en-US" sz="1800">
                          <a:effectLst/>
                        </a:rPr>
                        <a:t>Recursion</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17, 18</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Assignment 4</a:t>
                      </a:r>
                    </a:p>
                    <a:p>
                      <a:pPr marL="0" marR="0" algn="ctr">
                        <a:spcBef>
                          <a:spcPts val="0"/>
                        </a:spcBef>
                        <a:spcAft>
                          <a:spcPts val="0"/>
                        </a:spcAft>
                      </a:pPr>
                      <a:r>
                        <a:rPr lang="en-US" sz="1800">
                          <a:effectLst/>
                        </a:rPr>
                        <a:t>Quiz 7</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377196054"/>
                  </a:ext>
                </a:extLst>
              </a:tr>
              <a:tr h="248314">
                <a:tc>
                  <a:txBody>
                    <a:bodyPr/>
                    <a:lstStyle/>
                    <a:p>
                      <a:pPr marL="0" marR="0" algn="ctr">
                        <a:spcBef>
                          <a:spcPts val="0"/>
                        </a:spcBef>
                        <a:spcAft>
                          <a:spcPts val="0"/>
                        </a:spcAft>
                      </a:pPr>
                      <a:r>
                        <a:rPr lang="en-US" sz="1800">
                          <a:effectLst/>
                        </a:rPr>
                        <a:t>11</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4/2</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Generics</a:t>
                      </a:r>
                    </a:p>
                    <a:p>
                      <a:pPr marL="0" marR="0" algn="ctr">
                        <a:spcBef>
                          <a:spcPts val="0"/>
                        </a:spcBef>
                        <a:spcAft>
                          <a:spcPts val="0"/>
                        </a:spcAft>
                      </a:pPr>
                      <a:r>
                        <a:rPr lang="en-US" sz="1800">
                          <a:effectLst/>
                        </a:rPr>
                        <a:t>Lists, Stacks, Queues, and Priority Ques</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19, 20</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Quiz 8</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789523213"/>
                  </a:ext>
                </a:extLst>
              </a:tr>
              <a:tr h="248314">
                <a:tc>
                  <a:txBody>
                    <a:bodyPr/>
                    <a:lstStyle/>
                    <a:p>
                      <a:pPr marL="0" marR="0" algn="ctr">
                        <a:spcBef>
                          <a:spcPts val="0"/>
                        </a:spcBef>
                        <a:spcAft>
                          <a:spcPts val="0"/>
                        </a:spcAft>
                      </a:pPr>
                      <a:r>
                        <a:rPr lang="en-US" sz="1800" dirty="0">
                          <a:effectLst/>
                        </a:rPr>
                        <a:t>12</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4/9</a:t>
                      </a:r>
                    </a:p>
                  </a:txBody>
                  <a:tcPr marL="7303" marR="7303" marT="7303" marB="7303" anchor="ctr"/>
                </a:tc>
                <a:tc>
                  <a:txBody>
                    <a:bodyPr/>
                    <a:lstStyle/>
                    <a:p>
                      <a:pPr marL="0" marR="0" algn="ctr">
                        <a:spcBef>
                          <a:spcPts val="0"/>
                        </a:spcBef>
                        <a:spcAft>
                          <a:spcPts val="0"/>
                        </a:spcAft>
                      </a:pPr>
                      <a:r>
                        <a:rPr lang="en-US" sz="1800">
                          <a:effectLst/>
                        </a:rPr>
                        <a:t>Sets and Maps</a:t>
                      </a:r>
                    </a:p>
                    <a:p>
                      <a:pPr marL="0" marR="0" algn="ctr">
                        <a:spcBef>
                          <a:spcPts val="0"/>
                        </a:spcBef>
                        <a:spcAft>
                          <a:spcPts val="0"/>
                        </a:spcAft>
                      </a:pPr>
                      <a:r>
                        <a:rPr lang="en-US" sz="1800">
                          <a:effectLst/>
                        </a:rPr>
                        <a:t>Developing Efficient Algorithms,</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21, 22</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Assignment 5</a:t>
                      </a:r>
                    </a:p>
                    <a:p>
                      <a:pPr marL="0" marR="0" algn="ctr">
                        <a:spcBef>
                          <a:spcPts val="0"/>
                        </a:spcBef>
                        <a:spcAft>
                          <a:spcPts val="0"/>
                        </a:spcAft>
                      </a:pPr>
                      <a:r>
                        <a:rPr lang="en-US" sz="1800">
                          <a:effectLst/>
                        </a:rPr>
                        <a:t>Quiz 9</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866863063"/>
                  </a:ext>
                </a:extLst>
              </a:tr>
              <a:tr h="248314">
                <a:tc>
                  <a:txBody>
                    <a:bodyPr/>
                    <a:lstStyle/>
                    <a:p>
                      <a:pPr marL="0" marR="0" algn="ctr">
                        <a:spcBef>
                          <a:spcPts val="0"/>
                        </a:spcBef>
                        <a:spcAft>
                          <a:spcPts val="0"/>
                        </a:spcAft>
                      </a:pPr>
                      <a:r>
                        <a:rPr lang="en-US" sz="1800" dirty="0">
                          <a:effectLst/>
                        </a:rPr>
                        <a:t>13</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4/23</a:t>
                      </a:r>
                    </a:p>
                  </a:txBody>
                  <a:tcPr marL="7303" marR="7303" marT="7303" marB="7303" anchor="ctr"/>
                </a:tc>
                <a:tc>
                  <a:txBody>
                    <a:bodyPr/>
                    <a:lstStyle/>
                    <a:p>
                      <a:pPr marL="0" marR="0" algn="ctr">
                        <a:spcBef>
                          <a:spcPts val="0"/>
                        </a:spcBef>
                        <a:spcAft>
                          <a:spcPts val="0"/>
                        </a:spcAft>
                      </a:pPr>
                      <a:r>
                        <a:rPr lang="en-US" sz="1800" dirty="0">
                          <a:effectLst/>
                        </a:rPr>
                        <a:t>Sorting</a:t>
                      </a:r>
                    </a:p>
                    <a:p>
                      <a:pPr marL="0" marR="0" algn="ctr">
                        <a:spcBef>
                          <a:spcPts val="0"/>
                        </a:spcBef>
                        <a:spcAft>
                          <a:spcPts val="0"/>
                        </a:spcAft>
                      </a:pPr>
                      <a:r>
                        <a:rPr lang="en-US" sz="1800" dirty="0">
                          <a:effectLst/>
                        </a:rPr>
                        <a:t>Implementing Lists, Stacks, Queues, and Priority Queues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Ch. 23, 24</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14</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929413259"/>
                  </a:ext>
                </a:extLst>
              </a:tr>
              <a:tr h="365168">
                <a:tc>
                  <a:txBody>
                    <a:bodyPr/>
                    <a:lstStyle/>
                    <a:p>
                      <a:pPr marL="0" marR="0" algn="ctr">
                        <a:spcBef>
                          <a:spcPts val="0"/>
                        </a:spcBef>
                        <a:spcAft>
                          <a:spcPts val="0"/>
                        </a:spcAft>
                      </a:pPr>
                      <a:r>
                        <a:rPr lang="en-US" sz="1800" dirty="0">
                          <a:effectLst/>
                        </a:rPr>
                        <a:t>14</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4/30</a:t>
                      </a:r>
                    </a:p>
                  </a:txBody>
                  <a:tcPr marL="7303" marR="7303" marT="7303" marB="7303" anchor="ctr"/>
                </a:tc>
                <a:tc>
                  <a:txBody>
                    <a:bodyPr/>
                    <a:lstStyle/>
                    <a:p>
                      <a:pPr marL="0" marR="0" algn="ctr">
                        <a:spcBef>
                          <a:spcPts val="0"/>
                        </a:spcBef>
                        <a:spcAft>
                          <a:spcPts val="0"/>
                        </a:spcAft>
                      </a:pPr>
                      <a:r>
                        <a:rPr lang="en-US" sz="1800" dirty="0">
                          <a:effectLst/>
                        </a:rPr>
                        <a:t>Overview</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 </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spcBef>
                          <a:spcPts val="0"/>
                        </a:spcBef>
                        <a:spcAft>
                          <a:spcPts val="0"/>
                        </a:spcAft>
                      </a:pPr>
                      <a:r>
                        <a:rPr lang="en-US" sz="1800" dirty="0">
                          <a:effectLst/>
                        </a:rPr>
                        <a:t> </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2551918915"/>
                  </a:ext>
                </a:extLst>
              </a:tr>
              <a:tr h="248314">
                <a:tc>
                  <a:txBody>
                    <a:bodyPr/>
                    <a:lstStyle/>
                    <a:p>
                      <a:pPr marL="0" marR="0" algn="ctr">
                        <a:spcBef>
                          <a:spcPts val="0"/>
                        </a:spcBef>
                        <a:spcAft>
                          <a:spcPts val="0"/>
                        </a:spcAft>
                      </a:pPr>
                      <a:r>
                        <a:rPr lang="en-US" sz="1800" dirty="0">
                          <a:effectLst/>
                        </a:rPr>
                        <a:t>15</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5/7</a:t>
                      </a:r>
                    </a:p>
                  </a:txBody>
                  <a:tcPr marL="7303" marR="7303" marT="7303" marB="7303" anchor="ctr"/>
                </a:tc>
                <a:tc>
                  <a:txBody>
                    <a:bodyPr/>
                    <a:lstStyle/>
                    <a:p>
                      <a:pPr marL="0" marR="0" algn="ctr">
                        <a:spcBef>
                          <a:spcPts val="0"/>
                        </a:spcBef>
                        <a:spcAft>
                          <a:spcPts val="0"/>
                        </a:spcAft>
                      </a:pPr>
                      <a:r>
                        <a:rPr lang="en-US" sz="1800">
                          <a:effectLst/>
                        </a:rPr>
                        <a:t>Final Exam</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spcBef>
                          <a:spcPts val="0"/>
                        </a:spcBef>
                        <a:spcAft>
                          <a:spcPts val="0"/>
                        </a:spcAft>
                      </a:pPr>
                      <a:r>
                        <a:rPr lang="en-US" sz="1800" dirty="0">
                          <a:effectLst/>
                        </a:rPr>
                        <a:t> </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270788720"/>
                  </a:ext>
                </a:extLst>
              </a:tr>
            </a:tbl>
          </a:graphicData>
        </a:graphic>
      </p:graphicFrame>
    </p:spTree>
    <p:extLst>
      <p:ext uri="{BB962C8B-B14F-4D97-AF65-F5344CB8AC3E}">
        <p14:creationId xmlns:p14="http://schemas.microsoft.com/office/powerpoint/2010/main" val="256755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Course Information</a:t>
            </a:r>
          </a:p>
        </p:txBody>
      </p:sp>
      <p:graphicFrame>
        <p:nvGraphicFramePr>
          <p:cNvPr id="7" name="Table 6">
            <a:extLst>
              <a:ext uri="{FF2B5EF4-FFF2-40B4-BE49-F238E27FC236}">
                <a16:creationId xmlns:a16="http://schemas.microsoft.com/office/drawing/2014/main" id="{5B321D58-A141-DCD2-1C92-EA2DB178FE38}"/>
              </a:ext>
            </a:extLst>
          </p:cNvPr>
          <p:cNvGraphicFramePr>
            <a:graphicFrameLocks noGrp="1"/>
          </p:cNvGraphicFramePr>
          <p:nvPr>
            <p:extLst>
              <p:ext uri="{D42A27DB-BD31-4B8C-83A1-F6EECF244321}">
                <p14:modId xmlns:p14="http://schemas.microsoft.com/office/powerpoint/2010/main" val="302569365"/>
              </p:ext>
            </p:extLst>
          </p:nvPr>
        </p:nvGraphicFramePr>
        <p:xfrm>
          <a:off x="361484" y="796841"/>
          <a:ext cx="10426262" cy="2632758"/>
        </p:xfrm>
        <a:graphic>
          <a:graphicData uri="http://schemas.openxmlformats.org/drawingml/2006/table">
            <a:tbl>
              <a:tblPr firstRow="1" firstCol="1" bandRow="1">
                <a:tableStyleId>{5C22544A-7EE6-4342-B048-85BDC9FD1C3A}</a:tableStyleId>
              </a:tblPr>
              <a:tblGrid>
                <a:gridCol w="966950">
                  <a:extLst>
                    <a:ext uri="{9D8B030D-6E8A-4147-A177-3AD203B41FA5}">
                      <a16:colId xmlns:a16="http://schemas.microsoft.com/office/drawing/2014/main" val="883713537"/>
                    </a:ext>
                  </a:extLst>
                </a:gridCol>
                <a:gridCol w="749370">
                  <a:extLst>
                    <a:ext uri="{9D8B030D-6E8A-4147-A177-3AD203B41FA5}">
                      <a16:colId xmlns:a16="http://schemas.microsoft.com/office/drawing/2014/main" val="3430839358"/>
                    </a:ext>
                  </a:extLst>
                </a:gridCol>
                <a:gridCol w="4584059">
                  <a:extLst>
                    <a:ext uri="{9D8B030D-6E8A-4147-A177-3AD203B41FA5}">
                      <a16:colId xmlns:a16="http://schemas.microsoft.com/office/drawing/2014/main" val="2896048853"/>
                    </a:ext>
                  </a:extLst>
                </a:gridCol>
                <a:gridCol w="2202009">
                  <a:extLst>
                    <a:ext uri="{9D8B030D-6E8A-4147-A177-3AD203B41FA5}">
                      <a16:colId xmlns:a16="http://schemas.microsoft.com/office/drawing/2014/main" val="2374500264"/>
                    </a:ext>
                  </a:extLst>
                </a:gridCol>
                <a:gridCol w="1923874">
                  <a:extLst>
                    <a:ext uri="{9D8B030D-6E8A-4147-A177-3AD203B41FA5}">
                      <a16:colId xmlns:a16="http://schemas.microsoft.com/office/drawing/2014/main" val="848978198"/>
                    </a:ext>
                  </a:extLst>
                </a:gridCol>
              </a:tblGrid>
              <a:tr h="248314">
                <a:tc>
                  <a:txBody>
                    <a:bodyPr/>
                    <a:lstStyle/>
                    <a:p>
                      <a:pPr marL="0" marR="0" algn="ctr">
                        <a:spcBef>
                          <a:spcPts val="0"/>
                        </a:spcBef>
                        <a:spcAft>
                          <a:spcPts val="0"/>
                        </a:spcAft>
                      </a:pPr>
                      <a:r>
                        <a:rPr lang="en-US" sz="1800" dirty="0">
                          <a:effectLst/>
                        </a:rPr>
                        <a:t>Week</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Day</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tc>
                <a:tc>
                  <a:txBody>
                    <a:bodyPr/>
                    <a:lstStyle/>
                    <a:p>
                      <a:pPr marL="0" marR="0" algn="ctr">
                        <a:spcBef>
                          <a:spcPts val="0"/>
                        </a:spcBef>
                        <a:spcAft>
                          <a:spcPts val="0"/>
                        </a:spcAft>
                      </a:pPr>
                      <a:r>
                        <a:rPr lang="en-US" sz="1800" dirty="0">
                          <a:effectLst/>
                        </a:rPr>
                        <a:t>Topics Covered</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Reading</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Assignments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2493819976"/>
                  </a:ext>
                </a:extLst>
              </a:tr>
              <a:tr h="248314">
                <a:tc>
                  <a:txBody>
                    <a:bodyPr/>
                    <a:lstStyle/>
                    <a:p>
                      <a:pPr marL="0" marR="0" algn="ctr">
                        <a:spcBef>
                          <a:spcPts val="0"/>
                        </a:spcBef>
                        <a:spcAft>
                          <a:spcPts val="0"/>
                        </a:spcAft>
                      </a:pPr>
                      <a:r>
                        <a:rPr lang="en-US" sz="1800" dirty="0">
                          <a:effectLst/>
                        </a:rPr>
                        <a:t>12</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4/9</a:t>
                      </a:r>
                    </a:p>
                  </a:txBody>
                  <a:tcPr marL="7303" marR="7303" marT="7303" marB="7303" anchor="ctr"/>
                </a:tc>
                <a:tc>
                  <a:txBody>
                    <a:bodyPr/>
                    <a:lstStyle/>
                    <a:p>
                      <a:pPr marL="0" marR="0" algn="ctr">
                        <a:spcBef>
                          <a:spcPts val="0"/>
                        </a:spcBef>
                        <a:spcAft>
                          <a:spcPts val="0"/>
                        </a:spcAft>
                      </a:pPr>
                      <a:r>
                        <a:rPr lang="en-US" sz="1800">
                          <a:effectLst/>
                        </a:rPr>
                        <a:t>Sets and Maps</a:t>
                      </a:r>
                    </a:p>
                    <a:p>
                      <a:pPr marL="0" marR="0" algn="ctr">
                        <a:spcBef>
                          <a:spcPts val="0"/>
                        </a:spcBef>
                        <a:spcAft>
                          <a:spcPts val="0"/>
                        </a:spcAft>
                      </a:pPr>
                      <a:r>
                        <a:rPr lang="en-US" sz="1800">
                          <a:effectLst/>
                        </a:rPr>
                        <a:t>Developing Efficient Algorithms,</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21, 22</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Assignment 5</a:t>
                      </a:r>
                    </a:p>
                    <a:p>
                      <a:pPr marL="0" marR="0" algn="ctr">
                        <a:spcBef>
                          <a:spcPts val="0"/>
                        </a:spcBef>
                        <a:spcAft>
                          <a:spcPts val="0"/>
                        </a:spcAft>
                      </a:pPr>
                      <a:r>
                        <a:rPr lang="en-US" sz="1800">
                          <a:effectLst/>
                        </a:rPr>
                        <a:t>Quiz 9</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866863063"/>
                  </a:ext>
                </a:extLst>
              </a:tr>
              <a:tr h="248314">
                <a:tc>
                  <a:txBody>
                    <a:bodyPr/>
                    <a:lstStyle/>
                    <a:p>
                      <a:pPr marL="0" marR="0" algn="ctr">
                        <a:spcBef>
                          <a:spcPts val="0"/>
                        </a:spcBef>
                        <a:spcAft>
                          <a:spcPts val="0"/>
                        </a:spcAft>
                      </a:pPr>
                      <a:r>
                        <a:rPr lang="en-US" sz="1800" dirty="0">
                          <a:effectLst/>
                        </a:rPr>
                        <a:t>13</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4/23</a:t>
                      </a:r>
                    </a:p>
                  </a:txBody>
                  <a:tcPr marL="7303" marR="7303" marT="7303" marB="7303" anchor="ctr"/>
                </a:tc>
                <a:tc>
                  <a:txBody>
                    <a:bodyPr/>
                    <a:lstStyle/>
                    <a:p>
                      <a:pPr marL="0" marR="0" algn="ctr">
                        <a:spcBef>
                          <a:spcPts val="0"/>
                        </a:spcBef>
                        <a:spcAft>
                          <a:spcPts val="0"/>
                        </a:spcAft>
                      </a:pPr>
                      <a:r>
                        <a:rPr lang="en-US" sz="1800" dirty="0">
                          <a:effectLst/>
                        </a:rPr>
                        <a:t>Sorting</a:t>
                      </a:r>
                    </a:p>
                    <a:p>
                      <a:pPr marL="0" marR="0" algn="ctr">
                        <a:spcBef>
                          <a:spcPts val="0"/>
                        </a:spcBef>
                        <a:spcAft>
                          <a:spcPts val="0"/>
                        </a:spcAft>
                      </a:pPr>
                      <a:r>
                        <a:rPr lang="en-US" sz="1800" dirty="0">
                          <a:effectLst/>
                        </a:rPr>
                        <a:t>Implementing Lists, Stacks, Queues, and Priority Queues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Ch. 23, 24</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14</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929413259"/>
                  </a:ext>
                </a:extLst>
              </a:tr>
              <a:tr h="365168">
                <a:tc>
                  <a:txBody>
                    <a:bodyPr/>
                    <a:lstStyle/>
                    <a:p>
                      <a:pPr marL="0" marR="0" algn="ctr">
                        <a:spcBef>
                          <a:spcPts val="0"/>
                        </a:spcBef>
                        <a:spcAft>
                          <a:spcPts val="0"/>
                        </a:spcAft>
                      </a:pPr>
                      <a:r>
                        <a:rPr lang="en-US" sz="1800" dirty="0">
                          <a:effectLst/>
                        </a:rPr>
                        <a:t>14</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4/30</a:t>
                      </a:r>
                    </a:p>
                  </a:txBody>
                  <a:tcPr marL="7303" marR="7303" marT="7303" marB="7303" anchor="ctr"/>
                </a:tc>
                <a:tc>
                  <a:txBody>
                    <a:bodyPr/>
                    <a:lstStyle/>
                    <a:p>
                      <a:pPr marL="0" marR="0" algn="ctr">
                        <a:spcBef>
                          <a:spcPts val="0"/>
                        </a:spcBef>
                        <a:spcAft>
                          <a:spcPts val="0"/>
                        </a:spcAft>
                      </a:pPr>
                      <a:r>
                        <a:rPr lang="en-US" sz="1800" dirty="0">
                          <a:effectLst/>
                        </a:rPr>
                        <a:t>Overview</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 </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spcBef>
                          <a:spcPts val="0"/>
                        </a:spcBef>
                        <a:spcAft>
                          <a:spcPts val="0"/>
                        </a:spcAft>
                      </a:pPr>
                      <a:r>
                        <a:rPr lang="en-US" sz="1800" dirty="0">
                          <a:effectLst/>
                        </a:rPr>
                        <a:t> </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2551918915"/>
                  </a:ext>
                </a:extLst>
              </a:tr>
              <a:tr h="248314">
                <a:tc>
                  <a:txBody>
                    <a:bodyPr/>
                    <a:lstStyle/>
                    <a:p>
                      <a:pPr marL="0" marR="0" algn="ctr">
                        <a:spcBef>
                          <a:spcPts val="0"/>
                        </a:spcBef>
                        <a:spcAft>
                          <a:spcPts val="0"/>
                        </a:spcAft>
                      </a:pPr>
                      <a:r>
                        <a:rPr lang="en-US" sz="1800" dirty="0">
                          <a:effectLst/>
                        </a:rPr>
                        <a:t>15</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5/7</a:t>
                      </a:r>
                    </a:p>
                  </a:txBody>
                  <a:tcPr marL="7303" marR="7303" marT="7303" marB="7303" anchor="ctr"/>
                </a:tc>
                <a:tc>
                  <a:txBody>
                    <a:bodyPr/>
                    <a:lstStyle/>
                    <a:p>
                      <a:pPr marL="0" marR="0" algn="ctr">
                        <a:spcBef>
                          <a:spcPts val="0"/>
                        </a:spcBef>
                        <a:spcAft>
                          <a:spcPts val="0"/>
                        </a:spcAft>
                      </a:pPr>
                      <a:r>
                        <a:rPr lang="en-US" sz="1800">
                          <a:effectLst/>
                        </a:rPr>
                        <a:t>Final Exam</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spcBef>
                          <a:spcPts val="0"/>
                        </a:spcBef>
                        <a:spcAft>
                          <a:spcPts val="0"/>
                        </a:spcAft>
                      </a:pPr>
                      <a:r>
                        <a:rPr lang="en-US" sz="1800" dirty="0">
                          <a:effectLst/>
                        </a:rPr>
                        <a:t> </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484864356"/>
                  </a:ext>
                </a:extLst>
              </a:tr>
              <a:tr h="248314">
                <a:tc>
                  <a:txBody>
                    <a:bodyPr/>
                    <a:lstStyle/>
                    <a:p>
                      <a:pPr marL="0" marR="0" algn="ctr">
                        <a:spcBef>
                          <a:spcPts val="0"/>
                        </a:spcBef>
                        <a:spcAft>
                          <a:spcPts val="0"/>
                        </a:spcAft>
                      </a:pP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270788720"/>
                  </a:ext>
                </a:extLst>
              </a:tr>
            </a:tbl>
          </a:graphicData>
        </a:graphic>
      </p:graphicFrame>
    </p:spTree>
    <p:extLst>
      <p:ext uri="{BB962C8B-B14F-4D97-AF65-F5344CB8AC3E}">
        <p14:creationId xmlns:p14="http://schemas.microsoft.com/office/powerpoint/2010/main" val="310858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767</Words>
  <Application>Microsoft Office PowerPoint</Application>
  <PresentationFormat>Widescreen</PresentationFormat>
  <Paragraphs>164</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Monaco</vt:lpstr>
      <vt:lpstr>New York</vt:lpstr>
      <vt:lpstr>Symbol</vt:lpstr>
      <vt:lpstr>Times</vt:lpstr>
      <vt:lpstr>Times New Roman</vt:lpstr>
      <vt:lpstr>Office Theme</vt:lpstr>
      <vt:lpstr>CS 501 – Introduction to JAVA Programing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501 – Introduction to JAVA Programing</dc:title>
  <dc:creator>In Suk Jang</dc:creator>
  <cp:lastModifiedBy>Aughdon Breslin</cp:lastModifiedBy>
  <cp:revision>4</cp:revision>
  <dcterms:created xsi:type="dcterms:W3CDTF">2022-09-02T14:17:43Z</dcterms:created>
  <dcterms:modified xsi:type="dcterms:W3CDTF">2025-01-18T14:45:27Z</dcterms:modified>
</cp:coreProperties>
</file>