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6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337" r:id="rId31"/>
    <p:sldId id="299" r:id="rId32"/>
    <p:sldId id="300" r:id="rId33"/>
    <p:sldId id="301" r:id="rId34"/>
    <p:sldId id="302" r:id="rId35"/>
    <p:sldId id="303" r:id="rId36"/>
    <p:sldId id="305" r:id="rId37"/>
    <p:sldId id="308" r:id="rId38"/>
    <p:sldId id="309" r:id="rId39"/>
    <p:sldId id="313" r:id="rId40"/>
    <p:sldId id="332" r:id="rId41"/>
    <p:sldId id="333" r:id="rId42"/>
    <p:sldId id="334" r:id="rId43"/>
    <p:sldId id="335" r:id="rId44"/>
    <p:sldId id="336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3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44546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9047" y="26380"/>
            <a:ext cx="3045460" cy="0"/>
          </a:xfrm>
          <a:custGeom>
            <a:avLst/>
            <a:gdLst/>
            <a:ahLst/>
            <a:cxnLst/>
            <a:rect l="l" t="t" r="r" b="b"/>
            <a:pathLst>
              <a:path w="3045459">
                <a:moveTo>
                  <a:pt x="0" y="0"/>
                </a:moveTo>
                <a:lnTo>
                  <a:pt x="3044952" y="1"/>
                </a:lnTo>
              </a:path>
            </a:pathLst>
          </a:custGeom>
          <a:ln w="5080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944"/>
            <a:ext cx="6099175" cy="0"/>
          </a:xfrm>
          <a:custGeom>
            <a:avLst/>
            <a:gdLst/>
            <a:ahLst/>
            <a:cxnLst/>
            <a:rect l="l" t="t" r="r" b="b"/>
            <a:pathLst>
              <a:path w="6099175">
                <a:moveTo>
                  <a:pt x="0" y="0"/>
                </a:moveTo>
                <a:lnTo>
                  <a:pt x="6099048" y="1"/>
                </a:lnTo>
              </a:path>
            </a:pathLst>
          </a:custGeom>
          <a:ln w="50800">
            <a:solidFill>
              <a:srgbClr val="9015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3346" y="0"/>
            <a:ext cx="585984" cy="9380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2052828"/>
            <a:ext cx="7576820" cy="4606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44546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45000" y="6439972"/>
            <a:ext cx="2667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075" y="2862156"/>
            <a:ext cx="7924165" cy="11010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b="0" dirty="0">
                <a:latin typeface="Times New Roman"/>
                <a:cs typeface="Times New Roman"/>
              </a:rPr>
              <a:t>CS 501-</a:t>
            </a:r>
            <a:r>
              <a:rPr b="0" spc="-5" dirty="0">
                <a:latin typeface="Times New Roman"/>
                <a:cs typeface="Times New Roman"/>
              </a:rPr>
              <a:t> I</a:t>
            </a:r>
            <a:r>
              <a:rPr b="0" dirty="0">
                <a:latin typeface="Times New Roman"/>
                <a:cs typeface="Times New Roman"/>
              </a:rPr>
              <a:t>nt</a:t>
            </a:r>
            <a:r>
              <a:rPr b="0" spc="-5" dirty="0">
                <a:latin typeface="Times New Roman"/>
                <a:cs typeface="Times New Roman"/>
              </a:rPr>
              <a:t>r</a:t>
            </a:r>
            <a:r>
              <a:rPr b="0" dirty="0">
                <a:latin typeface="Times New Roman"/>
                <a:cs typeface="Times New Roman"/>
              </a:rPr>
              <a:t>odu</a:t>
            </a:r>
            <a:r>
              <a:rPr b="0" spc="-5" dirty="0">
                <a:latin typeface="Times New Roman"/>
                <a:cs typeface="Times New Roman"/>
              </a:rPr>
              <a:t>c</a:t>
            </a:r>
            <a:r>
              <a:rPr b="0" dirty="0">
                <a:latin typeface="Times New Roman"/>
                <a:cs typeface="Times New Roman"/>
              </a:rPr>
              <a:t>tion to J</a:t>
            </a:r>
            <a:r>
              <a:rPr b="0" spc="-455" dirty="0">
                <a:latin typeface="Times New Roman"/>
                <a:cs typeface="Times New Roman"/>
              </a:rPr>
              <a:t>AV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20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</a:t>
            </a:r>
            <a:r>
              <a:rPr b="0" spc="-5" dirty="0">
                <a:latin typeface="Times New Roman"/>
                <a:cs typeface="Times New Roman"/>
              </a:rPr>
              <a:t>r</a:t>
            </a:r>
            <a:r>
              <a:rPr b="0" dirty="0">
                <a:latin typeface="Times New Roman"/>
                <a:cs typeface="Times New Roman"/>
              </a:rPr>
              <a:t>og</a:t>
            </a:r>
            <a:r>
              <a:rPr b="0" spc="-5" dirty="0">
                <a:latin typeface="Times New Roman"/>
                <a:cs typeface="Times New Roman"/>
              </a:rPr>
              <a:t>ra</a:t>
            </a:r>
            <a:r>
              <a:rPr b="0" dirty="0">
                <a:latin typeface="Times New Roman"/>
                <a:cs typeface="Times New Roman"/>
              </a:rPr>
              <a:t>mming</a:t>
            </a:r>
          </a:p>
          <a:p>
            <a:pPr marL="788670">
              <a:lnSpc>
                <a:spcPct val="100000"/>
              </a:lnSpc>
              <a:spcBef>
                <a:spcPts val="305"/>
              </a:spcBef>
            </a:pPr>
            <a:r>
              <a:rPr sz="3000" b="0" dirty="0">
                <a:latin typeface="Times New Roman"/>
                <a:cs typeface="Times New Roman"/>
              </a:rPr>
              <a:t>Lecture 10</a:t>
            </a:r>
            <a:r>
              <a:rPr sz="3000" b="0" spc="-5" dirty="0">
                <a:latin typeface="Times New Roman"/>
                <a:cs typeface="Times New Roman"/>
              </a:rPr>
              <a:t> </a:t>
            </a:r>
            <a:r>
              <a:rPr sz="3000" b="0" dirty="0">
                <a:latin typeface="Times New Roman"/>
                <a:cs typeface="Times New Roman"/>
              </a:rPr>
              <a:t>– Inheritance and</a:t>
            </a:r>
            <a:r>
              <a:rPr sz="3000" b="0" spc="-5" dirty="0">
                <a:latin typeface="Times New Roman"/>
                <a:cs typeface="Times New Roman"/>
              </a:rPr>
              <a:t> Polymorphism</a:t>
            </a:r>
            <a:endParaRPr sz="3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947" y="771651"/>
            <a:ext cx="8186420" cy="193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Calibri"/>
                <a:cs typeface="Calibri"/>
              </a:rPr>
              <a:t>Constructor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Chaining</a:t>
            </a:r>
            <a:endParaRPr sz="2800">
              <a:latin typeface="Calibri"/>
              <a:cs typeface="Calibri"/>
            </a:endParaRPr>
          </a:p>
          <a:p>
            <a:pPr marL="199390" marR="5080">
              <a:lnSpc>
                <a:spcPct val="100000"/>
              </a:lnSpc>
              <a:spcBef>
                <a:spcPts val="2650"/>
              </a:spcBef>
            </a:pPr>
            <a:r>
              <a:rPr sz="2500" b="1" dirty="0">
                <a:latin typeface="Times New Roman"/>
                <a:cs typeface="Times New Roman"/>
              </a:rPr>
              <a:t>constructor </a:t>
            </a:r>
            <a:r>
              <a:rPr sz="2500" b="1" spc="-5" dirty="0">
                <a:latin typeface="Times New Roman"/>
                <a:cs typeface="Times New Roman"/>
              </a:rPr>
              <a:t>chaining</a:t>
            </a:r>
            <a:r>
              <a:rPr sz="2500" spc="-5" dirty="0">
                <a:latin typeface="Times New Roman"/>
                <a:cs typeface="Times New Roman"/>
              </a:rPr>
              <a:t>: </a:t>
            </a:r>
            <a:r>
              <a:rPr sz="2500" dirty="0">
                <a:latin typeface="Times New Roman"/>
                <a:cs typeface="Times New Roman"/>
              </a:rPr>
              <a:t>Constructing an instance of a class </a:t>
            </a:r>
            <a:r>
              <a:rPr sz="2500" spc="5" dirty="0">
                <a:latin typeface="Times New Roman"/>
                <a:cs typeface="Times New Roman"/>
              </a:rPr>
              <a:t> i</a:t>
            </a:r>
            <a:r>
              <a:rPr sz="2500" dirty="0">
                <a:latin typeface="Times New Roman"/>
                <a:cs typeface="Times New Roman"/>
              </a:rPr>
              <a:t>nvokes a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l</a:t>
            </a:r>
            <a:r>
              <a:rPr sz="2500" spc="5" dirty="0">
                <a:latin typeface="Times New Roman"/>
                <a:cs typeface="Times New Roman"/>
              </a:rPr>
              <a:t> t</a:t>
            </a:r>
            <a:r>
              <a:rPr sz="2500" dirty="0">
                <a:latin typeface="Times New Roman"/>
                <a:cs typeface="Times New Roman"/>
              </a:rPr>
              <a:t>he supe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c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asses’</a:t>
            </a:r>
            <a:r>
              <a:rPr sz="2500" spc="-1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cons</a:t>
            </a:r>
            <a:r>
              <a:rPr sz="2500" spc="5" dirty="0">
                <a:latin typeface="Times New Roman"/>
                <a:cs typeface="Times New Roman"/>
              </a:rPr>
              <a:t>tr</a:t>
            </a:r>
            <a:r>
              <a:rPr sz="2500" dirty="0">
                <a:latin typeface="Times New Roman"/>
                <a:cs typeface="Times New Roman"/>
              </a:rPr>
              <a:t>uc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o</a:t>
            </a:r>
            <a:r>
              <a:rPr sz="2500" spc="5" dirty="0">
                <a:latin typeface="Times New Roman"/>
                <a:cs typeface="Times New Roman"/>
              </a:rPr>
              <a:t>r</a:t>
            </a:r>
            <a:r>
              <a:rPr sz="2500" dirty="0">
                <a:latin typeface="Times New Roman"/>
                <a:cs typeface="Times New Roman"/>
              </a:rPr>
              <a:t>s a</a:t>
            </a:r>
            <a:r>
              <a:rPr sz="2500" spc="5" dirty="0">
                <a:latin typeface="Times New Roman"/>
                <a:cs typeface="Times New Roman"/>
              </a:rPr>
              <a:t>l</a:t>
            </a:r>
            <a:r>
              <a:rPr sz="2500" dirty="0">
                <a:latin typeface="Times New Roman"/>
                <a:cs typeface="Times New Roman"/>
              </a:rPr>
              <a:t>ong </a:t>
            </a:r>
            <a:r>
              <a:rPr sz="2500" spc="5" dirty="0">
                <a:latin typeface="Times New Roman"/>
                <a:cs typeface="Times New Roman"/>
              </a:rPr>
              <a:t>t</a:t>
            </a:r>
            <a:r>
              <a:rPr sz="2500" dirty="0">
                <a:latin typeface="Times New Roman"/>
                <a:cs typeface="Times New Roman"/>
              </a:rPr>
              <a:t>he </a:t>
            </a:r>
            <a:r>
              <a:rPr sz="2500" spc="5" dirty="0">
                <a:latin typeface="Times New Roman"/>
                <a:cs typeface="Times New Roman"/>
              </a:rPr>
              <a:t>i</a:t>
            </a:r>
            <a:r>
              <a:rPr sz="2500" dirty="0">
                <a:latin typeface="Times New Roman"/>
                <a:cs typeface="Times New Roman"/>
              </a:rPr>
              <a:t>nhe</a:t>
            </a:r>
            <a:r>
              <a:rPr sz="2500" spc="5" dirty="0">
                <a:latin typeface="Times New Roman"/>
                <a:cs typeface="Times New Roman"/>
              </a:rPr>
              <a:t>rit</a:t>
            </a:r>
            <a:r>
              <a:rPr sz="2500" dirty="0">
                <a:latin typeface="Times New Roman"/>
                <a:cs typeface="Times New Roman"/>
              </a:rPr>
              <a:t>ance  chain.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E4D8C-8B6E-DF62-08C2-A53295976C81}"/>
              </a:ext>
            </a:extLst>
          </p:cNvPr>
          <p:cNvSpPr txBox="1"/>
          <p:nvPr/>
        </p:nvSpPr>
        <p:spPr>
          <a:xfrm>
            <a:off x="4993065" y="6179033"/>
            <a:ext cx="348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</a:rPr>
              <a:t>ConstructorChain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1732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public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class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Faculty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extends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Employee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065" y="986027"/>
            <a:ext cx="42805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public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static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void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main(String[]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args)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" y="1202435"/>
            <a:ext cx="15144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new</a:t>
            </a:r>
            <a:r>
              <a:rPr sz="1400" b="1" spc="-9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836420"/>
            <a:ext cx="7577455" cy="450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public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Faculty()</a:t>
            </a:r>
            <a:r>
              <a:rPr sz="1400" b="1" spc="-4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25"/>
              </a:spcBef>
            </a:pPr>
            <a:r>
              <a:rPr sz="1400" b="1" spc="-5" dirty="0">
                <a:latin typeface="Courier New"/>
                <a:cs typeface="Courier New"/>
              </a:rPr>
              <a:t>System.out.println("(4)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Faculty's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no-arg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constructor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is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0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225425" marR="4258945" indent="-212725">
              <a:lnSpc>
                <a:spcPct val="101400"/>
              </a:lnSpc>
            </a:pPr>
            <a:r>
              <a:rPr sz="1400" b="1" spc="-5" dirty="0">
                <a:latin typeface="Courier New"/>
                <a:cs typeface="Courier New"/>
              </a:rPr>
              <a:t>class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Employee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extends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Person</a:t>
            </a:r>
            <a:r>
              <a:rPr sz="1400" b="1" spc="-3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public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Employee()</a:t>
            </a:r>
            <a:r>
              <a:rPr sz="1400" b="1" spc="-1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 marR="5080">
              <a:lnSpc>
                <a:spcPts val="1580"/>
              </a:lnSpc>
              <a:spcBef>
                <a:spcPts val="160"/>
              </a:spcBef>
            </a:pPr>
            <a:r>
              <a:rPr sz="1400" b="1" spc="-5" dirty="0">
                <a:latin typeface="Courier New"/>
                <a:cs typeface="Courier New"/>
              </a:rPr>
              <a:t>this("(2) Invoke Employee’s overloaded constructor"); </a:t>
            </a:r>
            <a:r>
              <a:rPr sz="1400" b="1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System.out.println("(3)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Employee's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no-arg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constructor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is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70"/>
              </a:lnSpc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438150" marR="4471670" indent="-212725">
              <a:lnSpc>
                <a:spcPct val="101400"/>
              </a:lnSpc>
            </a:pPr>
            <a:r>
              <a:rPr sz="1400" b="1" spc="-5" dirty="0">
                <a:latin typeface="Courier New"/>
                <a:cs typeface="Courier New"/>
              </a:rPr>
              <a:t>public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Employee(String</a:t>
            </a:r>
            <a:r>
              <a:rPr sz="1400" b="1" spc="-3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s)</a:t>
            </a:r>
            <a:r>
              <a:rPr sz="1400" b="1" spc="-40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 </a:t>
            </a:r>
            <a:r>
              <a:rPr sz="1400" b="1" spc="-8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System.out.println(s);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585"/>
              </a:lnSpc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225425" marR="5535295" indent="-212725">
              <a:lnSpc>
                <a:spcPct val="101400"/>
              </a:lnSpc>
            </a:pPr>
            <a:r>
              <a:rPr sz="1400" b="1" spc="-5" dirty="0">
                <a:latin typeface="Courier New"/>
                <a:cs typeface="Courier New"/>
              </a:rPr>
              <a:t>class Person </a:t>
            </a:r>
            <a:r>
              <a:rPr sz="1400" b="1" dirty="0">
                <a:latin typeface="Courier New"/>
                <a:cs typeface="Courier New"/>
              </a:rPr>
              <a:t>{ </a:t>
            </a:r>
            <a:r>
              <a:rPr sz="1400" b="1" spc="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public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Person()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ts val="1585"/>
              </a:lnSpc>
            </a:pPr>
            <a:r>
              <a:rPr sz="1400" b="1" spc="-5" dirty="0">
                <a:latin typeface="Courier New"/>
                <a:cs typeface="Courier New"/>
              </a:rPr>
              <a:t>System.out.println("(1)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Person's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no-arg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constructor</a:t>
            </a:r>
            <a:r>
              <a:rPr sz="1400" b="1" spc="-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is</a:t>
            </a:r>
            <a:r>
              <a:rPr sz="1400" b="1" spc="-2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50850" y="984250"/>
            <a:ext cx="7632700" cy="698500"/>
            <a:chOff x="450850" y="984250"/>
            <a:chExt cx="7632700" cy="698500"/>
          </a:xfrm>
        </p:grpSpPr>
        <p:sp>
          <p:nvSpPr>
            <p:cNvPr id="8" name="object 8"/>
            <p:cNvSpPr/>
            <p:nvPr/>
          </p:nvSpPr>
          <p:spPr>
            <a:xfrm>
              <a:off x="457200" y="990600"/>
              <a:ext cx="4191000" cy="228600"/>
            </a:xfrm>
            <a:custGeom>
              <a:avLst/>
              <a:gdLst/>
              <a:ahLst/>
              <a:cxnLst/>
              <a:rect l="l" t="t" r="r" b="b"/>
              <a:pathLst>
                <a:path w="4191000" h="228600">
                  <a:moveTo>
                    <a:pt x="419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191000" y="228600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990600"/>
              <a:ext cx="4191000" cy="228600"/>
            </a:xfrm>
            <a:custGeom>
              <a:avLst/>
              <a:gdLst/>
              <a:ahLst/>
              <a:cxnLst/>
              <a:rect l="l" t="t" r="r" b="b"/>
              <a:pathLst>
                <a:path w="4191000" h="228600">
                  <a:moveTo>
                    <a:pt x="0" y="0"/>
                  </a:moveTo>
                  <a:lnTo>
                    <a:pt x="4191000" y="0"/>
                  </a:lnTo>
                  <a:lnTo>
                    <a:pt x="41910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8049" y="990600"/>
              <a:ext cx="3559175" cy="685800"/>
            </a:xfrm>
            <a:custGeom>
              <a:avLst/>
              <a:gdLst/>
              <a:ahLst/>
              <a:cxnLst/>
              <a:rect l="l" t="t" r="r" b="b"/>
              <a:pathLst>
                <a:path w="3559175" h="685800">
                  <a:moveTo>
                    <a:pt x="1196950" y="114300"/>
                  </a:moveTo>
                  <a:lnTo>
                    <a:pt x="0" y="127002"/>
                  </a:lnTo>
                  <a:lnTo>
                    <a:pt x="1196950" y="285751"/>
                  </a:lnTo>
                  <a:lnTo>
                    <a:pt x="1196950" y="571497"/>
                  </a:lnTo>
                  <a:lnTo>
                    <a:pt x="1205933" y="615989"/>
                  </a:lnTo>
                  <a:lnTo>
                    <a:pt x="1230429" y="652321"/>
                  </a:lnTo>
                  <a:lnTo>
                    <a:pt x="1266761" y="676817"/>
                  </a:lnTo>
                  <a:lnTo>
                    <a:pt x="1311253" y="685800"/>
                  </a:lnTo>
                  <a:lnTo>
                    <a:pt x="3444848" y="685800"/>
                  </a:lnTo>
                  <a:lnTo>
                    <a:pt x="3489340" y="676817"/>
                  </a:lnTo>
                  <a:lnTo>
                    <a:pt x="3525672" y="652321"/>
                  </a:lnTo>
                  <a:lnTo>
                    <a:pt x="3550168" y="615989"/>
                  </a:lnTo>
                  <a:lnTo>
                    <a:pt x="3559150" y="571497"/>
                  </a:lnTo>
                  <a:lnTo>
                    <a:pt x="3559150" y="114302"/>
                  </a:lnTo>
                  <a:lnTo>
                    <a:pt x="1196950" y="114302"/>
                  </a:lnTo>
                  <a:close/>
                </a:path>
                <a:path w="3559175" h="685800">
                  <a:moveTo>
                    <a:pt x="3444848" y="0"/>
                  </a:moveTo>
                  <a:lnTo>
                    <a:pt x="1311253" y="0"/>
                  </a:lnTo>
                  <a:lnTo>
                    <a:pt x="1266761" y="8982"/>
                  </a:lnTo>
                  <a:lnTo>
                    <a:pt x="1230429" y="33478"/>
                  </a:lnTo>
                  <a:lnTo>
                    <a:pt x="1205933" y="69810"/>
                  </a:lnTo>
                  <a:lnTo>
                    <a:pt x="1196950" y="114302"/>
                  </a:lnTo>
                  <a:lnTo>
                    <a:pt x="3559150" y="114302"/>
                  </a:lnTo>
                  <a:lnTo>
                    <a:pt x="3550168" y="69810"/>
                  </a:lnTo>
                  <a:lnTo>
                    <a:pt x="3525672" y="33478"/>
                  </a:lnTo>
                  <a:lnTo>
                    <a:pt x="3489340" y="8982"/>
                  </a:lnTo>
                  <a:lnTo>
                    <a:pt x="34448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8049" y="990600"/>
              <a:ext cx="3559175" cy="685800"/>
            </a:xfrm>
            <a:custGeom>
              <a:avLst/>
              <a:gdLst/>
              <a:ahLst/>
              <a:cxnLst/>
              <a:rect l="l" t="t" r="r" b="b"/>
              <a:pathLst>
                <a:path w="3559175" h="685800">
                  <a:moveTo>
                    <a:pt x="1196951" y="114302"/>
                  </a:moveTo>
                  <a:lnTo>
                    <a:pt x="1205933" y="69810"/>
                  </a:lnTo>
                  <a:lnTo>
                    <a:pt x="1230429" y="33478"/>
                  </a:lnTo>
                  <a:lnTo>
                    <a:pt x="1266761" y="8982"/>
                  </a:lnTo>
                  <a:lnTo>
                    <a:pt x="1311253" y="0"/>
                  </a:lnTo>
                  <a:lnTo>
                    <a:pt x="1590651" y="0"/>
                  </a:lnTo>
                  <a:lnTo>
                    <a:pt x="2181201" y="0"/>
                  </a:lnTo>
                  <a:lnTo>
                    <a:pt x="3444849" y="0"/>
                  </a:lnTo>
                  <a:lnTo>
                    <a:pt x="3489340" y="8982"/>
                  </a:lnTo>
                  <a:lnTo>
                    <a:pt x="3525672" y="33478"/>
                  </a:lnTo>
                  <a:lnTo>
                    <a:pt x="3550168" y="69810"/>
                  </a:lnTo>
                  <a:lnTo>
                    <a:pt x="3559151" y="114302"/>
                  </a:lnTo>
                  <a:lnTo>
                    <a:pt x="3559151" y="285751"/>
                  </a:lnTo>
                  <a:lnTo>
                    <a:pt x="3559151" y="571497"/>
                  </a:lnTo>
                  <a:lnTo>
                    <a:pt x="3550168" y="615989"/>
                  </a:lnTo>
                  <a:lnTo>
                    <a:pt x="3525672" y="652321"/>
                  </a:lnTo>
                  <a:lnTo>
                    <a:pt x="3489340" y="676817"/>
                  </a:lnTo>
                  <a:lnTo>
                    <a:pt x="3444849" y="685800"/>
                  </a:lnTo>
                  <a:lnTo>
                    <a:pt x="2181201" y="685800"/>
                  </a:lnTo>
                  <a:lnTo>
                    <a:pt x="1590651" y="685800"/>
                  </a:lnTo>
                  <a:lnTo>
                    <a:pt x="1311253" y="685800"/>
                  </a:lnTo>
                  <a:lnTo>
                    <a:pt x="1266761" y="676817"/>
                  </a:lnTo>
                  <a:lnTo>
                    <a:pt x="1230429" y="652321"/>
                  </a:lnTo>
                  <a:lnTo>
                    <a:pt x="1205933" y="615989"/>
                  </a:lnTo>
                  <a:lnTo>
                    <a:pt x="1196951" y="571497"/>
                  </a:lnTo>
                  <a:lnTo>
                    <a:pt x="1196951" y="285751"/>
                  </a:lnTo>
                  <a:lnTo>
                    <a:pt x="0" y="127002"/>
                  </a:lnTo>
                  <a:lnTo>
                    <a:pt x="1196951" y="1143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53137" y="1043940"/>
            <a:ext cx="16859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0" marR="5080" indent="-165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1.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Start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method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4" name="object 1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790" y="1202435"/>
            <a:ext cx="15144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sz="1400" b="1" spc="-9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8288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ts val="1639"/>
              </a:lnSpc>
              <a:spcBef>
                <a:spcPts val="16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System.out.println("(4)</a:t>
            </a:r>
            <a:r>
              <a:rPr spc="-25" dirty="0"/>
              <a:t> </a:t>
            </a:r>
            <a:r>
              <a:rPr spc="-5" dirty="0"/>
              <a:t>Faculty's</a:t>
            </a:r>
            <a:r>
              <a:rPr spc="-25" dirty="0"/>
              <a:t> </a:t>
            </a:r>
            <a:r>
              <a:rPr spc="-5" dirty="0"/>
              <a:t>no-arg</a:t>
            </a:r>
            <a:r>
              <a:rPr spc="-20" dirty="0"/>
              <a:t> </a:t>
            </a:r>
            <a:r>
              <a:rPr spc="-5" dirty="0"/>
              <a:t>constructor</a:t>
            </a:r>
            <a:r>
              <a:rPr spc="-25" dirty="0"/>
              <a:t>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spc="-5" dirty="0"/>
              <a:t>invoked");</a:t>
            </a:r>
          </a:p>
          <a:p>
            <a:pPr marL="225425">
              <a:lnSpc>
                <a:spcPts val="1630"/>
              </a:lnSpc>
              <a:spcBef>
                <a:spcPts val="20"/>
              </a:spcBef>
            </a:pPr>
            <a:r>
              <a:rPr dirty="0"/>
              <a:t>}</a:t>
            </a:r>
          </a:p>
          <a:p>
            <a:pPr marL="12700">
              <a:lnSpc>
                <a:spcPts val="1630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/>
          </a:p>
          <a:p>
            <a:pPr marL="225425" marR="4258945" indent="-212725">
              <a:lnSpc>
                <a:spcPct val="101400"/>
              </a:lnSpc>
              <a:spcBef>
                <a:spcPts val="5"/>
              </a:spcBef>
            </a:pPr>
            <a:r>
              <a:rPr spc="-5" dirty="0"/>
              <a:t>class</a:t>
            </a:r>
            <a:r>
              <a:rPr spc="-30" dirty="0"/>
              <a:t> </a:t>
            </a:r>
            <a:r>
              <a:rPr spc="-5" dirty="0"/>
              <a:t>Employee</a:t>
            </a:r>
            <a:r>
              <a:rPr spc="-30" dirty="0"/>
              <a:t> </a:t>
            </a:r>
            <a:r>
              <a:rPr spc="-5" dirty="0"/>
              <a:t>extends</a:t>
            </a:r>
            <a:r>
              <a:rPr spc="-30" dirty="0"/>
              <a:t> </a:t>
            </a:r>
            <a:r>
              <a:rPr spc="-5" dirty="0"/>
              <a:t>Person</a:t>
            </a:r>
            <a:r>
              <a:rPr spc="-30" dirty="0"/>
              <a:t> </a:t>
            </a:r>
            <a:r>
              <a:rPr dirty="0"/>
              <a:t>{ </a:t>
            </a:r>
            <a:r>
              <a:rPr spc="-825" dirty="0"/>
              <a:t> </a:t>
            </a: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Employee()</a:t>
            </a:r>
            <a:r>
              <a:rPr spc="-15" dirty="0"/>
              <a:t> </a:t>
            </a:r>
            <a:r>
              <a:rPr dirty="0"/>
              <a:t>{</a:t>
            </a:r>
          </a:p>
          <a:p>
            <a:pPr marL="438150" marR="5080">
              <a:lnSpc>
                <a:spcPts val="1580"/>
              </a:lnSpc>
              <a:spcBef>
                <a:spcPts val="160"/>
              </a:spcBef>
            </a:pPr>
            <a:r>
              <a:rPr spc="-5" dirty="0"/>
              <a:t>this("(2) Invoke Employee’s overloaded constructor"); </a:t>
            </a:r>
            <a:r>
              <a:rPr dirty="0"/>
              <a:t> </a:t>
            </a:r>
            <a:r>
              <a:rPr spc="-5" dirty="0"/>
              <a:t>System.out.println("(3)</a:t>
            </a:r>
            <a:r>
              <a:rPr spc="-25" dirty="0"/>
              <a:t> </a:t>
            </a:r>
            <a:r>
              <a:rPr spc="-5" dirty="0"/>
              <a:t>Employee's</a:t>
            </a:r>
            <a:r>
              <a:rPr spc="-25" dirty="0"/>
              <a:t> </a:t>
            </a:r>
            <a:r>
              <a:rPr spc="-5" dirty="0"/>
              <a:t>no-arg</a:t>
            </a:r>
            <a:r>
              <a:rPr spc="-25" dirty="0"/>
              <a:t> </a:t>
            </a:r>
            <a:r>
              <a:rPr spc="-5" dirty="0"/>
              <a:t>constructor</a:t>
            </a:r>
            <a:r>
              <a:rPr spc="-2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spc="-5" dirty="0"/>
              <a:t>invoked");</a:t>
            </a:r>
          </a:p>
          <a:p>
            <a:pPr marL="225425">
              <a:lnSpc>
                <a:spcPts val="1670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</a:pPr>
            <a:endParaRPr sz="1500"/>
          </a:p>
          <a:p>
            <a:pPr marL="438150" marR="4471670" indent="-212725">
              <a:lnSpc>
                <a:spcPct val="101400"/>
              </a:lnSpc>
              <a:spcBef>
                <a:spcPts val="5"/>
              </a:spcBef>
            </a:pPr>
            <a:r>
              <a:rPr spc="-5" dirty="0"/>
              <a:t>public</a:t>
            </a:r>
            <a:r>
              <a:rPr spc="-40" dirty="0"/>
              <a:t> </a:t>
            </a:r>
            <a:r>
              <a:rPr spc="-5" dirty="0"/>
              <a:t>Employee(String</a:t>
            </a:r>
            <a:r>
              <a:rPr spc="-40" dirty="0"/>
              <a:t> </a:t>
            </a:r>
            <a:r>
              <a:rPr spc="-5" dirty="0"/>
              <a:t>s)</a:t>
            </a:r>
            <a:r>
              <a:rPr spc="-35" dirty="0"/>
              <a:t> </a:t>
            </a:r>
            <a:r>
              <a:rPr dirty="0"/>
              <a:t>{ </a:t>
            </a:r>
            <a:r>
              <a:rPr spc="-825" dirty="0"/>
              <a:t> </a:t>
            </a:r>
            <a:r>
              <a:rPr spc="-5" dirty="0"/>
              <a:t>System.out.println(s);</a:t>
            </a:r>
          </a:p>
          <a:p>
            <a:pPr marL="225425">
              <a:lnSpc>
                <a:spcPts val="1585"/>
              </a:lnSpc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/>
          </a:p>
          <a:p>
            <a:pPr marL="225425" marR="5535295" indent="-212725">
              <a:lnSpc>
                <a:spcPct val="101400"/>
              </a:lnSpc>
            </a:pPr>
            <a:r>
              <a:rPr spc="-5" dirty="0"/>
              <a:t>class Person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public</a:t>
            </a:r>
            <a:r>
              <a:rPr spc="-55" dirty="0"/>
              <a:t> </a:t>
            </a:r>
            <a:r>
              <a:rPr spc="-5" dirty="0"/>
              <a:t>Person()</a:t>
            </a:r>
            <a:r>
              <a:rPr spc="-55" dirty="0"/>
              <a:t> </a:t>
            </a:r>
            <a:r>
              <a:rPr dirty="0"/>
              <a:t>{</a:t>
            </a:r>
          </a:p>
          <a:p>
            <a:pPr marL="438150">
              <a:lnSpc>
                <a:spcPts val="1585"/>
              </a:lnSpc>
            </a:pPr>
            <a:r>
              <a:rPr spc="-5" dirty="0"/>
              <a:t>System.out.println("(1)</a:t>
            </a:r>
            <a:r>
              <a:rPr spc="-25" dirty="0"/>
              <a:t> </a:t>
            </a:r>
            <a:r>
              <a:rPr spc="-5" dirty="0"/>
              <a:t>Person's</a:t>
            </a:r>
            <a:r>
              <a:rPr spc="-25" dirty="0"/>
              <a:t> </a:t>
            </a:r>
            <a:r>
              <a:rPr spc="-5" dirty="0"/>
              <a:t>no-arg</a:t>
            </a:r>
            <a:r>
              <a:rPr spc="-20" dirty="0"/>
              <a:t> </a:t>
            </a:r>
            <a:r>
              <a:rPr spc="-5" dirty="0"/>
              <a:t>constructor</a:t>
            </a:r>
            <a:r>
              <a:rPr spc="-25" dirty="0"/>
              <a:t>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spc="-5" dirty="0"/>
              <a:t>invoked");</a:t>
            </a:r>
          </a:p>
          <a:p>
            <a:pPr marL="225425">
              <a:lnSpc>
                <a:spcPct val="100000"/>
              </a:lnSpc>
              <a:spcBef>
                <a:spcPts val="25"/>
              </a:spcBef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}</a:t>
            </a:r>
          </a:p>
          <a:p>
            <a:pPr marL="952500" algn="ctr">
              <a:lnSpc>
                <a:spcPct val="100000"/>
              </a:lnSpc>
              <a:spcBef>
                <a:spcPts val="815"/>
              </a:spcBef>
            </a:pP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22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27050" y="984250"/>
            <a:ext cx="7556500" cy="698500"/>
            <a:chOff x="527050" y="984250"/>
            <a:chExt cx="7556500" cy="698500"/>
          </a:xfrm>
        </p:grpSpPr>
        <p:sp>
          <p:nvSpPr>
            <p:cNvPr id="8" name="object 8"/>
            <p:cNvSpPr/>
            <p:nvPr/>
          </p:nvSpPr>
          <p:spPr>
            <a:xfrm>
              <a:off x="533400" y="1219200"/>
              <a:ext cx="4191000" cy="228600"/>
            </a:xfrm>
            <a:custGeom>
              <a:avLst/>
              <a:gdLst/>
              <a:ahLst/>
              <a:cxnLst/>
              <a:rect l="l" t="t" r="r" b="b"/>
              <a:pathLst>
                <a:path w="4191000" h="228600">
                  <a:moveTo>
                    <a:pt x="41910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191000" y="228600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3400" y="1219200"/>
              <a:ext cx="4191000" cy="228600"/>
            </a:xfrm>
            <a:custGeom>
              <a:avLst/>
              <a:gdLst/>
              <a:ahLst/>
              <a:cxnLst/>
              <a:rect l="l" t="t" r="r" b="b"/>
              <a:pathLst>
                <a:path w="4191000" h="228600">
                  <a:moveTo>
                    <a:pt x="0" y="0"/>
                  </a:moveTo>
                  <a:lnTo>
                    <a:pt x="4191000" y="0"/>
                  </a:lnTo>
                  <a:lnTo>
                    <a:pt x="41910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52938" y="990600"/>
              <a:ext cx="3524885" cy="685800"/>
            </a:xfrm>
            <a:custGeom>
              <a:avLst/>
              <a:gdLst/>
              <a:ahLst/>
              <a:cxnLst/>
              <a:rect l="l" t="t" r="r" b="b"/>
              <a:pathLst>
                <a:path w="3524884" h="685800">
                  <a:moveTo>
                    <a:pt x="3524261" y="571497"/>
                  </a:moveTo>
                  <a:lnTo>
                    <a:pt x="1162061" y="571497"/>
                  </a:lnTo>
                  <a:lnTo>
                    <a:pt x="1171043" y="615989"/>
                  </a:lnTo>
                  <a:lnTo>
                    <a:pt x="1195539" y="652321"/>
                  </a:lnTo>
                  <a:lnTo>
                    <a:pt x="1231872" y="676817"/>
                  </a:lnTo>
                  <a:lnTo>
                    <a:pt x="1276363" y="685800"/>
                  </a:lnTo>
                  <a:lnTo>
                    <a:pt x="3409958" y="685800"/>
                  </a:lnTo>
                  <a:lnTo>
                    <a:pt x="3454450" y="676817"/>
                  </a:lnTo>
                  <a:lnTo>
                    <a:pt x="3490783" y="652321"/>
                  </a:lnTo>
                  <a:lnTo>
                    <a:pt x="3515279" y="615989"/>
                  </a:lnTo>
                  <a:lnTo>
                    <a:pt x="3524261" y="571497"/>
                  </a:lnTo>
                  <a:close/>
                </a:path>
                <a:path w="3524884" h="685800">
                  <a:moveTo>
                    <a:pt x="0" y="347658"/>
                  </a:moveTo>
                  <a:lnTo>
                    <a:pt x="1162061" y="571500"/>
                  </a:lnTo>
                  <a:lnTo>
                    <a:pt x="3524261" y="571497"/>
                  </a:lnTo>
                  <a:lnTo>
                    <a:pt x="3524261" y="400051"/>
                  </a:lnTo>
                  <a:lnTo>
                    <a:pt x="1162061" y="400051"/>
                  </a:lnTo>
                  <a:lnTo>
                    <a:pt x="0" y="347658"/>
                  </a:lnTo>
                  <a:close/>
                </a:path>
                <a:path w="3524884" h="685800">
                  <a:moveTo>
                    <a:pt x="3409958" y="0"/>
                  </a:moveTo>
                  <a:lnTo>
                    <a:pt x="1276363" y="0"/>
                  </a:lnTo>
                  <a:lnTo>
                    <a:pt x="1231872" y="8982"/>
                  </a:lnTo>
                  <a:lnTo>
                    <a:pt x="1195539" y="33478"/>
                  </a:lnTo>
                  <a:lnTo>
                    <a:pt x="1171043" y="69810"/>
                  </a:lnTo>
                  <a:lnTo>
                    <a:pt x="1162061" y="114302"/>
                  </a:lnTo>
                  <a:lnTo>
                    <a:pt x="1162061" y="400051"/>
                  </a:lnTo>
                  <a:lnTo>
                    <a:pt x="3524261" y="400051"/>
                  </a:lnTo>
                  <a:lnTo>
                    <a:pt x="3524261" y="114302"/>
                  </a:lnTo>
                  <a:lnTo>
                    <a:pt x="3515279" y="69810"/>
                  </a:lnTo>
                  <a:lnTo>
                    <a:pt x="3490783" y="33478"/>
                  </a:lnTo>
                  <a:lnTo>
                    <a:pt x="3454450" y="8982"/>
                  </a:lnTo>
                  <a:lnTo>
                    <a:pt x="340995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52939" y="990600"/>
              <a:ext cx="3524885" cy="685800"/>
            </a:xfrm>
            <a:custGeom>
              <a:avLst/>
              <a:gdLst/>
              <a:ahLst/>
              <a:cxnLst/>
              <a:rect l="l" t="t" r="r" b="b"/>
              <a:pathLst>
                <a:path w="3524884" h="685800">
                  <a:moveTo>
                    <a:pt x="1162061" y="114302"/>
                  </a:moveTo>
                  <a:lnTo>
                    <a:pt x="1171043" y="69810"/>
                  </a:lnTo>
                  <a:lnTo>
                    <a:pt x="1195539" y="33478"/>
                  </a:lnTo>
                  <a:lnTo>
                    <a:pt x="1231871" y="8982"/>
                  </a:lnTo>
                  <a:lnTo>
                    <a:pt x="1276363" y="0"/>
                  </a:lnTo>
                  <a:lnTo>
                    <a:pt x="1555761" y="0"/>
                  </a:lnTo>
                  <a:lnTo>
                    <a:pt x="2146311" y="0"/>
                  </a:lnTo>
                  <a:lnTo>
                    <a:pt x="3409959" y="0"/>
                  </a:lnTo>
                  <a:lnTo>
                    <a:pt x="3454450" y="8982"/>
                  </a:lnTo>
                  <a:lnTo>
                    <a:pt x="3490782" y="33478"/>
                  </a:lnTo>
                  <a:lnTo>
                    <a:pt x="3515278" y="69810"/>
                  </a:lnTo>
                  <a:lnTo>
                    <a:pt x="3524261" y="114302"/>
                  </a:lnTo>
                  <a:lnTo>
                    <a:pt x="3524261" y="400051"/>
                  </a:lnTo>
                  <a:lnTo>
                    <a:pt x="3524261" y="571500"/>
                  </a:lnTo>
                  <a:lnTo>
                    <a:pt x="3515278" y="615989"/>
                  </a:lnTo>
                  <a:lnTo>
                    <a:pt x="3490782" y="652321"/>
                  </a:lnTo>
                  <a:lnTo>
                    <a:pt x="3454450" y="676817"/>
                  </a:lnTo>
                  <a:lnTo>
                    <a:pt x="3409959" y="685800"/>
                  </a:lnTo>
                  <a:lnTo>
                    <a:pt x="2146311" y="685800"/>
                  </a:lnTo>
                  <a:lnTo>
                    <a:pt x="1555761" y="685800"/>
                  </a:lnTo>
                  <a:lnTo>
                    <a:pt x="1276363" y="685800"/>
                  </a:lnTo>
                  <a:lnTo>
                    <a:pt x="1231871" y="676817"/>
                  </a:lnTo>
                  <a:lnTo>
                    <a:pt x="1195539" y="652321"/>
                  </a:lnTo>
                  <a:lnTo>
                    <a:pt x="1171043" y="615989"/>
                  </a:lnTo>
                  <a:lnTo>
                    <a:pt x="1162061" y="571497"/>
                  </a:lnTo>
                  <a:lnTo>
                    <a:pt x="0" y="347658"/>
                  </a:lnTo>
                  <a:lnTo>
                    <a:pt x="1162061" y="400051"/>
                  </a:lnTo>
                  <a:lnTo>
                    <a:pt x="1162061" y="11430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92018" y="1043940"/>
            <a:ext cx="18084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marR="5080" indent="-32194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2.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Invoke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Faculty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constructor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4" name="object 1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4191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sz="1400" b="1" spc="-7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8288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ts val="1639"/>
              </a:lnSpc>
              <a:spcBef>
                <a:spcPts val="16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269235"/>
            <a:ext cx="345440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ts val="163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2903220"/>
            <a:ext cx="332295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extends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31242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6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13052" rIns="0" bIns="0" rtlCol="0">
            <a:spAutoFit/>
          </a:bodyPr>
          <a:lstStyle/>
          <a:p>
            <a:pPr marL="438150" marR="5080">
              <a:lnSpc>
                <a:spcPts val="1580"/>
              </a:lnSpc>
              <a:spcBef>
                <a:spcPts val="235"/>
              </a:spcBef>
            </a:pPr>
            <a:r>
              <a:rPr spc="-5" dirty="0"/>
              <a:t>this("(2) Invoke Employee’s overloaded constructor"); </a:t>
            </a:r>
            <a:r>
              <a:rPr dirty="0"/>
              <a:t> </a:t>
            </a:r>
            <a:r>
              <a:rPr spc="-5" dirty="0"/>
              <a:t>System.out.println("(3)</a:t>
            </a:r>
            <a:r>
              <a:rPr spc="-25" dirty="0"/>
              <a:t> </a:t>
            </a:r>
            <a:r>
              <a:rPr spc="-5" dirty="0"/>
              <a:t>Employee's</a:t>
            </a:r>
            <a:r>
              <a:rPr spc="-25" dirty="0"/>
              <a:t> </a:t>
            </a:r>
            <a:r>
              <a:rPr spc="-5" dirty="0"/>
              <a:t>no-arg</a:t>
            </a:r>
            <a:r>
              <a:rPr spc="-25" dirty="0"/>
              <a:t> </a:t>
            </a:r>
            <a:r>
              <a:rPr spc="-5" dirty="0"/>
              <a:t>constructor</a:t>
            </a:r>
            <a:r>
              <a:rPr spc="-2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spc="-5" dirty="0"/>
              <a:t>invoked");</a:t>
            </a:r>
          </a:p>
          <a:p>
            <a:pPr marL="225425">
              <a:lnSpc>
                <a:spcPts val="1670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/>
          </a:p>
          <a:p>
            <a:pPr marL="438150" marR="4471670" indent="-212725">
              <a:lnSpc>
                <a:spcPct val="101400"/>
              </a:lnSpc>
            </a:pPr>
            <a:r>
              <a:rPr spc="-5" dirty="0"/>
              <a:t>public</a:t>
            </a:r>
            <a:r>
              <a:rPr spc="-40" dirty="0"/>
              <a:t> </a:t>
            </a:r>
            <a:r>
              <a:rPr spc="-5" dirty="0"/>
              <a:t>Employee(String</a:t>
            </a:r>
            <a:r>
              <a:rPr spc="-40" dirty="0"/>
              <a:t> </a:t>
            </a:r>
            <a:r>
              <a:rPr spc="-5" dirty="0"/>
              <a:t>s)</a:t>
            </a:r>
            <a:r>
              <a:rPr spc="-35" dirty="0"/>
              <a:t> </a:t>
            </a:r>
            <a:r>
              <a:rPr dirty="0"/>
              <a:t>{ </a:t>
            </a:r>
            <a:r>
              <a:rPr spc="-825" dirty="0"/>
              <a:t> </a:t>
            </a:r>
            <a:r>
              <a:rPr spc="-5" dirty="0"/>
              <a:t>System.out.println(s);</a:t>
            </a:r>
          </a:p>
          <a:p>
            <a:pPr marL="225425">
              <a:lnSpc>
                <a:spcPts val="1585"/>
              </a:lnSpc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/>
          </a:p>
          <a:p>
            <a:pPr marL="225425" marR="5535295" indent="-212725">
              <a:lnSpc>
                <a:spcPct val="101400"/>
              </a:lnSpc>
            </a:pPr>
            <a:r>
              <a:rPr spc="-5" dirty="0"/>
              <a:t>class Person </a:t>
            </a:r>
            <a:r>
              <a:rPr dirty="0"/>
              <a:t>{ </a:t>
            </a:r>
            <a:r>
              <a:rPr spc="5" dirty="0"/>
              <a:t> </a:t>
            </a:r>
            <a:r>
              <a:rPr spc="-5" dirty="0"/>
              <a:t>public</a:t>
            </a:r>
            <a:r>
              <a:rPr spc="-55" dirty="0"/>
              <a:t> </a:t>
            </a:r>
            <a:r>
              <a:rPr spc="-5" dirty="0"/>
              <a:t>Person()</a:t>
            </a:r>
            <a:r>
              <a:rPr spc="-55" dirty="0"/>
              <a:t> </a:t>
            </a:r>
            <a:r>
              <a:rPr dirty="0"/>
              <a:t>{</a:t>
            </a:r>
          </a:p>
          <a:p>
            <a:pPr marL="438150">
              <a:lnSpc>
                <a:spcPts val="1585"/>
              </a:lnSpc>
            </a:pPr>
            <a:r>
              <a:rPr spc="-5" dirty="0"/>
              <a:t>System.out.println("(1)</a:t>
            </a:r>
            <a:r>
              <a:rPr spc="-25" dirty="0"/>
              <a:t> </a:t>
            </a:r>
            <a:r>
              <a:rPr spc="-5" dirty="0"/>
              <a:t>Person's</a:t>
            </a:r>
            <a:r>
              <a:rPr spc="-25" dirty="0"/>
              <a:t> </a:t>
            </a:r>
            <a:r>
              <a:rPr spc="-5" dirty="0"/>
              <a:t>no-arg</a:t>
            </a:r>
            <a:r>
              <a:rPr spc="-20" dirty="0"/>
              <a:t> </a:t>
            </a:r>
            <a:r>
              <a:rPr spc="-5" dirty="0"/>
              <a:t>constructor</a:t>
            </a:r>
            <a:r>
              <a:rPr spc="-25" dirty="0"/>
              <a:t>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spc="-5" dirty="0"/>
              <a:t>invoked");</a:t>
            </a:r>
          </a:p>
          <a:p>
            <a:pPr marL="225425">
              <a:lnSpc>
                <a:spcPct val="100000"/>
              </a:lnSpc>
              <a:spcBef>
                <a:spcPts val="25"/>
              </a:spcBef>
            </a:pPr>
            <a:r>
              <a:rPr dirty="0"/>
              <a:t>}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/>
              <a:t>}</a:t>
            </a:r>
          </a:p>
          <a:p>
            <a:pPr marL="952500" algn="ctr">
              <a:lnSpc>
                <a:spcPct val="100000"/>
              </a:lnSpc>
              <a:spcBef>
                <a:spcPts val="820"/>
              </a:spcBef>
            </a:pP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23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4157576" y="2355850"/>
            <a:ext cx="4535805" cy="881380"/>
            <a:chOff x="4157576" y="2355850"/>
            <a:chExt cx="4535805" cy="881380"/>
          </a:xfrm>
        </p:grpSpPr>
        <p:sp>
          <p:nvSpPr>
            <p:cNvPr id="11" name="object 11"/>
            <p:cNvSpPr/>
            <p:nvPr/>
          </p:nvSpPr>
          <p:spPr>
            <a:xfrm>
              <a:off x="4163926" y="2362200"/>
              <a:ext cx="4523105" cy="868680"/>
            </a:xfrm>
            <a:custGeom>
              <a:avLst/>
              <a:gdLst/>
              <a:ahLst/>
              <a:cxnLst/>
              <a:rect l="l" t="t" r="r" b="b"/>
              <a:pathLst>
                <a:path w="4523105" h="868680">
                  <a:moveTo>
                    <a:pt x="4408572" y="0"/>
                  </a:moveTo>
                  <a:lnTo>
                    <a:pt x="1512975" y="0"/>
                  </a:lnTo>
                  <a:lnTo>
                    <a:pt x="1468484" y="8982"/>
                  </a:lnTo>
                  <a:lnTo>
                    <a:pt x="1432152" y="33478"/>
                  </a:lnTo>
                  <a:lnTo>
                    <a:pt x="1407656" y="69810"/>
                  </a:lnTo>
                  <a:lnTo>
                    <a:pt x="1398673" y="114301"/>
                  </a:lnTo>
                  <a:lnTo>
                    <a:pt x="1398673" y="400048"/>
                  </a:lnTo>
                  <a:lnTo>
                    <a:pt x="0" y="868359"/>
                  </a:lnTo>
                  <a:lnTo>
                    <a:pt x="1398673" y="571498"/>
                  </a:lnTo>
                  <a:lnTo>
                    <a:pt x="4522873" y="571498"/>
                  </a:lnTo>
                  <a:lnTo>
                    <a:pt x="4522873" y="114301"/>
                  </a:lnTo>
                  <a:lnTo>
                    <a:pt x="4513891" y="69810"/>
                  </a:lnTo>
                  <a:lnTo>
                    <a:pt x="4489395" y="33478"/>
                  </a:lnTo>
                  <a:lnTo>
                    <a:pt x="4453063" y="8982"/>
                  </a:lnTo>
                  <a:lnTo>
                    <a:pt x="4408572" y="0"/>
                  </a:lnTo>
                  <a:close/>
                </a:path>
                <a:path w="4523105" h="868680">
                  <a:moveTo>
                    <a:pt x="4522873" y="571498"/>
                  </a:moveTo>
                  <a:lnTo>
                    <a:pt x="1398673" y="571498"/>
                  </a:lnTo>
                  <a:lnTo>
                    <a:pt x="1407656" y="615989"/>
                  </a:lnTo>
                  <a:lnTo>
                    <a:pt x="1432152" y="652321"/>
                  </a:lnTo>
                  <a:lnTo>
                    <a:pt x="1468484" y="676817"/>
                  </a:lnTo>
                  <a:lnTo>
                    <a:pt x="1512975" y="685800"/>
                  </a:lnTo>
                  <a:lnTo>
                    <a:pt x="4408572" y="685800"/>
                  </a:lnTo>
                  <a:lnTo>
                    <a:pt x="4453063" y="676817"/>
                  </a:lnTo>
                  <a:lnTo>
                    <a:pt x="4489395" y="652321"/>
                  </a:lnTo>
                  <a:lnTo>
                    <a:pt x="4513891" y="615989"/>
                  </a:lnTo>
                  <a:lnTo>
                    <a:pt x="4522873" y="57149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63926" y="2362200"/>
              <a:ext cx="4523105" cy="868680"/>
            </a:xfrm>
            <a:custGeom>
              <a:avLst/>
              <a:gdLst/>
              <a:ahLst/>
              <a:cxnLst/>
              <a:rect l="l" t="t" r="r" b="b"/>
              <a:pathLst>
                <a:path w="4523105" h="868680">
                  <a:moveTo>
                    <a:pt x="1398674" y="114301"/>
                  </a:moveTo>
                  <a:lnTo>
                    <a:pt x="1407656" y="69810"/>
                  </a:lnTo>
                  <a:lnTo>
                    <a:pt x="1432152" y="33478"/>
                  </a:lnTo>
                  <a:lnTo>
                    <a:pt x="1468484" y="8982"/>
                  </a:lnTo>
                  <a:lnTo>
                    <a:pt x="1512975" y="0"/>
                  </a:lnTo>
                  <a:lnTo>
                    <a:pt x="1919374" y="0"/>
                  </a:lnTo>
                  <a:lnTo>
                    <a:pt x="2700424" y="0"/>
                  </a:lnTo>
                  <a:lnTo>
                    <a:pt x="4408573" y="0"/>
                  </a:lnTo>
                  <a:lnTo>
                    <a:pt x="4453064" y="8982"/>
                  </a:lnTo>
                  <a:lnTo>
                    <a:pt x="4489396" y="33478"/>
                  </a:lnTo>
                  <a:lnTo>
                    <a:pt x="4513891" y="69810"/>
                  </a:lnTo>
                  <a:lnTo>
                    <a:pt x="4522874" y="114301"/>
                  </a:lnTo>
                  <a:lnTo>
                    <a:pt x="4522874" y="400049"/>
                  </a:lnTo>
                  <a:lnTo>
                    <a:pt x="4522874" y="571501"/>
                  </a:lnTo>
                  <a:lnTo>
                    <a:pt x="4513891" y="615989"/>
                  </a:lnTo>
                  <a:lnTo>
                    <a:pt x="4489396" y="652321"/>
                  </a:lnTo>
                  <a:lnTo>
                    <a:pt x="4453064" y="676817"/>
                  </a:lnTo>
                  <a:lnTo>
                    <a:pt x="4408573" y="685800"/>
                  </a:lnTo>
                  <a:lnTo>
                    <a:pt x="2700424" y="685800"/>
                  </a:lnTo>
                  <a:lnTo>
                    <a:pt x="1919374" y="685800"/>
                  </a:lnTo>
                  <a:lnTo>
                    <a:pt x="1512975" y="685800"/>
                  </a:lnTo>
                  <a:lnTo>
                    <a:pt x="1468484" y="676817"/>
                  </a:lnTo>
                  <a:lnTo>
                    <a:pt x="1432152" y="652321"/>
                  </a:lnTo>
                  <a:lnTo>
                    <a:pt x="1407656" y="615989"/>
                  </a:lnTo>
                  <a:lnTo>
                    <a:pt x="1398674" y="571498"/>
                  </a:lnTo>
                  <a:lnTo>
                    <a:pt x="0" y="868360"/>
                  </a:lnTo>
                  <a:lnTo>
                    <a:pt x="1398674" y="400049"/>
                  </a:lnTo>
                  <a:lnTo>
                    <a:pt x="1398674" y="1143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2790" y="1948281"/>
            <a:ext cx="7715884" cy="79756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System.out.println("(4)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5081270">
              <a:lnSpc>
                <a:spcPct val="100000"/>
              </a:lnSpc>
              <a:spcBef>
                <a:spcPts val="1180"/>
              </a:spcBef>
            </a:pPr>
            <a:r>
              <a:rPr sz="2000" dirty="0">
                <a:latin typeface="Times New Roman"/>
                <a:cs typeface="Times New Roman"/>
              </a:rPr>
              <a:t>3.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Invoke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Employee’s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50730" y="2720340"/>
            <a:ext cx="1548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Times New Roman"/>
                <a:cs typeface="Times New Roman"/>
              </a:rPr>
              <a:t>arg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constructor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6" name="object 16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4191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sz="1400" b="1" spc="-7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8288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ts val="1639"/>
              </a:lnSpc>
              <a:spcBef>
                <a:spcPts val="16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065" y="2052828"/>
            <a:ext cx="725805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System.out.println("(4)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2470403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2903220"/>
            <a:ext cx="3322954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extends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-8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Employee()</a:t>
            </a:r>
            <a:r>
              <a:rPr sz="1400" b="1" spc="-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3352800"/>
            <a:ext cx="5715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this("(2)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Employee’s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overloaded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constructor");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065" y="3537204"/>
            <a:ext cx="7364095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System.out.println("(3)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7200" y="4191000"/>
            <a:ext cx="5715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6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Employee(String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s)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7340" y="4402835"/>
            <a:ext cx="279082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0">
              <a:lnSpc>
                <a:spcPts val="163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System.out.println(s);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81390" y="2508250"/>
            <a:ext cx="4535805" cy="881380"/>
            <a:chOff x="4081390" y="2508250"/>
            <a:chExt cx="4535805" cy="881380"/>
          </a:xfrm>
        </p:grpSpPr>
        <p:sp>
          <p:nvSpPr>
            <p:cNvPr id="14" name="object 14"/>
            <p:cNvSpPr/>
            <p:nvPr/>
          </p:nvSpPr>
          <p:spPr>
            <a:xfrm>
              <a:off x="4087741" y="2514600"/>
              <a:ext cx="4523105" cy="868680"/>
            </a:xfrm>
            <a:custGeom>
              <a:avLst/>
              <a:gdLst/>
              <a:ahLst/>
              <a:cxnLst/>
              <a:rect l="l" t="t" r="r" b="b"/>
              <a:pathLst>
                <a:path w="4523105" h="868679">
                  <a:moveTo>
                    <a:pt x="4408557" y="0"/>
                  </a:moveTo>
                  <a:lnTo>
                    <a:pt x="1284359" y="0"/>
                  </a:lnTo>
                  <a:lnTo>
                    <a:pt x="1239868" y="8982"/>
                  </a:lnTo>
                  <a:lnTo>
                    <a:pt x="1203536" y="33478"/>
                  </a:lnTo>
                  <a:lnTo>
                    <a:pt x="1179041" y="69810"/>
                  </a:lnTo>
                  <a:lnTo>
                    <a:pt x="1170058" y="114301"/>
                  </a:lnTo>
                  <a:lnTo>
                    <a:pt x="1170058" y="400048"/>
                  </a:lnTo>
                  <a:lnTo>
                    <a:pt x="0" y="868359"/>
                  </a:lnTo>
                  <a:lnTo>
                    <a:pt x="1170058" y="571498"/>
                  </a:lnTo>
                  <a:lnTo>
                    <a:pt x="4522858" y="571498"/>
                  </a:lnTo>
                  <a:lnTo>
                    <a:pt x="4522858" y="114301"/>
                  </a:lnTo>
                  <a:lnTo>
                    <a:pt x="4513876" y="69810"/>
                  </a:lnTo>
                  <a:lnTo>
                    <a:pt x="4489380" y="33478"/>
                  </a:lnTo>
                  <a:lnTo>
                    <a:pt x="4453048" y="8982"/>
                  </a:lnTo>
                  <a:lnTo>
                    <a:pt x="4408557" y="0"/>
                  </a:lnTo>
                  <a:close/>
                </a:path>
                <a:path w="4523105" h="868679">
                  <a:moveTo>
                    <a:pt x="4522858" y="571498"/>
                  </a:moveTo>
                  <a:lnTo>
                    <a:pt x="1170058" y="571498"/>
                  </a:lnTo>
                  <a:lnTo>
                    <a:pt x="1179041" y="615989"/>
                  </a:lnTo>
                  <a:lnTo>
                    <a:pt x="1203536" y="652321"/>
                  </a:lnTo>
                  <a:lnTo>
                    <a:pt x="1239868" y="676817"/>
                  </a:lnTo>
                  <a:lnTo>
                    <a:pt x="1284359" y="685800"/>
                  </a:lnTo>
                  <a:lnTo>
                    <a:pt x="4408557" y="685800"/>
                  </a:lnTo>
                  <a:lnTo>
                    <a:pt x="4453048" y="676817"/>
                  </a:lnTo>
                  <a:lnTo>
                    <a:pt x="4489380" y="652321"/>
                  </a:lnTo>
                  <a:lnTo>
                    <a:pt x="4513876" y="615989"/>
                  </a:lnTo>
                  <a:lnTo>
                    <a:pt x="4522858" y="57149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87740" y="2514600"/>
              <a:ext cx="4523105" cy="868680"/>
            </a:xfrm>
            <a:custGeom>
              <a:avLst/>
              <a:gdLst/>
              <a:ahLst/>
              <a:cxnLst/>
              <a:rect l="l" t="t" r="r" b="b"/>
              <a:pathLst>
                <a:path w="4523105" h="868679">
                  <a:moveTo>
                    <a:pt x="1170059" y="114301"/>
                  </a:moveTo>
                  <a:lnTo>
                    <a:pt x="1179041" y="69810"/>
                  </a:lnTo>
                  <a:lnTo>
                    <a:pt x="1203537" y="33478"/>
                  </a:lnTo>
                  <a:lnTo>
                    <a:pt x="1239868" y="8982"/>
                  </a:lnTo>
                  <a:lnTo>
                    <a:pt x="1284360" y="0"/>
                  </a:lnTo>
                  <a:lnTo>
                    <a:pt x="1728859" y="0"/>
                  </a:lnTo>
                  <a:lnTo>
                    <a:pt x="2567059" y="0"/>
                  </a:lnTo>
                  <a:lnTo>
                    <a:pt x="4408558" y="0"/>
                  </a:lnTo>
                  <a:lnTo>
                    <a:pt x="4453049" y="8982"/>
                  </a:lnTo>
                  <a:lnTo>
                    <a:pt x="4489381" y="33478"/>
                  </a:lnTo>
                  <a:lnTo>
                    <a:pt x="4513876" y="69810"/>
                  </a:lnTo>
                  <a:lnTo>
                    <a:pt x="4522859" y="114301"/>
                  </a:lnTo>
                  <a:lnTo>
                    <a:pt x="4522859" y="400048"/>
                  </a:lnTo>
                  <a:lnTo>
                    <a:pt x="4522859" y="571498"/>
                  </a:lnTo>
                  <a:lnTo>
                    <a:pt x="4513876" y="615989"/>
                  </a:lnTo>
                  <a:lnTo>
                    <a:pt x="4489381" y="652321"/>
                  </a:lnTo>
                  <a:lnTo>
                    <a:pt x="4453049" y="676817"/>
                  </a:lnTo>
                  <a:lnTo>
                    <a:pt x="4408558" y="685800"/>
                  </a:lnTo>
                  <a:lnTo>
                    <a:pt x="2567059" y="685800"/>
                  </a:lnTo>
                  <a:lnTo>
                    <a:pt x="1728859" y="685800"/>
                  </a:lnTo>
                  <a:lnTo>
                    <a:pt x="1284360" y="685800"/>
                  </a:lnTo>
                  <a:lnTo>
                    <a:pt x="1239868" y="676817"/>
                  </a:lnTo>
                  <a:lnTo>
                    <a:pt x="1203537" y="652321"/>
                  </a:lnTo>
                  <a:lnTo>
                    <a:pt x="1179041" y="615989"/>
                  </a:lnTo>
                  <a:lnTo>
                    <a:pt x="1170059" y="571498"/>
                  </a:lnTo>
                  <a:lnTo>
                    <a:pt x="0" y="868360"/>
                  </a:lnTo>
                  <a:lnTo>
                    <a:pt x="1170059" y="400048"/>
                  </a:lnTo>
                  <a:lnTo>
                    <a:pt x="1170059" y="1143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502275" y="2567940"/>
            <a:ext cx="28644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1694" marR="5080" indent="-84963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4.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Invoke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Employee(String)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constructor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8" name="object 18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7340" y="5283006"/>
            <a:ext cx="7364095" cy="137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ts val="163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System.out.println("(1)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165225" algn="ctr">
              <a:lnSpc>
                <a:spcPct val="100000"/>
              </a:lnSpc>
              <a:spcBef>
                <a:spcPts val="815"/>
              </a:spcBef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14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4191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sz="1400" b="1" spc="-7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8288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ts val="1639"/>
              </a:lnSpc>
              <a:spcBef>
                <a:spcPts val="16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052828"/>
            <a:ext cx="74707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System.out.println("(4)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 dirty="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ourier New"/>
              <a:cs typeface="Courier New"/>
            </a:endParaRPr>
          </a:p>
          <a:p>
            <a:pPr marL="225425" marR="4152900" indent="-212725">
              <a:lnSpc>
                <a:spcPct val="101400"/>
              </a:lnSpc>
              <a:spcBef>
                <a:spcPts val="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extends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-8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Employee()</a:t>
            </a:r>
            <a:r>
              <a:rPr sz="1400" b="1" spc="-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3352800"/>
            <a:ext cx="5715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this("(2)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Employee’s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overloaded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constructor");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065" y="3537204"/>
            <a:ext cx="7364095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System.out.println("(3)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4191000"/>
            <a:ext cx="5715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6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Employee(String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s)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2790" y="4402835"/>
            <a:ext cx="23653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System.out.println(s);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4604004"/>
            <a:ext cx="34544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86165" y="4641850"/>
            <a:ext cx="4431030" cy="974725"/>
            <a:chOff x="4186165" y="4641850"/>
            <a:chExt cx="4431030" cy="974725"/>
          </a:xfrm>
        </p:grpSpPr>
        <p:sp>
          <p:nvSpPr>
            <p:cNvPr id="13" name="object 13"/>
            <p:cNvSpPr/>
            <p:nvPr/>
          </p:nvSpPr>
          <p:spPr>
            <a:xfrm>
              <a:off x="4192516" y="4648200"/>
              <a:ext cx="4418330" cy="962025"/>
            </a:xfrm>
            <a:custGeom>
              <a:avLst/>
              <a:gdLst/>
              <a:ahLst/>
              <a:cxnLst/>
              <a:rect l="l" t="t" r="r" b="b"/>
              <a:pathLst>
                <a:path w="4418330" h="962025">
                  <a:moveTo>
                    <a:pt x="2462283" y="685800"/>
                  </a:moveTo>
                  <a:lnTo>
                    <a:pt x="1624083" y="685800"/>
                  </a:lnTo>
                  <a:lnTo>
                    <a:pt x="0" y="962025"/>
                  </a:lnTo>
                  <a:lnTo>
                    <a:pt x="2462283" y="685800"/>
                  </a:lnTo>
                  <a:close/>
                </a:path>
                <a:path w="4418330" h="962025">
                  <a:moveTo>
                    <a:pt x="4303782" y="0"/>
                  </a:moveTo>
                  <a:lnTo>
                    <a:pt x="1179584" y="0"/>
                  </a:lnTo>
                  <a:lnTo>
                    <a:pt x="1135093" y="8982"/>
                  </a:lnTo>
                  <a:lnTo>
                    <a:pt x="1098761" y="33478"/>
                  </a:lnTo>
                  <a:lnTo>
                    <a:pt x="1074266" y="69810"/>
                  </a:lnTo>
                  <a:lnTo>
                    <a:pt x="1065283" y="114301"/>
                  </a:lnTo>
                  <a:lnTo>
                    <a:pt x="1065283" y="571498"/>
                  </a:lnTo>
                  <a:lnTo>
                    <a:pt x="1074266" y="615989"/>
                  </a:lnTo>
                  <a:lnTo>
                    <a:pt x="1098761" y="652321"/>
                  </a:lnTo>
                  <a:lnTo>
                    <a:pt x="1135093" y="676817"/>
                  </a:lnTo>
                  <a:lnTo>
                    <a:pt x="1179584" y="685800"/>
                  </a:lnTo>
                  <a:lnTo>
                    <a:pt x="4303782" y="685800"/>
                  </a:lnTo>
                  <a:lnTo>
                    <a:pt x="4348273" y="676817"/>
                  </a:lnTo>
                  <a:lnTo>
                    <a:pt x="4384605" y="652321"/>
                  </a:lnTo>
                  <a:lnTo>
                    <a:pt x="4409101" y="615989"/>
                  </a:lnTo>
                  <a:lnTo>
                    <a:pt x="4418083" y="571498"/>
                  </a:lnTo>
                  <a:lnTo>
                    <a:pt x="4418083" y="114301"/>
                  </a:lnTo>
                  <a:lnTo>
                    <a:pt x="4409101" y="69810"/>
                  </a:lnTo>
                  <a:lnTo>
                    <a:pt x="4384605" y="33478"/>
                  </a:lnTo>
                  <a:lnTo>
                    <a:pt x="4348273" y="8982"/>
                  </a:lnTo>
                  <a:lnTo>
                    <a:pt x="430378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92515" y="4648200"/>
              <a:ext cx="4418330" cy="962025"/>
            </a:xfrm>
            <a:custGeom>
              <a:avLst/>
              <a:gdLst/>
              <a:ahLst/>
              <a:cxnLst/>
              <a:rect l="l" t="t" r="r" b="b"/>
              <a:pathLst>
                <a:path w="4418330" h="962025">
                  <a:moveTo>
                    <a:pt x="1065284" y="114301"/>
                  </a:moveTo>
                  <a:lnTo>
                    <a:pt x="1074266" y="69810"/>
                  </a:lnTo>
                  <a:lnTo>
                    <a:pt x="1098762" y="33478"/>
                  </a:lnTo>
                  <a:lnTo>
                    <a:pt x="1135093" y="8982"/>
                  </a:lnTo>
                  <a:lnTo>
                    <a:pt x="1179585" y="0"/>
                  </a:lnTo>
                  <a:lnTo>
                    <a:pt x="1624084" y="0"/>
                  </a:lnTo>
                  <a:lnTo>
                    <a:pt x="2462284" y="0"/>
                  </a:lnTo>
                  <a:lnTo>
                    <a:pt x="4303783" y="0"/>
                  </a:lnTo>
                  <a:lnTo>
                    <a:pt x="4348274" y="8982"/>
                  </a:lnTo>
                  <a:lnTo>
                    <a:pt x="4384606" y="33478"/>
                  </a:lnTo>
                  <a:lnTo>
                    <a:pt x="4409101" y="69810"/>
                  </a:lnTo>
                  <a:lnTo>
                    <a:pt x="4418084" y="114301"/>
                  </a:lnTo>
                  <a:lnTo>
                    <a:pt x="4418084" y="400048"/>
                  </a:lnTo>
                  <a:lnTo>
                    <a:pt x="4418084" y="571498"/>
                  </a:lnTo>
                  <a:lnTo>
                    <a:pt x="4409101" y="615989"/>
                  </a:lnTo>
                  <a:lnTo>
                    <a:pt x="4384606" y="652321"/>
                  </a:lnTo>
                  <a:lnTo>
                    <a:pt x="4348274" y="676817"/>
                  </a:lnTo>
                  <a:lnTo>
                    <a:pt x="4303783" y="685800"/>
                  </a:lnTo>
                  <a:lnTo>
                    <a:pt x="2462284" y="685800"/>
                  </a:lnTo>
                  <a:lnTo>
                    <a:pt x="0" y="962025"/>
                  </a:lnTo>
                  <a:lnTo>
                    <a:pt x="1624084" y="685800"/>
                  </a:lnTo>
                  <a:lnTo>
                    <a:pt x="1179585" y="685800"/>
                  </a:lnTo>
                  <a:lnTo>
                    <a:pt x="1135093" y="676817"/>
                  </a:lnTo>
                  <a:lnTo>
                    <a:pt x="1098762" y="652321"/>
                  </a:lnTo>
                  <a:lnTo>
                    <a:pt x="1074266" y="615989"/>
                  </a:lnTo>
                  <a:lnTo>
                    <a:pt x="1065284" y="571498"/>
                  </a:lnTo>
                  <a:lnTo>
                    <a:pt x="1065284" y="400048"/>
                  </a:lnTo>
                  <a:lnTo>
                    <a:pt x="1065284" y="1143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79243" y="4701540"/>
            <a:ext cx="31108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5.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Invoke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Person()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constructor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0850" y="5480050"/>
            <a:ext cx="5727700" cy="241300"/>
            <a:chOff x="450850" y="5480050"/>
            <a:chExt cx="5727700" cy="241300"/>
          </a:xfrm>
        </p:grpSpPr>
        <p:sp>
          <p:nvSpPr>
            <p:cNvPr id="17" name="object 17"/>
            <p:cNvSpPr/>
            <p:nvPr/>
          </p:nvSpPr>
          <p:spPr>
            <a:xfrm>
              <a:off x="457200" y="5486400"/>
              <a:ext cx="5715000" cy="228600"/>
            </a:xfrm>
            <a:custGeom>
              <a:avLst/>
              <a:gdLst/>
              <a:ahLst/>
              <a:cxnLst/>
              <a:rect l="l" t="t" r="r" b="b"/>
              <a:pathLst>
                <a:path w="5715000" h="228600">
                  <a:moveTo>
                    <a:pt x="57150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5715000" y="228599"/>
                  </a:lnTo>
                  <a:lnTo>
                    <a:pt x="57150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200" y="5486400"/>
              <a:ext cx="5715000" cy="228600"/>
            </a:xfrm>
            <a:custGeom>
              <a:avLst/>
              <a:gdLst/>
              <a:ahLst/>
              <a:cxnLst/>
              <a:rect l="l" t="t" r="r" b="b"/>
              <a:pathLst>
                <a:path w="5715000" h="228600">
                  <a:moveTo>
                    <a:pt x="0" y="0"/>
                  </a:moveTo>
                  <a:lnTo>
                    <a:pt x="5715000" y="0"/>
                  </a:lnTo>
                  <a:lnTo>
                    <a:pt x="57150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20" name="object 20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7340" y="5283006"/>
            <a:ext cx="7364095" cy="137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ts val="163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System.out.println("(1)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165225" algn="ctr">
              <a:lnSpc>
                <a:spcPct val="100000"/>
              </a:lnSpc>
              <a:spcBef>
                <a:spcPts val="815"/>
              </a:spcBef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15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4191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sz="1400" b="1" spc="-7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8288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ts val="1639"/>
              </a:lnSpc>
              <a:spcBef>
                <a:spcPts val="16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052828"/>
            <a:ext cx="74707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System.out.println("(4)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225425" marR="4152900" indent="-212725">
              <a:lnSpc>
                <a:spcPct val="101400"/>
              </a:lnSpc>
              <a:spcBef>
                <a:spcPts val="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extends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-8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Employee()</a:t>
            </a:r>
            <a:r>
              <a:rPr sz="1400" b="1" spc="-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3352800"/>
            <a:ext cx="5715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this("(2)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Employee’s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overloaded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constructor");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065" y="3537204"/>
            <a:ext cx="7364095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System.out.println("(3)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4191000"/>
            <a:ext cx="5715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75565">
              <a:lnSpc>
                <a:spcPct val="100000"/>
              </a:lnSpc>
              <a:spcBef>
                <a:spcPts val="6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Employee(String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s)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065" y="4402835"/>
            <a:ext cx="2578100" cy="440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ts val="163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System.out.println(s);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4820411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81390" y="4870450"/>
            <a:ext cx="4535805" cy="881380"/>
            <a:chOff x="4081390" y="4870450"/>
            <a:chExt cx="4535805" cy="881380"/>
          </a:xfrm>
        </p:grpSpPr>
        <p:sp>
          <p:nvSpPr>
            <p:cNvPr id="13" name="object 13"/>
            <p:cNvSpPr/>
            <p:nvPr/>
          </p:nvSpPr>
          <p:spPr>
            <a:xfrm>
              <a:off x="4087741" y="4876800"/>
              <a:ext cx="4523105" cy="868680"/>
            </a:xfrm>
            <a:custGeom>
              <a:avLst/>
              <a:gdLst/>
              <a:ahLst/>
              <a:cxnLst/>
              <a:rect l="l" t="t" r="r" b="b"/>
              <a:pathLst>
                <a:path w="4523105" h="868679">
                  <a:moveTo>
                    <a:pt x="4408557" y="0"/>
                  </a:moveTo>
                  <a:lnTo>
                    <a:pt x="1284359" y="0"/>
                  </a:lnTo>
                  <a:lnTo>
                    <a:pt x="1239868" y="8982"/>
                  </a:lnTo>
                  <a:lnTo>
                    <a:pt x="1203536" y="33478"/>
                  </a:lnTo>
                  <a:lnTo>
                    <a:pt x="1179041" y="69810"/>
                  </a:lnTo>
                  <a:lnTo>
                    <a:pt x="1170058" y="114301"/>
                  </a:lnTo>
                  <a:lnTo>
                    <a:pt x="1170058" y="400048"/>
                  </a:lnTo>
                  <a:lnTo>
                    <a:pt x="0" y="868359"/>
                  </a:lnTo>
                  <a:lnTo>
                    <a:pt x="1170058" y="571498"/>
                  </a:lnTo>
                  <a:lnTo>
                    <a:pt x="4522858" y="571498"/>
                  </a:lnTo>
                  <a:lnTo>
                    <a:pt x="4522858" y="114301"/>
                  </a:lnTo>
                  <a:lnTo>
                    <a:pt x="4513876" y="69810"/>
                  </a:lnTo>
                  <a:lnTo>
                    <a:pt x="4489380" y="33478"/>
                  </a:lnTo>
                  <a:lnTo>
                    <a:pt x="4453048" y="8982"/>
                  </a:lnTo>
                  <a:lnTo>
                    <a:pt x="4408557" y="0"/>
                  </a:lnTo>
                  <a:close/>
                </a:path>
                <a:path w="4523105" h="868679">
                  <a:moveTo>
                    <a:pt x="4522858" y="571498"/>
                  </a:moveTo>
                  <a:lnTo>
                    <a:pt x="1170058" y="571498"/>
                  </a:lnTo>
                  <a:lnTo>
                    <a:pt x="1179041" y="615989"/>
                  </a:lnTo>
                  <a:lnTo>
                    <a:pt x="1203536" y="652321"/>
                  </a:lnTo>
                  <a:lnTo>
                    <a:pt x="1239868" y="676817"/>
                  </a:lnTo>
                  <a:lnTo>
                    <a:pt x="1284359" y="685800"/>
                  </a:lnTo>
                  <a:lnTo>
                    <a:pt x="4408557" y="685800"/>
                  </a:lnTo>
                  <a:lnTo>
                    <a:pt x="4453048" y="676817"/>
                  </a:lnTo>
                  <a:lnTo>
                    <a:pt x="4489380" y="652321"/>
                  </a:lnTo>
                  <a:lnTo>
                    <a:pt x="4513876" y="615989"/>
                  </a:lnTo>
                  <a:lnTo>
                    <a:pt x="4522858" y="571498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87740" y="4876800"/>
              <a:ext cx="4523105" cy="868680"/>
            </a:xfrm>
            <a:custGeom>
              <a:avLst/>
              <a:gdLst/>
              <a:ahLst/>
              <a:cxnLst/>
              <a:rect l="l" t="t" r="r" b="b"/>
              <a:pathLst>
                <a:path w="4523105" h="868679">
                  <a:moveTo>
                    <a:pt x="1170059" y="114301"/>
                  </a:moveTo>
                  <a:lnTo>
                    <a:pt x="1179041" y="69810"/>
                  </a:lnTo>
                  <a:lnTo>
                    <a:pt x="1203537" y="33478"/>
                  </a:lnTo>
                  <a:lnTo>
                    <a:pt x="1239868" y="8982"/>
                  </a:lnTo>
                  <a:lnTo>
                    <a:pt x="1284360" y="0"/>
                  </a:lnTo>
                  <a:lnTo>
                    <a:pt x="1728859" y="0"/>
                  </a:lnTo>
                  <a:lnTo>
                    <a:pt x="2567059" y="0"/>
                  </a:lnTo>
                  <a:lnTo>
                    <a:pt x="4408558" y="0"/>
                  </a:lnTo>
                  <a:lnTo>
                    <a:pt x="4453049" y="8982"/>
                  </a:lnTo>
                  <a:lnTo>
                    <a:pt x="4489381" y="33478"/>
                  </a:lnTo>
                  <a:lnTo>
                    <a:pt x="4513876" y="69810"/>
                  </a:lnTo>
                  <a:lnTo>
                    <a:pt x="4522859" y="114301"/>
                  </a:lnTo>
                  <a:lnTo>
                    <a:pt x="4522859" y="400048"/>
                  </a:lnTo>
                  <a:lnTo>
                    <a:pt x="4522859" y="571498"/>
                  </a:lnTo>
                  <a:lnTo>
                    <a:pt x="4513876" y="615989"/>
                  </a:lnTo>
                  <a:lnTo>
                    <a:pt x="4489381" y="652321"/>
                  </a:lnTo>
                  <a:lnTo>
                    <a:pt x="4453049" y="676817"/>
                  </a:lnTo>
                  <a:lnTo>
                    <a:pt x="4408558" y="685800"/>
                  </a:lnTo>
                  <a:lnTo>
                    <a:pt x="2567059" y="685800"/>
                  </a:lnTo>
                  <a:lnTo>
                    <a:pt x="1728859" y="685800"/>
                  </a:lnTo>
                  <a:lnTo>
                    <a:pt x="1284360" y="685800"/>
                  </a:lnTo>
                  <a:lnTo>
                    <a:pt x="1239868" y="676817"/>
                  </a:lnTo>
                  <a:lnTo>
                    <a:pt x="1203537" y="652321"/>
                  </a:lnTo>
                  <a:lnTo>
                    <a:pt x="1179041" y="615989"/>
                  </a:lnTo>
                  <a:lnTo>
                    <a:pt x="1170059" y="571498"/>
                  </a:lnTo>
                  <a:lnTo>
                    <a:pt x="0" y="868360"/>
                  </a:lnTo>
                  <a:lnTo>
                    <a:pt x="1170059" y="400048"/>
                  </a:lnTo>
                  <a:lnTo>
                    <a:pt x="1170059" y="11430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016625" y="4930140"/>
            <a:ext cx="1835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6.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Execute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println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79450" y="5708650"/>
            <a:ext cx="7023100" cy="241300"/>
            <a:chOff x="679450" y="5708650"/>
            <a:chExt cx="7023100" cy="241300"/>
          </a:xfrm>
        </p:grpSpPr>
        <p:sp>
          <p:nvSpPr>
            <p:cNvPr id="17" name="object 17"/>
            <p:cNvSpPr/>
            <p:nvPr/>
          </p:nvSpPr>
          <p:spPr>
            <a:xfrm>
              <a:off x="685800" y="5715000"/>
              <a:ext cx="7010400" cy="228600"/>
            </a:xfrm>
            <a:custGeom>
              <a:avLst/>
              <a:gdLst/>
              <a:ahLst/>
              <a:cxnLst/>
              <a:rect l="l" t="t" r="r" b="b"/>
              <a:pathLst>
                <a:path w="7010400" h="228600">
                  <a:moveTo>
                    <a:pt x="70104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7010400" y="228599"/>
                  </a:lnTo>
                  <a:lnTo>
                    <a:pt x="70104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85800" y="5715000"/>
              <a:ext cx="7010400" cy="228600"/>
            </a:xfrm>
            <a:custGeom>
              <a:avLst/>
              <a:gdLst/>
              <a:ahLst/>
              <a:cxnLst/>
              <a:rect l="l" t="t" r="r" b="b"/>
              <a:pathLst>
                <a:path w="7010400" h="228600">
                  <a:moveTo>
                    <a:pt x="0" y="0"/>
                  </a:moveTo>
                  <a:lnTo>
                    <a:pt x="7010400" y="0"/>
                  </a:lnTo>
                  <a:lnTo>
                    <a:pt x="7010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20" name="object 20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7340" y="5283006"/>
            <a:ext cx="7364095" cy="137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ts val="163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System.out.println("(1)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165225" algn="ctr">
              <a:lnSpc>
                <a:spcPct val="100000"/>
              </a:lnSpc>
              <a:spcBef>
                <a:spcPts val="815"/>
              </a:spcBef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16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4191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sz="1400" b="1" spc="-7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8288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ts val="1639"/>
              </a:lnSpc>
              <a:spcBef>
                <a:spcPts val="16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052828"/>
            <a:ext cx="74707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System.out.println("(4)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30"/>
              </a:lnSpc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225425" marR="4152900" indent="-212725">
              <a:lnSpc>
                <a:spcPct val="101400"/>
              </a:lnSpc>
              <a:spcBef>
                <a:spcPts val="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extends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-8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Employee()</a:t>
            </a:r>
            <a:r>
              <a:rPr sz="1400" b="1" spc="-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3352800"/>
            <a:ext cx="5715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this("(2)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Employee’s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overloaded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constructor");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065" y="3537204"/>
            <a:ext cx="7364095" cy="88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System.out.println("(3)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Employee(String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s)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4419600"/>
            <a:ext cx="70104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6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System.out.println(s);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0065" y="4604004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00518" y="4500563"/>
            <a:ext cx="4616450" cy="1068705"/>
            <a:chOff x="4000518" y="4500563"/>
            <a:chExt cx="4616450" cy="1068705"/>
          </a:xfrm>
        </p:grpSpPr>
        <p:sp>
          <p:nvSpPr>
            <p:cNvPr id="12" name="object 12"/>
            <p:cNvSpPr/>
            <p:nvPr/>
          </p:nvSpPr>
          <p:spPr>
            <a:xfrm>
              <a:off x="4006869" y="4506913"/>
              <a:ext cx="4603750" cy="1056005"/>
            </a:xfrm>
            <a:custGeom>
              <a:avLst/>
              <a:gdLst/>
              <a:ahLst/>
              <a:cxnLst/>
              <a:rect l="l" t="t" r="r" b="b"/>
              <a:pathLst>
                <a:path w="4603750" h="1056004">
                  <a:moveTo>
                    <a:pt x="4489429" y="369886"/>
                  </a:moveTo>
                  <a:lnTo>
                    <a:pt x="1365232" y="369886"/>
                  </a:lnTo>
                  <a:lnTo>
                    <a:pt x="1320741" y="378868"/>
                  </a:lnTo>
                  <a:lnTo>
                    <a:pt x="1284409" y="403364"/>
                  </a:lnTo>
                  <a:lnTo>
                    <a:pt x="1259913" y="439696"/>
                  </a:lnTo>
                  <a:lnTo>
                    <a:pt x="1250930" y="484187"/>
                  </a:lnTo>
                  <a:lnTo>
                    <a:pt x="1250930" y="941384"/>
                  </a:lnTo>
                  <a:lnTo>
                    <a:pt x="1259913" y="985876"/>
                  </a:lnTo>
                  <a:lnTo>
                    <a:pt x="1284409" y="1022208"/>
                  </a:lnTo>
                  <a:lnTo>
                    <a:pt x="1320741" y="1046703"/>
                  </a:lnTo>
                  <a:lnTo>
                    <a:pt x="1365232" y="1055686"/>
                  </a:lnTo>
                  <a:lnTo>
                    <a:pt x="4489429" y="1055686"/>
                  </a:lnTo>
                  <a:lnTo>
                    <a:pt x="4533920" y="1046703"/>
                  </a:lnTo>
                  <a:lnTo>
                    <a:pt x="4570252" y="1022208"/>
                  </a:lnTo>
                  <a:lnTo>
                    <a:pt x="4594748" y="985876"/>
                  </a:lnTo>
                  <a:lnTo>
                    <a:pt x="4603730" y="941384"/>
                  </a:lnTo>
                  <a:lnTo>
                    <a:pt x="4603730" y="484187"/>
                  </a:lnTo>
                  <a:lnTo>
                    <a:pt x="4594748" y="439696"/>
                  </a:lnTo>
                  <a:lnTo>
                    <a:pt x="4570252" y="403364"/>
                  </a:lnTo>
                  <a:lnTo>
                    <a:pt x="4533920" y="378868"/>
                  </a:lnTo>
                  <a:lnTo>
                    <a:pt x="4489429" y="369886"/>
                  </a:lnTo>
                  <a:close/>
                </a:path>
                <a:path w="4603750" h="1056004">
                  <a:moveTo>
                    <a:pt x="0" y="0"/>
                  </a:moveTo>
                  <a:lnTo>
                    <a:pt x="1809730" y="369886"/>
                  </a:lnTo>
                  <a:lnTo>
                    <a:pt x="2647930" y="369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06868" y="4506913"/>
              <a:ext cx="4603750" cy="1056005"/>
            </a:xfrm>
            <a:custGeom>
              <a:avLst/>
              <a:gdLst/>
              <a:ahLst/>
              <a:cxnLst/>
              <a:rect l="l" t="t" r="r" b="b"/>
              <a:pathLst>
                <a:path w="4603750" h="1056004">
                  <a:moveTo>
                    <a:pt x="1250931" y="484187"/>
                  </a:moveTo>
                  <a:lnTo>
                    <a:pt x="1259913" y="439696"/>
                  </a:lnTo>
                  <a:lnTo>
                    <a:pt x="1284409" y="403364"/>
                  </a:lnTo>
                  <a:lnTo>
                    <a:pt x="1320740" y="378869"/>
                  </a:lnTo>
                  <a:lnTo>
                    <a:pt x="1365232" y="369886"/>
                  </a:lnTo>
                  <a:lnTo>
                    <a:pt x="1809731" y="369886"/>
                  </a:lnTo>
                  <a:lnTo>
                    <a:pt x="0" y="0"/>
                  </a:lnTo>
                  <a:lnTo>
                    <a:pt x="2647931" y="369886"/>
                  </a:lnTo>
                  <a:lnTo>
                    <a:pt x="4489430" y="369886"/>
                  </a:lnTo>
                  <a:lnTo>
                    <a:pt x="4533921" y="378869"/>
                  </a:lnTo>
                  <a:lnTo>
                    <a:pt x="4570253" y="403364"/>
                  </a:lnTo>
                  <a:lnTo>
                    <a:pt x="4594748" y="439696"/>
                  </a:lnTo>
                  <a:lnTo>
                    <a:pt x="4603731" y="484187"/>
                  </a:lnTo>
                  <a:lnTo>
                    <a:pt x="4603731" y="655637"/>
                  </a:lnTo>
                  <a:lnTo>
                    <a:pt x="4603731" y="941385"/>
                  </a:lnTo>
                  <a:lnTo>
                    <a:pt x="4594748" y="985876"/>
                  </a:lnTo>
                  <a:lnTo>
                    <a:pt x="4570253" y="1022208"/>
                  </a:lnTo>
                  <a:lnTo>
                    <a:pt x="4533921" y="1046704"/>
                  </a:lnTo>
                  <a:lnTo>
                    <a:pt x="4489430" y="1055686"/>
                  </a:lnTo>
                  <a:lnTo>
                    <a:pt x="2647931" y="1055686"/>
                  </a:lnTo>
                  <a:lnTo>
                    <a:pt x="1809731" y="1055686"/>
                  </a:lnTo>
                  <a:lnTo>
                    <a:pt x="1365232" y="1055686"/>
                  </a:lnTo>
                  <a:lnTo>
                    <a:pt x="1320740" y="1046704"/>
                  </a:lnTo>
                  <a:lnTo>
                    <a:pt x="1284409" y="1022208"/>
                  </a:lnTo>
                  <a:lnTo>
                    <a:pt x="1259913" y="985876"/>
                  </a:lnTo>
                  <a:lnTo>
                    <a:pt x="1250931" y="941385"/>
                  </a:lnTo>
                  <a:lnTo>
                    <a:pt x="1250931" y="655637"/>
                  </a:lnTo>
                  <a:lnTo>
                    <a:pt x="1250931" y="4841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5" name="object 1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40" y="4850189"/>
            <a:ext cx="13271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16625" y="4957797"/>
            <a:ext cx="183515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7.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Execute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println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7340" y="5283006"/>
            <a:ext cx="7364095" cy="1379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5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ts val="163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System.out.println("(1)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165225" algn="ctr">
              <a:lnSpc>
                <a:spcPct val="100000"/>
              </a:lnSpc>
              <a:spcBef>
                <a:spcPts val="815"/>
              </a:spcBef>
            </a:pPr>
            <a:r>
              <a:rPr sz="1400" dirty="0"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4191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sz="1400" b="1" spc="-7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0065" y="1403603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1828800"/>
            <a:ext cx="42672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ts val="1639"/>
              </a:lnSpc>
              <a:spcBef>
                <a:spcPts val="16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System.out.println("(4)</a:t>
            </a:r>
            <a:r>
              <a:rPr spc="-25" dirty="0"/>
              <a:t> </a:t>
            </a:r>
            <a:r>
              <a:rPr spc="-5" dirty="0"/>
              <a:t>Faculty's</a:t>
            </a:r>
            <a:r>
              <a:rPr spc="-25" dirty="0"/>
              <a:t> </a:t>
            </a:r>
            <a:r>
              <a:rPr spc="-5" dirty="0"/>
              <a:t>no-arg</a:t>
            </a:r>
            <a:r>
              <a:rPr spc="-20" dirty="0"/>
              <a:t> </a:t>
            </a:r>
            <a:r>
              <a:rPr spc="-5" dirty="0"/>
              <a:t>constructor</a:t>
            </a:r>
            <a:r>
              <a:rPr spc="-25" dirty="0"/>
              <a:t>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spc="-5" dirty="0"/>
              <a:t>invoked");</a:t>
            </a:r>
          </a:p>
          <a:p>
            <a:pPr marL="225425">
              <a:lnSpc>
                <a:spcPts val="1630"/>
              </a:lnSpc>
              <a:spcBef>
                <a:spcPts val="20"/>
              </a:spcBef>
            </a:pPr>
            <a:r>
              <a:rPr dirty="0"/>
              <a:t>}</a:t>
            </a:r>
          </a:p>
          <a:p>
            <a:pPr marL="12700">
              <a:lnSpc>
                <a:spcPts val="1630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/>
          </a:p>
          <a:p>
            <a:pPr marL="225425" marR="4258945" indent="-212725">
              <a:lnSpc>
                <a:spcPct val="101400"/>
              </a:lnSpc>
              <a:spcBef>
                <a:spcPts val="5"/>
              </a:spcBef>
            </a:pPr>
            <a:r>
              <a:rPr spc="-5" dirty="0"/>
              <a:t>class</a:t>
            </a:r>
            <a:r>
              <a:rPr spc="-30" dirty="0"/>
              <a:t> </a:t>
            </a:r>
            <a:r>
              <a:rPr spc="-5" dirty="0"/>
              <a:t>Employee</a:t>
            </a:r>
            <a:r>
              <a:rPr spc="-30" dirty="0"/>
              <a:t> </a:t>
            </a:r>
            <a:r>
              <a:rPr spc="-5" dirty="0"/>
              <a:t>extends</a:t>
            </a:r>
            <a:r>
              <a:rPr spc="-30" dirty="0"/>
              <a:t> </a:t>
            </a:r>
            <a:r>
              <a:rPr spc="-5" dirty="0"/>
              <a:t>Person</a:t>
            </a:r>
            <a:r>
              <a:rPr spc="-30" dirty="0"/>
              <a:t> </a:t>
            </a:r>
            <a:r>
              <a:rPr dirty="0"/>
              <a:t>{ </a:t>
            </a:r>
            <a:r>
              <a:rPr spc="-825" dirty="0"/>
              <a:t> </a:t>
            </a:r>
            <a:r>
              <a:rPr spc="-5" dirty="0"/>
              <a:t>public</a:t>
            </a:r>
            <a:r>
              <a:rPr spc="-20" dirty="0"/>
              <a:t> </a:t>
            </a:r>
            <a:r>
              <a:rPr spc="-5" dirty="0"/>
              <a:t>Employee()</a:t>
            </a:r>
            <a:r>
              <a:rPr spc="-15" dirty="0"/>
              <a:t> </a:t>
            </a:r>
            <a:r>
              <a:rPr dirty="0"/>
              <a:t>{</a:t>
            </a:r>
          </a:p>
          <a:p>
            <a:pPr marL="438150" marR="5080">
              <a:lnSpc>
                <a:spcPts val="1580"/>
              </a:lnSpc>
              <a:spcBef>
                <a:spcPts val="160"/>
              </a:spcBef>
            </a:pPr>
            <a:r>
              <a:rPr spc="-5" dirty="0"/>
              <a:t>this("(2) Invoke Employee’s overloaded constructor"); </a:t>
            </a:r>
            <a:r>
              <a:rPr dirty="0"/>
              <a:t> </a:t>
            </a:r>
            <a:r>
              <a:rPr spc="-5" dirty="0"/>
              <a:t>System.out.println("(3)</a:t>
            </a:r>
            <a:r>
              <a:rPr spc="-25" dirty="0"/>
              <a:t> </a:t>
            </a:r>
            <a:r>
              <a:rPr spc="-5" dirty="0"/>
              <a:t>Employee's</a:t>
            </a:r>
            <a:r>
              <a:rPr spc="-25" dirty="0"/>
              <a:t> </a:t>
            </a:r>
            <a:r>
              <a:rPr spc="-5" dirty="0"/>
              <a:t>no-arg</a:t>
            </a:r>
            <a:r>
              <a:rPr spc="-25" dirty="0"/>
              <a:t> </a:t>
            </a:r>
            <a:r>
              <a:rPr spc="-5" dirty="0"/>
              <a:t>constructor</a:t>
            </a:r>
            <a:r>
              <a:rPr spc="-20" dirty="0"/>
              <a:t> </a:t>
            </a:r>
            <a:r>
              <a:rPr spc="-5" dirty="0"/>
              <a:t>is</a:t>
            </a:r>
            <a:r>
              <a:rPr spc="-25" dirty="0"/>
              <a:t> </a:t>
            </a:r>
            <a:r>
              <a:rPr spc="-5" dirty="0"/>
              <a:t>invoked");</a:t>
            </a:r>
          </a:p>
          <a:p>
            <a:pPr marL="225425">
              <a:lnSpc>
                <a:spcPts val="1670"/>
              </a:lnSpc>
            </a:pPr>
            <a:r>
              <a:rPr dirty="0"/>
              <a:t>}</a:t>
            </a:r>
          </a:p>
          <a:p>
            <a:pPr>
              <a:lnSpc>
                <a:spcPct val="100000"/>
              </a:lnSpc>
            </a:pPr>
            <a:endParaRPr sz="1500"/>
          </a:p>
          <a:p>
            <a:pPr marL="438150" marR="4471670" indent="-212725">
              <a:lnSpc>
                <a:spcPct val="101400"/>
              </a:lnSpc>
              <a:spcBef>
                <a:spcPts val="5"/>
              </a:spcBef>
            </a:pPr>
            <a:r>
              <a:rPr spc="-5" dirty="0"/>
              <a:t>public</a:t>
            </a:r>
            <a:r>
              <a:rPr spc="-40" dirty="0"/>
              <a:t> </a:t>
            </a:r>
            <a:r>
              <a:rPr spc="-5" dirty="0"/>
              <a:t>Employee(String</a:t>
            </a:r>
            <a:r>
              <a:rPr spc="-40" dirty="0"/>
              <a:t> </a:t>
            </a:r>
            <a:r>
              <a:rPr spc="-5" dirty="0"/>
              <a:t>s)</a:t>
            </a:r>
            <a:r>
              <a:rPr spc="-35" dirty="0"/>
              <a:t> </a:t>
            </a:r>
            <a:r>
              <a:rPr dirty="0"/>
              <a:t>{ </a:t>
            </a:r>
            <a:r>
              <a:rPr spc="-825" dirty="0"/>
              <a:t> </a:t>
            </a:r>
            <a:r>
              <a:rPr spc="-5" dirty="0"/>
              <a:t>System.out.println(s);</a:t>
            </a:r>
          </a:p>
          <a:p>
            <a:pPr marL="225425">
              <a:lnSpc>
                <a:spcPts val="1585"/>
              </a:lnSpc>
            </a:pPr>
            <a:r>
              <a:rPr dirty="0"/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7340" y="4820411"/>
            <a:ext cx="132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5253228"/>
            <a:ext cx="7364095" cy="10896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5425" marR="5322570" indent="-212725">
              <a:lnSpc>
                <a:spcPct val="101400"/>
              </a:lnSpc>
              <a:spcBef>
                <a:spcPts val="7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 Person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Person()</a:t>
            </a:r>
            <a:r>
              <a:rPr sz="1400" b="1" spc="-5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ts val="1585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System.out.println("(1)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32306" y="3713162"/>
            <a:ext cx="4084954" cy="1856105"/>
            <a:chOff x="4532306" y="3713162"/>
            <a:chExt cx="4084954" cy="1856105"/>
          </a:xfrm>
        </p:grpSpPr>
        <p:sp>
          <p:nvSpPr>
            <p:cNvPr id="10" name="object 10"/>
            <p:cNvSpPr/>
            <p:nvPr/>
          </p:nvSpPr>
          <p:spPr>
            <a:xfrm>
              <a:off x="4538656" y="3719513"/>
              <a:ext cx="4072254" cy="1843405"/>
            </a:xfrm>
            <a:custGeom>
              <a:avLst/>
              <a:gdLst/>
              <a:ahLst/>
              <a:cxnLst/>
              <a:rect l="l" t="t" r="r" b="b"/>
              <a:pathLst>
                <a:path w="4072254" h="1843404">
                  <a:moveTo>
                    <a:pt x="3957642" y="1157286"/>
                  </a:moveTo>
                  <a:lnTo>
                    <a:pt x="833445" y="1157286"/>
                  </a:lnTo>
                  <a:lnTo>
                    <a:pt x="788954" y="1166268"/>
                  </a:lnTo>
                  <a:lnTo>
                    <a:pt x="752622" y="1190764"/>
                  </a:lnTo>
                  <a:lnTo>
                    <a:pt x="728126" y="1227096"/>
                  </a:lnTo>
                  <a:lnTo>
                    <a:pt x="719143" y="1271587"/>
                  </a:lnTo>
                  <a:lnTo>
                    <a:pt x="719143" y="1728784"/>
                  </a:lnTo>
                  <a:lnTo>
                    <a:pt x="728126" y="1773276"/>
                  </a:lnTo>
                  <a:lnTo>
                    <a:pt x="752622" y="1809608"/>
                  </a:lnTo>
                  <a:lnTo>
                    <a:pt x="788954" y="1834103"/>
                  </a:lnTo>
                  <a:lnTo>
                    <a:pt x="833445" y="1843086"/>
                  </a:lnTo>
                  <a:lnTo>
                    <a:pt x="3957642" y="1843086"/>
                  </a:lnTo>
                  <a:lnTo>
                    <a:pt x="4002133" y="1834103"/>
                  </a:lnTo>
                  <a:lnTo>
                    <a:pt x="4038465" y="1809608"/>
                  </a:lnTo>
                  <a:lnTo>
                    <a:pt x="4062961" y="1773276"/>
                  </a:lnTo>
                  <a:lnTo>
                    <a:pt x="4071943" y="1728784"/>
                  </a:lnTo>
                  <a:lnTo>
                    <a:pt x="4071943" y="1271587"/>
                  </a:lnTo>
                  <a:lnTo>
                    <a:pt x="4062961" y="1227096"/>
                  </a:lnTo>
                  <a:lnTo>
                    <a:pt x="4038465" y="1190764"/>
                  </a:lnTo>
                  <a:lnTo>
                    <a:pt x="4002133" y="1166268"/>
                  </a:lnTo>
                  <a:lnTo>
                    <a:pt x="3957642" y="1157286"/>
                  </a:lnTo>
                  <a:close/>
                </a:path>
                <a:path w="4072254" h="1843404">
                  <a:moveTo>
                    <a:pt x="0" y="0"/>
                  </a:moveTo>
                  <a:lnTo>
                    <a:pt x="1277943" y="1157286"/>
                  </a:lnTo>
                  <a:lnTo>
                    <a:pt x="2116143" y="1157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38656" y="3719512"/>
              <a:ext cx="4072254" cy="1843405"/>
            </a:xfrm>
            <a:custGeom>
              <a:avLst/>
              <a:gdLst/>
              <a:ahLst/>
              <a:cxnLst/>
              <a:rect l="l" t="t" r="r" b="b"/>
              <a:pathLst>
                <a:path w="4072254" h="1843404">
                  <a:moveTo>
                    <a:pt x="719143" y="1271588"/>
                  </a:moveTo>
                  <a:lnTo>
                    <a:pt x="728125" y="1227097"/>
                  </a:lnTo>
                  <a:lnTo>
                    <a:pt x="752621" y="1190765"/>
                  </a:lnTo>
                  <a:lnTo>
                    <a:pt x="788953" y="1166269"/>
                  </a:lnTo>
                  <a:lnTo>
                    <a:pt x="833444" y="1157287"/>
                  </a:lnTo>
                  <a:lnTo>
                    <a:pt x="1277943" y="1157287"/>
                  </a:lnTo>
                  <a:lnTo>
                    <a:pt x="0" y="0"/>
                  </a:lnTo>
                  <a:lnTo>
                    <a:pt x="2116143" y="1157287"/>
                  </a:lnTo>
                  <a:lnTo>
                    <a:pt x="3957642" y="1157287"/>
                  </a:lnTo>
                  <a:lnTo>
                    <a:pt x="4002133" y="1166269"/>
                  </a:lnTo>
                  <a:lnTo>
                    <a:pt x="4038465" y="1190765"/>
                  </a:lnTo>
                  <a:lnTo>
                    <a:pt x="4062961" y="1227097"/>
                  </a:lnTo>
                  <a:lnTo>
                    <a:pt x="4071943" y="1271588"/>
                  </a:lnTo>
                  <a:lnTo>
                    <a:pt x="4071943" y="1443038"/>
                  </a:lnTo>
                  <a:lnTo>
                    <a:pt x="4071943" y="1728785"/>
                  </a:lnTo>
                  <a:lnTo>
                    <a:pt x="4062961" y="1773277"/>
                  </a:lnTo>
                  <a:lnTo>
                    <a:pt x="4038465" y="1809608"/>
                  </a:lnTo>
                  <a:lnTo>
                    <a:pt x="4002133" y="1834104"/>
                  </a:lnTo>
                  <a:lnTo>
                    <a:pt x="3957642" y="1843087"/>
                  </a:lnTo>
                  <a:lnTo>
                    <a:pt x="2116143" y="1843087"/>
                  </a:lnTo>
                  <a:lnTo>
                    <a:pt x="1277943" y="1843087"/>
                  </a:lnTo>
                  <a:lnTo>
                    <a:pt x="833444" y="1843087"/>
                  </a:lnTo>
                  <a:lnTo>
                    <a:pt x="788953" y="1834104"/>
                  </a:lnTo>
                  <a:lnTo>
                    <a:pt x="752621" y="1809608"/>
                  </a:lnTo>
                  <a:lnTo>
                    <a:pt x="728125" y="1773277"/>
                  </a:lnTo>
                  <a:lnTo>
                    <a:pt x="719143" y="1728785"/>
                  </a:lnTo>
                  <a:lnTo>
                    <a:pt x="719143" y="1443038"/>
                  </a:lnTo>
                  <a:lnTo>
                    <a:pt x="719143" y="127158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16625" y="4930140"/>
            <a:ext cx="18351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8.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Execute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println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9450" y="3575050"/>
            <a:ext cx="7023100" cy="241300"/>
            <a:chOff x="679450" y="3575050"/>
            <a:chExt cx="7023100" cy="241300"/>
          </a:xfrm>
        </p:grpSpPr>
        <p:sp>
          <p:nvSpPr>
            <p:cNvPr id="14" name="object 14"/>
            <p:cNvSpPr/>
            <p:nvPr/>
          </p:nvSpPr>
          <p:spPr>
            <a:xfrm>
              <a:off x="685800" y="3581400"/>
              <a:ext cx="7010400" cy="228600"/>
            </a:xfrm>
            <a:custGeom>
              <a:avLst/>
              <a:gdLst/>
              <a:ahLst/>
              <a:cxnLst/>
              <a:rect l="l" t="t" r="r" b="b"/>
              <a:pathLst>
                <a:path w="7010400" h="228600">
                  <a:moveTo>
                    <a:pt x="7010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010400" y="228600"/>
                  </a:lnTo>
                  <a:lnTo>
                    <a:pt x="70104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5800" y="3581400"/>
              <a:ext cx="7010400" cy="228600"/>
            </a:xfrm>
            <a:custGeom>
              <a:avLst/>
              <a:gdLst/>
              <a:ahLst/>
              <a:cxnLst/>
              <a:rect l="l" t="t" r="r" b="b"/>
              <a:pathLst>
                <a:path w="7010400" h="228600">
                  <a:moveTo>
                    <a:pt x="0" y="0"/>
                  </a:moveTo>
                  <a:lnTo>
                    <a:pt x="7010400" y="0"/>
                  </a:lnTo>
                  <a:lnTo>
                    <a:pt x="7010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7" name="object 1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70400" y="6439972"/>
            <a:ext cx="2032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769619"/>
            <a:ext cx="4492625" cy="4552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25425" marR="5080" indent="-212725">
              <a:lnSpc>
                <a:spcPct val="101400"/>
              </a:lnSpc>
              <a:spcBef>
                <a:spcPts val="7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 class Faculty extends Employee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void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main(String[]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args)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219200"/>
            <a:ext cx="4191000" cy="228600"/>
          </a:xfrm>
          <a:prstGeom prst="rect">
            <a:avLst/>
          </a:prstGeom>
          <a:solidFill>
            <a:srgbClr val="4472C4">
              <a:alpha val="45098"/>
            </a:srgbClr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2090">
              <a:lnSpc>
                <a:spcPts val="165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new</a:t>
            </a:r>
            <a:r>
              <a:rPr sz="1400" b="1" spc="-7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Faculty();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65786" y="2341558"/>
            <a:ext cx="3703954" cy="941705"/>
            <a:chOff x="5065786" y="2341558"/>
            <a:chExt cx="3703954" cy="941705"/>
          </a:xfrm>
        </p:grpSpPr>
        <p:sp>
          <p:nvSpPr>
            <p:cNvPr id="5" name="object 5"/>
            <p:cNvSpPr/>
            <p:nvPr/>
          </p:nvSpPr>
          <p:spPr>
            <a:xfrm>
              <a:off x="5072137" y="2347908"/>
              <a:ext cx="3691254" cy="929005"/>
            </a:xfrm>
            <a:custGeom>
              <a:avLst/>
              <a:gdLst/>
              <a:ahLst/>
              <a:cxnLst/>
              <a:rect l="l" t="t" r="r" b="b"/>
              <a:pathLst>
                <a:path w="3691254" h="929004">
                  <a:moveTo>
                    <a:pt x="3576561" y="242891"/>
                  </a:moveTo>
                  <a:lnTo>
                    <a:pt x="452363" y="242891"/>
                  </a:lnTo>
                  <a:lnTo>
                    <a:pt x="407872" y="251873"/>
                  </a:lnTo>
                  <a:lnTo>
                    <a:pt x="371540" y="276369"/>
                  </a:lnTo>
                  <a:lnTo>
                    <a:pt x="347044" y="312701"/>
                  </a:lnTo>
                  <a:lnTo>
                    <a:pt x="338062" y="357192"/>
                  </a:lnTo>
                  <a:lnTo>
                    <a:pt x="338062" y="814390"/>
                  </a:lnTo>
                  <a:lnTo>
                    <a:pt x="347044" y="858881"/>
                  </a:lnTo>
                  <a:lnTo>
                    <a:pt x="371540" y="895213"/>
                  </a:lnTo>
                  <a:lnTo>
                    <a:pt x="407872" y="919708"/>
                  </a:lnTo>
                  <a:lnTo>
                    <a:pt x="452363" y="928691"/>
                  </a:lnTo>
                  <a:lnTo>
                    <a:pt x="3576561" y="928691"/>
                  </a:lnTo>
                  <a:lnTo>
                    <a:pt x="3621052" y="919708"/>
                  </a:lnTo>
                  <a:lnTo>
                    <a:pt x="3657384" y="895213"/>
                  </a:lnTo>
                  <a:lnTo>
                    <a:pt x="3681880" y="858881"/>
                  </a:lnTo>
                  <a:lnTo>
                    <a:pt x="3690862" y="814390"/>
                  </a:lnTo>
                  <a:lnTo>
                    <a:pt x="3690862" y="357192"/>
                  </a:lnTo>
                  <a:lnTo>
                    <a:pt x="3681880" y="312701"/>
                  </a:lnTo>
                  <a:lnTo>
                    <a:pt x="3657384" y="276369"/>
                  </a:lnTo>
                  <a:lnTo>
                    <a:pt x="3621052" y="251873"/>
                  </a:lnTo>
                  <a:lnTo>
                    <a:pt x="3576561" y="242891"/>
                  </a:lnTo>
                  <a:close/>
                </a:path>
                <a:path w="3691254" h="929004">
                  <a:moveTo>
                    <a:pt x="0" y="0"/>
                  </a:moveTo>
                  <a:lnTo>
                    <a:pt x="896862" y="242891"/>
                  </a:lnTo>
                  <a:lnTo>
                    <a:pt x="1735062" y="2428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72136" y="2347908"/>
              <a:ext cx="3691254" cy="929005"/>
            </a:xfrm>
            <a:custGeom>
              <a:avLst/>
              <a:gdLst/>
              <a:ahLst/>
              <a:cxnLst/>
              <a:rect l="l" t="t" r="r" b="b"/>
              <a:pathLst>
                <a:path w="3691254" h="929004">
                  <a:moveTo>
                    <a:pt x="338063" y="357192"/>
                  </a:moveTo>
                  <a:lnTo>
                    <a:pt x="347045" y="312701"/>
                  </a:lnTo>
                  <a:lnTo>
                    <a:pt x="371540" y="276369"/>
                  </a:lnTo>
                  <a:lnTo>
                    <a:pt x="407872" y="251873"/>
                  </a:lnTo>
                  <a:lnTo>
                    <a:pt x="452364" y="242891"/>
                  </a:lnTo>
                  <a:lnTo>
                    <a:pt x="896863" y="242891"/>
                  </a:lnTo>
                  <a:lnTo>
                    <a:pt x="0" y="0"/>
                  </a:lnTo>
                  <a:lnTo>
                    <a:pt x="1735063" y="242891"/>
                  </a:lnTo>
                  <a:lnTo>
                    <a:pt x="3576562" y="242891"/>
                  </a:lnTo>
                  <a:lnTo>
                    <a:pt x="3621053" y="251873"/>
                  </a:lnTo>
                  <a:lnTo>
                    <a:pt x="3657385" y="276369"/>
                  </a:lnTo>
                  <a:lnTo>
                    <a:pt x="3681880" y="312701"/>
                  </a:lnTo>
                  <a:lnTo>
                    <a:pt x="3690863" y="357192"/>
                  </a:lnTo>
                  <a:lnTo>
                    <a:pt x="3690863" y="528642"/>
                  </a:lnTo>
                  <a:lnTo>
                    <a:pt x="3690863" y="814390"/>
                  </a:lnTo>
                  <a:lnTo>
                    <a:pt x="3681880" y="858881"/>
                  </a:lnTo>
                  <a:lnTo>
                    <a:pt x="3657385" y="895213"/>
                  </a:lnTo>
                  <a:lnTo>
                    <a:pt x="3621053" y="919709"/>
                  </a:lnTo>
                  <a:lnTo>
                    <a:pt x="3576562" y="928691"/>
                  </a:lnTo>
                  <a:lnTo>
                    <a:pt x="1735063" y="928691"/>
                  </a:lnTo>
                  <a:lnTo>
                    <a:pt x="896863" y="928691"/>
                  </a:lnTo>
                  <a:lnTo>
                    <a:pt x="452364" y="928691"/>
                  </a:lnTo>
                  <a:lnTo>
                    <a:pt x="407872" y="919709"/>
                  </a:lnTo>
                  <a:lnTo>
                    <a:pt x="371540" y="895213"/>
                  </a:lnTo>
                  <a:lnTo>
                    <a:pt x="347045" y="858881"/>
                  </a:lnTo>
                  <a:lnTo>
                    <a:pt x="338063" y="814390"/>
                  </a:lnTo>
                  <a:lnTo>
                    <a:pt x="338063" y="528642"/>
                  </a:lnTo>
                  <a:lnTo>
                    <a:pt x="338063" y="35719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340" y="1403603"/>
            <a:ext cx="7696834" cy="493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2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System.out.println("(4)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Faculty's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30"/>
              </a:lnSpc>
              <a:spcBef>
                <a:spcPts val="25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475"/>
              </a:lnSpc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R="5080" algn="r">
              <a:lnSpc>
                <a:spcPts val="2065"/>
              </a:lnSpc>
            </a:pPr>
            <a:r>
              <a:rPr sz="2000" dirty="0">
                <a:latin typeface="Times New Roman"/>
                <a:cs typeface="Times New Roman"/>
              </a:rPr>
              <a:t>9.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Execute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println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150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extends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</a:t>
            </a:r>
            <a:r>
              <a:rPr sz="1400" b="1" spc="-3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5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Employee()</a:t>
            </a:r>
            <a:r>
              <a:rPr sz="1400" b="1" spc="-4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 marR="124460">
              <a:lnSpc>
                <a:spcPts val="1580"/>
              </a:lnSpc>
              <a:spcBef>
                <a:spcPts val="160"/>
              </a:spcBef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this("(2) Invoke Employee’s overloaded constructor");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System.out.println("(3)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670"/>
              </a:lnSpc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438150" marR="4591685" indent="-212725">
              <a:lnSpc>
                <a:spcPct val="10140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4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Employee(String</a:t>
            </a:r>
            <a:r>
              <a:rPr sz="1400" b="1" spc="-4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s)</a:t>
            </a:r>
            <a:r>
              <a:rPr sz="1400" b="1" spc="-3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-8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System.out.println(s);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ts val="1585"/>
              </a:lnSpc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Courier New"/>
              <a:cs typeface="Courier New"/>
            </a:endParaRPr>
          </a:p>
          <a:p>
            <a:pPr marL="225425" marR="5655310" indent="-212725">
              <a:lnSpc>
                <a:spcPct val="101400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class Person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 </a:t>
            </a:r>
            <a:r>
              <a:rPr sz="1400" b="1" spc="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public</a:t>
            </a:r>
            <a:r>
              <a:rPr sz="1400" b="1" spc="-5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Person()</a:t>
            </a:r>
            <a:r>
              <a:rPr sz="1400" b="1" spc="-5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438150">
              <a:lnSpc>
                <a:spcPts val="1585"/>
              </a:lnSpc>
            </a:pP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System.out.println("(1)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Person's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no-arg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constructor</a:t>
            </a:r>
            <a:r>
              <a:rPr sz="1400" b="1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is</a:t>
            </a:r>
            <a:r>
              <a:rPr sz="1400" b="1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44546A"/>
                </a:solidFill>
                <a:latin typeface="Courier New"/>
                <a:cs typeface="Courier New"/>
              </a:rPr>
              <a:t>invoked");</a:t>
            </a:r>
            <a:endParaRPr sz="1400">
              <a:latin typeface="Courier New"/>
              <a:cs typeface="Courier New"/>
            </a:endParaRPr>
          </a:p>
          <a:p>
            <a:pPr marL="225425">
              <a:lnSpc>
                <a:spcPct val="100000"/>
              </a:lnSpc>
              <a:spcBef>
                <a:spcPts val="25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400" b="1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9450" y="2051050"/>
            <a:ext cx="7023100" cy="241300"/>
            <a:chOff x="679450" y="2051050"/>
            <a:chExt cx="7023100" cy="241300"/>
          </a:xfrm>
        </p:grpSpPr>
        <p:sp>
          <p:nvSpPr>
            <p:cNvPr id="9" name="object 9"/>
            <p:cNvSpPr/>
            <p:nvPr/>
          </p:nvSpPr>
          <p:spPr>
            <a:xfrm>
              <a:off x="685800" y="2057400"/>
              <a:ext cx="7010400" cy="228600"/>
            </a:xfrm>
            <a:custGeom>
              <a:avLst/>
              <a:gdLst/>
              <a:ahLst/>
              <a:cxnLst/>
              <a:rect l="l" t="t" r="r" b="b"/>
              <a:pathLst>
                <a:path w="7010400" h="228600">
                  <a:moveTo>
                    <a:pt x="7010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7010400" y="228600"/>
                  </a:lnTo>
                  <a:lnTo>
                    <a:pt x="7010400" y="0"/>
                  </a:lnTo>
                  <a:close/>
                </a:path>
              </a:pathLst>
            </a:custGeom>
            <a:solidFill>
              <a:srgbClr val="4472C4">
                <a:alpha val="4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5800" y="2057400"/>
              <a:ext cx="7010400" cy="228600"/>
            </a:xfrm>
            <a:custGeom>
              <a:avLst/>
              <a:gdLst/>
              <a:ahLst/>
              <a:cxnLst/>
              <a:rect l="l" t="t" r="r" b="b"/>
              <a:pathLst>
                <a:path w="7010400" h="228600">
                  <a:moveTo>
                    <a:pt x="0" y="0"/>
                  </a:moveTo>
                  <a:lnTo>
                    <a:pt x="7010400" y="0"/>
                  </a:lnTo>
                  <a:lnTo>
                    <a:pt x="70104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2" name="object 12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5284628"/>
            <a:ext cx="7772400" cy="1288416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947" y="437388"/>
            <a:ext cx="6853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Lecture</a:t>
            </a:r>
            <a:r>
              <a:rPr sz="3200" spc="-15" dirty="0"/>
              <a:t> </a:t>
            </a:r>
            <a:r>
              <a:rPr sz="3200" dirty="0"/>
              <a:t>10</a:t>
            </a:r>
            <a:r>
              <a:rPr sz="3200" spc="-10" dirty="0"/>
              <a:t> </a:t>
            </a:r>
            <a:r>
              <a:rPr sz="3200" spc="-5" dirty="0"/>
              <a:t>Inheritance</a:t>
            </a:r>
            <a:r>
              <a:rPr sz="3200" spc="-10" dirty="0"/>
              <a:t> </a:t>
            </a:r>
            <a:r>
              <a:rPr sz="3200" dirty="0"/>
              <a:t>and</a:t>
            </a:r>
            <a:r>
              <a:rPr sz="3200" spc="-15" dirty="0"/>
              <a:t> </a:t>
            </a:r>
            <a:r>
              <a:rPr sz="3200" spc="-5" dirty="0"/>
              <a:t>Polymorphism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16687" y="1143508"/>
            <a:ext cx="6322060" cy="407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9445" lvl="1" indent="-627380">
              <a:lnSpc>
                <a:spcPts val="2580"/>
              </a:lnSpc>
              <a:spcBef>
                <a:spcPts val="100"/>
              </a:spcBef>
              <a:buAutoNum type="arabicPeriod"/>
              <a:tabLst>
                <a:tab pos="640080" algn="l"/>
              </a:tabLst>
            </a:pPr>
            <a:r>
              <a:rPr sz="2200" spc="-10" dirty="0">
                <a:latin typeface="Calibri"/>
                <a:cs typeface="Calibri"/>
              </a:rPr>
              <a:t>Superclasses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Subclasses</a:t>
            </a:r>
            <a:endParaRPr sz="2200" dirty="0">
              <a:latin typeface="Calibri"/>
              <a:cs typeface="Calibri"/>
            </a:endParaRPr>
          </a:p>
          <a:p>
            <a:pPr marL="639445" lvl="1" indent="-627380">
              <a:lnSpc>
                <a:spcPts val="2580"/>
              </a:lnSpc>
              <a:buAutoNum type="arabicPeriod"/>
              <a:tabLst>
                <a:tab pos="640080" algn="l"/>
              </a:tabLst>
            </a:pPr>
            <a:r>
              <a:rPr sz="2200" dirty="0">
                <a:latin typeface="Calibri"/>
                <a:cs typeface="Calibri"/>
              </a:rPr>
              <a:t>Us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g 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dirty="0">
                <a:latin typeface="Courier New"/>
                <a:cs typeface="Courier New"/>
              </a:rPr>
              <a:t>super</a:t>
            </a:r>
            <a:r>
              <a:rPr sz="2200" b="1" spc="-819" dirty="0">
                <a:latin typeface="Courier New"/>
                <a:cs typeface="Courier New"/>
              </a:rPr>
              <a:t> </a:t>
            </a:r>
            <a:r>
              <a:rPr sz="2200" spc="-45" dirty="0">
                <a:latin typeface="Calibri"/>
                <a:cs typeface="Calibri"/>
              </a:rPr>
              <a:t>K</a:t>
            </a:r>
            <a:r>
              <a:rPr sz="2200" spc="-10" dirty="0">
                <a:latin typeface="Calibri"/>
                <a:cs typeface="Calibri"/>
              </a:rPr>
              <a:t>e</a:t>
            </a:r>
            <a:r>
              <a:rPr sz="2200" spc="10" dirty="0">
                <a:latin typeface="Calibri"/>
                <a:cs typeface="Calibri"/>
              </a:rPr>
              <a:t>y</a:t>
            </a:r>
            <a:r>
              <a:rPr sz="2200" spc="-20" dirty="0">
                <a:latin typeface="Calibri"/>
                <a:cs typeface="Calibri"/>
              </a:rPr>
              <a:t>w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35" dirty="0">
                <a:latin typeface="Calibri"/>
                <a:cs typeface="Calibri"/>
              </a:rPr>
              <a:t>r</a:t>
            </a:r>
            <a:r>
              <a:rPr sz="2200" dirty="0">
                <a:latin typeface="Calibri"/>
                <a:cs typeface="Calibri"/>
              </a:rPr>
              <a:t>d</a:t>
            </a:r>
          </a:p>
          <a:p>
            <a:pPr marL="639445" lvl="1" indent="-62738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640080" algn="l"/>
              </a:tabLst>
            </a:pPr>
            <a:r>
              <a:rPr sz="2200" spc="-10" dirty="0">
                <a:latin typeface="Calibri"/>
                <a:cs typeface="Calibri"/>
              </a:rPr>
              <a:t>Overriding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Methods</a:t>
            </a:r>
            <a:endParaRPr sz="2200" dirty="0">
              <a:latin typeface="Calibri"/>
              <a:cs typeface="Calibri"/>
            </a:endParaRPr>
          </a:p>
          <a:p>
            <a:pPr marL="639445" lvl="1" indent="-627380">
              <a:lnSpc>
                <a:spcPts val="2570"/>
              </a:lnSpc>
              <a:spcBef>
                <a:spcPts val="75"/>
              </a:spcBef>
              <a:buAutoNum type="arabicPeriod"/>
              <a:tabLst>
                <a:tab pos="640080" algn="l"/>
              </a:tabLst>
            </a:pPr>
            <a:r>
              <a:rPr sz="2200" spc="-10" dirty="0">
                <a:latin typeface="Calibri"/>
                <a:cs typeface="Calibri"/>
              </a:rPr>
              <a:t>Overriding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vs. Overloading</a:t>
            </a:r>
            <a:endParaRPr sz="2200" dirty="0">
              <a:latin typeface="Calibri"/>
              <a:cs typeface="Calibri"/>
            </a:endParaRPr>
          </a:p>
          <a:p>
            <a:pPr marL="639445" lvl="1" indent="-627380">
              <a:lnSpc>
                <a:spcPts val="2570"/>
              </a:lnSpc>
              <a:buAutoNum type="arabicPeriod"/>
              <a:tabLst>
                <a:tab pos="640080" algn="l"/>
              </a:tabLst>
            </a:pP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dirty="0">
                <a:latin typeface="Courier New"/>
                <a:cs typeface="Courier New"/>
              </a:rPr>
              <a:t>Object</a:t>
            </a:r>
            <a:r>
              <a:rPr sz="2200" b="1" spc="-819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la</a:t>
            </a:r>
            <a:r>
              <a:rPr sz="2200" dirty="0">
                <a:latin typeface="Calibri"/>
                <a:cs typeface="Calibri"/>
              </a:rPr>
              <a:t>ss </a:t>
            </a:r>
            <a:r>
              <a:rPr sz="2200" spc="-5" dirty="0">
                <a:latin typeface="Calibri"/>
                <a:cs typeface="Calibri"/>
              </a:rPr>
              <a:t>an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 I</a:t>
            </a:r>
            <a:r>
              <a:rPr sz="2200" dirty="0">
                <a:latin typeface="Calibri"/>
                <a:cs typeface="Calibri"/>
              </a:rPr>
              <a:t>ts </a:t>
            </a:r>
            <a:r>
              <a:rPr sz="2200" b="1" dirty="0">
                <a:latin typeface="Courier New"/>
                <a:cs typeface="Courier New"/>
              </a:rPr>
              <a:t>toString()</a:t>
            </a:r>
            <a:r>
              <a:rPr sz="2200" b="1" spc="-819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alibri"/>
                <a:cs typeface="Calibri"/>
              </a:rPr>
              <a:t>Me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od</a:t>
            </a:r>
          </a:p>
          <a:p>
            <a:pPr marL="639445" lvl="1" indent="-627380">
              <a:lnSpc>
                <a:spcPts val="2630"/>
              </a:lnSpc>
              <a:spcBef>
                <a:spcPts val="140"/>
              </a:spcBef>
              <a:buAutoNum type="arabicPeriod"/>
              <a:tabLst>
                <a:tab pos="640080" algn="l"/>
              </a:tabLst>
            </a:pPr>
            <a:r>
              <a:rPr sz="2200" spc="-10" dirty="0">
                <a:latin typeface="Calibri"/>
                <a:cs typeface="Calibri"/>
              </a:rPr>
              <a:t>Polymorphism</a:t>
            </a:r>
            <a:endParaRPr sz="2200" dirty="0">
              <a:latin typeface="Calibri"/>
              <a:cs typeface="Calibri"/>
            </a:endParaRPr>
          </a:p>
          <a:p>
            <a:pPr marL="639445" lvl="1" indent="-627380">
              <a:lnSpc>
                <a:spcPts val="2605"/>
              </a:lnSpc>
              <a:buAutoNum type="arabicPeriod"/>
              <a:tabLst>
                <a:tab pos="640080" algn="l"/>
              </a:tabLst>
            </a:pPr>
            <a:r>
              <a:rPr sz="2200" spc="-5" dirty="0">
                <a:latin typeface="Calibri"/>
                <a:cs typeface="Calibri"/>
              </a:rPr>
              <a:t>Dynamic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Binding</a:t>
            </a:r>
            <a:endParaRPr sz="2200" dirty="0">
              <a:latin typeface="Calibri"/>
              <a:cs typeface="Calibri"/>
            </a:endParaRPr>
          </a:p>
          <a:p>
            <a:pPr marL="639445" lvl="1" indent="-627380">
              <a:lnSpc>
                <a:spcPts val="2590"/>
              </a:lnSpc>
              <a:buAutoNum type="arabicPeriod"/>
              <a:tabLst>
                <a:tab pos="640080" algn="l"/>
              </a:tabLst>
            </a:pPr>
            <a:r>
              <a:rPr sz="2200" dirty="0">
                <a:latin typeface="Calibri"/>
                <a:cs typeface="Calibri"/>
              </a:rPr>
              <a:t>C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s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i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g</a:t>
            </a:r>
            <a:r>
              <a:rPr sz="2200" spc="5" dirty="0">
                <a:latin typeface="Calibri"/>
                <a:cs typeface="Calibri"/>
              </a:rPr>
              <a:t> O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j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c</a:t>
            </a:r>
            <a:r>
              <a:rPr sz="2200" dirty="0">
                <a:latin typeface="Calibri"/>
                <a:cs typeface="Calibri"/>
              </a:rPr>
              <a:t>ts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b="1" dirty="0">
                <a:latin typeface="Courier New"/>
                <a:cs typeface="Courier New"/>
              </a:rPr>
              <a:t>instanceof</a:t>
            </a:r>
            <a:r>
              <a:rPr sz="2200" b="1" spc="-819" dirty="0">
                <a:latin typeface="Courier New"/>
                <a:cs typeface="Courier New"/>
              </a:rPr>
              <a:t> </a:t>
            </a:r>
            <a:r>
              <a:rPr sz="2200" spc="5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5" dirty="0">
                <a:latin typeface="Calibri"/>
                <a:cs typeface="Calibri"/>
              </a:rPr>
              <a:t>r</a:t>
            </a:r>
            <a:r>
              <a:rPr sz="2200" spc="-25" dirty="0">
                <a:latin typeface="Calibri"/>
                <a:cs typeface="Calibri"/>
              </a:rPr>
              <a:t>at</a:t>
            </a:r>
            <a:r>
              <a:rPr sz="2200" dirty="0">
                <a:latin typeface="Calibri"/>
                <a:cs typeface="Calibri"/>
              </a:rPr>
              <a:t>or</a:t>
            </a:r>
          </a:p>
          <a:p>
            <a:pPr marL="639445" lvl="1" indent="-627380">
              <a:lnSpc>
                <a:spcPts val="2605"/>
              </a:lnSpc>
              <a:buAutoNum type="arabicPeriod"/>
              <a:tabLst>
                <a:tab pos="640080" algn="l"/>
              </a:tabLst>
            </a:pP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O</a:t>
            </a:r>
            <a:r>
              <a:rPr sz="2200" spc="-1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j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c</a:t>
            </a:r>
            <a:r>
              <a:rPr sz="2200" spc="75" dirty="0">
                <a:latin typeface="Calibri"/>
                <a:cs typeface="Calibri"/>
              </a:rPr>
              <a:t>t</a:t>
            </a:r>
            <a:r>
              <a:rPr sz="2200" spc="-135" dirty="0">
                <a:latin typeface="Calibri"/>
                <a:cs typeface="Calibri"/>
              </a:rPr>
              <a:t>’</a:t>
            </a:r>
            <a:r>
              <a:rPr sz="2200" dirty="0">
                <a:latin typeface="Calibri"/>
                <a:cs typeface="Calibri"/>
              </a:rPr>
              <a:t>s </a:t>
            </a:r>
            <a:r>
              <a:rPr sz="2200" b="1" dirty="0">
                <a:latin typeface="Courier New"/>
                <a:cs typeface="Courier New"/>
              </a:rPr>
              <a:t>equals</a:t>
            </a:r>
            <a:r>
              <a:rPr sz="2200" b="1" spc="-819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alibri"/>
                <a:cs typeface="Calibri"/>
              </a:rPr>
              <a:t>Me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od</a:t>
            </a:r>
          </a:p>
          <a:p>
            <a:pPr marL="781050" lvl="1" indent="-768985">
              <a:lnSpc>
                <a:spcPts val="2580"/>
              </a:lnSpc>
              <a:spcBef>
                <a:spcPts val="145"/>
              </a:spcBef>
              <a:buAutoNum type="arabicPeriod"/>
              <a:tabLst>
                <a:tab pos="781685" algn="l"/>
              </a:tabLst>
            </a:pPr>
            <a:r>
              <a:rPr sz="2200" spc="-5" dirty="0">
                <a:latin typeface="Calibri"/>
                <a:cs typeface="Calibri"/>
              </a:rPr>
              <a:t>Useful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Methods</a:t>
            </a:r>
            <a:r>
              <a:rPr sz="2200" spc="-15" dirty="0">
                <a:latin typeface="Calibri"/>
                <a:cs typeface="Calibri"/>
              </a:rPr>
              <a:t> for </a:t>
            </a:r>
            <a:r>
              <a:rPr sz="2200" spc="-10" dirty="0">
                <a:latin typeface="Calibri"/>
                <a:cs typeface="Calibri"/>
              </a:rPr>
              <a:t>Lists</a:t>
            </a:r>
            <a:endParaRPr sz="2200" dirty="0">
              <a:latin typeface="Calibri"/>
              <a:cs typeface="Calibri"/>
            </a:endParaRPr>
          </a:p>
          <a:p>
            <a:pPr marL="781050" lvl="1" indent="-768985">
              <a:lnSpc>
                <a:spcPts val="2580"/>
              </a:lnSpc>
              <a:buAutoNum type="arabicPeriod"/>
              <a:tabLst>
                <a:tab pos="781685" algn="l"/>
              </a:tabLst>
            </a:pP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b="1" dirty="0">
                <a:latin typeface="Courier New"/>
                <a:cs typeface="Courier New"/>
              </a:rPr>
              <a:t>protected</a:t>
            </a:r>
            <a:r>
              <a:rPr sz="2200" b="1" spc="-819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D</a:t>
            </a:r>
            <a:r>
              <a:rPr sz="2200" spc="-30" dirty="0">
                <a:latin typeface="Calibri"/>
                <a:cs typeface="Calibri"/>
              </a:rPr>
              <a:t>at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</a:t>
            </a:r>
            <a:r>
              <a:rPr sz="2200" dirty="0">
                <a:latin typeface="Calibri"/>
                <a:cs typeface="Calibri"/>
              </a:rPr>
              <a:t>t</a:t>
            </a:r>
            <a:r>
              <a:rPr sz="2200" spc="-10" dirty="0">
                <a:latin typeface="Calibri"/>
                <a:cs typeface="Calibri"/>
              </a:rPr>
              <a:t>h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s</a:t>
            </a:r>
          </a:p>
          <a:p>
            <a:pPr marL="781050" lvl="1" indent="-768985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781685" algn="l"/>
              </a:tabLst>
            </a:pPr>
            <a:r>
              <a:rPr sz="2200" spc="-15" dirty="0">
                <a:latin typeface="Calibri"/>
                <a:cs typeface="Calibri"/>
              </a:rPr>
              <a:t>Preventing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Extending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Overring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89450" y="6439972"/>
            <a:ext cx="1778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2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627379"/>
            <a:ext cx="7827009" cy="272923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60"/>
              </a:spcBef>
            </a:pPr>
            <a:r>
              <a:rPr sz="3000" spc="-10" dirty="0">
                <a:latin typeface="Calibri"/>
                <a:cs typeface="Calibri"/>
              </a:rPr>
              <a:t>Defining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Subclass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subclass inherits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from</a:t>
            </a:r>
            <a:r>
              <a:rPr sz="3000" dirty="0">
                <a:latin typeface="Calibri"/>
                <a:cs typeface="Calibri"/>
              </a:rPr>
              <a:t> a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superclass.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75" dirty="0">
                <a:latin typeface="Calibri"/>
                <a:cs typeface="Calibri"/>
              </a:rPr>
              <a:t>You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can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also:</a:t>
            </a:r>
            <a:endParaRPr sz="3000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  <a:spcBef>
                <a:spcPts val="1200"/>
              </a:spcBef>
              <a:tabLst>
                <a:tab pos="472440" algn="l"/>
              </a:tabLst>
            </a:pPr>
            <a:r>
              <a:rPr sz="1800" dirty="0">
                <a:solidFill>
                  <a:srgbClr val="44546A"/>
                </a:solidFill>
                <a:latin typeface="Wingdings"/>
                <a:cs typeface="Wingdings"/>
              </a:rPr>
              <a:t></a:t>
            </a:r>
            <a:r>
              <a:rPr sz="1800" dirty="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Add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properties</a:t>
            </a:r>
            <a:endParaRPr sz="2400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  <a:spcBef>
                <a:spcPts val="1225"/>
              </a:spcBef>
              <a:tabLst>
                <a:tab pos="472440" algn="l"/>
              </a:tabLst>
            </a:pPr>
            <a:r>
              <a:rPr sz="1800" dirty="0">
                <a:solidFill>
                  <a:srgbClr val="44546A"/>
                </a:solidFill>
                <a:latin typeface="Wingdings"/>
                <a:cs typeface="Wingdings"/>
              </a:rPr>
              <a:t></a:t>
            </a:r>
            <a:r>
              <a:rPr sz="1800" dirty="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Add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methods</a:t>
            </a:r>
            <a:endParaRPr sz="2400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  <a:spcBef>
                <a:spcPts val="1100"/>
              </a:spcBef>
              <a:tabLst>
                <a:tab pos="472440" algn="l"/>
              </a:tabLst>
            </a:pPr>
            <a:r>
              <a:rPr sz="1800" dirty="0">
                <a:solidFill>
                  <a:srgbClr val="44546A"/>
                </a:solidFill>
                <a:latin typeface="Wingdings"/>
                <a:cs typeface="Wingdings"/>
              </a:rPr>
              <a:t></a:t>
            </a:r>
            <a:r>
              <a:rPr sz="1800" dirty="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Calibri"/>
                <a:cs typeface="Calibri"/>
              </a:rPr>
              <a:t>Override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superclass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C84F1-4D60-171D-7892-8CAB9606B48B}"/>
              </a:ext>
            </a:extLst>
          </p:cNvPr>
          <p:cNvSpPr txBox="1"/>
          <p:nvPr/>
        </p:nvSpPr>
        <p:spPr>
          <a:xfrm>
            <a:off x="5486400" y="5715000"/>
            <a:ext cx="3151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SuperKeyword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228" y="694435"/>
            <a:ext cx="7193280" cy="225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Overriding Methods</a:t>
            </a:r>
            <a:r>
              <a:rPr sz="3000" spc="-5" dirty="0">
                <a:latin typeface="Calibri"/>
                <a:cs typeface="Calibri"/>
              </a:rPr>
              <a:t> in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the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Superclass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sz="24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Overriding: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inherits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dirty="0">
                <a:latin typeface="Times New Roman"/>
                <a:cs typeface="Times New Roman"/>
              </a:rPr>
              <a:t> 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superclass.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800"/>
              </a:lnSpc>
              <a:spcBef>
                <a:spcPts val="290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Sometimes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necessary</a:t>
            </a:r>
            <a:r>
              <a:rPr sz="2400" dirty="0">
                <a:latin typeface="Times New Roman"/>
                <a:cs typeface="Times New Roman"/>
              </a:rPr>
              <a:t> 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subclass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modify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implementation</a:t>
            </a:r>
            <a:r>
              <a:rPr sz="2400" dirty="0">
                <a:latin typeface="Times New Roman"/>
                <a:cs typeface="Times New Roman"/>
              </a:rPr>
              <a:t> of a</a:t>
            </a:r>
            <a:r>
              <a:rPr sz="2400" spc="-5" dirty="0">
                <a:latin typeface="Times New Roman"/>
                <a:cs typeface="Times New Roman"/>
              </a:rPr>
              <a:t> method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superclass.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473392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10.3.</a:t>
            </a:r>
            <a:r>
              <a:rPr spc="-5" dirty="0"/>
              <a:t> </a:t>
            </a:r>
            <a:r>
              <a:rPr spc="35" dirty="0"/>
              <a:t>Overriding</a:t>
            </a:r>
            <a:r>
              <a:rPr spc="-5" dirty="0"/>
              <a:t> </a:t>
            </a:r>
            <a:r>
              <a:rPr spc="45" dirty="0"/>
              <a:t>Methods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114D73-97B1-305B-CC04-C17DFD671EE4}"/>
              </a:ext>
            </a:extLst>
          </p:cNvPr>
          <p:cNvSpPr txBox="1"/>
          <p:nvPr/>
        </p:nvSpPr>
        <p:spPr>
          <a:xfrm>
            <a:off x="5638800" y="5715000"/>
            <a:ext cx="2766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Overriding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3" name="object 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7137" y="61660"/>
            <a:ext cx="5810250" cy="11156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530"/>
              </a:spcBef>
            </a:pPr>
            <a:r>
              <a:rPr spc="40" dirty="0"/>
              <a:t>10.3.</a:t>
            </a:r>
            <a:r>
              <a:rPr spc="5" dirty="0"/>
              <a:t> </a:t>
            </a:r>
            <a:r>
              <a:rPr spc="35" dirty="0"/>
              <a:t>Overriding</a:t>
            </a:r>
            <a:r>
              <a:rPr spc="5" dirty="0"/>
              <a:t> </a:t>
            </a:r>
            <a:r>
              <a:rPr spc="45" dirty="0"/>
              <a:t>Methods</a:t>
            </a: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3000" b="0" spc="-10" dirty="0">
                <a:latin typeface="Calibri"/>
                <a:cs typeface="Calibri"/>
              </a:rPr>
              <a:t>Overriding Methods</a:t>
            </a:r>
            <a:r>
              <a:rPr sz="3000" b="0" spc="-5" dirty="0">
                <a:latin typeface="Calibri"/>
                <a:cs typeface="Calibri"/>
              </a:rPr>
              <a:t> in</a:t>
            </a:r>
            <a:r>
              <a:rPr sz="3000" b="0" spc="-10" dirty="0">
                <a:latin typeface="Calibri"/>
                <a:cs typeface="Calibri"/>
              </a:rPr>
              <a:t> </a:t>
            </a:r>
            <a:r>
              <a:rPr sz="3000" b="0" spc="-5" dirty="0">
                <a:latin typeface="Calibri"/>
                <a:cs typeface="Calibri"/>
              </a:rPr>
              <a:t>the</a:t>
            </a:r>
            <a:r>
              <a:rPr sz="3000" b="0" spc="-15" dirty="0">
                <a:latin typeface="Calibri"/>
                <a:cs typeface="Calibri"/>
              </a:rPr>
              <a:t> </a:t>
            </a:r>
            <a:r>
              <a:rPr sz="3000" b="0" spc="-10" dirty="0">
                <a:latin typeface="Calibri"/>
                <a:cs typeface="Calibri"/>
              </a:rPr>
              <a:t>Superclass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03732" y="1776476"/>
            <a:ext cx="7569834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public</a:t>
            </a:r>
            <a:r>
              <a:rPr sz="2400" b="1" spc="-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String</a:t>
            </a:r>
            <a:r>
              <a:rPr sz="24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toString()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26465" marR="5080" indent="-457200">
              <a:lnSpc>
                <a:spcPct val="100800"/>
              </a:lnSpc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return </a:t>
            </a:r>
            <a:r>
              <a:rPr sz="2400" b="1" spc="-5" dirty="0">
                <a:solidFill>
                  <a:srgbClr val="A31515"/>
                </a:solidFill>
                <a:latin typeface="Arial"/>
                <a:cs typeface="Arial"/>
              </a:rPr>
              <a:t>"created on </a:t>
            </a:r>
            <a:r>
              <a:rPr sz="2400" b="1" dirty="0">
                <a:solidFill>
                  <a:srgbClr val="A31515"/>
                </a:solidFill>
                <a:latin typeface="Arial"/>
                <a:cs typeface="Arial"/>
              </a:rPr>
              <a:t>" </a:t>
            </a:r>
            <a:r>
              <a:rPr sz="2400" b="1" dirty="0">
                <a:latin typeface="Arial"/>
                <a:cs typeface="Arial"/>
              </a:rPr>
              <a:t>+ dateCreated + </a:t>
            </a:r>
            <a:r>
              <a:rPr sz="2400" b="1" spc="-5" dirty="0">
                <a:solidFill>
                  <a:srgbClr val="A31515"/>
                </a:solidFill>
                <a:latin typeface="Arial"/>
                <a:cs typeface="Arial"/>
              </a:rPr>
              <a:t>"\ncolor: </a:t>
            </a:r>
            <a:r>
              <a:rPr sz="2400" b="1" dirty="0">
                <a:solidFill>
                  <a:srgbClr val="A31515"/>
                </a:solidFill>
                <a:latin typeface="Arial"/>
                <a:cs typeface="Arial"/>
              </a:rPr>
              <a:t>" </a:t>
            </a:r>
            <a:r>
              <a:rPr sz="2400" b="1" dirty="0">
                <a:latin typeface="Arial"/>
                <a:cs typeface="Arial"/>
              </a:rPr>
              <a:t>+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color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A31515"/>
                </a:solidFill>
                <a:latin typeface="Arial"/>
                <a:cs typeface="Arial"/>
              </a:rPr>
              <a:t>"</a:t>
            </a:r>
            <a:r>
              <a:rPr sz="2400" b="1" spc="-5" dirty="0">
                <a:solidFill>
                  <a:srgbClr val="A31515"/>
                </a:solidFill>
                <a:latin typeface="Arial"/>
                <a:cs typeface="Arial"/>
              </a:rPr>
              <a:t> and</a:t>
            </a:r>
            <a:r>
              <a:rPr sz="2400" b="1" spc="-15" dirty="0">
                <a:solidFill>
                  <a:srgbClr val="A31515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A31515"/>
                </a:solidFill>
                <a:latin typeface="Arial"/>
                <a:cs typeface="Arial"/>
              </a:rPr>
              <a:t>filled: </a:t>
            </a:r>
            <a:r>
              <a:rPr sz="2400" b="1" dirty="0">
                <a:solidFill>
                  <a:srgbClr val="A31515"/>
                </a:solidFill>
                <a:latin typeface="Arial"/>
                <a:cs typeface="Arial"/>
              </a:rPr>
              <a:t>"</a:t>
            </a:r>
            <a:r>
              <a:rPr sz="2400" b="1" spc="-5" dirty="0">
                <a:solidFill>
                  <a:srgbClr val="A31515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filled;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>
              <a:latin typeface="Arial"/>
              <a:cs typeface="Arial"/>
            </a:endParaRPr>
          </a:p>
          <a:p>
            <a:pPr marL="119380">
              <a:lnSpc>
                <a:spcPct val="100000"/>
              </a:lnSpc>
              <a:spcBef>
                <a:spcPts val="1985"/>
              </a:spcBef>
            </a:pP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public</a:t>
            </a:r>
            <a:r>
              <a:rPr sz="2400" b="1" dirty="0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class</a:t>
            </a:r>
            <a:r>
              <a:rPr sz="2400" b="1" spc="-10" dirty="0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Circle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extends </a:t>
            </a:r>
            <a:r>
              <a:rPr sz="2400" b="1" spc="-5" dirty="0">
                <a:latin typeface="Arial"/>
                <a:cs typeface="Arial"/>
              </a:rPr>
              <a:t>GeometricObject</a:t>
            </a:r>
            <a:r>
              <a:rPr sz="2400" b="1" dirty="0">
                <a:latin typeface="Arial"/>
                <a:cs typeface="Arial"/>
              </a:rPr>
              <a:t> {</a:t>
            </a:r>
            <a:endParaRPr sz="2400">
              <a:latin typeface="Arial"/>
              <a:cs typeface="Arial"/>
            </a:endParaRPr>
          </a:p>
          <a:p>
            <a:pPr marL="398780">
              <a:lnSpc>
                <a:spcPct val="100000"/>
              </a:lnSpc>
              <a:spcBef>
                <a:spcPts val="15"/>
              </a:spcBef>
            </a:pP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//</a:t>
            </a:r>
            <a:r>
              <a:rPr sz="2000" b="1" spc="-1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Override</a:t>
            </a:r>
            <a:r>
              <a:rPr sz="2000" b="1" spc="-1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toString</a:t>
            </a:r>
            <a:r>
              <a:rPr sz="2000" b="1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method defined in</a:t>
            </a:r>
            <a:r>
              <a:rPr sz="2000" b="1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superclass</a:t>
            </a:r>
            <a:endParaRPr sz="2000">
              <a:latin typeface="Arial"/>
              <a:cs typeface="Arial"/>
            </a:endParaRPr>
          </a:p>
          <a:p>
            <a:pPr marL="45593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public</a:t>
            </a:r>
            <a:r>
              <a:rPr sz="2400" b="1" spc="-20" dirty="0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String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toString()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1945" y="4565395"/>
            <a:ext cx="908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return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9845" y="4617462"/>
            <a:ext cx="5871210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70"/>
              </a:lnSpc>
            </a:pPr>
            <a:r>
              <a:rPr sz="2400" b="1" spc="-15" dirty="0">
                <a:solidFill>
                  <a:srgbClr val="000CD6"/>
                </a:solidFill>
                <a:latin typeface="Arial"/>
                <a:cs typeface="Arial"/>
              </a:rPr>
              <a:t>super</a:t>
            </a:r>
            <a:r>
              <a:rPr sz="2400" b="1" spc="-15" dirty="0">
                <a:solidFill>
                  <a:srgbClr val="006666"/>
                </a:solidFill>
                <a:latin typeface="Arial"/>
                <a:cs typeface="Arial"/>
              </a:rPr>
              <a:t>.</a:t>
            </a:r>
            <a:r>
              <a:rPr sz="2400" b="1" spc="-15" dirty="0">
                <a:latin typeface="Arial"/>
                <a:cs typeface="Arial"/>
              </a:rPr>
              <a:t>toString()</a:t>
            </a:r>
            <a:r>
              <a:rPr sz="2400" b="1" dirty="0">
                <a:latin typeface="Arial"/>
                <a:cs typeface="Arial"/>
              </a:rPr>
              <a:t> +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Arial"/>
                <a:cs typeface="Arial"/>
              </a:rPr>
              <a:t>"\nradius</a:t>
            </a:r>
            <a:r>
              <a:rPr sz="2400" b="1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Arial"/>
                <a:cs typeface="Arial"/>
              </a:rPr>
              <a:t>is</a:t>
            </a:r>
            <a:r>
              <a:rPr sz="2400" b="1" dirty="0">
                <a:solidFill>
                  <a:srgbClr val="00997F"/>
                </a:solidFill>
                <a:latin typeface="Arial"/>
                <a:cs typeface="Arial"/>
              </a:rPr>
              <a:t> "</a:t>
            </a:r>
            <a:r>
              <a:rPr sz="2400" b="1" spc="5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5" dirty="0">
                <a:latin typeface="Arial"/>
                <a:cs typeface="Arial"/>
              </a:rPr>
              <a:t> radius;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570" y="4934203"/>
            <a:ext cx="565150" cy="760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6064" y="1160779"/>
            <a:ext cx="8204200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" dirty="0">
                <a:latin typeface="Times New Roman"/>
                <a:cs typeface="Times New Roman"/>
              </a:rPr>
              <a:t>instance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overridden</a:t>
            </a:r>
            <a:r>
              <a:rPr sz="2400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only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2400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 is</a:t>
            </a:r>
            <a:r>
              <a:rPr sz="2400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accessible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097915" marR="5080" lvl="1" indent="-342900">
              <a:lnSpc>
                <a:spcPct val="100000"/>
              </a:lnSpc>
              <a:spcBef>
                <a:spcPts val="25"/>
              </a:spcBef>
              <a:buFont typeface="Wingdings"/>
              <a:buChar char="■"/>
              <a:tabLst>
                <a:tab pos="1097915" algn="l"/>
                <a:tab pos="1098550" algn="l"/>
              </a:tabLst>
            </a:pPr>
            <a:r>
              <a:rPr sz="2400" spc="-5" dirty="0">
                <a:latin typeface="Times New Roman"/>
                <a:cs typeface="Times New Roman"/>
              </a:rPr>
              <a:t>Thus, 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private</a:t>
            </a:r>
            <a:r>
              <a:rPr sz="2400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sz="2400" spc="5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cannot</a:t>
            </a:r>
            <a:r>
              <a:rPr sz="2400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be </a:t>
            </a:r>
            <a:r>
              <a:rPr sz="2400" spc="-5" dirty="0">
                <a:solidFill>
                  <a:schemeClr val="accent2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overridden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because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accessible outside its</a:t>
            </a:r>
            <a:r>
              <a:rPr sz="2400" dirty="0">
                <a:latin typeface="Times New Roman"/>
                <a:cs typeface="Times New Roman"/>
              </a:rPr>
              <a:t> own </a:t>
            </a:r>
            <a:r>
              <a:rPr sz="2400" spc="-5" dirty="0">
                <a:latin typeface="Times New Roman"/>
                <a:cs typeface="Times New Roman"/>
              </a:rPr>
              <a:t>class.</a:t>
            </a:r>
            <a:endParaRPr sz="2400" dirty="0">
              <a:latin typeface="Times New Roman"/>
              <a:cs typeface="Times New Roman"/>
            </a:endParaRPr>
          </a:p>
          <a:p>
            <a:pPr marL="1097915" marR="520065" lvl="1" indent="-342900">
              <a:lnSpc>
                <a:spcPts val="2810"/>
              </a:lnSpc>
              <a:spcBef>
                <a:spcPts val="175"/>
              </a:spcBef>
              <a:buFont typeface="Wingdings"/>
              <a:buChar char="■"/>
              <a:tabLst>
                <a:tab pos="1097915" algn="l"/>
                <a:tab pos="1098550" algn="l"/>
              </a:tabLst>
            </a:pPr>
            <a:r>
              <a:rPr sz="2400" dirty="0">
                <a:latin typeface="Times New Roman"/>
                <a:cs typeface="Times New Roman"/>
              </a:rPr>
              <a:t>If a</a:t>
            </a:r>
            <a:r>
              <a:rPr sz="2400" spc="-5" dirty="0">
                <a:latin typeface="Times New Roman"/>
                <a:cs typeface="Times New Roman"/>
              </a:rPr>
              <a:t> method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subclass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private 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superclass,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completely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unrelated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820"/>
              </a:lnSpc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inherited.</a:t>
            </a:r>
            <a:endParaRPr sz="2400" dirty="0">
              <a:latin typeface="Times New Roman"/>
              <a:cs typeface="Times New Roman"/>
            </a:endParaRPr>
          </a:p>
          <a:p>
            <a:pPr marL="1098550" lvl="1" indent="-343535">
              <a:lnSpc>
                <a:spcPct val="100000"/>
              </a:lnSpc>
              <a:spcBef>
                <a:spcPts val="25"/>
              </a:spcBef>
              <a:buFont typeface="Wingdings"/>
              <a:buChar char="■"/>
              <a:tabLst>
                <a:tab pos="1097915" algn="l"/>
                <a:tab pos="1098550" algn="l"/>
              </a:tabLst>
            </a:pPr>
            <a:r>
              <a:rPr sz="2400" spc="-15" dirty="0">
                <a:latin typeface="Times New Roman"/>
                <a:cs typeface="Times New Roman"/>
              </a:rPr>
              <a:t>However,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static method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cannot 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overridden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097915" marR="19050" lvl="1" indent="-342900">
              <a:lnSpc>
                <a:spcPts val="2900"/>
              </a:lnSpc>
              <a:spcBef>
                <a:spcPts val="80"/>
              </a:spcBef>
              <a:buFont typeface="Wingdings"/>
              <a:buChar char="■"/>
              <a:tabLst>
                <a:tab pos="1097915" algn="l"/>
                <a:tab pos="1098550" algn="l"/>
              </a:tabLst>
            </a:pPr>
            <a:r>
              <a:rPr sz="2400" dirty="0">
                <a:latin typeface="Times New Roman"/>
                <a:cs typeface="Times New Roman"/>
              </a:rPr>
              <a:t>If a</a:t>
            </a:r>
            <a:r>
              <a:rPr sz="2400" spc="-5" dirty="0">
                <a:latin typeface="Times New Roman"/>
                <a:cs typeface="Times New Roman"/>
              </a:rPr>
              <a:t> static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superclass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redefined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subclass,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</a:t>
            </a:r>
            <a:r>
              <a:rPr sz="2400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defined</a:t>
            </a:r>
            <a:r>
              <a:rPr sz="2400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400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superclass</a:t>
            </a:r>
            <a:r>
              <a:rPr sz="2400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2400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hidden.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473392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10.3.</a:t>
            </a:r>
            <a:r>
              <a:rPr spc="-5" dirty="0"/>
              <a:t> </a:t>
            </a:r>
            <a:r>
              <a:rPr spc="35" dirty="0"/>
              <a:t>Overriding</a:t>
            </a:r>
            <a:r>
              <a:rPr spc="-5" dirty="0"/>
              <a:t> </a:t>
            </a:r>
            <a:r>
              <a:rPr spc="45" dirty="0"/>
              <a:t>Methods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412" y="133603"/>
            <a:ext cx="5972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Calibri"/>
                <a:cs typeface="Calibri"/>
              </a:rPr>
              <a:t>11.4.</a:t>
            </a:r>
            <a:r>
              <a:rPr sz="3600" b="0" spc="-20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Overriding</a:t>
            </a:r>
            <a:r>
              <a:rPr sz="3600" b="0" spc="-20" dirty="0">
                <a:latin typeface="Calibri"/>
                <a:cs typeface="Calibri"/>
              </a:rPr>
              <a:t> </a:t>
            </a:r>
            <a:r>
              <a:rPr sz="3600" b="0" spc="-5" dirty="0">
                <a:latin typeface="Calibri"/>
                <a:cs typeface="Calibri"/>
              </a:rPr>
              <a:t>vs.</a:t>
            </a:r>
            <a:r>
              <a:rPr sz="3600" b="0" spc="-20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Overloading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7283" y="1154684"/>
            <a:ext cx="8407400" cy="40487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452120" indent="-342900">
              <a:lnSpc>
                <a:spcPct val="100800"/>
              </a:lnSpc>
              <a:spcBef>
                <a:spcPts val="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Overloading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define multiple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same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5" dirty="0">
                <a:latin typeface="Times New Roman"/>
                <a:cs typeface="Times New Roman"/>
              </a:rPr>
              <a:t> signatures.</a:t>
            </a:r>
            <a:endParaRPr sz="2400">
              <a:latin typeface="Times New Roman"/>
              <a:cs typeface="Times New Roman"/>
            </a:endParaRPr>
          </a:p>
          <a:p>
            <a:pPr marL="812165" marR="577850" lvl="1" indent="-342900">
              <a:lnSpc>
                <a:spcPts val="2900"/>
              </a:lnSpc>
              <a:spcBef>
                <a:spcPts val="8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Times New Roman"/>
                <a:cs typeface="Times New Roman"/>
              </a:rPr>
              <a:t>Overloaded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-5" dirty="0">
                <a:latin typeface="Times New Roman"/>
                <a:cs typeface="Times New Roman"/>
              </a:rPr>
              <a:t> either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same class,</a:t>
            </a:r>
            <a:r>
              <a:rPr sz="2400" dirty="0">
                <a:latin typeface="Times New Roman"/>
                <a:cs typeface="Times New Roman"/>
              </a:rPr>
              <a:t> or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classes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related</a:t>
            </a:r>
            <a:r>
              <a:rPr sz="2400" dirty="0">
                <a:latin typeface="Times New Roman"/>
                <a:cs typeface="Times New Roman"/>
              </a:rPr>
              <a:t> by </a:t>
            </a:r>
            <a:r>
              <a:rPr sz="2400" spc="-5" dirty="0">
                <a:latin typeface="Times New Roman"/>
                <a:cs typeface="Times New Roman"/>
              </a:rPr>
              <a:t>inheritance.</a:t>
            </a:r>
            <a:endParaRPr sz="2400">
              <a:latin typeface="Times New Roman"/>
              <a:cs typeface="Times New Roman"/>
            </a:endParaRPr>
          </a:p>
          <a:p>
            <a:pPr marL="812800" lvl="1" indent="-343535">
              <a:lnSpc>
                <a:spcPts val="271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Times New Roman"/>
                <a:cs typeface="Times New Roman"/>
              </a:rPr>
              <a:t>Overloaded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 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but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different</a:t>
            </a:r>
            <a:endParaRPr sz="2400">
              <a:latin typeface="Times New Roman"/>
              <a:cs typeface="Times New Roman"/>
            </a:endParaRPr>
          </a:p>
          <a:p>
            <a:pPr marL="812165">
              <a:lnSpc>
                <a:spcPct val="100000"/>
              </a:lnSpc>
              <a:spcBef>
                <a:spcPts val="25"/>
              </a:spcBef>
            </a:pP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parameter</a:t>
            </a:r>
            <a:r>
              <a:rPr sz="2400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lists.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Overriding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means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implementation</a:t>
            </a:r>
            <a:r>
              <a:rPr sz="2400" dirty="0">
                <a:latin typeface="Times New Roman"/>
                <a:cs typeface="Times New Roman"/>
              </a:rPr>
              <a:t> for a</a:t>
            </a:r>
            <a:r>
              <a:rPr sz="2400" spc="-5" dirty="0">
                <a:latin typeface="Times New Roman"/>
                <a:cs typeface="Times New Roman"/>
              </a:rPr>
              <a:t> method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the subclass.</a:t>
            </a:r>
            <a:endParaRPr sz="2400">
              <a:latin typeface="Times New Roman"/>
              <a:cs typeface="Times New Roman"/>
            </a:endParaRPr>
          </a:p>
          <a:p>
            <a:pPr marL="812165" marR="1005205" lvl="1" indent="-342900">
              <a:lnSpc>
                <a:spcPts val="2810"/>
              </a:lnSpc>
              <a:spcBef>
                <a:spcPts val="17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Times New Roman"/>
                <a:cs typeface="Times New Roman"/>
              </a:rPr>
              <a:t>Overridden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different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classes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related</a:t>
            </a:r>
            <a:r>
              <a:rPr sz="2400" dirty="0">
                <a:latin typeface="Times New Roman"/>
                <a:cs typeface="Times New Roman"/>
              </a:rPr>
              <a:t> by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inheritance.</a:t>
            </a:r>
            <a:endParaRPr sz="2400">
              <a:latin typeface="Times New Roman"/>
              <a:cs typeface="Times New Roman"/>
            </a:endParaRPr>
          </a:p>
          <a:p>
            <a:pPr marL="812800" lvl="1" indent="-343535">
              <a:lnSpc>
                <a:spcPts val="282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Times New Roman"/>
                <a:cs typeface="Times New Roman"/>
              </a:rPr>
              <a:t>Overridden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have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same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signature.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412" y="133603"/>
            <a:ext cx="5972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Calibri"/>
                <a:cs typeface="Calibri"/>
              </a:rPr>
              <a:t>11.4.</a:t>
            </a:r>
            <a:r>
              <a:rPr sz="3600" b="0" spc="-20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Overriding</a:t>
            </a:r>
            <a:r>
              <a:rPr sz="3600" b="0" spc="-20" dirty="0">
                <a:latin typeface="Calibri"/>
                <a:cs typeface="Calibri"/>
              </a:rPr>
              <a:t> </a:t>
            </a:r>
            <a:r>
              <a:rPr sz="3600" b="0" spc="-5" dirty="0">
                <a:latin typeface="Calibri"/>
                <a:cs typeface="Calibri"/>
              </a:rPr>
              <a:t>vs.</a:t>
            </a:r>
            <a:r>
              <a:rPr sz="3600" b="0" spc="-20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Overloading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47901" y="4606340"/>
            <a:ext cx="991235" cy="446405"/>
          </a:xfrm>
          <a:custGeom>
            <a:avLst/>
            <a:gdLst/>
            <a:ahLst/>
            <a:cxnLst/>
            <a:rect l="l" t="t" r="r" b="b"/>
            <a:pathLst>
              <a:path w="991235" h="446404">
                <a:moveTo>
                  <a:pt x="990968" y="0"/>
                </a:moveTo>
                <a:lnTo>
                  <a:pt x="103225" y="0"/>
                </a:lnTo>
                <a:lnTo>
                  <a:pt x="103225" y="222999"/>
                </a:lnTo>
                <a:lnTo>
                  <a:pt x="0" y="222999"/>
                </a:lnTo>
                <a:lnTo>
                  <a:pt x="0" y="446011"/>
                </a:lnTo>
                <a:lnTo>
                  <a:pt x="784517" y="446011"/>
                </a:lnTo>
                <a:lnTo>
                  <a:pt x="784517" y="222999"/>
                </a:lnTo>
                <a:lnTo>
                  <a:pt x="990968" y="222999"/>
                </a:lnTo>
                <a:lnTo>
                  <a:pt x="99096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7896" y="1224088"/>
            <a:ext cx="4274185" cy="4584065"/>
          </a:xfrm>
          <a:prstGeom prst="rect">
            <a:avLst/>
          </a:prstGeom>
          <a:ln w="172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0160">
              <a:lnSpc>
                <a:spcPts val="1720"/>
              </a:lnSpc>
            </a:pPr>
            <a:r>
              <a:rPr sz="1550" b="1" spc="-155" dirty="0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 class </a:t>
            </a:r>
            <a:r>
              <a:rPr sz="1550" b="1" spc="-155" dirty="0">
                <a:latin typeface="Courier New"/>
                <a:cs typeface="Courier New"/>
              </a:rPr>
              <a:t>Tes</a:t>
            </a:r>
            <a:r>
              <a:rPr sz="1550" b="1" spc="-150" dirty="0">
                <a:latin typeface="Courier New"/>
                <a:cs typeface="Courier New"/>
              </a:rPr>
              <a:t>t {</a:t>
            </a:r>
            <a:endParaRPr sz="1550">
              <a:latin typeface="Courier New"/>
              <a:cs typeface="Courier New"/>
            </a:endParaRPr>
          </a:p>
          <a:p>
            <a:pPr marL="406400" marR="92710" indent="-198755">
              <a:lnSpc>
                <a:spcPts val="1760"/>
              </a:lnSpc>
              <a:spcBef>
                <a:spcPts val="90"/>
              </a:spcBef>
            </a:pPr>
            <a:r>
              <a:rPr sz="1550" b="1" spc="-155" dirty="0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 </a:t>
            </a:r>
            <a:r>
              <a:rPr sz="1550" b="1" spc="-155" dirty="0">
                <a:solidFill>
                  <a:srgbClr val="000050"/>
                </a:solidFill>
                <a:latin typeface="Courier New"/>
                <a:cs typeface="Courier New"/>
              </a:rPr>
              <a:t>stati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 void </a:t>
            </a:r>
            <a:r>
              <a:rPr sz="1550" b="1" spc="-155" dirty="0">
                <a:latin typeface="Courier New"/>
                <a:cs typeface="Courier New"/>
              </a:rPr>
              <a:t>main(String[</a:t>
            </a:r>
            <a:r>
              <a:rPr sz="1550" b="1" spc="-150" dirty="0">
                <a:latin typeface="Courier New"/>
                <a:cs typeface="Courier New"/>
              </a:rPr>
              <a:t>] </a:t>
            </a:r>
            <a:r>
              <a:rPr sz="1550" b="1" spc="-155" dirty="0">
                <a:latin typeface="Courier New"/>
                <a:cs typeface="Courier New"/>
              </a:rPr>
              <a:t>args</a:t>
            </a:r>
            <a:r>
              <a:rPr sz="1550" b="1" spc="-150" dirty="0">
                <a:latin typeface="Courier New"/>
                <a:cs typeface="Courier New"/>
              </a:rPr>
              <a:t>) {  A a = 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new </a:t>
            </a:r>
            <a:r>
              <a:rPr sz="1550" b="1" spc="-150" dirty="0">
                <a:latin typeface="Courier New"/>
                <a:cs typeface="Courier New"/>
              </a:rPr>
              <a:t>A();</a:t>
            </a:r>
            <a:endParaRPr sz="1550">
              <a:latin typeface="Courier New"/>
              <a:cs typeface="Courier New"/>
            </a:endParaRPr>
          </a:p>
          <a:p>
            <a:pPr marL="406400">
              <a:lnSpc>
                <a:spcPts val="1660"/>
              </a:lnSpc>
            </a:pPr>
            <a:r>
              <a:rPr sz="1550" b="1" spc="-150" dirty="0">
                <a:latin typeface="Courier New"/>
                <a:cs typeface="Courier New"/>
              </a:rPr>
              <a:t>a.p(</a:t>
            </a:r>
            <a:r>
              <a:rPr sz="1550" b="1" spc="-150" dirty="0">
                <a:solidFill>
                  <a:srgbClr val="3366FF"/>
                </a:solidFill>
                <a:latin typeface="Courier New"/>
                <a:cs typeface="Courier New"/>
              </a:rPr>
              <a:t>10</a:t>
            </a:r>
            <a:r>
              <a:rPr sz="1550" b="1" spc="-150" dirty="0">
                <a:latin typeface="Courier New"/>
                <a:cs typeface="Courier New"/>
              </a:rPr>
              <a:t>);</a:t>
            </a:r>
            <a:endParaRPr sz="1550">
              <a:latin typeface="Courier New"/>
              <a:cs typeface="Courier New"/>
            </a:endParaRPr>
          </a:p>
          <a:p>
            <a:pPr marL="406400">
              <a:lnSpc>
                <a:spcPts val="1755"/>
              </a:lnSpc>
            </a:pPr>
            <a:r>
              <a:rPr sz="1550" b="1" spc="-150" dirty="0">
                <a:latin typeface="Courier New"/>
                <a:cs typeface="Courier New"/>
              </a:rPr>
              <a:t>a.p(</a:t>
            </a:r>
            <a:r>
              <a:rPr sz="1550" b="1" spc="-150" dirty="0">
                <a:solidFill>
                  <a:srgbClr val="3366FF"/>
                </a:solidFill>
                <a:latin typeface="Courier New"/>
                <a:cs typeface="Courier New"/>
              </a:rPr>
              <a:t>10.0</a:t>
            </a:r>
            <a:r>
              <a:rPr sz="1550" b="1" spc="-150" dirty="0">
                <a:latin typeface="Courier New"/>
                <a:cs typeface="Courier New"/>
              </a:rPr>
              <a:t>);</a:t>
            </a:r>
            <a:endParaRPr sz="1550">
              <a:latin typeface="Courier New"/>
              <a:cs typeface="Courier New"/>
            </a:endParaRPr>
          </a:p>
          <a:p>
            <a:pPr marL="208279">
              <a:lnSpc>
                <a:spcPts val="1755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 marL="10160">
              <a:lnSpc>
                <a:spcPts val="1810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ourier New"/>
              <a:cs typeface="Courier New"/>
            </a:endParaRPr>
          </a:p>
          <a:p>
            <a:pPr marL="10160">
              <a:lnSpc>
                <a:spcPts val="1810"/>
              </a:lnSpc>
              <a:spcBef>
                <a:spcPts val="5"/>
              </a:spcBef>
            </a:pP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class </a:t>
            </a:r>
            <a:r>
              <a:rPr sz="1550" b="1" spc="-150" dirty="0">
                <a:latin typeface="Courier New"/>
                <a:cs typeface="Courier New"/>
              </a:rPr>
              <a:t>B {</a:t>
            </a:r>
            <a:endParaRPr sz="1550">
              <a:latin typeface="Courier New"/>
              <a:cs typeface="Courier New"/>
            </a:endParaRPr>
          </a:p>
          <a:p>
            <a:pPr marL="406400" marR="1282065" indent="-198755">
              <a:lnSpc>
                <a:spcPts val="1760"/>
              </a:lnSpc>
              <a:spcBef>
                <a:spcPts val="90"/>
              </a:spcBef>
            </a:pPr>
            <a:r>
              <a:rPr sz="1550" b="1" spc="-155" dirty="0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 void </a:t>
            </a:r>
            <a:r>
              <a:rPr sz="1550" b="1" spc="-150" dirty="0">
                <a:latin typeface="Courier New"/>
                <a:cs typeface="Courier New"/>
              </a:rPr>
              <a:t>p(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double </a:t>
            </a:r>
            <a:r>
              <a:rPr sz="1550" b="1" spc="-155" dirty="0">
                <a:latin typeface="Courier New"/>
                <a:cs typeface="Courier New"/>
              </a:rPr>
              <a:t>i</a:t>
            </a:r>
            <a:r>
              <a:rPr sz="1550" b="1" spc="-150" dirty="0">
                <a:latin typeface="Courier New"/>
                <a:cs typeface="Courier New"/>
              </a:rPr>
              <a:t>) {  System.out.println(i * </a:t>
            </a:r>
            <a:r>
              <a:rPr sz="1550" b="1" spc="-150" dirty="0">
                <a:solidFill>
                  <a:srgbClr val="3366FF"/>
                </a:solidFill>
                <a:latin typeface="Courier New"/>
                <a:cs typeface="Courier New"/>
              </a:rPr>
              <a:t>2</a:t>
            </a:r>
            <a:r>
              <a:rPr sz="1550" b="1" spc="-150" dirty="0">
                <a:latin typeface="Courier New"/>
                <a:cs typeface="Courier New"/>
              </a:rPr>
              <a:t>);</a:t>
            </a:r>
            <a:endParaRPr sz="1550">
              <a:latin typeface="Courier New"/>
              <a:cs typeface="Courier New"/>
            </a:endParaRPr>
          </a:p>
          <a:p>
            <a:pPr marL="208279">
              <a:lnSpc>
                <a:spcPts val="1660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 marL="10160">
              <a:lnSpc>
                <a:spcPts val="1810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ourier New"/>
              <a:cs typeface="Courier New"/>
            </a:endParaRPr>
          </a:p>
          <a:p>
            <a:pPr marL="10160">
              <a:lnSpc>
                <a:spcPts val="1810"/>
              </a:lnSpc>
            </a:pP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class </a:t>
            </a:r>
            <a:r>
              <a:rPr sz="1550" b="1" spc="-150" dirty="0">
                <a:latin typeface="Courier New"/>
                <a:cs typeface="Courier New"/>
              </a:rPr>
              <a:t>A 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extends </a:t>
            </a:r>
            <a:r>
              <a:rPr sz="1550" b="1" spc="-150" dirty="0">
                <a:latin typeface="Courier New"/>
                <a:cs typeface="Courier New"/>
              </a:rPr>
              <a:t>B {</a:t>
            </a:r>
            <a:endParaRPr sz="1550">
              <a:latin typeface="Courier New"/>
              <a:cs typeface="Courier New"/>
            </a:endParaRPr>
          </a:p>
          <a:p>
            <a:pPr marL="208279" marR="92710">
              <a:lnSpc>
                <a:spcPts val="1760"/>
              </a:lnSpc>
              <a:spcBef>
                <a:spcPts val="90"/>
              </a:spcBef>
            </a:pPr>
            <a:r>
              <a:rPr sz="1550" b="1" spc="-155" dirty="0">
                <a:solidFill>
                  <a:srgbClr val="70AD47"/>
                </a:solidFill>
                <a:latin typeface="Courier New"/>
                <a:cs typeface="Courier New"/>
              </a:rPr>
              <a:t>/</a:t>
            </a:r>
            <a:r>
              <a:rPr sz="1550" b="1" spc="-150" dirty="0">
                <a:solidFill>
                  <a:srgbClr val="70AD47"/>
                </a:solidFill>
                <a:latin typeface="Courier New"/>
                <a:cs typeface="Courier New"/>
              </a:rPr>
              <a:t>/ </a:t>
            </a:r>
            <a:r>
              <a:rPr sz="1550" b="1" spc="-155" dirty="0">
                <a:solidFill>
                  <a:srgbClr val="70AD47"/>
                </a:solidFill>
                <a:latin typeface="Courier New"/>
                <a:cs typeface="Courier New"/>
              </a:rPr>
              <a:t>Thi</a:t>
            </a:r>
            <a:r>
              <a:rPr sz="1550" b="1" spc="-150" dirty="0">
                <a:solidFill>
                  <a:srgbClr val="70AD47"/>
                </a:solidFill>
                <a:latin typeface="Courier New"/>
                <a:cs typeface="Courier New"/>
              </a:rPr>
              <a:t>s </a:t>
            </a:r>
            <a:r>
              <a:rPr sz="1550" b="1" spc="-155" dirty="0">
                <a:solidFill>
                  <a:srgbClr val="70AD47"/>
                </a:solidFill>
                <a:latin typeface="Courier New"/>
                <a:cs typeface="Courier New"/>
              </a:rPr>
              <a:t>metho</a:t>
            </a:r>
            <a:r>
              <a:rPr sz="1550" b="1" spc="-150" dirty="0">
                <a:solidFill>
                  <a:srgbClr val="70AD47"/>
                </a:solidFill>
                <a:latin typeface="Courier New"/>
                <a:cs typeface="Courier New"/>
              </a:rPr>
              <a:t>d overrides </a:t>
            </a:r>
            <a:r>
              <a:rPr sz="1550" b="1" spc="-155" dirty="0">
                <a:solidFill>
                  <a:srgbClr val="70AD47"/>
                </a:solidFill>
                <a:latin typeface="Courier New"/>
                <a:cs typeface="Courier New"/>
              </a:rPr>
              <a:t>th</a:t>
            </a:r>
            <a:r>
              <a:rPr sz="1550" b="1" spc="-150" dirty="0">
                <a:solidFill>
                  <a:srgbClr val="70AD47"/>
                </a:solidFill>
                <a:latin typeface="Courier New"/>
                <a:cs typeface="Courier New"/>
              </a:rPr>
              <a:t>e </a:t>
            </a:r>
            <a:r>
              <a:rPr sz="1550" b="1" spc="-155" dirty="0">
                <a:solidFill>
                  <a:srgbClr val="70AD47"/>
                </a:solidFill>
                <a:latin typeface="Courier New"/>
                <a:cs typeface="Courier New"/>
              </a:rPr>
              <a:t>metho</a:t>
            </a:r>
            <a:r>
              <a:rPr sz="1550" b="1" spc="-150" dirty="0">
                <a:solidFill>
                  <a:srgbClr val="70AD47"/>
                </a:solidFill>
                <a:latin typeface="Courier New"/>
                <a:cs typeface="Courier New"/>
              </a:rPr>
              <a:t>d in B  </a:t>
            </a:r>
            <a:r>
              <a:rPr sz="1550" b="1" spc="-155" dirty="0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 void </a:t>
            </a:r>
            <a:r>
              <a:rPr sz="1550" b="1" spc="-150" dirty="0">
                <a:latin typeface="Courier New"/>
                <a:cs typeface="Courier New"/>
              </a:rPr>
              <a:t>p(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double </a:t>
            </a:r>
            <a:r>
              <a:rPr sz="1550" b="1" spc="-150" dirty="0">
                <a:latin typeface="Courier New"/>
                <a:cs typeface="Courier New"/>
              </a:rPr>
              <a:t>i) {</a:t>
            </a:r>
            <a:endParaRPr sz="1550">
              <a:latin typeface="Courier New"/>
              <a:cs typeface="Courier New"/>
            </a:endParaRPr>
          </a:p>
          <a:p>
            <a:pPr marL="406400">
              <a:lnSpc>
                <a:spcPts val="1660"/>
              </a:lnSpc>
            </a:pPr>
            <a:r>
              <a:rPr sz="1550" b="1" spc="-150" dirty="0">
                <a:latin typeface="Courier New"/>
                <a:cs typeface="Courier New"/>
              </a:rPr>
              <a:t>System.out.println(i);</a:t>
            </a:r>
            <a:endParaRPr sz="1550">
              <a:latin typeface="Courier New"/>
              <a:cs typeface="Courier New"/>
            </a:endParaRPr>
          </a:p>
          <a:p>
            <a:pPr marL="208279">
              <a:lnSpc>
                <a:spcPts val="1755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 marL="10160">
              <a:lnSpc>
                <a:spcPts val="1810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207264" y="4606340"/>
            <a:ext cx="991235" cy="446405"/>
          </a:xfrm>
          <a:custGeom>
            <a:avLst/>
            <a:gdLst/>
            <a:ahLst/>
            <a:cxnLst/>
            <a:rect l="l" t="t" r="r" b="b"/>
            <a:pathLst>
              <a:path w="991234" h="446404">
                <a:moveTo>
                  <a:pt x="990968" y="0"/>
                </a:moveTo>
                <a:lnTo>
                  <a:pt x="103225" y="0"/>
                </a:lnTo>
                <a:lnTo>
                  <a:pt x="103225" y="222999"/>
                </a:lnTo>
                <a:lnTo>
                  <a:pt x="0" y="222999"/>
                </a:lnTo>
                <a:lnTo>
                  <a:pt x="0" y="446011"/>
                </a:lnTo>
                <a:lnTo>
                  <a:pt x="495477" y="446011"/>
                </a:lnTo>
                <a:lnTo>
                  <a:pt x="495477" y="222999"/>
                </a:lnTo>
                <a:lnTo>
                  <a:pt x="990968" y="222999"/>
                </a:lnTo>
                <a:lnTo>
                  <a:pt x="99096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86618" y="1224088"/>
            <a:ext cx="4274185" cy="4584065"/>
          </a:xfrm>
          <a:prstGeom prst="rect">
            <a:avLst/>
          </a:prstGeom>
          <a:ln w="1720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ts val="1720"/>
              </a:lnSpc>
            </a:pPr>
            <a:r>
              <a:rPr sz="1550" b="1" spc="-155" dirty="0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 class </a:t>
            </a:r>
            <a:r>
              <a:rPr sz="1550" b="1" spc="-155" dirty="0">
                <a:latin typeface="Courier New"/>
                <a:cs typeface="Courier New"/>
              </a:rPr>
              <a:t>Tes</a:t>
            </a:r>
            <a:r>
              <a:rPr sz="1550" b="1" spc="-150" dirty="0">
                <a:latin typeface="Courier New"/>
                <a:cs typeface="Courier New"/>
              </a:rPr>
              <a:t>t {</a:t>
            </a:r>
            <a:endParaRPr sz="1550">
              <a:latin typeface="Courier New"/>
              <a:cs typeface="Courier New"/>
            </a:endParaRPr>
          </a:p>
          <a:p>
            <a:pPr marL="427355" marR="72390" indent="-198755">
              <a:lnSpc>
                <a:spcPts val="1760"/>
              </a:lnSpc>
              <a:spcBef>
                <a:spcPts val="90"/>
              </a:spcBef>
            </a:pPr>
            <a:r>
              <a:rPr sz="1550" b="1" spc="-155" dirty="0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 </a:t>
            </a:r>
            <a:r>
              <a:rPr sz="1550" b="1" spc="-155" dirty="0">
                <a:solidFill>
                  <a:srgbClr val="000050"/>
                </a:solidFill>
                <a:latin typeface="Courier New"/>
                <a:cs typeface="Courier New"/>
              </a:rPr>
              <a:t>stati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 void </a:t>
            </a:r>
            <a:r>
              <a:rPr sz="1550" b="1" spc="-155" dirty="0">
                <a:latin typeface="Courier New"/>
                <a:cs typeface="Courier New"/>
              </a:rPr>
              <a:t>main(String[</a:t>
            </a:r>
            <a:r>
              <a:rPr sz="1550" b="1" spc="-150" dirty="0">
                <a:latin typeface="Courier New"/>
                <a:cs typeface="Courier New"/>
              </a:rPr>
              <a:t>] </a:t>
            </a:r>
            <a:r>
              <a:rPr sz="1550" b="1" spc="-155" dirty="0">
                <a:latin typeface="Courier New"/>
                <a:cs typeface="Courier New"/>
              </a:rPr>
              <a:t>args</a:t>
            </a:r>
            <a:r>
              <a:rPr sz="1550" b="1" spc="-150" dirty="0">
                <a:latin typeface="Courier New"/>
                <a:cs typeface="Courier New"/>
              </a:rPr>
              <a:t>) {  A a = 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new </a:t>
            </a:r>
            <a:r>
              <a:rPr sz="1550" b="1" spc="-150" dirty="0">
                <a:latin typeface="Courier New"/>
                <a:cs typeface="Courier New"/>
              </a:rPr>
              <a:t>A();</a:t>
            </a:r>
            <a:endParaRPr sz="1550">
              <a:latin typeface="Courier New"/>
              <a:cs typeface="Courier New"/>
            </a:endParaRPr>
          </a:p>
          <a:p>
            <a:pPr marL="427355">
              <a:lnSpc>
                <a:spcPts val="1660"/>
              </a:lnSpc>
            </a:pPr>
            <a:r>
              <a:rPr sz="1550" b="1" spc="-150" dirty="0">
                <a:latin typeface="Courier New"/>
                <a:cs typeface="Courier New"/>
              </a:rPr>
              <a:t>a.p(</a:t>
            </a:r>
            <a:r>
              <a:rPr sz="1550" b="1" spc="-150" dirty="0">
                <a:solidFill>
                  <a:srgbClr val="3366FF"/>
                </a:solidFill>
                <a:latin typeface="Courier New"/>
                <a:cs typeface="Courier New"/>
              </a:rPr>
              <a:t>10</a:t>
            </a:r>
            <a:r>
              <a:rPr sz="1550" b="1" spc="-150" dirty="0">
                <a:latin typeface="Courier New"/>
                <a:cs typeface="Courier New"/>
              </a:rPr>
              <a:t>);</a:t>
            </a:r>
            <a:endParaRPr sz="1550">
              <a:latin typeface="Courier New"/>
              <a:cs typeface="Courier New"/>
            </a:endParaRPr>
          </a:p>
          <a:p>
            <a:pPr marL="427355">
              <a:lnSpc>
                <a:spcPts val="1755"/>
              </a:lnSpc>
            </a:pPr>
            <a:r>
              <a:rPr sz="1550" b="1" spc="-150" dirty="0">
                <a:latin typeface="Courier New"/>
                <a:cs typeface="Courier New"/>
              </a:rPr>
              <a:t>a.p(</a:t>
            </a:r>
            <a:r>
              <a:rPr sz="1550" b="1" spc="-150" dirty="0">
                <a:solidFill>
                  <a:srgbClr val="3366FF"/>
                </a:solidFill>
                <a:latin typeface="Courier New"/>
                <a:cs typeface="Courier New"/>
              </a:rPr>
              <a:t>10.0</a:t>
            </a:r>
            <a:r>
              <a:rPr sz="1550" b="1" spc="-150" dirty="0">
                <a:latin typeface="Courier New"/>
                <a:cs typeface="Courier New"/>
              </a:rPr>
              <a:t>);</a:t>
            </a:r>
            <a:endParaRPr sz="1550">
              <a:latin typeface="Courier New"/>
              <a:cs typeface="Courier New"/>
            </a:endParaRPr>
          </a:p>
          <a:p>
            <a:pPr marL="228600">
              <a:lnSpc>
                <a:spcPts val="1755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 marL="30480">
              <a:lnSpc>
                <a:spcPts val="1810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Courier New"/>
              <a:cs typeface="Courier New"/>
            </a:endParaRPr>
          </a:p>
          <a:p>
            <a:pPr marL="30480">
              <a:lnSpc>
                <a:spcPts val="1810"/>
              </a:lnSpc>
              <a:spcBef>
                <a:spcPts val="5"/>
              </a:spcBef>
            </a:pP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class </a:t>
            </a:r>
            <a:r>
              <a:rPr sz="1550" b="1" spc="-150" dirty="0">
                <a:latin typeface="Courier New"/>
                <a:cs typeface="Courier New"/>
              </a:rPr>
              <a:t>B {</a:t>
            </a:r>
            <a:endParaRPr sz="1550">
              <a:latin typeface="Courier New"/>
              <a:cs typeface="Courier New"/>
            </a:endParaRPr>
          </a:p>
          <a:p>
            <a:pPr marL="427355" marR="1261110" indent="-198755">
              <a:lnSpc>
                <a:spcPts val="1760"/>
              </a:lnSpc>
              <a:spcBef>
                <a:spcPts val="90"/>
              </a:spcBef>
            </a:pPr>
            <a:r>
              <a:rPr sz="1550" b="1" spc="-155" dirty="0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 void </a:t>
            </a:r>
            <a:r>
              <a:rPr sz="1550" b="1" spc="-150" dirty="0">
                <a:latin typeface="Courier New"/>
                <a:cs typeface="Courier New"/>
              </a:rPr>
              <a:t>p(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double </a:t>
            </a:r>
            <a:r>
              <a:rPr sz="1550" b="1" spc="-155" dirty="0">
                <a:latin typeface="Courier New"/>
                <a:cs typeface="Courier New"/>
              </a:rPr>
              <a:t>i</a:t>
            </a:r>
            <a:r>
              <a:rPr sz="1550" b="1" spc="-150" dirty="0">
                <a:latin typeface="Courier New"/>
                <a:cs typeface="Courier New"/>
              </a:rPr>
              <a:t>) {  System.out.println(i * </a:t>
            </a:r>
            <a:r>
              <a:rPr sz="1550" b="1" spc="-150" dirty="0">
                <a:solidFill>
                  <a:srgbClr val="3366FF"/>
                </a:solidFill>
                <a:latin typeface="Courier New"/>
                <a:cs typeface="Courier New"/>
              </a:rPr>
              <a:t>2</a:t>
            </a:r>
            <a:r>
              <a:rPr sz="1550" b="1" spc="-150" dirty="0">
                <a:latin typeface="Courier New"/>
                <a:cs typeface="Courier New"/>
              </a:rPr>
              <a:t>);</a:t>
            </a:r>
            <a:endParaRPr sz="1550">
              <a:latin typeface="Courier New"/>
              <a:cs typeface="Courier New"/>
            </a:endParaRPr>
          </a:p>
          <a:p>
            <a:pPr marL="228600">
              <a:lnSpc>
                <a:spcPts val="1660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 marL="30480">
              <a:lnSpc>
                <a:spcPts val="1810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50">
              <a:latin typeface="Courier New"/>
              <a:cs typeface="Courier New"/>
            </a:endParaRPr>
          </a:p>
          <a:p>
            <a:pPr marL="30480">
              <a:lnSpc>
                <a:spcPts val="1810"/>
              </a:lnSpc>
            </a:pP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class </a:t>
            </a:r>
            <a:r>
              <a:rPr sz="1550" b="1" spc="-150" dirty="0">
                <a:latin typeface="Courier New"/>
                <a:cs typeface="Courier New"/>
              </a:rPr>
              <a:t>A </a:t>
            </a:r>
            <a:r>
              <a:rPr sz="1550" b="1" spc="-155" dirty="0">
                <a:solidFill>
                  <a:srgbClr val="000050"/>
                </a:solidFill>
                <a:latin typeface="Courier New"/>
                <a:cs typeface="Courier New"/>
              </a:rPr>
              <a:t>extend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s </a:t>
            </a:r>
            <a:r>
              <a:rPr sz="1550" b="1" spc="-150" dirty="0">
                <a:latin typeface="Courier New"/>
                <a:cs typeface="Courier New"/>
              </a:rPr>
              <a:t>B {</a:t>
            </a:r>
            <a:endParaRPr sz="1550">
              <a:latin typeface="Courier New"/>
              <a:cs typeface="Courier New"/>
            </a:endParaRPr>
          </a:p>
          <a:p>
            <a:pPr marL="228600" marR="73025">
              <a:lnSpc>
                <a:spcPts val="1760"/>
              </a:lnSpc>
              <a:spcBef>
                <a:spcPts val="90"/>
              </a:spcBef>
            </a:pPr>
            <a:r>
              <a:rPr sz="1550" b="1" spc="-155" dirty="0">
                <a:solidFill>
                  <a:srgbClr val="70AD47"/>
                </a:solidFill>
                <a:latin typeface="Courier New"/>
                <a:cs typeface="Courier New"/>
              </a:rPr>
              <a:t>/</a:t>
            </a:r>
            <a:r>
              <a:rPr sz="1550" b="1" spc="-150" dirty="0">
                <a:solidFill>
                  <a:srgbClr val="70AD47"/>
                </a:solidFill>
                <a:latin typeface="Courier New"/>
                <a:cs typeface="Courier New"/>
              </a:rPr>
              <a:t>/ </a:t>
            </a:r>
            <a:r>
              <a:rPr sz="1550" b="1" spc="-155" dirty="0">
                <a:solidFill>
                  <a:srgbClr val="70AD47"/>
                </a:solidFill>
                <a:latin typeface="Courier New"/>
                <a:cs typeface="Courier New"/>
              </a:rPr>
              <a:t>Thi</a:t>
            </a:r>
            <a:r>
              <a:rPr sz="1550" b="1" spc="-150" dirty="0">
                <a:solidFill>
                  <a:srgbClr val="70AD47"/>
                </a:solidFill>
                <a:latin typeface="Courier New"/>
                <a:cs typeface="Courier New"/>
              </a:rPr>
              <a:t>s </a:t>
            </a:r>
            <a:r>
              <a:rPr sz="1550" b="1" spc="-155" dirty="0">
                <a:solidFill>
                  <a:srgbClr val="70AD47"/>
                </a:solidFill>
                <a:latin typeface="Courier New"/>
                <a:cs typeface="Courier New"/>
              </a:rPr>
              <a:t>metho</a:t>
            </a:r>
            <a:r>
              <a:rPr sz="1550" b="1" spc="-150" dirty="0">
                <a:solidFill>
                  <a:srgbClr val="70AD47"/>
                </a:solidFill>
                <a:latin typeface="Courier New"/>
                <a:cs typeface="Courier New"/>
              </a:rPr>
              <a:t>d overloads </a:t>
            </a:r>
            <a:r>
              <a:rPr sz="1550" b="1" spc="-155" dirty="0">
                <a:solidFill>
                  <a:srgbClr val="70AD47"/>
                </a:solidFill>
                <a:latin typeface="Courier New"/>
                <a:cs typeface="Courier New"/>
              </a:rPr>
              <a:t>th</a:t>
            </a:r>
            <a:r>
              <a:rPr sz="1550" b="1" spc="-150" dirty="0">
                <a:solidFill>
                  <a:srgbClr val="70AD47"/>
                </a:solidFill>
                <a:latin typeface="Courier New"/>
                <a:cs typeface="Courier New"/>
              </a:rPr>
              <a:t>e </a:t>
            </a:r>
            <a:r>
              <a:rPr sz="1550" b="1" spc="-155" dirty="0">
                <a:solidFill>
                  <a:srgbClr val="70AD47"/>
                </a:solidFill>
                <a:latin typeface="Courier New"/>
                <a:cs typeface="Courier New"/>
              </a:rPr>
              <a:t>metho</a:t>
            </a:r>
            <a:r>
              <a:rPr sz="1550" b="1" spc="-150" dirty="0">
                <a:solidFill>
                  <a:srgbClr val="70AD47"/>
                </a:solidFill>
                <a:latin typeface="Courier New"/>
                <a:cs typeface="Courier New"/>
              </a:rPr>
              <a:t>d </a:t>
            </a:r>
            <a:r>
              <a:rPr sz="1550" b="1" spc="-155" dirty="0">
                <a:solidFill>
                  <a:srgbClr val="70AD47"/>
                </a:solidFill>
                <a:latin typeface="Courier New"/>
                <a:cs typeface="Courier New"/>
              </a:rPr>
              <a:t>i</a:t>
            </a:r>
            <a:r>
              <a:rPr sz="1550" b="1" spc="-150" dirty="0">
                <a:solidFill>
                  <a:srgbClr val="70AD47"/>
                </a:solidFill>
                <a:latin typeface="Courier New"/>
                <a:cs typeface="Courier New"/>
              </a:rPr>
              <a:t>n B  </a:t>
            </a:r>
            <a:r>
              <a:rPr sz="1550" b="1" spc="-155" dirty="0">
                <a:solidFill>
                  <a:srgbClr val="000050"/>
                </a:solidFill>
                <a:latin typeface="Courier New"/>
                <a:cs typeface="Courier New"/>
              </a:rPr>
              <a:t>publi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c void </a:t>
            </a:r>
            <a:r>
              <a:rPr sz="1550" b="1" spc="-150" dirty="0">
                <a:latin typeface="Courier New"/>
                <a:cs typeface="Courier New"/>
              </a:rPr>
              <a:t>p(</a:t>
            </a:r>
            <a:r>
              <a:rPr sz="1550" b="1" spc="-150" dirty="0">
                <a:solidFill>
                  <a:srgbClr val="000050"/>
                </a:solidFill>
                <a:latin typeface="Courier New"/>
                <a:cs typeface="Courier New"/>
              </a:rPr>
              <a:t>int </a:t>
            </a:r>
            <a:r>
              <a:rPr sz="1550" b="1" spc="-150" dirty="0">
                <a:latin typeface="Courier New"/>
                <a:cs typeface="Courier New"/>
              </a:rPr>
              <a:t>i) {</a:t>
            </a:r>
            <a:endParaRPr sz="1550">
              <a:latin typeface="Courier New"/>
              <a:cs typeface="Courier New"/>
            </a:endParaRPr>
          </a:p>
          <a:p>
            <a:pPr marL="427355">
              <a:lnSpc>
                <a:spcPts val="1660"/>
              </a:lnSpc>
            </a:pPr>
            <a:r>
              <a:rPr sz="1550" b="1" spc="-150" dirty="0">
                <a:latin typeface="Courier New"/>
                <a:cs typeface="Courier New"/>
              </a:rPr>
              <a:t>System.out.println(i);</a:t>
            </a:r>
            <a:endParaRPr sz="1550">
              <a:latin typeface="Courier New"/>
              <a:cs typeface="Courier New"/>
            </a:endParaRPr>
          </a:p>
          <a:p>
            <a:pPr marL="228600">
              <a:lnSpc>
                <a:spcPts val="1755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  <a:p>
            <a:pPr marL="30480">
              <a:lnSpc>
                <a:spcPts val="1810"/>
              </a:lnSpc>
            </a:pPr>
            <a:r>
              <a:rPr sz="1550" b="1" spc="-150" dirty="0"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8" name="object 8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448508-62C7-438D-1278-51467BA558D5}"/>
              </a:ext>
            </a:extLst>
          </p:cNvPr>
          <p:cNvSpPr txBox="1"/>
          <p:nvPr/>
        </p:nvSpPr>
        <p:spPr>
          <a:xfrm>
            <a:off x="6099047" y="6248400"/>
            <a:ext cx="2921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Overloading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7412" y="133603"/>
            <a:ext cx="5972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Calibri"/>
                <a:cs typeface="Calibri"/>
              </a:rPr>
              <a:t>11.4.</a:t>
            </a:r>
            <a:r>
              <a:rPr sz="3600" b="0" spc="-20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Overriding</a:t>
            </a:r>
            <a:r>
              <a:rPr sz="3600" b="0" spc="-20" dirty="0">
                <a:latin typeface="Calibri"/>
                <a:cs typeface="Calibri"/>
              </a:rPr>
              <a:t> </a:t>
            </a:r>
            <a:r>
              <a:rPr sz="3600" b="0" spc="-5" dirty="0">
                <a:latin typeface="Calibri"/>
                <a:cs typeface="Calibri"/>
              </a:rPr>
              <a:t>vs.</a:t>
            </a:r>
            <a:r>
              <a:rPr sz="3600" b="0" spc="-20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Overloading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10570" y="1261364"/>
            <a:ext cx="7155180" cy="106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public</a:t>
            </a:r>
            <a:r>
              <a:rPr sz="2400" b="1" dirty="0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class</a:t>
            </a:r>
            <a:r>
              <a:rPr sz="2400" b="1" spc="-10" dirty="0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Circle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extends </a:t>
            </a:r>
            <a:r>
              <a:rPr sz="2400" b="1" spc="-5" dirty="0">
                <a:latin typeface="Arial"/>
                <a:cs typeface="Arial"/>
              </a:rPr>
              <a:t>GeometricObject</a:t>
            </a:r>
            <a:r>
              <a:rPr sz="2400" b="1" dirty="0">
                <a:latin typeface="Arial"/>
                <a:cs typeface="Arial"/>
              </a:rPr>
              <a:t> {</a:t>
            </a:r>
            <a:endParaRPr sz="2400"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  <a:spcBef>
                <a:spcPts val="15"/>
              </a:spcBef>
            </a:pP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//</a:t>
            </a:r>
            <a:r>
              <a:rPr sz="2000" b="1" spc="-15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Override</a:t>
            </a:r>
            <a:r>
              <a:rPr sz="2000" b="1" spc="-1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the toString method defined</a:t>
            </a:r>
            <a:r>
              <a:rPr sz="2000" b="1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in the</a:t>
            </a:r>
            <a:r>
              <a:rPr sz="2000" b="1" spc="-10" dirty="0">
                <a:solidFill>
                  <a:srgbClr val="00B200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B200"/>
                </a:solidFill>
                <a:latin typeface="Arial"/>
                <a:cs typeface="Arial"/>
              </a:rPr>
              <a:t>superclass</a:t>
            </a:r>
            <a:endParaRPr sz="2000">
              <a:latin typeface="Arial"/>
              <a:cs typeface="Arial"/>
            </a:endParaRPr>
          </a:p>
          <a:p>
            <a:pPr marL="34925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public</a:t>
            </a:r>
            <a:r>
              <a:rPr sz="2400" b="1" spc="-20" dirty="0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String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toString()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251945" y="2303779"/>
            <a:ext cx="908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return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9845" y="2354262"/>
            <a:ext cx="5871210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80"/>
              </a:lnSpc>
            </a:pPr>
            <a:r>
              <a:rPr sz="2400" b="1" spc="-15" dirty="0">
                <a:solidFill>
                  <a:srgbClr val="000CD6"/>
                </a:solidFill>
                <a:latin typeface="Arial"/>
                <a:cs typeface="Arial"/>
              </a:rPr>
              <a:t>super</a:t>
            </a:r>
            <a:r>
              <a:rPr sz="2400" b="1" spc="-15" dirty="0">
                <a:solidFill>
                  <a:srgbClr val="006666"/>
                </a:solidFill>
                <a:latin typeface="Arial"/>
                <a:cs typeface="Arial"/>
              </a:rPr>
              <a:t>.</a:t>
            </a:r>
            <a:r>
              <a:rPr sz="2400" b="1" spc="-15" dirty="0">
                <a:latin typeface="Arial"/>
                <a:cs typeface="Arial"/>
              </a:rPr>
              <a:t>toString()</a:t>
            </a:r>
            <a:r>
              <a:rPr sz="2400" b="1" dirty="0">
                <a:latin typeface="Arial"/>
                <a:cs typeface="Arial"/>
              </a:rPr>
              <a:t> +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Arial"/>
                <a:cs typeface="Arial"/>
              </a:rPr>
              <a:t>"\nradius</a:t>
            </a:r>
            <a:r>
              <a:rPr sz="2400" b="1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Arial"/>
                <a:cs typeface="Arial"/>
              </a:rPr>
              <a:t>is</a:t>
            </a:r>
            <a:r>
              <a:rPr sz="2400" b="1" dirty="0">
                <a:solidFill>
                  <a:srgbClr val="00997F"/>
                </a:solidFill>
                <a:latin typeface="Arial"/>
                <a:cs typeface="Arial"/>
              </a:rPr>
              <a:t> "</a:t>
            </a:r>
            <a:r>
              <a:rPr sz="2400" b="1" spc="5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5" dirty="0">
                <a:latin typeface="Arial"/>
                <a:cs typeface="Arial"/>
              </a:rPr>
              <a:t> radius;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569" y="2672588"/>
            <a:ext cx="6680200" cy="244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public</a:t>
            </a:r>
            <a:r>
              <a:rPr sz="2400" b="1" dirty="0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class </a:t>
            </a:r>
            <a:r>
              <a:rPr sz="2400" b="1" spc="-5" dirty="0">
                <a:latin typeface="Arial"/>
                <a:cs typeface="Arial"/>
              </a:rPr>
              <a:t>Circle </a:t>
            </a: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extends</a:t>
            </a:r>
            <a:r>
              <a:rPr sz="2400" b="1" dirty="0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GeometricObject </a:t>
            </a:r>
            <a:r>
              <a:rPr sz="2400" b="1" dirty="0">
                <a:latin typeface="Arial"/>
                <a:cs typeface="Arial"/>
              </a:rPr>
              <a:t>{ </a:t>
            </a:r>
            <a:r>
              <a:rPr sz="2400" b="1" spc="-650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@Override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public</a:t>
            </a:r>
            <a:r>
              <a:rPr sz="2400" b="1" spc="-20" dirty="0">
                <a:solidFill>
                  <a:srgbClr val="000CD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String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toString()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1944" y="5095747"/>
            <a:ext cx="908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CD6"/>
                </a:solidFill>
                <a:latin typeface="Arial"/>
                <a:cs typeface="Arial"/>
              </a:rPr>
              <a:t>return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9844" y="5147104"/>
            <a:ext cx="5871210" cy="330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75"/>
              </a:lnSpc>
            </a:pPr>
            <a:r>
              <a:rPr sz="2400" b="1" spc="-15" dirty="0">
                <a:solidFill>
                  <a:srgbClr val="000CD6"/>
                </a:solidFill>
                <a:latin typeface="Arial"/>
                <a:cs typeface="Arial"/>
              </a:rPr>
              <a:t>super</a:t>
            </a:r>
            <a:r>
              <a:rPr sz="2400" b="1" spc="-15" dirty="0">
                <a:solidFill>
                  <a:srgbClr val="006666"/>
                </a:solidFill>
                <a:latin typeface="Arial"/>
                <a:cs typeface="Arial"/>
              </a:rPr>
              <a:t>.</a:t>
            </a:r>
            <a:r>
              <a:rPr sz="2400" b="1" spc="-15" dirty="0">
                <a:latin typeface="Arial"/>
                <a:cs typeface="Arial"/>
              </a:rPr>
              <a:t>toString()</a:t>
            </a:r>
            <a:r>
              <a:rPr sz="2400" b="1" dirty="0">
                <a:latin typeface="Arial"/>
                <a:cs typeface="Arial"/>
              </a:rPr>
              <a:t> +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Arial"/>
                <a:cs typeface="Arial"/>
              </a:rPr>
              <a:t>"\nradius</a:t>
            </a:r>
            <a:r>
              <a:rPr sz="2400" b="1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997F"/>
                </a:solidFill>
                <a:latin typeface="Arial"/>
                <a:cs typeface="Arial"/>
              </a:rPr>
              <a:t>is</a:t>
            </a:r>
            <a:r>
              <a:rPr sz="2400" b="1" dirty="0">
                <a:solidFill>
                  <a:srgbClr val="00997F"/>
                </a:solidFill>
                <a:latin typeface="Arial"/>
                <a:cs typeface="Arial"/>
              </a:rPr>
              <a:t> "</a:t>
            </a:r>
            <a:r>
              <a:rPr sz="2400" b="1" spc="5" dirty="0">
                <a:solidFill>
                  <a:srgbClr val="00997F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+</a:t>
            </a:r>
            <a:r>
              <a:rPr sz="2400" b="1" spc="-5" dirty="0">
                <a:latin typeface="Arial"/>
                <a:cs typeface="Arial"/>
              </a:rPr>
              <a:t> radius;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0569" y="5464555"/>
            <a:ext cx="56515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070">
              <a:lnSpc>
                <a:spcPts val="2845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45"/>
              </a:lnSpc>
            </a:pPr>
            <a:r>
              <a:rPr sz="2400" b="1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5211"/>
            <a:ext cx="5842635" cy="107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z="3500" spc="50" dirty="0"/>
              <a:t>11</a:t>
            </a:r>
            <a:r>
              <a:rPr sz="3500" spc="25" dirty="0"/>
              <a:t>.</a:t>
            </a:r>
            <a:r>
              <a:rPr sz="3500" spc="35" dirty="0"/>
              <a:t>5.</a:t>
            </a:r>
            <a:r>
              <a:rPr sz="3500" spc="25" dirty="0"/>
              <a:t> </a:t>
            </a:r>
            <a:r>
              <a:rPr sz="3500" spc="40" dirty="0"/>
              <a:t>T</a:t>
            </a:r>
            <a:r>
              <a:rPr sz="3500" spc="50" dirty="0"/>
              <a:t>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Object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45" dirty="0"/>
              <a:t>C</a:t>
            </a:r>
            <a:r>
              <a:rPr sz="3500" spc="40" dirty="0"/>
              <a:t>las</a:t>
            </a:r>
            <a:r>
              <a:rPr sz="3500" spc="35" dirty="0"/>
              <a:t>s</a:t>
            </a:r>
            <a:r>
              <a:rPr sz="3500" spc="25" dirty="0"/>
              <a:t> </a:t>
            </a:r>
            <a:r>
              <a:rPr sz="3500" spc="50" dirty="0"/>
              <a:t>and</a:t>
            </a:r>
            <a:r>
              <a:rPr sz="3500" spc="25" dirty="0"/>
              <a:t> </a:t>
            </a:r>
            <a:r>
              <a:rPr sz="3500" spc="10" dirty="0"/>
              <a:t>I</a:t>
            </a:r>
            <a:r>
              <a:rPr sz="3500" spc="35" dirty="0"/>
              <a:t>ts</a:t>
            </a:r>
            <a:endParaRPr sz="3500">
              <a:latin typeface="Courier New"/>
              <a:cs typeface="Courier New"/>
            </a:endParaRPr>
          </a:p>
          <a:p>
            <a:pPr marL="12700">
              <a:lnSpc>
                <a:spcPts val="4115"/>
              </a:lnSpc>
            </a:pPr>
            <a:r>
              <a:rPr sz="3600" b="1" dirty="0">
                <a:latin typeface="Courier New"/>
                <a:cs typeface="Courier New"/>
              </a:rPr>
              <a:t>toString()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75" dirty="0"/>
              <a:t>M</a:t>
            </a:r>
            <a:r>
              <a:rPr sz="3500" spc="20" dirty="0"/>
              <a:t>e</a:t>
            </a:r>
            <a:r>
              <a:rPr sz="3500" spc="40" dirty="0"/>
              <a:t>th</a:t>
            </a:r>
            <a:r>
              <a:rPr sz="3500" spc="45" dirty="0"/>
              <a:t>ods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276096"/>
            <a:ext cx="7708265" cy="156837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ts val="271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imes New Roman"/>
                <a:cs typeface="Times New Roman"/>
              </a:rPr>
              <a:t>Every class in Java </a:t>
            </a:r>
            <a:r>
              <a:rPr lang="en-US" sz="2500" dirty="0">
                <a:latin typeface="Times New Roman"/>
                <a:cs typeface="Times New Roman"/>
              </a:rPr>
              <a:t>descends</a:t>
            </a:r>
            <a:r>
              <a:rPr sz="2500" dirty="0">
                <a:latin typeface="Times New Roman"/>
                <a:cs typeface="Times New Roman"/>
              </a:rPr>
              <a:t> from the java.lang.Object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class.</a:t>
            </a:r>
          </a:p>
          <a:p>
            <a:pPr marL="241300" marR="275590" indent="-228600">
              <a:lnSpc>
                <a:spcPts val="271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2500" dirty="0">
                <a:latin typeface="Times New Roman"/>
                <a:cs typeface="Times New Roman"/>
              </a:rPr>
              <a:t>If no inheritance is specified </a:t>
            </a:r>
            <a:r>
              <a:rPr sz="2500" spc="-5" dirty="0">
                <a:latin typeface="Times New Roman"/>
                <a:cs typeface="Times New Roman"/>
              </a:rPr>
              <a:t>when </a:t>
            </a:r>
            <a:r>
              <a:rPr sz="2500" dirty="0">
                <a:latin typeface="Times New Roman"/>
                <a:cs typeface="Times New Roman"/>
              </a:rPr>
              <a:t>a class is defined, </a:t>
            </a:r>
            <a:r>
              <a:rPr sz="25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superclass</a:t>
            </a:r>
            <a:r>
              <a:rPr sz="25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5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5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 is Object.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819" y="3870157"/>
            <a:ext cx="3180080" cy="812165"/>
          </a:xfrm>
          <a:prstGeom prst="rect">
            <a:avLst/>
          </a:prstGeom>
          <a:ln w="17726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46990">
              <a:lnSpc>
                <a:spcPts val="1805"/>
              </a:lnSpc>
              <a:spcBef>
                <a:spcPts val="10"/>
              </a:spcBef>
            </a:pPr>
            <a:r>
              <a:rPr sz="1550" spc="-5" dirty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sz="155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55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0000"/>
                </a:solidFill>
                <a:latin typeface="Courier New"/>
                <a:cs typeface="Courier New"/>
              </a:rPr>
              <a:t>Circle</a:t>
            </a:r>
            <a:r>
              <a:rPr sz="155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 marL="282575">
              <a:lnSpc>
                <a:spcPts val="1760"/>
              </a:lnSpc>
            </a:pPr>
            <a:r>
              <a:rPr sz="1550" spc="-10" dirty="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1550">
              <a:latin typeface="Courier New"/>
              <a:cs typeface="Courier New"/>
            </a:endParaRPr>
          </a:p>
          <a:p>
            <a:pPr marL="46990">
              <a:lnSpc>
                <a:spcPts val="1814"/>
              </a:lnSpc>
            </a:pPr>
            <a:r>
              <a:rPr sz="155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0512" y="4029252"/>
            <a:ext cx="7677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Times New Roman"/>
                <a:cs typeface="Times New Roman"/>
              </a:rPr>
              <a:t>Equivalent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53139" y="4320542"/>
            <a:ext cx="1118870" cy="0"/>
          </a:xfrm>
          <a:custGeom>
            <a:avLst/>
            <a:gdLst/>
            <a:ahLst/>
            <a:cxnLst/>
            <a:rect l="l" t="t" r="r" b="b"/>
            <a:pathLst>
              <a:path w="1118870">
                <a:moveTo>
                  <a:pt x="0" y="0"/>
                </a:moveTo>
                <a:lnTo>
                  <a:pt x="1118655" y="0"/>
                </a:lnTo>
              </a:path>
            </a:pathLst>
          </a:custGeom>
          <a:ln w="177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3139" y="4406451"/>
            <a:ext cx="1118870" cy="0"/>
          </a:xfrm>
          <a:custGeom>
            <a:avLst/>
            <a:gdLst/>
            <a:ahLst/>
            <a:cxnLst/>
            <a:rect l="l" t="t" r="r" b="b"/>
            <a:pathLst>
              <a:path w="1118870">
                <a:moveTo>
                  <a:pt x="0" y="0"/>
                </a:moveTo>
                <a:lnTo>
                  <a:pt x="1118655" y="0"/>
                </a:lnTo>
              </a:path>
            </a:pathLst>
          </a:custGeom>
          <a:ln w="177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4934" y="3887890"/>
            <a:ext cx="4345305" cy="812165"/>
          </a:xfrm>
          <a:custGeom>
            <a:avLst/>
            <a:gdLst/>
            <a:ahLst/>
            <a:cxnLst/>
            <a:rect l="l" t="t" r="r" b="b"/>
            <a:pathLst>
              <a:path w="4345305" h="812164">
                <a:moveTo>
                  <a:pt x="0" y="811932"/>
                </a:moveTo>
                <a:lnTo>
                  <a:pt x="4345235" y="811932"/>
                </a:lnTo>
                <a:lnTo>
                  <a:pt x="4345235" y="0"/>
                </a:lnTo>
                <a:lnTo>
                  <a:pt x="0" y="0"/>
                </a:lnTo>
                <a:lnTo>
                  <a:pt x="0" y="811932"/>
                </a:lnTo>
                <a:close/>
              </a:path>
            </a:pathLst>
          </a:custGeom>
          <a:ln w="177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27157" y="3917522"/>
            <a:ext cx="1649095" cy="2222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39"/>
              </a:lnSpc>
            </a:pPr>
            <a:r>
              <a:rPr sz="1550" spc="-5" dirty="0">
                <a:solidFill>
                  <a:srgbClr val="FF0000"/>
                </a:solidFill>
                <a:latin typeface="Courier New"/>
                <a:cs typeface="Courier New"/>
              </a:rPr>
              <a:t>extends</a:t>
            </a:r>
            <a:r>
              <a:rPr sz="155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0000"/>
                </a:solidFill>
                <a:latin typeface="Courier New"/>
                <a:cs typeface="Courier New"/>
              </a:rPr>
              <a:t>Object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93472" y="3875284"/>
            <a:ext cx="131445" cy="264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72028" y="3875284"/>
            <a:ext cx="2249170" cy="711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ts val="1805"/>
              </a:lnSpc>
              <a:spcBef>
                <a:spcPts val="110"/>
              </a:spcBef>
            </a:pPr>
            <a:r>
              <a:rPr sz="1550" spc="-5" dirty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sz="155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155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-10" dirty="0">
                <a:solidFill>
                  <a:srgbClr val="FF0000"/>
                </a:solidFill>
                <a:latin typeface="Courier New"/>
                <a:cs typeface="Courier New"/>
              </a:rPr>
              <a:t>Circle</a:t>
            </a:r>
            <a:endParaRPr sz="1550">
              <a:latin typeface="Courier New"/>
              <a:cs typeface="Courier New"/>
            </a:endParaRPr>
          </a:p>
          <a:p>
            <a:pPr marL="234950">
              <a:lnSpc>
                <a:spcPts val="1760"/>
              </a:lnSpc>
            </a:pPr>
            <a:r>
              <a:rPr sz="1550" spc="-10" dirty="0">
                <a:solidFill>
                  <a:srgbClr val="FF0000"/>
                </a:solidFill>
                <a:latin typeface="Courier New"/>
                <a:cs typeface="Courier New"/>
              </a:rPr>
              <a:t>...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ts val="1814"/>
              </a:lnSpc>
            </a:pPr>
            <a:r>
              <a:rPr sz="155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3" name="object 1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440" y="865124"/>
            <a:ext cx="8140065" cy="3999300"/>
          </a:xfrm>
          <a:prstGeom prst="rect">
            <a:avLst/>
          </a:prstGeom>
        </p:spPr>
        <p:txBody>
          <a:bodyPr vert="horz" wrap="square" lIns="0" tIns="256540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2020"/>
              </a:spcBef>
            </a:pPr>
            <a:r>
              <a:rPr sz="3000" b="1" dirty="0">
                <a:latin typeface="Calibri"/>
                <a:cs typeface="Calibri"/>
              </a:rPr>
              <a:t>The</a:t>
            </a:r>
            <a:r>
              <a:rPr sz="3000" b="1" spc="-10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ourier New"/>
                <a:cs typeface="Courier New"/>
              </a:rPr>
              <a:t>toString()</a:t>
            </a:r>
            <a:r>
              <a:rPr sz="3000" b="1" spc="-30" dirty="0">
                <a:latin typeface="Courier New"/>
                <a:cs typeface="Courier New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method </a:t>
            </a:r>
            <a:r>
              <a:rPr sz="3000" b="1" spc="-5" dirty="0">
                <a:latin typeface="Calibri"/>
                <a:cs typeface="Calibri"/>
              </a:rPr>
              <a:t>in</a:t>
            </a:r>
            <a:r>
              <a:rPr sz="3000" b="1" spc="-1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Object</a:t>
            </a:r>
            <a:endParaRPr sz="3000" dirty="0">
              <a:latin typeface="Calibri"/>
              <a:cs typeface="Calibri"/>
            </a:endParaRPr>
          </a:p>
          <a:p>
            <a:pPr marL="241300" marR="499109" indent="-228600">
              <a:lnSpc>
                <a:spcPct val="100000"/>
              </a:lnSpc>
              <a:spcBef>
                <a:spcPts val="15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toString()</a:t>
            </a:r>
            <a:r>
              <a:rPr sz="2400" spc="-5" dirty="0">
                <a:latin typeface="Calibri"/>
                <a:cs typeface="Calibri"/>
              </a:rPr>
              <a:t> method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representation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object.</a:t>
            </a:r>
            <a:endParaRPr sz="2400" dirty="0">
              <a:latin typeface="Calibri"/>
              <a:cs typeface="Calibri"/>
            </a:endParaRPr>
          </a:p>
          <a:p>
            <a:pPr marL="241300" marR="5080" indent="-228600">
              <a:lnSpc>
                <a:spcPct val="987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default implementation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 consisting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class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instance,</a:t>
            </a:r>
            <a:r>
              <a:rPr sz="2400" spc="-5" dirty="0">
                <a:latin typeface="Calibri"/>
                <a:cs typeface="Calibri"/>
              </a:rPr>
              <a:t> the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at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sign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(@),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hexadecimal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representing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memory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address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this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object.</a:t>
            </a:r>
            <a:endParaRPr lang="en-US" sz="2400" spc="-5" dirty="0">
              <a:latin typeface="Calibri"/>
              <a:cs typeface="Calibri"/>
            </a:endParaRPr>
          </a:p>
          <a:p>
            <a:pPr marL="241300" marR="5080" indent="-228600">
              <a:lnSpc>
                <a:spcPct val="987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endParaRPr lang="en-US" sz="2400" spc="-5" dirty="0">
              <a:latin typeface="Calibri"/>
              <a:cs typeface="Calibri"/>
            </a:endParaRPr>
          </a:p>
          <a:p>
            <a:pPr marL="241300" marR="5080" indent="-228600">
              <a:lnSpc>
                <a:spcPct val="9870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5" dirty="0">
                <a:latin typeface="Calibri"/>
                <a:cs typeface="Calibri"/>
              </a:rPr>
              <a:t>We should override the </a:t>
            </a:r>
            <a:r>
              <a:rPr lang="en-US" sz="2400" spc="-5" dirty="0" err="1">
                <a:latin typeface="Calibri"/>
                <a:cs typeface="Calibri"/>
              </a:rPr>
              <a:t>toString</a:t>
            </a:r>
            <a:r>
              <a:rPr lang="en-US" sz="2400" spc="-5" dirty="0">
                <a:latin typeface="Calibri"/>
                <a:cs typeface="Calibri"/>
              </a:rPr>
              <a:t>() method on every object we create!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1140" y="45211"/>
            <a:ext cx="5842635" cy="107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15"/>
              </a:lnSpc>
              <a:spcBef>
                <a:spcPts val="100"/>
              </a:spcBef>
            </a:pPr>
            <a:r>
              <a:rPr sz="3500" spc="50" dirty="0"/>
              <a:t>11</a:t>
            </a:r>
            <a:r>
              <a:rPr sz="3500" spc="25" dirty="0"/>
              <a:t>.</a:t>
            </a:r>
            <a:r>
              <a:rPr sz="3500" spc="35" dirty="0"/>
              <a:t>5.</a:t>
            </a:r>
            <a:r>
              <a:rPr sz="3500" spc="25" dirty="0"/>
              <a:t> </a:t>
            </a:r>
            <a:r>
              <a:rPr sz="3500" spc="40" dirty="0"/>
              <a:t>T</a:t>
            </a:r>
            <a:r>
              <a:rPr sz="3500" spc="50" dirty="0"/>
              <a:t>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Object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45" dirty="0"/>
              <a:t>C</a:t>
            </a:r>
            <a:r>
              <a:rPr sz="3500" spc="40" dirty="0"/>
              <a:t>las</a:t>
            </a:r>
            <a:r>
              <a:rPr sz="3500" spc="35" dirty="0"/>
              <a:t>s</a:t>
            </a:r>
            <a:r>
              <a:rPr sz="3500" spc="25" dirty="0"/>
              <a:t> </a:t>
            </a:r>
            <a:r>
              <a:rPr sz="3500" spc="50" dirty="0"/>
              <a:t>and</a:t>
            </a:r>
            <a:r>
              <a:rPr sz="3500" spc="25" dirty="0"/>
              <a:t> </a:t>
            </a:r>
            <a:r>
              <a:rPr sz="3500" spc="10" dirty="0"/>
              <a:t>I</a:t>
            </a:r>
            <a:r>
              <a:rPr sz="3500" spc="35" dirty="0"/>
              <a:t>ts</a:t>
            </a:r>
            <a:endParaRPr sz="3500">
              <a:latin typeface="Courier New"/>
              <a:cs typeface="Courier New"/>
            </a:endParaRPr>
          </a:p>
          <a:p>
            <a:pPr marL="12700">
              <a:lnSpc>
                <a:spcPts val="4115"/>
              </a:lnSpc>
            </a:pPr>
            <a:r>
              <a:rPr sz="3600" b="1" dirty="0">
                <a:latin typeface="Courier New"/>
                <a:cs typeface="Courier New"/>
              </a:rPr>
              <a:t>toString()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75" dirty="0"/>
              <a:t>M</a:t>
            </a:r>
            <a:r>
              <a:rPr sz="3500" spc="20" dirty="0"/>
              <a:t>e</a:t>
            </a:r>
            <a:r>
              <a:rPr sz="3500" spc="40" dirty="0"/>
              <a:t>th</a:t>
            </a:r>
            <a:r>
              <a:rPr sz="3500" spc="45" dirty="0"/>
              <a:t>ods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225730"/>
            <a:ext cx="368744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11.6.</a:t>
            </a:r>
            <a:r>
              <a:rPr spc="-45" dirty="0"/>
              <a:t> </a:t>
            </a:r>
            <a:r>
              <a:rPr spc="40"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124203"/>
            <a:ext cx="8298180" cy="3873496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476884">
              <a:lnSpc>
                <a:spcPts val="2620"/>
              </a:lnSpc>
              <a:spcBef>
                <a:spcPts val="405"/>
              </a:spcBef>
            </a:pP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Concept that allows objects of different classes to be treated as objects of a common superclass.</a:t>
            </a:r>
          </a:p>
          <a:p>
            <a:pPr marL="12700" marR="476884">
              <a:lnSpc>
                <a:spcPts val="2620"/>
              </a:lnSpc>
              <a:spcBef>
                <a:spcPts val="405"/>
              </a:spcBef>
            </a:pPr>
            <a:endParaRPr lang="en-US" sz="2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76884">
              <a:lnSpc>
                <a:spcPts val="2620"/>
              </a:lnSpc>
              <a:spcBef>
                <a:spcPts val="40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wherever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sz="24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535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434" lvl="1" indent="-342900">
              <a:lnSpc>
                <a:spcPct val="100000"/>
              </a:lnSpc>
              <a:spcBef>
                <a:spcPts val="315"/>
              </a:spcBef>
              <a:buClr>
                <a:srgbClr val="44546A"/>
              </a:buClr>
              <a:buSzPct val="75000"/>
              <a:buFont typeface="Wingdings"/>
              <a:buChar char="■"/>
              <a:tabLst>
                <a:tab pos="431800" algn="l"/>
                <a:tab pos="432434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Subtype:</a:t>
            </a:r>
            <a:r>
              <a:rPr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defined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subclass.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5385" lvl="2" indent="-343535">
              <a:lnSpc>
                <a:spcPct val="100000"/>
              </a:lnSpc>
              <a:spcBef>
                <a:spcPts val="335"/>
              </a:spcBef>
              <a:buFont typeface="Wingdings"/>
              <a:buChar char="■"/>
              <a:tabLst>
                <a:tab pos="1174750" algn="l"/>
                <a:tab pos="1175385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2434" lvl="1" indent="-342900">
              <a:lnSpc>
                <a:spcPct val="100000"/>
              </a:lnSpc>
              <a:spcBef>
                <a:spcPts val="310"/>
              </a:spcBef>
              <a:buClr>
                <a:srgbClr val="44546A"/>
              </a:buClr>
              <a:buSzPct val="75000"/>
              <a:buFont typeface="Wingdings"/>
              <a:buChar char="■"/>
              <a:tabLst>
                <a:tab pos="431800" algn="l"/>
                <a:tab pos="432434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Supertype: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defined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superclass.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5385" lvl="2" indent="-343535">
              <a:lnSpc>
                <a:spcPct val="100000"/>
              </a:lnSpc>
              <a:spcBef>
                <a:spcPts val="215"/>
              </a:spcBef>
              <a:buFont typeface="Wingdings"/>
              <a:buChar char="■"/>
              <a:tabLst>
                <a:tab pos="1174750" algn="l"/>
                <a:tab pos="1175385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6ACBB-FED9-7845-81F5-988B13960595}"/>
              </a:ext>
            </a:extLst>
          </p:cNvPr>
          <p:cNvSpPr txBox="1"/>
          <p:nvPr/>
        </p:nvSpPr>
        <p:spPr>
          <a:xfrm>
            <a:off x="5011569" y="5910291"/>
            <a:ext cx="3671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</a:rPr>
              <a:t>BasicPolymorphism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31" y="1021587"/>
            <a:ext cx="8032750" cy="161036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ct val="90500"/>
              </a:lnSpc>
              <a:spcBef>
                <a:spcPts val="420"/>
              </a:spcBef>
            </a:pPr>
            <a:r>
              <a:rPr sz="2800" b="0" dirty="0">
                <a:latin typeface="Calibri"/>
                <a:cs typeface="Calibri"/>
              </a:rPr>
              <a:t>Suppose</a:t>
            </a:r>
            <a:r>
              <a:rPr sz="2800" b="0" spc="-10" dirty="0">
                <a:latin typeface="Calibri"/>
                <a:cs typeface="Calibri"/>
              </a:rPr>
              <a:t> </a:t>
            </a:r>
            <a:r>
              <a:rPr sz="2800" b="0" spc="-15" dirty="0">
                <a:latin typeface="Calibri"/>
                <a:cs typeface="Calibri"/>
              </a:rPr>
              <a:t>you</a:t>
            </a:r>
            <a:r>
              <a:rPr sz="2800" b="0" spc="5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will </a:t>
            </a:r>
            <a:r>
              <a:rPr sz="2800" b="0" spc="-10" dirty="0">
                <a:latin typeface="Calibri"/>
                <a:cs typeface="Calibri"/>
              </a:rPr>
              <a:t>define</a:t>
            </a:r>
            <a:r>
              <a:rPr sz="2800" b="0" spc="-5" dirty="0">
                <a:latin typeface="Calibri"/>
                <a:cs typeface="Calibri"/>
              </a:rPr>
              <a:t> classes</a:t>
            </a:r>
            <a:r>
              <a:rPr sz="2800" b="0" dirty="0">
                <a:latin typeface="Calibri"/>
                <a:cs typeface="Calibri"/>
              </a:rPr>
              <a:t> </a:t>
            </a:r>
            <a:r>
              <a:rPr sz="2800" b="0" spc="-15" dirty="0">
                <a:latin typeface="Calibri"/>
                <a:cs typeface="Calibri"/>
              </a:rPr>
              <a:t>to</a:t>
            </a:r>
            <a:r>
              <a:rPr sz="2800" b="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model </a:t>
            </a:r>
            <a:r>
              <a:rPr sz="2800" b="0" spc="-10" dirty="0">
                <a:latin typeface="Calibri"/>
                <a:cs typeface="Calibri"/>
              </a:rPr>
              <a:t>circles, </a:t>
            </a:r>
            <a:r>
              <a:rPr sz="2800" b="0" spc="-5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rectangles,</a:t>
            </a:r>
            <a:r>
              <a:rPr sz="2800" b="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and</a:t>
            </a:r>
            <a:r>
              <a:rPr sz="2800" b="0" spc="5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triangles.</a:t>
            </a:r>
            <a:r>
              <a:rPr sz="2800" b="0" spc="1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These</a:t>
            </a:r>
            <a:r>
              <a:rPr sz="2800" b="0" spc="-1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classes</a:t>
            </a:r>
            <a:r>
              <a:rPr sz="2800" b="0" spc="5" dirty="0">
                <a:latin typeface="Calibri"/>
                <a:cs typeface="Calibri"/>
              </a:rPr>
              <a:t> </a:t>
            </a:r>
            <a:r>
              <a:rPr sz="2800" b="0" spc="-25" dirty="0">
                <a:latin typeface="Calibri"/>
                <a:cs typeface="Calibri"/>
              </a:rPr>
              <a:t>have</a:t>
            </a:r>
            <a:r>
              <a:rPr sz="2800" b="0" spc="-5" dirty="0">
                <a:latin typeface="Calibri"/>
                <a:cs typeface="Calibri"/>
              </a:rPr>
              <a:t> </a:t>
            </a:r>
            <a:r>
              <a:rPr sz="2800" b="0" spc="-15" dirty="0">
                <a:latin typeface="Calibri"/>
                <a:cs typeface="Calibri"/>
              </a:rPr>
              <a:t>many </a:t>
            </a:r>
            <a:r>
              <a:rPr sz="2800" b="0" spc="-1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common</a:t>
            </a:r>
            <a:r>
              <a:rPr sz="2800" b="0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features.</a:t>
            </a:r>
            <a:r>
              <a:rPr sz="2800" b="0" spc="1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What</a:t>
            </a:r>
            <a:r>
              <a:rPr sz="2800" b="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is</a:t>
            </a:r>
            <a:r>
              <a:rPr sz="2800" b="0" spc="1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the</a:t>
            </a:r>
            <a:r>
              <a:rPr sz="2800" b="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best</a:t>
            </a:r>
            <a:r>
              <a:rPr sz="2800" b="0" dirty="0">
                <a:latin typeface="Calibri"/>
                <a:cs typeface="Calibri"/>
              </a:rPr>
              <a:t> </a:t>
            </a:r>
            <a:r>
              <a:rPr sz="2800" b="0" spc="-35" dirty="0">
                <a:latin typeface="Calibri"/>
                <a:cs typeface="Calibri"/>
              </a:rPr>
              <a:t>way</a:t>
            </a:r>
            <a:r>
              <a:rPr sz="2800" b="0" dirty="0">
                <a:latin typeface="Calibri"/>
                <a:cs typeface="Calibri"/>
              </a:rPr>
              <a:t> </a:t>
            </a:r>
            <a:r>
              <a:rPr sz="2800" b="0" spc="-15" dirty="0">
                <a:latin typeface="Calibri"/>
                <a:cs typeface="Calibri"/>
              </a:rPr>
              <a:t>to</a:t>
            </a:r>
            <a:r>
              <a:rPr sz="2800" b="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design</a:t>
            </a:r>
            <a:r>
              <a:rPr sz="2800" b="0" spc="5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these </a:t>
            </a:r>
            <a:r>
              <a:rPr sz="2800" b="0" spc="-620" dirty="0">
                <a:latin typeface="Calibri"/>
                <a:cs typeface="Calibri"/>
              </a:rPr>
              <a:t> </a:t>
            </a:r>
            <a:r>
              <a:rPr sz="2800" b="0" spc="-5" dirty="0">
                <a:latin typeface="Calibri"/>
                <a:cs typeface="Calibri"/>
              </a:rPr>
              <a:t>classes</a:t>
            </a:r>
            <a:r>
              <a:rPr sz="2800" b="0" spc="5" dirty="0">
                <a:latin typeface="Calibri"/>
                <a:cs typeface="Calibri"/>
              </a:rPr>
              <a:t> </a:t>
            </a:r>
            <a:r>
              <a:rPr sz="2800" b="0" dirty="0">
                <a:latin typeface="Calibri"/>
                <a:cs typeface="Calibri"/>
              </a:rPr>
              <a:t>so</a:t>
            </a:r>
            <a:r>
              <a:rPr sz="2800" b="0" spc="5" dirty="0">
                <a:latin typeface="Calibri"/>
                <a:cs typeface="Calibri"/>
              </a:rPr>
              <a:t> </a:t>
            </a:r>
            <a:r>
              <a:rPr sz="2800" b="0" spc="-15" dirty="0">
                <a:latin typeface="Calibri"/>
                <a:cs typeface="Calibri"/>
              </a:rPr>
              <a:t>to</a:t>
            </a:r>
            <a:r>
              <a:rPr sz="2800" b="0" spc="5" dirty="0">
                <a:latin typeface="Calibri"/>
                <a:cs typeface="Calibri"/>
              </a:rPr>
              <a:t> </a:t>
            </a:r>
            <a:r>
              <a:rPr sz="2800" b="0" spc="-20" dirty="0">
                <a:latin typeface="Calibri"/>
                <a:cs typeface="Calibri"/>
              </a:rPr>
              <a:t>avoid</a:t>
            </a:r>
            <a:r>
              <a:rPr sz="2800" b="0" spc="1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redundancy?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489450" y="6439972"/>
            <a:ext cx="1778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3</a:t>
            </a:fld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6EB35B1-1423-FB8B-FCD4-C616622D9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D45BDE8-7488-D893-D0F0-8E2C1D0680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4540" y="225730"/>
            <a:ext cx="368744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40" dirty="0"/>
              <a:t>Upcasting</a:t>
            </a:r>
            <a:endParaRPr spc="4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819B43E-1182-9C63-916C-7A72EC450186}"/>
              </a:ext>
            </a:extLst>
          </p:cNvPr>
          <p:cNvSpPr txBox="1"/>
          <p:nvPr/>
        </p:nvSpPr>
        <p:spPr>
          <a:xfrm>
            <a:off x="383540" y="1124203"/>
            <a:ext cx="8298180" cy="4463401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476884">
              <a:lnSpc>
                <a:spcPts val="2620"/>
              </a:lnSpc>
              <a:spcBef>
                <a:spcPts val="40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-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wherever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sz="24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used.</a:t>
            </a: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76884">
              <a:lnSpc>
                <a:spcPts val="2620"/>
              </a:lnSpc>
              <a:spcBef>
                <a:spcPts val="405"/>
              </a:spcBef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76884">
              <a:lnSpc>
                <a:spcPts val="2620"/>
              </a:lnSpc>
              <a:spcBef>
                <a:spcPts val="40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Upcasting is the process of treating an object of a subclass as an instance of its superclass,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allow a child class object to be referenced by its parent class type.</a:t>
            </a:r>
          </a:p>
          <a:p>
            <a:pPr marL="12700" marR="476884">
              <a:lnSpc>
                <a:spcPts val="2620"/>
              </a:lnSpc>
              <a:spcBef>
                <a:spcPts val="405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76884">
              <a:lnSpc>
                <a:spcPts val="2620"/>
              </a:lnSpc>
              <a:spcBef>
                <a:spcPts val="40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obj = new Child();</a:t>
            </a:r>
          </a:p>
          <a:p>
            <a:pPr marL="12700" marR="476884">
              <a:lnSpc>
                <a:spcPts val="2620"/>
              </a:lnSpc>
              <a:spcBef>
                <a:spcPts val="405"/>
              </a:spcBef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obj.overridenMethod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// calls child method</a:t>
            </a:r>
          </a:p>
          <a:p>
            <a:pPr marL="12700" marR="476884">
              <a:lnSpc>
                <a:spcPts val="2620"/>
              </a:lnSpc>
              <a:spcBef>
                <a:spcPts val="405"/>
              </a:spcBef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obj.childExclusiveMethod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// not accessible</a:t>
            </a:r>
          </a:p>
          <a:p>
            <a:pPr marL="12700" marR="476884">
              <a:lnSpc>
                <a:spcPts val="2620"/>
              </a:lnSpc>
              <a:spcBef>
                <a:spcPts val="405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76884">
              <a:lnSpc>
                <a:spcPts val="2620"/>
              </a:lnSpc>
              <a:spcBef>
                <a:spcPts val="40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inherited or overridden methods can be accessed!</a:t>
            </a: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3F96F174-A586-6A8F-CE1B-0EFD31B92F5E}"/>
              </a:ext>
            </a:extLst>
          </p:cNvPr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3264E8D-2DB2-62B8-67B1-12E0B8A29E29}"/>
                </a:ext>
              </a:extLst>
            </p:cNvPr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62106B58-152C-CFDB-5CFA-73D1CF1EBD33}"/>
                </a:ext>
              </a:extLst>
            </p:cNvPr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953B7990-77A9-45CE-D1B8-E8AE7EE62F5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D68167EB-9351-AADD-7411-87C74A4437C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E7B3B-EFAF-7DCF-7AE9-49416BA2821B}"/>
              </a:ext>
            </a:extLst>
          </p:cNvPr>
          <p:cNvSpPr txBox="1"/>
          <p:nvPr/>
        </p:nvSpPr>
        <p:spPr>
          <a:xfrm>
            <a:off x="5011569" y="5910291"/>
            <a:ext cx="2741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Upcasting</a:t>
            </a:r>
          </a:p>
          <a:p>
            <a:r>
              <a:rPr lang="en-US" b="1" dirty="0">
                <a:solidFill>
                  <a:srgbClr val="FF0000"/>
                </a:solidFill>
              </a:rPr>
              <a:t>(first &amp; second part)</a:t>
            </a:r>
          </a:p>
        </p:txBody>
      </p:sp>
    </p:spTree>
    <p:extLst>
      <p:ext uri="{BB962C8B-B14F-4D97-AF65-F5344CB8AC3E}">
        <p14:creationId xmlns:p14="http://schemas.microsoft.com/office/powerpoint/2010/main" val="2455564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83058"/>
            <a:ext cx="412115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10.7.</a:t>
            </a:r>
            <a:r>
              <a:rPr spc="-5" dirty="0"/>
              <a:t> </a:t>
            </a:r>
            <a:r>
              <a:rPr spc="50" dirty="0"/>
              <a:t>Dynamic</a:t>
            </a:r>
            <a:r>
              <a:rPr spc="-5" dirty="0"/>
              <a:t> </a:t>
            </a:r>
            <a:r>
              <a:rPr spc="4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640" y="1041908"/>
            <a:ext cx="8761730" cy="34496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75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Dynamic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binding </a:t>
            </a:r>
            <a:r>
              <a:rPr sz="2400" dirty="0">
                <a:latin typeface="Times New Roman"/>
                <a:cs typeface="Times New Roman"/>
              </a:rPr>
              <a:t>works</a:t>
            </a:r>
            <a:r>
              <a:rPr sz="2400" spc="-5" dirty="0">
                <a:latin typeface="Times New Roman"/>
                <a:cs typeface="Times New Roman"/>
              </a:rPr>
              <a:t> 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follows:</a:t>
            </a:r>
            <a:endParaRPr sz="2400" dirty="0">
              <a:latin typeface="Times New Roman"/>
              <a:cs typeface="Times New Roman"/>
            </a:endParaRPr>
          </a:p>
          <a:p>
            <a:pPr marL="25400" marR="419100">
              <a:lnSpc>
                <a:spcPts val="2590"/>
              </a:lnSpc>
              <a:spcBef>
                <a:spcPts val="195"/>
              </a:spcBef>
            </a:pPr>
            <a:r>
              <a:rPr sz="2400" dirty="0">
                <a:latin typeface="Times New Roman"/>
                <a:cs typeface="Times New Roman"/>
              </a:rPr>
              <a:t>Suppose</a:t>
            </a:r>
            <a:r>
              <a:rPr sz="2400" spc="-5" dirty="0">
                <a:latin typeface="Times New Roman"/>
                <a:cs typeface="Times New Roman"/>
              </a:rPr>
              <a:t> 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 </a:t>
            </a:r>
            <a:r>
              <a:rPr sz="2400" dirty="0">
                <a:latin typeface="Times New Roman"/>
                <a:cs typeface="Times New Roman"/>
              </a:rPr>
              <a:t>o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instance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classes</a:t>
            </a:r>
            <a:r>
              <a:rPr sz="2400" dirty="0">
                <a:latin typeface="Times New Roman"/>
                <a:cs typeface="Times New Roman"/>
              </a:rPr>
              <a:t> C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..., 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where C</a:t>
            </a:r>
            <a:r>
              <a:rPr sz="2400" spc="-7" baseline="-20833" dirty="0">
                <a:latin typeface="Times New Roman"/>
                <a:cs typeface="Times New Roman"/>
              </a:rPr>
              <a:t>1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extends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extends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20833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, ..., </a:t>
            </a:r>
            <a:r>
              <a:rPr sz="2400" spc="-5" dirty="0">
                <a:latin typeface="Times New Roman"/>
                <a:cs typeface="Times New Roman"/>
              </a:rPr>
              <a:t>and C</a:t>
            </a:r>
            <a:r>
              <a:rPr sz="2400" spc="-7" baseline="-20833" dirty="0">
                <a:latin typeface="Times New Roman"/>
                <a:cs typeface="Times New Roman"/>
              </a:rPr>
              <a:t>n-1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extends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baseline="-20833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254000" indent="-228600">
              <a:lnSpc>
                <a:spcPts val="2425"/>
              </a:lnSpc>
              <a:buFont typeface="Arial"/>
              <a:buChar char="•"/>
              <a:tabLst>
                <a:tab pos="254000" algn="l"/>
              </a:tabLst>
            </a:pPr>
            <a:r>
              <a:rPr sz="2400" dirty="0">
                <a:latin typeface="Times New Roman"/>
                <a:cs typeface="Times New Roman"/>
              </a:rPr>
              <a:t>If o </a:t>
            </a:r>
            <a:r>
              <a:rPr sz="2400" spc="-5" dirty="0">
                <a:latin typeface="Times New Roman"/>
                <a:cs typeface="Times New Roman"/>
              </a:rPr>
              <a:t>invokes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method</a:t>
            </a:r>
            <a:r>
              <a:rPr sz="2400" dirty="0">
                <a:latin typeface="Times New Roman"/>
                <a:cs typeface="Times New Roman"/>
              </a:rPr>
              <a:t> p,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JVM </a:t>
            </a:r>
            <a:r>
              <a:rPr sz="2400" spc="-5" dirty="0">
                <a:latin typeface="Times New Roman"/>
                <a:cs typeface="Times New Roman"/>
              </a:rPr>
              <a:t>searches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implementation</a:t>
            </a:r>
            <a:r>
              <a:rPr sz="2400" dirty="0">
                <a:latin typeface="Times New Roman"/>
                <a:cs typeface="Times New Roman"/>
              </a:rPr>
              <a:t> for</a:t>
            </a:r>
          </a:p>
          <a:p>
            <a:pPr marL="254000">
              <a:lnSpc>
                <a:spcPts val="2605"/>
              </a:lnSpc>
            </a:pPr>
            <a:r>
              <a:rPr sz="2400" spc="-5" dirty="0">
                <a:latin typeface="Times New Roman"/>
                <a:cs typeface="Times New Roman"/>
              </a:rPr>
              <a:t>the method</a:t>
            </a:r>
            <a:r>
              <a:rPr sz="2400" dirty="0">
                <a:latin typeface="Times New Roman"/>
                <a:cs typeface="Times New Roman"/>
              </a:rPr>
              <a:t> 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order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C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..., 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latin typeface="Times New Roman"/>
                <a:cs typeface="Times New Roman"/>
              </a:rPr>
              <a:t>n-1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</a:t>
            </a:r>
            <a:r>
              <a:rPr sz="2400" spc="-7" baseline="-20833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until it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found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254000" marR="17780" indent="-228600">
              <a:lnSpc>
                <a:spcPts val="2590"/>
              </a:lnSpc>
              <a:spcBef>
                <a:spcPts val="185"/>
              </a:spcBef>
              <a:buFont typeface="Arial"/>
              <a:buChar char="•"/>
              <a:tabLst>
                <a:tab pos="254000" algn="l"/>
              </a:tabLst>
            </a:pPr>
            <a:r>
              <a:rPr sz="2400" spc="-5" dirty="0">
                <a:latin typeface="Times New Roman"/>
                <a:cs typeface="Times New Roman"/>
              </a:rPr>
              <a:t>Once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found,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search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stops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first-found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implementation 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invoked.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254000" marR="17780" indent="-228600">
              <a:lnSpc>
                <a:spcPts val="2590"/>
              </a:lnSpc>
              <a:spcBef>
                <a:spcPts val="185"/>
              </a:spcBef>
              <a:buFont typeface="Arial"/>
              <a:buChar char="•"/>
              <a:tabLst>
                <a:tab pos="254000" algn="l"/>
              </a:tabLst>
            </a:pPr>
            <a:endParaRPr lang="en-US" sz="2400" spc="-5" dirty="0">
              <a:latin typeface="Times New Roman"/>
              <a:cs typeface="Times New Roman"/>
            </a:endParaRPr>
          </a:p>
          <a:p>
            <a:pPr marL="254000" marR="17780" indent="-228600">
              <a:lnSpc>
                <a:spcPts val="2590"/>
              </a:lnSpc>
              <a:spcBef>
                <a:spcPts val="185"/>
              </a:spcBef>
              <a:buFont typeface="Arial"/>
              <a:buChar char="•"/>
              <a:tabLst>
                <a:tab pos="2540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Essentially, it searches up the lineage starting at child until it finds a match.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436" y="4930909"/>
            <a:ext cx="938530" cy="349250"/>
          </a:xfrm>
          <a:prstGeom prst="rect">
            <a:avLst/>
          </a:prstGeom>
          <a:ln w="2205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60"/>
              </a:lnSpc>
            </a:pPr>
            <a:r>
              <a:rPr sz="1900" spc="40" dirty="0">
                <a:latin typeface="Times New Roman"/>
                <a:cs typeface="Times New Roman"/>
              </a:rPr>
              <a:t>C</a:t>
            </a:r>
            <a:r>
              <a:rPr sz="1800" spc="60" baseline="-9259" dirty="0">
                <a:latin typeface="Times New Roman"/>
                <a:cs typeface="Times New Roman"/>
              </a:rPr>
              <a:t>n</a:t>
            </a:r>
            <a:endParaRPr sz="1800" baseline="-925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4819" y="4930914"/>
            <a:ext cx="901065" cy="367665"/>
          </a:xfrm>
          <a:prstGeom prst="rect">
            <a:avLst/>
          </a:prstGeom>
          <a:ln w="22069">
            <a:solidFill>
              <a:srgbClr val="000000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180"/>
              </a:spcBef>
            </a:pPr>
            <a:r>
              <a:rPr sz="2850" spc="44" baseline="5847" dirty="0">
                <a:latin typeface="Times New Roman"/>
                <a:cs typeface="Times New Roman"/>
              </a:rPr>
              <a:t>C</a:t>
            </a:r>
            <a:r>
              <a:rPr sz="1200" spc="30" dirty="0">
                <a:latin typeface="Times New Roman"/>
                <a:cs typeface="Times New Roman"/>
              </a:rPr>
              <a:t>n-1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13244" y="4949372"/>
            <a:ext cx="544195" cy="330835"/>
          </a:xfrm>
          <a:custGeom>
            <a:avLst/>
            <a:gdLst/>
            <a:ahLst/>
            <a:cxnLst/>
            <a:rect l="l" t="t" r="r" b="b"/>
            <a:pathLst>
              <a:path w="544194" h="330835">
                <a:moveTo>
                  <a:pt x="0" y="165177"/>
                </a:moveTo>
                <a:lnTo>
                  <a:pt x="187658" y="330405"/>
                </a:lnTo>
                <a:lnTo>
                  <a:pt x="187658" y="0"/>
                </a:lnTo>
                <a:lnTo>
                  <a:pt x="0" y="165177"/>
                </a:lnTo>
                <a:close/>
              </a:path>
              <a:path w="544194" h="330835">
                <a:moveTo>
                  <a:pt x="187658" y="165177"/>
                </a:moveTo>
                <a:lnTo>
                  <a:pt x="544063" y="165177"/>
                </a:lnTo>
              </a:path>
            </a:pathLst>
          </a:custGeom>
          <a:ln w="222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19635" y="4966011"/>
            <a:ext cx="59880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20" dirty="0">
                <a:latin typeface="Times New Roman"/>
                <a:cs typeface="Times New Roman"/>
              </a:rPr>
              <a:t>.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.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.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.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4509" y="5022791"/>
            <a:ext cx="938530" cy="349250"/>
          </a:xfrm>
          <a:prstGeom prst="rect">
            <a:avLst/>
          </a:prstGeom>
          <a:ln w="2205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60"/>
              </a:lnSpc>
            </a:pPr>
            <a:r>
              <a:rPr sz="1900" spc="40" dirty="0">
                <a:latin typeface="Times New Roman"/>
                <a:cs typeface="Times New Roman"/>
              </a:rPr>
              <a:t>C</a:t>
            </a:r>
            <a:r>
              <a:rPr sz="1800" spc="60" baseline="-9259" dirty="0">
                <a:latin typeface="Times New Roman"/>
                <a:cs typeface="Times New Roman"/>
              </a:rPr>
              <a:t>2</a:t>
            </a:r>
            <a:endParaRPr sz="1800" baseline="-9259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22923" y="5022821"/>
            <a:ext cx="901065" cy="367665"/>
          </a:xfrm>
          <a:prstGeom prst="rect">
            <a:avLst/>
          </a:prstGeom>
          <a:ln w="2206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260"/>
              </a:lnSpc>
            </a:pPr>
            <a:r>
              <a:rPr sz="1900" spc="40" dirty="0">
                <a:latin typeface="Times New Roman"/>
                <a:cs typeface="Times New Roman"/>
              </a:rPr>
              <a:t>C</a:t>
            </a:r>
            <a:r>
              <a:rPr sz="1800" spc="60" baseline="-9259" dirty="0">
                <a:latin typeface="Times New Roman"/>
                <a:cs typeface="Times New Roman"/>
              </a:rPr>
              <a:t>1</a:t>
            </a:r>
            <a:endParaRPr sz="1800" baseline="-925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41296" y="5041126"/>
            <a:ext cx="544195" cy="330835"/>
          </a:xfrm>
          <a:custGeom>
            <a:avLst/>
            <a:gdLst/>
            <a:ahLst/>
            <a:cxnLst/>
            <a:rect l="l" t="t" r="r" b="b"/>
            <a:pathLst>
              <a:path w="544195" h="330835">
                <a:moveTo>
                  <a:pt x="0" y="165228"/>
                </a:moveTo>
                <a:lnTo>
                  <a:pt x="187658" y="330405"/>
                </a:lnTo>
                <a:lnTo>
                  <a:pt x="187658" y="0"/>
                </a:lnTo>
                <a:lnTo>
                  <a:pt x="0" y="165228"/>
                </a:lnTo>
                <a:close/>
              </a:path>
              <a:path w="544195" h="330835">
                <a:moveTo>
                  <a:pt x="187658" y="165228"/>
                </a:moveTo>
                <a:lnTo>
                  <a:pt x="544115" y="165228"/>
                </a:lnTo>
              </a:path>
            </a:pathLst>
          </a:custGeom>
          <a:ln w="222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14147" y="5004363"/>
            <a:ext cx="544195" cy="330835"/>
          </a:xfrm>
          <a:custGeom>
            <a:avLst/>
            <a:gdLst/>
            <a:ahLst/>
            <a:cxnLst/>
            <a:rect l="l" t="t" r="r" b="b"/>
            <a:pathLst>
              <a:path w="544195" h="330835">
                <a:moveTo>
                  <a:pt x="0" y="165330"/>
                </a:moveTo>
                <a:lnTo>
                  <a:pt x="187658" y="330507"/>
                </a:lnTo>
                <a:lnTo>
                  <a:pt x="187658" y="0"/>
                </a:lnTo>
                <a:lnTo>
                  <a:pt x="0" y="165330"/>
                </a:lnTo>
                <a:close/>
              </a:path>
              <a:path w="544195" h="330835">
                <a:moveTo>
                  <a:pt x="187658" y="165330"/>
                </a:moveTo>
                <a:lnTo>
                  <a:pt x="544063" y="165330"/>
                </a:lnTo>
              </a:path>
            </a:pathLst>
          </a:custGeom>
          <a:ln w="222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2882" y="5004363"/>
            <a:ext cx="544195" cy="330835"/>
          </a:xfrm>
          <a:custGeom>
            <a:avLst/>
            <a:gdLst/>
            <a:ahLst/>
            <a:cxnLst/>
            <a:rect l="l" t="t" r="r" b="b"/>
            <a:pathLst>
              <a:path w="544195" h="330835">
                <a:moveTo>
                  <a:pt x="0" y="165330"/>
                </a:moveTo>
                <a:lnTo>
                  <a:pt x="187710" y="330507"/>
                </a:lnTo>
                <a:lnTo>
                  <a:pt x="187710" y="0"/>
                </a:lnTo>
                <a:lnTo>
                  <a:pt x="0" y="165330"/>
                </a:lnTo>
                <a:close/>
              </a:path>
              <a:path w="544195" h="330835">
                <a:moveTo>
                  <a:pt x="187710" y="165330"/>
                </a:moveTo>
                <a:lnTo>
                  <a:pt x="544115" y="165330"/>
                </a:lnTo>
              </a:path>
            </a:pathLst>
          </a:custGeom>
          <a:ln w="2224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1242" y="5865719"/>
            <a:ext cx="695325" cy="320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900" spc="40" dirty="0">
                <a:latin typeface="Times New Roman"/>
                <a:cs typeface="Times New Roman"/>
              </a:rPr>
              <a:t>O</a:t>
            </a:r>
            <a:r>
              <a:rPr sz="1900" spc="50" dirty="0">
                <a:latin typeface="Times New Roman"/>
                <a:cs typeface="Times New Roman"/>
              </a:rPr>
              <a:t>b</a:t>
            </a:r>
            <a:r>
              <a:rPr sz="1900" spc="25" dirty="0">
                <a:latin typeface="Times New Roman"/>
                <a:cs typeface="Times New Roman"/>
              </a:rPr>
              <a:t>j</a:t>
            </a:r>
            <a:r>
              <a:rPr sz="1900" spc="10" dirty="0">
                <a:latin typeface="Times New Roman"/>
                <a:cs typeface="Times New Roman"/>
              </a:rPr>
              <a:t>e</a:t>
            </a:r>
            <a:r>
              <a:rPr sz="1900" spc="25" dirty="0">
                <a:latin typeface="Times New Roman"/>
                <a:cs typeface="Times New Roman"/>
              </a:rPr>
              <a:t>ct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0356" y="5261448"/>
            <a:ext cx="240665" cy="672465"/>
            <a:chOff x="690356" y="5261448"/>
            <a:chExt cx="240665" cy="672465"/>
          </a:xfrm>
        </p:grpSpPr>
        <p:sp>
          <p:nvSpPr>
            <p:cNvPr id="15" name="object 15"/>
            <p:cNvSpPr/>
            <p:nvPr/>
          </p:nvSpPr>
          <p:spPr>
            <a:xfrm>
              <a:off x="712862" y="5412011"/>
              <a:ext cx="113030" cy="510540"/>
            </a:xfrm>
            <a:custGeom>
              <a:avLst/>
              <a:gdLst/>
              <a:ahLst/>
              <a:cxnLst/>
              <a:rect l="l" t="t" r="r" b="b"/>
              <a:pathLst>
                <a:path w="113030" h="510539">
                  <a:moveTo>
                    <a:pt x="112636" y="0"/>
                  </a:moveTo>
                  <a:lnTo>
                    <a:pt x="0" y="510390"/>
                  </a:lnTo>
                </a:path>
              </a:pathLst>
            </a:custGeom>
            <a:ln w="224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0356" y="5261448"/>
              <a:ext cx="240665" cy="264795"/>
            </a:xfrm>
            <a:custGeom>
              <a:avLst/>
              <a:gdLst/>
              <a:ahLst/>
              <a:cxnLst/>
              <a:rect l="l" t="t" r="r" b="b"/>
              <a:pathLst>
                <a:path w="240665" h="264795">
                  <a:moveTo>
                    <a:pt x="172654" y="0"/>
                  </a:moveTo>
                  <a:lnTo>
                    <a:pt x="0" y="209322"/>
                  </a:lnTo>
                  <a:lnTo>
                    <a:pt x="135143" y="161561"/>
                  </a:lnTo>
                  <a:lnTo>
                    <a:pt x="240173" y="264415"/>
                  </a:lnTo>
                  <a:lnTo>
                    <a:pt x="1726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682120" y="5564652"/>
            <a:ext cx="4083050" cy="7486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marR="30480">
              <a:lnSpc>
                <a:spcPct val="96900"/>
              </a:lnSpc>
              <a:spcBef>
                <a:spcPts val="204"/>
              </a:spcBef>
            </a:pPr>
            <a:r>
              <a:rPr sz="1900" spc="35" dirty="0">
                <a:latin typeface="Times New Roman"/>
                <a:cs typeface="Times New Roman"/>
              </a:rPr>
              <a:t>Since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o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is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an</a:t>
            </a:r>
            <a:r>
              <a:rPr sz="1900" spc="35" dirty="0">
                <a:latin typeface="Times New Roman"/>
                <a:cs typeface="Times New Roman"/>
              </a:rPr>
              <a:t> instance</a:t>
            </a:r>
            <a:r>
              <a:rPr sz="1900" spc="-5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of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45" dirty="0">
                <a:latin typeface="Times New Roman"/>
                <a:cs typeface="Times New Roman"/>
              </a:rPr>
              <a:t>C</a:t>
            </a:r>
            <a:r>
              <a:rPr sz="1800" spc="67" baseline="-9259" dirty="0">
                <a:latin typeface="Times New Roman"/>
                <a:cs typeface="Times New Roman"/>
              </a:rPr>
              <a:t>1</a:t>
            </a:r>
            <a:r>
              <a:rPr sz="1900" spc="45" dirty="0">
                <a:latin typeface="Times New Roman"/>
                <a:cs typeface="Times New Roman"/>
              </a:rPr>
              <a:t>,</a:t>
            </a:r>
            <a:r>
              <a:rPr sz="1900" spc="20" dirty="0">
                <a:latin typeface="Times New Roman"/>
                <a:cs typeface="Times New Roman"/>
              </a:rPr>
              <a:t> </a:t>
            </a:r>
            <a:r>
              <a:rPr sz="1900" spc="40" dirty="0">
                <a:latin typeface="Times New Roman"/>
                <a:cs typeface="Times New Roman"/>
              </a:rPr>
              <a:t>o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is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also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35" dirty="0">
                <a:latin typeface="Times New Roman"/>
                <a:cs typeface="Times New Roman"/>
              </a:rPr>
              <a:t>an </a:t>
            </a:r>
            <a:r>
              <a:rPr sz="1900" spc="-459" dirty="0">
                <a:latin typeface="Times New Roman"/>
                <a:cs typeface="Times New Roman"/>
              </a:rPr>
              <a:t> </a:t>
            </a:r>
            <a:r>
              <a:rPr sz="1900" spc="25" dirty="0">
                <a:latin typeface="Times New Roman"/>
                <a:cs typeface="Times New Roman"/>
              </a:rPr>
              <a:t>i</a:t>
            </a:r>
            <a:r>
              <a:rPr sz="1900" spc="50" dirty="0">
                <a:latin typeface="Times New Roman"/>
                <a:cs typeface="Times New Roman"/>
              </a:rPr>
              <a:t>n</a:t>
            </a:r>
            <a:r>
              <a:rPr sz="1900" spc="25" dirty="0">
                <a:latin typeface="Times New Roman"/>
                <a:cs typeface="Times New Roman"/>
              </a:rPr>
              <a:t>st</a:t>
            </a:r>
            <a:r>
              <a:rPr sz="1900" spc="35" dirty="0">
                <a:latin typeface="Times New Roman"/>
                <a:cs typeface="Times New Roman"/>
              </a:rPr>
              <a:t>a</a:t>
            </a:r>
            <a:r>
              <a:rPr sz="1900" spc="50" dirty="0">
                <a:latin typeface="Times New Roman"/>
                <a:cs typeface="Times New Roman"/>
              </a:rPr>
              <a:t>n</a:t>
            </a:r>
            <a:r>
              <a:rPr sz="1900" spc="35" dirty="0">
                <a:latin typeface="Times New Roman"/>
                <a:cs typeface="Times New Roman"/>
              </a:rPr>
              <a:t>ce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20" dirty="0">
                <a:latin typeface="Times New Roman"/>
                <a:cs typeface="Times New Roman"/>
              </a:rPr>
              <a:t>o</a:t>
            </a:r>
            <a:r>
              <a:rPr sz="1900" spc="25" dirty="0">
                <a:latin typeface="Times New Roman"/>
                <a:cs typeface="Times New Roman"/>
              </a:rPr>
              <a:t>f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75" dirty="0">
                <a:latin typeface="Times New Roman"/>
                <a:cs typeface="Times New Roman"/>
              </a:rPr>
              <a:t>C</a:t>
            </a:r>
            <a:r>
              <a:rPr sz="1800" spc="22" baseline="-9259" dirty="0">
                <a:latin typeface="Times New Roman"/>
                <a:cs typeface="Times New Roman"/>
              </a:rPr>
              <a:t>2,</a:t>
            </a:r>
            <a:r>
              <a:rPr sz="1800" spc="52" baseline="-9259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Times New Roman"/>
                <a:cs typeface="Times New Roman"/>
              </a:rPr>
              <a:t>C</a:t>
            </a:r>
            <a:r>
              <a:rPr sz="1800" spc="22" baseline="-9259" dirty="0">
                <a:latin typeface="Times New Roman"/>
                <a:cs typeface="Times New Roman"/>
              </a:rPr>
              <a:t>3,</a:t>
            </a:r>
            <a:r>
              <a:rPr sz="1800" spc="52" baseline="-9259" dirty="0">
                <a:latin typeface="Times New Roman"/>
                <a:cs typeface="Times New Roman"/>
              </a:rPr>
              <a:t> </a:t>
            </a:r>
            <a:r>
              <a:rPr sz="2900" spc="35" dirty="0">
                <a:latin typeface="Times New Roman"/>
                <a:cs typeface="Times New Roman"/>
              </a:rPr>
              <a:t>…,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Times New Roman"/>
                <a:cs typeface="Times New Roman"/>
              </a:rPr>
              <a:t>C</a:t>
            </a:r>
            <a:r>
              <a:rPr sz="1800" spc="67" baseline="-9259" dirty="0">
                <a:latin typeface="Times New Roman"/>
                <a:cs typeface="Times New Roman"/>
              </a:rPr>
              <a:t>n</a:t>
            </a:r>
            <a:r>
              <a:rPr sz="1800" spc="15" baseline="-9259" dirty="0">
                <a:latin typeface="Times New Roman"/>
                <a:cs typeface="Times New Roman"/>
              </a:rPr>
              <a:t>-</a:t>
            </a:r>
            <a:r>
              <a:rPr sz="1800" spc="22" baseline="-9259" dirty="0">
                <a:latin typeface="Times New Roman"/>
                <a:cs typeface="Times New Roman"/>
              </a:rPr>
              <a:t>1</a:t>
            </a:r>
            <a:r>
              <a:rPr sz="2900" spc="10" dirty="0">
                <a:latin typeface="Times New Roman"/>
                <a:cs typeface="Times New Roman"/>
              </a:rPr>
              <a:t>, </a:t>
            </a:r>
            <a:r>
              <a:rPr sz="1900" spc="35" dirty="0">
                <a:latin typeface="Times New Roman"/>
                <a:cs typeface="Times New Roman"/>
              </a:rPr>
              <a:t>a</a:t>
            </a:r>
            <a:r>
              <a:rPr sz="1900" spc="50" dirty="0">
                <a:latin typeface="Times New Roman"/>
                <a:cs typeface="Times New Roman"/>
              </a:rPr>
              <a:t>n</a:t>
            </a:r>
            <a:r>
              <a:rPr sz="1900" spc="40" dirty="0">
                <a:latin typeface="Times New Roman"/>
                <a:cs typeface="Times New Roman"/>
              </a:rPr>
              <a:t>d</a:t>
            </a:r>
            <a:r>
              <a:rPr sz="1900" dirty="0">
                <a:latin typeface="Times New Roman"/>
                <a:cs typeface="Times New Roman"/>
              </a:rPr>
              <a:t> </a:t>
            </a:r>
            <a:r>
              <a:rPr sz="1900" spc="-195" dirty="0">
                <a:latin typeface="Times New Roman"/>
                <a:cs typeface="Times New Roman"/>
              </a:rPr>
              <a:t> </a:t>
            </a:r>
            <a:r>
              <a:rPr sz="1900" spc="55" dirty="0">
                <a:latin typeface="Times New Roman"/>
                <a:cs typeface="Times New Roman"/>
              </a:rPr>
              <a:t>C</a:t>
            </a:r>
            <a:r>
              <a:rPr sz="1800" spc="30" baseline="-9259" dirty="0">
                <a:latin typeface="Times New Roman"/>
                <a:cs typeface="Times New Roman"/>
              </a:rPr>
              <a:t>n</a:t>
            </a:r>
            <a:endParaRPr sz="1800" baseline="-9259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9" name="object 19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40" y="795706"/>
            <a:ext cx="8060055" cy="3492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130"/>
              </a:spcBef>
            </a:pPr>
            <a:r>
              <a:rPr sz="35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sz="35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sz="35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r>
              <a:rPr sz="35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5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endParaRPr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201295" indent="-228600">
              <a:lnSpc>
                <a:spcPct val="896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 </a:t>
            </a:r>
            <a:r>
              <a:rPr sz="26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type, number </a:t>
            </a:r>
            <a:r>
              <a:rPr sz="26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600" spc="-1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parameters, </a:t>
            </a:r>
            <a:r>
              <a:rPr sz="26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600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order </a:t>
            </a:r>
            <a:r>
              <a:rPr sz="26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6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2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sz="2600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at</a:t>
            </a:r>
            <a:r>
              <a:rPr sz="26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compilation time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5080" indent="-228600">
              <a:lnSpc>
                <a:spcPct val="89600"/>
              </a:lnSpc>
              <a:spcBef>
                <a:spcPts val="111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subclasses </a:t>
            </a:r>
            <a:r>
              <a:rPr sz="2600" spc="-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chain,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binds the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runtime.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4540" y="209742"/>
            <a:ext cx="3437890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20" dirty="0"/>
              <a:t>10.7.</a:t>
            </a:r>
            <a:r>
              <a:rPr sz="2950" spc="-15" dirty="0"/>
              <a:t> </a:t>
            </a:r>
            <a:r>
              <a:rPr sz="2950" spc="20" dirty="0"/>
              <a:t>Dynamic</a:t>
            </a:r>
            <a:r>
              <a:rPr sz="2950" spc="-20" dirty="0"/>
              <a:t> </a:t>
            </a:r>
            <a:r>
              <a:rPr sz="2950" spc="20" dirty="0"/>
              <a:t>Binding</a:t>
            </a:r>
            <a:endParaRPr sz="29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DF4E63-121D-6916-331D-26B5E5DC87A9}"/>
              </a:ext>
            </a:extLst>
          </p:cNvPr>
          <p:cNvSpPr txBox="1"/>
          <p:nvPr/>
        </p:nvSpPr>
        <p:spPr>
          <a:xfrm>
            <a:off x="5486400" y="5793641"/>
            <a:ext cx="4585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Upcasting</a:t>
            </a:r>
          </a:p>
          <a:p>
            <a:r>
              <a:rPr lang="en-US" b="1" dirty="0">
                <a:solidFill>
                  <a:srgbClr val="FF0000"/>
                </a:solidFill>
              </a:rPr>
              <a:t>(third part)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3" name="object 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55852" y="1498421"/>
            <a:ext cx="3314700" cy="266700"/>
          </a:xfrm>
          <a:custGeom>
            <a:avLst/>
            <a:gdLst/>
            <a:ahLst/>
            <a:cxnLst/>
            <a:rect l="l" t="t" r="r" b="b"/>
            <a:pathLst>
              <a:path w="3314700" h="266700">
                <a:moveTo>
                  <a:pt x="3314700" y="0"/>
                </a:moveTo>
                <a:lnTo>
                  <a:pt x="3314700" y="0"/>
                </a:lnTo>
                <a:lnTo>
                  <a:pt x="0" y="0"/>
                </a:lnTo>
                <a:lnTo>
                  <a:pt x="0" y="266700"/>
                </a:lnTo>
                <a:lnTo>
                  <a:pt x="3314700" y="266700"/>
                </a:lnTo>
                <a:lnTo>
                  <a:pt x="3314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4486" y="926083"/>
            <a:ext cx="596392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B91AF"/>
                </a:solidFill>
                <a:latin typeface="Courier New"/>
                <a:cs typeface="Courier New"/>
              </a:rPr>
              <a:t>DynamicBindingDemo</a:t>
            </a:r>
            <a:r>
              <a:rPr sz="1800" b="1" spc="10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841375" marR="5080" indent="-414655">
              <a:lnSpc>
                <a:spcPts val="2090"/>
              </a:lnSpc>
              <a:spcBef>
                <a:spcPts val="175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main(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800" b="1" dirty="0">
                <a:latin typeface="Courier New"/>
                <a:cs typeface="Courier New"/>
              </a:rPr>
              <a:t>[]</a:t>
            </a:r>
            <a:r>
              <a:rPr sz="1800" b="1" spc="1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m(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GraduateStudent());</a:t>
            </a:r>
            <a:endParaRPr sz="1800">
              <a:latin typeface="Courier New"/>
              <a:cs typeface="Courier New"/>
            </a:endParaRPr>
          </a:p>
          <a:p>
            <a:pPr marL="841375">
              <a:lnSpc>
                <a:spcPts val="2150"/>
              </a:lnSpc>
            </a:pPr>
            <a:r>
              <a:rPr sz="1800" b="1" dirty="0">
                <a:latin typeface="Courier New"/>
                <a:cs typeface="Courier New"/>
              </a:rPr>
              <a:t>m(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Student());</a:t>
            </a:r>
            <a:endParaRPr sz="1800">
              <a:latin typeface="Courier New"/>
              <a:cs typeface="Courier New"/>
            </a:endParaRPr>
          </a:p>
          <a:p>
            <a:pPr marL="841375">
              <a:lnSpc>
                <a:spcPts val="2125"/>
              </a:lnSpc>
              <a:spcBef>
                <a:spcPts val="50"/>
              </a:spcBef>
            </a:pPr>
            <a:r>
              <a:rPr sz="1800" b="1" dirty="0">
                <a:latin typeface="Courier New"/>
                <a:cs typeface="Courier New"/>
              </a:rPr>
              <a:t>m(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Person());</a:t>
            </a:r>
            <a:endParaRPr sz="1800">
              <a:latin typeface="Courier New"/>
              <a:cs typeface="Courier New"/>
            </a:endParaRPr>
          </a:p>
          <a:p>
            <a:pPr marL="841375">
              <a:lnSpc>
                <a:spcPts val="2125"/>
              </a:lnSpc>
            </a:pPr>
            <a:r>
              <a:rPr sz="1800" b="1" dirty="0">
                <a:latin typeface="Courier New"/>
                <a:cs typeface="Courier New"/>
              </a:rPr>
              <a:t>m(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Object());}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28824" y="2843276"/>
            <a:ext cx="2512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5662" y="2870022"/>
            <a:ext cx="1657350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b="1" dirty="0">
                <a:latin typeface="Courier New"/>
                <a:cs typeface="Courier New"/>
              </a:rPr>
              <a:t>m(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Object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10312" y="2843276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3162" y="3123691"/>
            <a:ext cx="292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System.out.println(x.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56224" y="3149422"/>
            <a:ext cx="139382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5"/>
              </a:lnSpc>
            </a:pPr>
            <a:r>
              <a:rPr sz="1800" b="1" dirty="0">
                <a:latin typeface="Courier New"/>
                <a:cs typeface="Courier New"/>
              </a:rPr>
              <a:t>toString()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4649" y="3123691"/>
            <a:ext cx="44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);}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6937" y="3404107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4486" y="3949700"/>
            <a:ext cx="716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3162" y="3966314"/>
            <a:ext cx="4419600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0"/>
              </a:lnSpc>
            </a:pPr>
            <a:r>
              <a:rPr sz="1800" b="1" dirty="0">
                <a:solidFill>
                  <a:srgbClr val="2B91AF"/>
                </a:solidFill>
                <a:latin typeface="Courier New"/>
                <a:cs typeface="Courier New"/>
              </a:rPr>
              <a:t>GraduateStudent</a:t>
            </a:r>
            <a:r>
              <a:rPr sz="1800" b="1" spc="10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sz="18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62762" y="3949700"/>
            <a:ext cx="302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{}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4486" y="4495292"/>
            <a:ext cx="716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5862" y="4521022"/>
            <a:ext cx="317690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5"/>
              </a:lnSpc>
            </a:pPr>
            <a:r>
              <a:rPr sz="1800" b="1" dirty="0">
                <a:solidFill>
                  <a:srgbClr val="2B91AF"/>
                </a:solidFill>
                <a:latin typeface="Courier New"/>
                <a:cs typeface="Courier New"/>
              </a:rPr>
              <a:t>Student</a:t>
            </a:r>
            <a:r>
              <a:rPr sz="1800" b="1" spc="-5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extends </a:t>
            </a:r>
            <a:r>
              <a:rPr sz="1800" b="1" dirty="0">
                <a:latin typeface="Courier New"/>
                <a:cs typeface="Courier New"/>
              </a:rPr>
              <a:t>Person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66937" y="4775707"/>
            <a:ext cx="182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13212" y="4800422"/>
            <a:ext cx="139382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5"/>
              </a:lnSpc>
            </a:pPr>
            <a:r>
              <a:rPr sz="1800" b="1" dirty="0">
                <a:latin typeface="Courier New"/>
                <a:cs typeface="Courier New"/>
              </a:rPr>
              <a:t>toString()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19749" y="4495292"/>
            <a:ext cx="16319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43162" y="5040883"/>
            <a:ext cx="264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31515"/>
                </a:solidFill>
                <a:latin typeface="Courier New"/>
                <a:cs typeface="Courier New"/>
              </a:rPr>
              <a:t>"Student"</a:t>
            </a:r>
            <a:r>
              <a:rPr sz="1800" b="1" dirty="0">
                <a:latin typeface="Courier New"/>
                <a:cs typeface="Courier New"/>
              </a:rPr>
              <a:t>;}}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4486" y="5586476"/>
            <a:ext cx="716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55862" y="5613222"/>
            <a:ext cx="303847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b="1" dirty="0">
                <a:solidFill>
                  <a:srgbClr val="2B91AF"/>
                </a:solidFill>
                <a:latin typeface="Courier New"/>
                <a:cs typeface="Courier New"/>
              </a:rPr>
              <a:t>Person</a:t>
            </a:r>
            <a:r>
              <a:rPr sz="1800" b="1" spc="-5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Object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8824" y="5866891"/>
            <a:ext cx="854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08312" y="5892622"/>
            <a:ext cx="248602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5"/>
              </a:lnSpc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toString()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81637" y="5586476"/>
            <a:ext cx="16319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43162" y="6147308"/>
            <a:ext cx="2512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31515"/>
                </a:solidFill>
                <a:latin typeface="Courier New"/>
                <a:cs typeface="Courier New"/>
              </a:rPr>
              <a:t>"Person"</a:t>
            </a:r>
            <a:r>
              <a:rPr sz="1800" b="1" dirty="0">
                <a:latin typeface="Courier New"/>
                <a:cs typeface="Courier New"/>
              </a:rPr>
              <a:t>;}}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764540" y="183058"/>
            <a:ext cx="412115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10.7.</a:t>
            </a:r>
            <a:r>
              <a:rPr spc="-5" dirty="0"/>
              <a:t> </a:t>
            </a:r>
            <a:r>
              <a:rPr spc="50" dirty="0"/>
              <a:t>Dynamic</a:t>
            </a:r>
            <a:r>
              <a:rPr spc="-5" dirty="0"/>
              <a:t> </a:t>
            </a:r>
            <a:r>
              <a:rPr spc="40" dirty="0"/>
              <a:t>Binding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827" y="264667"/>
            <a:ext cx="7232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Polymorphism,</a:t>
            </a:r>
            <a:r>
              <a:rPr sz="2400" spc="-5" dirty="0"/>
              <a:t> Dynamic</a:t>
            </a:r>
            <a:r>
              <a:rPr sz="2400" dirty="0"/>
              <a:t> </a:t>
            </a:r>
            <a:r>
              <a:rPr sz="2400" spc="-5" dirty="0"/>
              <a:t>Binding</a:t>
            </a:r>
            <a:r>
              <a:rPr sz="2400" dirty="0"/>
              <a:t> </a:t>
            </a:r>
            <a:r>
              <a:rPr sz="2400" spc="-5" dirty="0"/>
              <a:t>and Generic</a:t>
            </a:r>
            <a:r>
              <a:rPr sz="2400" dirty="0"/>
              <a:t> </a:t>
            </a:r>
            <a:r>
              <a:rPr sz="2400" spc="-15" dirty="0"/>
              <a:t>Programming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394191" y="1386316"/>
            <a:ext cx="993140" cy="190500"/>
          </a:xfrm>
          <a:custGeom>
            <a:avLst/>
            <a:gdLst/>
            <a:ahLst/>
            <a:cxnLst/>
            <a:rect l="l" t="t" r="r" b="b"/>
            <a:pathLst>
              <a:path w="993139" h="190500">
                <a:moveTo>
                  <a:pt x="914048" y="21940"/>
                </a:moveTo>
                <a:lnTo>
                  <a:pt x="0" y="139890"/>
                </a:lnTo>
                <a:lnTo>
                  <a:pt x="6501" y="190272"/>
                </a:lnTo>
                <a:lnTo>
                  <a:pt x="920551" y="72322"/>
                </a:lnTo>
                <a:lnTo>
                  <a:pt x="942490" y="43880"/>
                </a:lnTo>
                <a:lnTo>
                  <a:pt x="914048" y="21940"/>
                </a:lnTo>
                <a:close/>
              </a:path>
              <a:path w="993139" h="190500">
                <a:moveTo>
                  <a:pt x="939239" y="18689"/>
                </a:moveTo>
                <a:lnTo>
                  <a:pt x="945741" y="69071"/>
                </a:lnTo>
                <a:lnTo>
                  <a:pt x="920551" y="72322"/>
                </a:lnTo>
                <a:lnTo>
                  <a:pt x="898610" y="100764"/>
                </a:lnTo>
                <a:lnTo>
                  <a:pt x="992873" y="37378"/>
                </a:lnTo>
                <a:lnTo>
                  <a:pt x="939239" y="18689"/>
                </a:lnTo>
                <a:close/>
              </a:path>
              <a:path w="993139" h="190500">
                <a:moveTo>
                  <a:pt x="942490" y="43881"/>
                </a:moveTo>
                <a:lnTo>
                  <a:pt x="920551" y="72322"/>
                </a:lnTo>
                <a:lnTo>
                  <a:pt x="945741" y="69071"/>
                </a:lnTo>
                <a:lnTo>
                  <a:pt x="942490" y="43881"/>
                </a:lnTo>
                <a:close/>
              </a:path>
              <a:path w="993139" h="190500">
                <a:moveTo>
                  <a:pt x="939239" y="18689"/>
                </a:moveTo>
                <a:lnTo>
                  <a:pt x="914048" y="21940"/>
                </a:lnTo>
                <a:lnTo>
                  <a:pt x="942490" y="43880"/>
                </a:lnTo>
                <a:lnTo>
                  <a:pt x="939239" y="18689"/>
                </a:lnTo>
                <a:close/>
              </a:path>
              <a:path w="993139" h="190500">
                <a:moveTo>
                  <a:pt x="885606" y="0"/>
                </a:moveTo>
                <a:lnTo>
                  <a:pt x="914048" y="21940"/>
                </a:lnTo>
                <a:lnTo>
                  <a:pt x="939239" y="18689"/>
                </a:lnTo>
                <a:lnTo>
                  <a:pt x="88560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7340" y="757427"/>
            <a:ext cx="3372485" cy="1985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 marR="42735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Method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takes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parameter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Object type. It can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invoke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any object.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030"/>
              </a:spcBef>
            </a:pPr>
            <a:r>
              <a:rPr sz="2000" dirty="0">
                <a:latin typeface="Times New Roman"/>
                <a:cs typeface="Times New Roman"/>
              </a:rPr>
              <a:t>Po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ph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 ob</a:t>
            </a:r>
            <a:r>
              <a:rPr sz="2000" spc="-10" dirty="0">
                <a:latin typeface="Times New Roman"/>
                <a:cs typeface="Times New Roman"/>
              </a:rPr>
              <a:t>j</a:t>
            </a:r>
            <a:r>
              <a:rPr sz="2000" spc="-5" dirty="0">
                <a:latin typeface="Times New Roman"/>
                <a:cs typeface="Times New Roman"/>
              </a:rPr>
              <a:t>ec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subtype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used wherever </a:t>
            </a:r>
            <a:r>
              <a:rPr sz="2000" spc="-10" dirty="0">
                <a:latin typeface="Times New Roman"/>
                <a:cs typeface="Times New Roman"/>
              </a:rPr>
              <a:t>its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supertype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value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required.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3009900"/>
            <a:ext cx="2869565" cy="14338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ct val="90500"/>
              </a:lnSpc>
              <a:spcBef>
                <a:spcPts val="325"/>
              </a:spcBef>
            </a:pPr>
            <a:r>
              <a:rPr sz="2000" spc="-5" dirty="0">
                <a:latin typeface="Calibri"/>
                <a:cs typeface="Calibri"/>
              </a:rPr>
              <a:t>Dynamic Binding: Which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implementation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used will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determined dynamically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20" dirty="0">
                <a:latin typeface="Calibri"/>
                <a:cs typeface="Calibri"/>
              </a:rPr>
              <a:t>Java </a:t>
            </a:r>
            <a:r>
              <a:rPr sz="2000" dirty="0">
                <a:latin typeface="Calibri"/>
                <a:cs typeface="Calibri"/>
              </a:rPr>
              <a:t>Virtual </a:t>
            </a:r>
            <a:r>
              <a:rPr sz="2000" spc="-5" dirty="0">
                <a:latin typeface="Calibri"/>
                <a:cs typeface="Calibri"/>
              </a:rPr>
              <a:t>Machine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 runtime.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7" name="object 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738724" y="802639"/>
            <a:ext cx="4940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public class </a:t>
            </a:r>
            <a:r>
              <a:rPr sz="1500" b="1" spc="-5" dirty="0">
                <a:solidFill>
                  <a:srgbClr val="2B91AF"/>
                </a:solidFill>
                <a:latin typeface="Courier New"/>
                <a:cs typeface="Courier New"/>
              </a:rPr>
              <a:t>DynamicBindingDemo </a:t>
            </a:r>
            <a:r>
              <a:rPr sz="1500" b="1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5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5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5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main(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500" b="1" spc="-5" dirty="0">
                <a:latin typeface="Courier New"/>
                <a:cs typeface="Courier New"/>
              </a:rPr>
              <a:t>[]</a:t>
            </a:r>
            <a:r>
              <a:rPr sz="1500" b="1" dirty="0"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sz="1500" b="1" spc="-5" dirty="0">
                <a:latin typeface="Courier New"/>
                <a:cs typeface="Courier New"/>
              </a:rPr>
              <a:t>)</a:t>
            </a:r>
            <a:r>
              <a:rPr sz="1500" b="1" dirty="0">
                <a:latin typeface="Courier New"/>
                <a:cs typeface="Courier New"/>
              </a:rPr>
              <a:t> 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7224" y="1284620"/>
            <a:ext cx="287020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500" b="1" spc="-5" dirty="0">
                <a:latin typeface="Courier New"/>
                <a:cs typeface="Courier New"/>
              </a:rPr>
              <a:t>m(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5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GraduateStudent());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4524" y="1488440"/>
            <a:ext cx="19685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ourier New"/>
                <a:cs typeface="Courier New"/>
              </a:rPr>
              <a:t>m(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5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Student());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m(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5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Person());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m(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500" b="1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Object());}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1624" y="2402840"/>
            <a:ext cx="20828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500" b="1" spc="-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5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66024" y="2427620"/>
            <a:ext cx="137160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500" b="1" spc="-5" dirty="0">
                <a:latin typeface="Courier New"/>
                <a:cs typeface="Courier New"/>
              </a:rPr>
              <a:t>m(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Object</a:t>
            </a:r>
            <a:r>
              <a:rPr sz="1500" b="1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sz="1500" b="1" dirty="0">
                <a:latin typeface="Courier New"/>
                <a:cs typeface="Courier New"/>
              </a:rPr>
              <a:t>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24925" y="2402840"/>
            <a:ext cx="1403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24524" y="2631440"/>
            <a:ext cx="24257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ourier New"/>
                <a:cs typeface="Courier New"/>
              </a:rPr>
              <a:t>System.out.println(x.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37525" y="2656220"/>
            <a:ext cx="115570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500" b="1" spc="-5" dirty="0">
                <a:latin typeface="Courier New"/>
                <a:cs typeface="Courier New"/>
              </a:rPr>
              <a:t>toString()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67825" y="2631440"/>
            <a:ext cx="3683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ourier New"/>
                <a:cs typeface="Courier New"/>
              </a:rPr>
              <a:t>);}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95924" y="2860040"/>
            <a:ext cx="1403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38724" y="3317240"/>
            <a:ext cx="596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37224" y="3342020"/>
            <a:ext cx="365760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500" b="1" spc="-5" dirty="0">
                <a:solidFill>
                  <a:srgbClr val="2B91AF"/>
                </a:solidFill>
                <a:latin typeface="Courier New"/>
                <a:cs typeface="Courier New"/>
              </a:rPr>
              <a:t>GraduateStudent</a:t>
            </a:r>
            <a:r>
              <a:rPr sz="1500" b="1" spc="-10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extends </a:t>
            </a:r>
            <a:r>
              <a:rPr sz="1500" b="1" spc="-5" dirty="0">
                <a:latin typeface="Courier New"/>
                <a:cs typeface="Courier New"/>
              </a:rPr>
              <a:t>Student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82125" y="3317240"/>
            <a:ext cx="2540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ourier New"/>
                <a:cs typeface="Courier New"/>
              </a:rPr>
              <a:t>{}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38724" y="3774440"/>
            <a:ext cx="596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37224" y="3799220"/>
            <a:ext cx="262890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500" b="1" spc="-5" dirty="0">
                <a:solidFill>
                  <a:srgbClr val="2B91AF"/>
                </a:solidFill>
                <a:latin typeface="Courier New"/>
                <a:cs typeface="Courier New"/>
              </a:rPr>
              <a:t>Student</a:t>
            </a:r>
            <a:r>
              <a:rPr sz="1500" b="1" spc="-20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sz="15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Person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95924" y="4003040"/>
            <a:ext cx="15113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500" b="1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08824" y="4027820"/>
            <a:ext cx="115570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500" b="1" spc="-5" dirty="0">
                <a:latin typeface="Courier New"/>
                <a:cs typeface="Courier New"/>
              </a:rPr>
              <a:t>toString()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53425" y="3774440"/>
            <a:ext cx="140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24524" y="4231640"/>
            <a:ext cx="21971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5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A31515"/>
                </a:solidFill>
                <a:latin typeface="Courier New"/>
                <a:cs typeface="Courier New"/>
              </a:rPr>
              <a:t>"Student"</a:t>
            </a:r>
            <a:r>
              <a:rPr sz="1500" b="1" spc="-5" dirty="0">
                <a:latin typeface="Courier New"/>
                <a:cs typeface="Courier New"/>
              </a:rPr>
              <a:t>;}}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38724" y="4688840"/>
            <a:ext cx="596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37224" y="4713620"/>
            <a:ext cx="251460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500" b="1" spc="-5" dirty="0">
                <a:solidFill>
                  <a:srgbClr val="2B91AF"/>
                </a:solidFill>
                <a:latin typeface="Courier New"/>
                <a:cs typeface="Courier New"/>
              </a:rPr>
              <a:t>Person</a:t>
            </a:r>
            <a:r>
              <a:rPr sz="1500" b="1" spc="-20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sz="15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Object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81624" y="4917440"/>
            <a:ext cx="7112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94424" y="4942220"/>
            <a:ext cx="205740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5"/>
              </a:lnSpc>
            </a:pP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500" b="1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toString()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39125" y="4688840"/>
            <a:ext cx="140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24524" y="5146040"/>
            <a:ext cx="20828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500" b="1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A31515"/>
                </a:solidFill>
                <a:latin typeface="Courier New"/>
                <a:cs typeface="Courier New"/>
              </a:rPr>
              <a:t>"Person"</a:t>
            </a:r>
            <a:r>
              <a:rPr sz="1500" b="1" spc="-5" dirty="0">
                <a:latin typeface="Courier New"/>
                <a:cs typeface="Courier New"/>
              </a:rPr>
              <a:t>;}}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080571" y="2945264"/>
            <a:ext cx="995044" cy="246379"/>
          </a:xfrm>
          <a:custGeom>
            <a:avLst/>
            <a:gdLst/>
            <a:ahLst/>
            <a:cxnLst/>
            <a:rect l="l" t="t" r="r" b="b"/>
            <a:pathLst>
              <a:path w="995045" h="246380">
                <a:moveTo>
                  <a:pt x="914791" y="20148"/>
                </a:moveTo>
                <a:lnTo>
                  <a:pt x="0" y="195971"/>
                </a:lnTo>
                <a:lnTo>
                  <a:pt x="9588" y="245859"/>
                </a:lnTo>
                <a:lnTo>
                  <a:pt x="924379" y="70036"/>
                </a:lnTo>
                <a:lnTo>
                  <a:pt x="944529" y="40298"/>
                </a:lnTo>
                <a:lnTo>
                  <a:pt x="914791" y="20148"/>
                </a:lnTo>
                <a:close/>
              </a:path>
              <a:path w="995045" h="246380">
                <a:moveTo>
                  <a:pt x="949322" y="65242"/>
                </a:moveTo>
                <a:lnTo>
                  <a:pt x="924379" y="70036"/>
                </a:lnTo>
                <a:lnTo>
                  <a:pt x="904231" y="99773"/>
                </a:lnTo>
                <a:lnTo>
                  <a:pt x="949322" y="65242"/>
                </a:lnTo>
                <a:close/>
              </a:path>
              <a:path w="995045" h="246380">
                <a:moveTo>
                  <a:pt x="939734" y="15354"/>
                </a:moveTo>
                <a:lnTo>
                  <a:pt x="914791" y="20148"/>
                </a:lnTo>
                <a:lnTo>
                  <a:pt x="944529" y="40298"/>
                </a:lnTo>
                <a:lnTo>
                  <a:pt x="924379" y="70036"/>
                </a:lnTo>
                <a:lnTo>
                  <a:pt x="949324" y="65241"/>
                </a:lnTo>
                <a:lnTo>
                  <a:pt x="939734" y="15354"/>
                </a:lnTo>
                <a:close/>
              </a:path>
              <a:path w="995045" h="246380">
                <a:moveTo>
                  <a:pt x="939736" y="15355"/>
                </a:moveTo>
                <a:lnTo>
                  <a:pt x="949324" y="65241"/>
                </a:lnTo>
                <a:lnTo>
                  <a:pt x="994416" y="30709"/>
                </a:lnTo>
                <a:lnTo>
                  <a:pt x="939736" y="15355"/>
                </a:lnTo>
                <a:close/>
              </a:path>
              <a:path w="995045" h="246380">
                <a:moveTo>
                  <a:pt x="885054" y="0"/>
                </a:moveTo>
                <a:lnTo>
                  <a:pt x="914791" y="20148"/>
                </a:lnTo>
                <a:lnTo>
                  <a:pt x="939732" y="15354"/>
                </a:lnTo>
                <a:lnTo>
                  <a:pt x="88505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3" name="object 3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55852" y="1498421"/>
            <a:ext cx="3314700" cy="266700"/>
          </a:xfrm>
          <a:custGeom>
            <a:avLst/>
            <a:gdLst/>
            <a:ahLst/>
            <a:cxnLst/>
            <a:rect l="l" t="t" r="r" b="b"/>
            <a:pathLst>
              <a:path w="3314700" h="266700">
                <a:moveTo>
                  <a:pt x="3314700" y="0"/>
                </a:moveTo>
                <a:lnTo>
                  <a:pt x="3314700" y="0"/>
                </a:lnTo>
                <a:lnTo>
                  <a:pt x="0" y="0"/>
                </a:lnTo>
                <a:lnTo>
                  <a:pt x="0" y="266700"/>
                </a:lnTo>
                <a:lnTo>
                  <a:pt x="3314700" y="266700"/>
                </a:lnTo>
                <a:lnTo>
                  <a:pt x="33147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55852" y="3974922"/>
            <a:ext cx="4419600" cy="266700"/>
          </a:xfrm>
          <a:custGeom>
            <a:avLst/>
            <a:gdLst/>
            <a:ahLst/>
            <a:cxnLst/>
            <a:rect l="l" t="t" r="r" b="b"/>
            <a:pathLst>
              <a:path w="4419600" h="266700">
                <a:moveTo>
                  <a:pt x="4419600" y="0"/>
                </a:moveTo>
                <a:lnTo>
                  <a:pt x="4419600" y="0"/>
                </a:lnTo>
                <a:lnTo>
                  <a:pt x="0" y="0"/>
                </a:lnTo>
                <a:lnTo>
                  <a:pt x="0" y="266700"/>
                </a:lnTo>
                <a:lnTo>
                  <a:pt x="4419600" y="266700"/>
                </a:lnTo>
                <a:lnTo>
                  <a:pt x="44196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55852" y="4521022"/>
            <a:ext cx="3176905" cy="546100"/>
          </a:xfrm>
          <a:custGeom>
            <a:avLst/>
            <a:gdLst/>
            <a:ahLst/>
            <a:cxnLst/>
            <a:rect l="l" t="t" r="r" b="b"/>
            <a:pathLst>
              <a:path w="3176904" h="546100">
                <a:moveTo>
                  <a:pt x="3038475" y="279400"/>
                </a:moveTo>
                <a:lnTo>
                  <a:pt x="2762250" y="279400"/>
                </a:lnTo>
                <a:lnTo>
                  <a:pt x="1657350" y="279400"/>
                </a:lnTo>
                <a:lnTo>
                  <a:pt x="1657350" y="546100"/>
                </a:lnTo>
                <a:lnTo>
                  <a:pt x="2762250" y="546100"/>
                </a:lnTo>
                <a:lnTo>
                  <a:pt x="3038475" y="546100"/>
                </a:lnTo>
                <a:lnTo>
                  <a:pt x="3038475" y="279400"/>
                </a:lnTo>
                <a:close/>
              </a:path>
              <a:path w="3176904" h="546100">
                <a:moveTo>
                  <a:pt x="3176587" y="0"/>
                </a:moveTo>
                <a:lnTo>
                  <a:pt x="3176587" y="0"/>
                </a:lnTo>
                <a:lnTo>
                  <a:pt x="0" y="0"/>
                </a:lnTo>
                <a:lnTo>
                  <a:pt x="0" y="266700"/>
                </a:lnTo>
                <a:lnTo>
                  <a:pt x="3176587" y="266700"/>
                </a:lnTo>
                <a:lnTo>
                  <a:pt x="317658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4486" y="926083"/>
            <a:ext cx="596392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B91AF"/>
                </a:solidFill>
                <a:latin typeface="Courier New"/>
                <a:cs typeface="Courier New"/>
              </a:rPr>
              <a:t>DynamicBindingDemo</a:t>
            </a:r>
            <a:r>
              <a:rPr sz="1800" b="1" spc="10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 dirty="0">
              <a:latin typeface="Courier New"/>
              <a:cs typeface="Courier New"/>
            </a:endParaRPr>
          </a:p>
          <a:p>
            <a:pPr marL="841375" marR="5080" indent="-414655">
              <a:lnSpc>
                <a:spcPts val="2090"/>
              </a:lnSpc>
              <a:spcBef>
                <a:spcPts val="175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00" b="1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main(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800" b="1" dirty="0">
                <a:latin typeface="Courier New"/>
                <a:cs typeface="Courier New"/>
              </a:rPr>
              <a:t>[]</a:t>
            </a:r>
            <a:r>
              <a:rPr sz="1800" b="1" spc="1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sz="1800" b="1" dirty="0">
                <a:latin typeface="Courier New"/>
                <a:cs typeface="Courier New"/>
              </a:rPr>
              <a:t>)</a:t>
            </a:r>
            <a:r>
              <a:rPr sz="1800" b="1" spc="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m(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GraduateStudent());</a:t>
            </a:r>
            <a:endParaRPr sz="1800" dirty="0">
              <a:latin typeface="Courier New"/>
              <a:cs typeface="Courier New"/>
            </a:endParaRPr>
          </a:p>
          <a:p>
            <a:pPr marL="841375">
              <a:lnSpc>
                <a:spcPts val="2150"/>
              </a:lnSpc>
            </a:pPr>
            <a:r>
              <a:rPr sz="1800" b="1" dirty="0">
                <a:latin typeface="Courier New"/>
                <a:cs typeface="Courier New"/>
              </a:rPr>
              <a:t>m(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Student());</a:t>
            </a:r>
            <a:endParaRPr sz="1800" dirty="0">
              <a:latin typeface="Courier New"/>
              <a:cs typeface="Courier New"/>
            </a:endParaRPr>
          </a:p>
          <a:p>
            <a:pPr marL="841375">
              <a:lnSpc>
                <a:spcPts val="2125"/>
              </a:lnSpc>
              <a:spcBef>
                <a:spcPts val="50"/>
              </a:spcBef>
            </a:pPr>
            <a:r>
              <a:rPr sz="1800" b="1" dirty="0">
                <a:latin typeface="Courier New"/>
                <a:cs typeface="Courier New"/>
              </a:rPr>
              <a:t>m(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Person());</a:t>
            </a:r>
            <a:endParaRPr sz="1800" dirty="0">
              <a:latin typeface="Courier New"/>
              <a:cs typeface="Courier New"/>
            </a:endParaRPr>
          </a:p>
          <a:p>
            <a:pPr marL="841375">
              <a:lnSpc>
                <a:spcPts val="2125"/>
              </a:lnSpc>
            </a:pPr>
            <a:r>
              <a:rPr sz="1800" b="1" dirty="0">
                <a:latin typeface="Courier New"/>
                <a:cs typeface="Courier New"/>
              </a:rPr>
              <a:t>m(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Object());}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8824" y="2843276"/>
            <a:ext cx="2512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b="1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00" b="1" spc="-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5662" y="2870022"/>
            <a:ext cx="1657350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b="1" dirty="0">
                <a:latin typeface="Courier New"/>
                <a:cs typeface="Courier New"/>
              </a:rPr>
              <a:t>m(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Object</a:t>
            </a:r>
            <a:r>
              <a:rPr sz="1800" b="1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808080"/>
                </a:solidFill>
                <a:latin typeface="Courier New"/>
                <a:cs typeface="Courier New"/>
              </a:rPr>
              <a:t>x</a:t>
            </a:r>
            <a:r>
              <a:rPr sz="1800" b="1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0312" y="2843276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3162" y="3123691"/>
            <a:ext cx="292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System.out.println(x.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56224" y="3149422"/>
            <a:ext cx="139382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5"/>
              </a:lnSpc>
            </a:pPr>
            <a:r>
              <a:rPr sz="1800" b="1" dirty="0">
                <a:latin typeface="Courier New"/>
                <a:cs typeface="Courier New"/>
              </a:rPr>
              <a:t>toString()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24649" y="3123691"/>
            <a:ext cx="44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);}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66937" y="3404107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4486" y="3949700"/>
            <a:ext cx="716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5862" y="3974922"/>
            <a:ext cx="441960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0"/>
              </a:lnSpc>
            </a:pPr>
            <a:r>
              <a:rPr sz="1800" b="1" dirty="0">
                <a:solidFill>
                  <a:srgbClr val="2B91AF"/>
                </a:solidFill>
                <a:latin typeface="Courier New"/>
                <a:cs typeface="Courier New"/>
              </a:rPr>
              <a:t>GraduateStudent</a:t>
            </a:r>
            <a:r>
              <a:rPr sz="1800" b="1" spc="10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sz="18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Student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62762" y="3949700"/>
            <a:ext cx="302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{}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486" y="4495292"/>
            <a:ext cx="416877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B91AF"/>
                </a:solidFill>
                <a:latin typeface="Courier New"/>
                <a:cs typeface="Courier New"/>
              </a:rPr>
              <a:t>Student</a:t>
            </a:r>
            <a:r>
              <a:rPr sz="1800" b="1" spc="10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sz="1800" b="1" spc="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Person</a:t>
            </a:r>
            <a:r>
              <a:rPr sz="1800" b="1" spc="1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6937" y="4775707"/>
            <a:ext cx="332803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288925" indent="-276225">
              <a:lnSpc>
                <a:spcPts val="2090"/>
              </a:lnSpc>
              <a:spcBef>
                <a:spcPts val="225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public String </a:t>
            </a:r>
            <a:r>
              <a:rPr sz="1800" b="1" dirty="0">
                <a:latin typeface="Courier New"/>
                <a:cs typeface="Courier New"/>
              </a:rPr>
              <a:t>toString()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return </a:t>
            </a:r>
            <a:r>
              <a:rPr sz="1800" b="1" dirty="0">
                <a:solidFill>
                  <a:srgbClr val="A31515"/>
                </a:solidFill>
                <a:latin typeface="Courier New"/>
                <a:cs typeface="Courier New"/>
              </a:rPr>
              <a:t>"Student"</a:t>
            </a:r>
            <a:r>
              <a:rPr sz="1800" b="1" dirty="0">
                <a:latin typeface="Courier New"/>
                <a:cs typeface="Courier New"/>
              </a:rPr>
              <a:t>;}}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14486" y="5586476"/>
            <a:ext cx="716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5862" y="5613222"/>
            <a:ext cx="303847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b="1" dirty="0">
                <a:solidFill>
                  <a:srgbClr val="2B91AF"/>
                </a:solidFill>
                <a:latin typeface="Courier New"/>
                <a:cs typeface="Courier New"/>
              </a:rPr>
              <a:t>Person</a:t>
            </a:r>
            <a:r>
              <a:rPr sz="1800" b="1" spc="-5" dirty="0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Object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8824" y="5866891"/>
            <a:ext cx="854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08312" y="5892622"/>
            <a:ext cx="2486025" cy="2667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5"/>
              </a:lnSpc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1800" b="1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toString()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81637" y="5586476"/>
            <a:ext cx="16319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43162" y="6147308"/>
            <a:ext cx="2512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00" b="1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A31515"/>
                </a:solidFill>
                <a:latin typeface="Courier New"/>
                <a:cs typeface="Courier New"/>
              </a:rPr>
              <a:t>"Person"</a:t>
            </a:r>
            <a:r>
              <a:rPr sz="1800" b="1" dirty="0">
                <a:latin typeface="Courier New"/>
                <a:cs typeface="Courier New"/>
              </a:rPr>
              <a:t>;}}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764540" y="183058"/>
            <a:ext cx="4121150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10.7.</a:t>
            </a:r>
            <a:r>
              <a:rPr spc="-5" dirty="0"/>
              <a:t> </a:t>
            </a:r>
            <a:r>
              <a:rPr spc="50" dirty="0"/>
              <a:t>Dynamic</a:t>
            </a:r>
            <a:r>
              <a:rPr spc="-5" dirty="0"/>
              <a:t> </a:t>
            </a:r>
            <a:r>
              <a:rPr spc="40" dirty="0"/>
              <a:t>Binding</a:t>
            </a:r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1370" y="3778186"/>
            <a:ext cx="7772399" cy="1321410"/>
          </a:xfrm>
          <a:prstGeom prst="rect">
            <a:avLst/>
          </a:prstGeom>
        </p:spPr>
      </p:pic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600" y="4876800"/>
            <a:ext cx="4669155" cy="8578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60"/>
              </a:spcBef>
            </a:pP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statement Object </a:t>
            </a:r>
            <a:r>
              <a:rPr sz="1800" dirty="0">
                <a:latin typeface="Times New Roman"/>
                <a:cs typeface="Times New Roman"/>
              </a:rPr>
              <a:t>o = new </a:t>
            </a:r>
            <a:r>
              <a:rPr sz="1800" spc="-5" dirty="0">
                <a:latin typeface="Times New Roman"/>
                <a:cs typeface="Times New Roman"/>
              </a:rPr>
              <a:t>Student(), </a:t>
            </a:r>
            <a:r>
              <a:rPr sz="1800" dirty="0">
                <a:latin typeface="Times New Roman"/>
                <a:cs typeface="Times New Roman"/>
              </a:rPr>
              <a:t>known as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implicit casting,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 legal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because</a:t>
            </a:r>
            <a:r>
              <a:rPr sz="1800" dirty="0">
                <a:latin typeface="Times New Roman"/>
                <a:cs typeface="Times New Roman"/>
              </a:rPr>
              <a:t> an </a:t>
            </a:r>
            <a:r>
              <a:rPr sz="1800" spc="-5" dirty="0">
                <a:latin typeface="Times New Roman"/>
                <a:cs typeface="Times New Roman"/>
              </a:rPr>
              <a:t>instance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Student is automatically</a:t>
            </a:r>
            <a:r>
              <a:rPr sz="1800" dirty="0">
                <a:latin typeface="Times New Roman"/>
                <a:cs typeface="Times New Roman"/>
              </a:rPr>
              <a:t> an </a:t>
            </a:r>
            <a:r>
              <a:rPr sz="1800" spc="-5" dirty="0">
                <a:latin typeface="Times New Roman"/>
                <a:cs typeface="Times New Roman"/>
              </a:rPr>
              <a:t>instance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Object.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732" y="1334516"/>
            <a:ext cx="7748270" cy="3339376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ts val="2750"/>
              </a:lnSpc>
              <a:spcBef>
                <a:spcPts val="695"/>
              </a:spcBef>
            </a:pPr>
            <a:r>
              <a:rPr lang="en-US" sz="2400" spc="-5" dirty="0">
                <a:latin typeface="Calibri"/>
                <a:cs typeface="Calibri"/>
              </a:rPr>
              <a:t>You can say:</a:t>
            </a:r>
            <a:br>
              <a:rPr lang="en-US" sz="2400" spc="-5" dirty="0">
                <a:latin typeface="Calibri"/>
                <a:cs typeface="Calibri"/>
              </a:rPr>
            </a:br>
            <a:r>
              <a:rPr lang="en-US" sz="2400" spc="-5" dirty="0">
                <a:latin typeface="Calibri"/>
                <a:cs typeface="Calibri"/>
              </a:rPr>
              <a:t>General thing = new Specific()</a:t>
            </a:r>
          </a:p>
          <a:p>
            <a:pPr marL="12700">
              <a:lnSpc>
                <a:spcPts val="2750"/>
              </a:lnSpc>
              <a:spcBef>
                <a:spcPts val="695"/>
              </a:spcBef>
            </a:pPr>
            <a:r>
              <a:rPr lang="en-US" sz="2400" spc="-5" dirty="0">
                <a:latin typeface="Calibri"/>
                <a:cs typeface="Calibri"/>
              </a:rPr>
              <a:t>if Specific extends General because Specific IS-A General, but you cannot say:</a:t>
            </a:r>
            <a:br>
              <a:rPr lang="en-US" sz="2400" spc="-5" dirty="0">
                <a:latin typeface="Calibri"/>
                <a:cs typeface="Calibri"/>
              </a:rPr>
            </a:br>
            <a:r>
              <a:rPr lang="en-US" sz="2400" spc="-5" dirty="0">
                <a:latin typeface="Calibri"/>
                <a:cs typeface="Calibri"/>
              </a:rPr>
              <a:t>Specific thing = new General() </a:t>
            </a:r>
          </a:p>
          <a:p>
            <a:pPr marL="12700">
              <a:lnSpc>
                <a:spcPts val="2750"/>
              </a:lnSpc>
              <a:spcBef>
                <a:spcPts val="695"/>
              </a:spcBef>
            </a:pPr>
            <a:r>
              <a:rPr lang="en-US" sz="2400" spc="-5" dirty="0">
                <a:latin typeface="Calibri"/>
                <a:cs typeface="Calibri"/>
              </a:rPr>
              <a:t>Because General IS-NOT-A Specific</a:t>
            </a:r>
          </a:p>
          <a:p>
            <a:pPr marL="12700">
              <a:lnSpc>
                <a:spcPts val="2750"/>
              </a:lnSpc>
              <a:spcBef>
                <a:spcPts val="695"/>
              </a:spcBef>
            </a:pPr>
            <a:endParaRPr lang="en-US" sz="2400" b="1" spc="-5" dirty="0">
              <a:latin typeface="Calibri"/>
              <a:cs typeface="Calibri"/>
            </a:endParaRPr>
          </a:p>
          <a:p>
            <a:pPr marL="12700">
              <a:lnSpc>
                <a:spcPts val="2750"/>
              </a:lnSpc>
              <a:spcBef>
                <a:spcPts val="695"/>
              </a:spcBef>
            </a:pPr>
            <a:r>
              <a:rPr sz="2400" b="1" spc="-5" dirty="0">
                <a:latin typeface="Courier New"/>
                <a:cs typeface="Courier New"/>
              </a:rPr>
              <a:t>Object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o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new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Student();</a:t>
            </a:r>
            <a:endParaRPr sz="2400" dirty="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6" name="object 6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2354" y="200778"/>
            <a:ext cx="7704455" cy="1098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8419">
              <a:lnSpc>
                <a:spcPct val="119300"/>
              </a:lnSpc>
              <a:spcBef>
                <a:spcPts val="100"/>
              </a:spcBef>
            </a:pPr>
            <a:r>
              <a:rPr sz="2950" spc="20" dirty="0"/>
              <a:t>10.8. </a:t>
            </a:r>
            <a:r>
              <a:rPr sz="2950" spc="15" dirty="0"/>
              <a:t>Casting Objects </a:t>
            </a:r>
            <a:r>
              <a:rPr sz="2950" spc="25" dirty="0"/>
              <a:t>and </a:t>
            </a:r>
            <a:r>
              <a:rPr sz="2950" spc="20" dirty="0"/>
              <a:t>the </a:t>
            </a:r>
            <a:r>
              <a:rPr sz="2950" spc="10" dirty="0">
                <a:solidFill>
                  <a:srgbClr val="FF0000"/>
                </a:solidFill>
              </a:rPr>
              <a:t>instanceof </a:t>
            </a:r>
            <a:r>
              <a:rPr sz="2950" spc="5" dirty="0"/>
              <a:t>Operator </a:t>
            </a:r>
            <a:r>
              <a:rPr sz="2950" spc="-655" dirty="0"/>
              <a:t> </a:t>
            </a:r>
            <a:r>
              <a:rPr sz="2950" spc="15" dirty="0"/>
              <a:t>Casting</a:t>
            </a:r>
            <a:r>
              <a:rPr sz="2950" spc="5" dirty="0"/>
              <a:t> </a:t>
            </a:r>
            <a:r>
              <a:rPr sz="2950" spc="15" dirty="0"/>
              <a:t>Objects</a:t>
            </a:r>
            <a:endParaRPr sz="29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782" y="1139444"/>
            <a:ext cx="8143875" cy="4129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Calibri"/>
                <a:cs typeface="Calibri"/>
              </a:rPr>
              <a:t>Casting</a:t>
            </a:r>
            <a:r>
              <a:rPr sz="3000" spc="-15" dirty="0">
                <a:latin typeface="Calibri"/>
                <a:cs typeface="Calibri"/>
              </a:rPr>
              <a:t> from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Superclass </a:t>
            </a:r>
            <a:r>
              <a:rPr sz="3000" spc="-20" dirty="0">
                <a:latin typeface="Calibri"/>
                <a:cs typeface="Calibri"/>
              </a:rPr>
              <a:t>to</a:t>
            </a:r>
            <a:r>
              <a:rPr sz="3000" spc="-5" dirty="0">
                <a:latin typeface="Calibri"/>
                <a:cs typeface="Calibri"/>
              </a:rPr>
              <a:t> Subclass</a:t>
            </a:r>
            <a:endParaRPr sz="3000" dirty="0">
              <a:latin typeface="Calibri"/>
              <a:cs typeface="Calibri"/>
            </a:endParaRPr>
          </a:p>
          <a:p>
            <a:pPr marL="355600" marR="193040" indent="-342900">
              <a:lnSpc>
                <a:spcPct val="100800"/>
              </a:lnSpc>
              <a:spcBef>
                <a:spcPts val="24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Upcasting</a:t>
            </a:r>
            <a:r>
              <a:rPr sz="2400" spc="-5" dirty="0">
                <a:latin typeface="Times New Roman"/>
                <a:cs typeface="Times New Roman"/>
              </a:rPr>
              <a:t>: Casting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instance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subclass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" dirty="0">
                <a:latin typeface="Times New Roman"/>
                <a:cs typeface="Times New Roman"/>
              </a:rPr>
              <a:t>variable </a:t>
            </a:r>
            <a:r>
              <a:rPr sz="2400" dirty="0">
                <a:latin typeface="Times New Roman"/>
                <a:cs typeface="Times New Roman"/>
              </a:rPr>
              <a:t>of 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superclass.</a:t>
            </a:r>
            <a:endParaRPr sz="2400" dirty="0">
              <a:latin typeface="Times New Roman"/>
              <a:cs typeface="Times New Roman"/>
            </a:endParaRPr>
          </a:p>
          <a:p>
            <a:pPr marL="812800" lvl="1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Times New Roman"/>
                <a:cs typeface="Times New Roman"/>
              </a:rPr>
              <a:t>Always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possible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because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instance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subclass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always</a:t>
            </a:r>
            <a:endParaRPr sz="2400" dirty="0">
              <a:latin typeface="Times New Roman"/>
              <a:cs typeface="Times New Roman"/>
            </a:endParaRPr>
          </a:p>
          <a:p>
            <a:pPr marL="812800">
              <a:lnSpc>
                <a:spcPts val="2830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its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superclass.</a:t>
            </a:r>
            <a:endParaRPr sz="2400" dirty="0">
              <a:latin typeface="Times New Roman"/>
              <a:cs typeface="Times New Roman"/>
            </a:endParaRPr>
          </a:p>
          <a:p>
            <a:pPr marL="355600" marR="125095" indent="-342900">
              <a:lnSpc>
                <a:spcPts val="2900"/>
              </a:lnSpc>
              <a:spcBef>
                <a:spcPts val="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Downcasting</a:t>
            </a:r>
            <a:r>
              <a:rPr sz="2400" spc="-5" dirty="0">
                <a:latin typeface="Times New Roman"/>
                <a:cs typeface="Times New Roman"/>
              </a:rPr>
              <a:t>: Casting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instance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superclass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variable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its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subclass.</a:t>
            </a:r>
            <a:endParaRPr sz="2400" dirty="0">
              <a:latin typeface="Times New Roman"/>
              <a:cs typeface="Times New Roman"/>
            </a:endParaRPr>
          </a:p>
          <a:p>
            <a:pPr marL="812800" marR="133985" lvl="1" indent="-342900">
              <a:lnSpc>
                <a:spcPts val="2900"/>
              </a:lnSpc>
              <a:spcBef>
                <a:spcPts val="1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5" dirty="0">
                <a:latin typeface="Times New Roman"/>
                <a:cs typeface="Times New Roman"/>
              </a:rPr>
              <a:t>Explicit casting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must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-5" dirty="0">
                <a:latin typeface="Times New Roman"/>
                <a:cs typeface="Times New Roman"/>
              </a:rPr>
              <a:t> used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confirm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user’s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intention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compiler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solidFill>
                  <a:srgbClr val="00997F"/>
                </a:solidFill>
                <a:latin typeface="Arial"/>
                <a:cs typeface="Arial"/>
              </a:rPr>
              <a:t>(SubclassName) </a:t>
            </a:r>
            <a:r>
              <a:rPr sz="2400" spc="-5" dirty="0">
                <a:latin typeface="Times New Roman"/>
                <a:cs typeface="Times New Roman"/>
              </a:rPr>
              <a:t>cast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notation.</a:t>
            </a:r>
            <a:endParaRPr sz="2400" dirty="0">
              <a:latin typeface="Times New Roman"/>
              <a:cs typeface="Times New Roman"/>
            </a:endParaRPr>
          </a:p>
          <a:p>
            <a:pPr marL="355600" marR="24130" indent="-342900">
              <a:lnSpc>
                <a:spcPts val="278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400" spc="-90" dirty="0">
                <a:latin typeface="Times New Roman"/>
                <a:cs typeface="Times New Roman"/>
              </a:rPr>
              <a:t>The cast-type must be applicable to the class.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0950" y="288991"/>
            <a:ext cx="7645400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20" dirty="0"/>
              <a:t>10.8.</a:t>
            </a:r>
            <a:r>
              <a:rPr sz="2950" spc="5" dirty="0"/>
              <a:t> </a:t>
            </a:r>
            <a:r>
              <a:rPr sz="2950" spc="15" dirty="0"/>
              <a:t>Casting</a:t>
            </a:r>
            <a:r>
              <a:rPr sz="2950" spc="10" dirty="0"/>
              <a:t> </a:t>
            </a:r>
            <a:r>
              <a:rPr sz="2950" spc="15" dirty="0"/>
              <a:t>Objects</a:t>
            </a:r>
            <a:r>
              <a:rPr sz="2950" spc="5" dirty="0"/>
              <a:t> </a:t>
            </a:r>
            <a:r>
              <a:rPr sz="2950" spc="25" dirty="0"/>
              <a:t>and</a:t>
            </a:r>
            <a:r>
              <a:rPr sz="2950" spc="10" dirty="0"/>
              <a:t> </a:t>
            </a:r>
            <a:r>
              <a:rPr sz="2950" spc="20" dirty="0"/>
              <a:t>the</a:t>
            </a:r>
            <a:r>
              <a:rPr sz="2950" spc="10" dirty="0"/>
              <a:t> </a:t>
            </a:r>
            <a:r>
              <a:rPr sz="2950" spc="10" dirty="0">
                <a:solidFill>
                  <a:srgbClr val="FF0000"/>
                </a:solidFill>
              </a:rPr>
              <a:t>instanceof </a:t>
            </a:r>
            <a:r>
              <a:rPr sz="2950" spc="5" dirty="0"/>
              <a:t>Operator</a:t>
            </a:r>
            <a:endParaRPr sz="29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175" y="1471676"/>
            <a:ext cx="8096250" cy="764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810" marR="5080">
              <a:lnSpc>
                <a:spcPts val="3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5" dirty="0">
                <a:latin typeface="Calibri"/>
                <a:cs typeface="Calibri"/>
              </a:rPr>
              <a:t> t</a:t>
            </a:r>
            <a:r>
              <a:rPr sz="2400" dirty="0">
                <a:latin typeface="Calibri"/>
                <a:cs typeface="Calibri"/>
              </a:rPr>
              <a:t>he </a:t>
            </a:r>
            <a:r>
              <a:rPr sz="2400" b="1" spc="-5" dirty="0">
                <a:latin typeface="Courier New"/>
                <a:cs typeface="Courier New"/>
              </a:rPr>
              <a:t>instanceo</a:t>
            </a:r>
            <a:r>
              <a:rPr sz="2400" b="1" dirty="0">
                <a:latin typeface="Courier New"/>
                <a:cs typeface="Courier New"/>
              </a:rPr>
              <a:t>f</a:t>
            </a:r>
            <a:r>
              <a:rPr sz="2400" b="1" spc="-9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bj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 </a:t>
            </a:r>
            <a:r>
              <a:rPr sz="2400" spc="-10" dirty="0">
                <a:latin typeface="Calibri"/>
                <a:cs typeface="Calibri"/>
              </a:rPr>
              <a:t>instance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class</a:t>
            </a:r>
            <a:r>
              <a:rPr lang="en-US" sz="2400" spc="-5" dirty="0">
                <a:latin typeface="Calibri"/>
                <a:cs typeface="Calibri"/>
              </a:rPr>
              <a:t>, as we’ve seen in Upcasting code.</a:t>
            </a:r>
            <a:endParaRPr sz="20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7" name="object 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00950" y="211412"/>
            <a:ext cx="7645400" cy="10877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950" spc="20" dirty="0"/>
              <a:t>10.8.</a:t>
            </a:r>
            <a:r>
              <a:rPr sz="2950" spc="5" dirty="0"/>
              <a:t> </a:t>
            </a:r>
            <a:r>
              <a:rPr sz="2950" spc="15" dirty="0"/>
              <a:t>Casting</a:t>
            </a:r>
            <a:r>
              <a:rPr sz="2950" spc="10" dirty="0"/>
              <a:t> </a:t>
            </a:r>
            <a:r>
              <a:rPr sz="2950" spc="15" dirty="0"/>
              <a:t>Objects</a:t>
            </a:r>
            <a:r>
              <a:rPr sz="2950" spc="5" dirty="0"/>
              <a:t> </a:t>
            </a:r>
            <a:r>
              <a:rPr sz="2950" spc="25" dirty="0"/>
              <a:t>and</a:t>
            </a:r>
            <a:r>
              <a:rPr sz="2950" spc="10" dirty="0"/>
              <a:t> </a:t>
            </a:r>
            <a:r>
              <a:rPr sz="2950" spc="20" dirty="0"/>
              <a:t>the</a:t>
            </a:r>
            <a:r>
              <a:rPr sz="2950" spc="10" dirty="0"/>
              <a:t> </a:t>
            </a:r>
            <a:r>
              <a:rPr sz="2950" spc="10" dirty="0">
                <a:solidFill>
                  <a:srgbClr val="FF0000"/>
                </a:solidFill>
              </a:rPr>
              <a:t>instanceof </a:t>
            </a:r>
            <a:r>
              <a:rPr sz="2950" spc="5" dirty="0"/>
              <a:t>Operator</a:t>
            </a:r>
            <a:endParaRPr sz="2950"/>
          </a:p>
          <a:p>
            <a:pPr marL="240665">
              <a:lnSpc>
                <a:spcPct val="100000"/>
              </a:lnSpc>
              <a:spcBef>
                <a:spcPts val="620"/>
              </a:spcBef>
            </a:pPr>
            <a:r>
              <a:rPr sz="3000" spc="-5" dirty="0"/>
              <a:t>T</a:t>
            </a:r>
            <a:r>
              <a:rPr sz="3000" dirty="0"/>
              <a:t>he </a:t>
            </a:r>
            <a:r>
              <a:rPr sz="3000" b="1" spc="-5" dirty="0">
                <a:latin typeface="Courier New"/>
                <a:cs typeface="Courier New"/>
              </a:rPr>
              <a:t>instanceo</a:t>
            </a:r>
            <a:r>
              <a:rPr sz="3000" b="1" dirty="0">
                <a:latin typeface="Courier New"/>
                <a:cs typeface="Courier New"/>
              </a:rPr>
              <a:t>f</a:t>
            </a:r>
            <a:r>
              <a:rPr sz="3000" b="1" spc="-1130" dirty="0">
                <a:latin typeface="Courier New"/>
                <a:cs typeface="Courier New"/>
              </a:rPr>
              <a:t> </a:t>
            </a:r>
            <a:r>
              <a:rPr sz="3000" spc="-5" dirty="0"/>
              <a:t>O</a:t>
            </a:r>
            <a:r>
              <a:rPr sz="3000" dirty="0"/>
              <a:t>p</a:t>
            </a:r>
            <a:r>
              <a:rPr sz="3000" spc="5" dirty="0"/>
              <a:t>e</a:t>
            </a:r>
            <a:r>
              <a:rPr sz="3000" spc="-60" dirty="0"/>
              <a:t>r</a:t>
            </a:r>
            <a:r>
              <a:rPr sz="3000" spc="-30" dirty="0"/>
              <a:t>at</a:t>
            </a:r>
            <a:r>
              <a:rPr sz="3000" spc="-5" dirty="0"/>
              <a:t>or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0400" y="6420611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58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2385" y="240283"/>
            <a:ext cx="5436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6920" algn="l"/>
              </a:tabLst>
            </a:pPr>
            <a:r>
              <a:rPr sz="3600" spc="-5" dirty="0"/>
              <a:t>10.9. The	</a:t>
            </a:r>
            <a:r>
              <a:rPr sz="3600" b="1" dirty="0">
                <a:latin typeface="Courier New"/>
                <a:cs typeface="Courier New"/>
              </a:rPr>
              <a:t>equals</a:t>
            </a:r>
            <a:r>
              <a:rPr sz="3600" b="1" spc="-70" dirty="0">
                <a:latin typeface="Courier New"/>
                <a:cs typeface="Courier New"/>
              </a:rPr>
              <a:t> </a:t>
            </a:r>
            <a:r>
              <a:rPr sz="3600" spc="-10" dirty="0"/>
              <a:t>Method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931" y="1007871"/>
            <a:ext cx="8432800" cy="320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1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h</a:t>
            </a:r>
            <a:r>
              <a:rPr sz="2500" dirty="0">
                <a:latin typeface="Calibri"/>
                <a:cs typeface="Calibri"/>
              </a:rPr>
              <a:t>e </a:t>
            </a:r>
            <a:r>
              <a:rPr sz="2500" b="1" spc="-5" dirty="0">
                <a:latin typeface="Courier New"/>
                <a:cs typeface="Courier New"/>
              </a:rPr>
              <a:t>equals(</a:t>
            </a:r>
            <a:r>
              <a:rPr sz="2500" b="1" dirty="0">
                <a:latin typeface="Courier New"/>
                <a:cs typeface="Courier New"/>
              </a:rPr>
              <a:t>)</a:t>
            </a:r>
            <a:r>
              <a:rPr sz="2500" b="1" spc="-940" dirty="0">
                <a:latin typeface="Courier New"/>
                <a:cs typeface="Courier New"/>
              </a:rPr>
              <a:t> </a:t>
            </a:r>
            <a:r>
              <a:rPr sz="2500" dirty="0">
                <a:latin typeface="Calibri"/>
                <a:cs typeface="Calibri"/>
              </a:rPr>
              <a:t>m</a:t>
            </a:r>
            <a:r>
              <a:rPr sz="2500" spc="-10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th</a:t>
            </a:r>
            <a:r>
              <a:rPr sz="2500" spc="-5" dirty="0">
                <a:latin typeface="Calibri"/>
                <a:cs typeface="Calibri"/>
              </a:rPr>
              <a:t>o</a:t>
            </a:r>
            <a:r>
              <a:rPr sz="2500" dirty="0">
                <a:latin typeface="Calibri"/>
                <a:cs typeface="Calibri"/>
              </a:rPr>
              <a:t>d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c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dirty="0">
                <a:latin typeface="Calibri"/>
                <a:cs typeface="Calibri"/>
              </a:rPr>
              <a:t>m</a:t>
            </a:r>
            <a:r>
              <a:rPr sz="2500" spc="-5" dirty="0">
                <a:latin typeface="Calibri"/>
                <a:cs typeface="Calibri"/>
              </a:rPr>
              <a:t>p</a:t>
            </a:r>
            <a:r>
              <a:rPr sz="2500" dirty="0">
                <a:latin typeface="Calibri"/>
                <a:cs typeface="Calibri"/>
              </a:rPr>
              <a:t>a</a:t>
            </a:r>
            <a:r>
              <a:rPr sz="2500" spc="-30" dirty="0">
                <a:latin typeface="Calibri"/>
                <a:cs typeface="Calibri"/>
              </a:rPr>
              <a:t>r</a:t>
            </a:r>
            <a:r>
              <a:rPr sz="2500" spc="5" dirty="0">
                <a:latin typeface="Calibri"/>
                <a:cs typeface="Calibri"/>
              </a:rPr>
              <a:t>e</a:t>
            </a:r>
            <a:r>
              <a:rPr sz="2500" dirty="0"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 </a:t>
            </a:r>
            <a:r>
              <a:rPr sz="2500" spc="-20" dirty="0">
                <a:latin typeface="Calibri"/>
                <a:cs typeface="Calibri"/>
              </a:rPr>
              <a:t>c</a:t>
            </a:r>
            <a:r>
              <a:rPr sz="2500" spc="-10" dirty="0">
                <a:latin typeface="Calibri"/>
                <a:cs typeface="Calibri"/>
              </a:rPr>
              <a:t>o</a:t>
            </a:r>
            <a:r>
              <a:rPr sz="2500" spc="-25" dirty="0">
                <a:latin typeface="Calibri"/>
                <a:cs typeface="Calibri"/>
              </a:rPr>
              <a:t>n</a:t>
            </a:r>
            <a:r>
              <a:rPr sz="2500" spc="-30" dirty="0">
                <a:latin typeface="Calibri"/>
                <a:cs typeface="Calibri"/>
              </a:rPr>
              <a:t>t</a:t>
            </a:r>
            <a:r>
              <a:rPr sz="2500" spc="5" dirty="0">
                <a:latin typeface="Calibri"/>
                <a:cs typeface="Calibri"/>
              </a:rPr>
              <a:t>e</a:t>
            </a:r>
            <a:r>
              <a:rPr sz="2500" spc="-25" dirty="0">
                <a:latin typeface="Calibri"/>
                <a:cs typeface="Calibri"/>
              </a:rPr>
              <a:t>n</a:t>
            </a:r>
            <a:r>
              <a:rPr sz="2500" dirty="0">
                <a:latin typeface="Calibri"/>
                <a:cs typeface="Calibri"/>
              </a:rPr>
              <a:t>ts</a:t>
            </a:r>
            <a:r>
              <a:rPr sz="2500" spc="-10" dirty="0">
                <a:latin typeface="Calibri"/>
                <a:cs typeface="Calibri"/>
              </a:rPr>
              <a:t> o</a:t>
            </a:r>
            <a:r>
              <a:rPr sz="2500" dirty="0">
                <a:latin typeface="Calibri"/>
                <a:cs typeface="Calibri"/>
              </a:rPr>
              <a:t>f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</a:t>
            </a:r>
            <a:r>
              <a:rPr sz="2500" spc="-25" dirty="0">
                <a:latin typeface="Calibri"/>
                <a:cs typeface="Calibri"/>
              </a:rPr>
              <a:t>w</a:t>
            </a:r>
            <a:r>
              <a:rPr sz="2500" dirty="0">
                <a:latin typeface="Calibri"/>
                <a:cs typeface="Calibri"/>
              </a:rPr>
              <a:t>o</a:t>
            </a:r>
            <a:r>
              <a:rPr sz="2500" spc="-10" dirty="0">
                <a:latin typeface="Calibri"/>
                <a:cs typeface="Calibri"/>
              </a:rPr>
              <a:t> o</a:t>
            </a:r>
            <a:r>
              <a:rPr sz="2500" spc="-5" dirty="0">
                <a:latin typeface="Calibri"/>
                <a:cs typeface="Calibri"/>
              </a:rPr>
              <a:t>b</a:t>
            </a:r>
            <a:r>
              <a:rPr sz="2500" dirty="0">
                <a:latin typeface="Calibri"/>
                <a:cs typeface="Calibri"/>
              </a:rPr>
              <a:t>j</a:t>
            </a:r>
            <a:r>
              <a:rPr sz="2500" spc="5" dirty="0">
                <a:latin typeface="Calibri"/>
                <a:cs typeface="Calibri"/>
              </a:rPr>
              <a:t>ec</a:t>
            </a:r>
            <a:r>
              <a:rPr sz="2500" dirty="0">
                <a:latin typeface="Calibri"/>
                <a:cs typeface="Calibri"/>
              </a:rPr>
              <a:t>t</a:t>
            </a:r>
            <a:r>
              <a:rPr sz="2500" spc="-5" dirty="0">
                <a:latin typeface="Calibri"/>
                <a:cs typeface="Calibri"/>
              </a:rPr>
              <a:t>s</a:t>
            </a:r>
            <a:r>
              <a:rPr sz="2500" dirty="0"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  <a:p>
            <a:pPr marL="241300" marR="5080" indent="-228600">
              <a:lnSpc>
                <a:spcPts val="269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sz="2500" spc="-5" dirty="0">
                <a:latin typeface="Calibri"/>
                <a:cs typeface="Calibri"/>
              </a:rPr>
              <a:t>The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default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implementation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dirty="0">
                <a:latin typeface="Calibri"/>
                <a:cs typeface="Calibri"/>
              </a:rPr>
              <a:t> 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equals method</a:t>
            </a:r>
            <a:r>
              <a:rPr sz="2500" dirty="0">
                <a:latin typeface="Calibri"/>
                <a:cs typeface="Calibri"/>
              </a:rPr>
              <a:t> in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Object </a:t>
            </a:r>
            <a:r>
              <a:rPr sz="2500" spc="-5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class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as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follows:</a:t>
            </a:r>
            <a:endParaRPr sz="2500">
              <a:latin typeface="Calibri"/>
              <a:cs typeface="Calibri"/>
            </a:endParaRPr>
          </a:p>
          <a:p>
            <a:pPr marL="1197610">
              <a:lnSpc>
                <a:spcPct val="100000"/>
              </a:lnSpc>
              <a:spcBef>
                <a:spcPts val="204"/>
              </a:spcBef>
            </a:pPr>
            <a:r>
              <a:rPr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2400" b="1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sz="2400" b="1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5" dirty="0">
                <a:latin typeface="Courier New"/>
                <a:cs typeface="Courier New"/>
              </a:rPr>
              <a:t>equals(</a:t>
            </a:r>
            <a:r>
              <a:rPr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Object</a:t>
            </a:r>
            <a:r>
              <a:rPr sz="2400" b="1" spc="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5" dirty="0">
                <a:latin typeface="Courier New"/>
                <a:cs typeface="Courier New"/>
              </a:rPr>
              <a:t>obj)</a:t>
            </a:r>
            <a:r>
              <a:rPr sz="2400" b="1" spc="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750060">
              <a:lnSpc>
                <a:spcPct val="100000"/>
              </a:lnSpc>
              <a:spcBef>
                <a:spcPts val="600"/>
              </a:spcBef>
            </a:pPr>
            <a:r>
              <a:rPr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2400" b="1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5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240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b="1" spc="5" dirty="0">
                <a:latin typeface="Courier New"/>
                <a:cs typeface="Courier New"/>
              </a:rPr>
              <a:t>==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5" dirty="0">
                <a:latin typeface="Courier New"/>
                <a:cs typeface="Courier New"/>
              </a:rPr>
              <a:t>obj;</a:t>
            </a:r>
            <a:endParaRPr sz="2400">
              <a:latin typeface="Courier New"/>
              <a:cs typeface="Courier New"/>
            </a:endParaRPr>
          </a:p>
          <a:p>
            <a:pPr marL="1197610">
              <a:lnSpc>
                <a:spcPct val="100000"/>
              </a:lnSpc>
              <a:spcBef>
                <a:spcPts val="53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 marL="168910">
              <a:lnSpc>
                <a:spcPct val="100000"/>
              </a:lnSpc>
              <a:spcBef>
                <a:spcPts val="455"/>
              </a:spcBef>
            </a:pPr>
            <a:r>
              <a:rPr sz="2400" spc="-15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example,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equals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method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overridden in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Circle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class.</a:t>
            </a:r>
            <a:endParaRPr sz="2400">
              <a:latin typeface="Calibri"/>
              <a:cs typeface="Calibri"/>
            </a:endParaRPr>
          </a:p>
          <a:p>
            <a:pPr marL="922655">
              <a:lnSpc>
                <a:spcPct val="100000"/>
              </a:lnSpc>
              <a:spcBef>
                <a:spcPts val="59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@Override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4803" y="4287230"/>
            <a:ext cx="2057400" cy="2921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sz="2000" b="1" spc="-5" dirty="0">
                <a:latin typeface="Arial"/>
                <a:cs typeface="Arial"/>
              </a:rPr>
              <a:t>equals(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Object</a:t>
            </a:r>
            <a:r>
              <a:rPr sz="2000" b="1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9965" y="4250435"/>
            <a:ext cx="40443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1920" algn="l"/>
              </a:tabLst>
            </a:pP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pub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li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boo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ean	</a:t>
            </a:r>
            <a:r>
              <a:rPr sz="2000" b="1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5315" y="4655530"/>
            <a:ext cx="1282700" cy="2921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0"/>
              </a:lnSpc>
            </a:pP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sta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ce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39215" y="4616196"/>
            <a:ext cx="28562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5314" algn="l"/>
              </a:tabLst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if</a:t>
            </a:r>
            <a:r>
              <a:rPr sz="20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(o	Circle)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8615" y="4985003"/>
            <a:ext cx="758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srgbClr val="0000FF"/>
                </a:solidFill>
                <a:latin typeface="Arial"/>
                <a:cs typeface="Arial"/>
              </a:rPr>
              <a:t>u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rn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4590" y="5023830"/>
            <a:ext cx="2310130" cy="2921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95"/>
              </a:lnSpc>
            </a:pPr>
            <a:r>
              <a:rPr sz="2000" b="1" spc="-5" dirty="0">
                <a:latin typeface="Arial"/>
                <a:cs typeface="Arial"/>
              </a:rPr>
              <a:t>radius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==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5" dirty="0">
                <a:latin typeface="Arial"/>
                <a:cs typeface="Arial"/>
              </a:rPr>
              <a:t>((Circle)o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31703" y="4985003"/>
            <a:ext cx="10261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/>
                <a:cs typeface="Arial"/>
              </a:rPr>
              <a:t>)</a:t>
            </a:r>
            <a:r>
              <a:rPr sz="2000" b="1" spc="-10" dirty="0">
                <a:latin typeface="Arial"/>
                <a:cs typeface="Arial"/>
              </a:rPr>
              <a:t>.</a:t>
            </a:r>
            <a:r>
              <a:rPr sz="2000" b="1" spc="-5" dirty="0">
                <a:latin typeface="Arial"/>
                <a:cs typeface="Arial"/>
              </a:rPr>
              <a:t>r</a:t>
            </a:r>
            <a:r>
              <a:rPr sz="2000" b="1" dirty="0">
                <a:latin typeface="Arial"/>
                <a:cs typeface="Arial"/>
              </a:rPr>
              <a:t>ad</a:t>
            </a:r>
            <a:r>
              <a:rPr sz="2000" b="1" spc="-10" dirty="0">
                <a:latin typeface="Arial"/>
                <a:cs typeface="Arial"/>
              </a:rPr>
              <a:t>i</a:t>
            </a:r>
            <a:r>
              <a:rPr sz="2000" b="1" dirty="0">
                <a:latin typeface="Arial"/>
                <a:cs typeface="Arial"/>
              </a:rPr>
              <a:t>us;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69365" y="5301995"/>
            <a:ext cx="1771014" cy="11074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505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else</a:t>
            </a:r>
            <a:endParaRPr sz="2000">
              <a:latin typeface="Arial"/>
              <a:cs typeface="Arial"/>
            </a:endParaRPr>
          </a:p>
          <a:p>
            <a:pPr marL="292100">
              <a:lnSpc>
                <a:spcPct val="100000"/>
              </a:lnSpc>
              <a:spcBef>
                <a:spcPts val="505"/>
              </a:spcBef>
            </a:pP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return</a:t>
            </a:r>
            <a:r>
              <a:rPr sz="20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Arial"/>
                <a:cs typeface="Arial"/>
              </a:rPr>
              <a:t>false</a:t>
            </a:r>
            <a:r>
              <a:rPr sz="2000" b="1" spc="-5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9965" y="6444996"/>
            <a:ext cx="124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5" name="object 1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134" y="1122171"/>
            <a:ext cx="7860665" cy="17389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Inheritance:</a:t>
            </a:r>
            <a:endParaRPr sz="2800" dirty="0">
              <a:latin typeface="Calibri"/>
              <a:cs typeface="Calibri"/>
            </a:endParaRPr>
          </a:p>
          <a:p>
            <a:pPr marL="469265" marR="5080" indent="-457200">
              <a:lnSpc>
                <a:spcPts val="3310"/>
              </a:lnSpc>
              <a:spcBef>
                <a:spcPts val="17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lang="en-US" sz="2800" spc="-15" dirty="0">
                <a:latin typeface="Calibri"/>
                <a:cs typeface="Calibri"/>
              </a:rPr>
              <a:t>Programming principle that allows a child or subclass to inherit fields and methods of another, parent class.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9450" y="6439972"/>
            <a:ext cx="1778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sz="1400" dirty="0">
                <a:latin typeface="Times New Roman"/>
                <a:cs typeface="Times New Roman"/>
              </a:rPr>
              <a:t>4</a:t>
            </a:fld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7CBB4-55B8-135F-0B25-D79487D685D0}"/>
              </a:ext>
            </a:extLst>
          </p:cNvPr>
          <p:cNvSpPr txBox="1"/>
          <p:nvPr/>
        </p:nvSpPr>
        <p:spPr>
          <a:xfrm>
            <a:off x="5334000" y="5867400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</a:rPr>
              <a:t>BasicInheritance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59155"/>
            <a:ext cx="6228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40" dirty="0"/>
              <a:t>T</a:t>
            </a:r>
            <a:r>
              <a:rPr sz="3500" spc="50" dirty="0"/>
              <a:t>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protected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60" dirty="0"/>
              <a:t>Mo</a:t>
            </a:r>
            <a:r>
              <a:rPr sz="3500" spc="50" dirty="0"/>
              <a:t>d</a:t>
            </a:r>
            <a:r>
              <a:rPr sz="3500" spc="25" dirty="0"/>
              <a:t>i</a:t>
            </a:r>
            <a:r>
              <a:rPr sz="3500" spc="20" dirty="0"/>
              <a:t>f</a:t>
            </a:r>
            <a:r>
              <a:rPr sz="3500" spc="25" dirty="0"/>
              <a:t>i</a:t>
            </a:r>
            <a:r>
              <a:rPr sz="3500" spc="30" dirty="0"/>
              <a:t>er</a:t>
            </a:r>
            <a:endParaRPr sz="35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072388"/>
            <a:ext cx="8124190" cy="3719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he </a:t>
            </a:r>
            <a:r>
              <a:rPr sz="2400" b="1" spc="-5" dirty="0">
                <a:latin typeface="Courier New"/>
                <a:cs typeface="Courier New"/>
              </a:rPr>
              <a:t>protecte</a:t>
            </a:r>
            <a:r>
              <a:rPr sz="2400" b="1" dirty="0">
                <a:latin typeface="Courier New"/>
                <a:cs typeface="Courier New"/>
              </a:rPr>
              <a:t>d</a:t>
            </a:r>
            <a:r>
              <a:rPr sz="2400" b="1" spc="-9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mo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 app</a:t>
            </a:r>
            <a:r>
              <a:rPr sz="2400" spc="-5" dirty="0">
                <a:latin typeface="Calibri"/>
                <a:cs typeface="Calibri"/>
              </a:rPr>
              <a:t>li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5" dirty="0">
                <a:latin typeface="Calibri"/>
                <a:cs typeface="Calibri"/>
              </a:rPr>
              <a:t> o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m</a:t>
            </a:r>
            <a:r>
              <a:rPr sz="2400" spc="-1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ds 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class.</a:t>
            </a:r>
            <a:endParaRPr sz="2400">
              <a:latin typeface="Calibri"/>
              <a:cs typeface="Calibri"/>
            </a:endParaRPr>
          </a:p>
          <a:p>
            <a:pPr marL="241300" marR="65405" indent="-228600">
              <a:lnSpc>
                <a:spcPct val="98800"/>
              </a:lnSpc>
              <a:spcBef>
                <a:spcPts val="944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protected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5" dirty="0">
                <a:latin typeface="Calibri"/>
                <a:cs typeface="Calibri"/>
              </a:rPr>
              <a:t> or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protected</a:t>
            </a:r>
            <a:r>
              <a:rPr sz="2400" spc="-5" dirty="0">
                <a:latin typeface="Calibri"/>
                <a:cs typeface="Calibri"/>
              </a:rPr>
              <a:t> method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public class</a:t>
            </a:r>
            <a:r>
              <a:rPr sz="2400" spc="-10" dirty="0">
                <a:latin typeface="Calibri"/>
                <a:cs typeface="Calibri"/>
              </a:rPr>
              <a:t> 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accessed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package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subclasses,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 </a:t>
            </a:r>
            <a:r>
              <a:rPr sz="2400" spc="-5" dirty="0">
                <a:latin typeface="Calibri"/>
                <a:cs typeface="Calibri"/>
              </a:rPr>
              <a:t>if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subclasses</a:t>
            </a:r>
            <a:r>
              <a:rPr sz="2400" spc="-10" dirty="0">
                <a:latin typeface="Calibri"/>
                <a:cs typeface="Calibri"/>
              </a:rPr>
              <a:t> 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different</a:t>
            </a:r>
            <a:r>
              <a:rPr sz="2400" spc="-10" dirty="0">
                <a:latin typeface="Calibri"/>
                <a:cs typeface="Calibri"/>
              </a:rPr>
              <a:t> package.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modifiers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private</a:t>
            </a:r>
            <a:r>
              <a:rPr sz="2400" spc="-15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default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protected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public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</a:pPr>
            <a:r>
              <a:rPr sz="2400" i="1" spc="-5" dirty="0">
                <a:latin typeface="Calibri"/>
                <a:cs typeface="Calibri"/>
              </a:rPr>
              <a:t>visibility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i="1" spc="-5" dirty="0">
                <a:latin typeface="Calibri"/>
                <a:cs typeface="Calibri"/>
              </a:rPr>
              <a:t>accessibility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modifiers</a:t>
            </a:r>
            <a:r>
              <a:rPr sz="2400" spc="-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" dirty="0">
                <a:latin typeface="Calibri"/>
                <a:cs typeface="Calibri"/>
              </a:rPr>
              <a:t>They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classes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members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accessed.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visibility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10" dirty="0">
                <a:latin typeface="Calibri"/>
                <a:cs typeface="Calibri"/>
              </a:rPr>
              <a:t>modifiers </a:t>
            </a:r>
            <a:r>
              <a:rPr sz="2400" spc="-5" dirty="0">
                <a:latin typeface="Calibri"/>
                <a:cs typeface="Calibri"/>
              </a:rPr>
              <a:t>increases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50" dirty="0">
                <a:latin typeface="Calibri"/>
                <a:cs typeface="Calibri"/>
              </a:rPr>
              <a:t>order.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44951" y="5002934"/>
            <a:ext cx="2984500" cy="438150"/>
            <a:chOff x="3544951" y="5002934"/>
            <a:chExt cx="2984500" cy="438150"/>
          </a:xfrm>
        </p:grpSpPr>
        <p:sp>
          <p:nvSpPr>
            <p:cNvPr id="5" name="object 5"/>
            <p:cNvSpPr/>
            <p:nvPr/>
          </p:nvSpPr>
          <p:spPr>
            <a:xfrm>
              <a:off x="3546165" y="5318155"/>
              <a:ext cx="2981960" cy="121920"/>
            </a:xfrm>
            <a:custGeom>
              <a:avLst/>
              <a:gdLst/>
              <a:ahLst/>
              <a:cxnLst/>
              <a:rect l="l" t="t" r="r" b="b"/>
              <a:pathLst>
                <a:path w="2981959" h="121920">
                  <a:moveTo>
                    <a:pt x="2859780" y="0"/>
                  </a:moveTo>
                  <a:lnTo>
                    <a:pt x="2898748" y="60797"/>
                  </a:lnTo>
                  <a:lnTo>
                    <a:pt x="2859780" y="121695"/>
                  </a:lnTo>
                  <a:lnTo>
                    <a:pt x="2961989" y="70581"/>
                  </a:lnTo>
                  <a:lnTo>
                    <a:pt x="2903618" y="70581"/>
                  </a:lnTo>
                  <a:lnTo>
                    <a:pt x="2906054" y="68084"/>
                  </a:lnTo>
                  <a:lnTo>
                    <a:pt x="2908489" y="65655"/>
                  </a:lnTo>
                  <a:lnTo>
                    <a:pt x="2908489" y="58368"/>
                  </a:lnTo>
                  <a:lnTo>
                    <a:pt x="2906054" y="53509"/>
                  </a:lnTo>
                  <a:lnTo>
                    <a:pt x="2903618" y="51080"/>
                  </a:lnTo>
                  <a:lnTo>
                    <a:pt x="2962091" y="51080"/>
                  </a:lnTo>
                  <a:lnTo>
                    <a:pt x="2859780" y="0"/>
                  </a:lnTo>
                  <a:close/>
                </a:path>
                <a:path w="2981959" h="121920">
                  <a:moveTo>
                    <a:pt x="2892520" y="51080"/>
                  </a:moveTo>
                  <a:lnTo>
                    <a:pt x="7306" y="51080"/>
                  </a:lnTo>
                  <a:lnTo>
                    <a:pt x="2435" y="53509"/>
                  </a:lnTo>
                  <a:lnTo>
                    <a:pt x="2435" y="58368"/>
                  </a:lnTo>
                  <a:lnTo>
                    <a:pt x="0" y="60797"/>
                  </a:lnTo>
                  <a:lnTo>
                    <a:pt x="2435" y="65655"/>
                  </a:lnTo>
                  <a:lnTo>
                    <a:pt x="2435" y="68084"/>
                  </a:lnTo>
                  <a:lnTo>
                    <a:pt x="7306" y="70581"/>
                  </a:lnTo>
                  <a:lnTo>
                    <a:pt x="2892487" y="70581"/>
                  </a:lnTo>
                  <a:lnTo>
                    <a:pt x="2898748" y="60797"/>
                  </a:lnTo>
                  <a:lnTo>
                    <a:pt x="2892520" y="51080"/>
                  </a:lnTo>
                  <a:close/>
                </a:path>
                <a:path w="2981959" h="121920">
                  <a:moveTo>
                    <a:pt x="2962091" y="51080"/>
                  </a:moveTo>
                  <a:lnTo>
                    <a:pt x="2903618" y="51080"/>
                  </a:lnTo>
                  <a:lnTo>
                    <a:pt x="2906054" y="53509"/>
                  </a:lnTo>
                  <a:lnTo>
                    <a:pt x="2908489" y="58368"/>
                  </a:lnTo>
                  <a:lnTo>
                    <a:pt x="2908489" y="65655"/>
                  </a:lnTo>
                  <a:lnTo>
                    <a:pt x="2906054" y="68084"/>
                  </a:lnTo>
                  <a:lnTo>
                    <a:pt x="2903618" y="70581"/>
                  </a:lnTo>
                  <a:lnTo>
                    <a:pt x="2961989" y="70581"/>
                  </a:lnTo>
                  <a:lnTo>
                    <a:pt x="2981553" y="60797"/>
                  </a:lnTo>
                  <a:lnTo>
                    <a:pt x="2962091" y="51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46165" y="5318155"/>
              <a:ext cx="2981960" cy="121920"/>
            </a:xfrm>
            <a:custGeom>
              <a:avLst/>
              <a:gdLst/>
              <a:ahLst/>
              <a:cxnLst/>
              <a:rect l="l" t="t" r="r" b="b"/>
              <a:pathLst>
                <a:path w="2981959" h="121920">
                  <a:moveTo>
                    <a:pt x="9741" y="51080"/>
                  </a:moveTo>
                  <a:lnTo>
                    <a:pt x="2898748" y="51080"/>
                  </a:lnTo>
                  <a:lnTo>
                    <a:pt x="2903618" y="51080"/>
                  </a:lnTo>
                  <a:lnTo>
                    <a:pt x="2906054" y="53509"/>
                  </a:lnTo>
                  <a:lnTo>
                    <a:pt x="2908489" y="58368"/>
                  </a:lnTo>
                  <a:lnTo>
                    <a:pt x="2908489" y="60797"/>
                  </a:lnTo>
                  <a:lnTo>
                    <a:pt x="2908489" y="65655"/>
                  </a:lnTo>
                  <a:lnTo>
                    <a:pt x="2906054" y="68084"/>
                  </a:lnTo>
                  <a:lnTo>
                    <a:pt x="2903618" y="70581"/>
                  </a:lnTo>
                  <a:lnTo>
                    <a:pt x="2898748" y="70581"/>
                  </a:lnTo>
                  <a:lnTo>
                    <a:pt x="9741" y="70581"/>
                  </a:lnTo>
                  <a:lnTo>
                    <a:pt x="7306" y="70581"/>
                  </a:lnTo>
                  <a:lnTo>
                    <a:pt x="2435" y="68084"/>
                  </a:lnTo>
                  <a:lnTo>
                    <a:pt x="2435" y="65655"/>
                  </a:lnTo>
                  <a:lnTo>
                    <a:pt x="0" y="60797"/>
                  </a:lnTo>
                  <a:lnTo>
                    <a:pt x="2435" y="58368"/>
                  </a:lnTo>
                  <a:lnTo>
                    <a:pt x="2435" y="53509"/>
                  </a:lnTo>
                  <a:lnTo>
                    <a:pt x="7306" y="51080"/>
                  </a:lnTo>
                  <a:lnTo>
                    <a:pt x="9741" y="51080"/>
                  </a:lnTo>
                  <a:close/>
                </a:path>
                <a:path w="2981959" h="121920">
                  <a:moveTo>
                    <a:pt x="2898748" y="60797"/>
                  </a:moveTo>
                  <a:lnTo>
                    <a:pt x="2859780" y="0"/>
                  </a:lnTo>
                  <a:lnTo>
                    <a:pt x="2981553" y="60797"/>
                  </a:lnTo>
                  <a:lnTo>
                    <a:pt x="2859780" y="121695"/>
                  </a:lnTo>
                  <a:lnTo>
                    <a:pt x="2898748" y="607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10448" y="5010222"/>
              <a:ext cx="2531110" cy="365125"/>
            </a:xfrm>
            <a:custGeom>
              <a:avLst/>
              <a:gdLst/>
              <a:ahLst/>
              <a:cxnLst/>
              <a:rect l="l" t="t" r="r" b="b"/>
              <a:pathLst>
                <a:path w="2531110" h="365125">
                  <a:moveTo>
                    <a:pt x="2530957" y="0"/>
                  </a:moveTo>
                  <a:lnTo>
                    <a:pt x="0" y="0"/>
                  </a:lnTo>
                  <a:lnTo>
                    <a:pt x="0" y="365086"/>
                  </a:lnTo>
                  <a:lnTo>
                    <a:pt x="2530957" y="365086"/>
                  </a:lnTo>
                  <a:lnTo>
                    <a:pt x="25309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10447" y="5010221"/>
              <a:ext cx="2531110" cy="365125"/>
            </a:xfrm>
            <a:custGeom>
              <a:avLst/>
              <a:gdLst/>
              <a:ahLst/>
              <a:cxnLst/>
              <a:rect l="l" t="t" r="r" b="b"/>
              <a:pathLst>
                <a:path w="2531110" h="365125">
                  <a:moveTo>
                    <a:pt x="0" y="365086"/>
                  </a:moveTo>
                  <a:lnTo>
                    <a:pt x="2530958" y="365086"/>
                  </a:lnTo>
                  <a:lnTo>
                    <a:pt x="2530958" y="0"/>
                  </a:lnTo>
                  <a:lnTo>
                    <a:pt x="0" y="0"/>
                  </a:lnTo>
                  <a:lnTo>
                    <a:pt x="0" y="365086"/>
                  </a:lnTo>
                  <a:close/>
                </a:path>
              </a:pathLst>
            </a:custGeom>
            <a:ln w="14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49887" y="4958563"/>
            <a:ext cx="6965315" cy="803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70175">
              <a:lnSpc>
                <a:spcPct val="100000"/>
              </a:lnSpc>
              <a:spcBef>
                <a:spcPts val="90"/>
              </a:spcBef>
            </a:pPr>
            <a:r>
              <a:rPr sz="1600" spc="-5" dirty="0">
                <a:latin typeface="Courier New"/>
                <a:cs typeface="Courier New"/>
              </a:rPr>
              <a:t>Visibility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5" dirty="0">
                <a:latin typeface="Courier New"/>
                <a:cs typeface="Courier New"/>
              </a:rPr>
              <a:t>increases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private, none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(if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no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modifier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is used),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protected,</a:t>
            </a:r>
            <a:r>
              <a:rPr sz="16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1" name="object 1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0708" y="1267399"/>
            <a:ext cx="3418204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b="0" spc="15" dirty="0">
                <a:latin typeface="Calibri Light"/>
                <a:cs typeface="Calibri Light"/>
              </a:rPr>
              <a:t>Accessibility</a:t>
            </a:r>
            <a:r>
              <a:rPr sz="2950" b="0" spc="-25" dirty="0">
                <a:latin typeface="Calibri Light"/>
                <a:cs typeface="Calibri Light"/>
              </a:rPr>
              <a:t> </a:t>
            </a:r>
            <a:r>
              <a:rPr sz="2950" b="0" spc="25" dirty="0">
                <a:latin typeface="Calibri Light"/>
                <a:cs typeface="Calibri Light"/>
              </a:rPr>
              <a:t>Summary</a:t>
            </a:r>
            <a:endParaRPr sz="295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8177" y="2091214"/>
            <a:ext cx="8066405" cy="0"/>
          </a:xfrm>
          <a:custGeom>
            <a:avLst/>
            <a:gdLst/>
            <a:ahLst/>
            <a:cxnLst/>
            <a:rect l="l" t="t" r="r" b="b"/>
            <a:pathLst>
              <a:path w="8066405">
                <a:moveTo>
                  <a:pt x="0" y="0"/>
                </a:moveTo>
                <a:lnTo>
                  <a:pt x="8065857" y="0"/>
                </a:lnTo>
              </a:path>
            </a:pathLst>
          </a:custGeom>
          <a:ln w="16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4668" y="2971300"/>
            <a:ext cx="8066405" cy="0"/>
          </a:xfrm>
          <a:custGeom>
            <a:avLst/>
            <a:gdLst/>
            <a:ahLst/>
            <a:cxnLst/>
            <a:rect l="l" t="t" r="r" b="b"/>
            <a:pathLst>
              <a:path w="8066405">
                <a:moveTo>
                  <a:pt x="8065857" y="0"/>
                </a:moveTo>
                <a:lnTo>
                  <a:pt x="0" y="0"/>
                </a:lnTo>
              </a:path>
            </a:pathLst>
          </a:custGeom>
          <a:ln w="164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984" y="2111488"/>
            <a:ext cx="1149985" cy="833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20"/>
              </a:lnSpc>
              <a:spcBef>
                <a:spcPts val="95"/>
              </a:spcBef>
            </a:pPr>
            <a:r>
              <a:rPr sz="1800" spc="-5" dirty="0">
                <a:latin typeface="Times New Roman"/>
                <a:cs typeface="Times New Roman"/>
              </a:rPr>
              <a:t>Modifier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120"/>
              </a:lnSpc>
              <a:spcBef>
                <a:spcPts val="65"/>
              </a:spcBef>
            </a:pP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members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5951" y="2111488"/>
            <a:ext cx="996315" cy="83311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97200"/>
              </a:lnSpc>
              <a:spcBef>
                <a:spcPts val="155"/>
              </a:spcBef>
            </a:pPr>
            <a:r>
              <a:rPr sz="1800" spc="-5" dirty="0">
                <a:latin typeface="Times New Roman"/>
                <a:cs typeface="Times New Roman"/>
              </a:rPr>
              <a:t>Accessed </a:t>
            </a:r>
            <a:r>
              <a:rPr sz="1800" dirty="0">
                <a:latin typeface="Times New Roman"/>
                <a:cs typeface="Times New Roman"/>
              </a:rPr>
              <a:t> from 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same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5962" y="2111488"/>
            <a:ext cx="1299845" cy="83311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ct val="97200"/>
              </a:lnSpc>
              <a:spcBef>
                <a:spcPts val="155"/>
              </a:spcBef>
            </a:pPr>
            <a:r>
              <a:rPr sz="1800" spc="-5" dirty="0">
                <a:latin typeface="Times New Roman"/>
                <a:cs typeface="Times New Roman"/>
              </a:rPr>
              <a:t>Accessed </a:t>
            </a:r>
            <a:r>
              <a:rPr sz="1800" dirty="0">
                <a:latin typeface="Times New Roman"/>
                <a:cs typeface="Times New Roman"/>
              </a:rPr>
              <a:t> from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same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package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78175" y="2097746"/>
            <a:ext cx="887094" cy="830580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ct val="96700"/>
              </a:lnSpc>
              <a:spcBef>
                <a:spcPts val="165"/>
              </a:spcBef>
            </a:pPr>
            <a:r>
              <a:rPr sz="1800" spc="-3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cc</a:t>
            </a:r>
            <a:r>
              <a:rPr sz="1800" spc="20" dirty="0">
                <a:latin typeface="Times New Roman"/>
                <a:cs typeface="Times New Roman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ss</a:t>
            </a:r>
            <a:r>
              <a:rPr sz="1800" spc="-5" dirty="0">
                <a:latin typeface="Times New Roman"/>
                <a:cs typeface="Times New Roman"/>
              </a:rPr>
              <a:t>ed  </a:t>
            </a:r>
            <a:r>
              <a:rPr sz="1800" dirty="0">
                <a:latin typeface="Times New Roman"/>
                <a:cs typeface="Times New Roman"/>
              </a:rPr>
              <a:t>from </a:t>
            </a:r>
            <a:r>
              <a:rPr sz="1800" spc="-5" dirty="0">
                <a:latin typeface="Times New Roman"/>
                <a:cs typeface="Times New Roman"/>
              </a:rPr>
              <a:t>a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subclass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67095" y="2111488"/>
            <a:ext cx="1473200" cy="8331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20"/>
              </a:lnSpc>
              <a:spcBef>
                <a:spcPts val="95"/>
              </a:spcBef>
            </a:pPr>
            <a:r>
              <a:rPr sz="1800" spc="-5" dirty="0">
                <a:latin typeface="Times New Roman"/>
                <a:cs typeface="Times New Roman"/>
              </a:rPr>
              <a:t>Accessed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ts val="2120"/>
              </a:lnSpc>
              <a:spcBef>
                <a:spcPts val="65"/>
              </a:spcBef>
            </a:pP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different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package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493" y="3162056"/>
            <a:ext cx="59753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-20" dirty="0">
                <a:latin typeface="Times New Roman"/>
                <a:cs typeface="Times New Roman"/>
              </a:rPr>
              <a:t>u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-5" dirty="0">
                <a:latin typeface="Times New Roman"/>
                <a:cs typeface="Times New Roman"/>
              </a:rPr>
              <a:t>lic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2984" y="3786343"/>
            <a:ext cx="87820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pro</a:t>
            </a:r>
            <a:r>
              <a:rPr sz="1800" spc="-5" dirty="0">
                <a:latin typeface="Times New Roman"/>
                <a:cs typeface="Times New Roman"/>
              </a:rPr>
              <a:t>tected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40715" y="3811079"/>
            <a:ext cx="16256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9471" y="4493198"/>
            <a:ext cx="65786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d</a:t>
            </a:r>
            <a:r>
              <a:rPr sz="1800" spc="-5" dirty="0">
                <a:latin typeface="Times New Roman"/>
                <a:cs typeface="Times New Roman"/>
              </a:rPr>
              <a:t>e</a:t>
            </a:r>
            <a:r>
              <a:rPr sz="1800" spc="-20" dirty="0">
                <a:latin typeface="Times New Roman"/>
                <a:cs typeface="Times New Roman"/>
              </a:rPr>
              <a:t>f</a:t>
            </a:r>
            <a:r>
              <a:rPr sz="1800" spc="-5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u</a:t>
            </a:r>
            <a:r>
              <a:rPr sz="1800" spc="-5" dirty="0">
                <a:latin typeface="Times New Roman"/>
                <a:cs typeface="Times New Roman"/>
              </a:rPr>
              <a:t>lt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75774" y="4468462"/>
            <a:ext cx="16256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57206" y="4515186"/>
            <a:ext cx="16256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3214" y="5197187"/>
            <a:ext cx="65976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pr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spc="-20" dirty="0">
                <a:latin typeface="Times New Roman"/>
                <a:cs typeface="Times New Roman"/>
              </a:rPr>
              <a:t>v</a:t>
            </a:r>
            <a:r>
              <a:rPr sz="1800" spc="-5" dirty="0">
                <a:latin typeface="Times New Roman"/>
                <a:cs typeface="Times New Roman"/>
              </a:rPr>
              <a:t>ate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40053" y="5172450"/>
            <a:ext cx="16256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92265" y="5172450"/>
            <a:ext cx="16256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70949" y="5222014"/>
            <a:ext cx="16256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latin typeface="Courier New"/>
                <a:cs typeface="Courier New"/>
              </a:rPr>
              <a:t>-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21551" y="3229810"/>
            <a:ext cx="239395" cy="222885"/>
          </a:xfrm>
          <a:custGeom>
            <a:avLst/>
            <a:gdLst/>
            <a:ahLst/>
            <a:cxnLst/>
            <a:rect l="l" t="t" r="r" b="b"/>
            <a:pathLst>
              <a:path w="239394" h="222885">
                <a:moveTo>
                  <a:pt x="79669" y="222779"/>
                </a:moveTo>
                <a:lnTo>
                  <a:pt x="239160" y="0"/>
                </a:lnTo>
              </a:path>
              <a:path w="239394" h="222885">
                <a:moveTo>
                  <a:pt x="0" y="96273"/>
                </a:moveTo>
                <a:lnTo>
                  <a:pt x="79669" y="209037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621551" y="3854096"/>
            <a:ext cx="239395" cy="226060"/>
          </a:xfrm>
          <a:custGeom>
            <a:avLst/>
            <a:gdLst/>
            <a:ahLst/>
            <a:cxnLst/>
            <a:rect l="l" t="t" r="r" b="b"/>
            <a:pathLst>
              <a:path w="239394" h="226060">
                <a:moveTo>
                  <a:pt x="79669" y="225527"/>
                </a:moveTo>
                <a:lnTo>
                  <a:pt x="239160" y="0"/>
                </a:lnTo>
              </a:path>
              <a:path w="239394" h="226060">
                <a:moveTo>
                  <a:pt x="0" y="96273"/>
                </a:moveTo>
                <a:lnTo>
                  <a:pt x="79669" y="208960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21551" y="4577443"/>
            <a:ext cx="239395" cy="222885"/>
          </a:xfrm>
          <a:custGeom>
            <a:avLst/>
            <a:gdLst/>
            <a:ahLst/>
            <a:cxnLst/>
            <a:rect l="l" t="t" r="r" b="b"/>
            <a:pathLst>
              <a:path w="239394" h="222885">
                <a:moveTo>
                  <a:pt x="79669" y="222703"/>
                </a:moveTo>
                <a:lnTo>
                  <a:pt x="239160" y="0"/>
                </a:lnTo>
              </a:path>
              <a:path w="239394" h="222885">
                <a:moveTo>
                  <a:pt x="0" y="96158"/>
                </a:moveTo>
                <a:lnTo>
                  <a:pt x="79669" y="208960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21551" y="5234711"/>
            <a:ext cx="239395" cy="226060"/>
          </a:xfrm>
          <a:custGeom>
            <a:avLst/>
            <a:gdLst/>
            <a:ahLst/>
            <a:cxnLst/>
            <a:rect l="l" t="t" r="r" b="b"/>
            <a:pathLst>
              <a:path w="239394" h="226060">
                <a:moveTo>
                  <a:pt x="79669" y="225539"/>
                </a:moveTo>
                <a:lnTo>
                  <a:pt x="239160" y="0"/>
                </a:lnTo>
              </a:path>
              <a:path w="239394" h="226060">
                <a:moveTo>
                  <a:pt x="0" y="96280"/>
                </a:moveTo>
                <a:lnTo>
                  <a:pt x="79669" y="208956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4507" y="3276534"/>
            <a:ext cx="239395" cy="226060"/>
          </a:xfrm>
          <a:custGeom>
            <a:avLst/>
            <a:gdLst/>
            <a:ahLst/>
            <a:cxnLst/>
            <a:rect l="l" t="t" r="r" b="b"/>
            <a:pathLst>
              <a:path w="239395" h="226060">
                <a:moveTo>
                  <a:pt x="79707" y="225527"/>
                </a:moveTo>
                <a:lnTo>
                  <a:pt x="239198" y="0"/>
                </a:lnTo>
              </a:path>
              <a:path w="239395" h="226060">
                <a:moveTo>
                  <a:pt x="0" y="96273"/>
                </a:moveTo>
                <a:lnTo>
                  <a:pt x="79707" y="209037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44507" y="3903569"/>
            <a:ext cx="239395" cy="222885"/>
          </a:xfrm>
          <a:custGeom>
            <a:avLst/>
            <a:gdLst/>
            <a:ahLst/>
            <a:cxnLst/>
            <a:rect l="l" t="t" r="r" b="b"/>
            <a:pathLst>
              <a:path w="239395" h="222885">
                <a:moveTo>
                  <a:pt x="79707" y="222779"/>
                </a:moveTo>
                <a:lnTo>
                  <a:pt x="239198" y="0"/>
                </a:lnTo>
              </a:path>
              <a:path w="239395" h="222885">
                <a:moveTo>
                  <a:pt x="0" y="96273"/>
                </a:moveTo>
                <a:lnTo>
                  <a:pt x="79707" y="209037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44507" y="4624167"/>
            <a:ext cx="239395" cy="226060"/>
          </a:xfrm>
          <a:custGeom>
            <a:avLst/>
            <a:gdLst/>
            <a:ahLst/>
            <a:cxnLst/>
            <a:rect l="l" t="t" r="r" b="b"/>
            <a:pathLst>
              <a:path w="239395" h="226060">
                <a:moveTo>
                  <a:pt x="79707" y="225527"/>
                </a:moveTo>
                <a:lnTo>
                  <a:pt x="239198" y="0"/>
                </a:lnTo>
              </a:path>
              <a:path w="239395" h="226060">
                <a:moveTo>
                  <a:pt x="0" y="96273"/>
                </a:moveTo>
                <a:lnTo>
                  <a:pt x="79707" y="209037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96720" y="3342574"/>
            <a:ext cx="239395" cy="222885"/>
          </a:xfrm>
          <a:custGeom>
            <a:avLst/>
            <a:gdLst/>
            <a:ahLst/>
            <a:cxnLst/>
            <a:rect l="l" t="t" r="r" b="b"/>
            <a:pathLst>
              <a:path w="239395" h="222885">
                <a:moveTo>
                  <a:pt x="79707" y="222779"/>
                </a:moveTo>
                <a:lnTo>
                  <a:pt x="239198" y="0"/>
                </a:lnTo>
              </a:path>
              <a:path w="239395" h="222885">
                <a:moveTo>
                  <a:pt x="0" y="96273"/>
                </a:moveTo>
                <a:lnTo>
                  <a:pt x="79707" y="206212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96720" y="3966860"/>
            <a:ext cx="239395" cy="226060"/>
          </a:xfrm>
          <a:custGeom>
            <a:avLst/>
            <a:gdLst/>
            <a:ahLst/>
            <a:cxnLst/>
            <a:rect l="l" t="t" r="r" b="b"/>
            <a:pathLst>
              <a:path w="239395" h="226060">
                <a:moveTo>
                  <a:pt x="79707" y="225566"/>
                </a:moveTo>
                <a:lnTo>
                  <a:pt x="239198" y="0"/>
                </a:lnTo>
              </a:path>
              <a:path w="239395" h="226060">
                <a:moveTo>
                  <a:pt x="0" y="96196"/>
                </a:moveTo>
                <a:lnTo>
                  <a:pt x="79707" y="208960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75403" y="3326083"/>
            <a:ext cx="241935" cy="222885"/>
          </a:xfrm>
          <a:custGeom>
            <a:avLst/>
            <a:gdLst/>
            <a:ahLst/>
            <a:cxnLst/>
            <a:rect l="l" t="t" r="r" b="b"/>
            <a:pathLst>
              <a:path w="241934" h="222885">
                <a:moveTo>
                  <a:pt x="79669" y="222703"/>
                </a:moveTo>
                <a:lnTo>
                  <a:pt x="241909" y="0"/>
                </a:lnTo>
              </a:path>
              <a:path w="241934" h="222885">
                <a:moveTo>
                  <a:pt x="0" y="96196"/>
                </a:moveTo>
                <a:lnTo>
                  <a:pt x="79669" y="208960"/>
                </a:lnTo>
              </a:path>
            </a:pathLst>
          </a:custGeom>
          <a:ln w="16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31" name="object 31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764540" y="455676"/>
            <a:ext cx="45123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25" spc="37" baseline="1089" dirty="0"/>
              <a:t>T</a:t>
            </a:r>
            <a:r>
              <a:rPr sz="3825" spc="30" baseline="1089" dirty="0"/>
              <a:t>h</a:t>
            </a:r>
            <a:r>
              <a:rPr sz="3825" spc="37" baseline="1089" dirty="0"/>
              <a:t>e</a:t>
            </a:r>
            <a:r>
              <a:rPr sz="3825" spc="15" baseline="1089" dirty="0"/>
              <a:t> </a:t>
            </a:r>
            <a:r>
              <a:rPr sz="2600" b="1" dirty="0">
                <a:latin typeface="Courier New"/>
                <a:cs typeface="Courier New"/>
              </a:rPr>
              <a:t>protected</a:t>
            </a:r>
            <a:r>
              <a:rPr sz="2600" b="1" spc="-975" dirty="0">
                <a:latin typeface="Courier New"/>
                <a:cs typeface="Courier New"/>
              </a:rPr>
              <a:t> </a:t>
            </a:r>
            <a:r>
              <a:rPr sz="3825" spc="60" baseline="1089" dirty="0"/>
              <a:t>M</a:t>
            </a:r>
            <a:r>
              <a:rPr sz="3825" spc="44" baseline="1089" dirty="0"/>
              <a:t>o</a:t>
            </a:r>
            <a:r>
              <a:rPr sz="3825" spc="30" baseline="1089" dirty="0"/>
              <a:t>d</a:t>
            </a:r>
            <a:r>
              <a:rPr sz="3825" spc="15" baseline="1089" dirty="0"/>
              <a:t>if</a:t>
            </a:r>
            <a:r>
              <a:rPr sz="3825" spc="22" baseline="1089" dirty="0"/>
              <a:t>ier</a:t>
            </a:r>
            <a:endParaRPr sz="3825" baseline="1089" dirty="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357" y="1880979"/>
            <a:ext cx="2512695" cy="1753235"/>
          </a:xfrm>
          <a:prstGeom prst="rect">
            <a:avLst/>
          </a:prstGeom>
          <a:ln w="1521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440"/>
              </a:lnSpc>
            </a:pPr>
            <a:r>
              <a:rPr sz="1300" spc="10" dirty="0">
                <a:latin typeface="Courier New"/>
                <a:cs typeface="Courier New"/>
              </a:rPr>
              <a:t>public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class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C1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 marL="242570" marR="641985">
              <a:lnSpc>
                <a:spcPts val="1520"/>
              </a:lnSpc>
              <a:spcBef>
                <a:spcPts val="65"/>
              </a:spcBef>
            </a:pPr>
            <a:r>
              <a:rPr sz="1300" spc="10" dirty="0">
                <a:latin typeface="Courier New"/>
                <a:cs typeface="Courier New"/>
              </a:rPr>
              <a:t>public int </a:t>
            </a:r>
            <a:r>
              <a:rPr sz="1300" spc="15" dirty="0">
                <a:latin typeface="Courier New"/>
                <a:cs typeface="Courier New"/>
              </a:rPr>
              <a:t>x; 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protected int </a:t>
            </a:r>
            <a:r>
              <a:rPr sz="1300" spc="15" dirty="0">
                <a:latin typeface="Courier New"/>
                <a:cs typeface="Courier New"/>
              </a:rPr>
              <a:t>y;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int </a:t>
            </a:r>
            <a:r>
              <a:rPr sz="1300" spc="15" dirty="0">
                <a:latin typeface="Courier New"/>
                <a:cs typeface="Courier New"/>
              </a:rPr>
              <a:t>z;</a:t>
            </a:r>
            <a:endParaRPr sz="1300">
              <a:latin typeface="Courier New"/>
              <a:cs typeface="Courier New"/>
            </a:endParaRPr>
          </a:p>
          <a:p>
            <a:pPr marL="242570">
              <a:lnSpc>
                <a:spcPts val="1435"/>
              </a:lnSpc>
            </a:pPr>
            <a:r>
              <a:rPr sz="1300" spc="10" dirty="0">
                <a:latin typeface="Courier New"/>
                <a:cs typeface="Courier New"/>
              </a:rPr>
              <a:t>private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int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u;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ourier New"/>
              <a:cs typeface="Courier New"/>
            </a:endParaRPr>
          </a:p>
          <a:p>
            <a:pPr marL="242570">
              <a:lnSpc>
                <a:spcPts val="1540"/>
              </a:lnSpc>
            </a:pPr>
            <a:r>
              <a:rPr sz="1300" spc="10" dirty="0">
                <a:latin typeface="Courier New"/>
                <a:cs typeface="Courier New"/>
              </a:rPr>
              <a:t>protected void m() {</a:t>
            </a:r>
            <a:endParaRPr sz="1300">
              <a:latin typeface="Courier New"/>
              <a:cs typeface="Courier New"/>
            </a:endParaRPr>
          </a:p>
          <a:p>
            <a:pPr marL="242570">
              <a:lnSpc>
                <a:spcPts val="1480"/>
              </a:lnSpc>
            </a:pP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  <a:p>
            <a:pPr marL="40005">
              <a:lnSpc>
                <a:spcPts val="1500"/>
              </a:lnSpc>
            </a:pP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83684" y="2084243"/>
            <a:ext cx="1621155" cy="1936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300" spc="10" dirty="0">
                <a:latin typeface="Courier New"/>
                <a:cs typeface="Courier New"/>
              </a:rPr>
              <a:t>C1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o = new </a:t>
            </a:r>
            <a:r>
              <a:rPr sz="1300" spc="15" dirty="0">
                <a:latin typeface="Courier New"/>
                <a:cs typeface="Courier New"/>
              </a:rPr>
              <a:t>C1();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0512" y="1880979"/>
            <a:ext cx="2360930" cy="1753235"/>
          </a:xfrm>
          <a:prstGeom prst="rect">
            <a:avLst/>
          </a:prstGeom>
          <a:ln w="1521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460"/>
              </a:lnSpc>
            </a:pPr>
            <a:r>
              <a:rPr sz="1300" spc="10" dirty="0">
                <a:latin typeface="Courier New"/>
                <a:cs typeface="Courier New"/>
              </a:rPr>
              <a:t>public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class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C2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ourier New"/>
              <a:cs typeface="Courier New"/>
            </a:endParaRPr>
          </a:p>
          <a:p>
            <a:pPr marL="243204" marR="287020">
              <a:lnSpc>
                <a:spcPct val="96600"/>
              </a:lnSpc>
            </a:pPr>
            <a:r>
              <a:rPr sz="1300" spc="10" dirty="0">
                <a:latin typeface="Courier New"/>
                <a:cs typeface="Courier New"/>
              </a:rPr>
              <a:t>can</a:t>
            </a:r>
            <a:r>
              <a:rPr sz="1300" spc="7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access</a:t>
            </a:r>
            <a:r>
              <a:rPr sz="1300" spc="7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o.x; 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</a:t>
            </a:r>
            <a:r>
              <a:rPr sz="1300" spc="7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access</a:t>
            </a:r>
            <a:r>
              <a:rPr sz="1300" spc="7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o.y; 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 access </a:t>
            </a:r>
            <a:r>
              <a:rPr sz="1300" spc="15" dirty="0">
                <a:latin typeface="Courier New"/>
                <a:cs typeface="Courier New"/>
              </a:rPr>
              <a:t>o.z; 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cannot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access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o.u;</a:t>
            </a:r>
            <a:endParaRPr sz="13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ourier New"/>
              <a:cs typeface="Courier New"/>
            </a:endParaRPr>
          </a:p>
          <a:p>
            <a:pPr marL="243204">
              <a:lnSpc>
                <a:spcPts val="1500"/>
              </a:lnSpc>
            </a:pPr>
            <a:r>
              <a:rPr sz="1300" spc="10" dirty="0">
                <a:latin typeface="Courier New"/>
                <a:cs typeface="Courier New"/>
              </a:rPr>
              <a:t>can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invoke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o.m();</a:t>
            </a:r>
            <a:endParaRPr sz="1300">
              <a:latin typeface="Courier New"/>
              <a:cs typeface="Courier New"/>
            </a:endParaRPr>
          </a:p>
          <a:p>
            <a:pPr marL="40640">
              <a:lnSpc>
                <a:spcPts val="1500"/>
              </a:lnSpc>
            </a:pP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73163" y="1861444"/>
            <a:ext cx="2543175" cy="1778635"/>
          </a:xfrm>
          <a:custGeom>
            <a:avLst/>
            <a:gdLst/>
            <a:ahLst/>
            <a:cxnLst/>
            <a:rect l="l" t="t" r="r" b="b"/>
            <a:pathLst>
              <a:path w="2543175" h="1778635">
                <a:moveTo>
                  <a:pt x="0" y="1778320"/>
                </a:moveTo>
                <a:lnTo>
                  <a:pt x="2542774" y="1778320"/>
                </a:lnTo>
                <a:lnTo>
                  <a:pt x="2542774" y="0"/>
                </a:lnTo>
                <a:lnTo>
                  <a:pt x="0" y="0"/>
                </a:lnTo>
                <a:lnTo>
                  <a:pt x="0" y="1778320"/>
                </a:lnTo>
                <a:close/>
              </a:path>
            </a:pathLst>
          </a:custGeom>
          <a:ln w="152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86661" y="1875410"/>
            <a:ext cx="15443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Courier New"/>
                <a:cs typeface="Courier New"/>
              </a:rPr>
              <a:t>public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class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C3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12426" y="2101471"/>
            <a:ext cx="1013460" cy="1936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300" spc="10" dirty="0">
                <a:latin typeface="Courier New"/>
                <a:cs typeface="Courier New"/>
              </a:rPr>
              <a:t>extends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C1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7739" y="2067696"/>
            <a:ext cx="12636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Courier New"/>
                <a:cs typeface="Courier New"/>
              </a:rPr>
              <a:t>{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9155" y="2256428"/>
            <a:ext cx="1645285" cy="8013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96600"/>
              </a:lnSpc>
              <a:spcBef>
                <a:spcPts val="170"/>
              </a:spcBef>
            </a:pPr>
            <a:r>
              <a:rPr sz="1300" spc="10" dirty="0">
                <a:latin typeface="Courier New"/>
                <a:cs typeface="Courier New"/>
              </a:rPr>
              <a:t>can</a:t>
            </a:r>
            <a:r>
              <a:rPr sz="1300" spc="5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access</a:t>
            </a:r>
            <a:r>
              <a:rPr sz="1300" spc="5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x; 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</a:t>
            </a:r>
            <a:r>
              <a:rPr sz="1300" spc="6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access</a:t>
            </a:r>
            <a:r>
              <a:rPr sz="1300" spc="6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y; 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 access </a:t>
            </a:r>
            <a:r>
              <a:rPr sz="1300" spc="15" dirty="0">
                <a:latin typeface="Courier New"/>
                <a:cs typeface="Courier New"/>
              </a:rPr>
              <a:t>z; 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cannot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access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u;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6661" y="3216673"/>
            <a:ext cx="174688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4629">
              <a:lnSpc>
                <a:spcPts val="1500"/>
              </a:lnSpc>
              <a:spcBef>
                <a:spcPts val="120"/>
              </a:spcBef>
            </a:pPr>
            <a:r>
              <a:rPr sz="1300" spc="10" dirty="0">
                <a:latin typeface="Courier New"/>
                <a:cs typeface="Courier New"/>
              </a:rPr>
              <a:t>can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invoke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m();</a:t>
            </a:r>
            <a:endParaRPr sz="1300" dirty="0">
              <a:latin typeface="Courier New"/>
              <a:cs typeface="Courier New"/>
            </a:endParaRPr>
          </a:p>
          <a:p>
            <a:pPr marL="12700">
              <a:lnSpc>
                <a:spcPts val="1500"/>
              </a:lnSpc>
            </a:pPr>
            <a:r>
              <a:rPr sz="1300" spc="10" dirty="0">
                <a:latin typeface="Courier New"/>
                <a:cs typeface="Courier New"/>
              </a:rPr>
              <a:t>}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539" y="1532936"/>
            <a:ext cx="8305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Times New Roman"/>
                <a:cs typeface="Times New Roman"/>
              </a:rPr>
              <a:t>package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p1;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7524" y="4473939"/>
            <a:ext cx="15443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Courier New"/>
                <a:cs typeface="Courier New"/>
              </a:rPr>
              <a:t>public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class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C4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90545" y="4705075"/>
            <a:ext cx="1013460" cy="1936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300" spc="10" dirty="0">
                <a:latin typeface="Courier New"/>
                <a:cs typeface="Courier New"/>
              </a:rPr>
              <a:t>extends</a:t>
            </a:r>
            <a:r>
              <a:rPr sz="1300" spc="-2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C1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92292" y="4666986"/>
            <a:ext cx="12636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Courier New"/>
                <a:cs typeface="Courier New"/>
              </a:rPr>
              <a:t>{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0018" y="4860033"/>
            <a:ext cx="1645285" cy="8013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96600"/>
              </a:lnSpc>
              <a:spcBef>
                <a:spcPts val="170"/>
              </a:spcBef>
            </a:pPr>
            <a:r>
              <a:rPr sz="1300" spc="10" dirty="0">
                <a:latin typeface="Courier New"/>
                <a:cs typeface="Courier New"/>
              </a:rPr>
              <a:t>can</a:t>
            </a:r>
            <a:r>
              <a:rPr sz="1300" spc="6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access</a:t>
            </a:r>
            <a:r>
              <a:rPr sz="1300" spc="6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x; 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 access </a:t>
            </a:r>
            <a:r>
              <a:rPr sz="1300" spc="15" dirty="0">
                <a:latin typeface="Courier New"/>
                <a:cs typeface="Courier New"/>
              </a:rPr>
              <a:t>y; 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cannot access </a:t>
            </a:r>
            <a:r>
              <a:rPr sz="1300" spc="15" dirty="0">
                <a:latin typeface="Courier New"/>
                <a:cs typeface="Courier New"/>
              </a:rPr>
              <a:t>z; </a:t>
            </a:r>
            <a:r>
              <a:rPr sz="1300" spc="-77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cannot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access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u;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7524" y="5820271"/>
            <a:ext cx="1746885" cy="404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4629">
              <a:lnSpc>
                <a:spcPts val="1480"/>
              </a:lnSpc>
              <a:spcBef>
                <a:spcPts val="120"/>
              </a:spcBef>
            </a:pPr>
            <a:r>
              <a:rPr sz="1300" spc="10" dirty="0">
                <a:latin typeface="Courier New"/>
                <a:cs typeface="Courier New"/>
              </a:rPr>
              <a:t>can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invoke</a:t>
            </a:r>
            <a:r>
              <a:rPr sz="1300" spc="-1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m();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80"/>
              </a:lnSpc>
            </a:pP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4982" y="3960791"/>
            <a:ext cx="8305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5" dirty="0">
                <a:latin typeface="Times New Roman"/>
                <a:cs typeface="Times New Roman"/>
              </a:rPr>
              <a:t>package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p2;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226753" y="4504398"/>
            <a:ext cx="174561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10" dirty="0">
                <a:latin typeface="Courier New"/>
                <a:cs typeface="Courier New"/>
              </a:rPr>
              <a:t>public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class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C5</a:t>
            </a:r>
            <a:r>
              <a:rPr sz="1300" spc="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{</a:t>
            </a:r>
            <a:endParaRPr sz="1300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42121" y="4735535"/>
            <a:ext cx="1621155" cy="19367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300" spc="10" dirty="0">
                <a:latin typeface="Courier New"/>
                <a:cs typeface="Courier New"/>
              </a:rPr>
              <a:t>C1 o = new </a:t>
            </a:r>
            <a:r>
              <a:rPr sz="1300" spc="15" dirty="0">
                <a:latin typeface="Courier New"/>
                <a:cs typeface="Courier New"/>
              </a:rPr>
              <a:t>C1();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29246" y="4890492"/>
            <a:ext cx="1847850" cy="80137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96600"/>
              </a:lnSpc>
              <a:spcBef>
                <a:spcPts val="170"/>
              </a:spcBef>
            </a:pPr>
            <a:r>
              <a:rPr sz="1300" spc="10" dirty="0">
                <a:latin typeface="Courier New"/>
                <a:cs typeface="Courier New"/>
              </a:rPr>
              <a:t>can access </a:t>
            </a:r>
            <a:r>
              <a:rPr sz="1300" spc="15" dirty="0">
                <a:latin typeface="Courier New"/>
                <a:cs typeface="Courier New"/>
              </a:rPr>
              <a:t>o.x; </a:t>
            </a:r>
            <a:r>
              <a:rPr sz="1300" spc="2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cannot access </a:t>
            </a:r>
            <a:r>
              <a:rPr sz="1300" spc="15" dirty="0">
                <a:latin typeface="Courier New"/>
                <a:cs typeface="Courier New"/>
              </a:rPr>
              <a:t>o.y;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cannot access </a:t>
            </a:r>
            <a:r>
              <a:rPr sz="1300" spc="15" dirty="0">
                <a:latin typeface="Courier New"/>
                <a:cs typeface="Courier New"/>
              </a:rPr>
              <a:t>o.z; </a:t>
            </a:r>
            <a:r>
              <a:rPr sz="1300" spc="-770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cannot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access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o.u;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26753" y="5850730"/>
            <a:ext cx="2252980" cy="404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14629">
              <a:lnSpc>
                <a:spcPts val="1480"/>
              </a:lnSpc>
              <a:spcBef>
                <a:spcPts val="120"/>
              </a:spcBef>
            </a:pPr>
            <a:r>
              <a:rPr sz="1300" spc="10" dirty="0">
                <a:latin typeface="Courier New"/>
                <a:cs typeface="Courier New"/>
              </a:rPr>
              <a:t>cannot</a:t>
            </a:r>
            <a:r>
              <a:rPr sz="1300" spc="-5" dirty="0">
                <a:latin typeface="Courier New"/>
                <a:cs typeface="Courier New"/>
              </a:rPr>
              <a:t> </a:t>
            </a:r>
            <a:r>
              <a:rPr sz="1300" spc="10" dirty="0">
                <a:latin typeface="Courier New"/>
                <a:cs typeface="Courier New"/>
              </a:rPr>
              <a:t>invoke</a:t>
            </a:r>
            <a:r>
              <a:rPr sz="1300" dirty="0">
                <a:latin typeface="Courier New"/>
                <a:cs typeface="Courier New"/>
              </a:rPr>
              <a:t> </a:t>
            </a:r>
            <a:r>
              <a:rPr sz="1300" spc="15" dirty="0">
                <a:latin typeface="Courier New"/>
                <a:cs typeface="Courier New"/>
              </a:rPr>
              <a:t>o.m();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ts val="1480"/>
              </a:lnSpc>
            </a:pPr>
            <a:r>
              <a:rPr sz="1300" spc="10" dirty="0">
                <a:latin typeface="Courier New"/>
                <a:cs typeface="Courier New"/>
              </a:rPr>
              <a:t>}</a:t>
            </a:r>
            <a:endParaRPr sz="1300">
              <a:latin typeface="Courier New"/>
              <a:cs typeface="Courier New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27" name="object 27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764540" y="455676"/>
            <a:ext cx="5187315" cy="83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75"/>
              </a:lnSpc>
              <a:spcBef>
                <a:spcPts val="100"/>
              </a:spcBef>
            </a:pPr>
            <a:r>
              <a:rPr sz="3825" spc="15" baseline="1089" dirty="0"/>
              <a:t> </a:t>
            </a:r>
            <a:r>
              <a:rPr sz="3825" spc="37" baseline="1089" dirty="0"/>
              <a:t>T</a:t>
            </a:r>
            <a:r>
              <a:rPr sz="3825" spc="30" baseline="1089" dirty="0"/>
              <a:t>h</a:t>
            </a:r>
            <a:r>
              <a:rPr sz="3825" spc="37" baseline="1089" dirty="0"/>
              <a:t>e</a:t>
            </a:r>
            <a:r>
              <a:rPr sz="3825" spc="15" baseline="1089" dirty="0"/>
              <a:t> </a:t>
            </a:r>
            <a:r>
              <a:rPr sz="2600" b="1" dirty="0">
                <a:latin typeface="Courier New"/>
                <a:cs typeface="Courier New"/>
              </a:rPr>
              <a:t>protected</a:t>
            </a:r>
            <a:r>
              <a:rPr sz="2600" b="1" spc="-975" dirty="0">
                <a:latin typeface="Courier New"/>
                <a:cs typeface="Courier New"/>
              </a:rPr>
              <a:t> </a:t>
            </a:r>
            <a:r>
              <a:rPr sz="3825" spc="60" baseline="1089" dirty="0"/>
              <a:t>M</a:t>
            </a:r>
            <a:r>
              <a:rPr sz="3825" spc="44" baseline="1089" dirty="0"/>
              <a:t>o</a:t>
            </a:r>
            <a:r>
              <a:rPr sz="3825" spc="30" baseline="1089" dirty="0"/>
              <a:t>d</a:t>
            </a:r>
            <a:r>
              <a:rPr sz="3825" spc="15" baseline="1089" dirty="0"/>
              <a:t>if</a:t>
            </a:r>
            <a:r>
              <a:rPr sz="3825" spc="22" baseline="1089" dirty="0"/>
              <a:t>ier</a:t>
            </a:r>
            <a:endParaRPr sz="3825" baseline="1089" dirty="0">
              <a:latin typeface="Courier New"/>
              <a:cs typeface="Courier New"/>
            </a:endParaRPr>
          </a:p>
          <a:p>
            <a:pPr marL="2353310">
              <a:lnSpc>
                <a:spcPts val="3395"/>
              </a:lnSpc>
            </a:pPr>
            <a:r>
              <a:rPr sz="2950" spc="15" dirty="0"/>
              <a:t>Visibility</a:t>
            </a:r>
            <a:r>
              <a:rPr sz="2950" spc="-25" dirty="0"/>
              <a:t> </a:t>
            </a:r>
            <a:r>
              <a:rPr sz="2950" spc="10" dirty="0"/>
              <a:t>Modifiers</a:t>
            </a:r>
            <a:endParaRPr sz="2950"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005328-D748-7B72-4494-8DC913A3887F}"/>
              </a:ext>
            </a:extLst>
          </p:cNvPr>
          <p:cNvSpPr/>
          <p:nvPr/>
        </p:nvSpPr>
        <p:spPr>
          <a:xfrm>
            <a:off x="374982" y="4342444"/>
            <a:ext cx="2444418" cy="19127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53D93D-6DE2-1A99-7D3C-640041E87CB6}"/>
              </a:ext>
            </a:extLst>
          </p:cNvPr>
          <p:cNvSpPr/>
          <p:nvPr/>
        </p:nvSpPr>
        <p:spPr>
          <a:xfrm>
            <a:off x="3158004" y="4342444"/>
            <a:ext cx="2444418" cy="19127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5AF4C9-9C9C-99DF-1292-9E8168F1B1B5}"/>
              </a:ext>
            </a:extLst>
          </p:cNvPr>
          <p:cNvSpPr/>
          <p:nvPr/>
        </p:nvSpPr>
        <p:spPr>
          <a:xfrm>
            <a:off x="154539" y="1532936"/>
            <a:ext cx="8608461" cy="22684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F39C1-5B69-85F6-7AD5-95D5038BAD5E}"/>
              </a:ext>
            </a:extLst>
          </p:cNvPr>
          <p:cNvSpPr/>
          <p:nvPr/>
        </p:nvSpPr>
        <p:spPr>
          <a:xfrm>
            <a:off x="154539" y="3960791"/>
            <a:ext cx="5636661" cy="23638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569222"/>
            <a:ext cx="7874634" cy="4542013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2060"/>
              </a:spcBef>
            </a:pPr>
            <a:r>
              <a:rPr sz="2950" b="0" spc="25" dirty="0">
                <a:latin typeface="Calibri Light"/>
                <a:cs typeface="Calibri Light"/>
              </a:rPr>
              <a:t>A</a:t>
            </a:r>
            <a:r>
              <a:rPr sz="2950" b="0" spc="5" dirty="0">
                <a:latin typeface="Calibri Light"/>
                <a:cs typeface="Calibri Light"/>
              </a:rPr>
              <a:t> </a:t>
            </a:r>
            <a:r>
              <a:rPr sz="2950" b="0" spc="15" dirty="0">
                <a:latin typeface="Calibri Light"/>
                <a:cs typeface="Calibri Light"/>
              </a:rPr>
              <a:t>Subclass </a:t>
            </a:r>
            <a:r>
              <a:rPr sz="2950" b="0" spc="20" dirty="0">
                <a:latin typeface="Calibri Light"/>
                <a:cs typeface="Calibri Light"/>
              </a:rPr>
              <a:t>Cannot</a:t>
            </a:r>
            <a:r>
              <a:rPr sz="2950" b="0" spc="10" dirty="0">
                <a:latin typeface="Calibri Light"/>
                <a:cs typeface="Calibri Light"/>
              </a:rPr>
              <a:t> </a:t>
            </a:r>
            <a:r>
              <a:rPr sz="2950" b="0" spc="-10" dirty="0">
                <a:latin typeface="Calibri Light"/>
                <a:cs typeface="Calibri Light"/>
              </a:rPr>
              <a:t>Weaken</a:t>
            </a:r>
            <a:r>
              <a:rPr sz="2950" b="0" spc="15" dirty="0">
                <a:latin typeface="Calibri Light"/>
                <a:cs typeface="Calibri Light"/>
              </a:rPr>
              <a:t> </a:t>
            </a:r>
            <a:r>
              <a:rPr sz="2950" b="0" spc="20" dirty="0">
                <a:latin typeface="Calibri Light"/>
                <a:cs typeface="Calibri Light"/>
              </a:rPr>
              <a:t>the</a:t>
            </a:r>
            <a:r>
              <a:rPr sz="2950" b="0" spc="15" dirty="0">
                <a:latin typeface="Calibri Light"/>
                <a:cs typeface="Calibri Light"/>
              </a:rPr>
              <a:t> Accessibility</a:t>
            </a:r>
            <a:endParaRPr sz="2950" dirty="0">
              <a:latin typeface="Calibri Light"/>
              <a:cs typeface="Calibri Light"/>
            </a:endParaRPr>
          </a:p>
          <a:p>
            <a:pPr marL="355600" marR="27305" indent="-342900">
              <a:lnSpc>
                <a:spcPct val="100800"/>
              </a:lnSpc>
              <a:spcBef>
                <a:spcPts val="1580"/>
              </a:spcBef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If a method is protected in the superclass, it can be protected or public in the subclass.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810"/>
              </a:lnSpc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If a method is public in the superclass, it must be public in the subclass.</a:t>
            </a:r>
          </a:p>
          <a:p>
            <a:pPr marL="355600" indent="-342900">
              <a:lnSpc>
                <a:spcPts val="2810"/>
              </a:lnSpc>
              <a:buFont typeface="Wingdings"/>
              <a:buChar char="■"/>
              <a:tabLst>
                <a:tab pos="354965" algn="l"/>
                <a:tab pos="355600" algn="l"/>
              </a:tabLst>
            </a:pPr>
            <a:endParaRPr lang="en-US" sz="2400" spc="-5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810"/>
              </a:lnSpc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If a method is private in the superclass, the subclass will not have inherited it.</a:t>
            </a:r>
          </a:p>
          <a:p>
            <a:pPr marL="355600" indent="-342900">
              <a:lnSpc>
                <a:spcPts val="2810"/>
              </a:lnSpc>
              <a:buFont typeface="Wingdings"/>
              <a:buChar char="■"/>
              <a:tabLst>
                <a:tab pos="354965" algn="l"/>
                <a:tab pos="355600" algn="l"/>
              </a:tabLst>
            </a:pPr>
            <a:endParaRPr lang="en-US" sz="2400" spc="-5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810"/>
              </a:lnSpc>
              <a:buFont typeface="Wingdings"/>
              <a:buChar char="■"/>
              <a:tabLst>
                <a:tab pos="354965" algn="l"/>
                <a:tab pos="35560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You can only increase accessibility. This ensures the subclass can replace its superclass without breaking functionality.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105" y="195144"/>
            <a:ext cx="85257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Calibri"/>
                <a:cs typeface="Calibri"/>
              </a:rPr>
              <a:t>10.12.</a:t>
            </a:r>
            <a:r>
              <a:rPr sz="3600" b="0" spc="-10" dirty="0">
                <a:latin typeface="Calibri"/>
                <a:cs typeface="Calibri"/>
              </a:rPr>
              <a:t> </a:t>
            </a:r>
            <a:r>
              <a:rPr sz="3600" b="0" spc="-20" dirty="0">
                <a:latin typeface="Calibri"/>
                <a:cs typeface="Calibri"/>
              </a:rPr>
              <a:t>Preventing</a:t>
            </a:r>
            <a:r>
              <a:rPr sz="3600" b="0" spc="-15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Extending</a:t>
            </a:r>
            <a:r>
              <a:rPr sz="3600" b="0" spc="-15" dirty="0">
                <a:latin typeface="Calibri"/>
                <a:cs typeface="Calibri"/>
              </a:rPr>
              <a:t> </a:t>
            </a:r>
            <a:r>
              <a:rPr sz="3600" b="0" spc="-5" dirty="0">
                <a:latin typeface="Calibri"/>
                <a:cs typeface="Calibri"/>
              </a:rPr>
              <a:t>and</a:t>
            </a:r>
            <a:r>
              <a:rPr sz="3600" b="0" spc="-25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Overri</a:t>
            </a:r>
            <a:r>
              <a:rPr lang="en-US" sz="3600" b="0" spc="-10" dirty="0">
                <a:latin typeface="Calibri"/>
                <a:cs typeface="Calibri"/>
              </a:rPr>
              <a:t>di</a:t>
            </a:r>
            <a:r>
              <a:rPr sz="3600" b="0" spc="-10" dirty="0">
                <a:latin typeface="Calibri"/>
                <a:cs typeface="Calibri"/>
              </a:rPr>
              <a:t>ng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804163"/>
            <a:ext cx="7143115" cy="469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44750">
              <a:lnSpc>
                <a:spcPct val="100000"/>
              </a:lnSpc>
              <a:spcBef>
                <a:spcPts val="100"/>
              </a:spcBef>
            </a:pPr>
            <a:r>
              <a:rPr sz="2950" b="0" spc="15" dirty="0">
                <a:latin typeface="Calibri Light"/>
                <a:cs typeface="Calibri Light"/>
              </a:rPr>
              <a:t>T</a:t>
            </a:r>
            <a:r>
              <a:rPr sz="2950" b="0" spc="25" dirty="0">
                <a:latin typeface="Calibri Light"/>
                <a:cs typeface="Calibri Light"/>
              </a:rPr>
              <a:t>he</a:t>
            </a:r>
            <a:r>
              <a:rPr sz="2950" b="0" spc="10" dirty="0">
                <a:latin typeface="Calibri Light"/>
                <a:cs typeface="Calibri Light"/>
              </a:rPr>
              <a:t> </a:t>
            </a:r>
            <a:r>
              <a:rPr sz="3000" b="1" spc="-5" dirty="0">
                <a:latin typeface="Courier New"/>
                <a:cs typeface="Courier New"/>
              </a:rPr>
              <a:t>fina</a:t>
            </a:r>
            <a:r>
              <a:rPr sz="3000" b="1" dirty="0">
                <a:latin typeface="Courier New"/>
                <a:cs typeface="Courier New"/>
              </a:rPr>
              <a:t>l</a:t>
            </a:r>
            <a:r>
              <a:rPr sz="3000" b="1" spc="-1130" dirty="0">
                <a:latin typeface="Courier New"/>
                <a:cs typeface="Courier New"/>
              </a:rPr>
              <a:t> </a:t>
            </a:r>
            <a:r>
              <a:rPr sz="2950" b="0" spc="20" dirty="0">
                <a:latin typeface="Calibri Light"/>
                <a:cs typeface="Calibri Light"/>
              </a:rPr>
              <a:t>Modif</a:t>
            </a:r>
            <a:r>
              <a:rPr sz="2950" b="0" spc="5" dirty="0">
                <a:latin typeface="Calibri Light"/>
                <a:cs typeface="Calibri Light"/>
              </a:rPr>
              <a:t>i</a:t>
            </a:r>
            <a:r>
              <a:rPr sz="2950" b="0" spc="25" dirty="0">
                <a:latin typeface="Calibri Light"/>
                <a:cs typeface="Calibri Light"/>
              </a:rPr>
              <a:t>e</a:t>
            </a:r>
            <a:r>
              <a:rPr sz="2950" b="0" spc="15" dirty="0">
                <a:latin typeface="Calibri Light"/>
                <a:cs typeface="Calibri Light"/>
              </a:rPr>
              <a:t>r</a:t>
            </a:r>
            <a:endParaRPr sz="2950" dirty="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sz="2600" spc="-5" dirty="0">
                <a:latin typeface="Wingdings"/>
                <a:cs typeface="Wingdings"/>
              </a:rPr>
              <a:t>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final</a:t>
            </a:r>
            <a:r>
              <a:rPr sz="2600" spc="-925" dirty="0">
                <a:latin typeface="Courier New"/>
                <a:cs typeface="Courier New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la</a:t>
            </a:r>
            <a:r>
              <a:rPr sz="2800" spc="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nn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e</a:t>
            </a:r>
            <a:r>
              <a:rPr sz="2800" spc="5" dirty="0">
                <a:latin typeface="Calibri"/>
                <a:cs typeface="Calibri"/>
              </a:rPr>
              <a:t>x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nd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d:</a:t>
            </a:r>
          </a:p>
          <a:p>
            <a:pPr marL="558800">
              <a:lnSpc>
                <a:spcPct val="100000"/>
              </a:lnSpc>
              <a:spcBef>
                <a:spcPts val="650"/>
              </a:spcBef>
            </a:pP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final</a:t>
            </a:r>
            <a:r>
              <a:rPr sz="2200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class</a:t>
            </a:r>
            <a:r>
              <a:rPr sz="2200" spc="-2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Math</a:t>
            </a:r>
            <a:r>
              <a:rPr sz="2200" spc="-2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{</a:t>
            </a:r>
            <a:endParaRPr sz="2200" dirty="0">
              <a:latin typeface="Courier New"/>
              <a:cs typeface="Courier New"/>
            </a:endParaRPr>
          </a:p>
          <a:p>
            <a:pPr marL="1021715">
              <a:lnSpc>
                <a:spcPct val="100000"/>
              </a:lnSpc>
              <a:spcBef>
                <a:spcPts val="455"/>
              </a:spcBef>
            </a:pP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...</a:t>
            </a:r>
            <a:endParaRPr sz="2200" dirty="0">
              <a:latin typeface="Courier New"/>
              <a:cs typeface="Courier New"/>
            </a:endParaRPr>
          </a:p>
          <a:p>
            <a:pPr marL="685800">
              <a:lnSpc>
                <a:spcPct val="100000"/>
              </a:lnSpc>
              <a:spcBef>
                <a:spcPts val="550"/>
              </a:spcBef>
            </a:pP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}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3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-5" dirty="0">
                <a:latin typeface="Wingdings"/>
                <a:cs typeface="Wingdings"/>
              </a:rPr>
              <a:t>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final</a:t>
            </a:r>
            <a:r>
              <a:rPr sz="2600" spc="-925" dirty="0">
                <a:latin typeface="Courier New"/>
                <a:cs typeface="Courier New"/>
              </a:rPr>
              <a:t> 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aria</a:t>
            </a:r>
            <a:r>
              <a:rPr sz="2800" spc="5" dirty="0">
                <a:latin typeface="Calibri"/>
                <a:cs typeface="Calibri"/>
              </a:rPr>
              <a:t>b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 i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30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t:</a:t>
            </a:r>
          </a:p>
          <a:p>
            <a:pPr marL="558800">
              <a:lnSpc>
                <a:spcPct val="100000"/>
              </a:lnSpc>
              <a:spcBef>
                <a:spcPts val="645"/>
              </a:spcBef>
            </a:pP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final</a:t>
            </a:r>
            <a:r>
              <a:rPr sz="2200" spc="-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static</a:t>
            </a:r>
            <a:r>
              <a:rPr sz="2200" spc="-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double</a:t>
            </a:r>
            <a:r>
              <a:rPr sz="2200" spc="-1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PI</a:t>
            </a:r>
            <a:r>
              <a:rPr sz="2200" spc="-15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=</a:t>
            </a:r>
            <a:r>
              <a:rPr sz="2200" spc="-10" dirty="0">
                <a:solidFill>
                  <a:srgbClr val="44546A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solidFill>
                  <a:srgbClr val="44546A"/>
                </a:solidFill>
                <a:latin typeface="Courier New"/>
                <a:cs typeface="Courier New"/>
              </a:rPr>
              <a:t>3.14159;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 dirty="0">
              <a:latin typeface="Courier New"/>
              <a:cs typeface="Courier New"/>
            </a:endParaRPr>
          </a:p>
          <a:p>
            <a:pPr marL="241300" marR="5080" indent="-228600">
              <a:lnSpc>
                <a:spcPct val="80000"/>
              </a:lnSpc>
            </a:pPr>
            <a:r>
              <a:rPr sz="2600" spc="-5" dirty="0">
                <a:latin typeface="Wingdings"/>
                <a:cs typeface="Wingdings"/>
              </a:rPr>
              <a:t></a:t>
            </a:r>
            <a:r>
              <a:rPr sz="2600" spc="-5" dirty="0">
                <a:latin typeface="Calibri"/>
                <a:cs typeface="Calibri"/>
              </a:rPr>
              <a:t>Th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ourier New"/>
                <a:cs typeface="Courier New"/>
              </a:rPr>
              <a:t>final</a:t>
            </a:r>
            <a:r>
              <a:rPr sz="2600" spc="-925" dirty="0">
                <a:latin typeface="Courier New"/>
                <a:cs typeface="Courier New"/>
              </a:rPr>
              <a:t> </a:t>
            </a:r>
            <a:r>
              <a:rPr sz="2800" dirty="0">
                <a:latin typeface="Calibri"/>
                <a:cs typeface="Calibri"/>
              </a:rPr>
              <a:t>m</a:t>
            </a:r>
            <a:r>
              <a:rPr sz="2800" spc="-2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t</a:t>
            </a:r>
            <a:r>
              <a:rPr sz="2800" spc="5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nn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t 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30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5" dirty="0">
                <a:latin typeface="Calibri"/>
                <a:cs typeface="Calibri"/>
              </a:rPr>
              <a:t>rri</a:t>
            </a:r>
            <a:r>
              <a:rPr sz="2800" dirty="0">
                <a:latin typeface="Calibri"/>
                <a:cs typeface="Calibri"/>
              </a:rPr>
              <a:t>dd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y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dirty="0">
                <a:latin typeface="Calibri"/>
                <a:cs typeface="Calibri"/>
              </a:rPr>
              <a:t>ts  subclasses.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3540" y="206755"/>
            <a:ext cx="8379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Calibri"/>
                <a:cs typeface="Calibri"/>
              </a:rPr>
              <a:t>10.12.</a:t>
            </a:r>
            <a:r>
              <a:rPr sz="3600" b="0" spc="-10" dirty="0">
                <a:latin typeface="Calibri"/>
                <a:cs typeface="Calibri"/>
              </a:rPr>
              <a:t> </a:t>
            </a:r>
            <a:r>
              <a:rPr sz="3600" b="0" spc="-20" dirty="0">
                <a:latin typeface="Calibri"/>
                <a:cs typeface="Calibri"/>
              </a:rPr>
              <a:t>Preventing</a:t>
            </a:r>
            <a:r>
              <a:rPr sz="3600" b="0" spc="-15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Extending</a:t>
            </a:r>
            <a:r>
              <a:rPr sz="3600" b="0" spc="-15" dirty="0">
                <a:latin typeface="Calibri"/>
                <a:cs typeface="Calibri"/>
              </a:rPr>
              <a:t> </a:t>
            </a:r>
            <a:r>
              <a:rPr sz="3600" b="0" spc="-5" dirty="0">
                <a:latin typeface="Calibri"/>
                <a:cs typeface="Calibri"/>
              </a:rPr>
              <a:t>and</a:t>
            </a:r>
            <a:r>
              <a:rPr sz="3600" b="0" spc="-25" dirty="0">
                <a:latin typeface="Calibri"/>
                <a:cs typeface="Calibri"/>
              </a:rPr>
              <a:t> </a:t>
            </a:r>
            <a:r>
              <a:rPr sz="3600" b="0" spc="-10" dirty="0">
                <a:latin typeface="Calibri"/>
                <a:cs typeface="Calibri"/>
              </a:rPr>
              <a:t>Overr</a:t>
            </a:r>
            <a:r>
              <a:rPr lang="en-US" sz="3600" b="0" spc="-10" dirty="0">
                <a:latin typeface="Calibri"/>
                <a:cs typeface="Calibri"/>
              </a:rPr>
              <a:t>id</a:t>
            </a:r>
            <a:r>
              <a:rPr sz="3600" b="0" spc="-10" dirty="0">
                <a:latin typeface="Calibri"/>
                <a:cs typeface="Calibri"/>
              </a:rPr>
              <a:t>ing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4850" y="6420611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623633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10.1.</a:t>
            </a:r>
            <a:r>
              <a:rPr spc="15" dirty="0"/>
              <a:t> </a:t>
            </a:r>
            <a:r>
              <a:rPr spc="35" dirty="0"/>
              <a:t>Superclasses</a:t>
            </a:r>
            <a:r>
              <a:rPr spc="20" dirty="0"/>
              <a:t> </a:t>
            </a:r>
            <a:r>
              <a:rPr spc="50" dirty="0"/>
              <a:t>and</a:t>
            </a:r>
            <a:r>
              <a:rPr spc="15" dirty="0"/>
              <a:t> </a:t>
            </a:r>
            <a:r>
              <a:rPr spc="45" dirty="0"/>
              <a:t>Subclasses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53646"/>
              </p:ext>
            </p:extLst>
          </p:nvPr>
        </p:nvGraphicFramePr>
        <p:xfrm>
          <a:off x="2004145" y="711397"/>
          <a:ext cx="2128520" cy="2861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935">
                <a:tc>
                  <a:txBody>
                    <a:bodyPr/>
                    <a:lstStyle/>
                    <a:p>
                      <a:pPr marL="490855">
                        <a:lnSpc>
                          <a:spcPts val="1560"/>
                        </a:lnSpc>
                      </a:pPr>
                      <a:r>
                        <a:rPr lang="en-US" sz="1350" dirty="0">
                          <a:latin typeface="Times New Roman"/>
                          <a:cs typeface="Times New Roman"/>
                        </a:rPr>
                        <a:t>Shape</a:t>
                      </a:r>
                      <a:endParaRPr sz="13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43180">
                        <a:lnSpc>
                          <a:spcPts val="1310"/>
                        </a:lnSpc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-color: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String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-filled: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boolean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-dateCreated:</a:t>
                      </a:r>
                      <a:r>
                        <a:rPr sz="11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java.util.Date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800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lang="en-US" sz="1100" spc="-10" dirty="0">
                          <a:latin typeface="Times New Roman"/>
                          <a:cs typeface="Times New Roman"/>
                        </a:rPr>
                        <a:t>Shape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()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175260" marR="279400" indent="-132715">
                        <a:lnSpc>
                          <a:spcPts val="1260"/>
                        </a:lnSpc>
                        <a:spcBef>
                          <a:spcPts val="434"/>
                        </a:spcBef>
                      </a:pP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lang="en-US" sz="1100" spc="-15" dirty="0">
                          <a:latin typeface="Times New Roman"/>
                          <a:cs typeface="Times New Roman"/>
                        </a:rPr>
                        <a:t>Shape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(color:</a:t>
                      </a:r>
                      <a:r>
                        <a:rPr sz="11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String, </a:t>
                      </a:r>
                      <a:r>
                        <a:rPr sz="1100" spc="-2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filled: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boolean)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+getColor():</a:t>
                      </a:r>
                      <a:r>
                        <a:rPr sz="11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String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+setColor(color: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String): void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+isFilled():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boolean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+setFilled(filled: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boolean):</a:t>
                      </a:r>
                      <a:r>
                        <a:rPr sz="11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void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100" spc="-15" dirty="0">
                          <a:latin typeface="Times New Roman"/>
                          <a:cs typeface="Times New Roman"/>
                        </a:rPr>
                        <a:t>+getDateCreated():</a:t>
                      </a:r>
                      <a:r>
                        <a:rPr sz="11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java.util.Date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+toString():</a:t>
                      </a:r>
                      <a:r>
                        <a:rPr sz="11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spc="-10" dirty="0">
                          <a:latin typeface="Times New Roman"/>
                          <a:cs typeface="Times New Roman"/>
                        </a:rPr>
                        <a:t>String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991608" y="3573315"/>
            <a:ext cx="4059554" cy="2997200"/>
            <a:chOff x="1991608" y="3573315"/>
            <a:chExt cx="4059554" cy="2997200"/>
          </a:xfrm>
        </p:grpSpPr>
        <p:sp>
          <p:nvSpPr>
            <p:cNvPr id="6" name="object 6"/>
            <p:cNvSpPr/>
            <p:nvPr/>
          </p:nvSpPr>
          <p:spPr>
            <a:xfrm>
              <a:off x="3395805" y="3579665"/>
              <a:ext cx="248285" cy="242570"/>
            </a:xfrm>
            <a:custGeom>
              <a:avLst/>
              <a:gdLst/>
              <a:ahLst/>
              <a:cxnLst/>
              <a:rect l="l" t="t" r="r" b="b"/>
              <a:pathLst>
                <a:path w="248285" h="242570">
                  <a:moveTo>
                    <a:pt x="123827" y="0"/>
                  </a:moveTo>
                  <a:lnTo>
                    <a:pt x="0" y="113851"/>
                  </a:lnTo>
                  <a:lnTo>
                    <a:pt x="247741" y="113851"/>
                  </a:lnTo>
                  <a:lnTo>
                    <a:pt x="123827" y="0"/>
                  </a:lnTo>
                  <a:close/>
                </a:path>
                <a:path w="248285" h="242570">
                  <a:moveTo>
                    <a:pt x="119699" y="242282"/>
                  </a:moveTo>
                  <a:lnTo>
                    <a:pt x="123827" y="122133"/>
                  </a:lnTo>
                </a:path>
              </a:pathLst>
            </a:custGeom>
            <a:ln w="124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2401" y="3834371"/>
              <a:ext cx="0" cy="145415"/>
            </a:xfrm>
            <a:custGeom>
              <a:avLst/>
              <a:gdLst/>
              <a:ahLst/>
              <a:cxnLst/>
              <a:rect l="l" t="t" r="r" b="b"/>
              <a:pathLst>
                <a:path h="145414">
                  <a:moveTo>
                    <a:pt x="0" y="0"/>
                  </a:moveTo>
                  <a:lnTo>
                    <a:pt x="0" y="144935"/>
                  </a:lnTo>
                </a:path>
              </a:pathLst>
            </a:custGeom>
            <a:ln w="1238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43916" y="3579665"/>
              <a:ext cx="3601085" cy="412115"/>
            </a:xfrm>
            <a:custGeom>
              <a:avLst/>
              <a:gdLst/>
              <a:ahLst/>
              <a:cxnLst/>
              <a:rect l="l" t="t" r="r" b="b"/>
              <a:pathLst>
                <a:path w="3601085" h="412114">
                  <a:moveTo>
                    <a:pt x="1071588" y="242282"/>
                  </a:moveTo>
                  <a:lnTo>
                    <a:pt x="3600870" y="242282"/>
                  </a:lnTo>
                </a:path>
                <a:path w="3601085" h="412114">
                  <a:moveTo>
                    <a:pt x="123913" y="0"/>
                  </a:moveTo>
                  <a:lnTo>
                    <a:pt x="0" y="113851"/>
                  </a:lnTo>
                  <a:lnTo>
                    <a:pt x="247770" y="113851"/>
                  </a:lnTo>
                  <a:lnTo>
                    <a:pt x="123913" y="0"/>
                  </a:lnTo>
                  <a:close/>
                </a:path>
                <a:path w="3601085" h="412114">
                  <a:moveTo>
                    <a:pt x="132170" y="412067"/>
                  </a:moveTo>
                  <a:lnTo>
                    <a:pt x="132170" y="109738"/>
                  </a:lnTo>
                </a:path>
              </a:pathLst>
            </a:custGeom>
            <a:ln w="124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97958" y="3991703"/>
              <a:ext cx="2129155" cy="2572385"/>
            </a:xfrm>
            <a:custGeom>
              <a:avLst/>
              <a:gdLst/>
              <a:ahLst/>
              <a:cxnLst/>
              <a:rect l="l" t="t" r="r" b="b"/>
              <a:pathLst>
                <a:path w="2129154" h="2572384">
                  <a:moveTo>
                    <a:pt x="0" y="2572163"/>
                  </a:moveTo>
                  <a:lnTo>
                    <a:pt x="2128726" y="2572163"/>
                  </a:lnTo>
                  <a:lnTo>
                    <a:pt x="2128726" y="0"/>
                  </a:lnTo>
                  <a:lnTo>
                    <a:pt x="0" y="0"/>
                  </a:lnTo>
                  <a:lnTo>
                    <a:pt x="0" y="2572163"/>
                  </a:lnTo>
                  <a:close/>
                </a:path>
              </a:pathLst>
            </a:custGeom>
            <a:ln w="12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61509" y="912761"/>
            <a:ext cx="3590925" cy="25546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100" spc="-15" dirty="0">
                <a:latin typeface="Times New Roman"/>
                <a:cs typeface="Times New Roman"/>
              </a:rPr>
              <a:t>The color</a:t>
            </a:r>
            <a:r>
              <a:rPr sz="1100" spc="-5" dirty="0">
                <a:latin typeface="Times New Roman"/>
                <a:cs typeface="Times New Roman"/>
              </a:rPr>
              <a:t> 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object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(default: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white).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660"/>
              </a:lnSpc>
              <a:spcBef>
                <a:spcPts val="100"/>
              </a:spcBef>
            </a:pPr>
            <a:r>
              <a:rPr sz="1100" spc="-10" dirty="0">
                <a:latin typeface="Times New Roman"/>
                <a:cs typeface="Times New Roman"/>
              </a:rPr>
              <a:t>Indicates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whether</a:t>
            </a:r>
            <a:r>
              <a:rPr sz="1100" spc="-5" dirty="0">
                <a:latin typeface="Times New Roman"/>
                <a:cs typeface="Times New Roman"/>
              </a:rPr>
              <a:t> 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object</a:t>
            </a:r>
            <a:r>
              <a:rPr sz="1100" spc="-5" dirty="0">
                <a:latin typeface="Times New Roman"/>
                <a:cs typeface="Times New Roman"/>
              </a:rPr>
              <a:t> is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filled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with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color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(default: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false).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date</a:t>
            </a:r>
            <a:r>
              <a:rPr sz="1100" spc="-15" dirty="0">
                <a:latin typeface="Times New Roman"/>
                <a:cs typeface="Times New Roman"/>
              </a:rPr>
              <a:t> when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15" dirty="0">
                <a:latin typeface="Times New Roman"/>
                <a:cs typeface="Times New Roman"/>
              </a:rPr>
              <a:t> object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was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created.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100" spc="-15" dirty="0">
                <a:latin typeface="Times New Roman"/>
                <a:cs typeface="Times New Roman"/>
              </a:rPr>
              <a:t>Creates</a:t>
            </a:r>
            <a:r>
              <a:rPr sz="1100" spc="-5" dirty="0">
                <a:latin typeface="Times New Roman"/>
                <a:cs typeface="Times New Roman"/>
              </a:rPr>
              <a:t> a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GeometricObject.</a:t>
            </a:r>
            <a:endParaRPr sz="1100">
              <a:latin typeface="Times New Roman"/>
              <a:cs typeface="Times New Roman"/>
            </a:endParaRPr>
          </a:p>
          <a:p>
            <a:pPr marL="121920" marR="192405" indent="-109855">
              <a:lnSpc>
                <a:spcPts val="1260"/>
              </a:lnSpc>
              <a:spcBef>
                <a:spcPts val="415"/>
              </a:spcBef>
            </a:pPr>
            <a:r>
              <a:rPr sz="1100" spc="-15" dirty="0">
                <a:latin typeface="Times New Roman"/>
                <a:cs typeface="Times New Roman"/>
              </a:rPr>
              <a:t>Creates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GeometricObject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with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 </a:t>
            </a:r>
            <a:r>
              <a:rPr sz="1100" spc="-15" dirty="0">
                <a:latin typeface="Times New Roman"/>
                <a:cs typeface="Times New Roman"/>
              </a:rPr>
              <a:t>specified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color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and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filled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values.</a:t>
            </a:r>
            <a:endParaRPr sz="1100">
              <a:latin typeface="Times New Roman"/>
              <a:cs typeface="Times New Roman"/>
            </a:endParaRPr>
          </a:p>
          <a:p>
            <a:pPr marL="12700" marR="2588895">
              <a:lnSpc>
                <a:spcPts val="1650"/>
              </a:lnSpc>
              <a:spcBef>
                <a:spcPts val="90"/>
              </a:spcBef>
            </a:pPr>
            <a:r>
              <a:rPr sz="1100" spc="-10" dirty="0">
                <a:latin typeface="Times New Roman"/>
                <a:cs typeface="Times New Roman"/>
              </a:rPr>
              <a:t>Returns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color.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Sets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new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color.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spc="-10" dirty="0">
                <a:latin typeface="Times New Roman"/>
                <a:cs typeface="Times New Roman"/>
              </a:rPr>
              <a:t>Returns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filled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property.</a:t>
            </a:r>
            <a:endParaRPr sz="1100">
              <a:latin typeface="Times New Roman"/>
              <a:cs typeface="Times New Roman"/>
            </a:endParaRPr>
          </a:p>
          <a:p>
            <a:pPr marL="12700" marR="2125345">
              <a:lnSpc>
                <a:spcPct val="124800"/>
              </a:lnSpc>
              <a:spcBef>
                <a:spcPts val="15"/>
              </a:spcBef>
            </a:pPr>
            <a:r>
              <a:rPr sz="1100" spc="-10" dirty="0">
                <a:latin typeface="Times New Roman"/>
                <a:cs typeface="Times New Roman"/>
              </a:rPr>
              <a:t>Sets </a:t>
            </a:r>
            <a:r>
              <a:rPr sz="1100" spc="-5" dirty="0">
                <a:latin typeface="Times New Roman"/>
                <a:cs typeface="Times New Roman"/>
              </a:rPr>
              <a:t>a </a:t>
            </a:r>
            <a:r>
              <a:rPr sz="1100" spc="-10" dirty="0">
                <a:latin typeface="Times New Roman"/>
                <a:cs typeface="Times New Roman"/>
              </a:rPr>
              <a:t>new filled </a:t>
            </a:r>
            <a:r>
              <a:rPr sz="1100" spc="-15" dirty="0">
                <a:latin typeface="Times New Roman"/>
                <a:cs typeface="Times New Roman"/>
              </a:rPr>
              <a:t>property.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Returns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the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dateCreated.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100" spc="-10" dirty="0">
                <a:latin typeface="Times New Roman"/>
                <a:cs typeface="Times New Roman"/>
              </a:rPr>
              <a:t>Returns</a:t>
            </a:r>
            <a:r>
              <a:rPr sz="1100" spc="-5" dirty="0">
                <a:latin typeface="Times New Roman"/>
                <a:cs typeface="Times New Roman"/>
              </a:rPr>
              <a:t> a </a:t>
            </a:r>
            <a:r>
              <a:rPr sz="1100" spc="-10" dirty="0">
                <a:latin typeface="Times New Roman"/>
                <a:cs typeface="Times New Roman"/>
              </a:rPr>
              <a:t>string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representation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of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this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object.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58636" y="3970730"/>
            <a:ext cx="4445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Times New Roman"/>
                <a:cs typeface="Times New Roman"/>
              </a:rPr>
              <a:t>C</a:t>
            </a:r>
            <a:r>
              <a:rPr sz="1350" spc="-5" dirty="0">
                <a:latin typeface="Times New Roman"/>
                <a:cs typeface="Times New Roman"/>
              </a:rPr>
              <a:t>ircle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8605" y="4221317"/>
            <a:ext cx="85661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imes New Roman"/>
                <a:cs typeface="Times New Roman"/>
              </a:rPr>
              <a:t>-radius: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28605" y="4439589"/>
            <a:ext cx="1313180" cy="44830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spc="-15" dirty="0">
                <a:latin typeface="Times New Roman"/>
                <a:cs typeface="Times New Roman"/>
              </a:rPr>
              <a:t>+Circle()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10" dirty="0">
                <a:latin typeface="Times New Roman"/>
                <a:cs typeface="Times New Roman"/>
              </a:rPr>
              <a:t>+Ci</a:t>
            </a:r>
            <a:r>
              <a:rPr sz="1100" spc="-30" dirty="0">
                <a:latin typeface="Times New Roman"/>
                <a:cs typeface="Times New Roman"/>
              </a:rPr>
              <a:t>r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-15" dirty="0">
                <a:latin typeface="Times New Roman"/>
                <a:cs typeface="Times New Roman"/>
              </a:rPr>
              <a:t>l</a:t>
            </a:r>
            <a:r>
              <a:rPr sz="1100" spc="-20" dirty="0">
                <a:latin typeface="Times New Roman"/>
                <a:cs typeface="Times New Roman"/>
              </a:rPr>
              <a:t>e</a:t>
            </a:r>
            <a:r>
              <a:rPr sz="1100" spc="-15" dirty="0">
                <a:latin typeface="Times New Roman"/>
                <a:cs typeface="Times New Roman"/>
              </a:rPr>
              <a:t>(r</a:t>
            </a:r>
            <a:r>
              <a:rPr sz="1100" spc="-5" dirty="0">
                <a:latin typeface="Times New Roman"/>
                <a:cs typeface="Times New Roman"/>
              </a:rPr>
              <a:t>adiu</a:t>
            </a:r>
            <a:r>
              <a:rPr sz="1100" spc="-10" dirty="0">
                <a:latin typeface="Times New Roman"/>
                <a:cs typeface="Times New Roman"/>
              </a:rPr>
              <a:t>s</a:t>
            </a:r>
            <a:r>
              <a:rPr sz="1100" spc="-5" dirty="0">
                <a:latin typeface="Times New Roman"/>
                <a:cs typeface="Times New Roman"/>
              </a:rPr>
              <a:t>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</a:t>
            </a:r>
            <a:r>
              <a:rPr sz="1100" spc="-20" dirty="0">
                <a:latin typeface="Times New Roman"/>
                <a:cs typeface="Times New Roman"/>
              </a:rPr>
              <a:t>ou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l</a:t>
            </a:r>
            <a:r>
              <a:rPr sz="1100" spc="-2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8605" y="4904712"/>
            <a:ext cx="206502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imes New Roman"/>
                <a:cs typeface="Times New Roman"/>
              </a:rPr>
              <a:t>+Circle(radius: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double, color: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String,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28605" y="5019486"/>
            <a:ext cx="1193165" cy="44830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R="50165" algn="ctr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latin typeface="Times New Roman"/>
                <a:cs typeface="Times New Roman"/>
              </a:rPr>
              <a:t>filled: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boolean)</a:t>
            </a: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100" spc="-10" dirty="0">
                <a:latin typeface="Times New Roman"/>
                <a:cs typeface="Times New Roman"/>
              </a:rPr>
              <a:t>+getRadius():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28605" y="5484609"/>
            <a:ext cx="1830705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imes New Roman"/>
                <a:cs typeface="Times New Roman"/>
              </a:rPr>
              <a:t>+setRadius(radius: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double):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void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28605" y="5651146"/>
            <a:ext cx="1344930" cy="8686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latin typeface="Times New Roman"/>
                <a:cs typeface="Times New Roman"/>
              </a:rPr>
              <a:t>+getArea():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15" dirty="0">
                <a:latin typeface="Times New Roman"/>
                <a:cs typeface="Times New Roman"/>
              </a:rPr>
              <a:t>+getPerimeter(): </a:t>
            </a:r>
            <a:r>
              <a:rPr sz="1100" spc="-10" dirty="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15" dirty="0">
                <a:latin typeface="Times New Roman"/>
                <a:cs typeface="Times New Roman"/>
              </a:rPr>
              <a:t>+getDiameter():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15" dirty="0">
                <a:latin typeface="Times New Roman"/>
                <a:cs typeface="Times New Roman"/>
              </a:rPr>
              <a:t>+printCircle(): </a:t>
            </a:r>
            <a:r>
              <a:rPr sz="1100" spc="-10" dirty="0">
                <a:latin typeface="Times New Roman"/>
                <a:cs typeface="Times New Roman"/>
              </a:rPr>
              <a:t>void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97958" y="3979306"/>
            <a:ext cx="5263515" cy="2790190"/>
          </a:xfrm>
          <a:custGeom>
            <a:avLst/>
            <a:gdLst/>
            <a:ahLst/>
            <a:cxnLst/>
            <a:rect l="l" t="t" r="r" b="b"/>
            <a:pathLst>
              <a:path w="5263515" h="2790190">
                <a:moveTo>
                  <a:pt x="0" y="254794"/>
                </a:moveTo>
                <a:lnTo>
                  <a:pt x="2120458" y="252724"/>
                </a:lnTo>
              </a:path>
              <a:path w="5263515" h="2790190">
                <a:moveTo>
                  <a:pt x="12385" y="472231"/>
                </a:moveTo>
                <a:lnTo>
                  <a:pt x="2132843" y="470160"/>
                </a:lnTo>
              </a:path>
              <a:path w="5263515" h="2790190">
                <a:moveTo>
                  <a:pt x="2830769" y="2789599"/>
                </a:moveTo>
                <a:lnTo>
                  <a:pt x="5262973" y="2789599"/>
                </a:lnTo>
                <a:lnTo>
                  <a:pt x="5262973" y="0"/>
                </a:lnTo>
                <a:lnTo>
                  <a:pt x="2830769" y="0"/>
                </a:lnTo>
                <a:lnTo>
                  <a:pt x="2830769" y="2789599"/>
                </a:lnTo>
                <a:close/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705902" y="3958335"/>
            <a:ext cx="7105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Times New Roman"/>
                <a:cs typeface="Times New Roman"/>
              </a:rPr>
              <a:t>Rectangle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57313" y="4164178"/>
            <a:ext cx="862965" cy="44830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100" spc="-10" dirty="0">
                <a:latin typeface="Times New Roman"/>
                <a:cs typeface="Times New Roman"/>
              </a:rPr>
              <a:t>-width: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15" dirty="0">
                <a:latin typeface="Times New Roman"/>
                <a:cs typeface="Times New Roman"/>
              </a:rPr>
              <a:t>-</a:t>
            </a:r>
            <a:r>
              <a:rPr sz="1100" spc="-5" dirty="0">
                <a:latin typeface="Times New Roman"/>
                <a:cs typeface="Times New Roman"/>
              </a:rPr>
              <a:t>h</a:t>
            </a:r>
            <a:r>
              <a:rPr sz="1100" spc="-20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i</a:t>
            </a:r>
            <a:r>
              <a:rPr sz="1100" spc="-20" dirty="0">
                <a:latin typeface="Times New Roman"/>
                <a:cs typeface="Times New Roman"/>
              </a:rPr>
              <a:t>g</a:t>
            </a:r>
            <a:r>
              <a:rPr sz="1100" spc="-5" dirty="0">
                <a:latin typeface="Times New Roman"/>
                <a:cs typeface="Times New Roman"/>
              </a:rPr>
              <a:t>h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5" dirty="0">
                <a:latin typeface="Times New Roman"/>
                <a:cs typeface="Times New Roman"/>
              </a:rPr>
              <a:t>: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d</a:t>
            </a:r>
            <a:r>
              <a:rPr sz="1100" spc="-20" dirty="0">
                <a:latin typeface="Times New Roman"/>
                <a:cs typeface="Times New Roman"/>
              </a:rPr>
              <a:t>ou</a:t>
            </a:r>
            <a:r>
              <a:rPr sz="1100" spc="-5" dirty="0">
                <a:latin typeface="Times New Roman"/>
                <a:cs typeface="Times New Roman"/>
              </a:rPr>
              <a:t>b</a:t>
            </a:r>
            <a:r>
              <a:rPr sz="1100" spc="-15" dirty="0">
                <a:latin typeface="Times New Roman"/>
                <a:cs typeface="Times New Roman"/>
              </a:rPr>
              <a:t>l</a:t>
            </a:r>
            <a:r>
              <a:rPr sz="1100" spc="-5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57313" y="4640490"/>
            <a:ext cx="2364740" cy="20783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100" spc="-15" dirty="0">
                <a:latin typeface="Times New Roman"/>
                <a:cs typeface="Times New Roman"/>
              </a:rPr>
              <a:t>+Rectangle()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latin typeface="Times New Roman"/>
                <a:cs typeface="Times New Roman"/>
              </a:rPr>
              <a:t>+Rectangle(width: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height: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double)</a:t>
            </a:r>
            <a:endParaRPr sz="1100">
              <a:latin typeface="Times New Roman"/>
              <a:cs typeface="Times New Roman"/>
            </a:endParaRPr>
          </a:p>
          <a:p>
            <a:pPr marL="144780" marR="49530" indent="-132080">
              <a:lnSpc>
                <a:spcPts val="1260"/>
              </a:lnSpc>
              <a:spcBef>
                <a:spcPts val="434"/>
              </a:spcBef>
            </a:pPr>
            <a:r>
              <a:rPr sz="1100" spc="-10" dirty="0">
                <a:latin typeface="Times New Roman"/>
                <a:cs typeface="Times New Roman"/>
              </a:rPr>
              <a:t>+Rectangle(width: </a:t>
            </a:r>
            <a:r>
              <a:rPr sz="1100" spc="-15" dirty="0">
                <a:latin typeface="Times New Roman"/>
                <a:cs typeface="Times New Roman"/>
              </a:rPr>
              <a:t>double, </a:t>
            </a:r>
            <a:r>
              <a:rPr sz="1100" spc="-10" dirty="0">
                <a:latin typeface="Times New Roman"/>
                <a:cs typeface="Times New Roman"/>
              </a:rPr>
              <a:t>height: double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color: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String,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Times New Roman"/>
                <a:cs typeface="Times New Roman"/>
              </a:rPr>
              <a:t>filled:</a:t>
            </a:r>
            <a:r>
              <a:rPr sz="1100" spc="-10" dirty="0">
                <a:latin typeface="Times New Roman"/>
                <a:cs typeface="Times New Roman"/>
              </a:rPr>
              <a:t> boolean)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100" spc="-10" dirty="0">
                <a:latin typeface="Times New Roman"/>
                <a:cs typeface="Times New Roman"/>
              </a:rPr>
              <a:t>+getWidth():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100" spc="-10" dirty="0">
                <a:latin typeface="Times New Roman"/>
                <a:cs typeface="Times New Roman"/>
              </a:rPr>
              <a:t>+setWidth(width:</a:t>
            </a:r>
            <a:r>
              <a:rPr sz="1100" spc="-4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double):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void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15" dirty="0">
                <a:latin typeface="Times New Roman"/>
                <a:cs typeface="Times New Roman"/>
              </a:rPr>
              <a:t>+getHeight():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latin typeface="Times New Roman"/>
                <a:cs typeface="Times New Roman"/>
              </a:rPr>
              <a:t>+setHeight(height:</a:t>
            </a:r>
            <a:r>
              <a:rPr sz="1100" spc="-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double):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void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100" spc="-15" dirty="0">
                <a:latin typeface="Times New Roman"/>
                <a:cs typeface="Times New Roman"/>
              </a:rPr>
              <a:t>+getArea():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100" spc="-15" dirty="0">
                <a:latin typeface="Times New Roman"/>
                <a:cs typeface="Times New Roman"/>
              </a:rPr>
              <a:t>+getPerimeter(): </a:t>
            </a:r>
            <a:r>
              <a:rPr sz="1100" spc="-10" dirty="0">
                <a:latin typeface="Times New Roman"/>
                <a:cs typeface="Times New Roman"/>
              </a:rPr>
              <a:t>double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828728" y="4171898"/>
            <a:ext cx="2421890" cy="509905"/>
          </a:xfrm>
          <a:custGeom>
            <a:avLst/>
            <a:gdLst/>
            <a:ahLst/>
            <a:cxnLst/>
            <a:rect l="l" t="t" r="r" b="b"/>
            <a:pathLst>
              <a:path w="2421890" h="509904">
                <a:moveTo>
                  <a:pt x="0" y="2070"/>
                </a:moveTo>
                <a:lnTo>
                  <a:pt x="2421882" y="0"/>
                </a:lnTo>
              </a:path>
              <a:path w="2421890" h="509904">
                <a:moveTo>
                  <a:pt x="0" y="509526"/>
                </a:moveTo>
                <a:lnTo>
                  <a:pt x="2421882" y="507456"/>
                </a:lnTo>
              </a:path>
            </a:pathLst>
          </a:custGeom>
          <a:ln w="124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24" name="object 2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14850" y="6420611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623633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10.1.</a:t>
            </a:r>
            <a:r>
              <a:rPr spc="15" dirty="0"/>
              <a:t> </a:t>
            </a:r>
            <a:r>
              <a:rPr spc="35" dirty="0"/>
              <a:t>Superclasses</a:t>
            </a:r>
            <a:r>
              <a:rPr spc="20" dirty="0"/>
              <a:t> </a:t>
            </a:r>
            <a:r>
              <a:rPr spc="50" dirty="0"/>
              <a:t>and</a:t>
            </a:r>
            <a:r>
              <a:rPr spc="15" dirty="0"/>
              <a:t> </a:t>
            </a:r>
            <a:r>
              <a:rPr spc="45" dirty="0"/>
              <a:t>Subclasses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5" name="object 5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8208" y="1227835"/>
            <a:ext cx="8641715" cy="36695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5080" indent="-342900">
              <a:lnSpc>
                <a:spcPts val="2900"/>
              </a:lnSpc>
              <a:spcBef>
                <a:spcPts val="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superclass is also referred to 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i="1" spc="-20" dirty="0">
                <a:latin typeface="Times New Roman"/>
                <a:cs typeface="Times New Roman"/>
              </a:rPr>
              <a:t>parent </a:t>
            </a:r>
            <a:r>
              <a:rPr sz="2400" i="1" spc="-5" dirty="0">
                <a:latin typeface="Times New Roman"/>
                <a:cs typeface="Times New Roman"/>
              </a:rPr>
              <a:t>class </a:t>
            </a:r>
            <a:r>
              <a:rPr sz="2400" dirty="0">
                <a:latin typeface="Times New Roman"/>
                <a:cs typeface="Times New Roman"/>
              </a:rPr>
              <a:t>or a </a:t>
            </a:r>
            <a:r>
              <a:rPr sz="2400" i="1" dirty="0">
                <a:latin typeface="Times New Roman"/>
                <a:cs typeface="Times New Roman"/>
              </a:rPr>
              <a:t>base </a:t>
            </a:r>
            <a:r>
              <a:rPr sz="2400" i="1" spc="-5" dirty="0">
                <a:latin typeface="Times New Roman"/>
                <a:cs typeface="Times New Roman"/>
              </a:rPr>
              <a:t>class</a:t>
            </a:r>
            <a:r>
              <a:rPr sz="2400" spc="-5" dirty="0">
                <a:latin typeface="Times New Roman"/>
                <a:cs typeface="Times New Roman"/>
              </a:rPr>
              <a:t>, 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subclass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child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class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extended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class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or a </a:t>
            </a:r>
            <a:r>
              <a:rPr sz="2400" i="1" spc="-5" dirty="0">
                <a:latin typeface="Times New Roman"/>
                <a:cs typeface="Times New Roman"/>
              </a:rPr>
              <a:t>derived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class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12065" marR="5080">
              <a:lnSpc>
                <a:spcPts val="2900"/>
              </a:lnSpc>
              <a:spcBef>
                <a:spcPts val="80"/>
              </a:spcBef>
              <a:tabLst>
                <a:tab pos="354965" algn="l"/>
                <a:tab pos="355600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71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inherits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accessible 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fields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dirty="0">
                <a:latin typeface="Times New Roman"/>
                <a:cs typeface="Times New Roman"/>
              </a:rPr>
              <a:t> from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endParaRPr sz="2400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latin typeface="Times New Roman"/>
                <a:cs typeface="Times New Roman"/>
              </a:rPr>
              <a:t>superclass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also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 fields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methods.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83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defines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type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type defined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a</a:t>
            </a:r>
            <a:r>
              <a:rPr sz="2400" spc="-5" dirty="0">
                <a:latin typeface="Times New Roman"/>
                <a:cs typeface="Times New Roman"/>
              </a:rPr>
              <a:t> subclass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dirty="0">
                <a:latin typeface="Times New Roman"/>
                <a:cs typeface="Times New Roman"/>
              </a:rPr>
              <a:t> a</a:t>
            </a:r>
          </a:p>
          <a:p>
            <a:pPr marR="252729" algn="r">
              <a:lnSpc>
                <a:spcPts val="2830"/>
              </a:lnSpc>
            </a:pPr>
            <a:r>
              <a:rPr sz="2400" i="1" spc="-5" dirty="0">
                <a:latin typeface="Times New Roman"/>
                <a:cs typeface="Times New Roman"/>
              </a:rPr>
              <a:t>subtype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type defined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superclass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supertype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lang="en-US" sz="2400" spc="-5" dirty="0">
              <a:latin typeface="Times New Roman"/>
              <a:cs typeface="Times New Roman"/>
            </a:endParaRPr>
          </a:p>
          <a:p>
            <a:pPr marR="252729" algn="r">
              <a:lnSpc>
                <a:spcPts val="2830"/>
              </a:lnSpc>
            </a:pPr>
            <a:endParaRPr sz="2400" dirty="0">
              <a:latin typeface="Times New Roman"/>
              <a:cs typeface="Times New Roman"/>
            </a:endParaRPr>
          </a:p>
          <a:p>
            <a:pPr marL="342265" marR="175260" indent="-342265" algn="r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422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subclass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superclass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said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Times New Roman"/>
                <a:cs typeface="Times New Roman"/>
              </a:rPr>
              <a:t>is-a</a:t>
            </a:r>
            <a:r>
              <a:rPr sz="2400" b="1" i="1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relationship.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009" y="690840"/>
            <a:ext cx="8909050" cy="5131435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2800" b="1" spc="-10" dirty="0">
                <a:latin typeface="Calibri"/>
                <a:cs typeface="Calibri"/>
              </a:rPr>
              <a:t>Are </a:t>
            </a:r>
            <a:r>
              <a:rPr sz="2800" b="1" spc="-20" dirty="0">
                <a:latin typeface="Calibri"/>
                <a:cs typeface="Calibri"/>
              </a:rPr>
              <a:t>superclass’s</a:t>
            </a:r>
            <a:r>
              <a:rPr sz="2800" b="1" spc="-10" dirty="0">
                <a:latin typeface="Calibri"/>
                <a:cs typeface="Calibri"/>
              </a:rPr>
              <a:t> Constructor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Inherited?</a:t>
            </a:r>
            <a:endParaRPr sz="2800">
              <a:latin typeface="Calibri"/>
              <a:cs typeface="Calibri"/>
            </a:endParaRPr>
          </a:p>
          <a:p>
            <a:pPr marL="556895" indent="-457834">
              <a:lnSpc>
                <a:spcPct val="100000"/>
              </a:lnSpc>
              <a:spcBef>
                <a:spcPts val="1614"/>
              </a:spcBef>
              <a:buFont typeface="Wingdings"/>
              <a:buChar char="■"/>
              <a:tabLst>
                <a:tab pos="556895" algn="l"/>
                <a:tab pos="557530" algn="l"/>
              </a:tabLst>
            </a:pPr>
            <a:r>
              <a:rPr sz="2600" spc="-5" dirty="0">
                <a:latin typeface="Times New Roman"/>
                <a:cs typeface="Times New Roman"/>
              </a:rPr>
              <a:t>No.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They are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not</a:t>
            </a:r>
            <a:r>
              <a:rPr sz="2600" spc="-5" dirty="0">
                <a:latin typeface="Times New Roman"/>
                <a:cs typeface="Times New Roman"/>
              </a:rPr>
              <a:t> inherited.</a:t>
            </a:r>
            <a:endParaRPr sz="2600">
              <a:latin typeface="Times New Roman"/>
              <a:cs typeface="Times New Roman"/>
            </a:endParaRPr>
          </a:p>
          <a:p>
            <a:pPr marL="556895" indent="-457834">
              <a:lnSpc>
                <a:spcPct val="100000"/>
              </a:lnSpc>
              <a:spcBef>
                <a:spcPts val="290"/>
              </a:spcBef>
              <a:buFont typeface="Wingdings"/>
              <a:buChar char="■"/>
              <a:tabLst>
                <a:tab pos="556895" algn="l"/>
                <a:tab pos="557530" algn="l"/>
              </a:tabLst>
            </a:pPr>
            <a:r>
              <a:rPr sz="2600" spc="-5" dirty="0">
                <a:latin typeface="Times New Roman"/>
                <a:cs typeface="Times New Roman"/>
              </a:rPr>
              <a:t>They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invoked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explicitly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 </a:t>
            </a:r>
            <a:r>
              <a:rPr sz="2600" spc="-20" dirty="0">
                <a:latin typeface="Times New Roman"/>
                <a:cs typeface="Times New Roman"/>
              </a:rPr>
              <a:t>implicitly.</a:t>
            </a:r>
            <a:endParaRPr sz="2600">
              <a:latin typeface="Times New Roman"/>
              <a:cs typeface="Times New Roman"/>
            </a:endParaRPr>
          </a:p>
          <a:p>
            <a:pPr marL="556895" indent="-457834">
              <a:lnSpc>
                <a:spcPct val="100000"/>
              </a:lnSpc>
              <a:spcBef>
                <a:spcPts val="380"/>
              </a:spcBef>
              <a:buFont typeface="Wingdings"/>
              <a:buChar char="■"/>
              <a:tabLst>
                <a:tab pos="556895" algn="l"/>
                <a:tab pos="557530" algn="l"/>
              </a:tabLst>
            </a:pPr>
            <a:r>
              <a:rPr sz="2600" spc="-5" dirty="0">
                <a:latin typeface="Times New Roman"/>
                <a:cs typeface="Times New Roman"/>
              </a:rPr>
              <a:t>Explicit </a:t>
            </a:r>
            <a:r>
              <a:rPr sz="2600" dirty="0">
                <a:latin typeface="Times New Roman"/>
                <a:cs typeface="Times New Roman"/>
              </a:rPr>
              <a:t>using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super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keyword.</a:t>
            </a:r>
            <a:endParaRPr sz="2600">
              <a:latin typeface="Times New Roman"/>
              <a:cs typeface="Times New Roman"/>
            </a:endParaRPr>
          </a:p>
          <a:p>
            <a:pPr marL="556895" indent="-457834">
              <a:lnSpc>
                <a:spcPct val="100000"/>
              </a:lnSpc>
              <a:spcBef>
                <a:spcPts val="980"/>
              </a:spcBef>
              <a:buFont typeface="Wingdings"/>
              <a:buChar char="■"/>
              <a:tabLst>
                <a:tab pos="556895" algn="l"/>
                <a:tab pos="55753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constructor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used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construct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instance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class.</a:t>
            </a:r>
            <a:endParaRPr sz="2800">
              <a:latin typeface="Times New Roman"/>
              <a:cs typeface="Times New Roman"/>
            </a:endParaRPr>
          </a:p>
          <a:p>
            <a:pPr marL="556895" marR="368300" indent="-457200">
              <a:lnSpc>
                <a:spcPts val="3290"/>
              </a:lnSpc>
              <a:spcBef>
                <a:spcPts val="525"/>
              </a:spcBef>
              <a:buFont typeface="Wingdings"/>
              <a:buChar char="■"/>
              <a:tabLst>
                <a:tab pos="556895" algn="l"/>
                <a:tab pos="557530" algn="l"/>
              </a:tabLst>
            </a:pPr>
            <a:r>
              <a:rPr sz="2800" spc="-5" dirty="0">
                <a:latin typeface="Times New Roman"/>
                <a:cs typeface="Times New Roman"/>
              </a:rPr>
              <a:t>Note:</a:t>
            </a:r>
            <a:r>
              <a:rPr sz="2800" spc="-1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superclass's constructors 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5" dirty="0">
                <a:latin typeface="Times New Roman"/>
                <a:cs typeface="Times New Roman"/>
              </a:rPr>
              <a:t> inherited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subclass.</a:t>
            </a:r>
            <a:endParaRPr sz="2800">
              <a:latin typeface="Times New Roman"/>
              <a:cs typeface="Times New Roman"/>
            </a:endParaRPr>
          </a:p>
          <a:p>
            <a:pPr marL="1299845" marR="279400" lvl="1" indent="-457200">
              <a:lnSpc>
                <a:spcPct val="100000"/>
              </a:lnSpc>
              <a:spcBef>
                <a:spcPts val="254"/>
              </a:spcBef>
              <a:buFont typeface="Wingdings"/>
              <a:buChar char="■"/>
              <a:tabLst>
                <a:tab pos="1299845" algn="l"/>
                <a:tab pos="130048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only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invoked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subclasses'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constructors,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 the keyword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99845" marR="5080" lvl="1" indent="-457200">
              <a:lnSpc>
                <a:spcPts val="2780"/>
              </a:lnSpc>
              <a:spcBef>
                <a:spcPts val="509"/>
              </a:spcBef>
              <a:buFont typeface="Wingdings"/>
              <a:buChar char="■"/>
              <a:tabLst>
                <a:tab pos="1299845" algn="l"/>
                <a:tab pos="1300480" algn="l"/>
              </a:tabLst>
            </a:pPr>
            <a:r>
              <a:rPr sz="2400" i="1" dirty="0">
                <a:latin typeface="Times New Roman"/>
                <a:cs typeface="Times New Roman"/>
              </a:rPr>
              <a:t>If</a:t>
            </a:r>
            <a:r>
              <a:rPr sz="2400" i="1" spc="-5" dirty="0">
                <a:latin typeface="Times New Roman"/>
                <a:cs typeface="Times New Roman"/>
              </a:rPr>
              <a:t> the </a:t>
            </a:r>
            <a:r>
              <a:rPr sz="2400" i="1" spc="-20" dirty="0">
                <a:latin typeface="Times New Roman"/>
                <a:cs typeface="Times New Roman"/>
              </a:rPr>
              <a:t>keyword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is</a:t>
            </a:r>
            <a:r>
              <a:rPr sz="2400" i="1" dirty="0">
                <a:latin typeface="Times New Roman"/>
                <a:cs typeface="Times New Roman"/>
              </a:rPr>
              <a:t> not</a:t>
            </a:r>
            <a:r>
              <a:rPr sz="2400" i="1" spc="-5" dirty="0">
                <a:latin typeface="Times New Roman"/>
                <a:cs typeface="Times New Roman"/>
              </a:rPr>
              <a:t> explicitly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used,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the </a:t>
            </a:r>
            <a:r>
              <a:rPr sz="2400" i="1" spc="-10" dirty="0">
                <a:latin typeface="Times New Roman"/>
                <a:cs typeface="Times New Roman"/>
              </a:rPr>
              <a:t>superclass's</a:t>
            </a:r>
            <a:r>
              <a:rPr sz="2400" i="1" dirty="0">
                <a:latin typeface="Times New Roman"/>
                <a:cs typeface="Times New Roman"/>
              </a:rPr>
              <a:t> no- </a:t>
            </a:r>
            <a:r>
              <a:rPr sz="2400" i="1" spc="-585" dirty="0">
                <a:latin typeface="Times New Roman"/>
                <a:cs typeface="Times New Roman"/>
              </a:rPr>
              <a:t> </a:t>
            </a:r>
            <a:r>
              <a:rPr sz="2400" i="1" spc="-30" dirty="0">
                <a:latin typeface="Times New Roman"/>
                <a:cs typeface="Times New Roman"/>
              </a:rPr>
              <a:t>arg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constructor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is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automatically invoked.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623633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10.1.</a:t>
            </a:r>
            <a:r>
              <a:rPr spc="15" dirty="0"/>
              <a:t> </a:t>
            </a:r>
            <a:r>
              <a:rPr spc="35" dirty="0"/>
              <a:t>Superclasses</a:t>
            </a:r>
            <a:r>
              <a:rPr spc="20" dirty="0"/>
              <a:t> </a:t>
            </a:r>
            <a:r>
              <a:rPr spc="50" dirty="0"/>
              <a:t>and</a:t>
            </a:r>
            <a:r>
              <a:rPr spc="15" dirty="0"/>
              <a:t> </a:t>
            </a:r>
            <a:r>
              <a:rPr spc="45" dirty="0"/>
              <a:t>Subclasses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A6F72-EC98-F390-E1E3-E8647AAB1F76}"/>
              </a:ext>
            </a:extLst>
          </p:cNvPr>
          <p:cNvSpPr txBox="1"/>
          <p:nvPr/>
        </p:nvSpPr>
        <p:spPr>
          <a:xfrm>
            <a:off x="4993065" y="6179033"/>
            <a:ext cx="391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</a:t>
            </a:r>
            <a:r>
              <a:rPr lang="en-US" b="1" dirty="0" err="1">
                <a:solidFill>
                  <a:srgbClr val="FF0000"/>
                </a:solidFill>
              </a:rPr>
              <a:t>InheritedConstructors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240" y="596818"/>
            <a:ext cx="7999095" cy="210121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800" b="1" spc="-20" dirty="0">
                <a:latin typeface="Calibri"/>
                <a:cs typeface="Calibri"/>
              </a:rPr>
              <a:t>Superclass’s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Constructor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 </a:t>
            </a:r>
            <a:r>
              <a:rPr sz="2800" b="1" spc="-20" dirty="0">
                <a:latin typeface="Calibri"/>
                <a:cs typeface="Calibri"/>
              </a:rPr>
              <a:t>Always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Invoked</a:t>
            </a:r>
            <a:endParaRPr sz="2800">
              <a:latin typeface="Calibri"/>
              <a:cs typeface="Calibri"/>
            </a:endParaRPr>
          </a:p>
          <a:p>
            <a:pPr marL="584200" marR="5080" indent="-457200">
              <a:lnSpc>
                <a:spcPct val="100000"/>
              </a:lnSpc>
              <a:spcBef>
                <a:spcPts val="370"/>
              </a:spcBef>
              <a:buFont typeface="Wingdings"/>
              <a:buChar char="■"/>
              <a:tabLst>
                <a:tab pos="583565" algn="l"/>
                <a:tab pos="584200" algn="l"/>
              </a:tabLst>
            </a:pP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1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constructor may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invoke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overloaded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constructor or its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superclass’s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constructor.</a:t>
            </a:r>
            <a:endParaRPr sz="2500">
              <a:latin typeface="Times New Roman"/>
              <a:cs typeface="Times New Roman"/>
            </a:endParaRPr>
          </a:p>
          <a:p>
            <a:pPr marL="584200" indent="-457200">
              <a:lnSpc>
                <a:spcPts val="2940"/>
              </a:lnSpc>
              <a:spcBef>
                <a:spcPts val="315"/>
              </a:spcBef>
              <a:buFont typeface="Wingdings"/>
              <a:buChar char="■"/>
              <a:tabLst>
                <a:tab pos="583565" algn="l"/>
                <a:tab pos="584200" algn="l"/>
              </a:tabLst>
            </a:pPr>
            <a:r>
              <a:rPr sz="2500" dirty="0">
                <a:latin typeface="Times New Roman"/>
                <a:cs typeface="Times New Roman"/>
              </a:rPr>
              <a:t>If none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them is invoked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explicitly,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compiler puts</a:t>
            </a:r>
            <a:endParaRPr sz="2500">
              <a:latin typeface="Times New Roman"/>
              <a:cs typeface="Times New Roman"/>
            </a:endParaRPr>
          </a:p>
          <a:p>
            <a:pPr marL="584200">
              <a:lnSpc>
                <a:spcPts val="2940"/>
              </a:lnSpc>
            </a:pPr>
            <a:r>
              <a:rPr sz="2500" b="1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super()</a:t>
            </a:r>
            <a:r>
              <a:rPr sz="2500" b="1" spc="-20" dirty="0">
                <a:latin typeface="Courier New"/>
                <a:cs typeface="Courier New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first statement in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constructor.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8131" y="5023350"/>
            <a:ext cx="2741295" cy="1207770"/>
          </a:xfrm>
          <a:prstGeom prst="rect">
            <a:avLst/>
          </a:prstGeom>
          <a:ln w="17897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R="156845" algn="r">
              <a:lnSpc>
                <a:spcPts val="1825"/>
              </a:lnSpc>
              <a:spcBef>
                <a:spcPts val="145"/>
              </a:spcBef>
            </a:pPr>
            <a:r>
              <a:rPr sz="1550" spc="5" dirty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sz="155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5" dirty="0">
                <a:solidFill>
                  <a:srgbClr val="FF0000"/>
                </a:solidFill>
                <a:latin typeface="Courier New"/>
                <a:cs typeface="Courier New"/>
              </a:rPr>
              <a:t>A(double</a:t>
            </a:r>
            <a:r>
              <a:rPr sz="155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10" dirty="0">
                <a:solidFill>
                  <a:srgbClr val="FF0000"/>
                </a:solidFill>
                <a:latin typeface="Courier New"/>
                <a:cs typeface="Courier New"/>
              </a:rPr>
              <a:t>d)</a:t>
            </a:r>
            <a:r>
              <a:rPr sz="155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 marR="157480" algn="r">
              <a:lnSpc>
                <a:spcPts val="1825"/>
              </a:lnSpc>
            </a:pPr>
            <a:r>
              <a:rPr sz="1550" spc="10" dirty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sz="155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5" dirty="0">
                <a:solidFill>
                  <a:srgbClr val="FF0000"/>
                </a:solidFill>
                <a:latin typeface="Courier New"/>
                <a:cs typeface="Courier New"/>
              </a:rPr>
              <a:t>some</a:t>
            </a:r>
            <a:r>
              <a:rPr sz="155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5" dirty="0">
                <a:solidFill>
                  <a:srgbClr val="FF0000"/>
                </a:solidFill>
                <a:latin typeface="Courier New"/>
                <a:cs typeface="Courier New"/>
              </a:rPr>
              <a:t>statements</a:t>
            </a:r>
            <a:endParaRPr sz="155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490"/>
              </a:spcBef>
            </a:pPr>
            <a:r>
              <a:rPr sz="1550" spc="1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99318" y="5198851"/>
            <a:ext cx="124396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155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50" dirty="0">
                <a:solidFill>
                  <a:srgbClr val="FF0000"/>
                </a:solidFill>
                <a:latin typeface="Times New Roman"/>
                <a:cs typeface="Times New Roman"/>
              </a:rPr>
              <a:t>equivalent</a:t>
            </a:r>
            <a:r>
              <a:rPr sz="155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50" spc="1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405947" y="5026308"/>
            <a:ext cx="4873625" cy="1222375"/>
            <a:chOff x="3405947" y="5026308"/>
            <a:chExt cx="4873625" cy="1222375"/>
          </a:xfrm>
        </p:grpSpPr>
        <p:sp>
          <p:nvSpPr>
            <p:cNvPr id="6" name="object 6"/>
            <p:cNvSpPr/>
            <p:nvPr/>
          </p:nvSpPr>
          <p:spPr>
            <a:xfrm>
              <a:off x="3407438" y="5547803"/>
              <a:ext cx="2174240" cy="149860"/>
            </a:xfrm>
            <a:custGeom>
              <a:avLst/>
              <a:gdLst/>
              <a:ahLst/>
              <a:cxnLst/>
              <a:rect l="l" t="t" r="r" b="b"/>
              <a:pathLst>
                <a:path w="2174240" h="149860">
                  <a:moveTo>
                    <a:pt x="2024476" y="0"/>
                  </a:moveTo>
                  <a:lnTo>
                    <a:pt x="2072240" y="74655"/>
                  </a:lnTo>
                  <a:lnTo>
                    <a:pt x="2024476" y="149435"/>
                  </a:lnTo>
                  <a:lnTo>
                    <a:pt x="2149721" y="86670"/>
                  </a:lnTo>
                  <a:lnTo>
                    <a:pt x="2072240" y="86670"/>
                  </a:lnTo>
                  <a:lnTo>
                    <a:pt x="2078210" y="83687"/>
                  </a:lnTo>
                  <a:lnTo>
                    <a:pt x="2081195" y="83687"/>
                  </a:lnTo>
                  <a:lnTo>
                    <a:pt x="2084180" y="77638"/>
                  </a:lnTo>
                  <a:lnTo>
                    <a:pt x="2084180" y="68689"/>
                  </a:lnTo>
                  <a:lnTo>
                    <a:pt x="2078210" y="62723"/>
                  </a:lnTo>
                  <a:lnTo>
                    <a:pt x="2072240" y="59741"/>
                  </a:lnTo>
                  <a:lnTo>
                    <a:pt x="2143885" y="59741"/>
                  </a:lnTo>
                  <a:lnTo>
                    <a:pt x="2024476" y="0"/>
                  </a:lnTo>
                  <a:close/>
                </a:path>
                <a:path w="2174240" h="149860">
                  <a:moveTo>
                    <a:pt x="2062697" y="59741"/>
                  </a:moveTo>
                  <a:lnTo>
                    <a:pt x="11940" y="59741"/>
                  </a:lnTo>
                  <a:lnTo>
                    <a:pt x="8955" y="62723"/>
                  </a:lnTo>
                  <a:lnTo>
                    <a:pt x="2985" y="65706"/>
                  </a:lnTo>
                  <a:lnTo>
                    <a:pt x="0" y="68689"/>
                  </a:lnTo>
                  <a:lnTo>
                    <a:pt x="0" y="77638"/>
                  </a:lnTo>
                  <a:lnTo>
                    <a:pt x="2985" y="83687"/>
                  </a:lnTo>
                  <a:lnTo>
                    <a:pt x="8955" y="83687"/>
                  </a:lnTo>
                  <a:lnTo>
                    <a:pt x="11940" y="86670"/>
                  </a:lnTo>
                  <a:lnTo>
                    <a:pt x="2064566" y="86670"/>
                  </a:lnTo>
                  <a:lnTo>
                    <a:pt x="2072240" y="74655"/>
                  </a:lnTo>
                  <a:lnTo>
                    <a:pt x="2062697" y="59741"/>
                  </a:lnTo>
                  <a:close/>
                </a:path>
                <a:path w="2174240" h="149860">
                  <a:moveTo>
                    <a:pt x="2143885" y="59741"/>
                  </a:moveTo>
                  <a:lnTo>
                    <a:pt x="2072240" y="59741"/>
                  </a:lnTo>
                  <a:lnTo>
                    <a:pt x="2078210" y="62723"/>
                  </a:lnTo>
                  <a:lnTo>
                    <a:pt x="2084180" y="68689"/>
                  </a:lnTo>
                  <a:lnTo>
                    <a:pt x="2084180" y="77638"/>
                  </a:lnTo>
                  <a:lnTo>
                    <a:pt x="2081195" y="83687"/>
                  </a:lnTo>
                  <a:lnTo>
                    <a:pt x="2078210" y="83687"/>
                  </a:lnTo>
                  <a:lnTo>
                    <a:pt x="2072240" y="86670"/>
                  </a:lnTo>
                  <a:lnTo>
                    <a:pt x="2149721" y="86670"/>
                  </a:lnTo>
                  <a:lnTo>
                    <a:pt x="2173696" y="74655"/>
                  </a:lnTo>
                  <a:lnTo>
                    <a:pt x="2143885" y="597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07438" y="5547803"/>
              <a:ext cx="2174240" cy="149860"/>
            </a:xfrm>
            <a:custGeom>
              <a:avLst/>
              <a:gdLst/>
              <a:ahLst/>
              <a:cxnLst/>
              <a:rect l="l" t="t" r="r" b="b"/>
              <a:pathLst>
                <a:path w="2174240" h="149860">
                  <a:moveTo>
                    <a:pt x="11940" y="59741"/>
                  </a:moveTo>
                  <a:lnTo>
                    <a:pt x="2072240" y="59741"/>
                  </a:lnTo>
                  <a:lnTo>
                    <a:pt x="2078210" y="62723"/>
                  </a:lnTo>
                  <a:lnTo>
                    <a:pt x="2081195" y="65706"/>
                  </a:lnTo>
                  <a:lnTo>
                    <a:pt x="2084180" y="68689"/>
                  </a:lnTo>
                  <a:lnTo>
                    <a:pt x="2084180" y="74655"/>
                  </a:lnTo>
                  <a:lnTo>
                    <a:pt x="2084180" y="77638"/>
                  </a:lnTo>
                  <a:lnTo>
                    <a:pt x="2081195" y="83687"/>
                  </a:lnTo>
                  <a:lnTo>
                    <a:pt x="2078210" y="83687"/>
                  </a:lnTo>
                  <a:lnTo>
                    <a:pt x="2072240" y="86670"/>
                  </a:lnTo>
                  <a:lnTo>
                    <a:pt x="11940" y="86670"/>
                  </a:lnTo>
                  <a:lnTo>
                    <a:pt x="8955" y="83687"/>
                  </a:lnTo>
                  <a:lnTo>
                    <a:pt x="2985" y="83687"/>
                  </a:lnTo>
                  <a:lnTo>
                    <a:pt x="0" y="77638"/>
                  </a:lnTo>
                  <a:lnTo>
                    <a:pt x="0" y="74655"/>
                  </a:lnTo>
                  <a:lnTo>
                    <a:pt x="0" y="68689"/>
                  </a:lnTo>
                  <a:lnTo>
                    <a:pt x="2985" y="65706"/>
                  </a:lnTo>
                  <a:lnTo>
                    <a:pt x="8955" y="62723"/>
                  </a:lnTo>
                  <a:lnTo>
                    <a:pt x="11940" y="59741"/>
                  </a:lnTo>
                  <a:close/>
                </a:path>
                <a:path w="2174240" h="149860">
                  <a:moveTo>
                    <a:pt x="2072240" y="74655"/>
                  </a:moveTo>
                  <a:lnTo>
                    <a:pt x="2024476" y="0"/>
                  </a:lnTo>
                  <a:lnTo>
                    <a:pt x="2173696" y="74655"/>
                  </a:lnTo>
                  <a:lnTo>
                    <a:pt x="2024476" y="149435"/>
                  </a:lnTo>
                  <a:lnTo>
                    <a:pt x="2072240" y="746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61731" y="5026308"/>
              <a:ext cx="2717800" cy="1222375"/>
            </a:xfrm>
            <a:custGeom>
              <a:avLst/>
              <a:gdLst/>
              <a:ahLst/>
              <a:cxnLst/>
              <a:rect l="l" t="t" r="r" b="b"/>
              <a:pathLst>
                <a:path w="2717800" h="1222375">
                  <a:moveTo>
                    <a:pt x="2717255" y="0"/>
                  </a:moveTo>
                  <a:lnTo>
                    <a:pt x="0" y="0"/>
                  </a:lnTo>
                  <a:lnTo>
                    <a:pt x="0" y="1222330"/>
                  </a:lnTo>
                  <a:lnTo>
                    <a:pt x="2717255" y="1222330"/>
                  </a:lnTo>
                  <a:lnTo>
                    <a:pt x="27172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88784" y="5355004"/>
            <a:ext cx="955675" cy="22479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550" spc="5" dirty="0">
                <a:solidFill>
                  <a:srgbClr val="FF0000"/>
                </a:solidFill>
                <a:latin typeface="Courier New"/>
                <a:cs typeface="Courier New"/>
              </a:rPr>
              <a:t>super();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1731" y="5026308"/>
            <a:ext cx="2717800" cy="1222375"/>
          </a:xfrm>
          <a:prstGeom prst="rect">
            <a:avLst/>
          </a:prstGeom>
          <a:ln w="17897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590"/>
              </a:spcBef>
            </a:pPr>
            <a:r>
              <a:rPr sz="1550" spc="5" dirty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sz="155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5" dirty="0">
                <a:solidFill>
                  <a:srgbClr val="FF0000"/>
                </a:solidFill>
                <a:latin typeface="Courier New"/>
                <a:cs typeface="Courier New"/>
              </a:rPr>
              <a:t>A(double</a:t>
            </a:r>
            <a:r>
              <a:rPr sz="1550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10" dirty="0">
                <a:solidFill>
                  <a:srgbClr val="FF0000"/>
                </a:solidFill>
                <a:latin typeface="Courier New"/>
                <a:cs typeface="Courier New"/>
              </a:rPr>
              <a:t>d)</a:t>
            </a:r>
            <a:r>
              <a:rPr sz="1550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15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5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</a:pPr>
            <a:r>
              <a:rPr sz="1550" spc="10" dirty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sz="1550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5" dirty="0">
                <a:solidFill>
                  <a:srgbClr val="FF0000"/>
                </a:solidFill>
                <a:latin typeface="Courier New"/>
                <a:cs typeface="Courier New"/>
              </a:rPr>
              <a:t>some</a:t>
            </a:r>
            <a:r>
              <a:rPr sz="1550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5" dirty="0">
                <a:solidFill>
                  <a:srgbClr val="FF0000"/>
                </a:solidFill>
                <a:latin typeface="Courier New"/>
                <a:cs typeface="Courier New"/>
              </a:rPr>
              <a:t>statements</a:t>
            </a:r>
            <a:endParaRPr sz="1550">
              <a:latin typeface="Courier New"/>
              <a:cs typeface="Courier New"/>
            </a:endParaRPr>
          </a:p>
          <a:p>
            <a:pPr marL="187960">
              <a:lnSpc>
                <a:spcPct val="100000"/>
              </a:lnSpc>
              <a:spcBef>
                <a:spcPts val="515"/>
              </a:spcBef>
            </a:pPr>
            <a:r>
              <a:rPr sz="1550" spc="15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2036" y="3353055"/>
            <a:ext cx="2830830" cy="969644"/>
          </a:xfrm>
          <a:prstGeom prst="rect">
            <a:avLst/>
          </a:prstGeom>
          <a:ln w="18716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565"/>
              </a:spcBef>
            </a:pPr>
            <a:r>
              <a:rPr sz="1650" spc="-10" dirty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sz="165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50" spc="-10" dirty="0">
                <a:solidFill>
                  <a:srgbClr val="FF0000"/>
                </a:solidFill>
                <a:latin typeface="Courier New"/>
                <a:cs typeface="Courier New"/>
              </a:rPr>
              <a:t>A()</a:t>
            </a:r>
            <a:r>
              <a:rPr sz="165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 marL="196215">
              <a:lnSpc>
                <a:spcPct val="100000"/>
              </a:lnSpc>
              <a:spcBef>
                <a:spcPts val="505"/>
              </a:spcBef>
            </a:pPr>
            <a:r>
              <a:rPr sz="165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81890" y="3537361"/>
            <a:ext cx="130048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165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-10" dirty="0">
                <a:solidFill>
                  <a:srgbClr val="FF0000"/>
                </a:solidFill>
                <a:latin typeface="Times New Roman"/>
                <a:cs typeface="Times New Roman"/>
              </a:rPr>
              <a:t>equivalent</a:t>
            </a:r>
            <a:r>
              <a:rPr sz="165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410239" y="3881522"/>
            <a:ext cx="2262505" cy="160020"/>
            <a:chOff x="3410239" y="3881522"/>
            <a:chExt cx="2262505" cy="160020"/>
          </a:xfrm>
        </p:grpSpPr>
        <p:sp>
          <p:nvSpPr>
            <p:cNvPr id="14" name="object 14"/>
            <p:cNvSpPr/>
            <p:nvPr/>
          </p:nvSpPr>
          <p:spPr>
            <a:xfrm>
              <a:off x="3411799" y="3883083"/>
              <a:ext cx="2259330" cy="156845"/>
            </a:xfrm>
            <a:custGeom>
              <a:avLst/>
              <a:gdLst/>
              <a:ahLst/>
              <a:cxnLst/>
              <a:rect l="l" t="t" r="r" b="b"/>
              <a:pathLst>
                <a:path w="2259329" h="156845">
                  <a:moveTo>
                    <a:pt x="2102884" y="0"/>
                  </a:moveTo>
                  <a:lnTo>
                    <a:pt x="2155987" y="78112"/>
                  </a:lnTo>
                  <a:lnTo>
                    <a:pt x="2102884" y="156281"/>
                  </a:lnTo>
                  <a:lnTo>
                    <a:pt x="2233931" y="90676"/>
                  </a:lnTo>
                  <a:lnTo>
                    <a:pt x="2162235" y="90676"/>
                  </a:lnTo>
                  <a:lnTo>
                    <a:pt x="2165358" y="87557"/>
                  </a:lnTo>
                  <a:lnTo>
                    <a:pt x="2168482" y="81232"/>
                  </a:lnTo>
                  <a:lnTo>
                    <a:pt x="2168482" y="71874"/>
                  </a:lnTo>
                  <a:lnTo>
                    <a:pt x="2162235" y="65635"/>
                  </a:lnTo>
                  <a:lnTo>
                    <a:pt x="2234086" y="65635"/>
                  </a:lnTo>
                  <a:lnTo>
                    <a:pt x="2102884" y="0"/>
                  </a:lnTo>
                  <a:close/>
                </a:path>
                <a:path w="2259329" h="156845">
                  <a:moveTo>
                    <a:pt x="2147505" y="65635"/>
                  </a:moveTo>
                  <a:lnTo>
                    <a:pt x="6247" y="65635"/>
                  </a:lnTo>
                  <a:lnTo>
                    <a:pt x="0" y="71874"/>
                  </a:lnTo>
                  <a:lnTo>
                    <a:pt x="0" y="81232"/>
                  </a:lnTo>
                  <a:lnTo>
                    <a:pt x="3123" y="87557"/>
                  </a:lnTo>
                  <a:lnTo>
                    <a:pt x="6247" y="90676"/>
                  </a:lnTo>
                  <a:lnTo>
                    <a:pt x="2147452" y="90676"/>
                  </a:lnTo>
                  <a:lnTo>
                    <a:pt x="2155987" y="78112"/>
                  </a:lnTo>
                  <a:lnTo>
                    <a:pt x="2147505" y="65635"/>
                  </a:lnTo>
                  <a:close/>
                </a:path>
                <a:path w="2259329" h="156845">
                  <a:moveTo>
                    <a:pt x="2234086" y="65635"/>
                  </a:moveTo>
                  <a:lnTo>
                    <a:pt x="2162235" y="65635"/>
                  </a:lnTo>
                  <a:lnTo>
                    <a:pt x="2168482" y="71874"/>
                  </a:lnTo>
                  <a:lnTo>
                    <a:pt x="2168482" y="81232"/>
                  </a:lnTo>
                  <a:lnTo>
                    <a:pt x="2165358" y="87557"/>
                  </a:lnTo>
                  <a:lnTo>
                    <a:pt x="2162235" y="90676"/>
                  </a:lnTo>
                  <a:lnTo>
                    <a:pt x="2233931" y="90676"/>
                  </a:lnTo>
                  <a:lnTo>
                    <a:pt x="2259027" y="78112"/>
                  </a:lnTo>
                  <a:lnTo>
                    <a:pt x="2234086" y="65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11798" y="3883083"/>
              <a:ext cx="2259330" cy="156845"/>
            </a:xfrm>
            <a:custGeom>
              <a:avLst/>
              <a:gdLst/>
              <a:ahLst/>
              <a:cxnLst/>
              <a:rect l="l" t="t" r="r" b="b"/>
              <a:pathLst>
                <a:path w="2259329" h="156845">
                  <a:moveTo>
                    <a:pt x="12494" y="65635"/>
                  </a:moveTo>
                  <a:lnTo>
                    <a:pt x="2155987" y="65635"/>
                  </a:lnTo>
                  <a:lnTo>
                    <a:pt x="2162235" y="65635"/>
                  </a:lnTo>
                  <a:lnTo>
                    <a:pt x="2165358" y="68754"/>
                  </a:lnTo>
                  <a:lnTo>
                    <a:pt x="2168482" y="71874"/>
                  </a:lnTo>
                  <a:lnTo>
                    <a:pt x="2168482" y="78112"/>
                  </a:lnTo>
                  <a:lnTo>
                    <a:pt x="2168482" y="81232"/>
                  </a:lnTo>
                  <a:lnTo>
                    <a:pt x="2165358" y="87557"/>
                  </a:lnTo>
                  <a:lnTo>
                    <a:pt x="2162235" y="90676"/>
                  </a:lnTo>
                  <a:lnTo>
                    <a:pt x="2155987" y="90676"/>
                  </a:lnTo>
                  <a:lnTo>
                    <a:pt x="12494" y="90676"/>
                  </a:lnTo>
                  <a:lnTo>
                    <a:pt x="6247" y="90676"/>
                  </a:lnTo>
                  <a:lnTo>
                    <a:pt x="3123" y="87557"/>
                  </a:lnTo>
                  <a:lnTo>
                    <a:pt x="0" y="81232"/>
                  </a:lnTo>
                  <a:lnTo>
                    <a:pt x="0" y="78112"/>
                  </a:lnTo>
                  <a:lnTo>
                    <a:pt x="0" y="71874"/>
                  </a:lnTo>
                  <a:lnTo>
                    <a:pt x="3123" y="68754"/>
                  </a:lnTo>
                  <a:lnTo>
                    <a:pt x="6247" y="65635"/>
                  </a:lnTo>
                  <a:lnTo>
                    <a:pt x="12494" y="65635"/>
                  </a:lnTo>
                  <a:close/>
                </a:path>
                <a:path w="2259329" h="156845">
                  <a:moveTo>
                    <a:pt x="2155987" y="78112"/>
                  </a:moveTo>
                  <a:lnTo>
                    <a:pt x="2102884" y="0"/>
                  </a:lnTo>
                  <a:lnTo>
                    <a:pt x="2259027" y="78112"/>
                  </a:lnTo>
                  <a:lnTo>
                    <a:pt x="2102884" y="156281"/>
                  </a:lnTo>
                  <a:lnTo>
                    <a:pt x="2155987" y="781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172360" y="3700118"/>
            <a:ext cx="1000125" cy="23495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35"/>
              </a:lnSpc>
            </a:pPr>
            <a:r>
              <a:rPr sz="1650" spc="-10" dirty="0">
                <a:solidFill>
                  <a:srgbClr val="FF0000"/>
                </a:solidFill>
                <a:latin typeface="Courier New"/>
                <a:cs typeface="Courier New"/>
              </a:rPr>
              <a:t>super();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25491" y="3356174"/>
            <a:ext cx="2787650" cy="966469"/>
          </a:xfrm>
          <a:prstGeom prst="rect">
            <a:avLst/>
          </a:prstGeom>
          <a:ln w="18716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590"/>
              </a:spcBef>
            </a:pPr>
            <a:r>
              <a:rPr sz="1650" spc="-10" dirty="0">
                <a:solidFill>
                  <a:srgbClr val="FF0000"/>
                </a:solidFill>
                <a:latin typeface="Courier New"/>
                <a:cs typeface="Courier New"/>
              </a:rPr>
              <a:t>public</a:t>
            </a:r>
            <a:r>
              <a:rPr sz="1650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50" spc="-10" dirty="0">
                <a:solidFill>
                  <a:srgbClr val="FF0000"/>
                </a:solidFill>
                <a:latin typeface="Courier New"/>
                <a:cs typeface="Courier New"/>
              </a:rPr>
              <a:t>A()</a:t>
            </a:r>
            <a:r>
              <a:rPr sz="1650" spc="-4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50" dirty="0">
                <a:solidFill>
                  <a:srgbClr val="FF0000"/>
                </a:solidFill>
                <a:latin typeface="Courier New"/>
                <a:cs typeface="Courier New"/>
              </a:rPr>
              <a:t>{</a:t>
            </a:r>
            <a:endParaRPr sz="16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Courier New"/>
              <a:cs typeface="Courier New"/>
            </a:endParaRPr>
          </a:p>
          <a:p>
            <a:pPr marL="196850">
              <a:lnSpc>
                <a:spcPct val="100000"/>
              </a:lnSpc>
            </a:pPr>
            <a:r>
              <a:rPr sz="1650" dirty="0">
                <a:solidFill>
                  <a:srgbClr val="FF0000"/>
                </a:solidFill>
                <a:latin typeface="Courier New"/>
                <a:cs typeface="Courier New"/>
              </a:rPr>
              <a:t>}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19" name="object 19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535940" y="112954"/>
            <a:ext cx="6236335" cy="5638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0" dirty="0"/>
              <a:t>10.1.</a:t>
            </a:r>
            <a:r>
              <a:rPr spc="15" dirty="0"/>
              <a:t> </a:t>
            </a:r>
            <a:r>
              <a:rPr spc="35" dirty="0"/>
              <a:t>Superclasses</a:t>
            </a:r>
            <a:r>
              <a:rPr spc="20" dirty="0"/>
              <a:t> </a:t>
            </a:r>
            <a:r>
              <a:rPr spc="50" dirty="0"/>
              <a:t>and</a:t>
            </a:r>
            <a:r>
              <a:rPr spc="15" dirty="0"/>
              <a:t> </a:t>
            </a:r>
            <a:r>
              <a:rPr spc="45" dirty="0"/>
              <a:t>Subclasses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38" y="780796"/>
            <a:ext cx="7763509" cy="3210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720"/>
              </a:spcBef>
            </a:pPr>
            <a:r>
              <a:rPr sz="2800" b="1" spc="-5" dirty="0">
                <a:latin typeface="Calibri"/>
                <a:cs typeface="Calibri"/>
              </a:rPr>
              <a:t>Using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the</a:t>
            </a:r>
            <a:r>
              <a:rPr sz="2800" b="1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Keyword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super</a:t>
            </a:r>
            <a:endParaRPr sz="2800">
              <a:latin typeface="Calibri"/>
              <a:cs typeface="Calibri"/>
            </a:endParaRPr>
          </a:p>
          <a:p>
            <a:pPr marL="469900" marR="5080" indent="-457200">
              <a:lnSpc>
                <a:spcPct val="101400"/>
              </a:lnSpc>
              <a:spcBef>
                <a:spcPts val="58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keyword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super</a:t>
            </a:r>
            <a:r>
              <a:rPr sz="2800" b="1" spc="-99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refers 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superclass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l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s</a:t>
            </a:r>
            <a:r>
              <a:rPr sz="2800" spc="-5" dirty="0">
                <a:latin typeface="Times New Roman"/>
                <a:cs typeface="Times New Roman"/>
              </a:rPr>
              <a:t> i</a:t>
            </a:r>
            <a:r>
              <a:rPr sz="2800" dirty="0">
                <a:latin typeface="Times New Roman"/>
                <a:cs typeface="Times New Roman"/>
              </a:rPr>
              <a:t>n wh</a:t>
            </a:r>
            <a:r>
              <a:rPr sz="2800" spc="-5" dirty="0">
                <a:latin typeface="Times New Roman"/>
                <a:cs typeface="Times New Roman"/>
              </a:rPr>
              <a:t>i</a:t>
            </a:r>
            <a:r>
              <a:rPr sz="2800" spc="-10" dirty="0">
                <a:latin typeface="Times New Roman"/>
                <a:cs typeface="Times New Roman"/>
              </a:rPr>
              <a:t>c</a:t>
            </a:r>
            <a:r>
              <a:rPr sz="2800" dirty="0">
                <a:latin typeface="Times New Roman"/>
                <a:cs typeface="Times New Roman"/>
              </a:rPr>
              <a:t>h </a:t>
            </a:r>
            <a:r>
              <a:rPr sz="2800" b="1" spc="-10" dirty="0">
                <a:latin typeface="Courier New"/>
                <a:cs typeface="Courier New"/>
              </a:rPr>
              <a:t>supe</a:t>
            </a:r>
            <a:r>
              <a:rPr sz="2800" b="1" dirty="0">
                <a:latin typeface="Courier New"/>
                <a:cs typeface="Courier New"/>
              </a:rPr>
              <a:t>r</a:t>
            </a:r>
            <a:r>
              <a:rPr sz="2800" b="1" spc="-99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pp</a:t>
            </a:r>
            <a:r>
              <a:rPr sz="2800" spc="-10" dirty="0">
                <a:latin typeface="Times New Roman"/>
                <a:cs typeface="Times New Roman"/>
              </a:rPr>
              <a:t>ea</a:t>
            </a:r>
            <a:r>
              <a:rPr sz="2800" spc="5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30"/>
              </a:spcBef>
              <a:buFont typeface="Wingdings"/>
              <a:buChar char="■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keyword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two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ways:</a:t>
            </a:r>
            <a:endParaRPr sz="280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  <a:spcBef>
                <a:spcPts val="2135"/>
              </a:spcBef>
            </a:pPr>
            <a:r>
              <a:rPr sz="2800" spc="-85" dirty="0">
                <a:latin typeface="Wingdings"/>
                <a:cs typeface="Wingdings"/>
              </a:rPr>
              <a:t></a:t>
            </a:r>
            <a:r>
              <a:rPr sz="2800" spc="-8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call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superclass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constructor</a:t>
            </a:r>
            <a:endParaRPr sz="2800">
              <a:latin typeface="Calibri"/>
              <a:cs typeface="Calibri"/>
            </a:endParaRPr>
          </a:p>
          <a:p>
            <a:pPr marL="622300">
              <a:lnSpc>
                <a:spcPct val="100000"/>
              </a:lnSpc>
              <a:spcBef>
                <a:spcPts val="1060"/>
              </a:spcBef>
            </a:pPr>
            <a:r>
              <a:rPr sz="2800" spc="-85" dirty="0">
                <a:latin typeface="Wingdings"/>
                <a:cs typeface="Wingdings"/>
              </a:rPr>
              <a:t></a:t>
            </a:r>
            <a:r>
              <a:rPr sz="2800" spc="-85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call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superclass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938530"/>
            <a:chOff x="0" y="0"/>
            <a:chExt cx="9144000" cy="938530"/>
          </a:xfrm>
        </p:grpSpPr>
        <p:sp>
          <p:nvSpPr>
            <p:cNvPr id="4" name="object 4"/>
            <p:cNvSpPr/>
            <p:nvPr/>
          </p:nvSpPr>
          <p:spPr>
            <a:xfrm>
              <a:off x="6099047" y="26380"/>
              <a:ext cx="3045460" cy="0"/>
            </a:xfrm>
            <a:custGeom>
              <a:avLst/>
              <a:gdLst/>
              <a:ahLst/>
              <a:cxnLst/>
              <a:rect l="l" t="t" r="r" b="b"/>
              <a:pathLst>
                <a:path w="3045459">
                  <a:moveTo>
                    <a:pt x="0" y="0"/>
                  </a:moveTo>
                  <a:lnTo>
                    <a:pt x="3044952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6944"/>
              <a:ext cx="6099175" cy="0"/>
            </a:xfrm>
            <a:custGeom>
              <a:avLst/>
              <a:gdLst/>
              <a:ahLst/>
              <a:cxnLst/>
              <a:rect l="l" t="t" r="r" b="b"/>
              <a:pathLst>
                <a:path w="6099175">
                  <a:moveTo>
                    <a:pt x="0" y="0"/>
                  </a:moveTo>
                  <a:lnTo>
                    <a:pt x="6099048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3346" y="0"/>
              <a:ext cx="585984" cy="93804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03123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50" dirty="0"/>
              <a:t>10</a:t>
            </a:r>
            <a:r>
              <a:rPr sz="3500" spc="25" dirty="0"/>
              <a:t>.</a:t>
            </a:r>
            <a:r>
              <a:rPr sz="3500" spc="35" dirty="0"/>
              <a:t>2.</a:t>
            </a:r>
            <a:r>
              <a:rPr sz="3500" spc="25" dirty="0"/>
              <a:t> </a:t>
            </a:r>
            <a:r>
              <a:rPr sz="3500" spc="55" dirty="0"/>
              <a:t>U</a:t>
            </a:r>
            <a:r>
              <a:rPr sz="3500" spc="40" dirty="0"/>
              <a:t>sing</a:t>
            </a:r>
            <a:r>
              <a:rPr sz="3500" spc="20" dirty="0"/>
              <a:t> </a:t>
            </a:r>
            <a:r>
              <a:rPr sz="3500" spc="40" dirty="0"/>
              <a:t>the</a:t>
            </a:r>
            <a:r>
              <a:rPr sz="3500" spc="15" dirty="0"/>
              <a:t> </a:t>
            </a:r>
            <a:r>
              <a:rPr sz="3600" b="1" dirty="0">
                <a:latin typeface="Courier New"/>
                <a:cs typeface="Courier New"/>
              </a:rPr>
              <a:t>super</a:t>
            </a:r>
            <a:r>
              <a:rPr sz="3600" b="1" spc="-1350" dirty="0">
                <a:latin typeface="Courier New"/>
                <a:cs typeface="Courier New"/>
              </a:rPr>
              <a:t> </a:t>
            </a:r>
            <a:r>
              <a:rPr sz="3500" spc="-25" dirty="0"/>
              <a:t>K</a:t>
            </a:r>
            <a:r>
              <a:rPr sz="3500" spc="20" dirty="0"/>
              <a:t>e</a:t>
            </a:r>
            <a:r>
              <a:rPr sz="3500" spc="40" dirty="0"/>
              <a:t>y</a:t>
            </a:r>
            <a:r>
              <a:rPr sz="3500" spc="25" dirty="0"/>
              <a:t>w</a:t>
            </a:r>
            <a:r>
              <a:rPr sz="3500" spc="45" dirty="0"/>
              <a:t>o</a:t>
            </a:r>
            <a:r>
              <a:rPr sz="3500" spc="-30" dirty="0"/>
              <a:t>r</a:t>
            </a:r>
            <a:r>
              <a:rPr sz="3500" spc="50" dirty="0"/>
              <a:t>d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4099</Words>
  <Application>Microsoft Office PowerPoint</Application>
  <PresentationFormat>On-screen Show (4:3)</PresentationFormat>
  <Paragraphs>727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CS 501- Introduction to JAVA Programming Lecture 10 – Inheritance and Polymorphism</vt:lpstr>
      <vt:lpstr>Lecture 10 Inheritance and Polymorphism</vt:lpstr>
      <vt:lpstr>Suppose you will define classes to model circles,  rectangles, and triangles. These classes have many  common features. What is the best way to design these  classes so to avoid redundancy?</vt:lpstr>
      <vt:lpstr>PowerPoint Presentation</vt:lpstr>
      <vt:lpstr>10.1. Superclasses and Subclasses</vt:lpstr>
      <vt:lpstr>10.1. Superclasses and Subclasses</vt:lpstr>
      <vt:lpstr>10.1. Superclasses and Subclasses</vt:lpstr>
      <vt:lpstr>10.1. Superclasses and Subclasses</vt:lpstr>
      <vt:lpstr>10.2. Using the super Keyword</vt:lpstr>
      <vt:lpstr>10.2. Using the super Keyword</vt:lpstr>
      <vt:lpstr>10.2. Using the super Keyword</vt:lpstr>
      <vt:lpstr>10.2. Using the super Keyword</vt:lpstr>
      <vt:lpstr>10.2. Using the super Keyword</vt:lpstr>
      <vt:lpstr>10.2. Using the super Keyword</vt:lpstr>
      <vt:lpstr>10.2. Using the super Keyword</vt:lpstr>
      <vt:lpstr>10.2. Using the super Keyword</vt:lpstr>
      <vt:lpstr>10.2. Using the super Keyword</vt:lpstr>
      <vt:lpstr>10.2. Using the super Keyword</vt:lpstr>
      <vt:lpstr>10.2. Using the super Keyword</vt:lpstr>
      <vt:lpstr>10.2. Using the super Keyword</vt:lpstr>
      <vt:lpstr>10.3. Overriding Methods</vt:lpstr>
      <vt:lpstr>10.3. Overriding Methods Overriding Methods in the Superclass</vt:lpstr>
      <vt:lpstr>10.3. Overriding Methods</vt:lpstr>
      <vt:lpstr>11.4. Overriding vs. Overloading</vt:lpstr>
      <vt:lpstr>11.4. Overriding vs. Overloading</vt:lpstr>
      <vt:lpstr>11.4. Overriding vs. Overloading</vt:lpstr>
      <vt:lpstr>11.5. The Object Class and Its toString() Methods</vt:lpstr>
      <vt:lpstr>11.5. The Object Class and Its toString() Methods</vt:lpstr>
      <vt:lpstr>11.6. Polymorphism</vt:lpstr>
      <vt:lpstr>Upcasting</vt:lpstr>
      <vt:lpstr>10.7. Dynamic Binding</vt:lpstr>
      <vt:lpstr>10.7. Dynamic Binding</vt:lpstr>
      <vt:lpstr>10.7. Dynamic Binding</vt:lpstr>
      <vt:lpstr>Polymorphism, Dynamic Binding and Generic Programming</vt:lpstr>
      <vt:lpstr>10.7. Dynamic Binding</vt:lpstr>
      <vt:lpstr>10.8. Casting Objects and the instanceof Operator  Casting Objects</vt:lpstr>
      <vt:lpstr>10.8. Casting Objects and the instanceof Operator</vt:lpstr>
      <vt:lpstr>10.8. Casting Objects and the instanceof Operator The instanceof Operator</vt:lpstr>
      <vt:lpstr>10.9. The equals Method</vt:lpstr>
      <vt:lpstr>The protected Modifier</vt:lpstr>
      <vt:lpstr>The protected Modifier</vt:lpstr>
      <vt:lpstr> The protected Modifier Visibility Modifiers</vt:lpstr>
      <vt:lpstr>10.12. Preventing Extending and Overriding</vt:lpstr>
      <vt:lpstr>10.12. Preventing Extending and Overriding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Aughdon Breslin</cp:lastModifiedBy>
  <cp:revision>4</cp:revision>
  <dcterms:created xsi:type="dcterms:W3CDTF">2025-02-09T22:41:19Z</dcterms:created>
  <dcterms:modified xsi:type="dcterms:W3CDTF">2025-02-26T23:15:32Z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2022-10-07T00:00:00Z</vt:filetime>
  </property>
  <property fmtid="{D5CDD505-2E9C-101B-9397-08002B2CF9AE}" pid="3" name="LastSaved">
    <vt:filetime>2025-02-09T00:00:00Z</vt:filetime>
  </property>
  <property fmtid="{D5CDD505-2E9C-101B-9397-08002B2CF9AE}" pid="4" name="MSIP_Label_a73fd474-4f3c-44ed-88fb-5cc4bd2471bf_Enabled">
    <vt:lpwstr>true</vt:lpwstr>
  </property>
  <property fmtid="{D5CDD505-2E9C-101B-9397-08002B2CF9AE}" pid="5" name="MSIP_Label_a73fd474-4f3c-44ed-88fb-5cc4bd2471bf_SetDate">
    <vt:lpwstr>2025-02-22T18:55:26Z</vt:lpwstr>
  </property>
  <property fmtid="{D5CDD505-2E9C-101B-9397-08002B2CF9AE}" pid="6" name="MSIP_Label_a73fd474-4f3c-44ed-88fb-5cc4bd2471bf_Method">
    <vt:lpwstr>Standard</vt:lpwstr>
  </property>
  <property fmtid="{D5CDD505-2E9C-101B-9397-08002B2CF9AE}" pid="7" name="MSIP_Label_a73fd474-4f3c-44ed-88fb-5cc4bd2471bf_Name">
    <vt:lpwstr>defa4170-0d19-0005-0004-bc88714345d2</vt:lpwstr>
  </property>
  <property fmtid="{D5CDD505-2E9C-101B-9397-08002B2CF9AE}" pid="8" name="MSIP_Label_a73fd474-4f3c-44ed-88fb-5cc4bd2471bf_SiteId">
    <vt:lpwstr>8d1a69ec-03b5-4345-ae21-dad112f5fb4f</vt:lpwstr>
  </property>
  <property fmtid="{D5CDD505-2E9C-101B-9397-08002B2CF9AE}" pid="9" name="MSIP_Label_a73fd474-4f3c-44ed-88fb-5cc4bd2471bf_ActionId">
    <vt:lpwstr>a48a97b9-1421-4386-868f-bc6057f8609f</vt:lpwstr>
  </property>
  <property fmtid="{D5CDD505-2E9C-101B-9397-08002B2CF9AE}" pid="10" name="MSIP_Label_a73fd474-4f3c-44ed-88fb-5cc4bd2471bf_ContentBits">
    <vt:lpwstr>0</vt:lpwstr>
  </property>
  <property fmtid="{D5CDD505-2E9C-101B-9397-08002B2CF9AE}" pid="11" name="MSIP_Label_a73fd474-4f3c-44ed-88fb-5cc4bd2471bf_Tag">
    <vt:lpwstr>10, 3, 0, 1</vt:lpwstr>
  </property>
</Properties>
</file>