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73" r:id="rId3"/>
    <p:sldId id="337" r:id="rId4"/>
    <p:sldId id="336" r:id="rId5"/>
    <p:sldId id="274" r:id="rId6"/>
    <p:sldId id="275" r:id="rId7"/>
    <p:sldId id="277" r:id="rId8"/>
    <p:sldId id="278" r:id="rId9"/>
    <p:sldId id="279" r:id="rId10"/>
    <p:sldId id="281" r:id="rId11"/>
    <p:sldId id="284" r:id="rId12"/>
    <p:sldId id="285" r:id="rId13"/>
    <p:sldId id="289" r:id="rId14"/>
    <p:sldId id="290" r:id="rId15"/>
    <p:sldId id="291" r:id="rId16"/>
    <p:sldId id="292" r:id="rId17"/>
    <p:sldId id="293" r:id="rId18"/>
    <p:sldId id="294" r:id="rId19"/>
    <p:sldId id="295" r:id="rId20"/>
    <p:sldId id="296" r:id="rId21"/>
    <p:sldId id="297" r:id="rId22"/>
    <p:sldId id="298" r:id="rId23"/>
    <p:sldId id="338" r:id="rId24"/>
    <p:sldId id="299" r:id="rId25"/>
    <p:sldId id="300" r:id="rId26"/>
    <p:sldId id="301" r:id="rId27"/>
    <p:sldId id="302" r:id="rId28"/>
    <p:sldId id="303" r:id="rId29"/>
    <p:sldId id="304" r:id="rId30"/>
    <p:sldId id="305" r:id="rId31"/>
    <p:sldId id="306" r:id="rId32"/>
    <p:sldId id="311" r:id="rId33"/>
    <p:sldId id="312" r:id="rId34"/>
    <p:sldId id="313" r:id="rId35"/>
    <p:sldId id="315" r:id="rId36"/>
    <p:sldId id="316" r:id="rId37"/>
    <p:sldId id="317" r:id="rId38"/>
    <p:sldId id="318" r:id="rId39"/>
    <p:sldId id="319" r:id="rId40"/>
    <p:sldId id="320" r:id="rId41"/>
    <p:sldId id="321" r:id="rId42"/>
    <p:sldId id="322" r:id="rId43"/>
    <p:sldId id="323" r:id="rId44"/>
    <p:sldId id="324" r:id="rId45"/>
    <p:sldId id="325" r:id="rId46"/>
    <p:sldId id="326" r:id="rId47"/>
    <p:sldId id="327" r:id="rId48"/>
    <p:sldId id="328" r:id="rId49"/>
    <p:sldId id="329" r:id="rId50"/>
    <p:sldId id="330" r:id="rId51"/>
    <p:sldId id="331" r:id="rId52"/>
    <p:sldId id="332" r:id="rId53"/>
    <p:sldId id="333" r:id="rId54"/>
    <p:sldId id="334" r:id="rId55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108" y="65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186180" y="155955"/>
            <a:ext cx="6771639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83540" y="1342644"/>
            <a:ext cx="3378200" cy="4457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2/22/2025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2/22/2025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6099047" y="26380"/>
            <a:ext cx="3045460" cy="0"/>
          </a:xfrm>
          <a:custGeom>
            <a:avLst/>
            <a:gdLst/>
            <a:ahLst/>
            <a:cxnLst/>
            <a:rect l="l" t="t" r="r" b="b"/>
            <a:pathLst>
              <a:path w="3045459">
                <a:moveTo>
                  <a:pt x="0" y="0"/>
                </a:moveTo>
                <a:lnTo>
                  <a:pt x="3044952" y="1"/>
                </a:lnTo>
              </a:path>
            </a:pathLst>
          </a:custGeom>
          <a:ln w="50800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26944"/>
            <a:ext cx="6099175" cy="0"/>
          </a:xfrm>
          <a:custGeom>
            <a:avLst/>
            <a:gdLst/>
            <a:ahLst/>
            <a:cxnLst/>
            <a:rect l="l" t="t" r="r" b="b"/>
            <a:pathLst>
              <a:path w="6099175">
                <a:moveTo>
                  <a:pt x="0" y="0"/>
                </a:moveTo>
                <a:lnTo>
                  <a:pt x="6099048" y="1"/>
                </a:lnTo>
              </a:path>
            </a:pathLst>
          </a:custGeom>
          <a:ln w="50800">
            <a:solidFill>
              <a:srgbClr val="9015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23346" y="0"/>
            <a:ext cx="585984" cy="938047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2/22/2025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206593" y="243839"/>
            <a:ext cx="4730813" cy="558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31140" y="1126235"/>
            <a:ext cx="6426200" cy="1701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445000" y="6439972"/>
            <a:ext cx="266700" cy="2228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google.com/index.html" TargetMode="Externa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0075" y="2862156"/>
            <a:ext cx="7924165" cy="110109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459"/>
              </a:spcBef>
            </a:pPr>
            <a:r>
              <a:rPr b="0" dirty="0">
                <a:latin typeface="Times New Roman"/>
                <a:cs typeface="Times New Roman"/>
              </a:rPr>
              <a:t>CS 501-</a:t>
            </a:r>
            <a:r>
              <a:rPr b="0" spc="-5" dirty="0">
                <a:latin typeface="Times New Roman"/>
                <a:cs typeface="Times New Roman"/>
              </a:rPr>
              <a:t> I</a:t>
            </a:r>
            <a:r>
              <a:rPr b="0" dirty="0">
                <a:latin typeface="Times New Roman"/>
                <a:cs typeface="Times New Roman"/>
              </a:rPr>
              <a:t>nt</a:t>
            </a:r>
            <a:r>
              <a:rPr b="0" spc="-5" dirty="0">
                <a:latin typeface="Times New Roman"/>
                <a:cs typeface="Times New Roman"/>
              </a:rPr>
              <a:t>r</a:t>
            </a:r>
            <a:r>
              <a:rPr b="0" dirty="0">
                <a:latin typeface="Times New Roman"/>
                <a:cs typeface="Times New Roman"/>
              </a:rPr>
              <a:t>odu</a:t>
            </a:r>
            <a:r>
              <a:rPr b="0" spc="-5" dirty="0">
                <a:latin typeface="Times New Roman"/>
                <a:cs typeface="Times New Roman"/>
              </a:rPr>
              <a:t>c</a:t>
            </a:r>
            <a:r>
              <a:rPr b="0" dirty="0">
                <a:latin typeface="Times New Roman"/>
                <a:cs typeface="Times New Roman"/>
              </a:rPr>
              <a:t>tion to J</a:t>
            </a:r>
            <a:r>
              <a:rPr b="0" spc="-455" dirty="0">
                <a:latin typeface="Times New Roman"/>
                <a:cs typeface="Times New Roman"/>
              </a:rPr>
              <a:t>AV</a:t>
            </a:r>
            <a:r>
              <a:rPr b="0" dirty="0">
                <a:latin typeface="Times New Roman"/>
                <a:cs typeface="Times New Roman"/>
              </a:rPr>
              <a:t>A</a:t>
            </a:r>
            <a:r>
              <a:rPr b="0" spc="-200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P</a:t>
            </a:r>
            <a:r>
              <a:rPr b="0" spc="-5" dirty="0">
                <a:latin typeface="Times New Roman"/>
                <a:cs typeface="Times New Roman"/>
              </a:rPr>
              <a:t>r</a:t>
            </a:r>
            <a:r>
              <a:rPr b="0" dirty="0">
                <a:latin typeface="Times New Roman"/>
                <a:cs typeface="Times New Roman"/>
              </a:rPr>
              <a:t>og</a:t>
            </a:r>
            <a:r>
              <a:rPr b="0" spc="-5" dirty="0">
                <a:latin typeface="Times New Roman"/>
                <a:cs typeface="Times New Roman"/>
              </a:rPr>
              <a:t>ra</a:t>
            </a:r>
            <a:r>
              <a:rPr b="0" dirty="0">
                <a:latin typeface="Times New Roman"/>
                <a:cs typeface="Times New Roman"/>
              </a:rPr>
              <a:t>mming</a:t>
            </a:r>
          </a:p>
          <a:p>
            <a:pPr marR="106680" algn="r">
              <a:lnSpc>
                <a:spcPct val="100000"/>
              </a:lnSpc>
              <a:spcBef>
                <a:spcPts val="305"/>
              </a:spcBef>
            </a:pPr>
            <a:r>
              <a:rPr sz="3000" b="0" dirty="0">
                <a:latin typeface="Times New Roman"/>
                <a:cs typeface="Times New Roman"/>
              </a:rPr>
              <a:t>Lecture</a:t>
            </a:r>
            <a:r>
              <a:rPr sz="3000" b="0" spc="-5" dirty="0">
                <a:latin typeface="Times New Roman"/>
                <a:cs typeface="Times New Roman"/>
              </a:rPr>
              <a:t> </a:t>
            </a:r>
            <a:r>
              <a:rPr sz="3000" b="0" spc="-60" dirty="0">
                <a:latin typeface="Times New Roman"/>
                <a:cs typeface="Times New Roman"/>
              </a:rPr>
              <a:t>11</a:t>
            </a:r>
            <a:r>
              <a:rPr sz="3000" b="0" spc="-5" dirty="0">
                <a:latin typeface="Times New Roman"/>
                <a:cs typeface="Times New Roman"/>
              </a:rPr>
              <a:t> </a:t>
            </a:r>
            <a:r>
              <a:rPr sz="3000" b="0" dirty="0">
                <a:latin typeface="Times New Roman"/>
                <a:cs typeface="Times New Roman"/>
              </a:rPr>
              <a:t>-</a:t>
            </a:r>
            <a:r>
              <a:rPr sz="3000" b="0" spc="-10" dirty="0">
                <a:latin typeface="Times New Roman"/>
                <a:cs typeface="Times New Roman"/>
              </a:rPr>
              <a:t> </a:t>
            </a:r>
            <a:r>
              <a:rPr sz="3000" b="0" dirty="0">
                <a:latin typeface="Times New Roman"/>
                <a:cs typeface="Times New Roman"/>
              </a:rPr>
              <a:t>Exception</a:t>
            </a:r>
            <a:r>
              <a:rPr sz="3000" b="0" spc="-5" dirty="0">
                <a:latin typeface="Times New Roman"/>
                <a:cs typeface="Times New Roman"/>
              </a:rPr>
              <a:t> </a:t>
            </a:r>
            <a:r>
              <a:rPr sz="3000" b="0" dirty="0">
                <a:latin typeface="Times New Roman"/>
                <a:cs typeface="Times New Roman"/>
              </a:rPr>
              <a:t>Handling</a:t>
            </a:r>
            <a:r>
              <a:rPr sz="3000" b="0" spc="-10" dirty="0">
                <a:latin typeface="Times New Roman"/>
                <a:cs typeface="Times New Roman"/>
              </a:rPr>
              <a:t> </a:t>
            </a:r>
            <a:r>
              <a:rPr sz="3000" b="0" dirty="0">
                <a:latin typeface="Times New Roman"/>
                <a:cs typeface="Times New Roman"/>
              </a:rPr>
              <a:t>and</a:t>
            </a:r>
            <a:r>
              <a:rPr sz="3000" b="0" spc="-60" dirty="0">
                <a:latin typeface="Times New Roman"/>
                <a:cs typeface="Times New Roman"/>
              </a:rPr>
              <a:t> </a:t>
            </a:r>
            <a:r>
              <a:rPr sz="3000" b="0" spc="-50" dirty="0">
                <a:latin typeface="Times New Roman"/>
                <a:cs typeface="Times New Roman"/>
              </a:rPr>
              <a:t>Text</a:t>
            </a:r>
            <a:r>
              <a:rPr sz="3000" b="0" spc="-10" dirty="0">
                <a:latin typeface="Times New Roman"/>
                <a:cs typeface="Times New Roman"/>
              </a:rPr>
              <a:t> </a:t>
            </a:r>
            <a:r>
              <a:rPr sz="3000" b="0" dirty="0">
                <a:latin typeface="Times New Roman"/>
                <a:cs typeface="Times New Roman"/>
              </a:rPr>
              <a:t>I/O</a:t>
            </a:r>
            <a:endParaRPr sz="30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9640" y="5140135"/>
            <a:ext cx="3133344" cy="133480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16612" y="356615"/>
            <a:ext cx="391160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Exception</a:t>
            </a:r>
            <a:r>
              <a:rPr spc="-80" dirty="0"/>
              <a:t> </a:t>
            </a:r>
            <a:r>
              <a:rPr spc="-20" dirty="0"/>
              <a:t>Advantages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0173" y="1137411"/>
            <a:ext cx="7661275" cy="2362891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469900" marR="5080" indent="-457200">
              <a:lnSpc>
                <a:spcPct val="101400"/>
              </a:lnSpc>
              <a:spcBef>
                <a:spcPts val="50"/>
              </a:spcBef>
              <a:buFont typeface="Wingdings"/>
              <a:buChar char="■"/>
              <a:tabLst>
                <a:tab pos="469265" algn="l"/>
                <a:tab pos="469900" algn="l"/>
              </a:tabLst>
            </a:pPr>
            <a:r>
              <a:rPr sz="2800" spc="-5" dirty="0">
                <a:latin typeface="Times New Roman"/>
                <a:cs typeface="Times New Roman"/>
              </a:rPr>
              <a:t>Using exception handling enables </a:t>
            </a:r>
            <a:r>
              <a:rPr sz="2800" dirty="0">
                <a:latin typeface="Times New Roman"/>
                <a:cs typeface="Times New Roman"/>
              </a:rPr>
              <a:t>a </a:t>
            </a:r>
            <a:r>
              <a:rPr sz="2800" spc="-5" dirty="0">
                <a:latin typeface="Times New Roman"/>
                <a:cs typeface="Times New Roman"/>
              </a:rPr>
              <a:t>method to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throw</a:t>
            </a:r>
            <a:r>
              <a:rPr sz="2800" spc="-5" dirty="0">
                <a:latin typeface="Times New Roman"/>
                <a:cs typeface="Times New Roman"/>
              </a:rPr>
              <a:t> an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exception to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its </a:t>
            </a:r>
            <a:r>
              <a:rPr sz="2800" spc="-30" dirty="0">
                <a:latin typeface="Times New Roman"/>
                <a:cs typeface="Times New Roman"/>
              </a:rPr>
              <a:t>caller.</a:t>
            </a:r>
            <a:endParaRPr sz="2800" dirty="0">
              <a:latin typeface="Times New Roman"/>
              <a:cs typeface="Times New Roman"/>
            </a:endParaRPr>
          </a:p>
          <a:p>
            <a:pPr marL="469900" marR="141605" indent="-457200">
              <a:lnSpc>
                <a:spcPct val="101400"/>
              </a:lnSpc>
              <a:spcBef>
                <a:spcPts val="1585"/>
              </a:spcBef>
              <a:buFont typeface="Wingdings"/>
              <a:buChar char="■"/>
              <a:tabLst>
                <a:tab pos="469265" algn="l"/>
                <a:tab pos="469900" algn="l"/>
              </a:tabLst>
            </a:pPr>
            <a:r>
              <a:rPr sz="2800" spc="-20" dirty="0">
                <a:latin typeface="Times New Roman"/>
                <a:cs typeface="Times New Roman"/>
              </a:rPr>
              <a:t>Without</a:t>
            </a:r>
            <a:r>
              <a:rPr sz="2800" spc="-5" dirty="0">
                <a:latin typeface="Times New Roman"/>
                <a:cs typeface="Times New Roman"/>
              </a:rPr>
              <a:t> this </a:t>
            </a:r>
            <a:r>
              <a:rPr sz="2800" spc="-25" dirty="0">
                <a:latin typeface="Times New Roman"/>
                <a:cs typeface="Times New Roman"/>
              </a:rPr>
              <a:t>capability,</a:t>
            </a:r>
            <a:r>
              <a:rPr sz="2800" dirty="0">
                <a:latin typeface="Times New Roman"/>
                <a:cs typeface="Times New Roman"/>
              </a:rPr>
              <a:t> a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method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must</a:t>
            </a:r>
            <a:r>
              <a:rPr lang="en-US" sz="2800" spc="-5" dirty="0">
                <a:latin typeface="Times New Roman"/>
                <a:cs typeface="Times New Roman"/>
              </a:rPr>
              <a:t> either</a:t>
            </a:r>
            <a:r>
              <a:rPr sz="2800" spc="-5" dirty="0">
                <a:latin typeface="Times New Roman"/>
                <a:cs typeface="Times New Roman"/>
              </a:rPr>
              <a:t> handle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the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exception </a:t>
            </a:r>
            <a:r>
              <a:rPr lang="en-US" sz="2800" spc="-5" dirty="0">
                <a:latin typeface="Times New Roman"/>
                <a:cs typeface="Times New Roman"/>
              </a:rPr>
              <a:t>itself </a:t>
            </a:r>
            <a:r>
              <a:rPr sz="2800" dirty="0">
                <a:latin typeface="Times New Roman"/>
                <a:cs typeface="Times New Roman"/>
              </a:rPr>
              <a:t>or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terminate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the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program.</a:t>
            </a:r>
            <a:endParaRPr sz="2800" dirty="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9144000" cy="938530"/>
            <a:chOff x="0" y="0"/>
            <a:chExt cx="9144000" cy="938530"/>
          </a:xfrm>
        </p:grpSpPr>
        <p:sp>
          <p:nvSpPr>
            <p:cNvPr id="5" name="object 5"/>
            <p:cNvSpPr/>
            <p:nvPr/>
          </p:nvSpPr>
          <p:spPr>
            <a:xfrm>
              <a:off x="6099047" y="26380"/>
              <a:ext cx="3045460" cy="0"/>
            </a:xfrm>
            <a:custGeom>
              <a:avLst/>
              <a:gdLst/>
              <a:ahLst/>
              <a:cxnLst/>
              <a:rect l="l" t="t" r="r" b="b"/>
              <a:pathLst>
                <a:path w="3045459">
                  <a:moveTo>
                    <a:pt x="0" y="0"/>
                  </a:moveTo>
                  <a:lnTo>
                    <a:pt x="3044952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26944"/>
              <a:ext cx="6099175" cy="0"/>
            </a:xfrm>
            <a:custGeom>
              <a:avLst/>
              <a:gdLst/>
              <a:ahLst/>
              <a:cxnLst/>
              <a:rect l="l" t="t" r="r" b="b"/>
              <a:pathLst>
                <a:path w="6099175">
                  <a:moveTo>
                    <a:pt x="0" y="0"/>
                  </a:moveTo>
                  <a:lnTo>
                    <a:pt x="6099048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23346" y="0"/>
              <a:ext cx="585984" cy="938047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83100" y="6452672"/>
            <a:ext cx="177800" cy="19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30"/>
              </a:lnSpc>
            </a:pPr>
            <a:r>
              <a:rPr sz="1400" dirty="0">
                <a:latin typeface="Times New Roman"/>
                <a:cs typeface="Times New Roman"/>
              </a:rPr>
              <a:t>29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10947" y="259892"/>
            <a:ext cx="7373620" cy="1487170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1199515">
              <a:lnSpc>
                <a:spcPct val="100000"/>
              </a:lnSpc>
              <a:spcBef>
                <a:spcPts val="860"/>
              </a:spcBef>
            </a:pPr>
            <a:r>
              <a:rPr spc="-5" dirty="0"/>
              <a:t>Handling</a:t>
            </a:r>
            <a:r>
              <a:rPr spc="-35" dirty="0"/>
              <a:t> </a:t>
            </a:r>
            <a:r>
              <a:rPr spc="-15" dirty="0"/>
              <a:t>InputMismatchException</a:t>
            </a:r>
          </a:p>
          <a:p>
            <a:pPr marL="12700" marR="5080">
              <a:lnSpc>
                <a:spcPct val="100000"/>
              </a:lnSpc>
              <a:spcBef>
                <a:spcPts val="545"/>
              </a:spcBef>
            </a:pPr>
            <a:r>
              <a:rPr sz="2500" b="0" spc="-5" dirty="0">
                <a:latin typeface="Times New Roman"/>
                <a:cs typeface="Times New Roman"/>
              </a:rPr>
              <a:t>By </a:t>
            </a:r>
            <a:r>
              <a:rPr sz="2500" b="0" dirty="0">
                <a:latin typeface="Times New Roman"/>
                <a:cs typeface="Times New Roman"/>
              </a:rPr>
              <a:t>handling InputMismatchException, your program will </a:t>
            </a:r>
            <a:r>
              <a:rPr sz="2500" b="0" spc="-610" dirty="0">
                <a:latin typeface="Times New Roman"/>
                <a:cs typeface="Times New Roman"/>
              </a:rPr>
              <a:t> </a:t>
            </a:r>
            <a:r>
              <a:rPr sz="2500" b="0" dirty="0">
                <a:latin typeface="Times New Roman"/>
                <a:cs typeface="Times New Roman"/>
              </a:rPr>
              <a:t>continuously</a:t>
            </a:r>
            <a:r>
              <a:rPr sz="2500" b="0" spc="-5" dirty="0">
                <a:latin typeface="Times New Roman"/>
                <a:cs typeface="Times New Roman"/>
              </a:rPr>
              <a:t> </a:t>
            </a:r>
            <a:r>
              <a:rPr sz="2500" b="0" dirty="0">
                <a:latin typeface="Times New Roman"/>
                <a:cs typeface="Times New Roman"/>
              </a:rPr>
              <a:t>read an input until</a:t>
            </a:r>
            <a:r>
              <a:rPr sz="2500" b="0" spc="5" dirty="0">
                <a:latin typeface="Times New Roman"/>
                <a:cs typeface="Times New Roman"/>
              </a:rPr>
              <a:t> </a:t>
            </a:r>
            <a:r>
              <a:rPr sz="2500" b="0" dirty="0">
                <a:latin typeface="Times New Roman"/>
                <a:cs typeface="Times New Roman"/>
              </a:rPr>
              <a:t>it</a:t>
            </a:r>
            <a:r>
              <a:rPr sz="2500" b="0" spc="5" dirty="0">
                <a:latin typeface="Times New Roman"/>
                <a:cs typeface="Times New Roman"/>
              </a:rPr>
              <a:t> </a:t>
            </a:r>
            <a:r>
              <a:rPr sz="2500" b="0" dirty="0">
                <a:latin typeface="Times New Roman"/>
                <a:cs typeface="Times New Roman"/>
              </a:rPr>
              <a:t>is correct.</a:t>
            </a:r>
            <a:endParaRPr sz="25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9144000" cy="938530"/>
            <a:chOff x="0" y="0"/>
            <a:chExt cx="9144000" cy="938530"/>
          </a:xfrm>
        </p:grpSpPr>
        <p:sp>
          <p:nvSpPr>
            <p:cNvPr id="5" name="object 5"/>
            <p:cNvSpPr/>
            <p:nvPr/>
          </p:nvSpPr>
          <p:spPr>
            <a:xfrm>
              <a:off x="6099047" y="26380"/>
              <a:ext cx="3045460" cy="0"/>
            </a:xfrm>
            <a:custGeom>
              <a:avLst/>
              <a:gdLst/>
              <a:ahLst/>
              <a:cxnLst/>
              <a:rect l="l" t="t" r="r" b="b"/>
              <a:pathLst>
                <a:path w="3045459">
                  <a:moveTo>
                    <a:pt x="0" y="0"/>
                  </a:moveTo>
                  <a:lnTo>
                    <a:pt x="3044952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26944"/>
              <a:ext cx="6099175" cy="0"/>
            </a:xfrm>
            <a:custGeom>
              <a:avLst/>
              <a:gdLst/>
              <a:ahLst/>
              <a:cxnLst/>
              <a:rect l="l" t="t" r="r" b="b"/>
              <a:pathLst>
                <a:path w="6099175">
                  <a:moveTo>
                    <a:pt x="0" y="0"/>
                  </a:moveTo>
                  <a:lnTo>
                    <a:pt x="6099048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23346" y="0"/>
              <a:ext cx="585984" cy="938047"/>
            </a:xfrm>
            <a:prstGeom prst="rect">
              <a:avLst/>
            </a:prstGeom>
          </p:spPr>
        </p:pic>
      </p:grpSp>
      <p:grpSp>
        <p:nvGrpSpPr>
          <p:cNvPr id="8" name="object 8"/>
          <p:cNvGrpSpPr/>
          <p:nvPr/>
        </p:nvGrpSpPr>
        <p:grpSpPr>
          <a:xfrm>
            <a:off x="137160" y="1706469"/>
            <a:ext cx="9006840" cy="5015230"/>
            <a:chOff x="137160" y="1706469"/>
            <a:chExt cx="9006840" cy="5015230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7392" y="1706469"/>
              <a:ext cx="7772399" cy="1300820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37160" y="2566492"/>
              <a:ext cx="9006840" cy="4155440"/>
            </a:xfrm>
            <a:custGeom>
              <a:avLst/>
              <a:gdLst/>
              <a:ahLst/>
              <a:cxnLst/>
              <a:rect l="l" t="t" r="r" b="b"/>
              <a:pathLst>
                <a:path w="9006840" h="4155440">
                  <a:moveTo>
                    <a:pt x="0" y="0"/>
                  </a:moveTo>
                  <a:lnTo>
                    <a:pt x="9006840" y="0"/>
                  </a:lnTo>
                  <a:lnTo>
                    <a:pt x="9006840" y="4154983"/>
                  </a:lnTo>
                  <a:lnTo>
                    <a:pt x="0" y="41549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215900" y="2588259"/>
            <a:ext cx="8790940" cy="33868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615"/>
              </a:lnSpc>
              <a:spcBef>
                <a:spcPts val="100"/>
              </a:spcBef>
            </a:pPr>
            <a:r>
              <a:rPr sz="2200" spc="-5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sz="2200" spc="-35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2200" spc="-10" dirty="0">
                <a:latin typeface="Courier New" panose="02070309020205020404" pitchFamily="49" charset="0"/>
                <a:cs typeface="Courier New" panose="02070309020205020404" pitchFamily="49" charset="0"/>
              </a:rPr>
              <a:t>java.util.*;</a:t>
            </a:r>
            <a:endParaRPr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66700" marR="49530" indent="-254000">
              <a:lnSpc>
                <a:spcPts val="2590"/>
              </a:lnSpc>
              <a:spcBef>
                <a:spcPts val="105"/>
              </a:spcBef>
            </a:pPr>
            <a:r>
              <a:rPr sz="2200" spc="-1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sz="2200" spc="5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2200" spc="-5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sz="2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2200" spc="-10" dirty="0" err="1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InputMismatchExceptionDemo</a:t>
            </a:r>
            <a:r>
              <a:rPr sz="2200" spc="5" dirty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22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66700" marR="49530" indent="-254000">
              <a:lnSpc>
                <a:spcPts val="2590"/>
              </a:lnSpc>
              <a:spcBef>
                <a:spcPts val="105"/>
              </a:spcBef>
            </a:pPr>
            <a:r>
              <a:rPr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2200" spc="-48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2200" spc="-1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sz="2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2200" spc="-15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sz="2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2200" spc="-1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sz="2200" spc="-5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2200" spc="-5" dirty="0">
                <a:latin typeface="Courier New" panose="02070309020205020404" pitchFamily="49" charset="0"/>
                <a:cs typeface="Courier New" panose="02070309020205020404" pitchFamily="49" charset="0"/>
              </a:rPr>
              <a:t>main(</a:t>
            </a:r>
            <a:r>
              <a:rPr sz="2200" spc="-5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sz="2200" spc="-5" dirty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sz="2200" spc="-1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sz="2200" spc="-1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sz="2200" spc="5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22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57200" marR="5080">
              <a:lnSpc>
                <a:spcPts val="2590"/>
              </a:lnSpc>
              <a:spcBef>
                <a:spcPts val="120"/>
              </a:spcBef>
            </a:pPr>
            <a:r>
              <a:rPr sz="2200" spc="-5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Scanner </a:t>
            </a:r>
            <a:r>
              <a:rPr sz="2200" spc="-10" dirty="0">
                <a:latin typeface="Courier New" panose="02070309020205020404" pitchFamily="49" charset="0"/>
                <a:cs typeface="Courier New" panose="02070309020205020404" pitchFamily="49" charset="0"/>
              </a:rPr>
              <a:t>input </a:t>
            </a:r>
            <a:r>
              <a:rPr sz="22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sz="2200" spc="-5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sz="2200" spc="-10" dirty="0">
                <a:latin typeface="Courier New" panose="02070309020205020404" pitchFamily="49" charset="0"/>
                <a:cs typeface="Courier New" panose="02070309020205020404" pitchFamily="49" charset="0"/>
              </a:rPr>
              <a:t>Scanner(System.in); </a:t>
            </a:r>
            <a:r>
              <a:rPr sz="2200" spc="-484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2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sz="2200" spc="-1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spc="-1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validInput</a:t>
            </a:r>
            <a:r>
              <a:rPr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200" spc="-5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</a:t>
            </a:r>
            <a:r>
              <a:rPr sz="2200" spc="-5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sz="2200" spc="-5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>
              <a:lnSpc>
                <a:spcPts val="2610"/>
              </a:lnSpc>
            </a:pPr>
            <a:r>
              <a:rPr lang="en-US" sz="2200" spc="-5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(!</a:t>
            </a:r>
            <a:r>
              <a:rPr lang="en-US" sz="2200" spc="-5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validInput</a:t>
            </a:r>
            <a:r>
              <a:rPr lang="en-US" sz="2200" spc="-5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sz="2200" spc="-4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22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774700">
              <a:lnSpc>
                <a:spcPts val="2590"/>
              </a:lnSpc>
            </a:pPr>
            <a:r>
              <a:rPr sz="22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//try</a:t>
            </a:r>
            <a:r>
              <a:rPr sz="2200" spc="-35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2200" spc="-5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block</a:t>
            </a:r>
            <a:endParaRPr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74700">
              <a:lnSpc>
                <a:spcPts val="2615"/>
              </a:lnSpc>
            </a:pPr>
            <a:r>
              <a:rPr sz="2200" spc="-1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//Display</a:t>
            </a:r>
            <a:r>
              <a:rPr sz="2200" spc="-2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2200" spc="-5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sz="2200" spc="-1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result</a:t>
            </a:r>
            <a:endParaRPr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74700">
              <a:lnSpc>
                <a:spcPts val="2615"/>
              </a:lnSpc>
              <a:spcBef>
                <a:spcPts val="75"/>
              </a:spcBef>
            </a:pPr>
            <a:r>
              <a:rPr sz="2200" spc="-15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//catch</a:t>
            </a:r>
            <a:r>
              <a:rPr sz="2200" spc="-4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2200" spc="-5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block</a:t>
            </a:r>
            <a:endParaRPr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20700">
              <a:lnSpc>
                <a:spcPts val="2615"/>
              </a:lnSpc>
            </a:pPr>
            <a:r>
              <a:rPr sz="2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406400" y="5954429"/>
            <a:ext cx="121920" cy="333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35"/>
              </a:lnSpc>
            </a:pPr>
            <a:r>
              <a:rPr sz="2200" dirty="0">
                <a:latin typeface="Calibri"/>
                <a:cs typeface="Calibri"/>
              </a:rPr>
              <a:t>}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215900" y="6283613"/>
            <a:ext cx="121920" cy="333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35"/>
              </a:lnSpc>
            </a:pPr>
            <a:r>
              <a:rPr sz="2200" dirty="0">
                <a:latin typeface="Calibri"/>
                <a:cs typeface="Calibri"/>
              </a:rPr>
              <a:t>}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98314" y="356615"/>
            <a:ext cx="614807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Handling</a:t>
            </a:r>
            <a:r>
              <a:rPr spc="-40" dirty="0"/>
              <a:t> </a:t>
            </a:r>
            <a:r>
              <a:rPr spc="-15" dirty="0"/>
              <a:t>InputMismatchException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938530"/>
            <a:chOff x="0" y="0"/>
            <a:chExt cx="9144000" cy="938530"/>
          </a:xfrm>
        </p:grpSpPr>
        <p:sp>
          <p:nvSpPr>
            <p:cNvPr id="4" name="object 4"/>
            <p:cNvSpPr/>
            <p:nvPr/>
          </p:nvSpPr>
          <p:spPr>
            <a:xfrm>
              <a:off x="6099047" y="26380"/>
              <a:ext cx="3045460" cy="0"/>
            </a:xfrm>
            <a:custGeom>
              <a:avLst/>
              <a:gdLst/>
              <a:ahLst/>
              <a:cxnLst/>
              <a:rect l="l" t="t" r="r" b="b"/>
              <a:pathLst>
                <a:path w="3045459">
                  <a:moveTo>
                    <a:pt x="0" y="0"/>
                  </a:moveTo>
                  <a:lnTo>
                    <a:pt x="3044952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26944"/>
              <a:ext cx="6099175" cy="0"/>
            </a:xfrm>
            <a:custGeom>
              <a:avLst/>
              <a:gdLst/>
              <a:ahLst/>
              <a:cxnLst/>
              <a:rect l="l" t="t" r="r" b="b"/>
              <a:pathLst>
                <a:path w="6099175">
                  <a:moveTo>
                    <a:pt x="0" y="0"/>
                  </a:moveTo>
                  <a:lnTo>
                    <a:pt x="6099048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23346" y="0"/>
              <a:ext cx="585984" cy="938047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4470400" y="6439972"/>
            <a:ext cx="203200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dirty="0">
                <a:latin typeface="Times New Roman"/>
                <a:cs typeface="Times New Roman"/>
              </a:rPr>
              <a:t>30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40284" y="1865884"/>
            <a:ext cx="9056116" cy="5067156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76200" marR="2226310" indent="-63500">
              <a:lnSpc>
                <a:spcPct val="102699"/>
              </a:lnSpc>
              <a:spcBef>
                <a:spcPts val="25"/>
              </a:spcBef>
            </a:pPr>
            <a:r>
              <a:rPr lang="en-US" sz="2000" spc="-15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//try</a:t>
            </a:r>
            <a:r>
              <a:rPr lang="en-US" sz="2000" spc="-65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spc="-5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block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6200" marR="2226310" indent="-63500">
              <a:lnSpc>
                <a:spcPct val="102699"/>
              </a:lnSpc>
              <a:spcBef>
                <a:spcPts val="25"/>
              </a:spcBef>
            </a:pP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try</a:t>
            </a:r>
            <a:r>
              <a:rPr lang="en-US" sz="2000" spc="-85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76200" marR="2226310" indent="-63500">
              <a:lnSpc>
                <a:spcPct val="102699"/>
              </a:lnSpc>
              <a:spcBef>
                <a:spcPts val="25"/>
              </a:spcBef>
            </a:pPr>
            <a:r>
              <a:rPr lang="en-US" sz="2000" spc="-15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sz="2000" spc="-15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</a:t>
            </a:r>
            <a:r>
              <a:rPr sz="2000" spc="-15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sz="2000" spc="-15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"Enter</a:t>
            </a:r>
            <a:r>
              <a:rPr sz="2000" spc="15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20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</a:t>
            </a:r>
            <a:r>
              <a:rPr sz="2000" spc="5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2000" spc="-15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integer:</a:t>
            </a:r>
            <a:r>
              <a:rPr sz="2000" spc="-5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sz="2000" spc="-5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2000" spc="-5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6200" marR="2226310" indent="-63500">
              <a:lnSpc>
                <a:spcPct val="102699"/>
              </a:lnSpc>
              <a:spcBef>
                <a:spcPts val="25"/>
              </a:spcBef>
            </a:pPr>
            <a:r>
              <a:rPr lang="en-US" sz="2000" spc="-5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sz="2000" spc="-15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sz="2000" spc="-5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2000" spc="-5" dirty="0"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sz="2000" spc="-10" dirty="0">
                <a:latin typeface="Courier New" panose="02070309020205020404" pitchFamily="49" charset="0"/>
                <a:cs typeface="Courier New" panose="02070309020205020404" pitchFamily="49" charset="0"/>
              </a:rPr>
              <a:t>input.nextInt();</a:t>
            </a:r>
            <a:endParaRPr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39700">
              <a:lnSpc>
                <a:spcPts val="2590"/>
              </a:lnSpc>
            </a:pPr>
            <a:r>
              <a:rPr lang="en-US" sz="2000" spc="-1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sz="2000" spc="-1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//Display</a:t>
            </a:r>
            <a:r>
              <a:rPr sz="2000" spc="-2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2000" spc="-5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sz="2000" spc="-1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result</a:t>
            </a:r>
            <a:endParaRPr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39700" marR="5080">
              <a:lnSpc>
                <a:spcPts val="2590"/>
              </a:lnSpc>
              <a:spcBef>
                <a:spcPts val="200"/>
              </a:spcBef>
            </a:pPr>
            <a:r>
              <a:rPr lang="en-US" sz="2000" spc="-1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sz="2000" spc="-1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sz="2000" spc="-1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sz="2000" spc="-1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"The</a:t>
            </a:r>
            <a:r>
              <a:rPr sz="2000" spc="-5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number</a:t>
            </a:r>
            <a:r>
              <a:rPr sz="20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2000" spc="-15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entered</a:t>
            </a:r>
            <a:r>
              <a:rPr sz="2000" spc="-1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2000" spc="-5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 </a:t>
            </a:r>
            <a:r>
              <a:rPr sz="20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sz="2000" spc="-1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sz="2000" spc="-5" dirty="0">
                <a:latin typeface="Courier New" panose="02070309020205020404" pitchFamily="49" charset="0"/>
                <a:cs typeface="Courier New" panose="02070309020205020404" pitchFamily="49" charset="0"/>
              </a:rPr>
              <a:t>number);</a:t>
            </a:r>
            <a:endParaRPr lang="en-US" sz="2000" spc="-5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39700" marR="5080">
              <a:lnSpc>
                <a:spcPts val="2590"/>
              </a:lnSpc>
              <a:spcBef>
                <a:spcPts val="200"/>
              </a:spcBef>
            </a:pPr>
            <a:r>
              <a:rPr lang="en-US" sz="2000" spc="-5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spc="-1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validInput</a:t>
            </a:r>
            <a:r>
              <a:rPr sz="2000" spc="-5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sz="2000" spc="5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spc="-1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sz="2000" spc="-1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2000" spc="-1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39700" marR="5080">
              <a:lnSpc>
                <a:spcPts val="2590"/>
              </a:lnSpc>
              <a:spcBef>
                <a:spcPts val="200"/>
              </a:spcBef>
            </a:pPr>
            <a:r>
              <a:rPr lang="en-US" sz="2000" spc="-1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//catch block</a:t>
            </a:r>
          </a:p>
          <a:p>
            <a:pPr marL="139700" marR="5080">
              <a:lnSpc>
                <a:spcPts val="2590"/>
              </a:lnSpc>
              <a:spcBef>
                <a:spcPts val="200"/>
              </a:spcBef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sz="2000" spc="-15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 </a:t>
            </a:r>
            <a:r>
              <a:rPr lang="en-US" sz="2000" spc="-1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spc="-1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InputMismatchException</a:t>
            </a:r>
            <a:r>
              <a:rPr lang="en-US" sz="2000" spc="-15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spc="-1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</a:t>
            </a:r>
            <a:r>
              <a:rPr lang="en-US" sz="2000" spc="-1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139700" marR="5080">
              <a:lnSpc>
                <a:spcPts val="2590"/>
              </a:lnSpc>
              <a:spcBef>
                <a:spcPts val="200"/>
              </a:spcBef>
            </a:pPr>
            <a:r>
              <a:rPr lang="en-US" sz="2000" spc="-1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spc="-15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000" spc="-15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spc="-15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"Try</a:t>
            </a:r>
            <a:r>
              <a:rPr lang="en-US" sz="2000" spc="-2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spc="-1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again. </a:t>
            </a:r>
            <a:r>
              <a:rPr lang="en-US" sz="20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2000" spc="-15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</a:p>
          <a:p>
            <a:pPr marL="76200" marR="5080" indent="381000">
              <a:lnSpc>
                <a:spcPts val="2590"/>
              </a:lnSpc>
              <a:spcBef>
                <a:spcPts val="100"/>
              </a:spcBef>
            </a:pPr>
            <a:r>
              <a:rPr lang="en-US" sz="2000" spc="-5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"Incorrect</a:t>
            </a:r>
            <a:r>
              <a:rPr lang="en-US" sz="20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spc="-1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input:</a:t>
            </a:r>
            <a:r>
              <a:rPr lang="en-US" sz="2000" spc="5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 </a:t>
            </a:r>
            <a:r>
              <a:rPr lang="en-US" sz="2000" spc="-15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US" sz="2000" spc="5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spc="-5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en-US" sz="20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spc="-1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required)"</a:t>
            </a:r>
            <a:r>
              <a:rPr lang="en-US" sz="2000" spc="-1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76200" marR="5080" indent="381000">
              <a:lnSpc>
                <a:spcPts val="2590"/>
              </a:lnSpc>
              <a:spcBef>
                <a:spcPts val="100"/>
              </a:spcBef>
            </a:pPr>
            <a:r>
              <a:rPr lang="en-US" sz="2000" spc="-1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input.nextLine</a:t>
            </a:r>
            <a:r>
              <a:rPr lang="en-US" sz="2000" spc="-1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2700">
              <a:lnSpc>
                <a:spcPts val="2635"/>
              </a:lnSpc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76200">
              <a:spcBef>
                <a:spcPts val="75"/>
              </a:spcBef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6200">
              <a:lnSpc>
                <a:spcPct val="100000"/>
              </a:lnSpc>
              <a:spcBef>
                <a:spcPts val="75"/>
              </a:spcBef>
            </a:pPr>
            <a:endParaRPr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33808" y="384047"/>
            <a:ext cx="4077335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Rethrowing</a:t>
            </a:r>
            <a:r>
              <a:rPr spc="-80" dirty="0"/>
              <a:t> </a:t>
            </a:r>
            <a:r>
              <a:rPr spc="-15" dirty="0"/>
              <a:t>Exceptions</a:t>
            </a:r>
          </a:p>
        </p:txBody>
      </p:sp>
      <p:sp>
        <p:nvSpPr>
          <p:cNvPr id="3" name="object 3"/>
          <p:cNvSpPr/>
          <p:nvPr/>
        </p:nvSpPr>
        <p:spPr>
          <a:xfrm>
            <a:off x="982217" y="4173173"/>
            <a:ext cx="1524000" cy="355600"/>
          </a:xfrm>
          <a:custGeom>
            <a:avLst/>
            <a:gdLst/>
            <a:ahLst/>
            <a:cxnLst/>
            <a:rect l="l" t="t" r="r" b="b"/>
            <a:pathLst>
              <a:path w="1524000" h="355600">
                <a:moveTo>
                  <a:pt x="1524000" y="0"/>
                </a:moveTo>
                <a:lnTo>
                  <a:pt x="0" y="0"/>
                </a:lnTo>
                <a:lnTo>
                  <a:pt x="0" y="355599"/>
                </a:lnTo>
                <a:lnTo>
                  <a:pt x="1524000" y="355599"/>
                </a:lnTo>
                <a:lnTo>
                  <a:pt x="15240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88518" y="1017523"/>
            <a:ext cx="8025765" cy="3869906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355600" marR="106045" indent="-342900">
              <a:lnSpc>
                <a:spcPct val="100800"/>
              </a:lnSpc>
              <a:spcBef>
                <a:spcPts val="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allows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exception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handler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rethrow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exception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handler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cannot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exception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(or simply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wants to </a:t>
            </a:r>
            <a:r>
              <a:rPr sz="2400" spc="-5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its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caller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notified of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exception)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ts val="2845"/>
              </a:lnSpc>
              <a:spcBef>
                <a:spcPts val="2060"/>
              </a:spcBef>
            </a:pPr>
            <a:r>
              <a:rPr sz="2500" spc="-5" dirty="0"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sz="2500" spc="-7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25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393700">
              <a:lnSpc>
                <a:spcPts val="2700"/>
              </a:lnSpc>
            </a:pPr>
            <a:r>
              <a:rPr sz="2500" spc="-5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sz="2500" spc="-7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2500" spc="-5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statements</a:t>
            </a:r>
            <a:endParaRPr sz="250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2700">
              <a:lnSpc>
                <a:spcPts val="2700"/>
              </a:lnSpc>
            </a:pPr>
            <a:r>
              <a:rPr sz="25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12700">
              <a:lnSpc>
                <a:spcPts val="2700"/>
              </a:lnSpc>
            </a:pPr>
            <a:r>
              <a:rPr sz="2500" spc="-5" dirty="0">
                <a:latin typeface="Courier New" panose="02070309020205020404" pitchFamily="49" charset="0"/>
                <a:cs typeface="Courier New" panose="02070309020205020404" pitchFamily="49" charset="0"/>
              </a:rPr>
              <a:t>catch(Exception</a:t>
            </a:r>
            <a:r>
              <a:rPr sz="2500" spc="-45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2500" spc="-5" dirty="0">
                <a:latin typeface="Courier New" panose="02070309020205020404" pitchFamily="49" charset="0"/>
                <a:cs typeface="Courier New" panose="02070309020205020404" pitchFamily="49" charset="0"/>
              </a:rPr>
              <a:t>ex)</a:t>
            </a:r>
            <a:r>
              <a:rPr sz="2500" spc="-4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25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393700" marR="5080">
              <a:lnSpc>
                <a:spcPts val="2690"/>
              </a:lnSpc>
              <a:spcBef>
                <a:spcPts val="204"/>
              </a:spcBef>
            </a:pPr>
            <a:r>
              <a:rPr sz="2500" spc="-5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handling statements before rethrowing</a:t>
            </a:r>
            <a:r>
              <a:rPr sz="2500" spc="-5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2500" spc="-149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2500" spc="-5" dirty="0">
                <a:latin typeface="Courier New" panose="02070309020205020404" pitchFamily="49" charset="0"/>
                <a:cs typeface="Courier New" panose="02070309020205020404" pitchFamily="49" charset="0"/>
              </a:rPr>
              <a:t>throw</a:t>
            </a:r>
            <a:r>
              <a:rPr sz="2500" spc="-1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2500" spc="-5" dirty="0">
                <a:latin typeface="Courier New" panose="02070309020205020404" pitchFamily="49" charset="0"/>
                <a:cs typeface="Courier New" panose="02070309020205020404" pitchFamily="49" charset="0"/>
              </a:rPr>
              <a:t>ex;</a:t>
            </a:r>
            <a:endParaRPr sz="2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2700">
              <a:lnSpc>
                <a:spcPts val="2670"/>
              </a:lnSpc>
            </a:pPr>
            <a:r>
              <a:rPr sz="25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0" y="0"/>
            <a:ext cx="9144000" cy="938530"/>
            <a:chOff x="0" y="0"/>
            <a:chExt cx="9144000" cy="938530"/>
          </a:xfrm>
        </p:grpSpPr>
        <p:sp>
          <p:nvSpPr>
            <p:cNvPr id="6" name="object 6"/>
            <p:cNvSpPr/>
            <p:nvPr/>
          </p:nvSpPr>
          <p:spPr>
            <a:xfrm>
              <a:off x="6099047" y="26380"/>
              <a:ext cx="3045460" cy="0"/>
            </a:xfrm>
            <a:custGeom>
              <a:avLst/>
              <a:gdLst/>
              <a:ahLst/>
              <a:cxnLst/>
              <a:rect l="l" t="t" r="r" b="b"/>
              <a:pathLst>
                <a:path w="3045459">
                  <a:moveTo>
                    <a:pt x="0" y="0"/>
                  </a:moveTo>
                  <a:lnTo>
                    <a:pt x="3044952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26944"/>
              <a:ext cx="6099175" cy="0"/>
            </a:xfrm>
            <a:custGeom>
              <a:avLst/>
              <a:gdLst/>
              <a:ahLst/>
              <a:cxnLst/>
              <a:rect l="l" t="t" r="r" b="b"/>
              <a:pathLst>
                <a:path w="6099175">
                  <a:moveTo>
                    <a:pt x="0" y="0"/>
                  </a:moveTo>
                  <a:lnTo>
                    <a:pt x="6099048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23346" y="0"/>
              <a:ext cx="585984" cy="938047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10643" y="365759"/>
            <a:ext cx="3923029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</a:t>
            </a:r>
            <a:r>
              <a:rPr spc="-10" dirty="0"/>
              <a:t>h</a:t>
            </a:r>
            <a:r>
              <a:rPr dirty="0"/>
              <a:t>e</a:t>
            </a:r>
            <a:r>
              <a:rPr spc="-10" dirty="0"/>
              <a:t> </a:t>
            </a:r>
            <a:r>
              <a:rPr b="0" spc="-5" dirty="0">
                <a:latin typeface="Courier New"/>
                <a:cs typeface="Courier New"/>
              </a:rPr>
              <a:t>finall</a:t>
            </a:r>
            <a:r>
              <a:rPr b="0" dirty="0">
                <a:latin typeface="Courier New"/>
                <a:cs typeface="Courier New"/>
              </a:rPr>
              <a:t>y</a:t>
            </a:r>
            <a:r>
              <a:rPr b="0" spc="-1315" dirty="0">
                <a:latin typeface="Courier New"/>
                <a:cs typeface="Courier New"/>
              </a:rPr>
              <a:t> </a:t>
            </a:r>
            <a:r>
              <a:rPr dirty="0"/>
              <a:t>Cla</a:t>
            </a:r>
            <a:r>
              <a:rPr spc="-10" dirty="0"/>
              <a:t>u</a:t>
            </a:r>
            <a:r>
              <a:rPr spc="-5" dirty="0"/>
              <a:t>s</a:t>
            </a:r>
            <a:r>
              <a:rPr dirty="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26846" y="1112011"/>
            <a:ext cx="7633970" cy="365252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355600" marR="5080" indent="-342900">
              <a:lnSpc>
                <a:spcPct val="100800"/>
              </a:lnSpc>
              <a:spcBef>
                <a:spcPts val="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The </a:t>
            </a:r>
            <a:r>
              <a:rPr sz="2400" b="1" spc="-5" dirty="0">
                <a:latin typeface="Calibri"/>
                <a:cs typeface="Calibri"/>
              </a:rPr>
              <a:t>finally</a:t>
            </a:r>
            <a:r>
              <a:rPr sz="2400" b="1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clause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is </a:t>
            </a:r>
            <a:r>
              <a:rPr sz="2400" spc="-20" dirty="0">
                <a:latin typeface="Calibri"/>
                <a:cs typeface="Calibri"/>
              </a:rPr>
              <a:t>always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executed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regardless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whether </a:t>
            </a:r>
            <a:r>
              <a:rPr sz="2400" spc="-5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exception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occurred</a:t>
            </a:r>
            <a:r>
              <a:rPr sz="2400" spc="-5" dirty="0">
                <a:latin typeface="Calibri"/>
                <a:cs typeface="Calibri"/>
              </a:rPr>
              <a:t> or not.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400">
              <a:latin typeface="Calibri"/>
              <a:cs typeface="Calibri"/>
            </a:endParaRPr>
          </a:p>
          <a:p>
            <a:pPr marL="85725">
              <a:lnSpc>
                <a:spcPts val="3395"/>
              </a:lnSpc>
            </a:pPr>
            <a:r>
              <a:rPr sz="3000" b="1" spc="-5" dirty="0">
                <a:solidFill>
                  <a:srgbClr val="0432FF"/>
                </a:solidFill>
                <a:latin typeface="Courier New"/>
                <a:cs typeface="Courier New"/>
              </a:rPr>
              <a:t>try</a:t>
            </a:r>
            <a:r>
              <a:rPr sz="3000" b="1" spc="-70" dirty="0">
                <a:solidFill>
                  <a:srgbClr val="0432FF"/>
                </a:solidFill>
                <a:latin typeface="Courier New"/>
                <a:cs typeface="Courier New"/>
              </a:rPr>
              <a:t> </a:t>
            </a:r>
            <a:r>
              <a:rPr sz="3000" b="1" dirty="0">
                <a:solidFill>
                  <a:srgbClr val="44546A"/>
                </a:solidFill>
                <a:latin typeface="Courier New"/>
                <a:cs typeface="Courier New"/>
              </a:rPr>
              <a:t>{</a:t>
            </a:r>
            <a:endParaRPr sz="3000">
              <a:latin typeface="Courier New"/>
              <a:cs typeface="Courier New"/>
            </a:endParaRPr>
          </a:p>
          <a:p>
            <a:pPr marL="542925">
              <a:lnSpc>
                <a:spcPts val="3240"/>
              </a:lnSpc>
            </a:pPr>
            <a:r>
              <a:rPr sz="3000" b="1" spc="-5" dirty="0">
                <a:solidFill>
                  <a:srgbClr val="008000"/>
                </a:solidFill>
                <a:latin typeface="Courier New"/>
                <a:cs typeface="Courier New"/>
              </a:rPr>
              <a:t>//statements;</a:t>
            </a:r>
            <a:endParaRPr sz="3000">
              <a:latin typeface="Courier New"/>
              <a:cs typeface="Courier New"/>
            </a:endParaRPr>
          </a:p>
          <a:p>
            <a:pPr marL="85725">
              <a:lnSpc>
                <a:spcPts val="3250"/>
              </a:lnSpc>
            </a:pPr>
            <a:r>
              <a:rPr sz="3000" b="1" dirty="0">
                <a:solidFill>
                  <a:srgbClr val="44546A"/>
                </a:solidFill>
                <a:latin typeface="Courier New"/>
                <a:cs typeface="Courier New"/>
              </a:rPr>
              <a:t>}</a:t>
            </a:r>
            <a:endParaRPr sz="3000">
              <a:latin typeface="Courier New"/>
              <a:cs typeface="Courier New"/>
            </a:endParaRPr>
          </a:p>
          <a:p>
            <a:pPr marL="85725">
              <a:lnSpc>
                <a:spcPts val="3204"/>
              </a:lnSpc>
            </a:pPr>
            <a:r>
              <a:rPr sz="3000" b="1" spc="-5" dirty="0">
                <a:solidFill>
                  <a:srgbClr val="0432FF"/>
                </a:solidFill>
                <a:latin typeface="Courier New"/>
                <a:cs typeface="Courier New"/>
              </a:rPr>
              <a:t>catch</a:t>
            </a:r>
            <a:r>
              <a:rPr sz="3000" b="1" spc="-5" dirty="0">
                <a:solidFill>
                  <a:srgbClr val="44546A"/>
                </a:solidFill>
                <a:latin typeface="Courier New"/>
                <a:cs typeface="Courier New"/>
              </a:rPr>
              <a:t>(TheException</a:t>
            </a:r>
            <a:r>
              <a:rPr sz="3000" b="1" spc="-45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3000" b="1" spc="-5" dirty="0">
                <a:solidFill>
                  <a:srgbClr val="44546A"/>
                </a:solidFill>
                <a:latin typeface="Courier New"/>
                <a:cs typeface="Courier New"/>
              </a:rPr>
              <a:t>ex)</a:t>
            </a:r>
            <a:r>
              <a:rPr sz="3000" b="1" spc="-40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3000" b="1" dirty="0">
                <a:solidFill>
                  <a:srgbClr val="44546A"/>
                </a:solidFill>
                <a:latin typeface="Courier New"/>
                <a:cs typeface="Courier New"/>
              </a:rPr>
              <a:t>{</a:t>
            </a:r>
            <a:endParaRPr sz="3000">
              <a:latin typeface="Courier New"/>
              <a:cs typeface="Courier New"/>
            </a:endParaRPr>
          </a:p>
          <a:p>
            <a:pPr marL="542925">
              <a:lnSpc>
                <a:spcPts val="3250"/>
              </a:lnSpc>
            </a:pPr>
            <a:r>
              <a:rPr sz="3000" b="1" spc="-5" dirty="0">
                <a:solidFill>
                  <a:srgbClr val="008000"/>
                </a:solidFill>
                <a:latin typeface="Courier New"/>
                <a:cs typeface="Courier New"/>
              </a:rPr>
              <a:t>//handling</a:t>
            </a:r>
            <a:r>
              <a:rPr sz="3000" b="1" spc="-65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3000" b="1" spc="-5" dirty="0">
                <a:solidFill>
                  <a:srgbClr val="008000"/>
                </a:solidFill>
                <a:latin typeface="Courier New"/>
                <a:cs typeface="Courier New"/>
              </a:rPr>
              <a:t>ex;</a:t>
            </a:r>
            <a:endParaRPr sz="3000">
              <a:latin typeface="Courier New"/>
              <a:cs typeface="Courier New"/>
            </a:endParaRPr>
          </a:p>
          <a:p>
            <a:pPr marL="85725">
              <a:lnSpc>
                <a:spcPts val="3454"/>
              </a:lnSpc>
            </a:pPr>
            <a:r>
              <a:rPr sz="3000" b="1" dirty="0">
                <a:solidFill>
                  <a:srgbClr val="44546A"/>
                </a:solidFill>
                <a:latin typeface="Courier New"/>
                <a:cs typeface="Courier New"/>
              </a:rPr>
              <a:t>}</a:t>
            </a:r>
            <a:endParaRPr sz="3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12644" y="4776152"/>
            <a:ext cx="2070100" cy="4318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000"/>
              </a:lnSpc>
            </a:pPr>
            <a:r>
              <a:rPr sz="3000" b="1" spc="-5" dirty="0">
                <a:solidFill>
                  <a:srgbClr val="0432FF"/>
                </a:solidFill>
                <a:latin typeface="Courier New"/>
                <a:cs typeface="Courier New"/>
              </a:rPr>
              <a:t>finally</a:t>
            </a:r>
            <a:r>
              <a:rPr sz="3000" b="1" spc="-95" dirty="0">
                <a:solidFill>
                  <a:srgbClr val="0432FF"/>
                </a:solidFill>
                <a:latin typeface="Courier New"/>
                <a:cs typeface="Courier New"/>
              </a:rPr>
              <a:t> </a:t>
            </a:r>
            <a:r>
              <a:rPr sz="3000" b="1" dirty="0">
                <a:solidFill>
                  <a:srgbClr val="44546A"/>
                </a:solidFill>
                <a:latin typeface="Courier New"/>
                <a:cs typeface="Courier New"/>
              </a:rPr>
              <a:t>{</a:t>
            </a:r>
            <a:endParaRPr sz="30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9944" y="5104891"/>
            <a:ext cx="4598035" cy="891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>
              <a:lnSpc>
                <a:spcPts val="3410"/>
              </a:lnSpc>
              <a:spcBef>
                <a:spcPts val="100"/>
              </a:spcBef>
            </a:pPr>
            <a:r>
              <a:rPr sz="3000" b="1" spc="-5" dirty="0">
                <a:solidFill>
                  <a:srgbClr val="008000"/>
                </a:solidFill>
                <a:latin typeface="Courier New"/>
                <a:cs typeface="Courier New"/>
              </a:rPr>
              <a:t>//finalStatements;</a:t>
            </a:r>
            <a:endParaRPr sz="3000" dirty="0">
              <a:latin typeface="Courier New"/>
              <a:cs typeface="Courier New"/>
            </a:endParaRPr>
          </a:p>
          <a:p>
            <a:pPr marL="12700">
              <a:lnSpc>
                <a:spcPts val="3410"/>
              </a:lnSpc>
            </a:pPr>
            <a:r>
              <a:rPr sz="3000" b="1" dirty="0">
                <a:solidFill>
                  <a:srgbClr val="44546A"/>
                </a:solidFill>
                <a:latin typeface="Courier New"/>
                <a:cs typeface="Courier New"/>
              </a:rPr>
              <a:t>}</a:t>
            </a:r>
            <a:endParaRPr sz="3000" dirty="0">
              <a:latin typeface="Courier New"/>
              <a:cs typeface="Courier New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0" y="0"/>
            <a:ext cx="9144000" cy="938530"/>
            <a:chOff x="0" y="0"/>
            <a:chExt cx="9144000" cy="938530"/>
          </a:xfrm>
        </p:grpSpPr>
        <p:sp>
          <p:nvSpPr>
            <p:cNvPr id="7" name="object 7"/>
            <p:cNvSpPr/>
            <p:nvPr/>
          </p:nvSpPr>
          <p:spPr>
            <a:xfrm>
              <a:off x="6099047" y="26380"/>
              <a:ext cx="3045460" cy="0"/>
            </a:xfrm>
            <a:custGeom>
              <a:avLst/>
              <a:gdLst/>
              <a:ahLst/>
              <a:cxnLst/>
              <a:rect l="l" t="t" r="r" b="b"/>
              <a:pathLst>
                <a:path w="3045459">
                  <a:moveTo>
                    <a:pt x="0" y="0"/>
                  </a:moveTo>
                  <a:lnTo>
                    <a:pt x="3044952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26944"/>
              <a:ext cx="6099175" cy="0"/>
            </a:xfrm>
            <a:custGeom>
              <a:avLst/>
              <a:gdLst/>
              <a:ahLst/>
              <a:cxnLst/>
              <a:rect l="l" t="t" r="r" b="b"/>
              <a:pathLst>
                <a:path w="6099175">
                  <a:moveTo>
                    <a:pt x="0" y="0"/>
                  </a:moveTo>
                  <a:lnTo>
                    <a:pt x="6099048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23346" y="0"/>
              <a:ext cx="585984" cy="938047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10643" y="365759"/>
            <a:ext cx="3923029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</a:t>
            </a:r>
            <a:r>
              <a:rPr spc="-10" dirty="0"/>
              <a:t>h</a:t>
            </a:r>
            <a:r>
              <a:rPr dirty="0"/>
              <a:t>e</a:t>
            </a:r>
            <a:r>
              <a:rPr spc="-10" dirty="0"/>
              <a:t> </a:t>
            </a:r>
            <a:r>
              <a:rPr b="0" spc="-5" dirty="0">
                <a:latin typeface="Courier New"/>
                <a:cs typeface="Courier New"/>
              </a:rPr>
              <a:t>finall</a:t>
            </a:r>
            <a:r>
              <a:rPr b="0" dirty="0">
                <a:latin typeface="Courier New"/>
                <a:cs typeface="Courier New"/>
              </a:rPr>
              <a:t>y</a:t>
            </a:r>
            <a:r>
              <a:rPr b="0" spc="-1315" dirty="0">
                <a:latin typeface="Courier New"/>
                <a:cs typeface="Courier New"/>
              </a:rPr>
              <a:t> </a:t>
            </a:r>
            <a:r>
              <a:rPr dirty="0"/>
              <a:t>Cla</a:t>
            </a:r>
            <a:r>
              <a:rPr spc="-10" dirty="0"/>
              <a:t>u</a:t>
            </a:r>
            <a:r>
              <a:rPr spc="-5" dirty="0"/>
              <a:t>s</a:t>
            </a:r>
            <a:r>
              <a:rPr dirty="0"/>
              <a:t>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938530"/>
            <a:chOff x="0" y="0"/>
            <a:chExt cx="9144000" cy="938530"/>
          </a:xfrm>
        </p:grpSpPr>
        <p:sp>
          <p:nvSpPr>
            <p:cNvPr id="4" name="object 4"/>
            <p:cNvSpPr/>
            <p:nvPr/>
          </p:nvSpPr>
          <p:spPr>
            <a:xfrm>
              <a:off x="6099047" y="26380"/>
              <a:ext cx="3045460" cy="0"/>
            </a:xfrm>
            <a:custGeom>
              <a:avLst/>
              <a:gdLst/>
              <a:ahLst/>
              <a:cxnLst/>
              <a:rect l="l" t="t" r="r" b="b"/>
              <a:pathLst>
                <a:path w="3045459">
                  <a:moveTo>
                    <a:pt x="0" y="0"/>
                  </a:moveTo>
                  <a:lnTo>
                    <a:pt x="3044952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26944"/>
              <a:ext cx="6099175" cy="0"/>
            </a:xfrm>
            <a:custGeom>
              <a:avLst/>
              <a:gdLst/>
              <a:ahLst/>
              <a:cxnLst/>
              <a:rect l="l" t="t" r="r" b="b"/>
              <a:pathLst>
                <a:path w="6099175">
                  <a:moveTo>
                    <a:pt x="0" y="0"/>
                  </a:moveTo>
                  <a:lnTo>
                    <a:pt x="6099048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23346" y="0"/>
              <a:ext cx="585984" cy="938047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371091" y="1298955"/>
            <a:ext cx="4063365" cy="400939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2200" b="1" dirty="0">
                <a:latin typeface="Courier New"/>
                <a:cs typeface="Courier New"/>
              </a:rPr>
              <a:t>try</a:t>
            </a:r>
            <a:r>
              <a:rPr sz="2200" b="1" spc="-60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{</a:t>
            </a:r>
            <a:endParaRPr sz="2200">
              <a:latin typeface="Courier New"/>
              <a:cs typeface="Courier New"/>
            </a:endParaRPr>
          </a:p>
          <a:p>
            <a:pPr marL="349250">
              <a:lnSpc>
                <a:spcPct val="100000"/>
              </a:lnSpc>
              <a:spcBef>
                <a:spcPts val="240"/>
              </a:spcBef>
            </a:pPr>
            <a:r>
              <a:rPr sz="2200" b="1" dirty="0">
                <a:latin typeface="Courier New"/>
                <a:cs typeface="Courier New"/>
              </a:rPr>
              <a:t>statements;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sz="2200" b="1" dirty="0">
                <a:latin typeface="Courier New"/>
                <a:cs typeface="Courier New"/>
              </a:rPr>
              <a:t>}</a:t>
            </a:r>
            <a:endParaRPr sz="2200">
              <a:latin typeface="Courier New"/>
              <a:cs typeface="Courier New"/>
            </a:endParaRPr>
          </a:p>
          <a:p>
            <a:pPr marL="349250" marR="5080" indent="-336550">
              <a:lnSpc>
                <a:spcPct val="106400"/>
              </a:lnSpc>
              <a:spcBef>
                <a:spcPts val="95"/>
              </a:spcBef>
            </a:pPr>
            <a:r>
              <a:rPr sz="2200" b="1" dirty="0">
                <a:latin typeface="Courier New"/>
                <a:cs typeface="Courier New"/>
              </a:rPr>
              <a:t>catch(TheException ex) { </a:t>
            </a:r>
            <a:r>
              <a:rPr sz="2200" b="1" spc="-1310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handling</a:t>
            </a:r>
            <a:r>
              <a:rPr sz="2200" b="1" spc="-5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ex;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2200" b="1" dirty="0">
                <a:latin typeface="Courier New"/>
                <a:cs typeface="Courier New"/>
              </a:rPr>
              <a:t>}</a:t>
            </a:r>
            <a:endParaRPr sz="2200">
              <a:latin typeface="Courier New"/>
              <a:cs typeface="Courier New"/>
            </a:endParaRPr>
          </a:p>
          <a:p>
            <a:pPr marL="349250" marR="1014094" indent="-336550">
              <a:lnSpc>
                <a:spcPts val="2900"/>
              </a:lnSpc>
              <a:spcBef>
                <a:spcPts val="50"/>
              </a:spcBef>
            </a:pPr>
            <a:r>
              <a:rPr sz="2200" b="1" dirty="0">
                <a:latin typeface="Courier New"/>
                <a:cs typeface="Courier New"/>
              </a:rPr>
              <a:t>finally { </a:t>
            </a:r>
            <a:r>
              <a:rPr sz="2200" b="1" spc="5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finalStatements;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2200" b="1" dirty="0">
                <a:latin typeface="Courier New"/>
                <a:cs typeface="Courier New"/>
              </a:rPr>
              <a:t>}</a:t>
            </a:r>
            <a:endParaRPr sz="2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6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200" b="1" dirty="0">
                <a:latin typeface="Courier New"/>
                <a:cs typeface="Courier New"/>
              </a:rPr>
              <a:t>Next</a:t>
            </a:r>
            <a:r>
              <a:rPr sz="2200" b="1" spc="-60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statement;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spc="-65" dirty="0"/>
              <a:t>Trace</a:t>
            </a:r>
            <a:r>
              <a:rPr spc="-30" dirty="0"/>
              <a:t> </a:t>
            </a:r>
            <a:r>
              <a:rPr dirty="0"/>
              <a:t>a</a:t>
            </a:r>
            <a:r>
              <a:rPr spc="-20" dirty="0"/>
              <a:t> </a:t>
            </a:r>
            <a:r>
              <a:rPr spc="-30" dirty="0"/>
              <a:t>Program</a:t>
            </a:r>
            <a:r>
              <a:rPr spc="-25" dirty="0"/>
              <a:t> </a:t>
            </a:r>
            <a:r>
              <a:rPr spc="-15" dirty="0"/>
              <a:t>Execution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540" y="1823211"/>
            <a:ext cx="86614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dirty="0">
                <a:latin typeface="Courier New"/>
                <a:cs typeface="Courier New"/>
              </a:rPr>
              <a:t>try</a:t>
            </a:r>
            <a:r>
              <a:rPr sz="2200" b="1" spc="-90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{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32790" y="2255520"/>
            <a:ext cx="1863725" cy="3175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40"/>
              </a:lnSpc>
            </a:pPr>
            <a:r>
              <a:rPr sz="2200" b="1" dirty="0">
                <a:latin typeface="Courier New"/>
                <a:cs typeface="Courier New"/>
              </a:rPr>
              <a:t>statements;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3540" y="2518155"/>
            <a:ext cx="4063365" cy="328676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2200" b="1" dirty="0">
                <a:latin typeface="Courier New"/>
                <a:cs typeface="Courier New"/>
              </a:rPr>
              <a:t>}</a:t>
            </a:r>
            <a:endParaRPr sz="2200">
              <a:latin typeface="Courier New"/>
              <a:cs typeface="Courier New"/>
            </a:endParaRPr>
          </a:p>
          <a:p>
            <a:pPr marL="349250" marR="5080" indent="-336550">
              <a:lnSpc>
                <a:spcPct val="106400"/>
              </a:lnSpc>
              <a:spcBef>
                <a:spcPts val="70"/>
              </a:spcBef>
            </a:pPr>
            <a:r>
              <a:rPr sz="2200" b="1" dirty="0">
                <a:latin typeface="Courier New"/>
                <a:cs typeface="Courier New"/>
              </a:rPr>
              <a:t>catch(TheException ex) { </a:t>
            </a:r>
            <a:r>
              <a:rPr sz="2200" b="1" spc="-1310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handling</a:t>
            </a:r>
            <a:r>
              <a:rPr sz="2200" b="1" spc="-5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ex;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2200" b="1" dirty="0">
                <a:latin typeface="Courier New"/>
                <a:cs typeface="Courier New"/>
              </a:rPr>
              <a:t>}</a:t>
            </a:r>
            <a:endParaRPr sz="2200">
              <a:latin typeface="Courier New"/>
              <a:cs typeface="Courier New"/>
            </a:endParaRPr>
          </a:p>
          <a:p>
            <a:pPr marL="349250" marR="1014094" indent="-336550">
              <a:lnSpc>
                <a:spcPts val="2880"/>
              </a:lnSpc>
              <a:spcBef>
                <a:spcPts val="65"/>
              </a:spcBef>
            </a:pPr>
            <a:r>
              <a:rPr sz="2200" b="1" dirty="0">
                <a:latin typeface="Courier New"/>
                <a:cs typeface="Courier New"/>
              </a:rPr>
              <a:t>finally { </a:t>
            </a:r>
            <a:r>
              <a:rPr sz="2200" b="1" spc="5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finalStatements;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2200" b="1" dirty="0">
                <a:latin typeface="Courier New"/>
                <a:cs typeface="Courier New"/>
              </a:rPr>
              <a:t>}</a:t>
            </a:r>
            <a:endParaRPr sz="2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7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200" b="1" dirty="0">
                <a:latin typeface="Courier New"/>
                <a:cs typeface="Courier New"/>
              </a:rPr>
              <a:t>Next</a:t>
            </a:r>
            <a:r>
              <a:rPr sz="2200" b="1" spc="-60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statement;</a:t>
            </a:r>
            <a:endParaRPr sz="2200">
              <a:latin typeface="Courier New"/>
              <a:cs typeface="Courier New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2924156" y="887412"/>
            <a:ext cx="5725160" cy="1522730"/>
            <a:chOff x="2924156" y="887412"/>
            <a:chExt cx="5725160" cy="1522730"/>
          </a:xfrm>
        </p:grpSpPr>
        <p:sp>
          <p:nvSpPr>
            <p:cNvPr id="7" name="object 7"/>
            <p:cNvSpPr/>
            <p:nvPr/>
          </p:nvSpPr>
          <p:spPr>
            <a:xfrm>
              <a:off x="2930505" y="893762"/>
              <a:ext cx="5712460" cy="1510030"/>
            </a:xfrm>
            <a:custGeom>
              <a:avLst/>
              <a:gdLst/>
              <a:ahLst/>
              <a:cxnLst/>
              <a:rect l="l" t="t" r="r" b="b"/>
              <a:pathLst>
                <a:path w="5712459" h="1510030">
                  <a:moveTo>
                    <a:pt x="5530599" y="0"/>
                  </a:moveTo>
                  <a:lnTo>
                    <a:pt x="2965737" y="0"/>
                  </a:lnTo>
                  <a:lnTo>
                    <a:pt x="2917555" y="6474"/>
                  </a:lnTo>
                  <a:lnTo>
                    <a:pt x="2874260" y="24745"/>
                  </a:lnTo>
                  <a:lnTo>
                    <a:pt x="2837578" y="53085"/>
                  </a:lnTo>
                  <a:lnTo>
                    <a:pt x="2809239" y="89767"/>
                  </a:lnTo>
                  <a:lnTo>
                    <a:pt x="2790968" y="133062"/>
                  </a:lnTo>
                  <a:lnTo>
                    <a:pt x="2784494" y="181244"/>
                  </a:lnTo>
                  <a:lnTo>
                    <a:pt x="2784494" y="634337"/>
                  </a:lnTo>
                  <a:lnTo>
                    <a:pt x="0" y="1509720"/>
                  </a:lnTo>
                  <a:lnTo>
                    <a:pt x="2784494" y="906193"/>
                  </a:lnTo>
                  <a:lnTo>
                    <a:pt x="5711844" y="906193"/>
                  </a:lnTo>
                  <a:lnTo>
                    <a:pt x="5711844" y="181244"/>
                  </a:lnTo>
                  <a:lnTo>
                    <a:pt x="5705369" y="133062"/>
                  </a:lnTo>
                  <a:lnTo>
                    <a:pt x="5687098" y="89767"/>
                  </a:lnTo>
                  <a:lnTo>
                    <a:pt x="5658759" y="53085"/>
                  </a:lnTo>
                  <a:lnTo>
                    <a:pt x="5622077" y="24745"/>
                  </a:lnTo>
                  <a:lnTo>
                    <a:pt x="5578781" y="6474"/>
                  </a:lnTo>
                  <a:lnTo>
                    <a:pt x="5530599" y="0"/>
                  </a:lnTo>
                  <a:close/>
                </a:path>
                <a:path w="5712459" h="1510030">
                  <a:moveTo>
                    <a:pt x="5711844" y="906193"/>
                  </a:moveTo>
                  <a:lnTo>
                    <a:pt x="2784494" y="906193"/>
                  </a:lnTo>
                  <a:lnTo>
                    <a:pt x="2790968" y="954375"/>
                  </a:lnTo>
                  <a:lnTo>
                    <a:pt x="2809239" y="997670"/>
                  </a:lnTo>
                  <a:lnTo>
                    <a:pt x="2837578" y="1034352"/>
                  </a:lnTo>
                  <a:lnTo>
                    <a:pt x="2874260" y="1062692"/>
                  </a:lnTo>
                  <a:lnTo>
                    <a:pt x="2917555" y="1080963"/>
                  </a:lnTo>
                  <a:lnTo>
                    <a:pt x="2965737" y="1087437"/>
                  </a:lnTo>
                  <a:lnTo>
                    <a:pt x="5530599" y="1087437"/>
                  </a:lnTo>
                  <a:lnTo>
                    <a:pt x="5578781" y="1080963"/>
                  </a:lnTo>
                  <a:lnTo>
                    <a:pt x="5622077" y="1062692"/>
                  </a:lnTo>
                  <a:lnTo>
                    <a:pt x="5658759" y="1034352"/>
                  </a:lnTo>
                  <a:lnTo>
                    <a:pt x="5687098" y="997670"/>
                  </a:lnTo>
                  <a:lnTo>
                    <a:pt x="5705369" y="954375"/>
                  </a:lnTo>
                  <a:lnTo>
                    <a:pt x="5711844" y="906193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930506" y="893762"/>
              <a:ext cx="5712460" cy="1510030"/>
            </a:xfrm>
            <a:custGeom>
              <a:avLst/>
              <a:gdLst/>
              <a:ahLst/>
              <a:cxnLst/>
              <a:rect l="l" t="t" r="r" b="b"/>
              <a:pathLst>
                <a:path w="5712459" h="1510030">
                  <a:moveTo>
                    <a:pt x="2784494" y="181243"/>
                  </a:moveTo>
                  <a:lnTo>
                    <a:pt x="2790968" y="133062"/>
                  </a:lnTo>
                  <a:lnTo>
                    <a:pt x="2809239" y="89766"/>
                  </a:lnTo>
                  <a:lnTo>
                    <a:pt x="2837579" y="53085"/>
                  </a:lnTo>
                  <a:lnTo>
                    <a:pt x="2874260" y="24745"/>
                  </a:lnTo>
                  <a:lnTo>
                    <a:pt x="2917555" y="6474"/>
                  </a:lnTo>
                  <a:lnTo>
                    <a:pt x="2965737" y="0"/>
                  </a:lnTo>
                  <a:lnTo>
                    <a:pt x="3272385" y="0"/>
                  </a:lnTo>
                  <a:lnTo>
                    <a:pt x="4004223" y="0"/>
                  </a:lnTo>
                  <a:lnTo>
                    <a:pt x="5530601" y="0"/>
                  </a:lnTo>
                  <a:lnTo>
                    <a:pt x="5578782" y="6474"/>
                  </a:lnTo>
                  <a:lnTo>
                    <a:pt x="5622078" y="24745"/>
                  </a:lnTo>
                  <a:lnTo>
                    <a:pt x="5658759" y="53085"/>
                  </a:lnTo>
                  <a:lnTo>
                    <a:pt x="5687099" y="89766"/>
                  </a:lnTo>
                  <a:lnTo>
                    <a:pt x="5705369" y="133062"/>
                  </a:lnTo>
                  <a:lnTo>
                    <a:pt x="5711844" y="181243"/>
                  </a:lnTo>
                  <a:lnTo>
                    <a:pt x="5711844" y="634337"/>
                  </a:lnTo>
                  <a:lnTo>
                    <a:pt x="5711844" y="906196"/>
                  </a:lnTo>
                  <a:lnTo>
                    <a:pt x="5705369" y="954374"/>
                  </a:lnTo>
                  <a:lnTo>
                    <a:pt x="5687099" y="997670"/>
                  </a:lnTo>
                  <a:lnTo>
                    <a:pt x="5658759" y="1034351"/>
                  </a:lnTo>
                  <a:lnTo>
                    <a:pt x="5622078" y="1062691"/>
                  </a:lnTo>
                  <a:lnTo>
                    <a:pt x="5578782" y="1080962"/>
                  </a:lnTo>
                  <a:lnTo>
                    <a:pt x="5530601" y="1087437"/>
                  </a:lnTo>
                  <a:lnTo>
                    <a:pt x="4004223" y="1087437"/>
                  </a:lnTo>
                  <a:lnTo>
                    <a:pt x="3272385" y="1087437"/>
                  </a:lnTo>
                  <a:lnTo>
                    <a:pt x="2965737" y="1087437"/>
                  </a:lnTo>
                  <a:lnTo>
                    <a:pt x="2917555" y="1080962"/>
                  </a:lnTo>
                  <a:lnTo>
                    <a:pt x="2874260" y="1062691"/>
                  </a:lnTo>
                  <a:lnTo>
                    <a:pt x="2837579" y="1034351"/>
                  </a:lnTo>
                  <a:lnTo>
                    <a:pt x="2809239" y="997670"/>
                  </a:lnTo>
                  <a:lnTo>
                    <a:pt x="2790968" y="954374"/>
                  </a:lnTo>
                  <a:lnTo>
                    <a:pt x="2784494" y="906193"/>
                  </a:lnTo>
                  <a:lnTo>
                    <a:pt x="0" y="1509720"/>
                  </a:lnTo>
                  <a:lnTo>
                    <a:pt x="2784494" y="634337"/>
                  </a:lnTo>
                  <a:lnTo>
                    <a:pt x="2784494" y="181243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5846823" y="889507"/>
            <a:ext cx="2087880" cy="976630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12700" marR="5080">
              <a:lnSpc>
                <a:spcPts val="2300"/>
              </a:lnSpc>
              <a:spcBef>
                <a:spcPts val="660"/>
              </a:spcBef>
            </a:pPr>
            <a:r>
              <a:rPr sz="2400" dirty="0">
                <a:latin typeface="Times New Roman"/>
                <a:cs typeface="Times New Roman"/>
              </a:rPr>
              <a:t>Suppose no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exceptions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statements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0" y="0"/>
            <a:ext cx="9144000" cy="938530"/>
            <a:chOff x="0" y="0"/>
            <a:chExt cx="9144000" cy="938530"/>
          </a:xfrm>
        </p:grpSpPr>
        <p:sp>
          <p:nvSpPr>
            <p:cNvPr id="11" name="object 11"/>
            <p:cNvSpPr/>
            <p:nvPr/>
          </p:nvSpPr>
          <p:spPr>
            <a:xfrm>
              <a:off x="6099047" y="26380"/>
              <a:ext cx="3045460" cy="0"/>
            </a:xfrm>
            <a:custGeom>
              <a:avLst/>
              <a:gdLst/>
              <a:ahLst/>
              <a:cxnLst/>
              <a:rect l="l" t="t" r="r" b="b"/>
              <a:pathLst>
                <a:path w="3045459">
                  <a:moveTo>
                    <a:pt x="0" y="0"/>
                  </a:moveTo>
                  <a:lnTo>
                    <a:pt x="3044952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26944"/>
              <a:ext cx="6099175" cy="0"/>
            </a:xfrm>
            <a:custGeom>
              <a:avLst/>
              <a:gdLst/>
              <a:ahLst/>
              <a:cxnLst/>
              <a:rect l="l" t="t" r="r" b="b"/>
              <a:pathLst>
                <a:path w="6099175">
                  <a:moveTo>
                    <a:pt x="0" y="0"/>
                  </a:moveTo>
                  <a:lnTo>
                    <a:pt x="6099048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23346" y="0"/>
              <a:ext cx="585984" cy="938047"/>
            </a:xfrm>
            <a:prstGeom prst="rect">
              <a:avLst/>
            </a:prstGeom>
          </p:spPr>
        </p:pic>
      </p:grp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spc="-65" dirty="0"/>
              <a:t>Trace</a:t>
            </a:r>
            <a:r>
              <a:rPr spc="-30" dirty="0"/>
              <a:t> </a:t>
            </a:r>
            <a:r>
              <a:rPr dirty="0"/>
              <a:t>a</a:t>
            </a:r>
            <a:r>
              <a:rPr spc="-20" dirty="0"/>
              <a:t> </a:t>
            </a:r>
            <a:r>
              <a:rPr spc="-30" dirty="0"/>
              <a:t>Program</a:t>
            </a:r>
            <a:r>
              <a:rPr spc="-25" dirty="0"/>
              <a:t> </a:t>
            </a:r>
            <a:r>
              <a:rPr spc="-15" dirty="0"/>
              <a:t>Execution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540" y="1789683"/>
            <a:ext cx="4063365" cy="2567940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sz="2200" b="1" dirty="0">
                <a:latin typeface="Courier New"/>
                <a:cs typeface="Courier New"/>
              </a:rPr>
              <a:t>try</a:t>
            </a:r>
            <a:r>
              <a:rPr sz="2200" b="1" spc="-60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{</a:t>
            </a:r>
            <a:endParaRPr sz="2200">
              <a:latin typeface="Courier New"/>
              <a:cs typeface="Courier New"/>
            </a:endParaRPr>
          </a:p>
          <a:p>
            <a:pPr marL="349250">
              <a:lnSpc>
                <a:spcPct val="100000"/>
              </a:lnSpc>
              <a:spcBef>
                <a:spcPts val="260"/>
              </a:spcBef>
            </a:pPr>
            <a:r>
              <a:rPr sz="2200" b="1" dirty="0">
                <a:latin typeface="Courier New"/>
                <a:cs typeface="Courier New"/>
              </a:rPr>
              <a:t>statements;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2200" b="1" dirty="0">
                <a:latin typeface="Courier New"/>
                <a:cs typeface="Courier New"/>
              </a:rPr>
              <a:t>}</a:t>
            </a:r>
            <a:endParaRPr sz="2200">
              <a:latin typeface="Courier New"/>
              <a:cs typeface="Courier New"/>
            </a:endParaRPr>
          </a:p>
          <a:p>
            <a:pPr marL="349250" marR="5080" indent="-336550">
              <a:lnSpc>
                <a:spcPct val="106400"/>
              </a:lnSpc>
              <a:spcBef>
                <a:spcPts val="70"/>
              </a:spcBef>
            </a:pPr>
            <a:r>
              <a:rPr sz="2200" b="1" dirty="0">
                <a:latin typeface="Courier New"/>
                <a:cs typeface="Courier New"/>
              </a:rPr>
              <a:t>catch(TheException ex) { </a:t>
            </a:r>
            <a:r>
              <a:rPr sz="2200" b="1" spc="-1310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handling</a:t>
            </a:r>
            <a:r>
              <a:rPr sz="2200" b="1" spc="-5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ex;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2200" b="1" dirty="0">
                <a:latin typeface="Courier New"/>
                <a:cs typeface="Courier New"/>
              </a:rPr>
              <a:t>}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2200" b="1" dirty="0">
                <a:latin typeface="Courier New"/>
                <a:cs typeface="Courier New"/>
              </a:rPr>
              <a:t>finally</a:t>
            </a:r>
            <a:r>
              <a:rPr sz="2200" b="1" spc="-60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{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32790" y="4427220"/>
            <a:ext cx="2692400" cy="3175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30"/>
              </a:lnSpc>
            </a:pPr>
            <a:r>
              <a:rPr sz="2200" b="1" dirty="0">
                <a:latin typeface="Courier New"/>
                <a:cs typeface="Courier New"/>
              </a:rPr>
              <a:t>finalStatements;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3540" y="4718811"/>
            <a:ext cx="2549525" cy="10864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dirty="0">
                <a:latin typeface="Courier New"/>
                <a:cs typeface="Courier New"/>
              </a:rPr>
              <a:t>}</a:t>
            </a:r>
            <a:endParaRPr sz="2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7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200" b="1" dirty="0">
                <a:latin typeface="Courier New"/>
                <a:cs typeface="Courier New"/>
              </a:rPr>
              <a:t>Next</a:t>
            </a:r>
            <a:r>
              <a:rPr sz="2200" b="1" spc="-85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statement;</a:t>
            </a:r>
            <a:endParaRPr sz="2200">
              <a:latin typeface="Courier New"/>
              <a:cs typeface="Courier New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3536993" y="1441450"/>
            <a:ext cx="5111750" cy="3108325"/>
            <a:chOff x="3536993" y="1441450"/>
            <a:chExt cx="5111750" cy="3108325"/>
          </a:xfrm>
        </p:grpSpPr>
        <p:sp>
          <p:nvSpPr>
            <p:cNvPr id="7" name="object 7"/>
            <p:cNvSpPr/>
            <p:nvPr/>
          </p:nvSpPr>
          <p:spPr>
            <a:xfrm>
              <a:off x="3543344" y="1447800"/>
              <a:ext cx="5099050" cy="3095625"/>
            </a:xfrm>
            <a:custGeom>
              <a:avLst/>
              <a:gdLst/>
              <a:ahLst/>
              <a:cxnLst/>
              <a:rect l="l" t="t" r="r" b="b"/>
              <a:pathLst>
                <a:path w="5099050" h="3095625">
                  <a:moveTo>
                    <a:pt x="3391385" y="1087437"/>
                  </a:moveTo>
                  <a:lnTo>
                    <a:pt x="2659547" y="1087437"/>
                  </a:lnTo>
                  <a:lnTo>
                    <a:pt x="0" y="3095619"/>
                  </a:lnTo>
                  <a:lnTo>
                    <a:pt x="3391385" y="1087437"/>
                  </a:lnTo>
                  <a:close/>
                </a:path>
                <a:path w="5099050" h="3095625">
                  <a:moveTo>
                    <a:pt x="4917761" y="0"/>
                  </a:moveTo>
                  <a:lnTo>
                    <a:pt x="2352898" y="0"/>
                  </a:lnTo>
                  <a:lnTo>
                    <a:pt x="2304717" y="6474"/>
                  </a:lnTo>
                  <a:lnTo>
                    <a:pt x="2261421" y="24745"/>
                  </a:lnTo>
                  <a:lnTo>
                    <a:pt x="2224740" y="53085"/>
                  </a:lnTo>
                  <a:lnTo>
                    <a:pt x="2196400" y="89766"/>
                  </a:lnTo>
                  <a:lnTo>
                    <a:pt x="2178129" y="133062"/>
                  </a:lnTo>
                  <a:lnTo>
                    <a:pt x="2171655" y="181244"/>
                  </a:lnTo>
                  <a:lnTo>
                    <a:pt x="2171655" y="906197"/>
                  </a:lnTo>
                  <a:lnTo>
                    <a:pt x="2178129" y="954376"/>
                  </a:lnTo>
                  <a:lnTo>
                    <a:pt x="2196400" y="997671"/>
                  </a:lnTo>
                  <a:lnTo>
                    <a:pt x="2224740" y="1034352"/>
                  </a:lnTo>
                  <a:lnTo>
                    <a:pt x="2261421" y="1062692"/>
                  </a:lnTo>
                  <a:lnTo>
                    <a:pt x="2304717" y="1080963"/>
                  </a:lnTo>
                  <a:lnTo>
                    <a:pt x="2352898" y="1087437"/>
                  </a:lnTo>
                  <a:lnTo>
                    <a:pt x="4917761" y="1087437"/>
                  </a:lnTo>
                  <a:lnTo>
                    <a:pt x="4965943" y="1080963"/>
                  </a:lnTo>
                  <a:lnTo>
                    <a:pt x="5009238" y="1062692"/>
                  </a:lnTo>
                  <a:lnTo>
                    <a:pt x="5045920" y="1034352"/>
                  </a:lnTo>
                  <a:lnTo>
                    <a:pt x="5074260" y="997671"/>
                  </a:lnTo>
                  <a:lnTo>
                    <a:pt x="5092531" y="954376"/>
                  </a:lnTo>
                  <a:lnTo>
                    <a:pt x="5099005" y="906197"/>
                  </a:lnTo>
                  <a:lnTo>
                    <a:pt x="5099005" y="181244"/>
                  </a:lnTo>
                  <a:lnTo>
                    <a:pt x="5092531" y="133062"/>
                  </a:lnTo>
                  <a:lnTo>
                    <a:pt x="5074260" y="89766"/>
                  </a:lnTo>
                  <a:lnTo>
                    <a:pt x="5045920" y="53085"/>
                  </a:lnTo>
                  <a:lnTo>
                    <a:pt x="5009238" y="24745"/>
                  </a:lnTo>
                  <a:lnTo>
                    <a:pt x="4965943" y="6474"/>
                  </a:lnTo>
                  <a:lnTo>
                    <a:pt x="4917761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543343" y="1447800"/>
              <a:ext cx="5099050" cy="3095625"/>
            </a:xfrm>
            <a:custGeom>
              <a:avLst/>
              <a:gdLst/>
              <a:ahLst/>
              <a:cxnLst/>
              <a:rect l="l" t="t" r="r" b="b"/>
              <a:pathLst>
                <a:path w="5099050" h="3095625">
                  <a:moveTo>
                    <a:pt x="2171656" y="181243"/>
                  </a:moveTo>
                  <a:lnTo>
                    <a:pt x="2178130" y="133062"/>
                  </a:lnTo>
                  <a:lnTo>
                    <a:pt x="2196401" y="89766"/>
                  </a:lnTo>
                  <a:lnTo>
                    <a:pt x="2224741" y="53085"/>
                  </a:lnTo>
                  <a:lnTo>
                    <a:pt x="2261422" y="24745"/>
                  </a:lnTo>
                  <a:lnTo>
                    <a:pt x="2304717" y="6474"/>
                  </a:lnTo>
                  <a:lnTo>
                    <a:pt x="2352899" y="0"/>
                  </a:lnTo>
                  <a:lnTo>
                    <a:pt x="2659547" y="0"/>
                  </a:lnTo>
                  <a:lnTo>
                    <a:pt x="3391385" y="0"/>
                  </a:lnTo>
                  <a:lnTo>
                    <a:pt x="4917763" y="0"/>
                  </a:lnTo>
                  <a:lnTo>
                    <a:pt x="4965944" y="6474"/>
                  </a:lnTo>
                  <a:lnTo>
                    <a:pt x="5009239" y="24745"/>
                  </a:lnTo>
                  <a:lnTo>
                    <a:pt x="5045921" y="53085"/>
                  </a:lnTo>
                  <a:lnTo>
                    <a:pt x="5074261" y="89766"/>
                  </a:lnTo>
                  <a:lnTo>
                    <a:pt x="5092531" y="133062"/>
                  </a:lnTo>
                  <a:lnTo>
                    <a:pt x="5099006" y="181243"/>
                  </a:lnTo>
                  <a:lnTo>
                    <a:pt x="5099006" y="634337"/>
                  </a:lnTo>
                  <a:lnTo>
                    <a:pt x="5099006" y="906197"/>
                  </a:lnTo>
                  <a:lnTo>
                    <a:pt x="5092531" y="954375"/>
                  </a:lnTo>
                  <a:lnTo>
                    <a:pt x="5074261" y="997671"/>
                  </a:lnTo>
                  <a:lnTo>
                    <a:pt x="5045921" y="1034352"/>
                  </a:lnTo>
                  <a:lnTo>
                    <a:pt x="5009239" y="1062692"/>
                  </a:lnTo>
                  <a:lnTo>
                    <a:pt x="4965944" y="1080963"/>
                  </a:lnTo>
                  <a:lnTo>
                    <a:pt x="4917763" y="1087438"/>
                  </a:lnTo>
                  <a:lnTo>
                    <a:pt x="3391385" y="1087438"/>
                  </a:lnTo>
                  <a:lnTo>
                    <a:pt x="0" y="3095621"/>
                  </a:lnTo>
                  <a:lnTo>
                    <a:pt x="2659547" y="1087438"/>
                  </a:lnTo>
                  <a:lnTo>
                    <a:pt x="2352899" y="1087438"/>
                  </a:lnTo>
                  <a:lnTo>
                    <a:pt x="2304717" y="1080963"/>
                  </a:lnTo>
                  <a:lnTo>
                    <a:pt x="2261422" y="1062692"/>
                  </a:lnTo>
                  <a:lnTo>
                    <a:pt x="2224741" y="1034352"/>
                  </a:lnTo>
                  <a:lnTo>
                    <a:pt x="2196401" y="997671"/>
                  </a:lnTo>
                  <a:lnTo>
                    <a:pt x="2178130" y="954375"/>
                  </a:lnTo>
                  <a:lnTo>
                    <a:pt x="2171656" y="906194"/>
                  </a:lnTo>
                  <a:lnTo>
                    <a:pt x="2171656" y="634337"/>
                  </a:lnTo>
                  <a:lnTo>
                    <a:pt x="2171656" y="181243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5846823" y="1444244"/>
            <a:ext cx="2163445" cy="969496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12700" marR="5080">
              <a:lnSpc>
                <a:spcPts val="2300"/>
              </a:lnSpc>
              <a:spcBef>
                <a:spcPts val="660"/>
              </a:spcBef>
            </a:pPr>
            <a:r>
              <a:rPr lang="en-US" sz="2400" spc="-5" dirty="0">
                <a:latin typeface="Times New Roman"/>
                <a:cs typeface="Times New Roman"/>
              </a:rPr>
              <a:t>statements is executed and we go to finally</a:t>
            </a:r>
            <a:endParaRPr sz="2400" dirty="0">
              <a:latin typeface="Times New Roman"/>
              <a:cs typeface="Times New Roman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0" y="0"/>
            <a:ext cx="9144000" cy="938530"/>
            <a:chOff x="0" y="0"/>
            <a:chExt cx="9144000" cy="938530"/>
          </a:xfrm>
        </p:grpSpPr>
        <p:sp>
          <p:nvSpPr>
            <p:cNvPr id="11" name="object 11"/>
            <p:cNvSpPr/>
            <p:nvPr/>
          </p:nvSpPr>
          <p:spPr>
            <a:xfrm>
              <a:off x="6099047" y="26380"/>
              <a:ext cx="3045460" cy="0"/>
            </a:xfrm>
            <a:custGeom>
              <a:avLst/>
              <a:gdLst/>
              <a:ahLst/>
              <a:cxnLst/>
              <a:rect l="l" t="t" r="r" b="b"/>
              <a:pathLst>
                <a:path w="3045459">
                  <a:moveTo>
                    <a:pt x="0" y="0"/>
                  </a:moveTo>
                  <a:lnTo>
                    <a:pt x="3044952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26944"/>
              <a:ext cx="6099175" cy="0"/>
            </a:xfrm>
            <a:custGeom>
              <a:avLst/>
              <a:gdLst/>
              <a:ahLst/>
              <a:cxnLst/>
              <a:rect l="l" t="t" r="r" b="b"/>
              <a:pathLst>
                <a:path w="6099175">
                  <a:moveTo>
                    <a:pt x="0" y="0"/>
                  </a:moveTo>
                  <a:lnTo>
                    <a:pt x="6099048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23346" y="0"/>
              <a:ext cx="585984" cy="938047"/>
            </a:xfrm>
            <a:prstGeom prst="rect">
              <a:avLst/>
            </a:prstGeom>
          </p:spPr>
        </p:pic>
      </p:grp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spc="-65" dirty="0"/>
              <a:t>Trace</a:t>
            </a:r>
            <a:r>
              <a:rPr spc="-30" dirty="0"/>
              <a:t> </a:t>
            </a:r>
            <a:r>
              <a:rPr dirty="0"/>
              <a:t>a</a:t>
            </a:r>
            <a:r>
              <a:rPr spc="-20" dirty="0"/>
              <a:t> </a:t>
            </a:r>
            <a:r>
              <a:rPr spc="-30" dirty="0"/>
              <a:t>Program</a:t>
            </a:r>
            <a:r>
              <a:rPr spc="-25" dirty="0"/>
              <a:t> </a:t>
            </a:r>
            <a:r>
              <a:rPr spc="-15" dirty="0"/>
              <a:t>Execution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540" y="1789683"/>
            <a:ext cx="4063365" cy="3289935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sz="2200" b="1" dirty="0">
                <a:latin typeface="Courier New"/>
                <a:cs typeface="Courier New"/>
              </a:rPr>
              <a:t>try</a:t>
            </a:r>
            <a:r>
              <a:rPr sz="2200" b="1" spc="-60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{</a:t>
            </a:r>
            <a:endParaRPr sz="2200">
              <a:latin typeface="Courier New"/>
              <a:cs typeface="Courier New"/>
            </a:endParaRPr>
          </a:p>
          <a:p>
            <a:pPr marL="349250">
              <a:lnSpc>
                <a:spcPct val="100000"/>
              </a:lnSpc>
              <a:spcBef>
                <a:spcPts val="260"/>
              </a:spcBef>
            </a:pPr>
            <a:r>
              <a:rPr sz="2200" b="1" dirty="0">
                <a:latin typeface="Courier New"/>
                <a:cs typeface="Courier New"/>
              </a:rPr>
              <a:t>statements;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2200" b="1" dirty="0">
                <a:latin typeface="Courier New"/>
                <a:cs typeface="Courier New"/>
              </a:rPr>
              <a:t>}</a:t>
            </a:r>
            <a:endParaRPr sz="2200">
              <a:latin typeface="Courier New"/>
              <a:cs typeface="Courier New"/>
            </a:endParaRPr>
          </a:p>
          <a:p>
            <a:pPr marL="349250" marR="5080" indent="-336550">
              <a:lnSpc>
                <a:spcPct val="106400"/>
              </a:lnSpc>
              <a:spcBef>
                <a:spcPts val="70"/>
              </a:spcBef>
            </a:pPr>
            <a:r>
              <a:rPr sz="2200" b="1" dirty="0">
                <a:latin typeface="Courier New"/>
                <a:cs typeface="Courier New"/>
              </a:rPr>
              <a:t>catch(TheException ex) { </a:t>
            </a:r>
            <a:r>
              <a:rPr sz="2200" b="1" spc="-1310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handling</a:t>
            </a:r>
            <a:r>
              <a:rPr sz="2200" b="1" spc="-5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ex;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2200" b="1" dirty="0">
                <a:latin typeface="Courier New"/>
                <a:cs typeface="Courier New"/>
              </a:rPr>
              <a:t>}</a:t>
            </a:r>
            <a:endParaRPr sz="2200">
              <a:latin typeface="Courier New"/>
              <a:cs typeface="Courier New"/>
            </a:endParaRPr>
          </a:p>
          <a:p>
            <a:pPr marL="349250" marR="1014094" indent="-336550">
              <a:lnSpc>
                <a:spcPts val="2880"/>
              </a:lnSpc>
              <a:spcBef>
                <a:spcPts val="65"/>
              </a:spcBef>
            </a:pPr>
            <a:r>
              <a:rPr sz="2200" b="1" dirty="0">
                <a:latin typeface="Courier New"/>
                <a:cs typeface="Courier New"/>
              </a:rPr>
              <a:t>finally { </a:t>
            </a:r>
            <a:r>
              <a:rPr sz="2200" b="1" spc="5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finalStatements;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2200" b="1" dirty="0">
                <a:latin typeface="Courier New"/>
                <a:cs typeface="Courier New"/>
              </a:rPr>
              <a:t>}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6240" y="5506719"/>
            <a:ext cx="2536825" cy="3175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50"/>
              </a:lnSpc>
            </a:pPr>
            <a:r>
              <a:rPr sz="2200" b="1" dirty="0">
                <a:latin typeface="Courier New"/>
                <a:cs typeface="Courier New"/>
              </a:rPr>
              <a:t>Next</a:t>
            </a:r>
            <a:r>
              <a:rPr sz="2200" b="1" spc="-90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statement;</a:t>
            </a:r>
            <a:endParaRPr sz="2200">
              <a:latin typeface="Courier New"/>
              <a:cs typeface="Courier New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449584" y="1441450"/>
            <a:ext cx="5199380" cy="4100829"/>
            <a:chOff x="3449584" y="1441450"/>
            <a:chExt cx="5199380" cy="4100829"/>
          </a:xfrm>
        </p:grpSpPr>
        <p:sp>
          <p:nvSpPr>
            <p:cNvPr id="6" name="object 6"/>
            <p:cNvSpPr/>
            <p:nvPr/>
          </p:nvSpPr>
          <p:spPr>
            <a:xfrm>
              <a:off x="3455932" y="1447800"/>
              <a:ext cx="5186680" cy="4088129"/>
            </a:xfrm>
            <a:custGeom>
              <a:avLst/>
              <a:gdLst/>
              <a:ahLst/>
              <a:cxnLst/>
              <a:rect l="l" t="t" r="r" b="b"/>
              <a:pathLst>
                <a:path w="5186680" h="4088129">
                  <a:moveTo>
                    <a:pt x="3478796" y="1087437"/>
                  </a:moveTo>
                  <a:lnTo>
                    <a:pt x="2746959" y="1087437"/>
                  </a:lnTo>
                  <a:lnTo>
                    <a:pt x="0" y="4087809"/>
                  </a:lnTo>
                  <a:lnTo>
                    <a:pt x="3478796" y="1087437"/>
                  </a:lnTo>
                  <a:close/>
                </a:path>
                <a:path w="5186680" h="4088129">
                  <a:moveTo>
                    <a:pt x="5005172" y="0"/>
                  </a:moveTo>
                  <a:lnTo>
                    <a:pt x="2440310" y="0"/>
                  </a:lnTo>
                  <a:lnTo>
                    <a:pt x="2392128" y="6474"/>
                  </a:lnTo>
                  <a:lnTo>
                    <a:pt x="2348833" y="24745"/>
                  </a:lnTo>
                  <a:lnTo>
                    <a:pt x="2312151" y="53085"/>
                  </a:lnTo>
                  <a:lnTo>
                    <a:pt x="2283812" y="89766"/>
                  </a:lnTo>
                  <a:lnTo>
                    <a:pt x="2265541" y="133062"/>
                  </a:lnTo>
                  <a:lnTo>
                    <a:pt x="2259067" y="181244"/>
                  </a:lnTo>
                  <a:lnTo>
                    <a:pt x="2259067" y="906197"/>
                  </a:lnTo>
                  <a:lnTo>
                    <a:pt x="2265541" y="954376"/>
                  </a:lnTo>
                  <a:lnTo>
                    <a:pt x="2283812" y="997671"/>
                  </a:lnTo>
                  <a:lnTo>
                    <a:pt x="2312151" y="1034352"/>
                  </a:lnTo>
                  <a:lnTo>
                    <a:pt x="2348833" y="1062692"/>
                  </a:lnTo>
                  <a:lnTo>
                    <a:pt x="2392128" y="1080963"/>
                  </a:lnTo>
                  <a:lnTo>
                    <a:pt x="2440310" y="1087437"/>
                  </a:lnTo>
                  <a:lnTo>
                    <a:pt x="5005172" y="1087437"/>
                  </a:lnTo>
                  <a:lnTo>
                    <a:pt x="5053354" y="1080963"/>
                  </a:lnTo>
                  <a:lnTo>
                    <a:pt x="5096650" y="1062692"/>
                  </a:lnTo>
                  <a:lnTo>
                    <a:pt x="5133332" y="1034352"/>
                  </a:lnTo>
                  <a:lnTo>
                    <a:pt x="5161672" y="997671"/>
                  </a:lnTo>
                  <a:lnTo>
                    <a:pt x="5179942" y="954376"/>
                  </a:lnTo>
                  <a:lnTo>
                    <a:pt x="5186416" y="906197"/>
                  </a:lnTo>
                  <a:lnTo>
                    <a:pt x="5186417" y="181244"/>
                  </a:lnTo>
                  <a:lnTo>
                    <a:pt x="5179942" y="133062"/>
                  </a:lnTo>
                  <a:lnTo>
                    <a:pt x="5161672" y="89766"/>
                  </a:lnTo>
                  <a:lnTo>
                    <a:pt x="5133332" y="53085"/>
                  </a:lnTo>
                  <a:lnTo>
                    <a:pt x="5096650" y="24745"/>
                  </a:lnTo>
                  <a:lnTo>
                    <a:pt x="5053354" y="6474"/>
                  </a:lnTo>
                  <a:lnTo>
                    <a:pt x="5005172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455934" y="1447800"/>
              <a:ext cx="5186680" cy="4088129"/>
            </a:xfrm>
            <a:custGeom>
              <a:avLst/>
              <a:gdLst/>
              <a:ahLst/>
              <a:cxnLst/>
              <a:rect l="l" t="t" r="r" b="b"/>
              <a:pathLst>
                <a:path w="5186680" h="4088129">
                  <a:moveTo>
                    <a:pt x="2259066" y="181243"/>
                  </a:moveTo>
                  <a:lnTo>
                    <a:pt x="2265540" y="133062"/>
                  </a:lnTo>
                  <a:lnTo>
                    <a:pt x="2283811" y="89766"/>
                  </a:lnTo>
                  <a:lnTo>
                    <a:pt x="2312151" y="53085"/>
                  </a:lnTo>
                  <a:lnTo>
                    <a:pt x="2348832" y="24745"/>
                  </a:lnTo>
                  <a:lnTo>
                    <a:pt x="2392127" y="6474"/>
                  </a:lnTo>
                  <a:lnTo>
                    <a:pt x="2440309" y="0"/>
                  </a:lnTo>
                  <a:lnTo>
                    <a:pt x="2746957" y="0"/>
                  </a:lnTo>
                  <a:lnTo>
                    <a:pt x="3478795" y="0"/>
                  </a:lnTo>
                  <a:lnTo>
                    <a:pt x="5005173" y="0"/>
                  </a:lnTo>
                  <a:lnTo>
                    <a:pt x="5053354" y="6474"/>
                  </a:lnTo>
                  <a:lnTo>
                    <a:pt x="5096650" y="24745"/>
                  </a:lnTo>
                  <a:lnTo>
                    <a:pt x="5133331" y="53085"/>
                  </a:lnTo>
                  <a:lnTo>
                    <a:pt x="5161671" y="89766"/>
                  </a:lnTo>
                  <a:lnTo>
                    <a:pt x="5179941" y="133062"/>
                  </a:lnTo>
                  <a:lnTo>
                    <a:pt x="5186416" y="181243"/>
                  </a:lnTo>
                  <a:lnTo>
                    <a:pt x="5186416" y="634337"/>
                  </a:lnTo>
                  <a:lnTo>
                    <a:pt x="5186416" y="906197"/>
                  </a:lnTo>
                  <a:lnTo>
                    <a:pt x="5179941" y="954375"/>
                  </a:lnTo>
                  <a:lnTo>
                    <a:pt x="5161671" y="997671"/>
                  </a:lnTo>
                  <a:lnTo>
                    <a:pt x="5133331" y="1034352"/>
                  </a:lnTo>
                  <a:lnTo>
                    <a:pt x="5096650" y="1062692"/>
                  </a:lnTo>
                  <a:lnTo>
                    <a:pt x="5053354" y="1080963"/>
                  </a:lnTo>
                  <a:lnTo>
                    <a:pt x="5005173" y="1087438"/>
                  </a:lnTo>
                  <a:lnTo>
                    <a:pt x="3478795" y="1087438"/>
                  </a:lnTo>
                  <a:lnTo>
                    <a:pt x="0" y="4087811"/>
                  </a:lnTo>
                  <a:lnTo>
                    <a:pt x="2746957" y="1087438"/>
                  </a:lnTo>
                  <a:lnTo>
                    <a:pt x="2440309" y="1087438"/>
                  </a:lnTo>
                  <a:lnTo>
                    <a:pt x="2392127" y="1080963"/>
                  </a:lnTo>
                  <a:lnTo>
                    <a:pt x="2348832" y="1062692"/>
                  </a:lnTo>
                  <a:lnTo>
                    <a:pt x="2312151" y="1034352"/>
                  </a:lnTo>
                  <a:lnTo>
                    <a:pt x="2283811" y="997671"/>
                  </a:lnTo>
                  <a:lnTo>
                    <a:pt x="2265540" y="954375"/>
                  </a:lnTo>
                  <a:lnTo>
                    <a:pt x="2259066" y="906194"/>
                  </a:lnTo>
                  <a:lnTo>
                    <a:pt x="2259066" y="634337"/>
                  </a:lnTo>
                  <a:lnTo>
                    <a:pt x="2259066" y="181243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5846823" y="1444244"/>
            <a:ext cx="2620010" cy="683895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12700" marR="5080">
              <a:lnSpc>
                <a:spcPts val="2300"/>
              </a:lnSpc>
              <a:spcBef>
                <a:spcPts val="660"/>
              </a:spcBef>
            </a:pPr>
            <a:r>
              <a:rPr sz="2400" spc="-5" dirty="0">
                <a:latin typeface="Times New Roman"/>
                <a:cs typeface="Times New Roman"/>
              </a:rPr>
              <a:t>Next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statement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method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executed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0" y="0"/>
            <a:ext cx="9144000" cy="938530"/>
            <a:chOff x="0" y="0"/>
            <a:chExt cx="9144000" cy="938530"/>
          </a:xfrm>
        </p:grpSpPr>
        <p:sp>
          <p:nvSpPr>
            <p:cNvPr id="10" name="object 10"/>
            <p:cNvSpPr/>
            <p:nvPr/>
          </p:nvSpPr>
          <p:spPr>
            <a:xfrm>
              <a:off x="6099047" y="26380"/>
              <a:ext cx="3045460" cy="0"/>
            </a:xfrm>
            <a:custGeom>
              <a:avLst/>
              <a:gdLst/>
              <a:ahLst/>
              <a:cxnLst/>
              <a:rect l="l" t="t" r="r" b="b"/>
              <a:pathLst>
                <a:path w="3045459">
                  <a:moveTo>
                    <a:pt x="0" y="0"/>
                  </a:moveTo>
                  <a:lnTo>
                    <a:pt x="3044952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26944"/>
              <a:ext cx="6099175" cy="0"/>
            </a:xfrm>
            <a:custGeom>
              <a:avLst/>
              <a:gdLst/>
              <a:ahLst/>
              <a:cxnLst/>
              <a:rect l="l" t="t" r="r" b="b"/>
              <a:pathLst>
                <a:path w="6099175">
                  <a:moveTo>
                    <a:pt x="0" y="0"/>
                  </a:moveTo>
                  <a:lnTo>
                    <a:pt x="6099048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23346" y="0"/>
              <a:ext cx="585984" cy="938047"/>
            </a:xfrm>
            <a:prstGeom prst="rect">
              <a:avLst/>
            </a:prstGeom>
          </p:spPr>
        </p:pic>
      </p:grp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spc="-65" dirty="0"/>
              <a:t>Trace</a:t>
            </a:r>
            <a:r>
              <a:rPr spc="-30" dirty="0"/>
              <a:t> </a:t>
            </a:r>
            <a:r>
              <a:rPr dirty="0"/>
              <a:t>a</a:t>
            </a:r>
            <a:r>
              <a:rPr spc="-20" dirty="0"/>
              <a:t> </a:t>
            </a:r>
            <a:r>
              <a:rPr spc="-30" dirty="0"/>
              <a:t>Program</a:t>
            </a:r>
            <a:r>
              <a:rPr spc="-25" dirty="0"/>
              <a:t> </a:t>
            </a:r>
            <a:r>
              <a:rPr spc="-15" dirty="0"/>
              <a:t>Execution</a:t>
            </a:r>
          </a:p>
        </p:txBody>
      </p:sp>
      <p:sp>
        <p:nvSpPr>
          <p:cNvPr id="3" name="object 3"/>
          <p:cNvSpPr/>
          <p:nvPr/>
        </p:nvSpPr>
        <p:spPr>
          <a:xfrm>
            <a:off x="396240" y="2128519"/>
            <a:ext cx="1981200" cy="279400"/>
          </a:xfrm>
          <a:custGeom>
            <a:avLst/>
            <a:gdLst/>
            <a:ahLst/>
            <a:cxnLst/>
            <a:rect l="l" t="t" r="r" b="b"/>
            <a:pathLst>
              <a:path w="1981200" h="279400">
                <a:moveTo>
                  <a:pt x="1981200" y="0"/>
                </a:moveTo>
                <a:lnTo>
                  <a:pt x="304800" y="0"/>
                </a:lnTo>
                <a:lnTo>
                  <a:pt x="0" y="0"/>
                </a:lnTo>
                <a:lnTo>
                  <a:pt x="0" y="279400"/>
                </a:lnTo>
                <a:lnTo>
                  <a:pt x="304800" y="279400"/>
                </a:lnTo>
                <a:lnTo>
                  <a:pt x="1981200" y="279400"/>
                </a:lnTo>
                <a:lnTo>
                  <a:pt x="19812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pc="-5" dirty="0"/>
              <a:t>try</a:t>
            </a:r>
            <a:r>
              <a:rPr spc="-70" dirty="0"/>
              <a:t> </a:t>
            </a:r>
            <a:r>
              <a:rPr dirty="0"/>
              <a:t>{</a:t>
            </a:r>
          </a:p>
          <a:p>
            <a:pPr marL="317500">
              <a:lnSpc>
                <a:spcPct val="100000"/>
              </a:lnSpc>
              <a:spcBef>
                <a:spcPts val="290"/>
              </a:spcBef>
            </a:pPr>
            <a:r>
              <a:rPr spc="-5" dirty="0"/>
              <a:t>statement1;</a:t>
            </a:r>
          </a:p>
          <a:p>
            <a:pPr marL="317500" marR="1376045">
              <a:lnSpc>
                <a:spcPct val="112000"/>
              </a:lnSpc>
              <a:spcBef>
                <a:spcPts val="25"/>
              </a:spcBef>
            </a:pPr>
            <a:r>
              <a:rPr spc="-5" dirty="0"/>
              <a:t>statement2;  statement3;</a:t>
            </a: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dirty="0"/>
              <a:t>}</a:t>
            </a:r>
          </a:p>
          <a:p>
            <a:pPr marL="317500" marR="5080" indent="-304800">
              <a:lnSpc>
                <a:spcPts val="2710"/>
              </a:lnSpc>
              <a:spcBef>
                <a:spcPts val="120"/>
              </a:spcBef>
            </a:pPr>
            <a:r>
              <a:rPr spc="-5" dirty="0"/>
              <a:t>catch(Exception1 ex) </a:t>
            </a:r>
            <a:r>
              <a:rPr dirty="0"/>
              <a:t>{ </a:t>
            </a:r>
            <a:r>
              <a:rPr spc="-1195" dirty="0"/>
              <a:t> </a:t>
            </a:r>
            <a:r>
              <a:rPr spc="-5" dirty="0"/>
              <a:t>handling</a:t>
            </a:r>
            <a:r>
              <a:rPr spc="-20" dirty="0"/>
              <a:t> </a:t>
            </a:r>
            <a:r>
              <a:rPr spc="-5" dirty="0"/>
              <a:t>ex;</a:t>
            </a: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dirty="0"/>
              <a:t>}</a:t>
            </a:r>
          </a:p>
          <a:p>
            <a:pPr marL="317500" marR="614045" indent="-304800">
              <a:lnSpc>
                <a:spcPct val="108000"/>
              </a:lnSpc>
              <a:spcBef>
                <a:spcPts val="120"/>
              </a:spcBef>
            </a:pPr>
            <a:r>
              <a:rPr spc="-5" dirty="0"/>
              <a:t>finally </a:t>
            </a:r>
            <a:r>
              <a:rPr dirty="0"/>
              <a:t>{ </a:t>
            </a:r>
            <a:r>
              <a:rPr spc="5" dirty="0"/>
              <a:t> </a:t>
            </a:r>
            <a:r>
              <a:rPr spc="-5" dirty="0"/>
              <a:t>finalStatements</a:t>
            </a:r>
            <a:r>
              <a:rPr dirty="0"/>
              <a:t>;</a:t>
            </a: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dirty="0"/>
              <a:t>}</a:t>
            </a: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600"/>
          </a:p>
          <a:p>
            <a:pPr marL="12700">
              <a:lnSpc>
                <a:spcPct val="100000"/>
              </a:lnSpc>
            </a:pPr>
            <a:r>
              <a:rPr spc="-5" dirty="0"/>
              <a:t>Next</a:t>
            </a:r>
            <a:r>
              <a:rPr spc="-70" dirty="0"/>
              <a:t> </a:t>
            </a:r>
            <a:r>
              <a:rPr spc="-5" dirty="0"/>
              <a:t>statement;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2884458" y="1365250"/>
            <a:ext cx="6037580" cy="1155700"/>
            <a:chOff x="2884458" y="1365250"/>
            <a:chExt cx="6037580" cy="1155700"/>
          </a:xfrm>
        </p:grpSpPr>
        <p:sp>
          <p:nvSpPr>
            <p:cNvPr id="6" name="object 6"/>
            <p:cNvSpPr/>
            <p:nvPr/>
          </p:nvSpPr>
          <p:spPr>
            <a:xfrm>
              <a:off x="2890808" y="1371600"/>
              <a:ext cx="6024880" cy="1143000"/>
            </a:xfrm>
            <a:custGeom>
              <a:avLst/>
              <a:gdLst/>
              <a:ahLst/>
              <a:cxnLst/>
              <a:rect l="l" t="t" r="r" b="b"/>
              <a:pathLst>
                <a:path w="6024880" h="1143000">
                  <a:moveTo>
                    <a:pt x="6024591" y="952494"/>
                  </a:moveTo>
                  <a:lnTo>
                    <a:pt x="2824191" y="952494"/>
                  </a:lnTo>
                  <a:lnTo>
                    <a:pt x="2829223" y="996176"/>
                  </a:lnTo>
                  <a:lnTo>
                    <a:pt x="2843554" y="1036274"/>
                  </a:lnTo>
                  <a:lnTo>
                    <a:pt x="2866043" y="1071646"/>
                  </a:lnTo>
                  <a:lnTo>
                    <a:pt x="2895545" y="1101148"/>
                  </a:lnTo>
                  <a:lnTo>
                    <a:pt x="2930917" y="1123636"/>
                  </a:lnTo>
                  <a:lnTo>
                    <a:pt x="2971015" y="1137968"/>
                  </a:lnTo>
                  <a:lnTo>
                    <a:pt x="3014696" y="1143000"/>
                  </a:lnTo>
                  <a:lnTo>
                    <a:pt x="5834086" y="1143000"/>
                  </a:lnTo>
                  <a:lnTo>
                    <a:pt x="5877767" y="1137968"/>
                  </a:lnTo>
                  <a:lnTo>
                    <a:pt x="5917865" y="1123636"/>
                  </a:lnTo>
                  <a:lnTo>
                    <a:pt x="5953237" y="1101148"/>
                  </a:lnTo>
                  <a:lnTo>
                    <a:pt x="5982739" y="1071646"/>
                  </a:lnTo>
                  <a:lnTo>
                    <a:pt x="6005228" y="1036274"/>
                  </a:lnTo>
                  <a:lnTo>
                    <a:pt x="6019560" y="996176"/>
                  </a:lnTo>
                  <a:lnTo>
                    <a:pt x="6024591" y="952494"/>
                  </a:lnTo>
                  <a:close/>
                </a:path>
                <a:path w="6024880" h="1143000">
                  <a:moveTo>
                    <a:pt x="5834086" y="0"/>
                  </a:moveTo>
                  <a:lnTo>
                    <a:pt x="3014696" y="0"/>
                  </a:lnTo>
                  <a:lnTo>
                    <a:pt x="2971015" y="5031"/>
                  </a:lnTo>
                  <a:lnTo>
                    <a:pt x="2930917" y="19363"/>
                  </a:lnTo>
                  <a:lnTo>
                    <a:pt x="2895545" y="41851"/>
                  </a:lnTo>
                  <a:lnTo>
                    <a:pt x="2866043" y="71353"/>
                  </a:lnTo>
                  <a:lnTo>
                    <a:pt x="2843554" y="106725"/>
                  </a:lnTo>
                  <a:lnTo>
                    <a:pt x="2829223" y="146823"/>
                  </a:lnTo>
                  <a:lnTo>
                    <a:pt x="2824191" y="190505"/>
                  </a:lnTo>
                  <a:lnTo>
                    <a:pt x="2824191" y="666751"/>
                  </a:lnTo>
                  <a:lnTo>
                    <a:pt x="0" y="827086"/>
                  </a:lnTo>
                  <a:lnTo>
                    <a:pt x="2824191" y="952501"/>
                  </a:lnTo>
                  <a:lnTo>
                    <a:pt x="6024591" y="952494"/>
                  </a:lnTo>
                  <a:lnTo>
                    <a:pt x="6024591" y="190505"/>
                  </a:lnTo>
                  <a:lnTo>
                    <a:pt x="6019560" y="146823"/>
                  </a:lnTo>
                  <a:lnTo>
                    <a:pt x="6005228" y="106725"/>
                  </a:lnTo>
                  <a:lnTo>
                    <a:pt x="5982739" y="71353"/>
                  </a:lnTo>
                  <a:lnTo>
                    <a:pt x="5953237" y="41851"/>
                  </a:lnTo>
                  <a:lnTo>
                    <a:pt x="5917865" y="19363"/>
                  </a:lnTo>
                  <a:lnTo>
                    <a:pt x="5877767" y="5031"/>
                  </a:lnTo>
                  <a:lnTo>
                    <a:pt x="5834086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890808" y="1371600"/>
              <a:ext cx="6024880" cy="1143000"/>
            </a:xfrm>
            <a:custGeom>
              <a:avLst/>
              <a:gdLst/>
              <a:ahLst/>
              <a:cxnLst/>
              <a:rect l="l" t="t" r="r" b="b"/>
              <a:pathLst>
                <a:path w="6024880" h="1143000">
                  <a:moveTo>
                    <a:pt x="2824192" y="190505"/>
                  </a:moveTo>
                  <a:lnTo>
                    <a:pt x="2829223" y="146824"/>
                  </a:lnTo>
                  <a:lnTo>
                    <a:pt x="2843555" y="106725"/>
                  </a:lnTo>
                  <a:lnTo>
                    <a:pt x="2866043" y="71353"/>
                  </a:lnTo>
                  <a:lnTo>
                    <a:pt x="2895545" y="41851"/>
                  </a:lnTo>
                  <a:lnTo>
                    <a:pt x="2930917" y="19363"/>
                  </a:lnTo>
                  <a:lnTo>
                    <a:pt x="2971015" y="5031"/>
                  </a:lnTo>
                  <a:lnTo>
                    <a:pt x="3014697" y="0"/>
                  </a:lnTo>
                  <a:lnTo>
                    <a:pt x="3357592" y="0"/>
                  </a:lnTo>
                  <a:lnTo>
                    <a:pt x="4157692" y="0"/>
                  </a:lnTo>
                  <a:lnTo>
                    <a:pt x="5834087" y="0"/>
                  </a:lnTo>
                  <a:lnTo>
                    <a:pt x="5877768" y="5031"/>
                  </a:lnTo>
                  <a:lnTo>
                    <a:pt x="5917866" y="19363"/>
                  </a:lnTo>
                  <a:lnTo>
                    <a:pt x="5953238" y="41851"/>
                  </a:lnTo>
                  <a:lnTo>
                    <a:pt x="5982740" y="71353"/>
                  </a:lnTo>
                  <a:lnTo>
                    <a:pt x="6005228" y="106725"/>
                  </a:lnTo>
                  <a:lnTo>
                    <a:pt x="6019560" y="146824"/>
                  </a:lnTo>
                  <a:lnTo>
                    <a:pt x="6024592" y="190505"/>
                  </a:lnTo>
                  <a:lnTo>
                    <a:pt x="6024592" y="666750"/>
                  </a:lnTo>
                  <a:lnTo>
                    <a:pt x="6024592" y="952501"/>
                  </a:lnTo>
                  <a:lnTo>
                    <a:pt x="6019560" y="996175"/>
                  </a:lnTo>
                  <a:lnTo>
                    <a:pt x="6005228" y="1036274"/>
                  </a:lnTo>
                  <a:lnTo>
                    <a:pt x="5982740" y="1071646"/>
                  </a:lnTo>
                  <a:lnTo>
                    <a:pt x="5953238" y="1101148"/>
                  </a:lnTo>
                  <a:lnTo>
                    <a:pt x="5917866" y="1123636"/>
                  </a:lnTo>
                  <a:lnTo>
                    <a:pt x="5877768" y="1137968"/>
                  </a:lnTo>
                  <a:lnTo>
                    <a:pt x="5834087" y="1143000"/>
                  </a:lnTo>
                  <a:lnTo>
                    <a:pt x="4157692" y="1143000"/>
                  </a:lnTo>
                  <a:lnTo>
                    <a:pt x="3357592" y="1143000"/>
                  </a:lnTo>
                  <a:lnTo>
                    <a:pt x="3014697" y="1143000"/>
                  </a:lnTo>
                  <a:lnTo>
                    <a:pt x="2971015" y="1137968"/>
                  </a:lnTo>
                  <a:lnTo>
                    <a:pt x="2930917" y="1123636"/>
                  </a:lnTo>
                  <a:lnTo>
                    <a:pt x="2895545" y="1101148"/>
                  </a:lnTo>
                  <a:lnTo>
                    <a:pt x="2866043" y="1071646"/>
                  </a:lnTo>
                  <a:lnTo>
                    <a:pt x="2843555" y="1036274"/>
                  </a:lnTo>
                  <a:lnTo>
                    <a:pt x="2829223" y="996175"/>
                  </a:lnTo>
                  <a:lnTo>
                    <a:pt x="2824192" y="952494"/>
                  </a:lnTo>
                  <a:lnTo>
                    <a:pt x="0" y="827086"/>
                  </a:lnTo>
                  <a:lnTo>
                    <a:pt x="2824192" y="666750"/>
                  </a:lnTo>
                  <a:lnTo>
                    <a:pt x="2824192" y="19050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5849537" y="1371091"/>
            <a:ext cx="2681605" cy="976630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12700" marR="5080" algn="just">
              <a:lnSpc>
                <a:spcPts val="2300"/>
              </a:lnSpc>
              <a:spcBef>
                <a:spcPts val="660"/>
              </a:spcBef>
            </a:pPr>
            <a:r>
              <a:rPr sz="2400" dirty="0">
                <a:latin typeface="Times New Roman"/>
                <a:cs typeface="Times New Roman"/>
              </a:rPr>
              <a:t>Suppose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exception </a:t>
            </a:r>
            <a:r>
              <a:rPr sz="2400" spc="-5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-5" dirty="0">
                <a:latin typeface="Times New Roman"/>
                <a:cs typeface="Times New Roman"/>
              </a:rPr>
              <a:t>type Exception1 is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thrown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statement2</a:t>
            </a:r>
            <a:endParaRPr sz="2400" dirty="0">
              <a:latin typeface="Times New Roman"/>
              <a:cs typeface="Times New Roman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0" y="0"/>
            <a:ext cx="9144000" cy="938530"/>
            <a:chOff x="0" y="0"/>
            <a:chExt cx="9144000" cy="938530"/>
          </a:xfrm>
        </p:grpSpPr>
        <p:sp>
          <p:nvSpPr>
            <p:cNvPr id="10" name="object 10"/>
            <p:cNvSpPr/>
            <p:nvPr/>
          </p:nvSpPr>
          <p:spPr>
            <a:xfrm>
              <a:off x="6099047" y="26380"/>
              <a:ext cx="3045460" cy="0"/>
            </a:xfrm>
            <a:custGeom>
              <a:avLst/>
              <a:gdLst/>
              <a:ahLst/>
              <a:cxnLst/>
              <a:rect l="l" t="t" r="r" b="b"/>
              <a:pathLst>
                <a:path w="3045459">
                  <a:moveTo>
                    <a:pt x="0" y="0"/>
                  </a:moveTo>
                  <a:lnTo>
                    <a:pt x="3044952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26944"/>
              <a:ext cx="6099175" cy="0"/>
            </a:xfrm>
            <a:custGeom>
              <a:avLst/>
              <a:gdLst/>
              <a:ahLst/>
              <a:cxnLst/>
              <a:rect l="l" t="t" r="r" b="b"/>
              <a:pathLst>
                <a:path w="6099175">
                  <a:moveTo>
                    <a:pt x="0" y="0"/>
                  </a:moveTo>
                  <a:lnTo>
                    <a:pt x="6099048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23346" y="0"/>
              <a:ext cx="585984" cy="938047"/>
            </a:xfrm>
            <a:prstGeom prst="rect">
              <a:avLst/>
            </a:prstGeom>
          </p:spPr>
        </p:pic>
      </p:grp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6762" y="384047"/>
            <a:ext cx="8110855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/>
              <a:t>Checked vs Unchecked Exceptions</a:t>
            </a:r>
            <a:endParaRPr spc="-15" dirty="0"/>
          </a:p>
        </p:txBody>
      </p:sp>
      <p:grpSp>
        <p:nvGrpSpPr>
          <p:cNvPr id="28" name="object 28"/>
          <p:cNvGrpSpPr/>
          <p:nvPr/>
        </p:nvGrpSpPr>
        <p:grpSpPr>
          <a:xfrm>
            <a:off x="0" y="0"/>
            <a:ext cx="9144000" cy="938530"/>
            <a:chOff x="0" y="0"/>
            <a:chExt cx="9144000" cy="938530"/>
          </a:xfrm>
        </p:grpSpPr>
        <p:sp>
          <p:nvSpPr>
            <p:cNvPr id="29" name="object 29"/>
            <p:cNvSpPr/>
            <p:nvPr/>
          </p:nvSpPr>
          <p:spPr>
            <a:xfrm>
              <a:off x="6099047" y="26380"/>
              <a:ext cx="3045460" cy="0"/>
            </a:xfrm>
            <a:custGeom>
              <a:avLst/>
              <a:gdLst/>
              <a:ahLst/>
              <a:cxnLst/>
              <a:rect l="l" t="t" r="r" b="b"/>
              <a:pathLst>
                <a:path w="3045459">
                  <a:moveTo>
                    <a:pt x="0" y="0"/>
                  </a:moveTo>
                  <a:lnTo>
                    <a:pt x="3044952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0" y="26944"/>
              <a:ext cx="6099175" cy="0"/>
            </a:xfrm>
            <a:custGeom>
              <a:avLst/>
              <a:gdLst/>
              <a:ahLst/>
              <a:cxnLst/>
              <a:rect l="l" t="t" r="r" b="b"/>
              <a:pathLst>
                <a:path w="6099175">
                  <a:moveTo>
                    <a:pt x="0" y="0"/>
                  </a:moveTo>
                  <a:lnTo>
                    <a:pt x="6099048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23346" y="0"/>
              <a:ext cx="585984" cy="938047"/>
            </a:xfrm>
            <a:prstGeom prst="rect">
              <a:avLst/>
            </a:prstGeom>
          </p:spPr>
        </p:pic>
      </p:grpSp>
      <p:sp>
        <p:nvSpPr>
          <p:cNvPr id="32" name="object 32"/>
          <p:cNvSpPr txBox="1"/>
          <p:nvPr/>
        </p:nvSpPr>
        <p:spPr>
          <a:xfrm>
            <a:off x="472440" y="1179067"/>
            <a:ext cx="8365490" cy="3742691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55600" marR="5080" indent="-342900">
              <a:lnSpc>
                <a:spcPct val="100400"/>
              </a:lnSpc>
              <a:spcBef>
                <a:spcPts val="8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sz="2400" dirty="0">
                <a:latin typeface="Calibri"/>
                <a:cs typeface="Calibri"/>
              </a:rPr>
              <a:t>Checked Exceptions occur at </a:t>
            </a:r>
            <a:r>
              <a:rPr lang="en-US" sz="2400" b="1" dirty="0">
                <a:latin typeface="Calibri"/>
                <a:cs typeface="Calibri"/>
              </a:rPr>
              <a:t>compile time</a:t>
            </a:r>
            <a:r>
              <a:rPr lang="en-US" sz="2400" dirty="0">
                <a:latin typeface="Calibri"/>
                <a:cs typeface="Calibri"/>
              </a:rPr>
              <a:t>, meaning the compiler requires they be handled using try-catch blocks and throws.</a:t>
            </a:r>
          </a:p>
          <a:p>
            <a:pPr marL="812800" marR="5080" lvl="1" indent="-342900">
              <a:lnSpc>
                <a:spcPct val="100400"/>
              </a:lnSpc>
              <a:spcBef>
                <a:spcPts val="8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sz="2400" dirty="0" err="1">
                <a:solidFill>
                  <a:srgbClr val="C00000"/>
                </a:solidFill>
                <a:latin typeface="Calibri"/>
                <a:cs typeface="Calibri"/>
              </a:rPr>
              <a:t>IOException</a:t>
            </a:r>
            <a:r>
              <a:rPr lang="en-US" sz="2400" dirty="0">
                <a:solidFill>
                  <a:srgbClr val="C00000"/>
                </a:solidFill>
                <a:latin typeface="Calibri"/>
                <a:cs typeface="Calibri"/>
              </a:rPr>
              <a:t>, </a:t>
            </a:r>
            <a:r>
              <a:rPr lang="en-US" sz="2400" dirty="0" err="1">
                <a:solidFill>
                  <a:srgbClr val="C00000"/>
                </a:solidFill>
                <a:latin typeface="Calibri"/>
                <a:cs typeface="Calibri"/>
              </a:rPr>
              <a:t>SQLException</a:t>
            </a:r>
            <a:r>
              <a:rPr lang="en-US" sz="2400" dirty="0">
                <a:solidFill>
                  <a:srgbClr val="C00000"/>
                </a:solidFill>
                <a:latin typeface="Calibri"/>
                <a:cs typeface="Calibri"/>
              </a:rPr>
              <a:t>, </a:t>
            </a:r>
            <a:r>
              <a:rPr lang="en-US" sz="2400" dirty="0" err="1">
                <a:solidFill>
                  <a:srgbClr val="C00000"/>
                </a:solidFill>
                <a:latin typeface="Calibri"/>
                <a:cs typeface="Calibri"/>
              </a:rPr>
              <a:t>ClassNotFoundException</a:t>
            </a:r>
            <a:endParaRPr lang="en-US" sz="2400" dirty="0">
              <a:solidFill>
                <a:srgbClr val="C00000"/>
              </a:solidFill>
              <a:latin typeface="Calibri"/>
              <a:cs typeface="Calibri"/>
            </a:endParaRPr>
          </a:p>
          <a:p>
            <a:pPr marL="355600" marR="5080" indent="-342900">
              <a:lnSpc>
                <a:spcPct val="100400"/>
              </a:lnSpc>
              <a:spcBef>
                <a:spcPts val="8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sz="2400" dirty="0">
                <a:latin typeface="Calibri"/>
                <a:cs typeface="Calibri"/>
              </a:rPr>
              <a:t>Unchecked Exceptions occur at </a:t>
            </a:r>
            <a:r>
              <a:rPr lang="en-US" sz="2400" b="1" dirty="0">
                <a:latin typeface="Calibri"/>
                <a:cs typeface="Calibri"/>
              </a:rPr>
              <a:t>run time</a:t>
            </a:r>
            <a:r>
              <a:rPr lang="en-US" sz="2400" dirty="0">
                <a:latin typeface="Calibri"/>
                <a:cs typeface="Calibri"/>
              </a:rPr>
              <a:t>, meaning the compiler does not require explicit handling, but your code still must use try-catch blocks and throws.</a:t>
            </a:r>
          </a:p>
          <a:p>
            <a:pPr marL="812800" marR="5080" lvl="1" indent="-342900">
              <a:lnSpc>
                <a:spcPct val="100400"/>
              </a:lnSpc>
              <a:spcBef>
                <a:spcPts val="8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sz="2400" dirty="0" err="1">
                <a:solidFill>
                  <a:srgbClr val="C00000"/>
                </a:solidFill>
                <a:latin typeface="Calibri"/>
                <a:cs typeface="Calibri"/>
              </a:rPr>
              <a:t>NullPointerException</a:t>
            </a:r>
            <a:r>
              <a:rPr lang="en-US" sz="2400" dirty="0">
                <a:solidFill>
                  <a:srgbClr val="C00000"/>
                </a:solidFill>
                <a:latin typeface="Calibri"/>
                <a:cs typeface="Calibri"/>
              </a:rPr>
              <a:t>, </a:t>
            </a:r>
            <a:r>
              <a:rPr lang="en-US" sz="2400" dirty="0" err="1">
                <a:solidFill>
                  <a:srgbClr val="C00000"/>
                </a:solidFill>
                <a:latin typeface="Calibri"/>
                <a:cs typeface="Calibri"/>
              </a:rPr>
              <a:t>IndexOutOfBoundsException</a:t>
            </a:r>
            <a:r>
              <a:rPr lang="en-US" sz="2400" dirty="0">
                <a:solidFill>
                  <a:srgbClr val="C00000"/>
                </a:solidFill>
                <a:latin typeface="Calibri"/>
                <a:cs typeface="Calibri"/>
              </a:rPr>
              <a:t>, </a:t>
            </a:r>
            <a:r>
              <a:rPr lang="en-US" sz="2400" dirty="0" err="1">
                <a:solidFill>
                  <a:srgbClr val="C00000"/>
                </a:solidFill>
                <a:latin typeface="Calibri"/>
                <a:cs typeface="Calibri"/>
              </a:rPr>
              <a:t>ArithmeticException</a:t>
            </a:r>
            <a:r>
              <a:rPr lang="en-US" sz="2400" dirty="0">
                <a:solidFill>
                  <a:srgbClr val="C00000"/>
                </a:solidFill>
                <a:latin typeface="Calibri"/>
                <a:cs typeface="Calibri"/>
              </a:rPr>
              <a:t>, </a:t>
            </a:r>
            <a:r>
              <a:rPr lang="en-US" sz="2400" dirty="0" err="1">
                <a:solidFill>
                  <a:srgbClr val="C00000"/>
                </a:solidFill>
                <a:latin typeface="Calibri"/>
                <a:cs typeface="Calibri"/>
              </a:rPr>
              <a:t>ClassCastException</a:t>
            </a:r>
            <a:r>
              <a:rPr lang="en-US" sz="2400" dirty="0">
                <a:solidFill>
                  <a:srgbClr val="C00000"/>
                </a:solidFill>
                <a:latin typeface="Calibri"/>
                <a:cs typeface="Calibri"/>
              </a:rPr>
              <a:t>, </a:t>
            </a:r>
            <a:r>
              <a:rPr lang="en-US" sz="2400" dirty="0" err="1">
                <a:solidFill>
                  <a:srgbClr val="C00000"/>
                </a:solidFill>
                <a:latin typeface="Calibri"/>
                <a:cs typeface="Calibri"/>
              </a:rPr>
              <a:t>IllegalArgumentException</a:t>
            </a:r>
            <a:endParaRPr lang="en-US" sz="2400" dirty="0">
              <a:solidFill>
                <a:srgbClr val="C00000"/>
              </a:solidFill>
              <a:latin typeface="Calibri"/>
              <a:cs typeface="Calibri"/>
            </a:endParaRPr>
          </a:p>
        </p:txBody>
      </p:sp>
      <p:sp>
        <p:nvSpPr>
          <p:cNvPr id="33" name="object 3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spc="-65" dirty="0"/>
              <a:t>Trace</a:t>
            </a:r>
            <a:r>
              <a:rPr spc="-30" dirty="0"/>
              <a:t> </a:t>
            </a:r>
            <a:r>
              <a:rPr dirty="0"/>
              <a:t>a</a:t>
            </a:r>
            <a:r>
              <a:rPr spc="-20" dirty="0"/>
              <a:t> </a:t>
            </a:r>
            <a:r>
              <a:rPr spc="-30" dirty="0"/>
              <a:t>Program</a:t>
            </a:r>
            <a:r>
              <a:rPr spc="-25" dirty="0"/>
              <a:t> </a:t>
            </a:r>
            <a:r>
              <a:rPr spc="-15" dirty="0"/>
              <a:t>Execution</a:t>
            </a:r>
          </a:p>
        </p:txBody>
      </p:sp>
      <p:sp>
        <p:nvSpPr>
          <p:cNvPr id="3" name="object 3"/>
          <p:cNvSpPr/>
          <p:nvPr/>
        </p:nvSpPr>
        <p:spPr>
          <a:xfrm>
            <a:off x="396240" y="3144520"/>
            <a:ext cx="3200400" cy="279400"/>
          </a:xfrm>
          <a:custGeom>
            <a:avLst/>
            <a:gdLst/>
            <a:ahLst/>
            <a:cxnLst/>
            <a:rect l="l" t="t" r="r" b="b"/>
            <a:pathLst>
              <a:path w="3200400" h="279400">
                <a:moveTo>
                  <a:pt x="3200400" y="0"/>
                </a:moveTo>
                <a:lnTo>
                  <a:pt x="0" y="0"/>
                </a:lnTo>
                <a:lnTo>
                  <a:pt x="0" y="279400"/>
                </a:lnTo>
                <a:lnTo>
                  <a:pt x="3200400" y="279400"/>
                </a:lnTo>
                <a:lnTo>
                  <a:pt x="32004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83540" y="1342644"/>
            <a:ext cx="3378835" cy="445770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2000" b="1" spc="-5" dirty="0">
                <a:latin typeface="Courier New"/>
                <a:cs typeface="Courier New"/>
              </a:rPr>
              <a:t>try</a:t>
            </a:r>
            <a:r>
              <a:rPr sz="2000" b="1" spc="-70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317500">
              <a:lnSpc>
                <a:spcPct val="100000"/>
              </a:lnSpc>
              <a:spcBef>
                <a:spcPts val="290"/>
              </a:spcBef>
            </a:pPr>
            <a:r>
              <a:rPr sz="2000" b="1" spc="-5" dirty="0">
                <a:latin typeface="Courier New"/>
                <a:cs typeface="Courier New"/>
              </a:rPr>
              <a:t>statement1;</a:t>
            </a:r>
            <a:endParaRPr sz="2000">
              <a:latin typeface="Courier New"/>
              <a:cs typeface="Courier New"/>
            </a:endParaRPr>
          </a:p>
          <a:p>
            <a:pPr marL="317500" marR="1376680">
              <a:lnSpc>
                <a:spcPct val="112000"/>
              </a:lnSpc>
              <a:spcBef>
                <a:spcPts val="25"/>
              </a:spcBef>
            </a:pPr>
            <a:r>
              <a:rPr sz="2000" b="1" spc="-5" dirty="0">
                <a:latin typeface="Courier New"/>
                <a:cs typeface="Courier New"/>
              </a:rPr>
              <a:t>statement2;  statement3;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2000" b="1" dirty="0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 marL="317500" marR="5080" indent="-304800">
              <a:lnSpc>
                <a:spcPts val="2710"/>
              </a:lnSpc>
              <a:spcBef>
                <a:spcPts val="120"/>
              </a:spcBef>
            </a:pPr>
            <a:r>
              <a:rPr sz="2000" b="1" spc="-5" dirty="0">
                <a:latin typeface="Courier New"/>
                <a:cs typeface="Courier New"/>
              </a:rPr>
              <a:t>catch(Exception1 ex) </a:t>
            </a:r>
            <a:r>
              <a:rPr sz="2000" b="1" dirty="0">
                <a:latin typeface="Courier New"/>
                <a:cs typeface="Courier New"/>
              </a:rPr>
              <a:t>{ </a:t>
            </a:r>
            <a:r>
              <a:rPr sz="2000" b="1" spc="-1190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handling</a:t>
            </a:r>
            <a:r>
              <a:rPr sz="2000" b="1" spc="-20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ex;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2000" b="1" dirty="0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 marL="317500" marR="615315" indent="-304800">
              <a:lnSpc>
                <a:spcPct val="108000"/>
              </a:lnSpc>
              <a:spcBef>
                <a:spcPts val="120"/>
              </a:spcBef>
            </a:pPr>
            <a:r>
              <a:rPr sz="2000" b="1" spc="-5" dirty="0">
                <a:latin typeface="Courier New"/>
                <a:cs typeface="Courier New"/>
              </a:rPr>
              <a:t>finally </a:t>
            </a:r>
            <a:r>
              <a:rPr sz="2000" b="1" dirty="0">
                <a:latin typeface="Courier New"/>
                <a:cs typeface="Courier New"/>
              </a:rPr>
              <a:t>{ </a:t>
            </a:r>
            <a:r>
              <a:rPr sz="2000" b="1" spc="5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finalStatements</a:t>
            </a:r>
            <a:r>
              <a:rPr sz="2000" b="1" dirty="0">
                <a:latin typeface="Courier New"/>
                <a:cs typeface="Courier New"/>
              </a:rPr>
              <a:t>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2000" b="1" dirty="0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000" b="1" spc="-5" dirty="0">
                <a:latin typeface="Courier New"/>
                <a:cs typeface="Courier New"/>
              </a:rPr>
              <a:t>Next</a:t>
            </a:r>
            <a:r>
              <a:rPr sz="2000" b="1" spc="-70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statement;</a:t>
            </a:r>
            <a:endParaRPr sz="2000">
              <a:latin typeface="Courier New"/>
              <a:cs typeface="Courier New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399473" y="1365250"/>
            <a:ext cx="5705475" cy="1885950"/>
            <a:chOff x="3399473" y="1365250"/>
            <a:chExt cx="5705475" cy="1885950"/>
          </a:xfrm>
        </p:grpSpPr>
        <p:sp>
          <p:nvSpPr>
            <p:cNvPr id="6" name="object 6"/>
            <p:cNvSpPr/>
            <p:nvPr/>
          </p:nvSpPr>
          <p:spPr>
            <a:xfrm>
              <a:off x="3405823" y="1371600"/>
              <a:ext cx="5692775" cy="1873250"/>
            </a:xfrm>
            <a:custGeom>
              <a:avLst/>
              <a:gdLst/>
              <a:ahLst/>
              <a:cxnLst/>
              <a:rect l="l" t="t" r="r" b="b"/>
              <a:pathLst>
                <a:path w="5692775" h="1873250">
                  <a:moveTo>
                    <a:pt x="5501951" y="0"/>
                  </a:moveTo>
                  <a:lnTo>
                    <a:pt x="2682561" y="0"/>
                  </a:lnTo>
                  <a:lnTo>
                    <a:pt x="2638880" y="5031"/>
                  </a:lnTo>
                  <a:lnTo>
                    <a:pt x="2598781" y="19363"/>
                  </a:lnTo>
                  <a:lnTo>
                    <a:pt x="2563410" y="41851"/>
                  </a:lnTo>
                  <a:lnTo>
                    <a:pt x="2533908" y="71353"/>
                  </a:lnTo>
                  <a:lnTo>
                    <a:pt x="2511419" y="106725"/>
                  </a:lnTo>
                  <a:lnTo>
                    <a:pt x="2497087" y="146823"/>
                  </a:lnTo>
                  <a:lnTo>
                    <a:pt x="2492056" y="190505"/>
                  </a:lnTo>
                  <a:lnTo>
                    <a:pt x="2492056" y="666751"/>
                  </a:lnTo>
                  <a:lnTo>
                    <a:pt x="0" y="1873055"/>
                  </a:lnTo>
                  <a:lnTo>
                    <a:pt x="2492056" y="952494"/>
                  </a:lnTo>
                  <a:lnTo>
                    <a:pt x="5692456" y="952494"/>
                  </a:lnTo>
                  <a:lnTo>
                    <a:pt x="5692456" y="190505"/>
                  </a:lnTo>
                  <a:lnTo>
                    <a:pt x="5687424" y="146823"/>
                  </a:lnTo>
                  <a:lnTo>
                    <a:pt x="5673093" y="106725"/>
                  </a:lnTo>
                  <a:lnTo>
                    <a:pt x="5650604" y="71353"/>
                  </a:lnTo>
                  <a:lnTo>
                    <a:pt x="5621102" y="41851"/>
                  </a:lnTo>
                  <a:lnTo>
                    <a:pt x="5585730" y="19363"/>
                  </a:lnTo>
                  <a:lnTo>
                    <a:pt x="5545632" y="5031"/>
                  </a:lnTo>
                  <a:lnTo>
                    <a:pt x="5501951" y="0"/>
                  </a:lnTo>
                  <a:close/>
                </a:path>
                <a:path w="5692775" h="1873250">
                  <a:moveTo>
                    <a:pt x="5692456" y="952494"/>
                  </a:moveTo>
                  <a:lnTo>
                    <a:pt x="2492056" y="952494"/>
                  </a:lnTo>
                  <a:lnTo>
                    <a:pt x="2497087" y="996176"/>
                  </a:lnTo>
                  <a:lnTo>
                    <a:pt x="2511419" y="1036274"/>
                  </a:lnTo>
                  <a:lnTo>
                    <a:pt x="2533908" y="1071646"/>
                  </a:lnTo>
                  <a:lnTo>
                    <a:pt x="2563410" y="1101148"/>
                  </a:lnTo>
                  <a:lnTo>
                    <a:pt x="2598781" y="1123636"/>
                  </a:lnTo>
                  <a:lnTo>
                    <a:pt x="2638880" y="1137968"/>
                  </a:lnTo>
                  <a:lnTo>
                    <a:pt x="2682561" y="1143000"/>
                  </a:lnTo>
                  <a:lnTo>
                    <a:pt x="5501951" y="1143000"/>
                  </a:lnTo>
                  <a:lnTo>
                    <a:pt x="5545632" y="1137968"/>
                  </a:lnTo>
                  <a:lnTo>
                    <a:pt x="5585730" y="1123636"/>
                  </a:lnTo>
                  <a:lnTo>
                    <a:pt x="5621102" y="1101148"/>
                  </a:lnTo>
                  <a:lnTo>
                    <a:pt x="5650604" y="1071646"/>
                  </a:lnTo>
                  <a:lnTo>
                    <a:pt x="5673093" y="1036274"/>
                  </a:lnTo>
                  <a:lnTo>
                    <a:pt x="5687424" y="996176"/>
                  </a:lnTo>
                  <a:lnTo>
                    <a:pt x="5692456" y="952494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405823" y="1371600"/>
              <a:ext cx="5692775" cy="1873250"/>
            </a:xfrm>
            <a:custGeom>
              <a:avLst/>
              <a:gdLst/>
              <a:ahLst/>
              <a:cxnLst/>
              <a:rect l="l" t="t" r="r" b="b"/>
              <a:pathLst>
                <a:path w="5692775" h="1873250">
                  <a:moveTo>
                    <a:pt x="2492056" y="190505"/>
                  </a:moveTo>
                  <a:lnTo>
                    <a:pt x="2497087" y="146824"/>
                  </a:lnTo>
                  <a:lnTo>
                    <a:pt x="2511419" y="106725"/>
                  </a:lnTo>
                  <a:lnTo>
                    <a:pt x="2533907" y="71353"/>
                  </a:lnTo>
                  <a:lnTo>
                    <a:pt x="2563409" y="41851"/>
                  </a:lnTo>
                  <a:lnTo>
                    <a:pt x="2598781" y="19363"/>
                  </a:lnTo>
                  <a:lnTo>
                    <a:pt x="2638879" y="5031"/>
                  </a:lnTo>
                  <a:lnTo>
                    <a:pt x="2682561" y="0"/>
                  </a:lnTo>
                  <a:lnTo>
                    <a:pt x="3025456" y="0"/>
                  </a:lnTo>
                  <a:lnTo>
                    <a:pt x="3825556" y="0"/>
                  </a:lnTo>
                  <a:lnTo>
                    <a:pt x="5501951" y="0"/>
                  </a:lnTo>
                  <a:lnTo>
                    <a:pt x="5545632" y="5031"/>
                  </a:lnTo>
                  <a:lnTo>
                    <a:pt x="5585730" y="19363"/>
                  </a:lnTo>
                  <a:lnTo>
                    <a:pt x="5621102" y="41851"/>
                  </a:lnTo>
                  <a:lnTo>
                    <a:pt x="5650604" y="71353"/>
                  </a:lnTo>
                  <a:lnTo>
                    <a:pt x="5673092" y="106725"/>
                  </a:lnTo>
                  <a:lnTo>
                    <a:pt x="5687424" y="146824"/>
                  </a:lnTo>
                  <a:lnTo>
                    <a:pt x="5692456" y="190505"/>
                  </a:lnTo>
                  <a:lnTo>
                    <a:pt x="5692456" y="666750"/>
                  </a:lnTo>
                  <a:lnTo>
                    <a:pt x="5692456" y="952501"/>
                  </a:lnTo>
                  <a:lnTo>
                    <a:pt x="5687424" y="996175"/>
                  </a:lnTo>
                  <a:lnTo>
                    <a:pt x="5673092" y="1036274"/>
                  </a:lnTo>
                  <a:lnTo>
                    <a:pt x="5650604" y="1071646"/>
                  </a:lnTo>
                  <a:lnTo>
                    <a:pt x="5621102" y="1101148"/>
                  </a:lnTo>
                  <a:lnTo>
                    <a:pt x="5585730" y="1123636"/>
                  </a:lnTo>
                  <a:lnTo>
                    <a:pt x="5545632" y="1137968"/>
                  </a:lnTo>
                  <a:lnTo>
                    <a:pt x="5501951" y="1143000"/>
                  </a:lnTo>
                  <a:lnTo>
                    <a:pt x="3825556" y="1143000"/>
                  </a:lnTo>
                  <a:lnTo>
                    <a:pt x="3025456" y="1143000"/>
                  </a:lnTo>
                  <a:lnTo>
                    <a:pt x="2682561" y="1143000"/>
                  </a:lnTo>
                  <a:lnTo>
                    <a:pt x="2638879" y="1137968"/>
                  </a:lnTo>
                  <a:lnTo>
                    <a:pt x="2598781" y="1123636"/>
                  </a:lnTo>
                  <a:lnTo>
                    <a:pt x="2563409" y="1101148"/>
                  </a:lnTo>
                  <a:lnTo>
                    <a:pt x="2533907" y="1071646"/>
                  </a:lnTo>
                  <a:lnTo>
                    <a:pt x="2511419" y="1036274"/>
                  </a:lnTo>
                  <a:lnTo>
                    <a:pt x="2497087" y="996175"/>
                  </a:lnTo>
                  <a:lnTo>
                    <a:pt x="2492056" y="952494"/>
                  </a:lnTo>
                  <a:lnTo>
                    <a:pt x="0" y="1873055"/>
                  </a:lnTo>
                  <a:lnTo>
                    <a:pt x="2492056" y="666750"/>
                  </a:lnTo>
                  <a:lnTo>
                    <a:pt x="2492056" y="19050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6032417" y="1371091"/>
            <a:ext cx="3045460" cy="969496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12700" marR="5080">
              <a:lnSpc>
                <a:spcPts val="2300"/>
              </a:lnSpc>
              <a:spcBef>
                <a:spcPts val="660"/>
              </a:spcBef>
            </a:pPr>
            <a:r>
              <a:rPr lang="en-US" sz="2400" spc="-5" dirty="0">
                <a:latin typeface="Times New Roman"/>
                <a:cs typeface="Times New Roman"/>
              </a:rPr>
              <a:t>We skip statement3 and go straight to handling the exception</a:t>
            </a:r>
            <a:r>
              <a:rPr sz="2400" spc="-5" dirty="0">
                <a:latin typeface="Times New Roman"/>
                <a:cs typeface="Times New Roman"/>
              </a:rPr>
              <a:t>.</a:t>
            </a:r>
            <a:endParaRPr sz="2400" dirty="0">
              <a:latin typeface="Times New Roman"/>
              <a:cs typeface="Times New Roman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0" y="0"/>
            <a:ext cx="9144000" cy="938530"/>
            <a:chOff x="0" y="0"/>
            <a:chExt cx="9144000" cy="938530"/>
          </a:xfrm>
        </p:grpSpPr>
        <p:sp>
          <p:nvSpPr>
            <p:cNvPr id="10" name="object 10"/>
            <p:cNvSpPr/>
            <p:nvPr/>
          </p:nvSpPr>
          <p:spPr>
            <a:xfrm>
              <a:off x="6099047" y="26380"/>
              <a:ext cx="3045460" cy="0"/>
            </a:xfrm>
            <a:custGeom>
              <a:avLst/>
              <a:gdLst/>
              <a:ahLst/>
              <a:cxnLst/>
              <a:rect l="l" t="t" r="r" b="b"/>
              <a:pathLst>
                <a:path w="3045459">
                  <a:moveTo>
                    <a:pt x="0" y="0"/>
                  </a:moveTo>
                  <a:lnTo>
                    <a:pt x="3044952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26944"/>
              <a:ext cx="6099175" cy="0"/>
            </a:xfrm>
            <a:custGeom>
              <a:avLst/>
              <a:gdLst/>
              <a:ahLst/>
              <a:cxnLst/>
              <a:rect l="l" t="t" r="r" b="b"/>
              <a:pathLst>
                <a:path w="6099175">
                  <a:moveTo>
                    <a:pt x="0" y="0"/>
                  </a:moveTo>
                  <a:lnTo>
                    <a:pt x="6099048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23346" y="0"/>
              <a:ext cx="585984" cy="938047"/>
            </a:xfrm>
            <a:prstGeom prst="rect">
              <a:avLst/>
            </a:prstGeom>
          </p:spPr>
        </p:pic>
      </p:grp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spc="-65" dirty="0"/>
              <a:t>Trace</a:t>
            </a:r>
            <a:r>
              <a:rPr spc="-30" dirty="0"/>
              <a:t> </a:t>
            </a:r>
            <a:r>
              <a:rPr dirty="0"/>
              <a:t>a</a:t>
            </a:r>
            <a:r>
              <a:rPr spc="-20" dirty="0"/>
              <a:t> </a:t>
            </a:r>
            <a:r>
              <a:rPr spc="-30" dirty="0"/>
              <a:t>Program</a:t>
            </a:r>
            <a:r>
              <a:rPr spc="-25" dirty="0"/>
              <a:t> </a:t>
            </a:r>
            <a:r>
              <a:rPr spc="-15" dirty="0"/>
              <a:t>Execution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540" y="1342644"/>
            <a:ext cx="3378200" cy="275336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2000" b="1" spc="-5" dirty="0">
                <a:latin typeface="Courier New"/>
                <a:cs typeface="Courier New"/>
              </a:rPr>
              <a:t>try</a:t>
            </a:r>
            <a:r>
              <a:rPr sz="2000" b="1" spc="-70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317500">
              <a:lnSpc>
                <a:spcPct val="100000"/>
              </a:lnSpc>
              <a:spcBef>
                <a:spcPts val="290"/>
              </a:spcBef>
            </a:pPr>
            <a:r>
              <a:rPr sz="2000" b="1" spc="-5" dirty="0">
                <a:latin typeface="Courier New"/>
                <a:cs typeface="Courier New"/>
              </a:rPr>
              <a:t>statement1;</a:t>
            </a:r>
            <a:endParaRPr sz="2000">
              <a:latin typeface="Courier New"/>
              <a:cs typeface="Courier New"/>
            </a:endParaRPr>
          </a:p>
          <a:p>
            <a:pPr marL="317500" marR="1376045">
              <a:lnSpc>
                <a:spcPct val="112000"/>
              </a:lnSpc>
              <a:spcBef>
                <a:spcPts val="25"/>
              </a:spcBef>
            </a:pPr>
            <a:r>
              <a:rPr sz="2000" b="1" spc="-5" dirty="0">
                <a:latin typeface="Courier New"/>
                <a:cs typeface="Courier New"/>
              </a:rPr>
              <a:t>statement2;  statement3;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2000" b="1" dirty="0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 marL="317500" marR="5080" indent="-304800">
              <a:lnSpc>
                <a:spcPts val="2710"/>
              </a:lnSpc>
              <a:spcBef>
                <a:spcPts val="120"/>
              </a:spcBef>
            </a:pPr>
            <a:r>
              <a:rPr sz="2000" b="1" spc="-5" dirty="0">
                <a:latin typeface="Courier New"/>
                <a:cs typeface="Courier New"/>
              </a:rPr>
              <a:t>catch(Exception1 ex) </a:t>
            </a:r>
            <a:r>
              <a:rPr sz="2000" b="1" dirty="0">
                <a:latin typeface="Courier New"/>
                <a:cs typeface="Courier New"/>
              </a:rPr>
              <a:t>{ </a:t>
            </a:r>
            <a:r>
              <a:rPr sz="2000" b="1" spc="-1195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handling</a:t>
            </a:r>
            <a:r>
              <a:rPr sz="2000" b="1" spc="-20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ex;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2000" b="1" dirty="0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6240" y="4173220"/>
            <a:ext cx="1371600" cy="2794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05"/>
              </a:lnSpc>
            </a:pPr>
            <a:r>
              <a:rPr sz="2000" b="1" spc="-5" dirty="0">
                <a:latin typeface="Courier New"/>
                <a:cs typeface="Courier New"/>
              </a:rPr>
              <a:t>finally</a:t>
            </a:r>
            <a:r>
              <a:rPr sz="2000" b="1" spc="-70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3540" y="4399788"/>
            <a:ext cx="2769235" cy="1400175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317500">
              <a:lnSpc>
                <a:spcPct val="100000"/>
              </a:lnSpc>
              <a:spcBef>
                <a:spcPts val="409"/>
              </a:spcBef>
            </a:pPr>
            <a:r>
              <a:rPr sz="2000" b="1" spc="-5" dirty="0">
                <a:latin typeface="Courier New"/>
                <a:cs typeface="Courier New"/>
              </a:rPr>
              <a:t>finalStatements;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2000" b="1" dirty="0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6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000" b="1" spc="-5" dirty="0">
                <a:latin typeface="Courier New"/>
                <a:cs typeface="Courier New"/>
              </a:rPr>
              <a:t>Next</a:t>
            </a:r>
            <a:r>
              <a:rPr sz="2000" b="1" spc="-70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statement;</a:t>
            </a:r>
            <a:endParaRPr sz="2000">
              <a:latin typeface="Courier New"/>
              <a:cs typeface="Courier New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819876" y="1365250"/>
            <a:ext cx="7102475" cy="2962275"/>
            <a:chOff x="1819876" y="1365250"/>
            <a:chExt cx="7102475" cy="2962275"/>
          </a:xfrm>
        </p:grpSpPr>
        <p:sp>
          <p:nvSpPr>
            <p:cNvPr id="7" name="object 7"/>
            <p:cNvSpPr/>
            <p:nvPr/>
          </p:nvSpPr>
          <p:spPr>
            <a:xfrm>
              <a:off x="1826226" y="1371600"/>
              <a:ext cx="7089775" cy="2949575"/>
            </a:xfrm>
            <a:custGeom>
              <a:avLst/>
              <a:gdLst/>
              <a:ahLst/>
              <a:cxnLst/>
              <a:rect l="l" t="t" r="r" b="b"/>
              <a:pathLst>
                <a:path w="7089775" h="2949575">
                  <a:moveTo>
                    <a:pt x="5222273" y="1143000"/>
                  </a:moveTo>
                  <a:lnTo>
                    <a:pt x="4422173" y="1143000"/>
                  </a:lnTo>
                  <a:lnTo>
                    <a:pt x="0" y="2949558"/>
                  </a:lnTo>
                  <a:lnTo>
                    <a:pt x="5222273" y="1143000"/>
                  </a:lnTo>
                  <a:close/>
                </a:path>
                <a:path w="7089775" h="2949575">
                  <a:moveTo>
                    <a:pt x="6898667" y="0"/>
                  </a:moveTo>
                  <a:lnTo>
                    <a:pt x="4079278" y="0"/>
                  </a:lnTo>
                  <a:lnTo>
                    <a:pt x="4035597" y="5031"/>
                  </a:lnTo>
                  <a:lnTo>
                    <a:pt x="3995498" y="19363"/>
                  </a:lnTo>
                  <a:lnTo>
                    <a:pt x="3960126" y="41851"/>
                  </a:lnTo>
                  <a:lnTo>
                    <a:pt x="3930624" y="71353"/>
                  </a:lnTo>
                  <a:lnTo>
                    <a:pt x="3908136" y="106725"/>
                  </a:lnTo>
                  <a:lnTo>
                    <a:pt x="3893804" y="146823"/>
                  </a:lnTo>
                  <a:lnTo>
                    <a:pt x="3888773" y="190505"/>
                  </a:lnTo>
                  <a:lnTo>
                    <a:pt x="3888773" y="952501"/>
                  </a:lnTo>
                  <a:lnTo>
                    <a:pt x="3893804" y="996176"/>
                  </a:lnTo>
                  <a:lnTo>
                    <a:pt x="3908136" y="1036274"/>
                  </a:lnTo>
                  <a:lnTo>
                    <a:pt x="3930624" y="1071646"/>
                  </a:lnTo>
                  <a:lnTo>
                    <a:pt x="3960126" y="1101148"/>
                  </a:lnTo>
                  <a:lnTo>
                    <a:pt x="3995498" y="1123636"/>
                  </a:lnTo>
                  <a:lnTo>
                    <a:pt x="4035597" y="1137968"/>
                  </a:lnTo>
                  <a:lnTo>
                    <a:pt x="4079278" y="1143000"/>
                  </a:lnTo>
                  <a:lnTo>
                    <a:pt x="6898667" y="1143000"/>
                  </a:lnTo>
                  <a:lnTo>
                    <a:pt x="6942349" y="1137968"/>
                  </a:lnTo>
                  <a:lnTo>
                    <a:pt x="6982447" y="1123636"/>
                  </a:lnTo>
                  <a:lnTo>
                    <a:pt x="7017819" y="1101148"/>
                  </a:lnTo>
                  <a:lnTo>
                    <a:pt x="7047321" y="1071646"/>
                  </a:lnTo>
                  <a:lnTo>
                    <a:pt x="7069809" y="1036274"/>
                  </a:lnTo>
                  <a:lnTo>
                    <a:pt x="7084141" y="996176"/>
                  </a:lnTo>
                  <a:lnTo>
                    <a:pt x="7089172" y="952501"/>
                  </a:lnTo>
                  <a:lnTo>
                    <a:pt x="7089173" y="190505"/>
                  </a:lnTo>
                  <a:lnTo>
                    <a:pt x="7084141" y="146823"/>
                  </a:lnTo>
                  <a:lnTo>
                    <a:pt x="7069809" y="106725"/>
                  </a:lnTo>
                  <a:lnTo>
                    <a:pt x="7047321" y="71353"/>
                  </a:lnTo>
                  <a:lnTo>
                    <a:pt x="7017819" y="41851"/>
                  </a:lnTo>
                  <a:lnTo>
                    <a:pt x="6982447" y="19363"/>
                  </a:lnTo>
                  <a:lnTo>
                    <a:pt x="6942349" y="5031"/>
                  </a:lnTo>
                  <a:lnTo>
                    <a:pt x="6898667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826226" y="1371600"/>
              <a:ext cx="7089775" cy="2949575"/>
            </a:xfrm>
            <a:custGeom>
              <a:avLst/>
              <a:gdLst/>
              <a:ahLst/>
              <a:cxnLst/>
              <a:rect l="l" t="t" r="r" b="b"/>
              <a:pathLst>
                <a:path w="7089775" h="2949575">
                  <a:moveTo>
                    <a:pt x="3888773" y="190505"/>
                  </a:moveTo>
                  <a:lnTo>
                    <a:pt x="3893804" y="146824"/>
                  </a:lnTo>
                  <a:lnTo>
                    <a:pt x="3908136" y="106725"/>
                  </a:lnTo>
                  <a:lnTo>
                    <a:pt x="3930624" y="71353"/>
                  </a:lnTo>
                  <a:lnTo>
                    <a:pt x="3960126" y="41851"/>
                  </a:lnTo>
                  <a:lnTo>
                    <a:pt x="3995498" y="19363"/>
                  </a:lnTo>
                  <a:lnTo>
                    <a:pt x="4035597" y="5031"/>
                  </a:lnTo>
                  <a:lnTo>
                    <a:pt x="4079278" y="0"/>
                  </a:lnTo>
                  <a:lnTo>
                    <a:pt x="4422173" y="0"/>
                  </a:lnTo>
                  <a:lnTo>
                    <a:pt x="5222273" y="0"/>
                  </a:lnTo>
                  <a:lnTo>
                    <a:pt x="6898668" y="0"/>
                  </a:lnTo>
                  <a:lnTo>
                    <a:pt x="6942349" y="5031"/>
                  </a:lnTo>
                  <a:lnTo>
                    <a:pt x="6982447" y="19363"/>
                  </a:lnTo>
                  <a:lnTo>
                    <a:pt x="7017819" y="41851"/>
                  </a:lnTo>
                  <a:lnTo>
                    <a:pt x="7047321" y="71353"/>
                  </a:lnTo>
                  <a:lnTo>
                    <a:pt x="7069809" y="106725"/>
                  </a:lnTo>
                  <a:lnTo>
                    <a:pt x="7084141" y="146824"/>
                  </a:lnTo>
                  <a:lnTo>
                    <a:pt x="7089173" y="190505"/>
                  </a:lnTo>
                  <a:lnTo>
                    <a:pt x="7089173" y="666750"/>
                  </a:lnTo>
                  <a:lnTo>
                    <a:pt x="7089173" y="952501"/>
                  </a:lnTo>
                  <a:lnTo>
                    <a:pt x="7084141" y="996175"/>
                  </a:lnTo>
                  <a:lnTo>
                    <a:pt x="7069809" y="1036274"/>
                  </a:lnTo>
                  <a:lnTo>
                    <a:pt x="7047321" y="1071646"/>
                  </a:lnTo>
                  <a:lnTo>
                    <a:pt x="7017819" y="1101148"/>
                  </a:lnTo>
                  <a:lnTo>
                    <a:pt x="6982447" y="1123636"/>
                  </a:lnTo>
                  <a:lnTo>
                    <a:pt x="6942349" y="1137968"/>
                  </a:lnTo>
                  <a:lnTo>
                    <a:pt x="6898668" y="1143000"/>
                  </a:lnTo>
                  <a:lnTo>
                    <a:pt x="5222273" y="1143000"/>
                  </a:lnTo>
                  <a:lnTo>
                    <a:pt x="0" y="2949559"/>
                  </a:lnTo>
                  <a:lnTo>
                    <a:pt x="4422173" y="1143000"/>
                  </a:lnTo>
                  <a:lnTo>
                    <a:pt x="4079278" y="1143000"/>
                  </a:lnTo>
                  <a:lnTo>
                    <a:pt x="4035597" y="1137968"/>
                  </a:lnTo>
                  <a:lnTo>
                    <a:pt x="3995498" y="1123636"/>
                  </a:lnTo>
                  <a:lnTo>
                    <a:pt x="3960126" y="1101148"/>
                  </a:lnTo>
                  <a:lnTo>
                    <a:pt x="3930624" y="1071646"/>
                  </a:lnTo>
                  <a:lnTo>
                    <a:pt x="3908136" y="1036274"/>
                  </a:lnTo>
                  <a:lnTo>
                    <a:pt x="3893804" y="996175"/>
                  </a:lnTo>
                  <a:lnTo>
                    <a:pt x="3888773" y="952494"/>
                  </a:lnTo>
                  <a:lnTo>
                    <a:pt x="3888773" y="666750"/>
                  </a:lnTo>
                  <a:lnTo>
                    <a:pt x="3888773" y="19050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5849537" y="1371091"/>
            <a:ext cx="3124850" cy="969496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12700" marR="5080">
              <a:lnSpc>
                <a:spcPts val="2300"/>
              </a:lnSpc>
              <a:spcBef>
                <a:spcPts val="660"/>
              </a:spcBef>
            </a:pPr>
            <a:r>
              <a:rPr lang="en-US" sz="2400" spc="-5" dirty="0">
                <a:latin typeface="Times New Roman"/>
                <a:cs typeface="Times New Roman"/>
              </a:rPr>
              <a:t>Once handled, enter finally. Never execute statement3</a:t>
            </a:r>
            <a:endParaRPr sz="2400" dirty="0">
              <a:latin typeface="Times New Roman"/>
              <a:cs typeface="Times New Roman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0" y="0"/>
            <a:ext cx="9144000" cy="938530"/>
            <a:chOff x="0" y="0"/>
            <a:chExt cx="9144000" cy="938530"/>
          </a:xfrm>
        </p:grpSpPr>
        <p:sp>
          <p:nvSpPr>
            <p:cNvPr id="11" name="object 11"/>
            <p:cNvSpPr/>
            <p:nvPr/>
          </p:nvSpPr>
          <p:spPr>
            <a:xfrm>
              <a:off x="6099047" y="26380"/>
              <a:ext cx="3045460" cy="0"/>
            </a:xfrm>
            <a:custGeom>
              <a:avLst/>
              <a:gdLst/>
              <a:ahLst/>
              <a:cxnLst/>
              <a:rect l="l" t="t" r="r" b="b"/>
              <a:pathLst>
                <a:path w="3045459">
                  <a:moveTo>
                    <a:pt x="0" y="0"/>
                  </a:moveTo>
                  <a:lnTo>
                    <a:pt x="3044952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26944"/>
              <a:ext cx="6099175" cy="0"/>
            </a:xfrm>
            <a:custGeom>
              <a:avLst/>
              <a:gdLst/>
              <a:ahLst/>
              <a:cxnLst/>
              <a:rect l="l" t="t" r="r" b="b"/>
              <a:pathLst>
                <a:path w="6099175">
                  <a:moveTo>
                    <a:pt x="0" y="0"/>
                  </a:moveTo>
                  <a:lnTo>
                    <a:pt x="6099048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23346" y="0"/>
              <a:ext cx="585984" cy="938047"/>
            </a:xfrm>
            <a:prstGeom prst="rect">
              <a:avLst/>
            </a:prstGeom>
          </p:spPr>
        </p:pic>
      </p:grp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spc="-65" dirty="0"/>
              <a:t>Trace</a:t>
            </a:r>
            <a:r>
              <a:rPr spc="-30" dirty="0"/>
              <a:t> </a:t>
            </a:r>
            <a:r>
              <a:rPr dirty="0"/>
              <a:t>a</a:t>
            </a:r>
            <a:r>
              <a:rPr spc="-20" dirty="0"/>
              <a:t> </a:t>
            </a:r>
            <a:r>
              <a:rPr spc="-30" dirty="0"/>
              <a:t>Program</a:t>
            </a:r>
            <a:r>
              <a:rPr spc="-25" dirty="0"/>
              <a:t> </a:t>
            </a:r>
            <a:r>
              <a:rPr spc="-15" dirty="0"/>
              <a:t>Execution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pc="-5" dirty="0"/>
              <a:t>try</a:t>
            </a:r>
            <a:r>
              <a:rPr spc="-70" dirty="0"/>
              <a:t> </a:t>
            </a:r>
            <a:r>
              <a:rPr dirty="0"/>
              <a:t>{</a:t>
            </a:r>
          </a:p>
          <a:p>
            <a:pPr marL="317500">
              <a:lnSpc>
                <a:spcPct val="100000"/>
              </a:lnSpc>
              <a:spcBef>
                <a:spcPts val="290"/>
              </a:spcBef>
            </a:pPr>
            <a:r>
              <a:rPr spc="-5" dirty="0"/>
              <a:t>statement1;</a:t>
            </a:r>
          </a:p>
          <a:p>
            <a:pPr marL="317500" marR="1376045">
              <a:lnSpc>
                <a:spcPct val="112000"/>
              </a:lnSpc>
              <a:spcBef>
                <a:spcPts val="25"/>
              </a:spcBef>
            </a:pPr>
            <a:r>
              <a:rPr spc="-5" dirty="0"/>
              <a:t>statement2;  statement3;</a:t>
            </a: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dirty="0"/>
              <a:t>}</a:t>
            </a:r>
          </a:p>
          <a:p>
            <a:pPr marL="317500" marR="5080" indent="-304800">
              <a:lnSpc>
                <a:spcPts val="2710"/>
              </a:lnSpc>
              <a:spcBef>
                <a:spcPts val="120"/>
              </a:spcBef>
            </a:pPr>
            <a:r>
              <a:rPr spc="-5" dirty="0"/>
              <a:t>catch(Exception1 ex) </a:t>
            </a:r>
            <a:r>
              <a:rPr dirty="0"/>
              <a:t>{ </a:t>
            </a:r>
            <a:r>
              <a:rPr spc="-1195" dirty="0"/>
              <a:t> </a:t>
            </a:r>
            <a:r>
              <a:rPr spc="-5" dirty="0"/>
              <a:t>handling</a:t>
            </a:r>
            <a:r>
              <a:rPr spc="-20" dirty="0"/>
              <a:t> </a:t>
            </a:r>
            <a:r>
              <a:rPr spc="-5" dirty="0"/>
              <a:t>ex;</a:t>
            </a: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dirty="0"/>
              <a:t>}</a:t>
            </a:r>
          </a:p>
          <a:p>
            <a:pPr marL="317500" marR="614045" indent="-304800">
              <a:lnSpc>
                <a:spcPct val="108000"/>
              </a:lnSpc>
              <a:spcBef>
                <a:spcPts val="120"/>
              </a:spcBef>
            </a:pPr>
            <a:r>
              <a:rPr spc="-5" dirty="0"/>
              <a:t>finally </a:t>
            </a:r>
            <a:r>
              <a:rPr dirty="0"/>
              <a:t>{ </a:t>
            </a:r>
            <a:r>
              <a:rPr spc="5" dirty="0"/>
              <a:t> </a:t>
            </a:r>
            <a:r>
              <a:rPr spc="-5" dirty="0"/>
              <a:t>finalStatements</a:t>
            </a:r>
            <a:r>
              <a:rPr dirty="0"/>
              <a:t>;</a:t>
            </a: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dirty="0"/>
              <a:t>}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96240" y="5532119"/>
            <a:ext cx="2286000" cy="2794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10"/>
              </a:lnSpc>
            </a:pPr>
            <a:r>
              <a:rPr sz="2000" b="1" spc="-5" dirty="0">
                <a:latin typeface="Courier New"/>
                <a:cs typeface="Courier New"/>
              </a:rPr>
              <a:t>Next</a:t>
            </a:r>
            <a:r>
              <a:rPr sz="2000" b="1" spc="-70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statement;</a:t>
            </a:r>
            <a:endParaRPr sz="2000">
              <a:latin typeface="Courier New"/>
              <a:cs typeface="Courier New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731573" y="1365250"/>
            <a:ext cx="6190615" cy="4190365"/>
            <a:chOff x="2731573" y="1365250"/>
            <a:chExt cx="6190615" cy="4190365"/>
          </a:xfrm>
        </p:grpSpPr>
        <p:sp>
          <p:nvSpPr>
            <p:cNvPr id="6" name="object 6"/>
            <p:cNvSpPr/>
            <p:nvPr/>
          </p:nvSpPr>
          <p:spPr>
            <a:xfrm>
              <a:off x="2737924" y="1371600"/>
              <a:ext cx="6177915" cy="4177665"/>
            </a:xfrm>
            <a:custGeom>
              <a:avLst/>
              <a:gdLst/>
              <a:ahLst/>
              <a:cxnLst/>
              <a:rect l="l" t="t" r="r" b="b"/>
              <a:pathLst>
                <a:path w="6177915" h="4177665">
                  <a:moveTo>
                    <a:pt x="4310575" y="1143000"/>
                  </a:moveTo>
                  <a:lnTo>
                    <a:pt x="3510475" y="1143000"/>
                  </a:lnTo>
                  <a:lnTo>
                    <a:pt x="0" y="4177367"/>
                  </a:lnTo>
                  <a:lnTo>
                    <a:pt x="4310575" y="1143000"/>
                  </a:lnTo>
                  <a:close/>
                </a:path>
                <a:path w="6177915" h="4177665">
                  <a:moveTo>
                    <a:pt x="5986970" y="0"/>
                  </a:moveTo>
                  <a:lnTo>
                    <a:pt x="3167580" y="0"/>
                  </a:lnTo>
                  <a:lnTo>
                    <a:pt x="3123899" y="5031"/>
                  </a:lnTo>
                  <a:lnTo>
                    <a:pt x="3083801" y="19363"/>
                  </a:lnTo>
                  <a:lnTo>
                    <a:pt x="3048429" y="41851"/>
                  </a:lnTo>
                  <a:lnTo>
                    <a:pt x="3018927" y="71353"/>
                  </a:lnTo>
                  <a:lnTo>
                    <a:pt x="2996438" y="106725"/>
                  </a:lnTo>
                  <a:lnTo>
                    <a:pt x="2982106" y="146823"/>
                  </a:lnTo>
                  <a:lnTo>
                    <a:pt x="2977075" y="190505"/>
                  </a:lnTo>
                  <a:lnTo>
                    <a:pt x="2977076" y="952501"/>
                  </a:lnTo>
                  <a:lnTo>
                    <a:pt x="2982106" y="996176"/>
                  </a:lnTo>
                  <a:lnTo>
                    <a:pt x="2996438" y="1036274"/>
                  </a:lnTo>
                  <a:lnTo>
                    <a:pt x="3018927" y="1071646"/>
                  </a:lnTo>
                  <a:lnTo>
                    <a:pt x="3048429" y="1101148"/>
                  </a:lnTo>
                  <a:lnTo>
                    <a:pt x="3083801" y="1123636"/>
                  </a:lnTo>
                  <a:lnTo>
                    <a:pt x="3123899" y="1137968"/>
                  </a:lnTo>
                  <a:lnTo>
                    <a:pt x="3167580" y="1143000"/>
                  </a:lnTo>
                  <a:lnTo>
                    <a:pt x="5986970" y="1143000"/>
                  </a:lnTo>
                  <a:lnTo>
                    <a:pt x="6030651" y="1137968"/>
                  </a:lnTo>
                  <a:lnTo>
                    <a:pt x="6070749" y="1123636"/>
                  </a:lnTo>
                  <a:lnTo>
                    <a:pt x="6106121" y="1101148"/>
                  </a:lnTo>
                  <a:lnTo>
                    <a:pt x="6135623" y="1071646"/>
                  </a:lnTo>
                  <a:lnTo>
                    <a:pt x="6158112" y="1036274"/>
                  </a:lnTo>
                  <a:lnTo>
                    <a:pt x="6172444" y="996176"/>
                  </a:lnTo>
                  <a:lnTo>
                    <a:pt x="6177474" y="952501"/>
                  </a:lnTo>
                  <a:lnTo>
                    <a:pt x="6177475" y="190505"/>
                  </a:lnTo>
                  <a:lnTo>
                    <a:pt x="6172444" y="146823"/>
                  </a:lnTo>
                  <a:lnTo>
                    <a:pt x="6158112" y="106725"/>
                  </a:lnTo>
                  <a:lnTo>
                    <a:pt x="6135623" y="71353"/>
                  </a:lnTo>
                  <a:lnTo>
                    <a:pt x="6106121" y="41851"/>
                  </a:lnTo>
                  <a:lnTo>
                    <a:pt x="6070749" y="19363"/>
                  </a:lnTo>
                  <a:lnTo>
                    <a:pt x="6030651" y="5031"/>
                  </a:lnTo>
                  <a:lnTo>
                    <a:pt x="598697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737923" y="1371600"/>
              <a:ext cx="6177915" cy="4177665"/>
            </a:xfrm>
            <a:custGeom>
              <a:avLst/>
              <a:gdLst/>
              <a:ahLst/>
              <a:cxnLst/>
              <a:rect l="l" t="t" r="r" b="b"/>
              <a:pathLst>
                <a:path w="6177915" h="4177665">
                  <a:moveTo>
                    <a:pt x="2977076" y="190505"/>
                  </a:moveTo>
                  <a:lnTo>
                    <a:pt x="2982107" y="146824"/>
                  </a:lnTo>
                  <a:lnTo>
                    <a:pt x="2996439" y="106725"/>
                  </a:lnTo>
                  <a:lnTo>
                    <a:pt x="3018927" y="71353"/>
                  </a:lnTo>
                  <a:lnTo>
                    <a:pt x="3048429" y="41851"/>
                  </a:lnTo>
                  <a:lnTo>
                    <a:pt x="3083801" y="19363"/>
                  </a:lnTo>
                  <a:lnTo>
                    <a:pt x="3123899" y="5031"/>
                  </a:lnTo>
                  <a:lnTo>
                    <a:pt x="3167581" y="0"/>
                  </a:lnTo>
                  <a:lnTo>
                    <a:pt x="3510476" y="0"/>
                  </a:lnTo>
                  <a:lnTo>
                    <a:pt x="4310576" y="0"/>
                  </a:lnTo>
                  <a:lnTo>
                    <a:pt x="5986971" y="0"/>
                  </a:lnTo>
                  <a:lnTo>
                    <a:pt x="6030652" y="5031"/>
                  </a:lnTo>
                  <a:lnTo>
                    <a:pt x="6070750" y="19363"/>
                  </a:lnTo>
                  <a:lnTo>
                    <a:pt x="6106122" y="41851"/>
                  </a:lnTo>
                  <a:lnTo>
                    <a:pt x="6135624" y="71353"/>
                  </a:lnTo>
                  <a:lnTo>
                    <a:pt x="6158112" y="106725"/>
                  </a:lnTo>
                  <a:lnTo>
                    <a:pt x="6172444" y="146824"/>
                  </a:lnTo>
                  <a:lnTo>
                    <a:pt x="6177476" y="190505"/>
                  </a:lnTo>
                  <a:lnTo>
                    <a:pt x="6177476" y="666750"/>
                  </a:lnTo>
                  <a:lnTo>
                    <a:pt x="6177476" y="952501"/>
                  </a:lnTo>
                  <a:lnTo>
                    <a:pt x="6172444" y="996175"/>
                  </a:lnTo>
                  <a:lnTo>
                    <a:pt x="6158112" y="1036274"/>
                  </a:lnTo>
                  <a:lnTo>
                    <a:pt x="6135624" y="1071646"/>
                  </a:lnTo>
                  <a:lnTo>
                    <a:pt x="6106122" y="1101148"/>
                  </a:lnTo>
                  <a:lnTo>
                    <a:pt x="6070750" y="1123636"/>
                  </a:lnTo>
                  <a:lnTo>
                    <a:pt x="6030652" y="1137968"/>
                  </a:lnTo>
                  <a:lnTo>
                    <a:pt x="5986971" y="1143000"/>
                  </a:lnTo>
                  <a:lnTo>
                    <a:pt x="4310576" y="1143000"/>
                  </a:lnTo>
                  <a:lnTo>
                    <a:pt x="0" y="4177367"/>
                  </a:lnTo>
                  <a:lnTo>
                    <a:pt x="3510476" y="1143000"/>
                  </a:lnTo>
                  <a:lnTo>
                    <a:pt x="3167581" y="1143000"/>
                  </a:lnTo>
                  <a:lnTo>
                    <a:pt x="3123899" y="1137968"/>
                  </a:lnTo>
                  <a:lnTo>
                    <a:pt x="3083801" y="1123636"/>
                  </a:lnTo>
                  <a:lnTo>
                    <a:pt x="3048429" y="1101148"/>
                  </a:lnTo>
                  <a:lnTo>
                    <a:pt x="3018927" y="1071646"/>
                  </a:lnTo>
                  <a:lnTo>
                    <a:pt x="2996439" y="1036274"/>
                  </a:lnTo>
                  <a:lnTo>
                    <a:pt x="2982107" y="996175"/>
                  </a:lnTo>
                  <a:lnTo>
                    <a:pt x="2977076" y="952494"/>
                  </a:lnTo>
                  <a:lnTo>
                    <a:pt x="2977076" y="666750"/>
                  </a:lnTo>
                  <a:lnTo>
                    <a:pt x="2977076" y="19050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5849537" y="1371091"/>
            <a:ext cx="2653030" cy="976630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12700" marR="5080">
              <a:lnSpc>
                <a:spcPts val="2300"/>
              </a:lnSpc>
              <a:spcBef>
                <a:spcPts val="660"/>
              </a:spcBef>
            </a:pPr>
            <a:r>
              <a:rPr sz="2400" spc="-5" dirty="0">
                <a:latin typeface="Times New Roman"/>
                <a:cs typeface="Times New Roman"/>
              </a:rPr>
              <a:t>The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next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statement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 method is </a:t>
            </a:r>
            <a:r>
              <a:rPr sz="2400" dirty="0">
                <a:latin typeface="Times New Roman"/>
                <a:cs typeface="Times New Roman"/>
              </a:rPr>
              <a:t>now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executed.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0" y="0"/>
            <a:ext cx="9144000" cy="938530"/>
            <a:chOff x="0" y="0"/>
            <a:chExt cx="9144000" cy="938530"/>
          </a:xfrm>
        </p:grpSpPr>
        <p:sp>
          <p:nvSpPr>
            <p:cNvPr id="10" name="object 10"/>
            <p:cNvSpPr/>
            <p:nvPr/>
          </p:nvSpPr>
          <p:spPr>
            <a:xfrm>
              <a:off x="6099047" y="26380"/>
              <a:ext cx="3045460" cy="0"/>
            </a:xfrm>
            <a:custGeom>
              <a:avLst/>
              <a:gdLst/>
              <a:ahLst/>
              <a:cxnLst/>
              <a:rect l="l" t="t" r="r" b="b"/>
              <a:pathLst>
                <a:path w="3045459">
                  <a:moveTo>
                    <a:pt x="0" y="0"/>
                  </a:moveTo>
                  <a:lnTo>
                    <a:pt x="3044952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26944"/>
              <a:ext cx="6099175" cy="0"/>
            </a:xfrm>
            <a:custGeom>
              <a:avLst/>
              <a:gdLst/>
              <a:ahLst/>
              <a:cxnLst/>
              <a:rect l="l" t="t" r="r" b="b"/>
              <a:pathLst>
                <a:path w="6099175">
                  <a:moveTo>
                    <a:pt x="0" y="0"/>
                  </a:moveTo>
                  <a:lnTo>
                    <a:pt x="6099048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23346" y="0"/>
              <a:ext cx="585984" cy="938047"/>
            </a:xfrm>
            <a:prstGeom prst="rect">
              <a:avLst/>
            </a:prstGeom>
          </p:spPr>
        </p:pic>
      </p:grp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FB5235E-F0D7-135A-A1E0-1C180093A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2667000"/>
            <a:ext cx="4730813" cy="558800"/>
          </a:xfrm>
        </p:spPr>
        <p:txBody>
          <a:bodyPr/>
          <a:lstStyle/>
          <a:p>
            <a:r>
              <a:rPr lang="en-US" dirty="0"/>
              <a:t>Rethrowing Exceptions</a:t>
            </a:r>
          </a:p>
        </p:txBody>
      </p:sp>
    </p:spTree>
    <p:extLst>
      <p:ext uri="{BB962C8B-B14F-4D97-AF65-F5344CB8AC3E}">
        <p14:creationId xmlns:p14="http://schemas.microsoft.com/office/powerpoint/2010/main" val="32544596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spc="-65" dirty="0"/>
              <a:t>Trace</a:t>
            </a:r>
            <a:r>
              <a:rPr spc="-30" dirty="0"/>
              <a:t> </a:t>
            </a:r>
            <a:r>
              <a:rPr dirty="0"/>
              <a:t>a</a:t>
            </a:r>
            <a:r>
              <a:rPr spc="-20" dirty="0"/>
              <a:t> </a:t>
            </a:r>
            <a:r>
              <a:rPr spc="-30" dirty="0"/>
              <a:t>Program</a:t>
            </a:r>
            <a:r>
              <a:rPr spc="-25" dirty="0"/>
              <a:t> </a:t>
            </a:r>
            <a:r>
              <a:rPr spc="-15" dirty="0"/>
              <a:t>Execution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540" y="1051560"/>
            <a:ext cx="1717675" cy="58674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1700" b="1" dirty="0">
                <a:latin typeface="Courier New"/>
                <a:cs typeface="Courier New"/>
              </a:rPr>
              <a:t>try</a:t>
            </a:r>
            <a:r>
              <a:rPr sz="1700" b="1" spc="-60" dirty="0">
                <a:latin typeface="Courier New"/>
                <a:cs typeface="Courier New"/>
              </a:rPr>
              <a:t> </a:t>
            </a:r>
            <a:r>
              <a:rPr sz="1700" b="1" dirty="0">
                <a:latin typeface="Courier New"/>
                <a:cs typeface="Courier New"/>
              </a:rPr>
              <a:t>{</a:t>
            </a:r>
            <a:endParaRPr sz="1700">
              <a:latin typeface="Courier New"/>
              <a:cs typeface="Courier New"/>
            </a:endParaRPr>
          </a:p>
          <a:p>
            <a:pPr marL="273050">
              <a:lnSpc>
                <a:spcPct val="100000"/>
              </a:lnSpc>
              <a:spcBef>
                <a:spcPts val="170"/>
              </a:spcBef>
            </a:pPr>
            <a:r>
              <a:rPr sz="1700" b="1" dirty="0">
                <a:latin typeface="Courier New"/>
                <a:cs typeface="Courier New"/>
              </a:rPr>
              <a:t>statement1;</a:t>
            </a:r>
            <a:endParaRPr sz="17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6240" y="1684020"/>
            <a:ext cx="1692275" cy="2413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 marL="260350">
              <a:lnSpc>
                <a:spcPts val="1745"/>
              </a:lnSpc>
            </a:pPr>
            <a:r>
              <a:rPr sz="1700" b="1" dirty="0">
                <a:latin typeface="Courier New"/>
                <a:cs typeface="Courier New"/>
              </a:rPr>
              <a:t>statement2;</a:t>
            </a:r>
            <a:endParaRPr sz="17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43890" y="1926335"/>
            <a:ext cx="1457325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b="1" dirty="0">
                <a:latin typeface="Courier New"/>
                <a:cs typeface="Courier New"/>
              </a:rPr>
              <a:t>statement3;</a:t>
            </a:r>
            <a:endParaRPr sz="17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3540" y="2182367"/>
            <a:ext cx="2888615" cy="312547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1700" b="1" dirty="0">
                <a:latin typeface="Courier New"/>
                <a:cs typeface="Courier New"/>
              </a:rPr>
              <a:t>}</a:t>
            </a:r>
            <a:endParaRPr sz="1700">
              <a:latin typeface="Courier New"/>
              <a:cs typeface="Courier New"/>
            </a:endParaRPr>
          </a:p>
          <a:p>
            <a:pPr marL="273050" marR="5080" indent="-260350">
              <a:lnSpc>
                <a:spcPct val="108200"/>
              </a:lnSpc>
            </a:pPr>
            <a:r>
              <a:rPr sz="1700" b="1" dirty="0">
                <a:latin typeface="Courier New"/>
                <a:cs typeface="Courier New"/>
              </a:rPr>
              <a:t>catch(Exception1 ex) { </a:t>
            </a:r>
            <a:r>
              <a:rPr sz="1700" b="1" spc="-1015" dirty="0">
                <a:latin typeface="Courier New"/>
                <a:cs typeface="Courier New"/>
              </a:rPr>
              <a:t> </a:t>
            </a:r>
            <a:r>
              <a:rPr sz="1700" b="1" dirty="0">
                <a:latin typeface="Courier New"/>
                <a:cs typeface="Courier New"/>
              </a:rPr>
              <a:t>handling</a:t>
            </a:r>
            <a:r>
              <a:rPr sz="1700" b="1" spc="-10" dirty="0">
                <a:latin typeface="Courier New"/>
                <a:cs typeface="Courier New"/>
              </a:rPr>
              <a:t> </a:t>
            </a:r>
            <a:r>
              <a:rPr sz="1700" b="1" dirty="0">
                <a:latin typeface="Courier New"/>
                <a:cs typeface="Courier New"/>
              </a:rPr>
              <a:t>ex;</a:t>
            </a:r>
            <a:endParaRPr sz="17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1700" b="1" dirty="0">
                <a:latin typeface="Courier New"/>
                <a:cs typeface="Courier New"/>
              </a:rPr>
              <a:t>}</a:t>
            </a:r>
            <a:endParaRPr sz="1700">
              <a:latin typeface="Courier New"/>
              <a:cs typeface="Courier New"/>
            </a:endParaRPr>
          </a:p>
          <a:p>
            <a:pPr marL="273050" marR="5080" indent="-260350">
              <a:lnSpc>
                <a:spcPct val="108200"/>
              </a:lnSpc>
              <a:spcBef>
                <a:spcPts val="5"/>
              </a:spcBef>
            </a:pPr>
            <a:r>
              <a:rPr sz="1700" b="1" dirty="0">
                <a:latin typeface="Courier New"/>
                <a:cs typeface="Courier New"/>
              </a:rPr>
              <a:t>catch(Exception2 ex) { </a:t>
            </a:r>
            <a:r>
              <a:rPr sz="1700" b="1" spc="-1015" dirty="0">
                <a:latin typeface="Courier New"/>
                <a:cs typeface="Courier New"/>
              </a:rPr>
              <a:t> </a:t>
            </a:r>
            <a:r>
              <a:rPr sz="1700" b="1" dirty="0">
                <a:latin typeface="Courier New"/>
                <a:cs typeface="Courier New"/>
              </a:rPr>
              <a:t>handling</a:t>
            </a:r>
            <a:r>
              <a:rPr sz="1700" b="1" spc="-10" dirty="0">
                <a:latin typeface="Courier New"/>
                <a:cs typeface="Courier New"/>
              </a:rPr>
              <a:t> </a:t>
            </a:r>
            <a:r>
              <a:rPr sz="1700" b="1" dirty="0">
                <a:latin typeface="Courier New"/>
                <a:cs typeface="Courier New"/>
              </a:rPr>
              <a:t>ex;</a:t>
            </a:r>
            <a:endParaRPr sz="1700">
              <a:latin typeface="Courier New"/>
              <a:cs typeface="Courier New"/>
            </a:endParaRPr>
          </a:p>
          <a:p>
            <a:pPr marL="273050">
              <a:lnSpc>
                <a:spcPct val="100000"/>
              </a:lnSpc>
              <a:spcBef>
                <a:spcPts val="140"/>
              </a:spcBef>
            </a:pPr>
            <a:r>
              <a:rPr sz="1700" b="1" dirty="0">
                <a:latin typeface="Courier New"/>
                <a:cs typeface="Courier New"/>
              </a:rPr>
              <a:t>throw</a:t>
            </a:r>
            <a:r>
              <a:rPr sz="1700" b="1" spc="-60" dirty="0">
                <a:latin typeface="Courier New"/>
                <a:cs typeface="Courier New"/>
              </a:rPr>
              <a:t> </a:t>
            </a:r>
            <a:r>
              <a:rPr sz="1700" b="1" dirty="0">
                <a:latin typeface="Courier New"/>
                <a:cs typeface="Courier New"/>
              </a:rPr>
              <a:t>ex;</a:t>
            </a:r>
            <a:endParaRPr sz="17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1700" b="1" dirty="0">
                <a:latin typeface="Courier New"/>
                <a:cs typeface="Courier New"/>
              </a:rPr>
              <a:t>}</a:t>
            </a:r>
            <a:endParaRPr sz="1700">
              <a:latin typeface="Courier New"/>
              <a:cs typeface="Courier New"/>
            </a:endParaRPr>
          </a:p>
          <a:p>
            <a:pPr marL="273050" marR="525145" indent="-260350">
              <a:lnSpc>
                <a:spcPct val="108200"/>
              </a:lnSpc>
            </a:pPr>
            <a:r>
              <a:rPr sz="1700" b="1" dirty="0">
                <a:latin typeface="Courier New"/>
                <a:cs typeface="Courier New"/>
              </a:rPr>
              <a:t>finally { </a:t>
            </a:r>
            <a:r>
              <a:rPr sz="1700" b="1" spc="5" dirty="0">
                <a:latin typeface="Courier New"/>
                <a:cs typeface="Courier New"/>
              </a:rPr>
              <a:t> </a:t>
            </a:r>
            <a:r>
              <a:rPr sz="1700" b="1" dirty="0">
                <a:latin typeface="Courier New"/>
                <a:cs typeface="Courier New"/>
              </a:rPr>
              <a:t>finalStatement</a:t>
            </a:r>
            <a:r>
              <a:rPr sz="1700" b="1" spc="5" dirty="0">
                <a:latin typeface="Courier New"/>
                <a:cs typeface="Courier New"/>
              </a:rPr>
              <a:t>s</a:t>
            </a:r>
            <a:r>
              <a:rPr sz="1700" b="1" dirty="0">
                <a:latin typeface="Courier New"/>
                <a:cs typeface="Courier New"/>
              </a:rPr>
              <a:t>;</a:t>
            </a:r>
            <a:endParaRPr sz="17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1700" b="1" dirty="0">
                <a:latin typeface="Courier New"/>
                <a:cs typeface="Courier New"/>
              </a:rPr>
              <a:t>}</a:t>
            </a:r>
            <a:endParaRPr sz="17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3540" y="5596128"/>
            <a:ext cx="1978025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b="1" dirty="0">
                <a:latin typeface="Courier New"/>
                <a:cs typeface="Courier New"/>
              </a:rPr>
              <a:t>Next</a:t>
            </a:r>
            <a:r>
              <a:rPr sz="1700" b="1" spc="-85" dirty="0">
                <a:latin typeface="Courier New"/>
                <a:cs typeface="Courier New"/>
              </a:rPr>
              <a:t> </a:t>
            </a:r>
            <a:r>
              <a:rPr sz="1700" b="1" dirty="0">
                <a:latin typeface="Courier New"/>
                <a:cs typeface="Courier New"/>
              </a:rPr>
              <a:t>statement;</a:t>
            </a:r>
            <a:endParaRPr sz="1700">
              <a:latin typeface="Courier New"/>
              <a:cs typeface="Courier New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146861" y="1365250"/>
            <a:ext cx="6775450" cy="1155700"/>
            <a:chOff x="2146861" y="1365250"/>
            <a:chExt cx="6775450" cy="1155700"/>
          </a:xfrm>
        </p:grpSpPr>
        <p:sp>
          <p:nvSpPr>
            <p:cNvPr id="9" name="object 9"/>
            <p:cNvSpPr/>
            <p:nvPr/>
          </p:nvSpPr>
          <p:spPr>
            <a:xfrm>
              <a:off x="2153211" y="1371600"/>
              <a:ext cx="6762750" cy="1143000"/>
            </a:xfrm>
            <a:custGeom>
              <a:avLst/>
              <a:gdLst/>
              <a:ahLst/>
              <a:cxnLst/>
              <a:rect l="l" t="t" r="r" b="b"/>
              <a:pathLst>
                <a:path w="6762750" h="1143000">
                  <a:moveTo>
                    <a:pt x="6571683" y="0"/>
                  </a:moveTo>
                  <a:lnTo>
                    <a:pt x="3752293" y="0"/>
                  </a:lnTo>
                  <a:lnTo>
                    <a:pt x="3708612" y="5031"/>
                  </a:lnTo>
                  <a:lnTo>
                    <a:pt x="3668514" y="19363"/>
                  </a:lnTo>
                  <a:lnTo>
                    <a:pt x="3633142" y="41851"/>
                  </a:lnTo>
                  <a:lnTo>
                    <a:pt x="3603640" y="71353"/>
                  </a:lnTo>
                  <a:lnTo>
                    <a:pt x="3581151" y="106725"/>
                  </a:lnTo>
                  <a:lnTo>
                    <a:pt x="3566820" y="146823"/>
                  </a:lnTo>
                  <a:lnTo>
                    <a:pt x="3561788" y="190505"/>
                  </a:lnTo>
                  <a:lnTo>
                    <a:pt x="0" y="460274"/>
                  </a:lnTo>
                  <a:lnTo>
                    <a:pt x="3561788" y="476248"/>
                  </a:lnTo>
                  <a:lnTo>
                    <a:pt x="3561788" y="952494"/>
                  </a:lnTo>
                  <a:lnTo>
                    <a:pt x="3566820" y="996176"/>
                  </a:lnTo>
                  <a:lnTo>
                    <a:pt x="3581151" y="1036274"/>
                  </a:lnTo>
                  <a:lnTo>
                    <a:pt x="3603640" y="1071646"/>
                  </a:lnTo>
                  <a:lnTo>
                    <a:pt x="3633142" y="1101148"/>
                  </a:lnTo>
                  <a:lnTo>
                    <a:pt x="3668514" y="1123636"/>
                  </a:lnTo>
                  <a:lnTo>
                    <a:pt x="3708612" y="1137968"/>
                  </a:lnTo>
                  <a:lnTo>
                    <a:pt x="3752293" y="1143000"/>
                  </a:lnTo>
                  <a:lnTo>
                    <a:pt x="6571683" y="1143000"/>
                  </a:lnTo>
                  <a:lnTo>
                    <a:pt x="6615364" y="1137968"/>
                  </a:lnTo>
                  <a:lnTo>
                    <a:pt x="6655462" y="1123636"/>
                  </a:lnTo>
                  <a:lnTo>
                    <a:pt x="6690834" y="1101148"/>
                  </a:lnTo>
                  <a:lnTo>
                    <a:pt x="6720336" y="1071646"/>
                  </a:lnTo>
                  <a:lnTo>
                    <a:pt x="6742825" y="1036274"/>
                  </a:lnTo>
                  <a:lnTo>
                    <a:pt x="6757157" y="996176"/>
                  </a:lnTo>
                  <a:lnTo>
                    <a:pt x="6762188" y="952494"/>
                  </a:lnTo>
                  <a:lnTo>
                    <a:pt x="6762188" y="190501"/>
                  </a:lnTo>
                  <a:lnTo>
                    <a:pt x="6757157" y="146823"/>
                  </a:lnTo>
                  <a:lnTo>
                    <a:pt x="6742825" y="106725"/>
                  </a:lnTo>
                  <a:lnTo>
                    <a:pt x="6720336" y="71353"/>
                  </a:lnTo>
                  <a:lnTo>
                    <a:pt x="6690834" y="41851"/>
                  </a:lnTo>
                  <a:lnTo>
                    <a:pt x="6655462" y="19363"/>
                  </a:lnTo>
                  <a:lnTo>
                    <a:pt x="6615364" y="5031"/>
                  </a:lnTo>
                  <a:lnTo>
                    <a:pt x="6571683" y="0"/>
                  </a:lnTo>
                  <a:close/>
                </a:path>
                <a:path w="6762750" h="1143000">
                  <a:moveTo>
                    <a:pt x="3561788" y="190501"/>
                  </a:move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153211" y="1371600"/>
              <a:ext cx="6762750" cy="1143000"/>
            </a:xfrm>
            <a:custGeom>
              <a:avLst/>
              <a:gdLst/>
              <a:ahLst/>
              <a:cxnLst/>
              <a:rect l="l" t="t" r="r" b="b"/>
              <a:pathLst>
                <a:path w="6762750" h="1143000">
                  <a:moveTo>
                    <a:pt x="3561789" y="190505"/>
                  </a:moveTo>
                  <a:lnTo>
                    <a:pt x="3566820" y="146824"/>
                  </a:lnTo>
                  <a:lnTo>
                    <a:pt x="3581152" y="106725"/>
                  </a:lnTo>
                  <a:lnTo>
                    <a:pt x="3603640" y="71353"/>
                  </a:lnTo>
                  <a:lnTo>
                    <a:pt x="3633142" y="41851"/>
                  </a:lnTo>
                  <a:lnTo>
                    <a:pt x="3668514" y="19363"/>
                  </a:lnTo>
                  <a:lnTo>
                    <a:pt x="3708613" y="5031"/>
                  </a:lnTo>
                  <a:lnTo>
                    <a:pt x="3752294" y="0"/>
                  </a:lnTo>
                  <a:lnTo>
                    <a:pt x="4095189" y="0"/>
                  </a:lnTo>
                  <a:lnTo>
                    <a:pt x="4895289" y="0"/>
                  </a:lnTo>
                  <a:lnTo>
                    <a:pt x="6571684" y="0"/>
                  </a:lnTo>
                  <a:lnTo>
                    <a:pt x="6615365" y="5031"/>
                  </a:lnTo>
                  <a:lnTo>
                    <a:pt x="6655463" y="19363"/>
                  </a:lnTo>
                  <a:lnTo>
                    <a:pt x="6690835" y="41851"/>
                  </a:lnTo>
                  <a:lnTo>
                    <a:pt x="6720337" y="71353"/>
                  </a:lnTo>
                  <a:lnTo>
                    <a:pt x="6742825" y="106725"/>
                  </a:lnTo>
                  <a:lnTo>
                    <a:pt x="6757157" y="146824"/>
                  </a:lnTo>
                  <a:lnTo>
                    <a:pt x="6762189" y="190505"/>
                  </a:lnTo>
                  <a:lnTo>
                    <a:pt x="6762189" y="476249"/>
                  </a:lnTo>
                  <a:lnTo>
                    <a:pt x="6762189" y="952494"/>
                  </a:lnTo>
                  <a:lnTo>
                    <a:pt x="6757157" y="996175"/>
                  </a:lnTo>
                  <a:lnTo>
                    <a:pt x="6742825" y="1036274"/>
                  </a:lnTo>
                  <a:lnTo>
                    <a:pt x="6720337" y="1071646"/>
                  </a:lnTo>
                  <a:lnTo>
                    <a:pt x="6690835" y="1101148"/>
                  </a:lnTo>
                  <a:lnTo>
                    <a:pt x="6655463" y="1123636"/>
                  </a:lnTo>
                  <a:lnTo>
                    <a:pt x="6615365" y="1137968"/>
                  </a:lnTo>
                  <a:lnTo>
                    <a:pt x="6571684" y="1143000"/>
                  </a:lnTo>
                  <a:lnTo>
                    <a:pt x="4895289" y="1143000"/>
                  </a:lnTo>
                  <a:lnTo>
                    <a:pt x="4095189" y="1143000"/>
                  </a:lnTo>
                  <a:lnTo>
                    <a:pt x="3752294" y="1143000"/>
                  </a:lnTo>
                  <a:lnTo>
                    <a:pt x="3708613" y="1137968"/>
                  </a:lnTo>
                  <a:lnTo>
                    <a:pt x="3668514" y="1123636"/>
                  </a:lnTo>
                  <a:lnTo>
                    <a:pt x="3633142" y="1101148"/>
                  </a:lnTo>
                  <a:lnTo>
                    <a:pt x="3603640" y="1071646"/>
                  </a:lnTo>
                  <a:lnTo>
                    <a:pt x="3581152" y="1036274"/>
                  </a:lnTo>
                  <a:lnTo>
                    <a:pt x="3566820" y="996175"/>
                  </a:lnTo>
                  <a:lnTo>
                    <a:pt x="3561789" y="952494"/>
                  </a:lnTo>
                  <a:lnTo>
                    <a:pt x="3561789" y="476249"/>
                  </a:lnTo>
                  <a:lnTo>
                    <a:pt x="0" y="460275"/>
                  </a:lnTo>
                  <a:lnTo>
                    <a:pt x="3561789" y="190501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5849537" y="1371091"/>
            <a:ext cx="2613025" cy="976630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12700" marR="5080">
              <a:lnSpc>
                <a:spcPts val="2300"/>
              </a:lnSpc>
              <a:spcBef>
                <a:spcPts val="660"/>
              </a:spcBef>
            </a:pPr>
            <a:r>
              <a:rPr sz="2400" spc="-5" dirty="0">
                <a:latin typeface="Times New Roman"/>
                <a:cs typeface="Times New Roman"/>
              </a:rPr>
              <a:t>statement2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throws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exception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-5" dirty="0">
                <a:latin typeface="Times New Roman"/>
                <a:cs typeface="Times New Roman"/>
              </a:rPr>
              <a:t>type 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Exception2.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0" y="0"/>
            <a:ext cx="9144000" cy="938530"/>
            <a:chOff x="0" y="0"/>
            <a:chExt cx="9144000" cy="938530"/>
          </a:xfrm>
        </p:grpSpPr>
        <p:sp>
          <p:nvSpPr>
            <p:cNvPr id="13" name="object 13"/>
            <p:cNvSpPr/>
            <p:nvPr/>
          </p:nvSpPr>
          <p:spPr>
            <a:xfrm>
              <a:off x="6099047" y="26380"/>
              <a:ext cx="3045460" cy="0"/>
            </a:xfrm>
            <a:custGeom>
              <a:avLst/>
              <a:gdLst/>
              <a:ahLst/>
              <a:cxnLst/>
              <a:rect l="l" t="t" r="r" b="b"/>
              <a:pathLst>
                <a:path w="3045459">
                  <a:moveTo>
                    <a:pt x="0" y="0"/>
                  </a:moveTo>
                  <a:lnTo>
                    <a:pt x="3044952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0" y="26944"/>
              <a:ext cx="6099175" cy="0"/>
            </a:xfrm>
            <a:custGeom>
              <a:avLst/>
              <a:gdLst/>
              <a:ahLst/>
              <a:cxnLst/>
              <a:rect l="l" t="t" r="r" b="b"/>
              <a:pathLst>
                <a:path w="6099175">
                  <a:moveTo>
                    <a:pt x="0" y="0"/>
                  </a:moveTo>
                  <a:lnTo>
                    <a:pt x="6099048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23346" y="0"/>
              <a:ext cx="585984" cy="938047"/>
            </a:xfrm>
            <a:prstGeom prst="rect">
              <a:avLst/>
            </a:prstGeom>
          </p:spPr>
        </p:pic>
      </p:grp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spc="-65" dirty="0"/>
              <a:t>Trace</a:t>
            </a:r>
            <a:r>
              <a:rPr spc="-30" dirty="0"/>
              <a:t> </a:t>
            </a:r>
            <a:r>
              <a:rPr dirty="0"/>
              <a:t>a</a:t>
            </a:r>
            <a:r>
              <a:rPr spc="-20" dirty="0"/>
              <a:t> </a:t>
            </a:r>
            <a:r>
              <a:rPr spc="-30" dirty="0"/>
              <a:t>Program</a:t>
            </a:r>
            <a:r>
              <a:rPr spc="-25" dirty="0"/>
              <a:t> </a:t>
            </a:r>
            <a:r>
              <a:rPr spc="-15" dirty="0"/>
              <a:t>Execution</a:t>
            </a:r>
          </a:p>
        </p:txBody>
      </p:sp>
      <p:sp>
        <p:nvSpPr>
          <p:cNvPr id="3" name="object 3"/>
          <p:cNvSpPr/>
          <p:nvPr/>
        </p:nvSpPr>
        <p:spPr>
          <a:xfrm>
            <a:off x="656590" y="3665220"/>
            <a:ext cx="1562100" cy="241300"/>
          </a:xfrm>
          <a:custGeom>
            <a:avLst/>
            <a:gdLst/>
            <a:ahLst/>
            <a:cxnLst/>
            <a:rect l="l" t="t" r="r" b="b"/>
            <a:pathLst>
              <a:path w="1562100" h="241300">
                <a:moveTo>
                  <a:pt x="1562099" y="0"/>
                </a:moveTo>
                <a:lnTo>
                  <a:pt x="0" y="0"/>
                </a:lnTo>
                <a:lnTo>
                  <a:pt x="0" y="241299"/>
                </a:lnTo>
                <a:lnTo>
                  <a:pt x="1562099" y="241299"/>
                </a:lnTo>
                <a:lnTo>
                  <a:pt x="1562099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83540" y="1051560"/>
            <a:ext cx="2888615" cy="256794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1700" b="1" dirty="0">
                <a:latin typeface="Courier New"/>
                <a:cs typeface="Courier New"/>
              </a:rPr>
              <a:t>try</a:t>
            </a:r>
            <a:r>
              <a:rPr sz="1700" b="1" spc="-60" dirty="0">
                <a:latin typeface="Courier New"/>
                <a:cs typeface="Courier New"/>
              </a:rPr>
              <a:t> </a:t>
            </a:r>
            <a:r>
              <a:rPr sz="1700" b="1" dirty="0">
                <a:latin typeface="Courier New"/>
                <a:cs typeface="Courier New"/>
              </a:rPr>
              <a:t>{</a:t>
            </a:r>
            <a:endParaRPr sz="1700">
              <a:latin typeface="Courier New"/>
              <a:cs typeface="Courier New"/>
            </a:endParaRPr>
          </a:p>
          <a:p>
            <a:pPr marL="273050" marR="1175385">
              <a:lnSpc>
                <a:spcPct val="108200"/>
              </a:lnSpc>
            </a:pPr>
            <a:r>
              <a:rPr sz="1700" b="1" dirty="0">
                <a:latin typeface="Courier New"/>
                <a:cs typeface="Courier New"/>
              </a:rPr>
              <a:t>statement1;  statement2;</a:t>
            </a:r>
            <a:endParaRPr sz="1700">
              <a:latin typeface="Courier New"/>
              <a:cs typeface="Courier New"/>
            </a:endParaRPr>
          </a:p>
          <a:p>
            <a:pPr marL="273050">
              <a:lnSpc>
                <a:spcPct val="100000"/>
              </a:lnSpc>
              <a:spcBef>
                <a:spcPts val="265"/>
              </a:spcBef>
            </a:pPr>
            <a:r>
              <a:rPr sz="1700" b="1" dirty="0">
                <a:latin typeface="Courier New"/>
                <a:cs typeface="Courier New"/>
              </a:rPr>
              <a:t>statement3;</a:t>
            </a:r>
            <a:endParaRPr sz="17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1700" b="1" dirty="0">
                <a:latin typeface="Courier New"/>
                <a:cs typeface="Courier New"/>
              </a:rPr>
              <a:t>}</a:t>
            </a:r>
            <a:endParaRPr sz="1700">
              <a:latin typeface="Courier New"/>
              <a:cs typeface="Courier New"/>
            </a:endParaRPr>
          </a:p>
          <a:p>
            <a:pPr marL="273050" marR="5080" indent="-260350">
              <a:lnSpc>
                <a:spcPct val="108200"/>
              </a:lnSpc>
            </a:pPr>
            <a:r>
              <a:rPr sz="1700" b="1" dirty="0">
                <a:latin typeface="Courier New"/>
                <a:cs typeface="Courier New"/>
              </a:rPr>
              <a:t>catch(Exception1 ex) { </a:t>
            </a:r>
            <a:r>
              <a:rPr sz="1700" b="1" spc="-1015" dirty="0">
                <a:latin typeface="Courier New"/>
                <a:cs typeface="Courier New"/>
              </a:rPr>
              <a:t> </a:t>
            </a:r>
            <a:r>
              <a:rPr sz="1700" b="1" dirty="0">
                <a:latin typeface="Courier New"/>
                <a:cs typeface="Courier New"/>
              </a:rPr>
              <a:t>handling</a:t>
            </a:r>
            <a:r>
              <a:rPr sz="1700" b="1" spc="-10" dirty="0">
                <a:latin typeface="Courier New"/>
                <a:cs typeface="Courier New"/>
              </a:rPr>
              <a:t> </a:t>
            </a:r>
            <a:r>
              <a:rPr sz="1700" b="1" dirty="0">
                <a:latin typeface="Courier New"/>
                <a:cs typeface="Courier New"/>
              </a:rPr>
              <a:t>ex;</a:t>
            </a:r>
            <a:endParaRPr sz="17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1700" b="1" dirty="0">
                <a:latin typeface="Courier New"/>
                <a:cs typeface="Courier New"/>
              </a:rPr>
              <a:t>}</a:t>
            </a:r>
            <a:endParaRPr sz="17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1700" b="1" dirty="0">
                <a:latin typeface="Courier New"/>
                <a:cs typeface="Courier New"/>
              </a:rPr>
              <a:t>catch(Exception2</a:t>
            </a:r>
            <a:r>
              <a:rPr sz="1700" b="1" spc="-45" dirty="0">
                <a:latin typeface="Courier New"/>
                <a:cs typeface="Courier New"/>
              </a:rPr>
              <a:t> </a:t>
            </a:r>
            <a:r>
              <a:rPr sz="1700" b="1" dirty="0">
                <a:latin typeface="Courier New"/>
                <a:cs typeface="Courier New"/>
              </a:rPr>
              <a:t>ex)</a:t>
            </a:r>
            <a:r>
              <a:rPr sz="1700" b="1" spc="-40" dirty="0">
                <a:latin typeface="Courier New"/>
                <a:cs typeface="Courier New"/>
              </a:rPr>
              <a:t> </a:t>
            </a:r>
            <a:r>
              <a:rPr sz="1700" b="1" dirty="0">
                <a:latin typeface="Courier New"/>
                <a:cs typeface="Courier New"/>
              </a:rPr>
              <a:t>{</a:t>
            </a:r>
            <a:endParaRPr sz="17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3540" y="3596640"/>
            <a:ext cx="2368550" cy="22840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3050" marR="525145">
              <a:lnSpc>
                <a:spcPct val="107100"/>
              </a:lnSpc>
              <a:spcBef>
                <a:spcPts val="100"/>
              </a:spcBef>
            </a:pPr>
            <a:r>
              <a:rPr sz="1700" b="1" dirty="0">
                <a:latin typeface="Courier New"/>
                <a:cs typeface="Courier New"/>
              </a:rPr>
              <a:t>handling</a:t>
            </a:r>
            <a:r>
              <a:rPr sz="1700" b="1" spc="-90" dirty="0">
                <a:latin typeface="Courier New"/>
                <a:cs typeface="Courier New"/>
              </a:rPr>
              <a:t> </a:t>
            </a:r>
            <a:r>
              <a:rPr sz="1700" b="1" dirty="0">
                <a:latin typeface="Courier New"/>
                <a:cs typeface="Courier New"/>
              </a:rPr>
              <a:t>ex; </a:t>
            </a:r>
            <a:r>
              <a:rPr sz="1700" b="1" spc="-1005" dirty="0">
                <a:latin typeface="Courier New"/>
                <a:cs typeface="Courier New"/>
              </a:rPr>
              <a:t> </a:t>
            </a:r>
            <a:r>
              <a:rPr sz="1700" b="1" dirty="0">
                <a:latin typeface="Courier New"/>
                <a:cs typeface="Courier New"/>
              </a:rPr>
              <a:t>throw</a:t>
            </a:r>
            <a:r>
              <a:rPr sz="1700" b="1" spc="-20" dirty="0">
                <a:latin typeface="Courier New"/>
                <a:cs typeface="Courier New"/>
              </a:rPr>
              <a:t> </a:t>
            </a:r>
            <a:r>
              <a:rPr sz="1700" b="1" dirty="0">
                <a:latin typeface="Courier New"/>
                <a:cs typeface="Courier New"/>
              </a:rPr>
              <a:t>ex;</a:t>
            </a:r>
            <a:endParaRPr sz="17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700" b="1" dirty="0">
                <a:latin typeface="Courier New"/>
                <a:cs typeface="Courier New"/>
              </a:rPr>
              <a:t>}</a:t>
            </a:r>
            <a:endParaRPr sz="1700">
              <a:latin typeface="Courier New"/>
              <a:cs typeface="Courier New"/>
            </a:endParaRPr>
          </a:p>
          <a:p>
            <a:pPr marL="273050" marR="5080" indent="-260350">
              <a:lnSpc>
                <a:spcPct val="108200"/>
              </a:lnSpc>
            </a:pPr>
            <a:r>
              <a:rPr sz="1700" b="1" dirty="0">
                <a:latin typeface="Courier New"/>
                <a:cs typeface="Courier New"/>
              </a:rPr>
              <a:t>finally { </a:t>
            </a:r>
            <a:r>
              <a:rPr sz="1700" b="1" spc="5" dirty="0">
                <a:latin typeface="Courier New"/>
                <a:cs typeface="Courier New"/>
              </a:rPr>
              <a:t> </a:t>
            </a:r>
            <a:r>
              <a:rPr sz="1700" b="1" dirty="0">
                <a:latin typeface="Courier New"/>
                <a:cs typeface="Courier New"/>
              </a:rPr>
              <a:t>finalStatement</a:t>
            </a:r>
            <a:r>
              <a:rPr sz="1700" b="1" spc="5" dirty="0">
                <a:latin typeface="Courier New"/>
                <a:cs typeface="Courier New"/>
              </a:rPr>
              <a:t>s</a:t>
            </a:r>
            <a:r>
              <a:rPr sz="1700" b="1" dirty="0">
                <a:latin typeface="Courier New"/>
                <a:cs typeface="Courier New"/>
              </a:rPr>
              <a:t>;</a:t>
            </a:r>
            <a:endParaRPr sz="17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1700" b="1" dirty="0">
                <a:latin typeface="Courier New"/>
                <a:cs typeface="Courier New"/>
              </a:rPr>
              <a:t>}</a:t>
            </a:r>
            <a:endParaRPr sz="17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1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700" b="1" dirty="0">
                <a:latin typeface="Courier New"/>
                <a:cs typeface="Courier New"/>
              </a:rPr>
              <a:t>Next</a:t>
            </a:r>
            <a:r>
              <a:rPr sz="1700" b="1" spc="-60" dirty="0">
                <a:latin typeface="Courier New"/>
                <a:cs typeface="Courier New"/>
              </a:rPr>
              <a:t> </a:t>
            </a:r>
            <a:r>
              <a:rPr sz="1700" b="1" dirty="0">
                <a:latin typeface="Courier New"/>
                <a:cs typeface="Courier New"/>
              </a:rPr>
              <a:t>statement;</a:t>
            </a:r>
            <a:endParaRPr sz="1700">
              <a:latin typeface="Courier New"/>
              <a:cs typeface="Courier New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2943278" y="1365250"/>
            <a:ext cx="5978525" cy="2376805"/>
            <a:chOff x="2943278" y="1365250"/>
            <a:chExt cx="5978525" cy="2376805"/>
          </a:xfrm>
        </p:grpSpPr>
        <p:sp>
          <p:nvSpPr>
            <p:cNvPr id="7" name="object 7"/>
            <p:cNvSpPr/>
            <p:nvPr/>
          </p:nvSpPr>
          <p:spPr>
            <a:xfrm>
              <a:off x="2949628" y="1371600"/>
              <a:ext cx="5965825" cy="2364105"/>
            </a:xfrm>
            <a:custGeom>
              <a:avLst/>
              <a:gdLst/>
              <a:ahLst/>
              <a:cxnLst/>
              <a:rect l="l" t="t" r="r" b="b"/>
              <a:pathLst>
                <a:path w="5965825" h="2364104">
                  <a:moveTo>
                    <a:pt x="4098871" y="609600"/>
                  </a:moveTo>
                  <a:lnTo>
                    <a:pt x="3298771" y="609600"/>
                  </a:lnTo>
                  <a:lnTo>
                    <a:pt x="0" y="2363779"/>
                  </a:lnTo>
                  <a:lnTo>
                    <a:pt x="4098871" y="609600"/>
                  </a:lnTo>
                  <a:close/>
                </a:path>
                <a:path w="5965825" h="2364104">
                  <a:moveTo>
                    <a:pt x="5864170" y="0"/>
                  </a:moveTo>
                  <a:lnTo>
                    <a:pt x="2866972" y="0"/>
                  </a:lnTo>
                  <a:lnTo>
                    <a:pt x="2827425" y="7984"/>
                  </a:lnTo>
                  <a:lnTo>
                    <a:pt x="2795130" y="29758"/>
                  </a:lnTo>
                  <a:lnTo>
                    <a:pt x="2773356" y="62053"/>
                  </a:lnTo>
                  <a:lnTo>
                    <a:pt x="2765371" y="101601"/>
                  </a:lnTo>
                  <a:lnTo>
                    <a:pt x="2765372" y="508001"/>
                  </a:lnTo>
                  <a:lnTo>
                    <a:pt x="2773356" y="547546"/>
                  </a:lnTo>
                  <a:lnTo>
                    <a:pt x="2795130" y="579841"/>
                  </a:lnTo>
                  <a:lnTo>
                    <a:pt x="2827425" y="601615"/>
                  </a:lnTo>
                  <a:lnTo>
                    <a:pt x="2866972" y="609600"/>
                  </a:lnTo>
                  <a:lnTo>
                    <a:pt x="5864170" y="609600"/>
                  </a:lnTo>
                  <a:lnTo>
                    <a:pt x="5903718" y="601615"/>
                  </a:lnTo>
                  <a:lnTo>
                    <a:pt x="5936013" y="579841"/>
                  </a:lnTo>
                  <a:lnTo>
                    <a:pt x="5957787" y="547546"/>
                  </a:lnTo>
                  <a:lnTo>
                    <a:pt x="5965771" y="508001"/>
                  </a:lnTo>
                  <a:lnTo>
                    <a:pt x="5965771" y="101601"/>
                  </a:lnTo>
                  <a:lnTo>
                    <a:pt x="5957787" y="62053"/>
                  </a:lnTo>
                  <a:lnTo>
                    <a:pt x="5936013" y="29758"/>
                  </a:lnTo>
                  <a:lnTo>
                    <a:pt x="5903718" y="7984"/>
                  </a:lnTo>
                  <a:lnTo>
                    <a:pt x="586417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949628" y="1371600"/>
              <a:ext cx="5965825" cy="2364105"/>
            </a:xfrm>
            <a:custGeom>
              <a:avLst/>
              <a:gdLst/>
              <a:ahLst/>
              <a:cxnLst/>
              <a:rect l="l" t="t" r="r" b="b"/>
              <a:pathLst>
                <a:path w="5965825" h="2364104">
                  <a:moveTo>
                    <a:pt x="2765371" y="101601"/>
                  </a:moveTo>
                  <a:lnTo>
                    <a:pt x="2773355" y="62053"/>
                  </a:lnTo>
                  <a:lnTo>
                    <a:pt x="2795129" y="29758"/>
                  </a:lnTo>
                  <a:lnTo>
                    <a:pt x="2827424" y="7984"/>
                  </a:lnTo>
                  <a:lnTo>
                    <a:pt x="2866972" y="0"/>
                  </a:lnTo>
                  <a:lnTo>
                    <a:pt x="3298771" y="0"/>
                  </a:lnTo>
                  <a:lnTo>
                    <a:pt x="4098871" y="0"/>
                  </a:lnTo>
                  <a:lnTo>
                    <a:pt x="5864169" y="0"/>
                  </a:lnTo>
                  <a:lnTo>
                    <a:pt x="5903717" y="7984"/>
                  </a:lnTo>
                  <a:lnTo>
                    <a:pt x="5936012" y="29758"/>
                  </a:lnTo>
                  <a:lnTo>
                    <a:pt x="5957786" y="62053"/>
                  </a:lnTo>
                  <a:lnTo>
                    <a:pt x="5965771" y="101601"/>
                  </a:lnTo>
                  <a:lnTo>
                    <a:pt x="5965771" y="355600"/>
                  </a:lnTo>
                  <a:lnTo>
                    <a:pt x="5965771" y="508001"/>
                  </a:lnTo>
                  <a:lnTo>
                    <a:pt x="5957786" y="547546"/>
                  </a:lnTo>
                  <a:lnTo>
                    <a:pt x="5936012" y="579841"/>
                  </a:lnTo>
                  <a:lnTo>
                    <a:pt x="5903717" y="601615"/>
                  </a:lnTo>
                  <a:lnTo>
                    <a:pt x="5864169" y="609600"/>
                  </a:lnTo>
                  <a:lnTo>
                    <a:pt x="4098871" y="609600"/>
                  </a:lnTo>
                  <a:lnTo>
                    <a:pt x="0" y="2363780"/>
                  </a:lnTo>
                  <a:lnTo>
                    <a:pt x="3298771" y="609600"/>
                  </a:lnTo>
                  <a:lnTo>
                    <a:pt x="2866972" y="609600"/>
                  </a:lnTo>
                  <a:lnTo>
                    <a:pt x="2827424" y="601615"/>
                  </a:lnTo>
                  <a:lnTo>
                    <a:pt x="2795129" y="579841"/>
                  </a:lnTo>
                  <a:lnTo>
                    <a:pt x="2773355" y="547546"/>
                  </a:lnTo>
                  <a:lnTo>
                    <a:pt x="2765371" y="507998"/>
                  </a:lnTo>
                  <a:lnTo>
                    <a:pt x="2765371" y="355600"/>
                  </a:lnTo>
                  <a:lnTo>
                    <a:pt x="2765371" y="101601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5823498" y="1346708"/>
            <a:ext cx="24180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Handling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exception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0" y="0"/>
            <a:ext cx="9144000" cy="938530"/>
            <a:chOff x="0" y="0"/>
            <a:chExt cx="9144000" cy="938530"/>
          </a:xfrm>
        </p:grpSpPr>
        <p:sp>
          <p:nvSpPr>
            <p:cNvPr id="11" name="object 11"/>
            <p:cNvSpPr/>
            <p:nvPr/>
          </p:nvSpPr>
          <p:spPr>
            <a:xfrm>
              <a:off x="6099047" y="26380"/>
              <a:ext cx="3045460" cy="0"/>
            </a:xfrm>
            <a:custGeom>
              <a:avLst/>
              <a:gdLst/>
              <a:ahLst/>
              <a:cxnLst/>
              <a:rect l="l" t="t" r="r" b="b"/>
              <a:pathLst>
                <a:path w="3045459">
                  <a:moveTo>
                    <a:pt x="0" y="0"/>
                  </a:moveTo>
                  <a:lnTo>
                    <a:pt x="3044952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26944"/>
              <a:ext cx="6099175" cy="0"/>
            </a:xfrm>
            <a:custGeom>
              <a:avLst/>
              <a:gdLst/>
              <a:ahLst/>
              <a:cxnLst/>
              <a:rect l="l" t="t" r="r" b="b"/>
              <a:pathLst>
                <a:path w="6099175">
                  <a:moveTo>
                    <a:pt x="0" y="0"/>
                  </a:moveTo>
                  <a:lnTo>
                    <a:pt x="6099048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23346" y="0"/>
              <a:ext cx="585984" cy="938047"/>
            </a:xfrm>
            <a:prstGeom prst="rect">
              <a:avLst/>
            </a:prstGeom>
          </p:spPr>
        </p:pic>
      </p:grp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spc="-65" dirty="0"/>
              <a:t>Trace</a:t>
            </a:r>
            <a:r>
              <a:rPr spc="-30" dirty="0"/>
              <a:t> </a:t>
            </a:r>
            <a:r>
              <a:rPr dirty="0"/>
              <a:t>a</a:t>
            </a:r>
            <a:r>
              <a:rPr spc="-20" dirty="0"/>
              <a:t> </a:t>
            </a:r>
            <a:r>
              <a:rPr spc="-30" dirty="0"/>
              <a:t>Program</a:t>
            </a:r>
            <a:r>
              <a:rPr spc="-25" dirty="0"/>
              <a:t> </a:t>
            </a:r>
            <a:r>
              <a:rPr spc="-15" dirty="0"/>
              <a:t>Execution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540" y="1051560"/>
            <a:ext cx="2888615" cy="369824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1700" b="1" dirty="0">
                <a:solidFill>
                  <a:srgbClr val="44546A"/>
                </a:solidFill>
                <a:latin typeface="Courier New"/>
                <a:cs typeface="Courier New"/>
              </a:rPr>
              <a:t>try</a:t>
            </a:r>
            <a:r>
              <a:rPr sz="1700" b="1" spc="-60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700" b="1" dirty="0">
                <a:solidFill>
                  <a:srgbClr val="44546A"/>
                </a:solidFill>
                <a:latin typeface="Courier New"/>
                <a:cs typeface="Courier New"/>
              </a:rPr>
              <a:t>{</a:t>
            </a:r>
            <a:endParaRPr sz="1700">
              <a:latin typeface="Courier New"/>
              <a:cs typeface="Courier New"/>
            </a:endParaRPr>
          </a:p>
          <a:p>
            <a:pPr marL="273050" marR="1175385">
              <a:lnSpc>
                <a:spcPct val="108200"/>
              </a:lnSpc>
            </a:pPr>
            <a:r>
              <a:rPr sz="1700" b="1" dirty="0">
                <a:solidFill>
                  <a:srgbClr val="44546A"/>
                </a:solidFill>
                <a:latin typeface="Courier New"/>
                <a:cs typeface="Courier New"/>
              </a:rPr>
              <a:t>statement1;  statement2;</a:t>
            </a:r>
            <a:endParaRPr sz="1700">
              <a:latin typeface="Courier New"/>
              <a:cs typeface="Courier New"/>
            </a:endParaRPr>
          </a:p>
          <a:p>
            <a:pPr marL="273050">
              <a:lnSpc>
                <a:spcPct val="100000"/>
              </a:lnSpc>
              <a:spcBef>
                <a:spcPts val="265"/>
              </a:spcBef>
            </a:pPr>
            <a:r>
              <a:rPr sz="1700" b="1" dirty="0">
                <a:solidFill>
                  <a:srgbClr val="44546A"/>
                </a:solidFill>
                <a:latin typeface="Courier New"/>
                <a:cs typeface="Courier New"/>
              </a:rPr>
              <a:t>statement3;</a:t>
            </a:r>
            <a:endParaRPr sz="17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1700" b="1" dirty="0">
                <a:solidFill>
                  <a:srgbClr val="44546A"/>
                </a:solidFill>
                <a:latin typeface="Courier New"/>
                <a:cs typeface="Courier New"/>
              </a:rPr>
              <a:t>}</a:t>
            </a:r>
            <a:endParaRPr sz="1700">
              <a:latin typeface="Courier New"/>
              <a:cs typeface="Courier New"/>
            </a:endParaRPr>
          </a:p>
          <a:p>
            <a:pPr marL="273050" marR="5080" indent="-260350">
              <a:lnSpc>
                <a:spcPct val="108200"/>
              </a:lnSpc>
            </a:pPr>
            <a:r>
              <a:rPr sz="1700" b="1" dirty="0">
                <a:solidFill>
                  <a:srgbClr val="44546A"/>
                </a:solidFill>
                <a:latin typeface="Courier New"/>
                <a:cs typeface="Courier New"/>
              </a:rPr>
              <a:t>catch(Exception1 ex) { </a:t>
            </a:r>
            <a:r>
              <a:rPr sz="1700" b="1" spc="-1015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700" b="1" dirty="0">
                <a:solidFill>
                  <a:srgbClr val="44546A"/>
                </a:solidFill>
                <a:latin typeface="Courier New"/>
                <a:cs typeface="Courier New"/>
              </a:rPr>
              <a:t>handling</a:t>
            </a:r>
            <a:r>
              <a:rPr sz="1700" b="1" spc="-10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700" b="1" dirty="0">
                <a:solidFill>
                  <a:srgbClr val="44546A"/>
                </a:solidFill>
                <a:latin typeface="Courier New"/>
                <a:cs typeface="Courier New"/>
              </a:rPr>
              <a:t>ex;</a:t>
            </a:r>
            <a:endParaRPr sz="17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1700" b="1" dirty="0">
                <a:solidFill>
                  <a:srgbClr val="44546A"/>
                </a:solidFill>
                <a:latin typeface="Courier New"/>
                <a:cs typeface="Courier New"/>
              </a:rPr>
              <a:t>}</a:t>
            </a:r>
            <a:endParaRPr sz="1700">
              <a:latin typeface="Courier New"/>
              <a:cs typeface="Courier New"/>
            </a:endParaRPr>
          </a:p>
          <a:p>
            <a:pPr marL="273050" marR="5080" indent="-260350">
              <a:lnSpc>
                <a:spcPct val="108200"/>
              </a:lnSpc>
            </a:pPr>
            <a:r>
              <a:rPr sz="1700" b="1" dirty="0">
                <a:solidFill>
                  <a:srgbClr val="44546A"/>
                </a:solidFill>
                <a:latin typeface="Courier New"/>
                <a:cs typeface="Courier New"/>
              </a:rPr>
              <a:t>catch(Exception2 ex) { </a:t>
            </a:r>
            <a:r>
              <a:rPr sz="1700" b="1" spc="-1015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700" b="1" dirty="0">
                <a:solidFill>
                  <a:srgbClr val="44546A"/>
                </a:solidFill>
                <a:latin typeface="Courier New"/>
                <a:cs typeface="Courier New"/>
              </a:rPr>
              <a:t>handling</a:t>
            </a:r>
            <a:r>
              <a:rPr sz="1700" b="1" spc="-10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700" b="1" dirty="0">
                <a:solidFill>
                  <a:srgbClr val="44546A"/>
                </a:solidFill>
                <a:latin typeface="Courier New"/>
                <a:cs typeface="Courier New"/>
              </a:rPr>
              <a:t>ex;</a:t>
            </a:r>
            <a:endParaRPr sz="1700">
              <a:latin typeface="Courier New"/>
              <a:cs typeface="Courier New"/>
            </a:endParaRPr>
          </a:p>
          <a:p>
            <a:pPr marL="273050">
              <a:lnSpc>
                <a:spcPct val="100000"/>
              </a:lnSpc>
              <a:spcBef>
                <a:spcPts val="145"/>
              </a:spcBef>
            </a:pPr>
            <a:r>
              <a:rPr sz="1700" b="1" dirty="0">
                <a:solidFill>
                  <a:srgbClr val="44546A"/>
                </a:solidFill>
                <a:latin typeface="Courier New"/>
                <a:cs typeface="Courier New"/>
              </a:rPr>
              <a:t>throw</a:t>
            </a:r>
            <a:r>
              <a:rPr sz="1700" b="1" spc="-60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700" b="1" dirty="0">
                <a:solidFill>
                  <a:srgbClr val="44546A"/>
                </a:solidFill>
                <a:latin typeface="Courier New"/>
                <a:cs typeface="Courier New"/>
              </a:rPr>
              <a:t>ex;</a:t>
            </a:r>
            <a:endParaRPr sz="17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1700" b="1" dirty="0">
                <a:solidFill>
                  <a:srgbClr val="44546A"/>
                </a:solidFill>
                <a:latin typeface="Courier New"/>
                <a:cs typeface="Courier New"/>
              </a:rPr>
              <a:t>}</a:t>
            </a:r>
            <a:endParaRPr sz="17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1700" b="1" dirty="0">
                <a:solidFill>
                  <a:srgbClr val="44546A"/>
                </a:solidFill>
                <a:latin typeface="Courier New"/>
                <a:cs typeface="Courier New"/>
              </a:rPr>
              <a:t>finally</a:t>
            </a:r>
            <a:r>
              <a:rPr sz="1700" b="1" spc="-60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700" b="1" dirty="0">
                <a:solidFill>
                  <a:srgbClr val="44546A"/>
                </a:solidFill>
                <a:latin typeface="Courier New"/>
                <a:cs typeface="Courier New"/>
              </a:rPr>
              <a:t>{</a:t>
            </a:r>
            <a:endParaRPr sz="17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6590" y="4795520"/>
            <a:ext cx="2082800" cy="2413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50"/>
              </a:lnSpc>
            </a:pPr>
            <a:r>
              <a:rPr sz="1700" b="1" dirty="0">
                <a:solidFill>
                  <a:srgbClr val="44546A"/>
                </a:solidFill>
                <a:latin typeface="Courier New"/>
                <a:cs typeface="Courier New"/>
              </a:rPr>
              <a:t>finalStatement</a:t>
            </a:r>
            <a:r>
              <a:rPr sz="1700" b="1" spc="5" dirty="0">
                <a:solidFill>
                  <a:srgbClr val="44546A"/>
                </a:solidFill>
                <a:latin typeface="Courier New"/>
                <a:cs typeface="Courier New"/>
              </a:rPr>
              <a:t>s</a:t>
            </a:r>
            <a:r>
              <a:rPr sz="1700" b="1" dirty="0">
                <a:solidFill>
                  <a:srgbClr val="44546A"/>
                </a:solidFill>
                <a:latin typeface="Courier New"/>
                <a:cs typeface="Courier New"/>
              </a:rPr>
              <a:t>;</a:t>
            </a:r>
            <a:endParaRPr sz="17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3540" y="5023103"/>
            <a:ext cx="1978025" cy="8578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b="1" dirty="0">
                <a:solidFill>
                  <a:srgbClr val="44546A"/>
                </a:solidFill>
                <a:latin typeface="Courier New"/>
                <a:cs typeface="Courier New"/>
              </a:rPr>
              <a:t>}</a:t>
            </a:r>
            <a:endParaRPr sz="17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1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700" b="1" dirty="0">
                <a:solidFill>
                  <a:srgbClr val="44546A"/>
                </a:solidFill>
                <a:latin typeface="Courier New"/>
                <a:cs typeface="Courier New"/>
              </a:rPr>
              <a:t>Next</a:t>
            </a:r>
            <a:r>
              <a:rPr sz="1700" b="1" spc="-85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700" b="1" dirty="0">
                <a:solidFill>
                  <a:srgbClr val="44546A"/>
                </a:solidFill>
                <a:latin typeface="Courier New"/>
                <a:cs typeface="Courier New"/>
              </a:rPr>
              <a:t>statement;</a:t>
            </a:r>
            <a:endParaRPr sz="1700">
              <a:latin typeface="Courier New"/>
              <a:cs typeface="Courier New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3030523" y="1365250"/>
            <a:ext cx="5891530" cy="3477260"/>
            <a:chOff x="3030523" y="1365250"/>
            <a:chExt cx="5891530" cy="3477260"/>
          </a:xfrm>
        </p:grpSpPr>
        <p:sp>
          <p:nvSpPr>
            <p:cNvPr id="7" name="object 7"/>
            <p:cNvSpPr/>
            <p:nvPr/>
          </p:nvSpPr>
          <p:spPr>
            <a:xfrm>
              <a:off x="3036873" y="1371600"/>
              <a:ext cx="5878830" cy="3464560"/>
            </a:xfrm>
            <a:custGeom>
              <a:avLst/>
              <a:gdLst/>
              <a:ahLst/>
              <a:cxnLst/>
              <a:rect l="l" t="t" r="r" b="b"/>
              <a:pathLst>
                <a:path w="5878830" h="3464560">
                  <a:moveTo>
                    <a:pt x="4011626" y="609600"/>
                  </a:moveTo>
                  <a:lnTo>
                    <a:pt x="3211526" y="609600"/>
                  </a:lnTo>
                  <a:lnTo>
                    <a:pt x="0" y="3463937"/>
                  </a:lnTo>
                  <a:lnTo>
                    <a:pt x="4011626" y="609600"/>
                  </a:lnTo>
                  <a:close/>
                </a:path>
                <a:path w="5878830" h="3464560">
                  <a:moveTo>
                    <a:pt x="5776925" y="0"/>
                  </a:moveTo>
                  <a:lnTo>
                    <a:pt x="2779727" y="0"/>
                  </a:lnTo>
                  <a:lnTo>
                    <a:pt x="2740180" y="7984"/>
                  </a:lnTo>
                  <a:lnTo>
                    <a:pt x="2707884" y="29758"/>
                  </a:lnTo>
                  <a:lnTo>
                    <a:pt x="2686110" y="62053"/>
                  </a:lnTo>
                  <a:lnTo>
                    <a:pt x="2678126" y="101601"/>
                  </a:lnTo>
                  <a:lnTo>
                    <a:pt x="2678126" y="508001"/>
                  </a:lnTo>
                  <a:lnTo>
                    <a:pt x="2686110" y="547546"/>
                  </a:lnTo>
                  <a:lnTo>
                    <a:pt x="2707884" y="579841"/>
                  </a:lnTo>
                  <a:lnTo>
                    <a:pt x="2740180" y="601615"/>
                  </a:lnTo>
                  <a:lnTo>
                    <a:pt x="2779727" y="609600"/>
                  </a:lnTo>
                  <a:lnTo>
                    <a:pt x="5776925" y="609600"/>
                  </a:lnTo>
                  <a:lnTo>
                    <a:pt x="5816472" y="601615"/>
                  </a:lnTo>
                  <a:lnTo>
                    <a:pt x="5848767" y="579841"/>
                  </a:lnTo>
                  <a:lnTo>
                    <a:pt x="5870542" y="547546"/>
                  </a:lnTo>
                  <a:lnTo>
                    <a:pt x="5878525" y="508001"/>
                  </a:lnTo>
                  <a:lnTo>
                    <a:pt x="5878526" y="101601"/>
                  </a:lnTo>
                  <a:lnTo>
                    <a:pt x="5870542" y="62053"/>
                  </a:lnTo>
                  <a:lnTo>
                    <a:pt x="5848767" y="29758"/>
                  </a:lnTo>
                  <a:lnTo>
                    <a:pt x="5816472" y="7984"/>
                  </a:lnTo>
                  <a:lnTo>
                    <a:pt x="5776925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036873" y="1371600"/>
              <a:ext cx="5878830" cy="3464560"/>
            </a:xfrm>
            <a:custGeom>
              <a:avLst/>
              <a:gdLst/>
              <a:ahLst/>
              <a:cxnLst/>
              <a:rect l="l" t="t" r="r" b="b"/>
              <a:pathLst>
                <a:path w="5878830" h="3464560">
                  <a:moveTo>
                    <a:pt x="2678126" y="101601"/>
                  </a:moveTo>
                  <a:lnTo>
                    <a:pt x="2686110" y="62053"/>
                  </a:lnTo>
                  <a:lnTo>
                    <a:pt x="2707884" y="29758"/>
                  </a:lnTo>
                  <a:lnTo>
                    <a:pt x="2740179" y="7984"/>
                  </a:lnTo>
                  <a:lnTo>
                    <a:pt x="2779727" y="0"/>
                  </a:lnTo>
                  <a:lnTo>
                    <a:pt x="3211526" y="0"/>
                  </a:lnTo>
                  <a:lnTo>
                    <a:pt x="4011626" y="0"/>
                  </a:lnTo>
                  <a:lnTo>
                    <a:pt x="5776924" y="0"/>
                  </a:lnTo>
                  <a:lnTo>
                    <a:pt x="5816472" y="7984"/>
                  </a:lnTo>
                  <a:lnTo>
                    <a:pt x="5848767" y="29758"/>
                  </a:lnTo>
                  <a:lnTo>
                    <a:pt x="5870541" y="62053"/>
                  </a:lnTo>
                  <a:lnTo>
                    <a:pt x="5878526" y="101601"/>
                  </a:lnTo>
                  <a:lnTo>
                    <a:pt x="5878526" y="355600"/>
                  </a:lnTo>
                  <a:lnTo>
                    <a:pt x="5878526" y="508001"/>
                  </a:lnTo>
                  <a:lnTo>
                    <a:pt x="5870541" y="547546"/>
                  </a:lnTo>
                  <a:lnTo>
                    <a:pt x="5848767" y="579841"/>
                  </a:lnTo>
                  <a:lnTo>
                    <a:pt x="5816472" y="601615"/>
                  </a:lnTo>
                  <a:lnTo>
                    <a:pt x="5776924" y="609600"/>
                  </a:lnTo>
                  <a:lnTo>
                    <a:pt x="4011626" y="609600"/>
                  </a:lnTo>
                  <a:lnTo>
                    <a:pt x="0" y="3463937"/>
                  </a:lnTo>
                  <a:lnTo>
                    <a:pt x="3211526" y="609600"/>
                  </a:lnTo>
                  <a:lnTo>
                    <a:pt x="2779727" y="609600"/>
                  </a:lnTo>
                  <a:lnTo>
                    <a:pt x="2740179" y="601615"/>
                  </a:lnTo>
                  <a:lnTo>
                    <a:pt x="2707884" y="579841"/>
                  </a:lnTo>
                  <a:lnTo>
                    <a:pt x="2686110" y="547546"/>
                  </a:lnTo>
                  <a:lnTo>
                    <a:pt x="2678126" y="507998"/>
                  </a:lnTo>
                  <a:lnTo>
                    <a:pt x="2678126" y="355600"/>
                  </a:lnTo>
                  <a:lnTo>
                    <a:pt x="2678126" y="101601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5823498" y="1346708"/>
            <a:ext cx="28384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Execute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final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block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0" y="0"/>
            <a:ext cx="9144000" cy="938530"/>
            <a:chOff x="0" y="0"/>
            <a:chExt cx="9144000" cy="938530"/>
          </a:xfrm>
        </p:grpSpPr>
        <p:sp>
          <p:nvSpPr>
            <p:cNvPr id="11" name="object 11"/>
            <p:cNvSpPr/>
            <p:nvPr/>
          </p:nvSpPr>
          <p:spPr>
            <a:xfrm>
              <a:off x="6099047" y="26380"/>
              <a:ext cx="3045460" cy="0"/>
            </a:xfrm>
            <a:custGeom>
              <a:avLst/>
              <a:gdLst/>
              <a:ahLst/>
              <a:cxnLst/>
              <a:rect l="l" t="t" r="r" b="b"/>
              <a:pathLst>
                <a:path w="3045459">
                  <a:moveTo>
                    <a:pt x="0" y="0"/>
                  </a:moveTo>
                  <a:lnTo>
                    <a:pt x="3044952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26944"/>
              <a:ext cx="6099175" cy="0"/>
            </a:xfrm>
            <a:custGeom>
              <a:avLst/>
              <a:gdLst/>
              <a:ahLst/>
              <a:cxnLst/>
              <a:rect l="l" t="t" r="r" b="b"/>
              <a:pathLst>
                <a:path w="6099175">
                  <a:moveTo>
                    <a:pt x="0" y="0"/>
                  </a:moveTo>
                  <a:lnTo>
                    <a:pt x="6099048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23346" y="0"/>
              <a:ext cx="585984" cy="938047"/>
            </a:xfrm>
            <a:prstGeom prst="rect">
              <a:avLst/>
            </a:prstGeom>
          </p:spPr>
        </p:pic>
      </p:grp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spc="-65" dirty="0"/>
              <a:t>Trace</a:t>
            </a:r>
            <a:r>
              <a:rPr spc="-30" dirty="0"/>
              <a:t> </a:t>
            </a:r>
            <a:r>
              <a:rPr dirty="0"/>
              <a:t>a</a:t>
            </a:r>
            <a:r>
              <a:rPr spc="-20" dirty="0"/>
              <a:t> </a:t>
            </a:r>
            <a:r>
              <a:rPr spc="-30" dirty="0"/>
              <a:t>Program</a:t>
            </a:r>
            <a:r>
              <a:rPr spc="-25" dirty="0"/>
              <a:t> </a:t>
            </a:r>
            <a:r>
              <a:rPr spc="-15" dirty="0"/>
              <a:t>Execution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540" y="1051560"/>
            <a:ext cx="2888615" cy="2847975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1700" b="1" dirty="0">
                <a:latin typeface="Courier New"/>
                <a:cs typeface="Courier New"/>
              </a:rPr>
              <a:t>try</a:t>
            </a:r>
            <a:r>
              <a:rPr sz="1700" b="1" spc="-60" dirty="0">
                <a:latin typeface="Courier New"/>
                <a:cs typeface="Courier New"/>
              </a:rPr>
              <a:t> </a:t>
            </a:r>
            <a:r>
              <a:rPr sz="1700" b="1" dirty="0">
                <a:latin typeface="Courier New"/>
                <a:cs typeface="Courier New"/>
              </a:rPr>
              <a:t>{</a:t>
            </a:r>
            <a:endParaRPr sz="1700">
              <a:latin typeface="Courier New"/>
              <a:cs typeface="Courier New"/>
            </a:endParaRPr>
          </a:p>
          <a:p>
            <a:pPr marL="273050" marR="1175385">
              <a:lnSpc>
                <a:spcPct val="108200"/>
              </a:lnSpc>
            </a:pPr>
            <a:r>
              <a:rPr sz="1700" b="1" dirty="0">
                <a:latin typeface="Courier New"/>
                <a:cs typeface="Courier New"/>
              </a:rPr>
              <a:t>statement1;  statement2;</a:t>
            </a:r>
            <a:endParaRPr sz="1700">
              <a:latin typeface="Courier New"/>
              <a:cs typeface="Courier New"/>
            </a:endParaRPr>
          </a:p>
          <a:p>
            <a:pPr marL="273050">
              <a:lnSpc>
                <a:spcPct val="100000"/>
              </a:lnSpc>
              <a:spcBef>
                <a:spcPts val="265"/>
              </a:spcBef>
            </a:pPr>
            <a:r>
              <a:rPr sz="1700" b="1" dirty="0">
                <a:latin typeface="Courier New"/>
                <a:cs typeface="Courier New"/>
              </a:rPr>
              <a:t>statement3;</a:t>
            </a:r>
            <a:endParaRPr sz="17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1700" b="1" dirty="0">
                <a:latin typeface="Courier New"/>
                <a:cs typeface="Courier New"/>
              </a:rPr>
              <a:t>}</a:t>
            </a:r>
            <a:endParaRPr sz="1700">
              <a:latin typeface="Courier New"/>
              <a:cs typeface="Courier New"/>
            </a:endParaRPr>
          </a:p>
          <a:p>
            <a:pPr marL="273050" marR="5080" indent="-260350">
              <a:lnSpc>
                <a:spcPct val="108200"/>
              </a:lnSpc>
            </a:pPr>
            <a:r>
              <a:rPr sz="1700" b="1" dirty="0">
                <a:latin typeface="Courier New"/>
                <a:cs typeface="Courier New"/>
              </a:rPr>
              <a:t>catch(Exception1 ex) { </a:t>
            </a:r>
            <a:r>
              <a:rPr sz="1700" b="1" spc="-1015" dirty="0">
                <a:latin typeface="Courier New"/>
                <a:cs typeface="Courier New"/>
              </a:rPr>
              <a:t> </a:t>
            </a:r>
            <a:r>
              <a:rPr sz="1700" b="1" dirty="0">
                <a:latin typeface="Courier New"/>
                <a:cs typeface="Courier New"/>
              </a:rPr>
              <a:t>handling</a:t>
            </a:r>
            <a:r>
              <a:rPr sz="1700" b="1" spc="-10" dirty="0">
                <a:latin typeface="Courier New"/>
                <a:cs typeface="Courier New"/>
              </a:rPr>
              <a:t> </a:t>
            </a:r>
            <a:r>
              <a:rPr sz="1700" b="1" dirty="0">
                <a:latin typeface="Courier New"/>
                <a:cs typeface="Courier New"/>
              </a:rPr>
              <a:t>ex;</a:t>
            </a:r>
            <a:endParaRPr sz="17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1700" b="1" dirty="0">
                <a:latin typeface="Courier New"/>
                <a:cs typeface="Courier New"/>
              </a:rPr>
              <a:t>}</a:t>
            </a:r>
            <a:endParaRPr sz="1700">
              <a:latin typeface="Courier New"/>
              <a:cs typeface="Courier New"/>
            </a:endParaRPr>
          </a:p>
          <a:p>
            <a:pPr marL="273050" marR="5080" indent="-260350">
              <a:lnSpc>
                <a:spcPct val="108200"/>
              </a:lnSpc>
            </a:pPr>
            <a:r>
              <a:rPr sz="1700" b="1" dirty="0">
                <a:latin typeface="Courier New"/>
                <a:cs typeface="Courier New"/>
              </a:rPr>
              <a:t>catch(Exception2 ex) { </a:t>
            </a:r>
            <a:r>
              <a:rPr sz="1700" b="1" spc="-1015" dirty="0">
                <a:latin typeface="Courier New"/>
                <a:cs typeface="Courier New"/>
              </a:rPr>
              <a:t> </a:t>
            </a:r>
            <a:r>
              <a:rPr sz="1700" b="1" dirty="0">
                <a:latin typeface="Courier New"/>
                <a:cs typeface="Courier New"/>
              </a:rPr>
              <a:t>handling</a:t>
            </a:r>
            <a:r>
              <a:rPr sz="1700" b="1" spc="-10" dirty="0">
                <a:latin typeface="Courier New"/>
                <a:cs typeface="Courier New"/>
              </a:rPr>
              <a:t> </a:t>
            </a:r>
            <a:r>
              <a:rPr sz="1700" b="1" dirty="0">
                <a:latin typeface="Courier New"/>
                <a:cs typeface="Courier New"/>
              </a:rPr>
              <a:t>ex;</a:t>
            </a:r>
            <a:endParaRPr sz="17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6590" y="3944620"/>
            <a:ext cx="1171575" cy="2413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30"/>
              </a:lnSpc>
            </a:pPr>
            <a:r>
              <a:rPr sz="1700" b="1" dirty="0">
                <a:latin typeface="Courier New"/>
                <a:cs typeface="Courier New"/>
              </a:rPr>
              <a:t>throw</a:t>
            </a:r>
            <a:r>
              <a:rPr sz="1700" b="1" spc="-60" dirty="0">
                <a:latin typeface="Courier New"/>
                <a:cs typeface="Courier New"/>
              </a:rPr>
              <a:t> </a:t>
            </a:r>
            <a:r>
              <a:rPr sz="1700" b="1" dirty="0">
                <a:latin typeface="Courier New"/>
                <a:cs typeface="Courier New"/>
              </a:rPr>
              <a:t>ex;</a:t>
            </a:r>
            <a:endParaRPr sz="17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3540" y="4163567"/>
            <a:ext cx="2368550" cy="1717039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1700" b="1" dirty="0">
                <a:latin typeface="Courier New"/>
                <a:cs typeface="Courier New"/>
              </a:rPr>
              <a:t>}</a:t>
            </a:r>
            <a:endParaRPr sz="1700">
              <a:latin typeface="Courier New"/>
              <a:cs typeface="Courier New"/>
            </a:endParaRPr>
          </a:p>
          <a:p>
            <a:pPr marL="273050" marR="5080" indent="-260350">
              <a:lnSpc>
                <a:spcPct val="108200"/>
              </a:lnSpc>
            </a:pPr>
            <a:r>
              <a:rPr sz="1700" b="1" dirty="0">
                <a:latin typeface="Courier New"/>
                <a:cs typeface="Courier New"/>
              </a:rPr>
              <a:t>finally { </a:t>
            </a:r>
            <a:r>
              <a:rPr sz="1700" b="1" spc="5" dirty="0">
                <a:latin typeface="Courier New"/>
                <a:cs typeface="Courier New"/>
              </a:rPr>
              <a:t> </a:t>
            </a:r>
            <a:r>
              <a:rPr sz="1700" b="1" dirty="0">
                <a:latin typeface="Courier New"/>
                <a:cs typeface="Courier New"/>
              </a:rPr>
              <a:t>finalStatement</a:t>
            </a:r>
            <a:r>
              <a:rPr sz="1700" b="1" spc="5" dirty="0">
                <a:latin typeface="Courier New"/>
                <a:cs typeface="Courier New"/>
              </a:rPr>
              <a:t>s</a:t>
            </a:r>
            <a:r>
              <a:rPr sz="1700" b="1" dirty="0">
                <a:latin typeface="Courier New"/>
                <a:cs typeface="Courier New"/>
              </a:rPr>
              <a:t>;</a:t>
            </a:r>
            <a:endParaRPr sz="17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1700" b="1" dirty="0">
                <a:latin typeface="Courier New"/>
                <a:cs typeface="Courier New"/>
              </a:rPr>
              <a:t>}</a:t>
            </a:r>
            <a:endParaRPr sz="17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1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700" b="1" dirty="0">
                <a:latin typeface="Courier New"/>
                <a:cs typeface="Courier New"/>
              </a:rPr>
              <a:t>Next</a:t>
            </a:r>
            <a:r>
              <a:rPr sz="1700" b="1" spc="-60" dirty="0">
                <a:latin typeface="Courier New"/>
                <a:cs typeface="Courier New"/>
              </a:rPr>
              <a:t> </a:t>
            </a:r>
            <a:r>
              <a:rPr sz="1700" b="1" dirty="0">
                <a:latin typeface="Courier New"/>
                <a:cs typeface="Courier New"/>
              </a:rPr>
              <a:t>statement;</a:t>
            </a:r>
            <a:endParaRPr sz="1700">
              <a:latin typeface="Courier New"/>
              <a:cs typeface="Courier New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2943265" y="1365250"/>
            <a:ext cx="6054725" cy="2716530"/>
            <a:chOff x="2943265" y="1365250"/>
            <a:chExt cx="6054725" cy="2716530"/>
          </a:xfrm>
        </p:grpSpPr>
        <p:sp>
          <p:nvSpPr>
            <p:cNvPr id="7" name="object 7"/>
            <p:cNvSpPr/>
            <p:nvPr/>
          </p:nvSpPr>
          <p:spPr>
            <a:xfrm>
              <a:off x="2949615" y="1371600"/>
              <a:ext cx="6042025" cy="2703830"/>
            </a:xfrm>
            <a:custGeom>
              <a:avLst/>
              <a:gdLst/>
              <a:ahLst/>
              <a:cxnLst/>
              <a:rect l="l" t="t" r="r" b="b"/>
              <a:pathLst>
                <a:path w="6042025" h="2703829">
                  <a:moveTo>
                    <a:pt x="4130634" y="1143000"/>
                  </a:moveTo>
                  <a:lnTo>
                    <a:pt x="3311484" y="1143000"/>
                  </a:lnTo>
                  <a:lnTo>
                    <a:pt x="0" y="2703516"/>
                  </a:lnTo>
                  <a:lnTo>
                    <a:pt x="4130634" y="1143000"/>
                  </a:lnTo>
                  <a:close/>
                </a:path>
                <a:path w="6042025" h="2703829">
                  <a:moveTo>
                    <a:pt x="5851479" y="0"/>
                  </a:moveTo>
                  <a:lnTo>
                    <a:pt x="2955888" y="0"/>
                  </a:lnTo>
                  <a:lnTo>
                    <a:pt x="2912207" y="5031"/>
                  </a:lnTo>
                  <a:lnTo>
                    <a:pt x="2872109" y="19363"/>
                  </a:lnTo>
                  <a:lnTo>
                    <a:pt x="2836737" y="41851"/>
                  </a:lnTo>
                  <a:lnTo>
                    <a:pt x="2807236" y="71353"/>
                  </a:lnTo>
                  <a:lnTo>
                    <a:pt x="2784747" y="106725"/>
                  </a:lnTo>
                  <a:lnTo>
                    <a:pt x="2770415" y="146823"/>
                  </a:lnTo>
                  <a:lnTo>
                    <a:pt x="2765384" y="190505"/>
                  </a:lnTo>
                  <a:lnTo>
                    <a:pt x="2765384" y="952498"/>
                  </a:lnTo>
                  <a:lnTo>
                    <a:pt x="2770415" y="996176"/>
                  </a:lnTo>
                  <a:lnTo>
                    <a:pt x="2784747" y="1036274"/>
                  </a:lnTo>
                  <a:lnTo>
                    <a:pt x="2807236" y="1071646"/>
                  </a:lnTo>
                  <a:lnTo>
                    <a:pt x="2836737" y="1101148"/>
                  </a:lnTo>
                  <a:lnTo>
                    <a:pt x="2872109" y="1123636"/>
                  </a:lnTo>
                  <a:lnTo>
                    <a:pt x="2912207" y="1137968"/>
                  </a:lnTo>
                  <a:lnTo>
                    <a:pt x="2955888" y="1143000"/>
                  </a:lnTo>
                  <a:lnTo>
                    <a:pt x="5851479" y="1143000"/>
                  </a:lnTo>
                  <a:lnTo>
                    <a:pt x="5895160" y="1137968"/>
                  </a:lnTo>
                  <a:lnTo>
                    <a:pt x="5935258" y="1123636"/>
                  </a:lnTo>
                  <a:lnTo>
                    <a:pt x="5970630" y="1101148"/>
                  </a:lnTo>
                  <a:lnTo>
                    <a:pt x="6000132" y="1071646"/>
                  </a:lnTo>
                  <a:lnTo>
                    <a:pt x="6022621" y="1036274"/>
                  </a:lnTo>
                  <a:lnTo>
                    <a:pt x="6036952" y="996176"/>
                  </a:lnTo>
                  <a:lnTo>
                    <a:pt x="6041983" y="952498"/>
                  </a:lnTo>
                  <a:lnTo>
                    <a:pt x="6041984" y="190505"/>
                  </a:lnTo>
                  <a:lnTo>
                    <a:pt x="6036952" y="146823"/>
                  </a:lnTo>
                  <a:lnTo>
                    <a:pt x="6022621" y="106725"/>
                  </a:lnTo>
                  <a:lnTo>
                    <a:pt x="6000132" y="71353"/>
                  </a:lnTo>
                  <a:lnTo>
                    <a:pt x="5970630" y="41851"/>
                  </a:lnTo>
                  <a:lnTo>
                    <a:pt x="5935258" y="19363"/>
                  </a:lnTo>
                  <a:lnTo>
                    <a:pt x="5895160" y="5031"/>
                  </a:lnTo>
                  <a:lnTo>
                    <a:pt x="5851479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949615" y="1371600"/>
              <a:ext cx="6042025" cy="2703830"/>
            </a:xfrm>
            <a:custGeom>
              <a:avLst/>
              <a:gdLst/>
              <a:ahLst/>
              <a:cxnLst/>
              <a:rect l="l" t="t" r="r" b="b"/>
              <a:pathLst>
                <a:path w="6042025" h="2703829">
                  <a:moveTo>
                    <a:pt x="2765384" y="190504"/>
                  </a:moveTo>
                  <a:lnTo>
                    <a:pt x="2770415" y="146823"/>
                  </a:lnTo>
                  <a:lnTo>
                    <a:pt x="2784747" y="106725"/>
                  </a:lnTo>
                  <a:lnTo>
                    <a:pt x="2807235" y="71353"/>
                  </a:lnTo>
                  <a:lnTo>
                    <a:pt x="2836737" y="41851"/>
                  </a:lnTo>
                  <a:lnTo>
                    <a:pt x="2872109" y="19363"/>
                  </a:lnTo>
                  <a:lnTo>
                    <a:pt x="2912207" y="5031"/>
                  </a:lnTo>
                  <a:lnTo>
                    <a:pt x="2955888" y="0"/>
                  </a:lnTo>
                  <a:lnTo>
                    <a:pt x="3311484" y="0"/>
                  </a:lnTo>
                  <a:lnTo>
                    <a:pt x="4130634" y="0"/>
                  </a:lnTo>
                  <a:lnTo>
                    <a:pt x="5851480" y="0"/>
                  </a:lnTo>
                  <a:lnTo>
                    <a:pt x="5895160" y="5031"/>
                  </a:lnTo>
                  <a:lnTo>
                    <a:pt x="5935258" y="19363"/>
                  </a:lnTo>
                  <a:lnTo>
                    <a:pt x="5970630" y="41851"/>
                  </a:lnTo>
                  <a:lnTo>
                    <a:pt x="6000132" y="71353"/>
                  </a:lnTo>
                  <a:lnTo>
                    <a:pt x="6022620" y="106725"/>
                  </a:lnTo>
                  <a:lnTo>
                    <a:pt x="6036952" y="146823"/>
                  </a:lnTo>
                  <a:lnTo>
                    <a:pt x="6041984" y="190504"/>
                  </a:lnTo>
                  <a:lnTo>
                    <a:pt x="6041984" y="666748"/>
                  </a:lnTo>
                  <a:lnTo>
                    <a:pt x="6041984" y="952498"/>
                  </a:lnTo>
                  <a:lnTo>
                    <a:pt x="6036952" y="996176"/>
                  </a:lnTo>
                  <a:lnTo>
                    <a:pt x="6022620" y="1036274"/>
                  </a:lnTo>
                  <a:lnTo>
                    <a:pt x="6000132" y="1071646"/>
                  </a:lnTo>
                  <a:lnTo>
                    <a:pt x="5970630" y="1101148"/>
                  </a:lnTo>
                  <a:lnTo>
                    <a:pt x="5935258" y="1123636"/>
                  </a:lnTo>
                  <a:lnTo>
                    <a:pt x="5895160" y="1137968"/>
                  </a:lnTo>
                  <a:lnTo>
                    <a:pt x="5851480" y="1143000"/>
                  </a:lnTo>
                  <a:lnTo>
                    <a:pt x="4130634" y="1143000"/>
                  </a:lnTo>
                  <a:lnTo>
                    <a:pt x="0" y="2703517"/>
                  </a:lnTo>
                  <a:lnTo>
                    <a:pt x="3311484" y="1143000"/>
                  </a:lnTo>
                  <a:lnTo>
                    <a:pt x="2955888" y="1143000"/>
                  </a:lnTo>
                  <a:lnTo>
                    <a:pt x="2912207" y="1137968"/>
                  </a:lnTo>
                  <a:lnTo>
                    <a:pt x="2872109" y="1123636"/>
                  </a:lnTo>
                  <a:lnTo>
                    <a:pt x="2836737" y="1101148"/>
                  </a:lnTo>
                  <a:lnTo>
                    <a:pt x="2807235" y="1071646"/>
                  </a:lnTo>
                  <a:lnTo>
                    <a:pt x="2784747" y="1036274"/>
                  </a:lnTo>
                  <a:lnTo>
                    <a:pt x="2770415" y="996176"/>
                  </a:lnTo>
                  <a:lnTo>
                    <a:pt x="2765384" y="952495"/>
                  </a:lnTo>
                  <a:lnTo>
                    <a:pt x="2765384" y="666748"/>
                  </a:lnTo>
                  <a:lnTo>
                    <a:pt x="2765384" y="190504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5849537" y="1371091"/>
            <a:ext cx="2856230" cy="976630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12700" marR="5080">
              <a:lnSpc>
                <a:spcPts val="2300"/>
              </a:lnSpc>
              <a:spcBef>
                <a:spcPts val="660"/>
              </a:spcBef>
            </a:pPr>
            <a:r>
              <a:rPr sz="2400" spc="-5" dirty="0">
                <a:latin typeface="Times New Roman"/>
                <a:cs typeface="Times New Roman"/>
              </a:rPr>
              <a:t>Rethrow the exception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and control is 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transferred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to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caller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0" y="0"/>
            <a:ext cx="9144000" cy="938530"/>
            <a:chOff x="0" y="0"/>
            <a:chExt cx="9144000" cy="938530"/>
          </a:xfrm>
        </p:grpSpPr>
        <p:sp>
          <p:nvSpPr>
            <p:cNvPr id="11" name="object 11"/>
            <p:cNvSpPr/>
            <p:nvPr/>
          </p:nvSpPr>
          <p:spPr>
            <a:xfrm>
              <a:off x="6099047" y="26380"/>
              <a:ext cx="3045460" cy="0"/>
            </a:xfrm>
            <a:custGeom>
              <a:avLst/>
              <a:gdLst/>
              <a:ahLst/>
              <a:cxnLst/>
              <a:rect l="l" t="t" r="r" b="b"/>
              <a:pathLst>
                <a:path w="3045459">
                  <a:moveTo>
                    <a:pt x="0" y="0"/>
                  </a:moveTo>
                  <a:lnTo>
                    <a:pt x="3044952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26944"/>
              <a:ext cx="6099175" cy="0"/>
            </a:xfrm>
            <a:custGeom>
              <a:avLst/>
              <a:gdLst/>
              <a:ahLst/>
              <a:cxnLst/>
              <a:rect l="l" t="t" r="r" b="b"/>
              <a:pathLst>
                <a:path w="6099175">
                  <a:moveTo>
                    <a:pt x="0" y="0"/>
                  </a:moveTo>
                  <a:lnTo>
                    <a:pt x="6099048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23346" y="0"/>
              <a:ext cx="585984" cy="938047"/>
            </a:xfrm>
            <a:prstGeom prst="rect">
              <a:avLst/>
            </a:prstGeom>
          </p:spPr>
        </p:pic>
      </p:grp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46650" y="384047"/>
            <a:ext cx="5851525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Cautions</a:t>
            </a:r>
            <a:r>
              <a:rPr spc="-30" dirty="0"/>
              <a:t> </a:t>
            </a:r>
            <a:r>
              <a:rPr spc="-5" dirty="0"/>
              <a:t>When</a:t>
            </a:r>
            <a:r>
              <a:rPr spc="-25" dirty="0"/>
              <a:t> </a:t>
            </a:r>
            <a:r>
              <a:rPr spc="-5" dirty="0"/>
              <a:t>Using</a:t>
            </a:r>
            <a:r>
              <a:rPr spc="-30" dirty="0"/>
              <a:t> </a:t>
            </a:r>
            <a:r>
              <a:rPr spc="-15" dirty="0"/>
              <a:t>Exceptions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9740" y="1341628"/>
            <a:ext cx="8173084" cy="3030855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241300" marR="5080" indent="-228600">
              <a:lnSpc>
                <a:spcPts val="3000"/>
              </a:lnSpc>
              <a:spcBef>
                <a:spcPts val="50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5" dirty="0">
                <a:latin typeface="Calibri"/>
                <a:cs typeface="Calibri"/>
              </a:rPr>
              <a:t>Exception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handling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separates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error-handling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code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from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normal </a:t>
            </a:r>
            <a:r>
              <a:rPr sz="2800" spc="-15" dirty="0">
                <a:latin typeface="Calibri"/>
                <a:cs typeface="Calibri"/>
              </a:rPr>
              <a:t>programming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tasks.</a:t>
            </a:r>
            <a:endParaRPr sz="2800" dirty="0">
              <a:latin typeface="Calibri"/>
              <a:cs typeface="Calibri"/>
            </a:endParaRPr>
          </a:p>
          <a:p>
            <a:pPr marL="241300" marR="234315" indent="-228600">
              <a:lnSpc>
                <a:spcPct val="90200"/>
              </a:lnSpc>
              <a:spcBef>
                <a:spcPts val="2110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Be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aware,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45" dirty="0">
                <a:latin typeface="Calibri"/>
                <a:cs typeface="Calibri"/>
              </a:rPr>
              <a:t>however,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that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exception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handling usually 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requires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more</a:t>
            </a:r>
            <a:r>
              <a:rPr sz="2800" spc="-5" dirty="0">
                <a:latin typeface="Calibri"/>
                <a:cs typeface="Calibri"/>
              </a:rPr>
              <a:t> time and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resources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because it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requires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instantiating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new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exception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object,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rolling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back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call </a:t>
            </a:r>
            <a:r>
              <a:rPr sz="2800" spc="-15" dirty="0">
                <a:latin typeface="Calibri"/>
                <a:cs typeface="Calibri"/>
              </a:rPr>
              <a:t>stack,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propagating</a:t>
            </a:r>
            <a:r>
              <a:rPr sz="2800" spc="-5" dirty="0">
                <a:latin typeface="Calibri"/>
                <a:cs typeface="Calibri"/>
              </a:rPr>
              <a:t> the </a:t>
            </a:r>
            <a:r>
              <a:rPr sz="2800" spc="-20" dirty="0">
                <a:latin typeface="Calibri"/>
                <a:cs typeface="Calibri"/>
              </a:rPr>
              <a:t>errors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calling </a:t>
            </a:r>
            <a:r>
              <a:rPr sz="2800" spc="-5" dirty="0">
                <a:latin typeface="Calibri"/>
                <a:cs typeface="Calibri"/>
              </a:rPr>
              <a:t> methods.</a:t>
            </a:r>
            <a:endParaRPr sz="2800" dirty="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9144000" cy="938530"/>
            <a:chOff x="0" y="0"/>
            <a:chExt cx="9144000" cy="938530"/>
          </a:xfrm>
        </p:grpSpPr>
        <p:sp>
          <p:nvSpPr>
            <p:cNvPr id="5" name="object 5"/>
            <p:cNvSpPr/>
            <p:nvPr/>
          </p:nvSpPr>
          <p:spPr>
            <a:xfrm>
              <a:off x="6099047" y="26380"/>
              <a:ext cx="3045460" cy="0"/>
            </a:xfrm>
            <a:custGeom>
              <a:avLst/>
              <a:gdLst/>
              <a:ahLst/>
              <a:cxnLst/>
              <a:rect l="l" t="t" r="r" b="b"/>
              <a:pathLst>
                <a:path w="3045459">
                  <a:moveTo>
                    <a:pt x="0" y="0"/>
                  </a:moveTo>
                  <a:lnTo>
                    <a:pt x="3044952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26944"/>
              <a:ext cx="6099175" cy="0"/>
            </a:xfrm>
            <a:custGeom>
              <a:avLst/>
              <a:gdLst/>
              <a:ahLst/>
              <a:cxnLst/>
              <a:rect l="l" t="t" r="r" b="b"/>
              <a:pathLst>
                <a:path w="6099175">
                  <a:moveTo>
                    <a:pt x="0" y="0"/>
                  </a:moveTo>
                  <a:lnTo>
                    <a:pt x="6099048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23346" y="0"/>
              <a:ext cx="585984" cy="938047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67794" y="384047"/>
            <a:ext cx="480949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When</a:t>
            </a:r>
            <a:r>
              <a:rPr spc="-35" dirty="0"/>
              <a:t> </a:t>
            </a:r>
            <a:r>
              <a:rPr spc="-20" dirty="0"/>
              <a:t>to</a:t>
            </a:r>
            <a:r>
              <a:rPr spc="-25" dirty="0"/>
              <a:t> </a:t>
            </a:r>
            <a:r>
              <a:rPr spc="-20" dirty="0"/>
              <a:t>Throw</a:t>
            </a:r>
            <a:r>
              <a:rPr spc="-25" dirty="0"/>
              <a:t> </a:t>
            </a:r>
            <a:r>
              <a:rPr spc="-15" dirty="0"/>
              <a:t>Exceptions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9740" y="1109980"/>
            <a:ext cx="8175625" cy="2793072"/>
          </a:xfrm>
          <a:prstGeom prst="rect">
            <a:avLst/>
          </a:prstGeom>
        </p:spPr>
        <p:txBody>
          <a:bodyPr vert="horz" wrap="square" lIns="0" tIns="24384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920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An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exception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occurs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method.</a:t>
            </a:r>
            <a:endParaRPr sz="2800" dirty="0">
              <a:latin typeface="Calibri"/>
              <a:cs typeface="Calibri"/>
            </a:endParaRPr>
          </a:p>
          <a:p>
            <a:pPr marL="241300" marR="126364" indent="-228600">
              <a:lnSpc>
                <a:spcPts val="3000"/>
              </a:lnSpc>
              <a:spcBef>
                <a:spcPts val="222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If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you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want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20" dirty="0">
                <a:latin typeface="Calibri"/>
                <a:cs typeface="Calibri"/>
              </a:rPr>
              <a:t>exception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processed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by its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45" dirty="0">
                <a:latin typeface="Calibri"/>
                <a:cs typeface="Calibri"/>
              </a:rPr>
              <a:t>caller,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you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should </a:t>
            </a:r>
            <a:r>
              <a:rPr sz="2800" spc="-15" dirty="0">
                <a:latin typeface="Calibri"/>
                <a:cs typeface="Calibri"/>
              </a:rPr>
              <a:t>create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exception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object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 </a:t>
            </a:r>
            <a:r>
              <a:rPr sz="2800" spc="-10" dirty="0">
                <a:latin typeface="Calibri"/>
                <a:cs typeface="Calibri"/>
              </a:rPr>
              <a:t>throw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5" dirty="0">
                <a:latin typeface="Calibri"/>
                <a:cs typeface="Calibri"/>
              </a:rPr>
              <a:t>it.</a:t>
            </a:r>
            <a:endParaRPr sz="2800" dirty="0">
              <a:latin typeface="Calibri"/>
              <a:cs typeface="Calibri"/>
            </a:endParaRPr>
          </a:p>
          <a:p>
            <a:pPr marL="241300" marR="5080" indent="-228600">
              <a:lnSpc>
                <a:spcPts val="3000"/>
              </a:lnSpc>
              <a:spcBef>
                <a:spcPts val="230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If </a:t>
            </a:r>
            <a:r>
              <a:rPr sz="2800" spc="-15" dirty="0">
                <a:latin typeface="Calibri"/>
                <a:cs typeface="Calibri"/>
              </a:rPr>
              <a:t>you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can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handle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exception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method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where</a:t>
            </a:r>
            <a:r>
              <a:rPr sz="2800" spc="-5" dirty="0">
                <a:latin typeface="Calibri"/>
                <a:cs typeface="Calibri"/>
              </a:rPr>
              <a:t> it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occurs,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there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no need </a:t>
            </a:r>
            <a:r>
              <a:rPr sz="2800" spc="-15" dirty="0">
                <a:latin typeface="Calibri"/>
                <a:cs typeface="Calibri"/>
              </a:rPr>
              <a:t>to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throw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it.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9144000" cy="938530"/>
            <a:chOff x="0" y="0"/>
            <a:chExt cx="9144000" cy="938530"/>
          </a:xfrm>
        </p:grpSpPr>
        <p:sp>
          <p:nvSpPr>
            <p:cNvPr id="5" name="object 5"/>
            <p:cNvSpPr/>
            <p:nvPr/>
          </p:nvSpPr>
          <p:spPr>
            <a:xfrm>
              <a:off x="6099047" y="26380"/>
              <a:ext cx="3045460" cy="0"/>
            </a:xfrm>
            <a:custGeom>
              <a:avLst/>
              <a:gdLst/>
              <a:ahLst/>
              <a:cxnLst/>
              <a:rect l="l" t="t" r="r" b="b"/>
              <a:pathLst>
                <a:path w="3045459">
                  <a:moveTo>
                    <a:pt x="0" y="0"/>
                  </a:moveTo>
                  <a:lnTo>
                    <a:pt x="3044952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26944"/>
              <a:ext cx="6099175" cy="0"/>
            </a:xfrm>
            <a:custGeom>
              <a:avLst/>
              <a:gdLst/>
              <a:ahLst/>
              <a:cxnLst/>
              <a:rect l="l" t="t" r="r" b="b"/>
              <a:pathLst>
                <a:path w="6099175">
                  <a:moveTo>
                    <a:pt x="0" y="0"/>
                  </a:moveTo>
                  <a:lnTo>
                    <a:pt x="6099048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23346" y="0"/>
              <a:ext cx="585984" cy="938047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E34CC934-C953-5752-59F4-9E83260B7B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D0777AA3-91F8-C9B4-7F89-B9FDF6B2F24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16762" y="384047"/>
            <a:ext cx="8110855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/>
              <a:t>Simple Example</a:t>
            </a:r>
            <a:endParaRPr spc="-15" dirty="0"/>
          </a:p>
        </p:txBody>
      </p:sp>
      <p:grpSp>
        <p:nvGrpSpPr>
          <p:cNvPr id="28" name="object 28">
            <a:extLst>
              <a:ext uri="{FF2B5EF4-FFF2-40B4-BE49-F238E27FC236}">
                <a16:creationId xmlns:a16="http://schemas.microsoft.com/office/drawing/2014/main" id="{EB981DE0-7242-3B89-18E2-7E77D53A12D9}"/>
              </a:ext>
            </a:extLst>
          </p:cNvPr>
          <p:cNvGrpSpPr/>
          <p:nvPr/>
        </p:nvGrpSpPr>
        <p:grpSpPr>
          <a:xfrm>
            <a:off x="0" y="0"/>
            <a:ext cx="9144000" cy="938530"/>
            <a:chOff x="0" y="0"/>
            <a:chExt cx="9144000" cy="938530"/>
          </a:xfrm>
        </p:grpSpPr>
        <p:sp>
          <p:nvSpPr>
            <p:cNvPr id="29" name="object 29">
              <a:extLst>
                <a:ext uri="{FF2B5EF4-FFF2-40B4-BE49-F238E27FC236}">
                  <a16:creationId xmlns:a16="http://schemas.microsoft.com/office/drawing/2014/main" id="{9DC4E5F9-919B-8EF3-CB0B-771366A42366}"/>
                </a:ext>
              </a:extLst>
            </p:cNvPr>
            <p:cNvSpPr/>
            <p:nvPr/>
          </p:nvSpPr>
          <p:spPr>
            <a:xfrm>
              <a:off x="6099047" y="26380"/>
              <a:ext cx="3045460" cy="0"/>
            </a:xfrm>
            <a:custGeom>
              <a:avLst/>
              <a:gdLst/>
              <a:ahLst/>
              <a:cxnLst/>
              <a:rect l="l" t="t" r="r" b="b"/>
              <a:pathLst>
                <a:path w="3045459">
                  <a:moveTo>
                    <a:pt x="0" y="0"/>
                  </a:moveTo>
                  <a:lnTo>
                    <a:pt x="3044952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>
              <a:extLst>
                <a:ext uri="{FF2B5EF4-FFF2-40B4-BE49-F238E27FC236}">
                  <a16:creationId xmlns:a16="http://schemas.microsoft.com/office/drawing/2014/main" id="{293DE35F-F702-FC2F-B5D2-647A41AD4C3C}"/>
                </a:ext>
              </a:extLst>
            </p:cNvPr>
            <p:cNvSpPr/>
            <p:nvPr/>
          </p:nvSpPr>
          <p:spPr>
            <a:xfrm>
              <a:off x="0" y="26944"/>
              <a:ext cx="6099175" cy="0"/>
            </a:xfrm>
            <a:custGeom>
              <a:avLst/>
              <a:gdLst/>
              <a:ahLst/>
              <a:cxnLst/>
              <a:rect l="l" t="t" r="r" b="b"/>
              <a:pathLst>
                <a:path w="6099175">
                  <a:moveTo>
                    <a:pt x="0" y="0"/>
                  </a:moveTo>
                  <a:lnTo>
                    <a:pt x="6099048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>
              <a:extLst>
                <a:ext uri="{FF2B5EF4-FFF2-40B4-BE49-F238E27FC236}">
                  <a16:creationId xmlns:a16="http://schemas.microsoft.com/office/drawing/2014/main" id="{DDB443BB-D12F-5C64-1BE2-EE9FC65E5B3A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23346" y="0"/>
              <a:ext cx="585984" cy="938047"/>
            </a:xfrm>
            <a:prstGeom prst="rect">
              <a:avLst/>
            </a:prstGeom>
          </p:spPr>
        </p:pic>
      </p:grpSp>
      <p:sp>
        <p:nvSpPr>
          <p:cNvPr id="32" name="object 32">
            <a:extLst>
              <a:ext uri="{FF2B5EF4-FFF2-40B4-BE49-F238E27FC236}">
                <a16:creationId xmlns:a16="http://schemas.microsoft.com/office/drawing/2014/main" id="{6CB26395-17E5-0AA6-2A4D-10E7C4768F69}"/>
              </a:ext>
            </a:extLst>
          </p:cNvPr>
          <p:cNvSpPr txBox="1"/>
          <p:nvPr/>
        </p:nvSpPr>
        <p:spPr>
          <a:xfrm>
            <a:off x="228600" y="1179067"/>
            <a:ext cx="8839200" cy="4694234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400"/>
              </a:lnSpc>
              <a:spcBef>
                <a:spcPts val="85"/>
              </a:spcBef>
              <a:tabLst>
                <a:tab pos="354965" algn="l"/>
                <a:tab pos="355600" algn="l"/>
              </a:tabLst>
            </a:pPr>
            <a:endParaRPr lang="en-US" sz="3200" dirty="0">
              <a:latin typeface="Courier New" panose="02070309020205020404" pitchFamily="49" charset="0"/>
              <a:ea typeface="FiraCode Nerd Font Mono" panose="020B0809050000020004" pitchFamily="49" charset="0"/>
              <a:cs typeface="Courier New" panose="02070309020205020404" pitchFamily="49" charset="0"/>
            </a:endParaRPr>
          </a:p>
          <a:p>
            <a:pPr marL="12700" marR="5080">
              <a:lnSpc>
                <a:spcPct val="100400"/>
              </a:lnSpc>
              <a:spcBef>
                <a:spcPts val="85"/>
              </a:spcBef>
              <a:tabLst>
                <a:tab pos="354965" algn="l"/>
                <a:tab pos="355600" algn="l"/>
              </a:tabLst>
            </a:pPr>
            <a:r>
              <a:rPr lang="en-US" sz="2400" dirty="0">
                <a:latin typeface="Courier New" panose="02070309020205020404" pitchFamily="49" charset="0"/>
                <a:ea typeface="FiraCode Nerd Font Mono" panose="020B0809050000020004" pitchFamily="49" charset="0"/>
                <a:cs typeface="Courier New" panose="02070309020205020404" pitchFamily="49" charset="0"/>
              </a:rPr>
              <a:t>public static int division(int a, int b) </a:t>
            </a:r>
            <a:r>
              <a:rPr lang="en-US" sz="2400" b="1" dirty="0">
                <a:latin typeface="Courier New" panose="02070309020205020404" pitchFamily="49" charset="0"/>
                <a:ea typeface="FiraCode Nerd Font Mono" panose="020B0809050000020004" pitchFamily="49" charset="0"/>
                <a:cs typeface="Courier New" panose="02070309020205020404" pitchFamily="49" charset="0"/>
              </a:rPr>
              <a:t>throws</a:t>
            </a:r>
            <a:r>
              <a:rPr lang="en-US" sz="2400" dirty="0">
                <a:latin typeface="Courier New" panose="02070309020205020404" pitchFamily="49" charset="0"/>
                <a:ea typeface="FiraCode Nerd Font Mono" panose="020B08090500000200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latin typeface="Courier New" panose="02070309020205020404" pitchFamily="49" charset="0"/>
                <a:ea typeface="FiraCode Nerd Font Mono" panose="020B0809050000020004" pitchFamily="49" charset="0"/>
                <a:cs typeface="Courier New" panose="02070309020205020404" pitchFamily="49" charset="0"/>
              </a:rPr>
              <a:t>ArithmeticException</a:t>
            </a:r>
            <a:r>
              <a:rPr lang="en-US" sz="2400" dirty="0">
                <a:latin typeface="Courier New" panose="02070309020205020404" pitchFamily="49" charset="0"/>
                <a:ea typeface="FiraCode Nerd Font Mono" panose="020B0809050000020004" pitchFamily="49" charset="0"/>
                <a:cs typeface="Courier New" panose="02070309020205020404" pitchFamily="49" charset="0"/>
              </a:rPr>
              <a:t> {</a:t>
            </a:r>
          </a:p>
          <a:p>
            <a:pPr marL="12700" marR="5080">
              <a:lnSpc>
                <a:spcPct val="100400"/>
              </a:lnSpc>
              <a:spcBef>
                <a:spcPts val="85"/>
              </a:spcBef>
              <a:tabLst>
                <a:tab pos="354965" algn="l"/>
                <a:tab pos="355600" algn="l"/>
              </a:tabLst>
            </a:pPr>
            <a:r>
              <a:rPr lang="en-US" sz="2400" dirty="0">
                <a:latin typeface="Courier New" panose="02070309020205020404" pitchFamily="49" charset="0"/>
                <a:ea typeface="FiraCode Nerd Font Mono" panose="020B0809050000020004" pitchFamily="49" charset="0"/>
                <a:cs typeface="Courier New" panose="02070309020205020404" pitchFamily="49" charset="0"/>
              </a:rPr>
              <a:t>        return a / b;</a:t>
            </a:r>
          </a:p>
          <a:p>
            <a:pPr marL="12700" marR="5080">
              <a:lnSpc>
                <a:spcPct val="100400"/>
              </a:lnSpc>
              <a:spcBef>
                <a:spcPts val="85"/>
              </a:spcBef>
              <a:tabLst>
                <a:tab pos="354965" algn="l"/>
                <a:tab pos="355600" algn="l"/>
              </a:tabLst>
            </a:pPr>
            <a:r>
              <a:rPr lang="en-US" sz="2400" dirty="0">
                <a:latin typeface="Courier New" panose="02070309020205020404" pitchFamily="49" charset="0"/>
                <a:ea typeface="FiraCode Nerd Font Mono" panose="020B0809050000020004" pitchFamily="49" charset="0"/>
                <a:cs typeface="Courier New" panose="02070309020205020404" pitchFamily="49" charset="0"/>
              </a:rPr>
              <a:t>}</a:t>
            </a:r>
          </a:p>
          <a:p>
            <a:pPr marL="12700" marR="5080">
              <a:lnSpc>
                <a:spcPct val="100400"/>
              </a:lnSpc>
              <a:spcBef>
                <a:spcPts val="85"/>
              </a:spcBef>
              <a:tabLst>
                <a:tab pos="354965" algn="l"/>
                <a:tab pos="355600" algn="l"/>
              </a:tabLst>
            </a:pPr>
            <a:r>
              <a:rPr lang="en-US" sz="2400" dirty="0">
                <a:latin typeface="Courier New" panose="02070309020205020404" pitchFamily="49" charset="0"/>
                <a:ea typeface="FiraCode Nerd Font Mono" panose="020B0809050000020004" pitchFamily="49" charset="0"/>
                <a:cs typeface="Courier New" panose="02070309020205020404" pitchFamily="49" charset="0"/>
              </a:rPr>
              <a:t>public static void calc(a, b) {</a:t>
            </a:r>
          </a:p>
          <a:p>
            <a:pPr marL="12700" marR="5080">
              <a:lnSpc>
                <a:spcPct val="100400"/>
              </a:lnSpc>
              <a:spcBef>
                <a:spcPts val="85"/>
              </a:spcBef>
              <a:tabLst>
                <a:tab pos="354965" algn="l"/>
                <a:tab pos="355600" algn="l"/>
              </a:tabLst>
            </a:pPr>
            <a:r>
              <a:rPr lang="en-US" sz="2400" dirty="0">
                <a:latin typeface="Courier New" panose="02070309020205020404" pitchFamily="49" charset="0"/>
                <a:ea typeface="FiraCode Nerd Font Mono" panose="020B08090500000200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>
                <a:latin typeface="Courier New" panose="02070309020205020404" pitchFamily="49" charset="0"/>
                <a:ea typeface="FiraCode Nerd Font Mono" panose="020B0809050000020004" pitchFamily="49" charset="0"/>
                <a:cs typeface="Courier New" panose="02070309020205020404" pitchFamily="49" charset="0"/>
              </a:rPr>
              <a:t>try {</a:t>
            </a:r>
          </a:p>
          <a:p>
            <a:pPr marL="12700" marR="5080">
              <a:lnSpc>
                <a:spcPct val="100400"/>
              </a:lnSpc>
              <a:spcBef>
                <a:spcPts val="85"/>
              </a:spcBef>
              <a:tabLst>
                <a:tab pos="354965" algn="l"/>
                <a:tab pos="355600" algn="l"/>
              </a:tabLst>
            </a:pPr>
            <a:r>
              <a:rPr lang="en-US" sz="2400" dirty="0">
                <a:latin typeface="Courier New" panose="02070309020205020404" pitchFamily="49" charset="0"/>
                <a:ea typeface="FiraCode Nerd Font Mono" panose="020B0809050000020004" pitchFamily="49" charset="0"/>
                <a:cs typeface="Courier New" panose="02070309020205020404" pitchFamily="49" charset="0"/>
              </a:rPr>
              <a:t>			</a:t>
            </a:r>
            <a:r>
              <a:rPr lang="en-US" sz="2400" dirty="0" err="1">
                <a:latin typeface="Courier New" panose="02070309020205020404" pitchFamily="49" charset="0"/>
                <a:ea typeface="FiraCode Nerd Font Mono" panose="020B08090500000200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400" dirty="0">
                <a:latin typeface="Courier New" panose="02070309020205020404" pitchFamily="49" charset="0"/>
                <a:ea typeface="FiraCode Nerd Font Mono" panose="020B0809050000020004" pitchFamily="49" charset="0"/>
                <a:cs typeface="Courier New" panose="02070309020205020404" pitchFamily="49" charset="0"/>
              </a:rPr>
              <a:t>(division(a, b));</a:t>
            </a:r>
          </a:p>
          <a:p>
            <a:pPr marL="12700" marR="5080">
              <a:lnSpc>
                <a:spcPct val="100400"/>
              </a:lnSpc>
              <a:spcBef>
                <a:spcPts val="85"/>
              </a:spcBef>
              <a:tabLst>
                <a:tab pos="354965" algn="l"/>
                <a:tab pos="355600" algn="l"/>
              </a:tabLst>
            </a:pPr>
            <a:r>
              <a:rPr lang="en-US" sz="2400" b="1" dirty="0">
                <a:latin typeface="Courier New" panose="02070309020205020404" pitchFamily="49" charset="0"/>
                <a:ea typeface="FiraCode Nerd Font Mono" panose="020B0809050000020004" pitchFamily="49" charset="0"/>
                <a:cs typeface="Courier New" panose="02070309020205020404" pitchFamily="49" charset="0"/>
              </a:rPr>
              <a:t>	} catch (</a:t>
            </a:r>
            <a:r>
              <a:rPr lang="en-US" sz="2400" b="1" dirty="0" err="1">
                <a:latin typeface="Courier New" panose="02070309020205020404" pitchFamily="49" charset="0"/>
                <a:ea typeface="FiraCode Nerd Font Mono" panose="020B0809050000020004" pitchFamily="49" charset="0"/>
                <a:cs typeface="Courier New" panose="02070309020205020404" pitchFamily="49" charset="0"/>
              </a:rPr>
              <a:t>ArithmeticException</a:t>
            </a:r>
            <a:r>
              <a:rPr lang="en-US" sz="2400" b="1" dirty="0">
                <a:latin typeface="Courier New" panose="02070309020205020404" pitchFamily="49" charset="0"/>
                <a:ea typeface="FiraCode Nerd Font Mono" panose="020B0809050000020004" pitchFamily="49" charset="0"/>
                <a:cs typeface="Courier New" panose="02070309020205020404" pitchFamily="49" charset="0"/>
              </a:rPr>
              <a:t> e) {</a:t>
            </a:r>
          </a:p>
          <a:p>
            <a:pPr marL="12700" marR="5080">
              <a:lnSpc>
                <a:spcPct val="100400"/>
              </a:lnSpc>
              <a:spcBef>
                <a:spcPts val="85"/>
              </a:spcBef>
              <a:tabLst>
                <a:tab pos="354965" algn="l"/>
                <a:tab pos="355600" algn="l"/>
              </a:tabLst>
            </a:pPr>
            <a:r>
              <a:rPr lang="en-US" sz="2400" dirty="0">
                <a:latin typeface="Courier New" panose="02070309020205020404" pitchFamily="49" charset="0"/>
                <a:ea typeface="FiraCode Nerd Font Mono" panose="020B0809050000020004" pitchFamily="49" charset="0"/>
                <a:cs typeface="Courier New" panose="02070309020205020404" pitchFamily="49" charset="0"/>
              </a:rPr>
              <a:t>			</a:t>
            </a:r>
            <a:r>
              <a:rPr lang="en-US" sz="2400" dirty="0" err="1">
                <a:latin typeface="Courier New" panose="02070309020205020404" pitchFamily="49" charset="0"/>
                <a:ea typeface="FiraCode Nerd Font Mono" panose="020B0809050000020004" pitchFamily="49" charset="0"/>
                <a:cs typeface="Courier New" panose="02070309020205020404" pitchFamily="49" charset="0"/>
              </a:rPr>
              <a:t>System.err.println</a:t>
            </a:r>
            <a:r>
              <a:rPr lang="en-US" sz="2400" dirty="0">
                <a:latin typeface="Courier New" panose="02070309020205020404" pitchFamily="49" charset="0"/>
                <a:ea typeface="FiraCode Nerd Font Mono" panose="020B0809050000020004" pitchFamily="49" charset="0"/>
                <a:cs typeface="Courier New" panose="02070309020205020404" pitchFamily="49" charset="0"/>
              </a:rPr>
              <a:t>(e);</a:t>
            </a:r>
          </a:p>
          <a:p>
            <a:pPr marL="12700" marR="5080">
              <a:lnSpc>
                <a:spcPct val="100400"/>
              </a:lnSpc>
              <a:spcBef>
                <a:spcPts val="85"/>
              </a:spcBef>
              <a:tabLst>
                <a:tab pos="354965" algn="l"/>
                <a:tab pos="355600" algn="l"/>
              </a:tabLst>
            </a:pPr>
            <a:r>
              <a:rPr lang="en-US" sz="2400" dirty="0">
                <a:latin typeface="Courier New" panose="02070309020205020404" pitchFamily="49" charset="0"/>
                <a:ea typeface="FiraCode Nerd Font Mono" panose="020B08090500000200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>
                <a:latin typeface="Courier New" panose="02070309020205020404" pitchFamily="49" charset="0"/>
                <a:ea typeface="FiraCode Nerd Font Mono" panose="020B0809050000020004" pitchFamily="49" charset="0"/>
                <a:cs typeface="Courier New" panose="02070309020205020404" pitchFamily="49" charset="0"/>
              </a:rPr>
              <a:t>}</a:t>
            </a:r>
          </a:p>
          <a:p>
            <a:pPr marL="12700" marR="5080">
              <a:lnSpc>
                <a:spcPct val="100400"/>
              </a:lnSpc>
              <a:spcBef>
                <a:spcPts val="85"/>
              </a:spcBef>
              <a:tabLst>
                <a:tab pos="354965" algn="l"/>
                <a:tab pos="355600" algn="l"/>
              </a:tabLst>
            </a:pPr>
            <a:r>
              <a:rPr lang="en-US" sz="2400" dirty="0">
                <a:latin typeface="Courier New" panose="02070309020205020404" pitchFamily="49" charset="0"/>
                <a:ea typeface="FiraCode Nerd Font Mono" panose="020B0809050000020004" pitchFamily="49" charset="0"/>
                <a:cs typeface="Courier New" panose="02070309020205020404" pitchFamily="49" charset="0"/>
              </a:rPr>
              <a:t>}</a:t>
            </a:r>
            <a:endParaRPr sz="2400" dirty="0">
              <a:latin typeface="Courier New" panose="02070309020205020404" pitchFamily="49" charset="0"/>
              <a:ea typeface="FiraCode Nerd Font Mono" panose="020B08090500000200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object 33">
            <a:extLst>
              <a:ext uri="{FF2B5EF4-FFF2-40B4-BE49-F238E27FC236}">
                <a16:creationId xmlns:a16="http://schemas.microsoft.com/office/drawing/2014/main" id="{AC72689F-5327-C878-92C5-FE84CB8D8CBE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172106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96521" y="384047"/>
            <a:ext cx="4351655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When</a:t>
            </a:r>
            <a:r>
              <a:rPr spc="-35" dirty="0"/>
              <a:t> </a:t>
            </a:r>
            <a:r>
              <a:rPr spc="-20" dirty="0"/>
              <a:t>to</a:t>
            </a:r>
            <a:r>
              <a:rPr spc="-25" dirty="0"/>
              <a:t> </a:t>
            </a:r>
            <a:r>
              <a:rPr spc="-5" dirty="0"/>
              <a:t>Use</a:t>
            </a:r>
            <a:r>
              <a:rPr spc="-30" dirty="0"/>
              <a:t> </a:t>
            </a:r>
            <a:r>
              <a:rPr spc="-15" dirty="0"/>
              <a:t>Exceptions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9740" y="1340103"/>
            <a:ext cx="7190105" cy="5318123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241300" marR="5080" indent="-228600">
              <a:lnSpc>
                <a:spcPts val="2710"/>
              </a:lnSpc>
              <a:spcBef>
                <a:spcPts val="430"/>
              </a:spcBef>
              <a:buFont typeface="Arial"/>
              <a:buChar char="•"/>
              <a:tabLst>
                <a:tab pos="241300" algn="l"/>
              </a:tabLst>
            </a:pPr>
            <a:r>
              <a:rPr sz="2500" spc="-5" dirty="0">
                <a:latin typeface="Calibri"/>
                <a:cs typeface="Calibri"/>
              </a:rPr>
              <a:t>Use </a:t>
            </a:r>
            <a:r>
              <a:rPr sz="2500" dirty="0">
                <a:latin typeface="Calibri"/>
                <a:cs typeface="Calibri"/>
              </a:rPr>
              <a:t>the </a:t>
            </a:r>
            <a:r>
              <a:rPr sz="2500" b="1" spc="-15" dirty="0">
                <a:latin typeface="Calibri"/>
                <a:cs typeface="Calibri"/>
              </a:rPr>
              <a:t>try-catch </a:t>
            </a:r>
            <a:r>
              <a:rPr sz="2500" spc="-5" dirty="0">
                <a:latin typeface="Calibri"/>
                <a:cs typeface="Calibri"/>
              </a:rPr>
              <a:t>block </a:t>
            </a:r>
            <a:r>
              <a:rPr sz="2500" spc="-15" dirty="0">
                <a:latin typeface="Calibri"/>
                <a:cs typeface="Calibri"/>
              </a:rPr>
              <a:t>to </a:t>
            </a:r>
            <a:r>
              <a:rPr sz="2500" spc="-5" dirty="0">
                <a:latin typeface="Calibri"/>
                <a:cs typeface="Calibri"/>
              </a:rPr>
              <a:t>deal </a:t>
            </a:r>
            <a:r>
              <a:rPr sz="2500" dirty="0">
                <a:latin typeface="Calibri"/>
                <a:cs typeface="Calibri"/>
              </a:rPr>
              <a:t>with </a:t>
            </a:r>
            <a:r>
              <a:rPr sz="2500" b="1" spc="-10" dirty="0">
                <a:latin typeface="Calibri"/>
                <a:cs typeface="Calibri"/>
              </a:rPr>
              <a:t>unexpected error </a:t>
            </a:r>
            <a:r>
              <a:rPr sz="2500" b="1" spc="-555" dirty="0">
                <a:latin typeface="Calibri"/>
                <a:cs typeface="Calibri"/>
              </a:rPr>
              <a:t> </a:t>
            </a:r>
            <a:r>
              <a:rPr sz="2500" b="1" spc="-5" dirty="0">
                <a:latin typeface="Calibri"/>
                <a:cs typeface="Calibri"/>
              </a:rPr>
              <a:t>conditions</a:t>
            </a:r>
            <a:r>
              <a:rPr sz="2500" spc="-5" dirty="0">
                <a:latin typeface="Calibri"/>
                <a:cs typeface="Calibri"/>
              </a:rPr>
              <a:t>.</a:t>
            </a:r>
            <a:endParaRPr sz="2500" dirty="0">
              <a:latin typeface="Calibri"/>
              <a:cs typeface="Calibri"/>
            </a:endParaRPr>
          </a:p>
          <a:p>
            <a:pPr marL="241300" indent="-228600">
              <a:lnSpc>
                <a:spcPts val="2960"/>
              </a:lnSpc>
              <a:buFont typeface="Arial"/>
              <a:buChar char="•"/>
              <a:tabLst>
                <a:tab pos="241300" algn="l"/>
              </a:tabLst>
            </a:pPr>
            <a:r>
              <a:rPr sz="2500" spc="-5" dirty="0">
                <a:latin typeface="Calibri"/>
                <a:cs typeface="Calibri"/>
              </a:rPr>
              <a:t>Do</a:t>
            </a:r>
            <a:r>
              <a:rPr sz="2500" spc="-1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not use</a:t>
            </a:r>
            <a:r>
              <a:rPr sz="2500" dirty="0">
                <a:latin typeface="Calibri"/>
                <a:cs typeface="Calibri"/>
              </a:rPr>
              <a:t> it</a:t>
            </a:r>
            <a:r>
              <a:rPr sz="2500" spc="-10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to</a:t>
            </a:r>
            <a:r>
              <a:rPr sz="2500" spc="-1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deal </a:t>
            </a:r>
            <a:r>
              <a:rPr sz="2500" dirty="0">
                <a:latin typeface="Calibri"/>
                <a:cs typeface="Calibri"/>
              </a:rPr>
              <a:t>with</a:t>
            </a:r>
            <a:r>
              <a:rPr sz="2500" spc="-1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simple, </a:t>
            </a:r>
            <a:r>
              <a:rPr sz="2500" spc="-10" dirty="0">
                <a:latin typeface="Calibri"/>
                <a:cs typeface="Calibri"/>
              </a:rPr>
              <a:t>expected</a:t>
            </a:r>
            <a:r>
              <a:rPr sz="2500" spc="-5" dirty="0">
                <a:latin typeface="Calibri"/>
                <a:cs typeface="Calibri"/>
              </a:rPr>
              <a:t> situations.</a:t>
            </a:r>
            <a:endParaRPr lang="en-US" sz="2500" spc="-5" dirty="0">
              <a:latin typeface="Calibri"/>
              <a:cs typeface="Calibri"/>
            </a:endParaRPr>
          </a:p>
          <a:p>
            <a:pPr marL="12700">
              <a:tabLst>
                <a:tab pos="241300" algn="l"/>
              </a:tabLst>
            </a:pPr>
            <a:r>
              <a:rPr lang="en-US" sz="2500" spc="-5" dirty="0">
                <a:solidFill>
                  <a:schemeClr val="accent1"/>
                </a:solidFill>
                <a:latin typeface="Calibri"/>
                <a:cs typeface="Calibri"/>
              </a:rPr>
              <a:t>//Bad</a:t>
            </a:r>
            <a:endParaRPr sz="2500" dirty="0">
              <a:solidFill>
                <a:schemeClr val="accent1"/>
              </a:solidFill>
              <a:latin typeface="Calibri"/>
              <a:cs typeface="Calibri"/>
            </a:endParaRPr>
          </a:p>
          <a:p>
            <a:pPr marL="12700"/>
            <a:r>
              <a:rPr sz="2200" b="1" dirty="0">
                <a:latin typeface="Courier New"/>
                <a:cs typeface="Courier New"/>
              </a:rPr>
              <a:t>try</a:t>
            </a:r>
            <a:r>
              <a:rPr sz="2200" b="1" spc="-60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{</a:t>
            </a:r>
            <a:endParaRPr sz="2200" dirty="0">
              <a:latin typeface="Courier New"/>
              <a:cs typeface="Courier New"/>
            </a:endParaRPr>
          </a:p>
          <a:p>
            <a:pPr marL="349250">
              <a:spcBef>
                <a:spcPts val="50"/>
              </a:spcBef>
            </a:pPr>
            <a:r>
              <a:rPr sz="2200" b="1" dirty="0">
                <a:latin typeface="Courier New"/>
                <a:cs typeface="Courier New"/>
              </a:rPr>
              <a:t>System.out.println(refVar.toString());</a:t>
            </a:r>
            <a:endParaRPr sz="2200" dirty="0">
              <a:latin typeface="Courier New"/>
              <a:cs typeface="Courier New"/>
            </a:endParaRPr>
          </a:p>
          <a:p>
            <a:pPr marL="12700">
              <a:spcBef>
                <a:spcPts val="70"/>
              </a:spcBef>
            </a:pPr>
            <a:r>
              <a:rPr sz="2200" b="1" dirty="0">
                <a:latin typeface="Courier New"/>
                <a:cs typeface="Courier New"/>
              </a:rPr>
              <a:t>}</a:t>
            </a:r>
            <a:endParaRPr sz="2200" dirty="0">
              <a:latin typeface="Courier New"/>
              <a:cs typeface="Courier New"/>
            </a:endParaRPr>
          </a:p>
          <a:p>
            <a:pPr marL="349250" marR="605790" indent="-336550">
              <a:spcBef>
                <a:spcPts val="155"/>
              </a:spcBef>
            </a:pPr>
            <a:r>
              <a:rPr sz="2200" b="1" dirty="0">
                <a:latin typeface="Courier New"/>
                <a:cs typeface="Courier New"/>
              </a:rPr>
              <a:t>catch (NullPointerException ex) { </a:t>
            </a:r>
            <a:r>
              <a:rPr sz="2200" b="1" spc="5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System.out.println("refVar</a:t>
            </a:r>
            <a:r>
              <a:rPr sz="2200" b="1" spc="-45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is</a:t>
            </a:r>
            <a:r>
              <a:rPr sz="2200" b="1" spc="-40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null");</a:t>
            </a:r>
            <a:endParaRPr sz="2200" dirty="0">
              <a:latin typeface="Courier New"/>
              <a:cs typeface="Courier New"/>
            </a:endParaRPr>
          </a:p>
          <a:p>
            <a:pPr marL="12700"/>
            <a:r>
              <a:rPr sz="2200" b="1" dirty="0">
                <a:latin typeface="Courier New"/>
                <a:cs typeface="Courier New"/>
              </a:rPr>
              <a:t>}</a:t>
            </a:r>
            <a:endParaRPr lang="en-US" sz="2200" b="1" dirty="0">
              <a:latin typeface="Courier New"/>
              <a:cs typeface="Courier New"/>
            </a:endParaRPr>
          </a:p>
          <a:p>
            <a:pPr marL="12700"/>
            <a:r>
              <a:rPr lang="en-US" sz="2200" b="1" dirty="0">
                <a:solidFill>
                  <a:schemeClr val="accent1"/>
                </a:solidFill>
                <a:latin typeface="Courier New"/>
                <a:cs typeface="Courier New"/>
              </a:rPr>
              <a:t>//Good</a:t>
            </a:r>
          </a:p>
          <a:p>
            <a:pPr marL="356235" marR="430530" indent="-336550"/>
            <a:r>
              <a:rPr sz="2200" b="1" dirty="0">
                <a:latin typeface="Courier New"/>
                <a:cs typeface="Courier New"/>
              </a:rPr>
              <a:t>if (refVar != null) </a:t>
            </a:r>
            <a:r>
              <a:rPr sz="2200" b="1" spc="5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System.out.println(refVar.toString());</a:t>
            </a:r>
            <a:endParaRPr sz="2200" dirty="0">
              <a:latin typeface="Courier New"/>
              <a:cs typeface="Courier New"/>
            </a:endParaRPr>
          </a:p>
          <a:p>
            <a:pPr marL="19685">
              <a:spcBef>
                <a:spcPts val="50"/>
              </a:spcBef>
            </a:pPr>
            <a:r>
              <a:rPr sz="2200" b="1" dirty="0">
                <a:latin typeface="Courier New"/>
                <a:cs typeface="Courier New"/>
              </a:rPr>
              <a:t>else</a:t>
            </a:r>
            <a:endParaRPr sz="2200" dirty="0">
              <a:latin typeface="Courier New"/>
              <a:cs typeface="Courier New"/>
            </a:endParaRPr>
          </a:p>
          <a:p>
            <a:pPr marL="356235">
              <a:spcBef>
                <a:spcPts val="70"/>
              </a:spcBef>
            </a:pPr>
            <a:r>
              <a:rPr sz="2200" b="1" dirty="0">
                <a:latin typeface="Courier New"/>
                <a:cs typeface="Courier New"/>
              </a:rPr>
              <a:t>System.out.println("refVar</a:t>
            </a:r>
            <a:r>
              <a:rPr sz="2200" b="1" spc="-35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is</a:t>
            </a:r>
            <a:r>
              <a:rPr sz="2200" b="1" spc="-35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null");</a:t>
            </a:r>
            <a:endParaRPr sz="2200" dirty="0">
              <a:latin typeface="Courier New"/>
              <a:cs typeface="Courier New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9144000" cy="938530"/>
            <a:chOff x="0" y="0"/>
            <a:chExt cx="9144000" cy="938530"/>
          </a:xfrm>
        </p:grpSpPr>
        <p:sp>
          <p:nvSpPr>
            <p:cNvPr id="5" name="object 5"/>
            <p:cNvSpPr/>
            <p:nvPr/>
          </p:nvSpPr>
          <p:spPr>
            <a:xfrm>
              <a:off x="6099047" y="26380"/>
              <a:ext cx="3045460" cy="0"/>
            </a:xfrm>
            <a:custGeom>
              <a:avLst/>
              <a:gdLst/>
              <a:ahLst/>
              <a:cxnLst/>
              <a:rect l="l" t="t" r="r" b="b"/>
              <a:pathLst>
                <a:path w="3045459">
                  <a:moveTo>
                    <a:pt x="0" y="0"/>
                  </a:moveTo>
                  <a:lnTo>
                    <a:pt x="3044952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26944"/>
              <a:ext cx="6099175" cy="0"/>
            </a:xfrm>
            <a:custGeom>
              <a:avLst/>
              <a:gdLst/>
              <a:ahLst/>
              <a:cxnLst/>
              <a:rect l="l" t="t" r="r" b="b"/>
              <a:pathLst>
                <a:path w="6099175">
                  <a:moveTo>
                    <a:pt x="0" y="0"/>
                  </a:moveTo>
                  <a:lnTo>
                    <a:pt x="6099048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23346" y="0"/>
              <a:ext cx="585984" cy="938047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18729" y="128015"/>
            <a:ext cx="618363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Defining</a:t>
            </a:r>
            <a:r>
              <a:rPr spc="-20" dirty="0"/>
              <a:t> Custom </a:t>
            </a:r>
            <a:r>
              <a:rPr spc="-15" dirty="0"/>
              <a:t>Exception </a:t>
            </a:r>
            <a:r>
              <a:rPr spc="-5" dirty="0"/>
              <a:t>Classes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540" y="722884"/>
            <a:ext cx="8386445" cy="2796540"/>
          </a:xfrm>
          <a:prstGeom prst="rect">
            <a:avLst/>
          </a:prstGeom>
        </p:spPr>
        <p:txBody>
          <a:bodyPr vert="horz" wrap="square" lIns="0" tIns="222885" rIns="0" bIns="0" rtlCol="0">
            <a:spAutoFit/>
          </a:bodyPr>
          <a:lstStyle/>
          <a:p>
            <a:pPr marL="414655" indent="-401955">
              <a:lnSpc>
                <a:spcPct val="100000"/>
              </a:lnSpc>
              <a:spcBef>
                <a:spcPts val="1755"/>
              </a:spcBef>
              <a:buClr>
                <a:srgbClr val="44546A"/>
              </a:buClr>
              <a:buSzPct val="75000"/>
              <a:buFont typeface="Wingdings"/>
              <a:buChar char="■"/>
              <a:tabLst>
                <a:tab pos="414020" algn="l"/>
                <a:tab pos="414655" algn="l"/>
              </a:tabLst>
            </a:pPr>
            <a:r>
              <a:rPr lang="en-US" sz="2800" spc="-5" dirty="0">
                <a:latin typeface="Times New Roman"/>
                <a:cs typeface="Times New Roman"/>
              </a:rPr>
              <a:t>Use default exception classes </a:t>
            </a:r>
            <a:r>
              <a:rPr sz="2800" spc="-5" dirty="0">
                <a:latin typeface="Times New Roman"/>
                <a:cs typeface="Times New Roman"/>
              </a:rPr>
              <a:t>whenever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possible.</a:t>
            </a:r>
            <a:endParaRPr sz="2800" dirty="0">
              <a:latin typeface="Times New Roman"/>
              <a:cs typeface="Times New Roman"/>
            </a:endParaRPr>
          </a:p>
          <a:p>
            <a:pPr marL="414655" marR="904240" indent="-401955">
              <a:lnSpc>
                <a:spcPct val="100699"/>
              </a:lnSpc>
              <a:spcBef>
                <a:spcPts val="1630"/>
              </a:spcBef>
              <a:buClr>
                <a:srgbClr val="44546A"/>
              </a:buClr>
              <a:buSzPct val="75000"/>
              <a:buFont typeface="Wingdings"/>
              <a:buChar char="■"/>
              <a:tabLst>
                <a:tab pos="414020" algn="l"/>
                <a:tab pos="414655" algn="l"/>
              </a:tabLst>
            </a:pPr>
            <a:r>
              <a:rPr sz="2800" spc="-5" dirty="0">
                <a:latin typeface="Times New Roman"/>
                <a:cs typeface="Times New Roman"/>
              </a:rPr>
              <a:t>Define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custom exception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classes</a:t>
            </a:r>
            <a:r>
              <a:rPr sz="2800" spc="-5" dirty="0">
                <a:latin typeface="Times New Roman"/>
                <a:cs typeface="Times New Roman"/>
              </a:rPr>
              <a:t> if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predefined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classes </a:t>
            </a:r>
            <a:r>
              <a:rPr sz="2800" spc="-5" dirty="0">
                <a:latin typeface="Times New Roman"/>
                <a:cs typeface="Times New Roman"/>
              </a:rPr>
              <a:t>are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not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sufficient.</a:t>
            </a:r>
            <a:endParaRPr sz="2800" dirty="0">
              <a:latin typeface="Times New Roman"/>
              <a:cs typeface="Times New Roman"/>
            </a:endParaRPr>
          </a:p>
          <a:p>
            <a:pPr marL="414655" marR="1407160" indent="-401955">
              <a:lnSpc>
                <a:spcPct val="100699"/>
              </a:lnSpc>
              <a:spcBef>
                <a:spcPts val="1635"/>
              </a:spcBef>
              <a:buClr>
                <a:srgbClr val="44546A"/>
              </a:buClr>
              <a:buSzPct val="75000"/>
              <a:buFont typeface="Wingdings"/>
              <a:buChar char="■"/>
              <a:tabLst>
                <a:tab pos="414020" algn="l"/>
                <a:tab pos="414655" algn="l"/>
              </a:tabLst>
            </a:pPr>
            <a:r>
              <a:rPr sz="2800" spc="-5" dirty="0">
                <a:latin typeface="Times New Roman"/>
                <a:cs typeface="Times New Roman"/>
              </a:rPr>
              <a:t>Define custom exception </a:t>
            </a:r>
            <a:r>
              <a:rPr sz="2800" spc="-10" dirty="0">
                <a:latin typeface="Times New Roman"/>
                <a:cs typeface="Times New Roman"/>
              </a:rPr>
              <a:t>classes </a:t>
            </a:r>
            <a:r>
              <a:rPr sz="2800" dirty="0">
                <a:latin typeface="Times New Roman"/>
                <a:cs typeface="Times New Roman"/>
              </a:rPr>
              <a:t>by </a:t>
            </a:r>
            <a:r>
              <a:rPr sz="2800" spc="-5" dirty="0">
                <a:latin typeface="Times New Roman"/>
                <a:cs typeface="Times New Roman"/>
              </a:rPr>
              <a:t>extending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Exception </a:t>
            </a:r>
            <a:r>
              <a:rPr sz="2800" dirty="0">
                <a:latin typeface="Times New Roman"/>
                <a:cs typeface="Times New Roman"/>
              </a:rPr>
              <a:t>or a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subclass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of </a:t>
            </a:r>
            <a:r>
              <a:rPr sz="2800" spc="-5" dirty="0">
                <a:latin typeface="Times New Roman"/>
                <a:cs typeface="Times New Roman"/>
              </a:rPr>
              <a:t>Exception.</a:t>
            </a:r>
            <a:endParaRPr sz="2800" dirty="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9144000" cy="938530"/>
            <a:chOff x="0" y="0"/>
            <a:chExt cx="9144000" cy="938530"/>
          </a:xfrm>
        </p:grpSpPr>
        <p:sp>
          <p:nvSpPr>
            <p:cNvPr id="5" name="object 5"/>
            <p:cNvSpPr/>
            <p:nvPr/>
          </p:nvSpPr>
          <p:spPr>
            <a:xfrm>
              <a:off x="6099047" y="26380"/>
              <a:ext cx="3045460" cy="0"/>
            </a:xfrm>
            <a:custGeom>
              <a:avLst/>
              <a:gdLst/>
              <a:ahLst/>
              <a:cxnLst/>
              <a:rect l="l" t="t" r="r" b="b"/>
              <a:pathLst>
                <a:path w="3045459">
                  <a:moveTo>
                    <a:pt x="0" y="0"/>
                  </a:moveTo>
                  <a:lnTo>
                    <a:pt x="3044952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26944"/>
              <a:ext cx="6099175" cy="0"/>
            </a:xfrm>
            <a:custGeom>
              <a:avLst/>
              <a:gdLst/>
              <a:ahLst/>
              <a:cxnLst/>
              <a:rect l="l" t="t" r="r" b="b"/>
              <a:pathLst>
                <a:path w="6099175">
                  <a:moveTo>
                    <a:pt x="0" y="0"/>
                  </a:moveTo>
                  <a:lnTo>
                    <a:pt x="6099048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23346" y="0"/>
              <a:ext cx="585984" cy="938047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BBF5B8-FCBD-5EF1-8EEB-13715D724E2E}"/>
              </a:ext>
            </a:extLst>
          </p:cNvPr>
          <p:cNvSpPr txBox="1"/>
          <p:nvPr/>
        </p:nvSpPr>
        <p:spPr>
          <a:xfrm>
            <a:off x="5315666" y="6070640"/>
            <a:ext cx="3436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Switch to Code - </a:t>
            </a:r>
            <a:r>
              <a:rPr lang="en-US" b="1" dirty="0" err="1">
                <a:solidFill>
                  <a:srgbClr val="FF0000"/>
                </a:solidFill>
              </a:rPr>
              <a:t>CustomException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36961" y="243839"/>
            <a:ext cx="1870075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Assertions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540" y="1111503"/>
            <a:ext cx="8423910" cy="2247900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241300" marR="250825" indent="-228600">
              <a:lnSpc>
                <a:spcPts val="2710"/>
              </a:lnSpc>
              <a:spcBef>
                <a:spcPts val="430"/>
              </a:spcBef>
              <a:buFont typeface="Arial"/>
              <a:buChar char="•"/>
              <a:tabLst>
                <a:tab pos="241300" algn="l"/>
              </a:tabLst>
            </a:pPr>
            <a:r>
              <a:rPr sz="2500" dirty="0">
                <a:latin typeface="Calibri"/>
                <a:cs typeface="Calibri"/>
              </a:rPr>
              <a:t>An</a:t>
            </a:r>
            <a:r>
              <a:rPr sz="2500" spc="-5" dirty="0">
                <a:latin typeface="Calibri"/>
                <a:cs typeface="Calibri"/>
              </a:rPr>
              <a:t> </a:t>
            </a:r>
            <a:r>
              <a:rPr sz="2500" b="1" spc="-5" dirty="0">
                <a:latin typeface="Calibri"/>
                <a:cs typeface="Calibri"/>
              </a:rPr>
              <a:t>assertion</a:t>
            </a:r>
            <a:r>
              <a:rPr sz="2500" b="1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is</a:t>
            </a:r>
            <a:r>
              <a:rPr sz="2500" spc="-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a</a:t>
            </a:r>
            <a:r>
              <a:rPr sz="2500" spc="-5" dirty="0">
                <a:latin typeface="Calibri"/>
                <a:cs typeface="Calibri"/>
              </a:rPr>
              <a:t> </a:t>
            </a:r>
            <a:r>
              <a:rPr sz="2500" spc="-25" dirty="0">
                <a:latin typeface="Calibri"/>
                <a:cs typeface="Calibri"/>
              </a:rPr>
              <a:t>Java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20" dirty="0">
                <a:latin typeface="Calibri"/>
                <a:cs typeface="Calibri"/>
              </a:rPr>
              <a:t>statement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that</a:t>
            </a:r>
            <a:r>
              <a:rPr sz="2500" spc="-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enables</a:t>
            </a:r>
            <a:r>
              <a:rPr sz="2500" spc="-5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you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to</a:t>
            </a:r>
            <a:r>
              <a:rPr sz="2500" spc="-5" dirty="0">
                <a:latin typeface="Calibri"/>
                <a:cs typeface="Calibri"/>
              </a:rPr>
              <a:t> assert </a:t>
            </a:r>
            <a:r>
              <a:rPr sz="2500" dirty="0">
                <a:latin typeface="Calibri"/>
                <a:cs typeface="Calibri"/>
              </a:rPr>
              <a:t>an </a:t>
            </a:r>
            <a:r>
              <a:rPr sz="2500" spc="-55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assumption</a:t>
            </a:r>
            <a:r>
              <a:rPr sz="2500" spc="-1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about </a:t>
            </a:r>
            <a:r>
              <a:rPr sz="2500" spc="-10" dirty="0">
                <a:latin typeface="Calibri"/>
                <a:cs typeface="Calibri"/>
              </a:rPr>
              <a:t>your</a:t>
            </a:r>
            <a:r>
              <a:rPr sz="2500" spc="-5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program.</a:t>
            </a:r>
            <a:endParaRPr sz="2500" dirty="0">
              <a:latin typeface="Calibri"/>
              <a:cs typeface="Calibri"/>
            </a:endParaRPr>
          </a:p>
          <a:p>
            <a:pPr marL="241300" marR="5080" indent="-228600">
              <a:lnSpc>
                <a:spcPts val="2710"/>
              </a:lnSpc>
              <a:spcBef>
                <a:spcPts val="484"/>
              </a:spcBef>
              <a:buFont typeface="Arial"/>
              <a:buChar char="•"/>
              <a:tabLst>
                <a:tab pos="241300" algn="l"/>
              </a:tabLst>
            </a:pPr>
            <a:r>
              <a:rPr sz="2500" dirty="0">
                <a:latin typeface="Calibri"/>
                <a:cs typeface="Calibri"/>
              </a:rPr>
              <a:t>An</a:t>
            </a:r>
            <a:r>
              <a:rPr sz="2500" spc="-5" dirty="0">
                <a:latin typeface="Calibri"/>
                <a:cs typeface="Calibri"/>
              </a:rPr>
              <a:t> assertion </a:t>
            </a:r>
            <a:r>
              <a:rPr sz="2500" spc="-15" dirty="0">
                <a:latin typeface="Calibri"/>
                <a:cs typeface="Calibri"/>
              </a:rPr>
              <a:t>contains</a:t>
            </a:r>
            <a:r>
              <a:rPr sz="2500" spc="-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a </a:t>
            </a:r>
            <a:r>
              <a:rPr sz="2500" b="1" dirty="0">
                <a:latin typeface="Calibri"/>
                <a:cs typeface="Calibri"/>
              </a:rPr>
              <a:t>Boolean</a:t>
            </a:r>
            <a:r>
              <a:rPr sz="2500" b="1" spc="-5" dirty="0">
                <a:latin typeface="Calibri"/>
                <a:cs typeface="Calibri"/>
              </a:rPr>
              <a:t> </a:t>
            </a:r>
            <a:r>
              <a:rPr sz="2500" b="1" spc="-10" dirty="0">
                <a:latin typeface="Calibri"/>
                <a:cs typeface="Calibri"/>
              </a:rPr>
              <a:t>expression </a:t>
            </a:r>
            <a:r>
              <a:rPr sz="2500" spc="-10" dirty="0">
                <a:latin typeface="Calibri"/>
                <a:cs typeface="Calibri"/>
              </a:rPr>
              <a:t>that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should be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true </a:t>
            </a:r>
            <a:r>
              <a:rPr sz="2500" spc="-55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during</a:t>
            </a:r>
            <a:r>
              <a:rPr sz="2500" spc="-15" dirty="0">
                <a:latin typeface="Calibri"/>
                <a:cs typeface="Calibri"/>
              </a:rPr>
              <a:t> </a:t>
            </a:r>
            <a:r>
              <a:rPr sz="2500" spc="-20" dirty="0">
                <a:latin typeface="Calibri"/>
                <a:cs typeface="Calibri"/>
              </a:rPr>
              <a:t>program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execution.</a:t>
            </a:r>
            <a:endParaRPr sz="2500" dirty="0">
              <a:latin typeface="Calibri"/>
              <a:cs typeface="Calibri"/>
            </a:endParaRPr>
          </a:p>
          <a:p>
            <a:pPr marL="241300" marR="695325" indent="-228600">
              <a:lnSpc>
                <a:spcPts val="2690"/>
              </a:lnSpc>
              <a:spcBef>
                <a:spcPts val="500"/>
              </a:spcBef>
              <a:buFont typeface="Arial"/>
              <a:buChar char="•"/>
              <a:tabLst>
                <a:tab pos="241300" algn="l"/>
              </a:tabLst>
            </a:pPr>
            <a:r>
              <a:rPr sz="2500" spc="-5" dirty="0">
                <a:latin typeface="Calibri"/>
                <a:cs typeface="Calibri"/>
              </a:rPr>
              <a:t>Assertions</a:t>
            </a:r>
            <a:r>
              <a:rPr sz="2500" spc="-10" dirty="0">
                <a:latin typeface="Calibri"/>
                <a:cs typeface="Calibri"/>
              </a:rPr>
              <a:t> can</a:t>
            </a:r>
            <a:r>
              <a:rPr sz="2500" spc="-5" dirty="0">
                <a:latin typeface="Calibri"/>
                <a:cs typeface="Calibri"/>
              </a:rPr>
              <a:t> be</a:t>
            </a:r>
            <a:r>
              <a:rPr sz="2500" spc="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used </a:t>
            </a:r>
            <a:r>
              <a:rPr sz="2500" spc="-15" dirty="0">
                <a:latin typeface="Calibri"/>
                <a:cs typeface="Calibri"/>
              </a:rPr>
              <a:t>to</a:t>
            </a:r>
            <a:r>
              <a:rPr sz="2500" spc="-10" dirty="0">
                <a:latin typeface="Calibri"/>
                <a:cs typeface="Calibri"/>
              </a:rPr>
              <a:t> assure</a:t>
            </a:r>
            <a:r>
              <a:rPr sz="2500" spc="5" dirty="0">
                <a:latin typeface="Calibri"/>
                <a:cs typeface="Calibri"/>
              </a:rPr>
              <a:t> </a:t>
            </a:r>
            <a:r>
              <a:rPr sz="2500" spc="-20" dirty="0">
                <a:latin typeface="Calibri"/>
                <a:cs typeface="Calibri"/>
              </a:rPr>
              <a:t>program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correctness</a:t>
            </a:r>
            <a:r>
              <a:rPr sz="2500" spc="-1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and </a:t>
            </a:r>
            <a:r>
              <a:rPr sz="2500" spc="-550" dirty="0">
                <a:latin typeface="Calibri"/>
                <a:cs typeface="Calibri"/>
              </a:rPr>
              <a:t> </a:t>
            </a:r>
            <a:r>
              <a:rPr sz="2500" spc="-20" dirty="0">
                <a:latin typeface="Calibri"/>
                <a:cs typeface="Calibri"/>
              </a:rPr>
              <a:t>avoid</a:t>
            </a:r>
            <a:r>
              <a:rPr sz="2500" spc="-1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logic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errors</a:t>
            </a:r>
            <a:r>
              <a:rPr lang="en-US" sz="2500" spc="-15" dirty="0">
                <a:latin typeface="Calibri"/>
                <a:cs typeface="Calibri"/>
              </a:rPr>
              <a:t> – VERY USEFUL FOR TESTING!</a:t>
            </a:r>
            <a:endParaRPr sz="2500" dirty="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9144000" cy="938530"/>
            <a:chOff x="0" y="0"/>
            <a:chExt cx="9144000" cy="938530"/>
          </a:xfrm>
        </p:grpSpPr>
        <p:sp>
          <p:nvSpPr>
            <p:cNvPr id="5" name="object 5"/>
            <p:cNvSpPr/>
            <p:nvPr/>
          </p:nvSpPr>
          <p:spPr>
            <a:xfrm>
              <a:off x="6099047" y="26380"/>
              <a:ext cx="3045460" cy="0"/>
            </a:xfrm>
            <a:custGeom>
              <a:avLst/>
              <a:gdLst/>
              <a:ahLst/>
              <a:cxnLst/>
              <a:rect l="l" t="t" r="r" b="b"/>
              <a:pathLst>
                <a:path w="3045459">
                  <a:moveTo>
                    <a:pt x="0" y="0"/>
                  </a:moveTo>
                  <a:lnTo>
                    <a:pt x="3044952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26944"/>
              <a:ext cx="6099175" cy="0"/>
            </a:xfrm>
            <a:custGeom>
              <a:avLst/>
              <a:gdLst/>
              <a:ahLst/>
              <a:cxnLst/>
              <a:rect l="l" t="t" r="r" b="b"/>
              <a:pathLst>
                <a:path w="6099175">
                  <a:moveTo>
                    <a:pt x="0" y="0"/>
                  </a:moveTo>
                  <a:lnTo>
                    <a:pt x="6099048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23346" y="0"/>
              <a:ext cx="585984" cy="938047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48756" y="243839"/>
            <a:ext cx="3646804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Declaring</a:t>
            </a:r>
            <a:r>
              <a:rPr spc="-50" dirty="0"/>
              <a:t> </a:t>
            </a:r>
            <a:r>
              <a:rPr spc="-5" dirty="0"/>
              <a:t>Assertions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540" y="1099820"/>
            <a:ext cx="8567420" cy="3729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ts val="3445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3000" dirty="0">
                <a:latin typeface="Calibri"/>
                <a:cs typeface="Calibri"/>
              </a:rPr>
              <a:t>An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b="1" spc="-5" dirty="0">
                <a:latin typeface="Calibri"/>
                <a:cs typeface="Calibri"/>
              </a:rPr>
              <a:t>assertion </a:t>
            </a:r>
            <a:r>
              <a:rPr sz="3000" spc="-5" dirty="0">
                <a:latin typeface="Calibri"/>
                <a:cs typeface="Calibri"/>
              </a:rPr>
              <a:t>is</a:t>
            </a:r>
            <a:r>
              <a:rPr sz="3000" spc="-10" dirty="0">
                <a:latin typeface="Calibri"/>
                <a:cs typeface="Calibri"/>
              </a:rPr>
              <a:t> declared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using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the</a:t>
            </a:r>
            <a:r>
              <a:rPr sz="3000" spc="-2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new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spc="-25" dirty="0">
                <a:latin typeface="Calibri"/>
                <a:cs typeface="Calibri"/>
              </a:rPr>
              <a:t>Java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25" dirty="0">
                <a:latin typeface="Calibri"/>
                <a:cs typeface="Calibri"/>
              </a:rPr>
              <a:t>keyword</a:t>
            </a:r>
            <a:endParaRPr sz="3000">
              <a:latin typeface="Calibri"/>
              <a:cs typeface="Calibri"/>
            </a:endParaRPr>
          </a:p>
          <a:p>
            <a:pPr marL="241300">
              <a:lnSpc>
                <a:spcPts val="3445"/>
              </a:lnSpc>
            </a:pPr>
            <a:r>
              <a:rPr sz="3000" b="1" spc="-5" dirty="0">
                <a:latin typeface="Calibri"/>
                <a:cs typeface="Calibri"/>
              </a:rPr>
              <a:t>assert</a:t>
            </a:r>
            <a:endParaRPr sz="3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700">
              <a:latin typeface="Calibri"/>
              <a:cs typeface="Calibri"/>
            </a:endParaRPr>
          </a:p>
          <a:p>
            <a:pPr marL="269875" marR="5495290" indent="257175">
              <a:lnSpc>
                <a:spcPts val="3220"/>
              </a:lnSpc>
            </a:pPr>
            <a:r>
              <a:rPr sz="3000" spc="-5" dirty="0">
                <a:solidFill>
                  <a:srgbClr val="0432FF"/>
                </a:solidFill>
                <a:latin typeface="Calibri"/>
                <a:cs typeface="Calibri"/>
              </a:rPr>
              <a:t>assert</a:t>
            </a:r>
            <a:r>
              <a:rPr sz="3000" spc="-65" dirty="0">
                <a:solidFill>
                  <a:srgbClr val="0432FF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0432FF"/>
                </a:solidFill>
                <a:latin typeface="Calibri"/>
                <a:cs typeface="Calibri"/>
              </a:rPr>
              <a:t>assertion; </a:t>
            </a:r>
            <a:r>
              <a:rPr sz="3000" spc="-660" dirty="0">
                <a:solidFill>
                  <a:srgbClr val="0432FF"/>
                </a:solidFill>
                <a:latin typeface="Calibri"/>
                <a:cs typeface="Calibri"/>
              </a:rPr>
              <a:t> </a:t>
            </a:r>
            <a:r>
              <a:rPr sz="3000" spc="5" dirty="0">
                <a:latin typeface="Calibri"/>
                <a:cs typeface="Calibri"/>
              </a:rPr>
              <a:t>or</a:t>
            </a:r>
            <a:endParaRPr sz="3000">
              <a:latin typeface="Calibri"/>
              <a:cs typeface="Calibri"/>
            </a:endParaRPr>
          </a:p>
          <a:p>
            <a:pPr marL="527050">
              <a:lnSpc>
                <a:spcPts val="3145"/>
              </a:lnSpc>
            </a:pPr>
            <a:r>
              <a:rPr sz="3000" spc="-5" dirty="0">
                <a:solidFill>
                  <a:srgbClr val="0432FF"/>
                </a:solidFill>
                <a:latin typeface="Calibri"/>
                <a:cs typeface="Calibri"/>
              </a:rPr>
              <a:t>assert</a:t>
            </a:r>
            <a:r>
              <a:rPr sz="3000" spc="-20" dirty="0">
                <a:solidFill>
                  <a:srgbClr val="0432FF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0432FF"/>
                </a:solidFill>
                <a:latin typeface="Calibri"/>
                <a:cs typeface="Calibri"/>
              </a:rPr>
              <a:t>assertion</a:t>
            </a:r>
            <a:r>
              <a:rPr sz="3000" spc="-20" dirty="0">
                <a:solidFill>
                  <a:srgbClr val="0432FF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0432FF"/>
                </a:solidFill>
                <a:latin typeface="Calibri"/>
                <a:cs typeface="Calibri"/>
              </a:rPr>
              <a:t>:</a:t>
            </a:r>
            <a:r>
              <a:rPr sz="3000" spc="-20" dirty="0">
                <a:solidFill>
                  <a:srgbClr val="0432FF"/>
                </a:solidFill>
                <a:latin typeface="Calibri"/>
                <a:cs typeface="Calibri"/>
              </a:rPr>
              <a:t> </a:t>
            </a:r>
            <a:r>
              <a:rPr sz="3000" spc="-10" dirty="0">
                <a:solidFill>
                  <a:srgbClr val="0432FF"/>
                </a:solidFill>
                <a:latin typeface="Calibri"/>
                <a:cs typeface="Calibri"/>
              </a:rPr>
              <a:t>detailMessage;</a:t>
            </a:r>
            <a:endParaRPr sz="3000">
              <a:latin typeface="Calibri"/>
              <a:cs typeface="Calibri"/>
            </a:endParaRPr>
          </a:p>
          <a:p>
            <a:pPr marL="941069" lvl="1" indent="-471805">
              <a:lnSpc>
                <a:spcPts val="3180"/>
              </a:lnSpc>
              <a:spcBef>
                <a:spcPts val="3010"/>
              </a:spcBef>
              <a:buFont typeface="Arial"/>
              <a:buChar char="•"/>
              <a:tabLst>
                <a:tab pos="941069" algn="l"/>
                <a:tab pos="941705" algn="l"/>
              </a:tabLst>
            </a:pPr>
            <a:r>
              <a:rPr sz="2800" b="1" spc="-5" dirty="0">
                <a:latin typeface="Calibri"/>
                <a:cs typeface="Calibri"/>
              </a:rPr>
              <a:t>assertion</a:t>
            </a:r>
            <a:r>
              <a:rPr sz="2800" b="1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5" dirty="0">
                <a:latin typeface="Calibri"/>
                <a:cs typeface="Calibri"/>
              </a:rPr>
              <a:t> Boolean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expression</a:t>
            </a:r>
            <a:endParaRPr sz="2800">
              <a:latin typeface="Calibri"/>
              <a:cs typeface="Calibri"/>
            </a:endParaRPr>
          </a:p>
          <a:p>
            <a:pPr marL="941069" lvl="1" indent="-471805">
              <a:lnSpc>
                <a:spcPts val="3180"/>
              </a:lnSpc>
              <a:buFont typeface="Arial"/>
              <a:buChar char="•"/>
              <a:tabLst>
                <a:tab pos="941069" algn="l"/>
                <a:tab pos="941705" algn="l"/>
              </a:tabLst>
            </a:pPr>
            <a:r>
              <a:rPr sz="2800" b="1" spc="-10" dirty="0">
                <a:latin typeface="Calibri"/>
                <a:cs typeface="Calibri"/>
              </a:rPr>
              <a:t>detailMessage</a:t>
            </a:r>
            <a:r>
              <a:rPr sz="2800" b="1" spc="-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5" dirty="0">
                <a:latin typeface="Calibri"/>
                <a:cs typeface="Calibri"/>
              </a:rPr>
              <a:t> primitive-type or an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Object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value.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9144000" cy="938530"/>
            <a:chOff x="0" y="0"/>
            <a:chExt cx="9144000" cy="938530"/>
          </a:xfrm>
        </p:grpSpPr>
        <p:sp>
          <p:nvSpPr>
            <p:cNvPr id="5" name="object 5"/>
            <p:cNvSpPr/>
            <p:nvPr/>
          </p:nvSpPr>
          <p:spPr>
            <a:xfrm>
              <a:off x="6099047" y="26380"/>
              <a:ext cx="3045460" cy="0"/>
            </a:xfrm>
            <a:custGeom>
              <a:avLst/>
              <a:gdLst/>
              <a:ahLst/>
              <a:cxnLst/>
              <a:rect l="l" t="t" r="r" b="b"/>
              <a:pathLst>
                <a:path w="3045459">
                  <a:moveTo>
                    <a:pt x="0" y="0"/>
                  </a:moveTo>
                  <a:lnTo>
                    <a:pt x="3044952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26944"/>
              <a:ext cx="6099175" cy="0"/>
            </a:xfrm>
            <a:custGeom>
              <a:avLst/>
              <a:gdLst/>
              <a:ahLst/>
              <a:cxnLst/>
              <a:rect l="l" t="t" r="r" b="b"/>
              <a:pathLst>
                <a:path w="6099175">
                  <a:moveTo>
                    <a:pt x="0" y="0"/>
                  </a:moveTo>
                  <a:lnTo>
                    <a:pt x="6099048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23346" y="0"/>
              <a:ext cx="585984" cy="938047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30912" y="243839"/>
            <a:ext cx="3682365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Executing</a:t>
            </a:r>
            <a:r>
              <a:rPr spc="-70" dirty="0"/>
              <a:t> </a:t>
            </a:r>
            <a:r>
              <a:rPr spc="-5" dirty="0"/>
              <a:t>Assertions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540" y="1086612"/>
            <a:ext cx="8622030" cy="3674467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241300" marR="262890" indent="-228600">
              <a:lnSpc>
                <a:spcPct val="80000"/>
              </a:lnSpc>
              <a:spcBef>
                <a:spcPts val="720"/>
              </a:spcBef>
              <a:buFont typeface="Arial"/>
              <a:buChar char="•"/>
              <a:tabLst>
                <a:tab pos="241300" algn="l"/>
              </a:tabLst>
            </a:pPr>
            <a:r>
              <a:rPr sz="2600" spc="-5" dirty="0">
                <a:latin typeface="Calibri"/>
                <a:cs typeface="Calibri"/>
              </a:rPr>
              <a:t>When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an</a:t>
            </a:r>
            <a:r>
              <a:rPr sz="2600" spc="-5" dirty="0">
                <a:latin typeface="Calibri"/>
                <a:cs typeface="Calibri"/>
              </a:rPr>
              <a:t> assertion </a:t>
            </a:r>
            <a:r>
              <a:rPr sz="2600" spc="-20" dirty="0">
                <a:latin typeface="Calibri"/>
                <a:cs typeface="Calibri"/>
              </a:rPr>
              <a:t>statement</a:t>
            </a:r>
            <a:r>
              <a:rPr sz="2600" dirty="0">
                <a:latin typeface="Calibri"/>
                <a:cs typeface="Calibri"/>
              </a:rPr>
              <a:t> is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executed,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Java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evaluates</a:t>
            </a:r>
            <a:r>
              <a:rPr sz="2600" spc="-5" dirty="0">
                <a:latin typeface="Calibri"/>
                <a:cs typeface="Calibri"/>
              </a:rPr>
              <a:t> the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assertion.</a:t>
            </a:r>
            <a:endParaRPr sz="2600" dirty="0">
              <a:latin typeface="Calibri"/>
              <a:cs typeface="Calibri"/>
            </a:endParaRPr>
          </a:p>
          <a:p>
            <a:pPr marL="241300" indent="-228600">
              <a:lnSpc>
                <a:spcPts val="3095"/>
              </a:lnSpc>
              <a:buFont typeface="Arial"/>
              <a:buChar char="•"/>
              <a:tabLst>
                <a:tab pos="241300" algn="l"/>
              </a:tabLst>
            </a:pPr>
            <a:r>
              <a:rPr sz="2600" spc="-5" dirty="0">
                <a:latin typeface="Calibri"/>
                <a:cs typeface="Calibri"/>
              </a:rPr>
              <a:t>If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it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is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i="1" spc="-10" dirty="0">
                <a:latin typeface="Calibri"/>
                <a:cs typeface="Calibri"/>
              </a:rPr>
              <a:t>false</a:t>
            </a:r>
            <a:r>
              <a:rPr sz="2600" spc="-10" dirty="0">
                <a:latin typeface="Calibri"/>
                <a:cs typeface="Calibri"/>
              </a:rPr>
              <a:t>,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an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b="1" spc="-5" dirty="0">
                <a:latin typeface="Calibri"/>
                <a:cs typeface="Calibri"/>
              </a:rPr>
              <a:t>AssertionError</a:t>
            </a:r>
            <a:r>
              <a:rPr sz="2600" b="1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will</a:t>
            </a:r>
            <a:r>
              <a:rPr sz="2600" spc="-5" dirty="0">
                <a:latin typeface="Calibri"/>
                <a:cs typeface="Calibri"/>
              </a:rPr>
              <a:t> be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thrown.</a:t>
            </a:r>
            <a:endParaRPr sz="2600" dirty="0">
              <a:latin typeface="Calibri"/>
              <a:cs typeface="Calibri"/>
            </a:endParaRPr>
          </a:p>
          <a:p>
            <a:pPr marL="241300" marR="341630" indent="-228600">
              <a:lnSpc>
                <a:spcPts val="2500"/>
              </a:lnSpc>
              <a:spcBef>
                <a:spcPts val="600"/>
              </a:spcBef>
              <a:buFont typeface="Arial"/>
              <a:buChar char="•"/>
              <a:tabLst>
                <a:tab pos="241300" algn="l"/>
              </a:tabLst>
            </a:pPr>
            <a:r>
              <a:rPr sz="2600" spc="-5" dirty="0">
                <a:latin typeface="Calibri"/>
                <a:cs typeface="Calibri"/>
              </a:rPr>
              <a:t>The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b="1" spc="-5" dirty="0">
                <a:latin typeface="Calibri"/>
                <a:cs typeface="Calibri"/>
              </a:rPr>
              <a:t>AssertionError </a:t>
            </a:r>
            <a:r>
              <a:rPr sz="2600" spc="-5" dirty="0">
                <a:latin typeface="Calibri"/>
                <a:cs typeface="Calibri"/>
              </a:rPr>
              <a:t>class has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no-arg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constructor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and </a:t>
            </a:r>
            <a:r>
              <a:rPr sz="2600" spc="-15" dirty="0">
                <a:latin typeface="Calibri"/>
                <a:cs typeface="Calibri"/>
              </a:rPr>
              <a:t>seven </a:t>
            </a:r>
            <a:r>
              <a:rPr sz="2600" spc="-57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overloaded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single-argument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constructors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of</a:t>
            </a:r>
            <a:r>
              <a:rPr sz="2600" spc="-5" dirty="0">
                <a:latin typeface="Calibri"/>
                <a:cs typeface="Calibri"/>
              </a:rPr>
              <a:t> type </a:t>
            </a:r>
            <a:r>
              <a:rPr sz="2600" spc="-10" dirty="0">
                <a:latin typeface="Calibri"/>
                <a:cs typeface="Calibri"/>
              </a:rPr>
              <a:t>int,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5" dirty="0">
                <a:latin typeface="Calibri"/>
                <a:cs typeface="Calibri"/>
              </a:rPr>
              <a:t>long, 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float, double,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boolean,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45" dirty="0">
                <a:latin typeface="Calibri"/>
                <a:cs typeface="Calibri"/>
              </a:rPr>
              <a:t>char,</a:t>
            </a:r>
            <a:r>
              <a:rPr sz="2600" spc="-5" dirty="0">
                <a:latin typeface="Calibri"/>
                <a:cs typeface="Calibri"/>
              </a:rPr>
              <a:t> and Object.</a:t>
            </a:r>
            <a:endParaRPr sz="26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"/>
              <a:buChar char="•"/>
            </a:pPr>
            <a:endParaRPr sz="2900" dirty="0">
              <a:latin typeface="Calibri"/>
              <a:cs typeface="Calibri"/>
            </a:endParaRPr>
          </a:p>
          <a:p>
            <a:pPr marL="241300" marR="5080" indent="-228600">
              <a:lnSpc>
                <a:spcPts val="2500"/>
              </a:lnSpc>
              <a:spcBef>
                <a:spcPts val="575"/>
              </a:spcBef>
              <a:buFont typeface="Arial"/>
              <a:buChar char="•"/>
              <a:tabLst>
                <a:tab pos="241300" algn="l"/>
              </a:tabLst>
            </a:pPr>
            <a:r>
              <a:rPr sz="2600" dirty="0">
                <a:latin typeface="Calibri"/>
                <a:cs typeface="Calibri"/>
              </a:rPr>
              <a:t>Since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AssertionError</a:t>
            </a:r>
            <a:r>
              <a:rPr sz="2600" dirty="0">
                <a:latin typeface="Calibri"/>
                <a:cs typeface="Calibri"/>
              </a:rPr>
              <a:t> is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 </a:t>
            </a:r>
            <a:r>
              <a:rPr sz="2600" spc="-5" dirty="0">
                <a:latin typeface="Calibri"/>
                <a:cs typeface="Calibri"/>
              </a:rPr>
              <a:t>subclass </a:t>
            </a:r>
            <a:r>
              <a:rPr sz="2600" dirty="0">
                <a:latin typeface="Calibri"/>
                <a:cs typeface="Calibri"/>
              </a:rPr>
              <a:t>of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45" dirty="0">
                <a:latin typeface="Calibri"/>
                <a:cs typeface="Calibri"/>
              </a:rPr>
              <a:t>Error,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when </a:t>
            </a:r>
            <a:r>
              <a:rPr sz="2600" dirty="0">
                <a:latin typeface="Calibri"/>
                <a:cs typeface="Calibri"/>
              </a:rPr>
              <a:t>an</a:t>
            </a:r>
            <a:r>
              <a:rPr sz="2600" spc="-5" dirty="0">
                <a:latin typeface="Calibri"/>
                <a:cs typeface="Calibri"/>
              </a:rPr>
              <a:t> assertion 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becomes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false,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the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program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displays</a:t>
            </a:r>
            <a:r>
              <a:rPr sz="2600" dirty="0">
                <a:latin typeface="Calibri"/>
                <a:cs typeface="Calibri"/>
              </a:rPr>
              <a:t> a </a:t>
            </a:r>
            <a:r>
              <a:rPr sz="2600" spc="-10" dirty="0">
                <a:latin typeface="Calibri"/>
                <a:cs typeface="Calibri"/>
              </a:rPr>
              <a:t>message </a:t>
            </a:r>
            <a:r>
              <a:rPr sz="2600" dirty="0">
                <a:latin typeface="Calibri"/>
                <a:cs typeface="Calibri"/>
              </a:rPr>
              <a:t>on</a:t>
            </a:r>
            <a:r>
              <a:rPr sz="2600" spc="-5" dirty="0">
                <a:latin typeface="Calibri"/>
                <a:cs typeface="Calibri"/>
              </a:rPr>
              <a:t> the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console </a:t>
            </a:r>
            <a:r>
              <a:rPr sz="2600" spc="-57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and</a:t>
            </a:r>
            <a:r>
              <a:rPr sz="2600" spc="-10" dirty="0">
                <a:latin typeface="Calibri"/>
                <a:cs typeface="Calibri"/>
              </a:rPr>
              <a:t> exits.</a:t>
            </a:r>
            <a:endParaRPr sz="2600" dirty="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9144000" cy="938530"/>
            <a:chOff x="0" y="0"/>
            <a:chExt cx="9144000" cy="938530"/>
          </a:xfrm>
        </p:grpSpPr>
        <p:sp>
          <p:nvSpPr>
            <p:cNvPr id="5" name="object 5"/>
            <p:cNvSpPr/>
            <p:nvPr/>
          </p:nvSpPr>
          <p:spPr>
            <a:xfrm>
              <a:off x="6099047" y="26380"/>
              <a:ext cx="3045460" cy="0"/>
            </a:xfrm>
            <a:custGeom>
              <a:avLst/>
              <a:gdLst/>
              <a:ahLst/>
              <a:cxnLst/>
              <a:rect l="l" t="t" r="r" b="b"/>
              <a:pathLst>
                <a:path w="3045459">
                  <a:moveTo>
                    <a:pt x="0" y="0"/>
                  </a:moveTo>
                  <a:lnTo>
                    <a:pt x="3044952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26944"/>
              <a:ext cx="6099175" cy="0"/>
            </a:xfrm>
            <a:custGeom>
              <a:avLst/>
              <a:gdLst/>
              <a:ahLst/>
              <a:cxnLst/>
              <a:rect l="l" t="t" r="r" b="b"/>
              <a:pathLst>
                <a:path w="6099175">
                  <a:moveTo>
                    <a:pt x="0" y="0"/>
                  </a:moveTo>
                  <a:lnTo>
                    <a:pt x="6099048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23346" y="0"/>
              <a:ext cx="585984" cy="938047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9931" y="1306575"/>
            <a:ext cx="7731125" cy="2713355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241300" marR="5080" indent="-228600">
              <a:lnSpc>
                <a:spcPts val="2400"/>
              </a:lnSpc>
              <a:spcBef>
                <a:spcPts val="680"/>
              </a:spcBef>
              <a:buFont typeface="Arial"/>
              <a:buChar char="•"/>
              <a:tabLst>
                <a:tab pos="241300" algn="l"/>
              </a:tabLst>
            </a:pPr>
            <a:r>
              <a:rPr sz="2500" dirty="0">
                <a:latin typeface="Calibri"/>
                <a:cs typeface="Calibri"/>
              </a:rPr>
              <a:t>A </a:t>
            </a:r>
            <a:r>
              <a:rPr sz="2500" spc="-10" dirty="0">
                <a:latin typeface="Calibri"/>
                <a:cs typeface="Calibri"/>
              </a:rPr>
              <a:t>best</a:t>
            </a:r>
            <a:r>
              <a:rPr sz="2500" spc="-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practice</a:t>
            </a:r>
            <a:r>
              <a:rPr sz="2500" spc="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is</a:t>
            </a:r>
            <a:r>
              <a:rPr sz="2500" spc="-10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to</a:t>
            </a:r>
            <a:r>
              <a:rPr sz="2500" spc="-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place </a:t>
            </a:r>
            <a:r>
              <a:rPr sz="2500" spc="-5" dirty="0">
                <a:latin typeface="Calibri"/>
                <a:cs typeface="Calibri"/>
              </a:rPr>
              <a:t>assertions </a:t>
            </a:r>
            <a:r>
              <a:rPr sz="2500" dirty="0">
                <a:latin typeface="Calibri"/>
                <a:cs typeface="Calibri"/>
              </a:rPr>
              <a:t>in</a:t>
            </a:r>
            <a:r>
              <a:rPr sz="2500" spc="-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a</a:t>
            </a:r>
            <a:r>
              <a:rPr sz="2500" spc="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switch</a:t>
            </a:r>
            <a:r>
              <a:rPr sz="25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500" spc="-20" dirty="0">
                <a:latin typeface="Calibri"/>
                <a:cs typeface="Calibri"/>
              </a:rPr>
              <a:t>statement </a:t>
            </a:r>
            <a:r>
              <a:rPr sz="2500" spc="-55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without</a:t>
            </a:r>
            <a:r>
              <a:rPr sz="2500" spc="-1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a</a:t>
            </a:r>
            <a:r>
              <a:rPr sz="2500" spc="-5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default</a:t>
            </a:r>
            <a:r>
              <a:rPr sz="2500" spc="-5" dirty="0">
                <a:latin typeface="Calibri"/>
                <a:cs typeface="Calibri"/>
              </a:rPr>
              <a:t> case.</a:t>
            </a:r>
            <a:endParaRPr sz="25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3050" dirty="0">
              <a:latin typeface="Calibri"/>
              <a:cs typeface="Calibri"/>
            </a:endParaRPr>
          </a:p>
          <a:p>
            <a:pPr marL="626110">
              <a:lnSpc>
                <a:spcPct val="100000"/>
              </a:lnSpc>
            </a:pPr>
            <a:r>
              <a:rPr sz="2000" b="1" spc="-5" dirty="0">
                <a:latin typeface="Courier New"/>
                <a:cs typeface="Courier New"/>
              </a:rPr>
              <a:t>switch</a:t>
            </a:r>
            <a:r>
              <a:rPr sz="2000" b="1" spc="-45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(month)</a:t>
            </a:r>
            <a:r>
              <a:rPr sz="2000" b="1" spc="-40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{</a:t>
            </a:r>
            <a:endParaRPr sz="2000" dirty="0">
              <a:latin typeface="Courier New"/>
              <a:cs typeface="Courier New"/>
            </a:endParaRPr>
          </a:p>
          <a:p>
            <a:pPr marL="930910">
              <a:lnSpc>
                <a:spcPct val="100000"/>
              </a:lnSpc>
            </a:pPr>
            <a:r>
              <a:rPr sz="2000" b="1" spc="-5" dirty="0">
                <a:latin typeface="Courier New"/>
                <a:cs typeface="Courier New"/>
              </a:rPr>
              <a:t>case</a:t>
            </a:r>
            <a:r>
              <a:rPr sz="2000" b="1" spc="-30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1:</a:t>
            </a:r>
            <a:r>
              <a:rPr sz="2000" b="1" spc="-25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...</a:t>
            </a:r>
            <a:r>
              <a:rPr sz="2000" b="1" spc="-25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;</a:t>
            </a:r>
            <a:r>
              <a:rPr sz="2000" b="1" spc="-25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break;</a:t>
            </a:r>
            <a:endParaRPr sz="2000" dirty="0">
              <a:latin typeface="Courier New"/>
              <a:cs typeface="Courier New"/>
            </a:endParaRPr>
          </a:p>
          <a:p>
            <a:pPr marL="930910">
              <a:lnSpc>
                <a:spcPct val="100000"/>
              </a:lnSpc>
            </a:pPr>
            <a:r>
              <a:rPr sz="2000" b="1" spc="-5" dirty="0">
                <a:latin typeface="Courier New"/>
                <a:cs typeface="Courier New"/>
              </a:rPr>
              <a:t>case</a:t>
            </a:r>
            <a:r>
              <a:rPr sz="2000" b="1" spc="-30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2:</a:t>
            </a:r>
            <a:r>
              <a:rPr sz="2000" b="1" spc="-25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...</a:t>
            </a:r>
            <a:r>
              <a:rPr sz="2000" b="1" spc="-25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;</a:t>
            </a:r>
            <a:r>
              <a:rPr sz="2000" b="1" spc="-25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break;</a:t>
            </a:r>
            <a:endParaRPr sz="2000" dirty="0">
              <a:latin typeface="Courier New"/>
              <a:cs typeface="Courier New"/>
            </a:endParaRPr>
          </a:p>
          <a:p>
            <a:pPr marL="930910">
              <a:lnSpc>
                <a:spcPct val="100000"/>
              </a:lnSpc>
            </a:pPr>
            <a:r>
              <a:rPr sz="2000" b="1" spc="-5" dirty="0">
                <a:latin typeface="Courier New"/>
                <a:cs typeface="Courier New"/>
              </a:rPr>
              <a:t>...</a:t>
            </a:r>
            <a:endParaRPr sz="2000" dirty="0">
              <a:latin typeface="Courier New"/>
              <a:cs typeface="Courier New"/>
            </a:endParaRPr>
          </a:p>
          <a:p>
            <a:pPr marL="930910">
              <a:lnSpc>
                <a:spcPct val="100000"/>
              </a:lnSpc>
            </a:pPr>
            <a:r>
              <a:rPr sz="2000" b="1" spc="-5" dirty="0">
                <a:latin typeface="Courier New"/>
                <a:cs typeface="Courier New"/>
              </a:rPr>
              <a:t>case</a:t>
            </a:r>
            <a:r>
              <a:rPr sz="2000" b="1" spc="-25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12:</a:t>
            </a:r>
            <a:r>
              <a:rPr sz="2000" b="1" spc="-25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...</a:t>
            </a:r>
            <a:r>
              <a:rPr sz="2000" b="1" spc="-25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;</a:t>
            </a:r>
            <a:r>
              <a:rPr sz="2000" b="1" spc="-20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break;</a:t>
            </a:r>
            <a:endParaRPr sz="2000" dirty="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11275" y="4058221"/>
            <a:ext cx="7467600" cy="2794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00"/>
              </a:lnSpc>
            </a:pPr>
            <a:r>
              <a:rPr sz="2000" b="1" spc="-5" dirty="0">
                <a:latin typeface="Courier New"/>
                <a:cs typeface="Courier New"/>
              </a:rPr>
              <a:t>default:</a:t>
            </a:r>
            <a:r>
              <a:rPr sz="2000" b="1" spc="-15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assert</a:t>
            </a:r>
            <a:r>
              <a:rPr sz="2000" b="1" spc="-15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false</a:t>
            </a:r>
            <a:r>
              <a:rPr sz="2000" b="1" spc="-15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:</a:t>
            </a:r>
            <a:r>
              <a:rPr sz="2000" b="1" spc="-15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"Invalid</a:t>
            </a:r>
            <a:r>
              <a:rPr sz="2000" b="1" spc="-15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month:</a:t>
            </a:r>
            <a:r>
              <a:rPr sz="2000" b="1" spc="-15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"</a:t>
            </a:r>
            <a:r>
              <a:rPr sz="2000" b="1" spc="-10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+</a:t>
            </a:r>
            <a:r>
              <a:rPr sz="2000" b="1" spc="-15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month</a:t>
            </a:r>
            <a:endParaRPr sz="2000" dirty="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3775" y="4299204"/>
            <a:ext cx="1784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0"/>
            <a:ext cx="9144000" cy="938530"/>
            <a:chOff x="0" y="0"/>
            <a:chExt cx="9144000" cy="938530"/>
          </a:xfrm>
        </p:grpSpPr>
        <p:sp>
          <p:nvSpPr>
            <p:cNvPr id="6" name="object 6"/>
            <p:cNvSpPr/>
            <p:nvPr/>
          </p:nvSpPr>
          <p:spPr>
            <a:xfrm>
              <a:off x="6099047" y="26380"/>
              <a:ext cx="3045460" cy="0"/>
            </a:xfrm>
            <a:custGeom>
              <a:avLst/>
              <a:gdLst/>
              <a:ahLst/>
              <a:cxnLst/>
              <a:rect l="l" t="t" r="r" b="b"/>
              <a:pathLst>
                <a:path w="3045459">
                  <a:moveTo>
                    <a:pt x="0" y="0"/>
                  </a:moveTo>
                  <a:lnTo>
                    <a:pt x="3044952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26944"/>
              <a:ext cx="6099175" cy="0"/>
            </a:xfrm>
            <a:custGeom>
              <a:avLst/>
              <a:gdLst/>
              <a:ahLst/>
              <a:cxnLst/>
              <a:rect l="l" t="t" r="r" b="b"/>
              <a:pathLst>
                <a:path w="6099175">
                  <a:moveTo>
                    <a:pt x="0" y="0"/>
                  </a:moveTo>
                  <a:lnTo>
                    <a:pt x="6099048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23346" y="0"/>
              <a:ext cx="585984" cy="938047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602739" y="195579"/>
            <a:ext cx="604075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20" dirty="0"/>
              <a:t>Executing</a:t>
            </a:r>
            <a:r>
              <a:rPr sz="4000" spc="-25" dirty="0"/>
              <a:t> </a:t>
            </a:r>
            <a:r>
              <a:rPr sz="4000" spc="-5" dirty="0"/>
              <a:t>Assertions</a:t>
            </a:r>
            <a:r>
              <a:rPr sz="4000" spc="-25" dirty="0"/>
              <a:t> </a:t>
            </a:r>
            <a:r>
              <a:rPr sz="4000" spc="-15" dirty="0"/>
              <a:t>Example</a:t>
            </a:r>
            <a:endParaRPr sz="400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40" y="195579"/>
            <a:ext cx="697420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/>
              <a:t>Running</a:t>
            </a:r>
            <a:r>
              <a:rPr sz="4000" spc="-20" dirty="0"/>
              <a:t> </a:t>
            </a:r>
            <a:r>
              <a:rPr sz="4000" spc="-30" dirty="0"/>
              <a:t>Programs</a:t>
            </a:r>
            <a:r>
              <a:rPr sz="4000" spc="-15" dirty="0"/>
              <a:t> </a:t>
            </a:r>
            <a:r>
              <a:rPr sz="4000" dirty="0"/>
              <a:t>with</a:t>
            </a:r>
            <a:r>
              <a:rPr sz="4000" spc="-20" dirty="0"/>
              <a:t> </a:t>
            </a:r>
            <a:r>
              <a:rPr sz="4000" spc="-5" dirty="0"/>
              <a:t>Assertions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383540" y="1002284"/>
            <a:ext cx="8568690" cy="5015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ts val="3445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3000" spc="-15" dirty="0">
                <a:latin typeface="Calibri"/>
                <a:cs typeface="Calibri"/>
              </a:rPr>
              <a:t>By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default,</a:t>
            </a:r>
            <a:r>
              <a:rPr sz="3000" spc="-5" dirty="0">
                <a:latin typeface="Calibri"/>
                <a:cs typeface="Calibri"/>
              </a:rPr>
              <a:t> the</a:t>
            </a:r>
            <a:r>
              <a:rPr sz="3000" spc="-2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assertions </a:t>
            </a:r>
            <a:r>
              <a:rPr sz="3000" spc="-15" dirty="0">
                <a:latin typeface="Calibri"/>
                <a:cs typeface="Calibri"/>
              </a:rPr>
              <a:t>are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disabled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at </a:t>
            </a:r>
            <a:r>
              <a:rPr sz="3000" spc="-10" dirty="0">
                <a:latin typeface="Calibri"/>
                <a:cs typeface="Calibri"/>
              </a:rPr>
              <a:t>runtime.</a:t>
            </a:r>
            <a:endParaRPr sz="3000" dirty="0">
              <a:latin typeface="Calibri"/>
              <a:cs typeface="Calibri"/>
            </a:endParaRPr>
          </a:p>
          <a:p>
            <a:pPr marL="241300" indent="-228600">
              <a:lnSpc>
                <a:spcPts val="3250"/>
              </a:lnSpc>
              <a:buFont typeface="Arial"/>
              <a:buChar char="•"/>
              <a:tabLst>
                <a:tab pos="241300" algn="l"/>
              </a:tabLst>
            </a:pPr>
            <a:r>
              <a:rPr sz="3000" spc="-135" dirty="0">
                <a:latin typeface="Calibri"/>
                <a:cs typeface="Calibri"/>
              </a:rPr>
              <a:t>To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enable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it, use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the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switch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b="1" spc="-5" dirty="0">
                <a:latin typeface="Calibri"/>
                <a:cs typeface="Calibri"/>
              </a:rPr>
              <a:t>–enableassertions</a:t>
            </a:r>
            <a:r>
              <a:rPr sz="3000" spc="-5" dirty="0">
                <a:latin typeface="Calibri"/>
                <a:cs typeface="Calibri"/>
              </a:rPr>
              <a:t>, </a:t>
            </a:r>
            <a:r>
              <a:rPr sz="3000" dirty="0">
                <a:latin typeface="Calibri"/>
                <a:cs typeface="Calibri"/>
              </a:rPr>
              <a:t>or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b="1" dirty="0">
                <a:latin typeface="Calibri"/>
                <a:cs typeface="Calibri"/>
              </a:rPr>
              <a:t>–ea</a:t>
            </a:r>
            <a:endParaRPr sz="3000" dirty="0">
              <a:latin typeface="Calibri"/>
              <a:cs typeface="Calibri"/>
            </a:endParaRPr>
          </a:p>
          <a:p>
            <a:pPr marL="241300">
              <a:lnSpc>
                <a:spcPts val="3250"/>
              </a:lnSpc>
            </a:pPr>
            <a:r>
              <a:rPr sz="3000" spc="-25" dirty="0">
                <a:latin typeface="Calibri"/>
                <a:cs typeface="Calibri"/>
              </a:rPr>
              <a:t>for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short,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as</a:t>
            </a:r>
            <a:r>
              <a:rPr sz="3000" spc="-20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follows:</a:t>
            </a:r>
            <a:endParaRPr sz="3000" dirty="0">
              <a:latin typeface="Calibri"/>
              <a:cs typeface="Calibri"/>
            </a:endParaRPr>
          </a:p>
          <a:p>
            <a:pPr marL="784225">
              <a:lnSpc>
                <a:spcPts val="3240"/>
              </a:lnSpc>
            </a:pPr>
            <a:r>
              <a:rPr sz="3000" b="1" spc="-25" dirty="0">
                <a:latin typeface="Calibri"/>
                <a:cs typeface="Calibri"/>
              </a:rPr>
              <a:t>java</a:t>
            </a:r>
            <a:r>
              <a:rPr sz="3000" b="1" spc="-30" dirty="0">
                <a:latin typeface="Calibri"/>
                <a:cs typeface="Calibri"/>
              </a:rPr>
              <a:t> </a:t>
            </a:r>
            <a:r>
              <a:rPr sz="3000" b="1" dirty="0">
                <a:latin typeface="Calibri"/>
                <a:cs typeface="Calibri"/>
              </a:rPr>
              <a:t>–ea</a:t>
            </a:r>
            <a:r>
              <a:rPr sz="3000" b="1" spc="-30" dirty="0">
                <a:latin typeface="Calibri"/>
                <a:cs typeface="Calibri"/>
              </a:rPr>
              <a:t> </a:t>
            </a:r>
            <a:r>
              <a:rPr sz="3000" b="1" spc="-5" dirty="0">
                <a:latin typeface="Calibri"/>
                <a:cs typeface="Calibri"/>
              </a:rPr>
              <a:t>AssertionDemo</a:t>
            </a:r>
            <a:endParaRPr sz="3000" dirty="0">
              <a:latin typeface="Calibri"/>
              <a:cs typeface="Calibri"/>
            </a:endParaRPr>
          </a:p>
          <a:p>
            <a:pPr marL="241300" marR="393700" indent="-228600">
              <a:lnSpc>
                <a:spcPts val="3220"/>
              </a:lnSpc>
              <a:spcBef>
                <a:spcPts val="220"/>
              </a:spcBef>
              <a:buFont typeface="Arial"/>
              <a:buChar char="•"/>
              <a:tabLst>
                <a:tab pos="241300" algn="l"/>
              </a:tabLst>
            </a:pPr>
            <a:r>
              <a:rPr sz="3000" spc="-5" dirty="0">
                <a:latin typeface="Calibri"/>
                <a:cs typeface="Calibri"/>
              </a:rPr>
              <a:t>Assertions </a:t>
            </a:r>
            <a:r>
              <a:rPr sz="3000" spc="-15" dirty="0">
                <a:latin typeface="Calibri"/>
                <a:cs typeface="Calibri"/>
              </a:rPr>
              <a:t>can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be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selectively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enabled </a:t>
            </a:r>
            <a:r>
              <a:rPr sz="3000" dirty="0">
                <a:latin typeface="Calibri"/>
                <a:cs typeface="Calibri"/>
              </a:rPr>
              <a:t>or </a:t>
            </a:r>
            <a:r>
              <a:rPr sz="3000" spc="-5" dirty="0">
                <a:latin typeface="Calibri"/>
                <a:cs typeface="Calibri"/>
              </a:rPr>
              <a:t>disabled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at </a:t>
            </a:r>
            <a:r>
              <a:rPr sz="3000" spc="-66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class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level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or </a:t>
            </a:r>
            <a:r>
              <a:rPr sz="3000" spc="-15" dirty="0">
                <a:latin typeface="Calibri"/>
                <a:cs typeface="Calibri"/>
              </a:rPr>
              <a:t>package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level.</a:t>
            </a:r>
            <a:endParaRPr sz="3000" dirty="0">
              <a:latin typeface="Calibri"/>
              <a:cs typeface="Calibri"/>
            </a:endParaRPr>
          </a:p>
          <a:p>
            <a:pPr marL="241300" marR="535940" indent="-228600">
              <a:lnSpc>
                <a:spcPts val="3220"/>
              </a:lnSpc>
              <a:spcBef>
                <a:spcPts val="65"/>
              </a:spcBef>
              <a:buFont typeface="Arial"/>
              <a:buChar char="•"/>
              <a:tabLst>
                <a:tab pos="241300" algn="l"/>
              </a:tabLst>
            </a:pPr>
            <a:r>
              <a:rPr sz="3000" spc="-5" dirty="0">
                <a:latin typeface="Calibri"/>
                <a:cs typeface="Calibri"/>
              </a:rPr>
              <a:t>The disable </a:t>
            </a:r>
            <a:r>
              <a:rPr sz="3000" spc="-15" dirty="0">
                <a:latin typeface="Calibri"/>
                <a:cs typeface="Calibri"/>
              </a:rPr>
              <a:t>switch </a:t>
            </a:r>
            <a:r>
              <a:rPr sz="3000" spc="-5" dirty="0">
                <a:latin typeface="Calibri"/>
                <a:cs typeface="Calibri"/>
              </a:rPr>
              <a:t>is </a:t>
            </a:r>
            <a:r>
              <a:rPr sz="3000" b="1" spc="-5" dirty="0">
                <a:latin typeface="Calibri"/>
                <a:cs typeface="Calibri"/>
              </a:rPr>
              <a:t>–disableassertions </a:t>
            </a:r>
            <a:r>
              <a:rPr sz="3000" dirty="0">
                <a:latin typeface="Calibri"/>
                <a:cs typeface="Calibri"/>
              </a:rPr>
              <a:t>or </a:t>
            </a:r>
            <a:r>
              <a:rPr sz="3000" b="1" dirty="0">
                <a:latin typeface="Calibri"/>
                <a:cs typeface="Calibri"/>
              </a:rPr>
              <a:t>–da </a:t>
            </a:r>
            <a:r>
              <a:rPr sz="3000" spc="-25" dirty="0">
                <a:latin typeface="Calibri"/>
                <a:cs typeface="Calibri"/>
              </a:rPr>
              <a:t>for </a:t>
            </a:r>
            <a:r>
              <a:rPr sz="3000" spc="-66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short.</a:t>
            </a:r>
            <a:endParaRPr sz="3000" dirty="0">
              <a:latin typeface="Calibri"/>
              <a:cs typeface="Calibri"/>
            </a:endParaRPr>
          </a:p>
          <a:p>
            <a:pPr marL="241300" marR="1298575" indent="-228600">
              <a:lnSpc>
                <a:spcPct val="89000"/>
              </a:lnSpc>
              <a:spcBef>
                <a:spcPts val="35"/>
              </a:spcBef>
              <a:buFont typeface="Arial"/>
              <a:buChar char="•"/>
              <a:tabLst>
                <a:tab pos="241300" algn="l"/>
              </a:tabLst>
            </a:pPr>
            <a:r>
              <a:rPr sz="3000" spc="-15" dirty="0">
                <a:latin typeface="Calibri"/>
                <a:cs typeface="Calibri"/>
              </a:rPr>
              <a:t>For </a:t>
            </a:r>
            <a:r>
              <a:rPr sz="3000" spc="-20" dirty="0">
                <a:latin typeface="Calibri"/>
                <a:cs typeface="Calibri"/>
              </a:rPr>
              <a:t>example, </a:t>
            </a:r>
            <a:r>
              <a:rPr sz="3000" spc="-5" dirty="0">
                <a:latin typeface="Calibri"/>
                <a:cs typeface="Calibri"/>
              </a:rPr>
              <a:t>the </a:t>
            </a:r>
            <a:r>
              <a:rPr sz="3000" spc="-10" dirty="0">
                <a:latin typeface="Calibri"/>
                <a:cs typeface="Calibri"/>
              </a:rPr>
              <a:t>following </a:t>
            </a:r>
            <a:r>
              <a:rPr sz="3000" spc="-5" dirty="0">
                <a:latin typeface="Calibri"/>
                <a:cs typeface="Calibri"/>
              </a:rPr>
              <a:t>command </a:t>
            </a:r>
            <a:r>
              <a:rPr sz="3000" spc="-10" dirty="0">
                <a:latin typeface="Calibri"/>
                <a:cs typeface="Calibri"/>
              </a:rPr>
              <a:t>enables </a:t>
            </a:r>
            <a:r>
              <a:rPr sz="3000" spc="-66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assertions in </a:t>
            </a:r>
            <a:r>
              <a:rPr sz="3000" spc="-15" dirty="0">
                <a:latin typeface="Calibri"/>
                <a:cs typeface="Calibri"/>
              </a:rPr>
              <a:t>package </a:t>
            </a:r>
            <a:r>
              <a:rPr sz="3000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package1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and disables 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assertions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in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class </a:t>
            </a:r>
            <a:r>
              <a:rPr sz="3000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Class1</a:t>
            </a:r>
            <a:r>
              <a:rPr sz="3000" dirty="0">
                <a:latin typeface="Calibri"/>
                <a:cs typeface="Calibri"/>
              </a:rPr>
              <a:t>.</a:t>
            </a:r>
          </a:p>
          <a:p>
            <a:pPr marL="927100">
              <a:lnSpc>
                <a:spcPts val="3290"/>
              </a:lnSpc>
            </a:pPr>
            <a:r>
              <a:rPr sz="3000" b="1" spc="-25" dirty="0">
                <a:latin typeface="Calibri"/>
                <a:cs typeface="Calibri"/>
              </a:rPr>
              <a:t>java</a:t>
            </a:r>
            <a:r>
              <a:rPr sz="3000" b="1" spc="-20" dirty="0">
                <a:latin typeface="Calibri"/>
                <a:cs typeface="Calibri"/>
              </a:rPr>
              <a:t> </a:t>
            </a:r>
            <a:r>
              <a:rPr sz="3000" b="1" spc="-10" dirty="0">
                <a:latin typeface="Calibri"/>
                <a:cs typeface="Calibri"/>
              </a:rPr>
              <a:t>–ea:package1</a:t>
            </a:r>
            <a:r>
              <a:rPr sz="3000" b="1" dirty="0">
                <a:latin typeface="Calibri"/>
                <a:cs typeface="Calibri"/>
              </a:rPr>
              <a:t> </a:t>
            </a:r>
            <a:r>
              <a:rPr sz="3000" b="1" spc="-5" dirty="0">
                <a:latin typeface="Calibri"/>
                <a:cs typeface="Calibri"/>
              </a:rPr>
              <a:t>–da:Class1 AssertionDemo</a:t>
            </a:r>
            <a:endParaRPr sz="3000" dirty="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9144000" cy="938530"/>
            <a:chOff x="0" y="0"/>
            <a:chExt cx="9144000" cy="938530"/>
          </a:xfrm>
        </p:grpSpPr>
        <p:sp>
          <p:nvSpPr>
            <p:cNvPr id="5" name="object 5"/>
            <p:cNvSpPr/>
            <p:nvPr/>
          </p:nvSpPr>
          <p:spPr>
            <a:xfrm>
              <a:off x="6099047" y="26380"/>
              <a:ext cx="3045460" cy="0"/>
            </a:xfrm>
            <a:custGeom>
              <a:avLst/>
              <a:gdLst/>
              <a:ahLst/>
              <a:cxnLst/>
              <a:rect l="l" t="t" r="r" b="b"/>
              <a:pathLst>
                <a:path w="3045459">
                  <a:moveTo>
                    <a:pt x="0" y="0"/>
                  </a:moveTo>
                  <a:lnTo>
                    <a:pt x="3044952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26944"/>
              <a:ext cx="6099175" cy="0"/>
            </a:xfrm>
            <a:custGeom>
              <a:avLst/>
              <a:gdLst/>
              <a:ahLst/>
              <a:cxnLst/>
              <a:rect l="l" t="t" r="r" b="b"/>
              <a:pathLst>
                <a:path w="6099175">
                  <a:moveTo>
                    <a:pt x="0" y="0"/>
                  </a:moveTo>
                  <a:lnTo>
                    <a:pt x="6099048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23346" y="0"/>
              <a:ext cx="585984" cy="938047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50339" y="432815"/>
            <a:ext cx="6962775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Using</a:t>
            </a:r>
            <a:r>
              <a:rPr spc="-25" dirty="0"/>
              <a:t> </a:t>
            </a:r>
            <a:r>
              <a:rPr spc="-15" dirty="0"/>
              <a:t>Exception</a:t>
            </a:r>
            <a:r>
              <a:rPr spc="-20" dirty="0"/>
              <a:t> </a:t>
            </a:r>
            <a:r>
              <a:rPr spc="-5" dirty="0"/>
              <a:t>Handling</a:t>
            </a:r>
            <a:r>
              <a:rPr spc="-20" dirty="0"/>
              <a:t> </a:t>
            </a:r>
            <a:r>
              <a:rPr spc="-5" dirty="0"/>
              <a:t>or</a:t>
            </a:r>
            <a:r>
              <a:rPr spc="-10" dirty="0"/>
              <a:t> </a:t>
            </a:r>
            <a:r>
              <a:rPr spc="-5" dirty="0"/>
              <a:t>Assertions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540" y="1380235"/>
            <a:ext cx="8438515" cy="4862830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241300" marR="473075" indent="-228600">
              <a:lnSpc>
                <a:spcPct val="77300"/>
              </a:lnSpc>
              <a:spcBef>
                <a:spcPts val="915"/>
              </a:spcBef>
              <a:buFont typeface="Arial"/>
              <a:buChar char="•"/>
              <a:tabLst>
                <a:tab pos="241300" algn="l"/>
              </a:tabLst>
            </a:pPr>
            <a:r>
              <a:rPr sz="3000" spc="-5" dirty="0">
                <a:latin typeface="Calibri"/>
                <a:cs typeface="Calibri"/>
              </a:rPr>
              <a:t>Assertion </a:t>
            </a:r>
            <a:r>
              <a:rPr sz="3000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should </a:t>
            </a:r>
            <a:r>
              <a:rPr sz="300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not </a:t>
            </a:r>
            <a:r>
              <a:rPr sz="3000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be used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spc="-20" dirty="0">
                <a:latin typeface="Calibri"/>
                <a:cs typeface="Calibri"/>
              </a:rPr>
              <a:t>to </a:t>
            </a:r>
            <a:r>
              <a:rPr sz="3000" spc="-10" dirty="0">
                <a:latin typeface="Calibri"/>
                <a:cs typeface="Calibri"/>
              </a:rPr>
              <a:t>replace </a:t>
            </a:r>
            <a:r>
              <a:rPr sz="3000" spc="-20" dirty="0">
                <a:latin typeface="Calibri"/>
                <a:cs typeface="Calibri"/>
              </a:rPr>
              <a:t>exception </a:t>
            </a:r>
            <a:r>
              <a:rPr sz="3000" spc="-66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handling.</a:t>
            </a:r>
            <a:endParaRPr sz="3000" dirty="0">
              <a:latin typeface="Calibri"/>
              <a:cs typeface="Calibri"/>
            </a:endParaRPr>
          </a:p>
          <a:p>
            <a:pPr marL="241300" indent="-228600">
              <a:lnSpc>
                <a:spcPts val="2555"/>
              </a:lnSpc>
              <a:buFont typeface="Arial"/>
              <a:buChar char="•"/>
              <a:tabLst>
                <a:tab pos="241300" algn="l"/>
              </a:tabLst>
            </a:pPr>
            <a:r>
              <a:rPr sz="3000" spc="-15" dirty="0">
                <a:latin typeface="Calibri"/>
                <a:cs typeface="Calibri"/>
              </a:rPr>
              <a:t>Exception </a:t>
            </a:r>
            <a:r>
              <a:rPr sz="3000" spc="-5" dirty="0">
                <a:latin typeface="Calibri"/>
                <a:cs typeface="Calibri"/>
              </a:rPr>
              <a:t>handling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deals </a:t>
            </a:r>
            <a:r>
              <a:rPr sz="3000" spc="-5" dirty="0"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with</a:t>
            </a:r>
            <a:r>
              <a:rPr sz="3000" spc="-15" dirty="0"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 </a:t>
            </a:r>
            <a:r>
              <a:rPr sz="3000" spc="-5" dirty="0"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unusual</a:t>
            </a:r>
            <a:r>
              <a:rPr sz="3000" spc="-10" dirty="0"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 </a:t>
            </a:r>
            <a:r>
              <a:rPr sz="3000" spc="-15" dirty="0"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circumstances</a:t>
            </a:r>
            <a:endParaRPr sz="3000" dirty="0">
              <a:latin typeface="Calibri"/>
              <a:cs typeface="Calibri"/>
            </a:endParaRPr>
          </a:p>
          <a:p>
            <a:pPr marL="241300">
              <a:lnSpc>
                <a:spcPts val="2905"/>
              </a:lnSpc>
            </a:pPr>
            <a:r>
              <a:rPr sz="3000" spc="-5" dirty="0">
                <a:latin typeface="Calibri"/>
                <a:cs typeface="Calibri"/>
              </a:rPr>
              <a:t>during</a:t>
            </a:r>
            <a:r>
              <a:rPr sz="3000" spc="-20" dirty="0">
                <a:latin typeface="Calibri"/>
                <a:cs typeface="Calibri"/>
              </a:rPr>
              <a:t> program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20" dirty="0">
                <a:latin typeface="Calibri"/>
                <a:cs typeface="Calibri"/>
              </a:rPr>
              <a:t>execution.</a:t>
            </a:r>
            <a:endParaRPr sz="3000" dirty="0">
              <a:latin typeface="Calibri"/>
              <a:cs typeface="Calibri"/>
            </a:endParaRPr>
          </a:p>
          <a:p>
            <a:pPr marL="241300" marR="1025525" indent="-228600">
              <a:lnSpc>
                <a:spcPts val="2900"/>
              </a:lnSpc>
              <a:spcBef>
                <a:spcPts val="334"/>
              </a:spcBef>
              <a:buFont typeface="Arial"/>
              <a:buChar char="•"/>
              <a:tabLst>
                <a:tab pos="241300" algn="l"/>
              </a:tabLst>
            </a:pPr>
            <a:r>
              <a:rPr sz="3000" spc="-5" dirty="0">
                <a:latin typeface="Calibri"/>
                <a:cs typeface="Calibri"/>
              </a:rPr>
              <a:t>Assertions </a:t>
            </a:r>
            <a:r>
              <a:rPr sz="3000" spc="-15" dirty="0">
                <a:latin typeface="Calibri"/>
                <a:cs typeface="Calibri"/>
              </a:rPr>
              <a:t>are </a:t>
            </a:r>
            <a:r>
              <a:rPr sz="3000" spc="-20" dirty="0"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to </a:t>
            </a:r>
            <a:r>
              <a:rPr sz="3000" spc="-10" dirty="0"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assure </a:t>
            </a:r>
            <a:r>
              <a:rPr sz="3000" spc="-5" dirty="0"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the </a:t>
            </a:r>
            <a:r>
              <a:rPr sz="3000" spc="-10" dirty="0"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correctness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of </a:t>
            </a:r>
            <a:r>
              <a:rPr sz="3000" spc="-5" dirty="0">
                <a:latin typeface="Calibri"/>
                <a:cs typeface="Calibri"/>
              </a:rPr>
              <a:t>the </a:t>
            </a:r>
            <a:r>
              <a:rPr sz="3000" spc="-665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program.</a:t>
            </a:r>
            <a:endParaRPr sz="3000" dirty="0">
              <a:latin typeface="Calibri"/>
              <a:cs typeface="Calibri"/>
            </a:endParaRPr>
          </a:p>
          <a:p>
            <a:pPr marL="241300" indent="-228600">
              <a:lnSpc>
                <a:spcPts val="2460"/>
              </a:lnSpc>
              <a:buFont typeface="Arial"/>
              <a:buChar char="•"/>
              <a:tabLst>
                <a:tab pos="241300" algn="l"/>
              </a:tabLst>
            </a:pPr>
            <a:r>
              <a:rPr sz="3000" spc="-15" dirty="0">
                <a:latin typeface="Calibri"/>
                <a:cs typeface="Calibri"/>
              </a:rPr>
              <a:t>Exception</a:t>
            </a:r>
            <a:r>
              <a:rPr sz="3000" spc="-2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handling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addresses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spc="-10" dirty="0"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robustness</a:t>
            </a:r>
            <a:r>
              <a:rPr sz="3000" spc="-10" dirty="0">
                <a:latin typeface="Calibri"/>
                <a:cs typeface="Calibri"/>
              </a:rPr>
              <a:t>.</a:t>
            </a:r>
            <a:endParaRPr sz="3000" dirty="0">
              <a:latin typeface="Calibri"/>
              <a:cs typeface="Calibri"/>
            </a:endParaRPr>
          </a:p>
          <a:p>
            <a:pPr marL="241300" indent="-228600">
              <a:lnSpc>
                <a:spcPts val="2905"/>
              </a:lnSpc>
              <a:buFont typeface="Arial"/>
              <a:buChar char="•"/>
              <a:tabLst>
                <a:tab pos="241300" algn="l"/>
              </a:tabLst>
            </a:pPr>
            <a:r>
              <a:rPr sz="3000" spc="-5" dirty="0">
                <a:latin typeface="Calibri"/>
                <a:cs typeface="Calibri"/>
              </a:rPr>
              <a:t>Assertion</a:t>
            </a:r>
            <a:r>
              <a:rPr sz="3000" spc="-2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addresses </a:t>
            </a:r>
            <a:r>
              <a:rPr sz="3000" spc="-10" dirty="0"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correctness</a:t>
            </a:r>
            <a:r>
              <a:rPr sz="3000" spc="-10" dirty="0">
                <a:latin typeface="Calibri"/>
                <a:cs typeface="Calibri"/>
              </a:rPr>
              <a:t>.</a:t>
            </a:r>
            <a:endParaRPr sz="3000" dirty="0">
              <a:latin typeface="Calibri"/>
              <a:cs typeface="Calibri"/>
            </a:endParaRPr>
          </a:p>
          <a:p>
            <a:pPr marL="241300" marR="5080" indent="-228600">
              <a:lnSpc>
                <a:spcPts val="2900"/>
              </a:lnSpc>
              <a:spcBef>
                <a:spcPts val="330"/>
              </a:spcBef>
              <a:buFont typeface="Arial"/>
              <a:buChar char="•"/>
              <a:tabLst>
                <a:tab pos="241300" algn="l"/>
              </a:tabLst>
            </a:pPr>
            <a:r>
              <a:rPr sz="3000" spc="-30" dirty="0">
                <a:latin typeface="Calibri"/>
                <a:cs typeface="Calibri"/>
              </a:rPr>
              <a:t>Like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20" dirty="0">
                <a:latin typeface="Calibri"/>
                <a:cs typeface="Calibri"/>
              </a:rPr>
              <a:t>exception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handling,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assertions </a:t>
            </a:r>
            <a:r>
              <a:rPr sz="3000" spc="-15" dirty="0">
                <a:latin typeface="Calibri"/>
                <a:cs typeface="Calibri"/>
              </a:rPr>
              <a:t>are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not</a:t>
            </a:r>
            <a:r>
              <a:rPr sz="3000" spc="-5" dirty="0">
                <a:latin typeface="Calibri"/>
                <a:cs typeface="Calibri"/>
              </a:rPr>
              <a:t> used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25" dirty="0">
                <a:latin typeface="Calibri"/>
                <a:cs typeface="Calibri"/>
              </a:rPr>
              <a:t>for </a:t>
            </a:r>
            <a:r>
              <a:rPr sz="3000" spc="-2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normal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tests,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but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25" dirty="0">
                <a:latin typeface="Calibri"/>
                <a:cs typeface="Calibri"/>
              </a:rPr>
              <a:t>for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internal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consistency</a:t>
            </a:r>
            <a:r>
              <a:rPr sz="3000" spc="-5" dirty="0">
                <a:latin typeface="Calibri"/>
                <a:cs typeface="Calibri"/>
              </a:rPr>
              <a:t> and</a:t>
            </a:r>
            <a:r>
              <a:rPr sz="3000" spc="-10" dirty="0">
                <a:latin typeface="Calibri"/>
                <a:cs typeface="Calibri"/>
              </a:rPr>
              <a:t> validity </a:t>
            </a:r>
            <a:r>
              <a:rPr sz="3000" spc="-66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checks.</a:t>
            </a:r>
            <a:endParaRPr sz="3000" dirty="0">
              <a:latin typeface="Calibri"/>
              <a:cs typeface="Calibri"/>
            </a:endParaRPr>
          </a:p>
          <a:p>
            <a:pPr marL="241300" indent="-228600">
              <a:lnSpc>
                <a:spcPts val="2465"/>
              </a:lnSpc>
              <a:buFont typeface="Arial"/>
              <a:buChar char="•"/>
              <a:tabLst>
                <a:tab pos="241300" algn="l"/>
              </a:tabLst>
            </a:pPr>
            <a:r>
              <a:rPr sz="3000" spc="-5" dirty="0">
                <a:latin typeface="Calibri"/>
                <a:cs typeface="Calibri"/>
              </a:rPr>
              <a:t>Assertions </a:t>
            </a:r>
            <a:r>
              <a:rPr sz="3000" spc="-15" dirty="0">
                <a:latin typeface="Calibri"/>
                <a:cs typeface="Calibri"/>
              </a:rPr>
              <a:t>are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25" dirty="0">
                <a:latin typeface="Calibri"/>
                <a:cs typeface="Calibri"/>
              </a:rPr>
              <a:t>checked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at</a:t>
            </a:r>
            <a:r>
              <a:rPr sz="3000" spc="-10" dirty="0">
                <a:latin typeface="Calibri"/>
                <a:cs typeface="Calibri"/>
              </a:rPr>
              <a:t> runtime</a:t>
            </a:r>
            <a:r>
              <a:rPr sz="3000" spc="-5" dirty="0">
                <a:latin typeface="Calibri"/>
                <a:cs typeface="Calibri"/>
              </a:rPr>
              <a:t> and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can</a:t>
            </a:r>
            <a:r>
              <a:rPr sz="3000" spc="-5" dirty="0">
                <a:latin typeface="Calibri"/>
                <a:cs typeface="Calibri"/>
              </a:rPr>
              <a:t> be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turned</a:t>
            </a:r>
            <a:endParaRPr sz="3000" dirty="0">
              <a:latin typeface="Calibri"/>
              <a:cs typeface="Calibri"/>
            </a:endParaRPr>
          </a:p>
          <a:p>
            <a:pPr marL="241300">
              <a:lnSpc>
                <a:spcPts val="3250"/>
              </a:lnSpc>
            </a:pPr>
            <a:r>
              <a:rPr sz="3000" dirty="0">
                <a:latin typeface="Calibri"/>
                <a:cs typeface="Calibri"/>
              </a:rPr>
              <a:t>on</a:t>
            </a:r>
            <a:r>
              <a:rPr sz="3000" spc="-2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or</a:t>
            </a:r>
            <a:r>
              <a:rPr sz="3000" spc="-10" dirty="0">
                <a:latin typeface="Calibri"/>
                <a:cs typeface="Calibri"/>
              </a:rPr>
              <a:t> off</a:t>
            </a:r>
            <a:r>
              <a:rPr sz="3000" spc="-20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at</a:t>
            </a:r>
            <a:r>
              <a:rPr sz="3000" spc="-20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startup</a:t>
            </a:r>
            <a:r>
              <a:rPr sz="3000" spc="-2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time.</a:t>
            </a:r>
            <a:endParaRPr sz="3000" dirty="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9144000" cy="938530"/>
            <a:chOff x="0" y="0"/>
            <a:chExt cx="9144000" cy="938530"/>
          </a:xfrm>
        </p:grpSpPr>
        <p:sp>
          <p:nvSpPr>
            <p:cNvPr id="5" name="object 5"/>
            <p:cNvSpPr/>
            <p:nvPr/>
          </p:nvSpPr>
          <p:spPr>
            <a:xfrm>
              <a:off x="6099047" y="26380"/>
              <a:ext cx="3045460" cy="0"/>
            </a:xfrm>
            <a:custGeom>
              <a:avLst/>
              <a:gdLst/>
              <a:ahLst/>
              <a:cxnLst/>
              <a:rect l="l" t="t" r="r" b="b"/>
              <a:pathLst>
                <a:path w="3045459">
                  <a:moveTo>
                    <a:pt x="0" y="0"/>
                  </a:moveTo>
                  <a:lnTo>
                    <a:pt x="3044952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26944"/>
              <a:ext cx="6099175" cy="0"/>
            </a:xfrm>
            <a:custGeom>
              <a:avLst/>
              <a:gdLst/>
              <a:ahLst/>
              <a:cxnLst/>
              <a:rect l="l" t="t" r="r" b="b"/>
              <a:pathLst>
                <a:path w="6099175">
                  <a:moveTo>
                    <a:pt x="0" y="0"/>
                  </a:moveTo>
                  <a:lnTo>
                    <a:pt x="6099048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23346" y="0"/>
              <a:ext cx="585984" cy="938047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1417828"/>
            <a:ext cx="8462645" cy="3647793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241300" marR="318135" indent="-228600">
              <a:lnSpc>
                <a:spcPts val="3000"/>
              </a:lnSpc>
              <a:spcBef>
                <a:spcPts val="500"/>
              </a:spcBef>
              <a:buFont typeface="Arial"/>
              <a:buChar char="•"/>
              <a:tabLst>
                <a:tab pos="241300" algn="l"/>
              </a:tabLst>
            </a:pPr>
            <a:r>
              <a:rPr sz="2800" b="1" spc="-5" dirty="0">
                <a:latin typeface="Calibri"/>
                <a:cs typeface="Calibri"/>
              </a:rPr>
              <a:t>Do</a:t>
            </a:r>
            <a:r>
              <a:rPr sz="2800" b="1" spc="-10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not</a:t>
            </a:r>
            <a:r>
              <a:rPr sz="2800" b="1" spc="5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use</a:t>
            </a:r>
            <a:r>
              <a:rPr sz="2800" b="1" spc="5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assertions</a:t>
            </a:r>
            <a:r>
              <a:rPr sz="2800" b="1" dirty="0">
                <a:latin typeface="Calibri"/>
                <a:cs typeface="Calibri"/>
              </a:rPr>
              <a:t> </a:t>
            </a:r>
            <a:r>
              <a:rPr sz="2800" b="1" spc="-20" dirty="0">
                <a:latin typeface="Calibri"/>
                <a:cs typeface="Calibri"/>
              </a:rPr>
              <a:t>for</a:t>
            </a:r>
            <a:r>
              <a:rPr sz="2800" b="1" spc="5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argument</a:t>
            </a:r>
            <a:r>
              <a:rPr sz="2800" b="1" spc="5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checking</a:t>
            </a:r>
            <a:r>
              <a:rPr sz="2800" b="1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in</a:t>
            </a:r>
            <a:r>
              <a:rPr sz="2800" b="1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public </a:t>
            </a:r>
            <a:r>
              <a:rPr sz="2800" b="1" spc="-620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methods.</a:t>
            </a:r>
            <a:endParaRPr sz="2800" dirty="0">
              <a:latin typeface="Calibri"/>
              <a:cs typeface="Calibri"/>
            </a:endParaRPr>
          </a:p>
          <a:p>
            <a:pPr marL="241300" marR="182245" indent="-228600">
              <a:lnSpc>
                <a:spcPts val="3100"/>
              </a:lnSpc>
              <a:spcBef>
                <a:spcPts val="520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2800" spc="-35" dirty="0">
                <a:latin typeface="Calibri"/>
                <a:cs typeface="Calibri"/>
              </a:rPr>
              <a:t>Assertions should be used for testing purposes</a:t>
            </a:r>
            <a:endParaRPr sz="2800" dirty="0">
              <a:latin typeface="Calibri"/>
              <a:cs typeface="Calibri"/>
            </a:endParaRPr>
          </a:p>
          <a:p>
            <a:pPr marL="241300" marR="5080" indent="-228600">
              <a:lnSpc>
                <a:spcPts val="3100"/>
              </a:lnSpc>
              <a:spcBef>
                <a:spcPts val="52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5" dirty="0">
                <a:latin typeface="Calibri"/>
                <a:cs typeface="Calibri"/>
              </a:rPr>
              <a:t>For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example,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following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code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Circle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class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should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rewritten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using </a:t>
            </a:r>
            <a:r>
              <a:rPr sz="2800" spc="-20" dirty="0">
                <a:latin typeface="Calibri"/>
                <a:cs typeface="Calibri"/>
              </a:rPr>
              <a:t>exception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handling.</a:t>
            </a:r>
            <a:endParaRPr sz="2800" dirty="0">
              <a:latin typeface="Calibri"/>
              <a:cs typeface="Calibri"/>
            </a:endParaRPr>
          </a:p>
          <a:p>
            <a:pPr marL="835660" marR="498475" indent="-365125">
              <a:lnSpc>
                <a:spcPts val="2590"/>
              </a:lnSpc>
              <a:spcBef>
                <a:spcPts val="1335"/>
              </a:spcBef>
            </a:pPr>
            <a:r>
              <a:rPr sz="2400" b="1" spc="-5" dirty="0">
                <a:latin typeface="Courier New"/>
                <a:cs typeface="Courier New"/>
              </a:rPr>
              <a:t>public</a:t>
            </a:r>
            <a:r>
              <a:rPr sz="2400" b="1" spc="-3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void</a:t>
            </a:r>
            <a:r>
              <a:rPr sz="2400" b="1" spc="-2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setRadius(double</a:t>
            </a:r>
            <a:r>
              <a:rPr sz="2400" b="1" spc="-3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newRadius)</a:t>
            </a:r>
            <a:r>
              <a:rPr sz="2400" b="1" spc="-30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{ </a:t>
            </a:r>
            <a:r>
              <a:rPr sz="2400" b="1" spc="-142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assert</a:t>
            </a:r>
            <a:r>
              <a:rPr sz="2400" b="1" spc="-1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newRadius</a:t>
            </a:r>
            <a:r>
              <a:rPr sz="2400" b="1" spc="-1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&gt;=</a:t>
            </a:r>
            <a:r>
              <a:rPr sz="2400" b="1" spc="-1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0;</a:t>
            </a:r>
            <a:endParaRPr sz="2400" dirty="0">
              <a:latin typeface="Courier New"/>
              <a:cs typeface="Courier New"/>
            </a:endParaRPr>
          </a:p>
          <a:p>
            <a:pPr marL="835660">
              <a:lnSpc>
                <a:spcPts val="2435"/>
              </a:lnSpc>
              <a:tabLst>
                <a:tab pos="2660650" algn="l"/>
              </a:tabLst>
            </a:pPr>
            <a:r>
              <a:rPr sz="2400" b="1" spc="-5" dirty="0">
                <a:latin typeface="Courier New"/>
                <a:cs typeface="Courier New"/>
              </a:rPr>
              <a:t>radius</a:t>
            </a:r>
            <a:r>
              <a:rPr sz="2400" b="1" spc="-10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=	</a:t>
            </a:r>
            <a:r>
              <a:rPr sz="2400" b="1" spc="-5" dirty="0">
                <a:latin typeface="Courier New"/>
                <a:cs typeface="Courier New"/>
              </a:rPr>
              <a:t>newRadius;</a:t>
            </a:r>
            <a:endParaRPr sz="2400" dirty="0">
              <a:latin typeface="Courier New"/>
              <a:cs typeface="Courier New"/>
            </a:endParaRPr>
          </a:p>
          <a:p>
            <a:pPr marL="470534">
              <a:lnSpc>
                <a:spcPts val="2735"/>
              </a:lnSpc>
            </a:pPr>
            <a:r>
              <a:rPr sz="2400" b="1" dirty="0">
                <a:latin typeface="Courier New"/>
                <a:cs typeface="Courier New"/>
              </a:rPr>
              <a:t>}</a:t>
            </a:r>
            <a:endParaRPr sz="2400" dirty="0">
              <a:latin typeface="Courier New"/>
              <a:cs typeface="Courier New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938530"/>
            <a:chOff x="0" y="0"/>
            <a:chExt cx="9144000" cy="938530"/>
          </a:xfrm>
        </p:grpSpPr>
        <p:sp>
          <p:nvSpPr>
            <p:cNvPr id="4" name="object 4"/>
            <p:cNvSpPr/>
            <p:nvPr/>
          </p:nvSpPr>
          <p:spPr>
            <a:xfrm>
              <a:off x="6099047" y="26380"/>
              <a:ext cx="3045460" cy="0"/>
            </a:xfrm>
            <a:custGeom>
              <a:avLst/>
              <a:gdLst/>
              <a:ahLst/>
              <a:cxnLst/>
              <a:rect l="l" t="t" r="r" b="b"/>
              <a:pathLst>
                <a:path w="3045459">
                  <a:moveTo>
                    <a:pt x="0" y="0"/>
                  </a:moveTo>
                  <a:lnTo>
                    <a:pt x="3044952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26944"/>
              <a:ext cx="6099175" cy="0"/>
            </a:xfrm>
            <a:custGeom>
              <a:avLst/>
              <a:gdLst/>
              <a:ahLst/>
              <a:cxnLst/>
              <a:rect l="l" t="t" r="r" b="b"/>
              <a:pathLst>
                <a:path w="6099175">
                  <a:moveTo>
                    <a:pt x="0" y="0"/>
                  </a:moveTo>
                  <a:lnTo>
                    <a:pt x="6099048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23346" y="0"/>
              <a:ext cx="585984" cy="938047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57200" y="397535"/>
            <a:ext cx="6962775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Using</a:t>
            </a:r>
            <a:r>
              <a:rPr spc="-25" dirty="0"/>
              <a:t> </a:t>
            </a:r>
            <a:r>
              <a:rPr spc="-15" dirty="0"/>
              <a:t>Exception</a:t>
            </a:r>
            <a:r>
              <a:rPr spc="-20" dirty="0"/>
              <a:t> </a:t>
            </a:r>
            <a:r>
              <a:rPr spc="-5" dirty="0"/>
              <a:t>Handling</a:t>
            </a:r>
            <a:r>
              <a:rPr spc="-20" dirty="0"/>
              <a:t> </a:t>
            </a:r>
            <a:r>
              <a:rPr spc="-5" dirty="0"/>
              <a:t>or</a:t>
            </a:r>
            <a:r>
              <a:rPr spc="-10" dirty="0"/>
              <a:t> </a:t>
            </a:r>
            <a:r>
              <a:rPr spc="-5" dirty="0"/>
              <a:t>Assertions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1368044"/>
            <a:ext cx="8601075" cy="370776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85"/>
              </a:spcBef>
              <a:buFont typeface="Arial"/>
              <a:buChar char="•"/>
              <a:tabLst>
                <a:tab pos="241300" algn="l"/>
              </a:tabLst>
            </a:pPr>
            <a:r>
              <a:rPr sz="3000" dirty="0">
                <a:latin typeface="Calibri"/>
                <a:cs typeface="Calibri"/>
              </a:rPr>
              <a:t>Use</a:t>
            </a:r>
            <a:r>
              <a:rPr sz="3000" spc="-2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assertions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20" dirty="0">
                <a:latin typeface="Calibri"/>
                <a:cs typeface="Calibri"/>
              </a:rPr>
              <a:t>to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b="1" u="heavy" spc="-10" dirty="0"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reaffirm </a:t>
            </a:r>
            <a:r>
              <a:rPr sz="3000" b="1" u="heavy" spc="-5" dirty="0"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assumptions</a:t>
            </a:r>
            <a:r>
              <a:rPr sz="3000" spc="-5" dirty="0">
                <a:latin typeface="Calibri"/>
                <a:cs typeface="Calibri"/>
              </a:rPr>
              <a:t>.</a:t>
            </a:r>
            <a:endParaRPr sz="3000" dirty="0">
              <a:latin typeface="Calibri"/>
              <a:cs typeface="Calibri"/>
            </a:endParaRPr>
          </a:p>
          <a:p>
            <a:pPr marL="241300" marR="159385" indent="-228600">
              <a:lnSpc>
                <a:spcPts val="3220"/>
              </a:lnSpc>
              <a:spcBef>
                <a:spcPts val="715"/>
              </a:spcBef>
              <a:buFont typeface="Arial"/>
              <a:buChar char="•"/>
              <a:tabLst>
                <a:tab pos="241300" algn="l"/>
              </a:tabLst>
            </a:pPr>
            <a:r>
              <a:rPr sz="3000" spc="-5" dirty="0">
                <a:latin typeface="Calibri"/>
                <a:cs typeface="Calibri"/>
              </a:rPr>
              <a:t>This </a:t>
            </a:r>
            <a:r>
              <a:rPr sz="3000" spc="-10" dirty="0">
                <a:latin typeface="Calibri"/>
                <a:cs typeface="Calibri"/>
              </a:rPr>
              <a:t>gives you more confidence </a:t>
            </a:r>
            <a:r>
              <a:rPr sz="3000" spc="-20" dirty="0">
                <a:latin typeface="Calibri"/>
                <a:cs typeface="Calibri"/>
              </a:rPr>
              <a:t>to </a:t>
            </a:r>
            <a:r>
              <a:rPr sz="3000" spc="-10" dirty="0">
                <a:latin typeface="Calibri"/>
                <a:cs typeface="Calibri"/>
              </a:rPr>
              <a:t>assure correctness </a:t>
            </a:r>
            <a:r>
              <a:rPr sz="3000" spc="-66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of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the</a:t>
            </a:r>
            <a:r>
              <a:rPr sz="3000" spc="-15" dirty="0">
                <a:latin typeface="Calibri"/>
                <a:cs typeface="Calibri"/>
              </a:rPr>
              <a:t> program.</a:t>
            </a:r>
            <a:endParaRPr sz="3000" dirty="0">
              <a:latin typeface="Calibri"/>
              <a:cs typeface="Calibri"/>
            </a:endParaRPr>
          </a:p>
          <a:p>
            <a:pPr marL="241300" marR="5080" indent="-228600">
              <a:lnSpc>
                <a:spcPts val="3220"/>
              </a:lnSpc>
              <a:spcBef>
                <a:spcPts val="660"/>
              </a:spcBef>
              <a:buFont typeface="Arial"/>
              <a:buChar char="•"/>
              <a:tabLst>
                <a:tab pos="241300" algn="l"/>
              </a:tabLst>
            </a:pPr>
            <a:r>
              <a:rPr sz="3000" dirty="0">
                <a:latin typeface="Calibri"/>
                <a:cs typeface="Calibri"/>
              </a:rPr>
              <a:t>A </a:t>
            </a:r>
            <a:r>
              <a:rPr sz="3000" spc="-5" dirty="0">
                <a:latin typeface="Calibri"/>
                <a:cs typeface="Calibri"/>
              </a:rPr>
              <a:t>common use </a:t>
            </a:r>
            <a:r>
              <a:rPr sz="3000" dirty="0">
                <a:latin typeface="Calibri"/>
                <a:cs typeface="Calibri"/>
              </a:rPr>
              <a:t>of </a:t>
            </a:r>
            <a:r>
              <a:rPr sz="3000" spc="-5" dirty="0">
                <a:latin typeface="Calibri"/>
                <a:cs typeface="Calibri"/>
              </a:rPr>
              <a:t>assertions is </a:t>
            </a:r>
            <a:r>
              <a:rPr sz="3000" spc="-20" dirty="0">
                <a:latin typeface="Calibri"/>
                <a:cs typeface="Calibri"/>
              </a:rPr>
              <a:t>to </a:t>
            </a:r>
            <a:r>
              <a:rPr sz="3000" spc="-10" dirty="0">
                <a:latin typeface="Calibri"/>
                <a:cs typeface="Calibri"/>
              </a:rPr>
              <a:t>replace </a:t>
            </a:r>
            <a:r>
              <a:rPr sz="3000" spc="-5" dirty="0">
                <a:latin typeface="Calibri"/>
                <a:cs typeface="Calibri"/>
              </a:rPr>
              <a:t>assumptions </a:t>
            </a:r>
            <a:r>
              <a:rPr sz="3000" spc="-66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with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assertions in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the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code.</a:t>
            </a:r>
            <a:endParaRPr sz="30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145"/>
              </a:spcBef>
              <a:buFont typeface="Arial"/>
              <a:buChar char="•"/>
              <a:tabLst>
                <a:tab pos="241300" algn="l"/>
              </a:tabLst>
            </a:pPr>
            <a:r>
              <a:rPr sz="3000" dirty="0">
                <a:latin typeface="Calibri"/>
                <a:cs typeface="Calibri"/>
              </a:rPr>
              <a:t>A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best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practice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is </a:t>
            </a:r>
            <a:r>
              <a:rPr sz="3000" spc="-20" dirty="0">
                <a:latin typeface="Calibri"/>
                <a:cs typeface="Calibri"/>
              </a:rPr>
              <a:t>to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use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assertions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b="1" spc="-10" dirty="0">
                <a:latin typeface="Calibri"/>
                <a:cs typeface="Calibri"/>
              </a:rPr>
              <a:t>liberally</a:t>
            </a:r>
            <a:r>
              <a:rPr sz="3000" spc="-10" dirty="0">
                <a:latin typeface="Calibri"/>
                <a:cs typeface="Calibri"/>
              </a:rPr>
              <a:t>.</a:t>
            </a:r>
            <a:endParaRPr sz="3000" dirty="0">
              <a:latin typeface="Calibri"/>
              <a:cs typeface="Calibri"/>
            </a:endParaRPr>
          </a:p>
          <a:p>
            <a:pPr marL="241300" marR="197485" indent="-228600">
              <a:lnSpc>
                <a:spcPts val="3220"/>
              </a:lnSpc>
              <a:spcBef>
                <a:spcPts val="715"/>
              </a:spcBef>
              <a:buFont typeface="Arial"/>
              <a:buChar char="•"/>
              <a:tabLst>
                <a:tab pos="241300" algn="l"/>
              </a:tabLst>
            </a:pPr>
            <a:r>
              <a:rPr sz="3000" spc="-5" dirty="0">
                <a:latin typeface="Calibri"/>
                <a:cs typeface="Calibri"/>
              </a:rPr>
              <a:t>Assertions </a:t>
            </a:r>
            <a:r>
              <a:rPr sz="3000" spc="-15" dirty="0">
                <a:latin typeface="Calibri"/>
                <a:cs typeface="Calibri"/>
              </a:rPr>
              <a:t>are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25" dirty="0">
                <a:latin typeface="Calibri"/>
                <a:cs typeface="Calibri"/>
              </a:rPr>
              <a:t>checked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at</a:t>
            </a:r>
            <a:r>
              <a:rPr sz="3000" spc="-10" dirty="0">
                <a:latin typeface="Calibri"/>
                <a:cs typeface="Calibri"/>
              </a:rPr>
              <a:t> runtime</a:t>
            </a:r>
            <a:r>
              <a:rPr sz="3000" spc="-5" dirty="0">
                <a:latin typeface="Calibri"/>
                <a:cs typeface="Calibri"/>
              </a:rPr>
              <a:t> and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can</a:t>
            </a:r>
            <a:r>
              <a:rPr sz="3000" spc="-5" dirty="0">
                <a:latin typeface="Calibri"/>
                <a:cs typeface="Calibri"/>
              </a:rPr>
              <a:t> be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turned </a:t>
            </a:r>
            <a:r>
              <a:rPr sz="3000" spc="-66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on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or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off</a:t>
            </a:r>
            <a:r>
              <a:rPr sz="3000" spc="-15" dirty="0">
                <a:latin typeface="Calibri"/>
                <a:cs typeface="Calibri"/>
              </a:rPr>
              <a:t> at startup </a:t>
            </a:r>
            <a:r>
              <a:rPr sz="3000" spc="-5" dirty="0">
                <a:latin typeface="Calibri"/>
                <a:cs typeface="Calibri"/>
              </a:rPr>
              <a:t>time,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u="heavy" spc="-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unlike</a:t>
            </a:r>
            <a:r>
              <a:rPr sz="3000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3000" u="heavy" spc="-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exception</a:t>
            </a:r>
            <a:r>
              <a:rPr sz="3000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30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handling</a:t>
            </a:r>
            <a:r>
              <a:rPr sz="3000" spc="-5" dirty="0">
                <a:latin typeface="Calibri"/>
                <a:cs typeface="Calibri"/>
              </a:rPr>
              <a:t>.</a:t>
            </a:r>
            <a:endParaRPr sz="3000" dirty="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938530"/>
            <a:chOff x="0" y="0"/>
            <a:chExt cx="9144000" cy="938530"/>
          </a:xfrm>
        </p:grpSpPr>
        <p:sp>
          <p:nvSpPr>
            <p:cNvPr id="4" name="object 4"/>
            <p:cNvSpPr/>
            <p:nvPr/>
          </p:nvSpPr>
          <p:spPr>
            <a:xfrm>
              <a:off x="6099047" y="26380"/>
              <a:ext cx="3045460" cy="0"/>
            </a:xfrm>
            <a:custGeom>
              <a:avLst/>
              <a:gdLst/>
              <a:ahLst/>
              <a:cxnLst/>
              <a:rect l="l" t="t" r="r" b="b"/>
              <a:pathLst>
                <a:path w="3045459">
                  <a:moveTo>
                    <a:pt x="0" y="0"/>
                  </a:moveTo>
                  <a:lnTo>
                    <a:pt x="3044952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26944"/>
              <a:ext cx="6099175" cy="0"/>
            </a:xfrm>
            <a:custGeom>
              <a:avLst/>
              <a:gdLst/>
              <a:ahLst/>
              <a:cxnLst/>
              <a:rect l="l" t="t" r="r" b="b"/>
              <a:pathLst>
                <a:path w="6099175">
                  <a:moveTo>
                    <a:pt x="0" y="0"/>
                  </a:moveTo>
                  <a:lnTo>
                    <a:pt x="6099048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23346" y="0"/>
              <a:ext cx="585984" cy="938047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450339" y="432815"/>
            <a:ext cx="6962775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Using</a:t>
            </a:r>
            <a:r>
              <a:rPr spc="-25" dirty="0"/>
              <a:t> </a:t>
            </a:r>
            <a:r>
              <a:rPr spc="-15" dirty="0"/>
              <a:t>Exception</a:t>
            </a:r>
            <a:r>
              <a:rPr spc="-20" dirty="0"/>
              <a:t> </a:t>
            </a:r>
            <a:r>
              <a:rPr spc="-5" dirty="0"/>
              <a:t>Handling</a:t>
            </a:r>
            <a:r>
              <a:rPr spc="-20" dirty="0"/>
              <a:t> </a:t>
            </a:r>
            <a:r>
              <a:rPr spc="-5" dirty="0"/>
              <a:t>or</a:t>
            </a:r>
            <a:r>
              <a:rPr spc="-10" dirty="0"/>
              <a:t> </a:t>
            </a:r>
            <a:r>
              <a:rPr spc="-5" dirty="0"/>
              <a:t>Assertions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662D26B2-9268-912F-08BA-9C1E675F78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5BC325A2-40B8-6F17-4542-7F1BDADE00F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16762" y="384047"/>
            <a:ext cx="8110855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/>
              <a:t>Stack Trace</a:t>
            </a:r>
            <a:endParaRPr spc="-15" dirty="0"/>
          </a:p>
        </p:txBody>
      </p:sp>
      <p:grpSp>
        <p:nvGrpSpPr>
          <p:cNvPr id="28" name="object 28">
            <a:extLst>
              <a:ext uri="{FF2B5EF4-FFF2-40B4-BE49-F238E27FC236}">
                <a16:creationId xmlns:a16="http://schemas.microsoft.com/office/drawing/2014/main" id="{0534AB29-560C-004A-D7F9-22C4D76C68DD}"/>
              </a:ext>
            </a:extLst>
          </p:cNvPr>
          <p:cNvGrpSpPr/>
          <p:nvPr/>
        </p:nvGrpSpPr>
        <p:grpSpPr>
          <a:xfrm>
            <a:off x="0" y="0"/>
            <a:ext cx="9144000" cy="938530"/>
            <a:chOff x="0" y="0"/>
            <a:chExt cx="9144000" cy="938530"/>
          </a:xfrm>
        </p:grpSpPr>
        <p:sp>
          <p:nvSpPr>
            <p:cNvPr id="29" name="object 29">
              <a:extLst>
                <a:ext uri="{FF2B5EF4-FFF2-40B4-BE49-F238E27FC236}">
                  <a16:creationId xmlns:a16="http://schemas.microsoft.com/office/drawing/2014/main" id="{493F24DE-5506-2E1B-BD82-B5E86AAEFDF4}"/>
                </a:ext>
              </a:extLst>
            </p:cNvPr>
            <p:cNvSpPr/>
            <p:nvPr/>
          </p:nvSpPr>
          <p:spPr>
            <a:xfrm>
              <a:off x="6099047" y="26380"/>
              <a:ext cx="3045460" cy="0"/>
            </a:xfrm>
            <a:custGeom>
              <a:avLst/>
              <a:gdLst/>
              <a:ahLst/>
              <a:cxnLst/>
              <a:rect l="l" t="t" r="r" b="b"/>
              <a:pathLst>
                <a:path w="3045459">
                  <a:moveTo>
                    <a:pt x="0" y="0"/>
                  </a:moveTo>
                  <a:lnTo>
                    <a:pt x="3044952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>
              <a:extLst>
                <a:ext uri="{FF2B5EF4-FFF2-40B4-BE49-F238E27FC236}">
                  <a16:creationId xmlns:a16="http://schemas.microsoft.com/office/drawing/2014/main" id="{32F0EDBE-6ACD-7511-40F7-EB849DE2F2BD}"/>
                </a:ext>
              </a:extLst>
            </p:cNvPr>
            <p:cNvSpPr/>
            <p:nvPr/>
          </p:nvSpPr>
          <p:spPr>
            <a:xfrm>
              <a:off x="0" y="26944"/>
              <a:ext cx="6099175" cy="0"/>
            </a:xfrm>
            <a:custGeom>
              <a:avLst/>
              <a:gdLst/>
              <a:ahLst/>
              <a:cxnLst/>
              <a:rect l="l" t="t" r="r" b="b"/>
              <a:pathLst>
                <a:path w="6099175">
                  <a:moveTo>
                    <a:pt x="0" y="0"/>
                  </a:moveTo>
                  <a:lnTo>
                    <a:pt x="6099048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>
              <a:extLst>
                <a:ext uri="{FF2B5EF4-FFF2-40B4-BE49-F238E27FC236}">
                  <a16:creationId xmlns:a16="http://schemas.microsoft.com/office/drawing/2014/main" id="{19BBCEAC-FB40-9F15-68B2-F0F4E19E87F0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23346" y="0"/>
              <a:ext cx="585984" cy="938047"/>
            </a:xfrm>
            <a:prstGeom prst="rect">
              <a:avLst/>
            </a:prstGeom>
          </p:spPr>
        </p:pic>
      </p:grpSp>
      <p:sp>
        <p:nvSpPr>
          <p:cNvPr id="32" name="object 32">
            <a:extLst>
              <a:ext uri="{FF2B5EF4-FFF2-40B4-BE49-F238E27FC236}">
                <a16:creationId xmlns:a16="http://schemas.microsoft.com/office/drawing/2014/main" id="{CAEC430D-659F-C5D9-BB21-03A224F15063}"/>
              </a:ext>
            </a:extLst>
          </p:cNvPr>
          <p:cNvSpPr txBox="1"/>
          <p:nvPr/>
        </p:nvSpPr>
        <p:spPr>
          <a:xfrm>
            <a:off x="472440" y="1179067"/>
            <a:ext cx="8365490" cy="2265364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55600" marR="5080" indent="-342900">
              <a:lnSpc>
                <a:spcPct val="100400"/>
              </a:lnSpc>
              <a:spcBef>
                <a:spcPts val="8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A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handler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for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exception</a:t>
            </a:r>
            <a:r>
              <a:rPr sz="2400" spc="-5" dirty="0">
                <a:latin typeface="Calibri"/>
                <a:cs typeface="Calibri"/>
              </a:rPr>
              <a:t> is </a:t>
            </a:r>
            <a:r>
              <a:rPr sz="2400" spc="-15" dirty="0">
                <a:latin typeface="Calibri"/>
                <a:cs typeface="Calibri"/>
              </a:rPr>
              <a:t>found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by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propagating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exception </a:t>
            </a:r>
            <a:r>
              <a:rPr sz="2400" spc="-5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backward through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 chain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method </a:t>
            </a:r>
            <a:r>
              <a:rPr sz="2400" spc="-10" dirty="0">
                <a:latin typeface="Calibri"/>
                <a:cs typeface="Calibri"/>
              </a:rPr>
              <a:t>calls,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starting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from </a:t>
            </a: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current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method.</a:t>
            </a:r>
            <a:endParaRPr lang="en-US" sz="2400" spc="-5" dirty="0">
              <a:latin typeface="Calibri"/>
              <a:cs typeface="Calibri"/>
            </a:endParaRPr>
          </a:p>
          <a:p>
            <a:pPr marL="355600" marR="5080" indent="-342900">
              <a:lnSpc>
                <a:spcPct val="100400"/>
              </a:lnSpc>
              <a:spcBef>
                <a:spcPts val="8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endParaRPr lang="en-US" sz="2400" spc="-5" dirty="0">
              <a:latin typeface="Calibri"/>
              <a:cs typeface="Calibri"/>
            </a:endParaRPr>
          </a:p>
          <a:p>
            <a:pPr marL="12700" marR="5080">
              <a:lnSpc>
                <a:spcPct val="100400"/>
              </a:lnSpc>
              <a:spcBef>
                <a:spcPts val="85"/>
              </a:spcBef>
              <a:tabLst>
                <a:tab pos="354965" algn="l"/>
                <a:tab pos="355600" algn="l"/>
              </a:tabLst>
            </a:pPr>
            <a:endParaRPr lang="en-US" sz="2400" spc="-5" dirty="0">
              <a:latin typeface="Calibri"/>
              <a:cs typeface="Calibri"/>
            </a:endParaRPr>
          </a:p>
          <a:p>
            <a:pPr marL="12700" marR="5080">
              <a:lnSpc>
                <a:spcPct val="100400"/>
              </a:lnSpc>
              <a:spcBef>
                <a:spcPts val="85"/>
              </a:spcBef>
              <a:tabLst>
                <a:tab pos="354965" algn="l"/>
                <a:tab pos="355600" algn="l"/>
              </a:tabLst>
            </a:pPr>
            <a:endParaRPr sz="2400" dirty="0">
              <a:latin typeface="Calibri"/>
              <a:cs typeface="Calibri"/>
            </a:endParaRPr>
          </a:p>
        </p:txBody>
      </p:sp>
      <p:sp>
        <p:nvSpPr>
          <p:cNvPr id="33" name="object 33">
            <a:extLst>
              <a:ext uri="{FF2B5EF4-FFF2-40B4-BE49-F238E27FC236}">
                <a16:creationId xmlns:a16="http://schemas.microsoft.com/office/drawing/2014/main" id="{A8F9B592-4CC4-D758-AA1E-C32499151685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929DC3-9377-2E8D-4FB2-866F2D71F7E6}"/>
              </a:ext>
            </a:extLst>
          </p:cNvPr>
          <p:cNvSpPr txBox="1"/>
          <p:nvPr/>
        </p:nvSpPr>
        <p:spPr>
          <a:xfrm>
            <a:off x="5943600" y="6204286"/>
            <a:ext cx="2751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Switch to Code - </a:t>
            </a:r>
            <a:r>
              <a:rPr lang="en-US" dirty="0" err="1"/>
              <a:t>StackTrace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2F2D16C-EFB5-3553-4BAF-C0F88539DD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2667000"/>
            <a:ext cx="7020905" cy="3277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5270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64668" y="144780"/>
            <a:ext cx="301498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The</a:t>
            </a:r>
            <a:r>
              <a:rPr sz="4400" spc="-35" dirty="0"/>
              <a:t> </a:t>
            </a:r>
            <a:r>
              <a:rPr sz="4400" dirty="0"/>
              <a:t>File</a:t>
            </a:r>
            <a:r>
              <a:rPr sz="4400" spc="-30" dirty="0"/>
              <a:t> </a:t>
            </a:r>
            <a:r>
              <a:rPr sz="4400" spc="-5" dirty="0"/>
              <a:t>Class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459740" y="1073403"/>
            <a:ext cx="8218170" cy="2681183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241300" marR="5080" indent="-228600">
              <a:lnSpc>
                <a:spcPct val="80500"/>
              </a:lnSpc>
              <a:spcBef>
                <a:spcPts val="75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b="1" spc="-5" dirty="0">
                <a:latin typeface="Calibri"/>
                <a:cs typeface="Calibri"/>
              </a:rPr>
              <a:t>File</a:t>
            </a:r>
            <a:r>
              <a:rPr sz="2800" b="1" spc="10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class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intended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provide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abstraction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that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deals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with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most</a:t>
            </a:r>
            <a:r>
              <a:rPr sz="2800" spc="-5" dirty="0">
                <a:latin typeface="Calibri"/>
                <a:cs typeface="Calibri"/>
              </a:rPr>
              <a:t> of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machine-dependent 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complexities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files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path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names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5" dirty="0">
                <a:latin typeface="Calibri"/>
                <a:cs typeface="Calibri"/>
              </a:rPr>
              <a:t> machine- 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independent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fashion.</a:t>
            </a:r>
            <a:endParaRPr sz="2800" dirty="0">
              <a:latin typeface="Calibri"/>
              <a:cs typeface="Calibri"/>
            </a:endParaRPr>
          </a:p>
          <a:p>
            <a:pPr marL="241300" indent="-228600">
              <a:lnSpc>
                <a:spcPts val="3265"/>
              </a:lnSpc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filename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string.</a:t>
            </a:r>
            <a:endParaRPr sz="2800" dirty="0">
              <a:latin typeface="Calibri"/>
              <a:cs typeface="Calibri"/>
            </a:endParaRPr>
          </a:p>
          <a:p>
            <a:pPr marL="241300" marR="339725" indent="-228600">
              <a:lnSpc>
                <a:spcPct val="77100"/>
              </a:lnSpc>
              <a:spcBef>
                <a:spcPts val="74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b="1" spc="-5" dirty="0">
                <a:latin typeface="Calibri"/>
                <a:cs typeface="Calibri"/>
              </a:rPr>
              <a:t>File</a:t>
            </a:r>
            <a:r>
              <a:rPr sz="2800" b="1" spc="10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class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 </a:t>
            </a:r>
            <a:r>
              <a:rPr sz="2800" spc="-15" dirty="0">
                <a:latin typeface="Calibri"/>
                <a:cs typeface="Calibri"/>
              </a:rPr>
              <a:t>wrapper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class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for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 file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name and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its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directory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path.</a:t>
            </a:r>
            <a:endParaRPr sz="2800" dirty="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9144000" cy="938530"/>
            <a:chOff x="0" y="0"/>
            <a:chExt cx="9144000" cy="938530"/>
          </a:xfrm>
        </p:grpSpPr>
        <p:sp>
          <p:nvSpPr>
            <p:cNvPr id="5" name="object 5"/>
            <p:cNvSpPr/>
            <p:nvPr/>
          </p:nvSpPr>
          <p:spPr>
            <a:xfrm>
              <a:off x="6099047" y="26380"/>
              <a:ext cx="3045460" cy="0"/>
            </a:xfrm>
            <a:custGeom>
              <a:avLst/>
              <a:gdLst/>
              <a:ahLst/>
              <a:cxnLst/>
              <a:rect l="l" t="t" r="r" b="b"/>
              <a:pathLst>
                <a:path w="3045459">
                  <a:moveTo>
                    <a:pt x="0" y="0"/>
                  </a:moveTo>
                  <a:lnTo>
                    <a:pt x="3044952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26944"/>
              <a:ext cx="6099175" cy="0"/>
            </a:xfrm>
            <a:custGeom>
              <a:avLst/>
              <a:gdLst/>
              <a:ahLst/>
              <a:cxnLst/>
              <a:rect l="l" t="t" r="r" b="b"/>
              <a:pathLst>
                <a:path w="6099175">
                  <a:moveTo>
                    <a:pt x="0" y="0"/>
                  </a:moveTo>
                  <a:lnTo>
                    <a:pt x="6099048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23346" y="0"/>
              <a:ext cx="585984" cy="938047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71628"/>
            <a:ext cx="469773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/>
              <a:t>Obtaining </a:t>
            </a:r>
            <a:r>
              <a:rPr sz="2000" spc="-5" dirty="0"/>
              <a:t>file</a:t>
            </a:r>
            <a:r>
              <a:rPr sz="2000" spc="-10" dirty="0"/>
              <a:t> properties </a:t>
            </a:r>
            <a:r>
              <a:rPr sz="2000" spc="-5" dirty="0"/>
              <a:t>and manipulating</a:t>
            </a:r>
            <a:r>
              <a:rPr sz="2000" spc="-10" dirty="0"/>
              <a:t> </a:t>
            </a:r>
            <a:r>
              <a:rPr sz="2000" spc="-5" dirty="0"/>
              <a:t>file</a:t>
            </a:r>
            <a:endParaRPr sz="2000"/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6448425"/>
            <a:chOff x="0" y="0"/>
            <a:chExt cx="9144000" cy="644842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95400" y="381000"/>
              <a:ext cx="7329487" cy="606742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6099047" y="26380"/>
              <a:ext cx="3045460" cy="0"/>
            </a:xfrm>
            <a:custGeom>
              <a:avLst/>
              <a:gdLst/>
              <a:ahLst/>
              <a:cxnLst/>
              <a:rect l="l" t="t" r="r" b="b"/>
              <a:pathLst>
                <a:path w="3045459">
                  <a:moveTo>
                    <a:pt x="0" y="0"/>
                  </a:moveTo>
                  <a:lnTo>
                    <a:pt x="3044952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26944"/>
              <a:ext cx="6099175" cy="0"/>
            </a:xfrm>
            <a:custGeom>
              <a:avLst/>
              <a:gdLst/>
              <a:ahLst/>
              <a:cxnLst/>
              <a:rect l="l" t="t" r="r" b="b"/>
              <a:pathLst>
                <a:path w="6099175">
                  <a:moveTo>
                    <a:pt x="0" y="0"/>
                  </a:moveTo>
                  <a:lnTo>
                    <a:pt x="6099048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323346" y="0"/>
              <a:ext cx="585984" cy="938047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86180" y="155955"/>
            <a:ext cx="6541134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0" spc="-20" dirty="0">
                <a:latin typeface="Calibri Light"/>
                <a:cs typeface="Calibri Light"/>
              </a:rPr>
              <a:t>Problem: </a:t>
            </a:r>
            <a:r>
              <a:rPr sz="4000" b="0" spc="-15" dirty="0">
                <a:latin typeface="Calibri Light"/>
                <a:cs typeface="Calibri Light"/>
              </a:rPr>
              <a:t>Explore</a:t>
            </a:r>
            <a:r>
              <a:rPr sz="4000" b="0" spc="-20" dirty="0">
                <a:latin typeface="Calibri Light"/>
                <a:cs typeface="Calibri Light"/>
              </a:rPr>
              <a:t> </a:t>
            </a:r>
            <a:r>
              <a:rPr sz="4000" b="0" spc="-5" dirty="0">
                <a:latin typeface="Calibri Light"/>
                <a:cs typeface="Calibri Light"/>
              </a:rPr>
              <a:t>File</a:t>
            </a:r>
            <a:r>
              <a:rPr sz="4000" b="0" spc="-15" dirty="0">
                <a:latin typeface="Calibri Light"/>
                <a:cs typeface="Calibri Light"/>
              </a:rPr>
              <a:t> Properties</a:t>
            </a:r>
            <a:endParaRPr sz="40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0375" y="1430019"/>
            <a:ext cx="7717790" cy="13030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>
              <a:lnSpc>
                <a:spcPct val="99600"/>
              </a:lnSpc>
              <a:spcBef>
                <a:spcPts val="110"/>
              </a:spcBef>
            </a:pPr>
            <a:r>
              <a:rPr sz="2800" spc="-5" dirty="0">
                <a:latin typeface="Times New Roman"/>
                <a:cs typeface="Times New Roman"/>
              </a:rPr>
              <a:t>Objective: </a:t>
            </a:r>
            <a:r>
              <a:rPr sz="2800" spc="-25" dirty="0">
                <a:latin typeface="Times New Roman"/>
                <a:cs typeface="Times New Roman"/>
              </a:rPr>
              <a:t>Write </a:t>
            </a:r>
            <a:r>
              <a:rPr sz="2800" dirty="0">
                <a:latin typeface="Times New Roman"/>
                <a:cs typeface="Times New Roman"/>
              </a:rPr>
              <a:t>a program </a:t>
            </a:r>
            <a:r>
              <a:rPr sz="2800" spc="-5" dirty="0">
                <a:latin typeface="Times New Roman"/>
                <a:cs typeface="Times New Roman"/>
              </a:rPr>
              <a:t>that demonstrates </a:t>
            </a:r>
            <a:r>
              <a:rPr sz="2800" dirty="0">
                <a:latin typeface="Times New Roman"/>
                <a:cs typeface="Times New Roman"/>
              </a:rPr>
              <a:t>how </a:t>
            </a:r>
            <a:r>
              <a:rPr sz="2800" spc="-5" dirty="0">
                <a:latin typeface="Times New Roman"/>
                <a:cs typeface="Times New Roman"/>
              </a:rPr>
              <a:t>to 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u="sng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create files </a:t>
            </a:r>
            <a:r>
              <a:rPr sz="2800" spc="-5" dirty="0">
                <a:latin typeface="Times New Roman"/>
                <a:cs typeface="Times New Roman"/>
              </a:rPr>
              <a:t>in </a:t>
            </a:r>
            <a:r>
              <a:rPr sz="2800" dirty="0">
                <a:latin typeface="Times New Roman"/>
                <a:cs typeface="Times New Roman"/>
              </a:rPr>
              <a:t>a </a:t>
            </a:r>
            <a:r>
              <a:rPr sz="2800" spc="-5" dirty="0">
                <a:latin typeface="Times New Roman"/>
                <a:cs typeface="Times New Roman"/>
              </a:rPr>
              <a:t>platform-independent way and use the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methods in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File</a:t>
            </a:r>
            <a:r>
              <a:rPr sz="2800" spc="-10" dirty="0">
                <a:latin typeface="Times New Roman"/>
                <a:cs typeface="Times New Roman"/>
              </a:rPr>
              <a:t> class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u="sng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to</a:t>
            </a:r>
            <a:r>
              <a:rPr sz="28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00" u="sng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obtain</a:t>
            </a:r>
            <a:r>
              <a:rPr sz="28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00" u="sng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their</a:t>
            </a:r>
            <a:r>
              <a:rPr sz="2800" u="sng" spc="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00" u="sng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properties</a:t>
            </a:r>
            <a:r>
              <a:rPr sz="2800" spc="-5" dirty="0">
                <a:latin typeface="Times New Roman"/>
                <a:cs typeface="Times New Roman"/>
              </a:rPr>
              <a:t>.</a:t>
            </a:r>
            <a:endParaRPr sz="2800" dirty="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4350" y="3200400"/>
            <a:ext cx="4038600" cy="256698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00600" y="3200400"/>
            <a:ext cx="3867150" cy="2582862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0" y="0"/>
            <a:ext cx="9144000" cy="938530"/>
            <a:chOff x="0" y="0"/>
            <a:chExt cx="9144000" cy="938530"/>
          </a:xfrm>
        </p:grpSpPr>
        <p:sp>
          <p:nvSpPr>
            <p:cNvPr id="7" name="object 7"/>
            <p:cNvSpPr/>
            <p:nvPr/>
          </p:nvSpPr>
          <p:spPr>
            <a:xfrm>
              <a:off x="6099047" y="26380"/>
              <a:ext cx="3045460" cy="0"/>
            </a:xfrm>
            <a:custGeom>
              <a:avLst/>
              <a:gdLst/>
              <a:ahLst/>
              <a:cxnLst/>
              <a:rect l="l" t="t" r="r" b="b"/>
              <a:pathLst>
                <a:path w="3045459">
                  <a:moveTo>
                    <a:pt x="0" y="0"/>
                  </a:moveTo>
                  <a:lnTo>
                    <a:pt x="3044952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26944"/>
              <a:ext cx="6099175" cy="0"/>
            </a:xfrm>
            <a:custGeom>
              <a:avLst/>
              <a:gdLst/>
              <a:ahLst/>
              <a:cxnLst/>
              <a:rect l="l" t="t" r="r" b="b"/>
              <a:pathLst>
                <a:path w="6099175">
                  <a:moveTo>
                    <a:pt x="0" y="0"/>
                  </a:moveTo>
                  <a:lnTo>
                    <a:pt x="6099048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323346" y="0"/>
              <a:ext cx="585984" cy="938047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42</a:t>
            </a:fld>
            <a:endParaRPr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70400" y="6420611"/>
            <a:ext cx="20320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Times New Roman"/>
                <a:cs typeface="Times New Roman"/>
              </a:rPr>
              <a:t>68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86180" y="155955"/>
            <a:ext cx="6541134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20" dirty="0"/>
              <a:t>Problem: </a:t>
            </a:r>
            <a:r>
              <a:rPr sz="4000" spc="-15" dirty="0"/>
              <a:t>Explore</a:t>
            </a:r>
            <a:r>
              <a:rPr sz="4000" spc="-20" dirty="0"/>
              <a:t> </a:t>
            </a:r>
            <a:r>
              <a:rPr sz="4000" spc="-5" dirty="0"/>
              <a:t>File</a:t>
            </a:r>
            <a:r>
              <a:rPr sz="4000" spc="-15" dirty="0"/>
              <a:t> Properties</a:t>
            </a:r>
            <a:endParaRPr sz="4000"/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9144000" cy="938530"/>
            <a:chOff x="0" y="0"/>
            <a:chExt cx="9144000" cy="938530"/>
          </a:xfrm>
        </p:grpSpPr>
        <p:sp>
          <p:nvSpPr>
            <p:cNvPr id="5" name="object 5"/>
            <p:cNvSpPr/>
            <p:nvPr/>
          </p:nvSpPr>
          <p:spPr>
            <a:xfrm>
              <a:off x="6099047" y="26380"/>
              <a:ext cx="3045460" cy="0"/>
            </a:xfrm>
            <a:custGeom>
              <a:avLst/>
              <a:gdLst/>
              <a:ahLst/>
              <a:cxnLst/>
              <a:rect l="l" t="t" r="r" b="b"/>
              <a:pathLst>
                <a:path w="3045459">
                  <a:moveTo>
                    <a:pt x="0" y="0"/>
                  </a:moveTo>
                  <a:lnTo>
                    <a:pt x="3044952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26944"/>
              <a:ext cx="6099175" cy="0"/>
            </a:xfrm>
            <a:custGeom>
              <a:avLst/>
              <a:gdLst/>
              <a:ahLst/>
              <a:cxnLst/>
              <a:rect l="l" t="t" r="r" b="b"/>
              <a:pathLst>
                <a:path w="6099175">
                  <a:moveTo>
                    <a:pt x="0" y="0"/>
                  </a:moveTo>
                  <a:lnTo>
                    <a:pt x="6099048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23346" y="0"/>
              <a:ext cx="585984" cy="938047"/>
            </a:xfrm>
            <a:prstGeom prst="rect">
              <a:avLst/>
            </a:prstGeom>
          </p:spPr>
        </p:pic>
      </p:grpSp>
      <p:sp>
        <p:nvSpPr>
          <p:cNvPr id="8" name="object 8"/>
          <p:cNvSpPr/>
          <p:nvPr/>
        </p:nvSpPr>
        <p:spPr>
          <a:xfrm>
            <a:off x="871016" y="1967725"/>
            <a:ext cx="5626735" cy="342900"/>
          </a:xfrm>
          <a:custGeom>
            <a:avLst/>
            <a:gdLst/>
            <a:ahLst/>
            <a:cxnLst/>
            <a:rect l="l" t="t" r="r" b="b"/>
            <a:pathLst>
              <a:path w="5626735" h="342900">
                <a:moveTo>
                  <a:pt x="768286" y="0"/>
                </a:moveTo>
                <a:lnTo>
                  <a:pt x="693686" y="0"/>
                </a:lnTo>
                <a:lnTo>
                  <a:pt x="474611" y="0"/>
                </a:lnTo>
                <a:lnTo>
                  <a:pt x="399999" y="0"/>
                </a:lnTo>
                <a:lnTo>
                  <a:pt x="0" y="0"/>
                </a:lnTo>
                <a:lnTo>
                  <a:pt x="0" y="342900"/>
                </a:lnTo>
                <a:lnTo>
                  <a:pt x="399999" y="342900"/>
                </a:lnTo>
                <a:lnTo>
                  <a:pt x="474611" y="342900"/>
                </a:lnTo>
                <a:lnTo>
                  <a:pt x="693686" y="342900"/>
                </a:lnTo>
                <a:lnTo>
                  <a:pt x="768286" y="342900"/>
                </a:lnTo>
                <a:lnTo>
                  <a:pt x="768286" y="0"/>
                </a:lnTo>
                <a:close/>
              </a:path>
              <a:path w="5626735" h="342900">
                <a:moveTo>
                  <a:pt x="5461571" y="0"/>
                </a:moveTo>
                <a:lnTo>
                  <a:pt x="5461571" y="0"/>
                </a:lnTo>
                <a:lnTo>
                  <a:pt x="768299" y="0"/>
                </a:lnTo>
                <a:lnTo>
                  <a:pt x="768299" y="342900"/>
                </a:lnTo>
                <a:lnTo>
                  <a:pt x="5461571" y="342900"/>
                </a:lnTo>
                <a:lnTo>
                  <a:pt x="5461571" y="0"/>
                </a:lnTo>
                <a:close/>
              </a:path>
              <a:path w="5626735" h="342900">
                <a:moveTo>
                  <a:pt x="5626684" y="0"/>
                </a:moveTo>
                <a:lnTo>
                  <a:pt x="5461584" y="0"/>
                </a:lnTo>
                <a:lnTo>
                  <a:pt x="5461584" y="342900"/>
                </a:lnTo>
                <a:lnTo>
                  <a:pt x="5626684" y="342900"/>
                </a:lnTo>
                <a:lnTo>
                  <a:pt x="5626684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51892" y="1280667"/>
            <a:ext cx="8049895" cy="50488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630"/>
              </a:lnSpc>
              <a:spcBef>
                <a:spcPts val="100"/>
              </a:spcBef>
            </a:pPr>
            <a:r>
              <a:rPr sz="2200" b="1" spc="-10" dirty="0">
                <a:solidFill>
                  <a:srgbClr val="0000FF"/>
                </a:solidFill>
                <a:latin typeface="Calibri"/>
                <a:cs typeface="Calibri"/>
              </a:rPr>
              <a:t>public </a:t>
            </a:r>
            <a:r>
              <a:rPr sz="2200" b="1" spc="-5" dirty="0">
                <a:solidFill>
                  <a:srgbClr val="0000FF"/>
                </a:solidFill>
                <a:latin typeface="Calibri"/>
                <a:cs typeface="Calibri"/>
              </a:rPr>
              <a:t>class</a:t>
            </a:r>
            <a:r>
              <a:rPr sz="2200" b="1" spc="-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200" b="1" spc="-20" dirty="0">
                <a:solidFill>
                  <a:srgbClr val="2B91AF"/>
                </a:solidFill>
                <a:latin typeface="Calibri"/>
                <a:cs typeface="Calibri"/>
              </a:rPr>
              <a:t>TestFileClass</a:t>
            </a:r>
            <a:r>
              <a:rPr sz="2200" b="1" spc="-15" dirty="0">
                <a:solidFill>
                  <a:srgbClr val="2B91AF"/>
                </a:solidFill>
                <a:latin typeface="Calibri"/>
                <a:cs typeface="Calibri"/>
              </a:rPr>
              <a:t> </a:t>
            </a:r>
            <a:r>
              <a:rPr sz="2200" b="1" dirty="0">
                <a:latin typeface="Calibri"/>
                <a:cs typeface="Calibri"/>
              </a:rPr>
              <a:t>{</a:t>
            </a:r>
            <a:endParaRPr sz="2200">
              <a:latin typeface="Calibri"/>
              <a:cs typeface="Calibri"/>
            </a:endParaRPr>
          </a:p>
          <a:p>
            <a:pPr marL="266700">
              <a:lnSpc>
                <a:spcPts val="2605"/>
              </a:lnSpc>
            </a:pPr>
            <a:r>
              <a:rPr sz="2200" b="1" spc="-10" dirty="0">
                <a:solidFill>
                  <a:srgbClr val="0000FF"/>
                </a:solidFill>
                <a:latin typeface="Calibri"/>
                <a:cs typeface="Calibri"/>
              </a:rPr>
              <a:t>public</a:t>
            </a:r>
            <a:r>
              <a:rPr sz="2200" b="1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200" b="1" spc="-15" dirty="0">
                <a:solidFill>
                  <a:srgbClr val="0000FF"/>
                </a:solidFill>
                <a:latin typeface="Calibri"/>
                <a:cs typeface="Calibri"/>
              </a:rPr>
              <a:t>static</a:t>
            </a:r>
            <a:r>
              <a:rPr sz="2200" b="1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0000FF"/>
                </a:solidFill>
                <a:latin typeface="Calibri"/>
                <a:cs typeface="Calibri"/>
              </a:rPr>
              <a:t>void </a:t>
            </a:r>
            <a:r>
              <a:rPr sz="2200" b="1" spc="-5" dirty="0">
                <a:latin typeface="Calibri"/>
                <a:cs typeface="Calibri"/>
              </a:rPr>
              <a:t>main(</a:t>
            </a:r>
            <a:r>
              <a:rPr sz="2200" b="1" spc="-5" dirty="0">
                <a:solidFill>
                  <a:srgbClr val="0000FF"/>
                </a:solidFill>
                <a:latin typeface="Calibri"/>
                <a:cs typeface="Calibri"/>
              </a:rPr>
              <a:t>String</a:t>
            </a:r>
            <a:r>
              <a:rPr sz="2200" b="1" spc="-5" dirty="0">
                <a:latin typeface="Calibri"/>
                <a:cs typeface="Calibri"/>
              </a:rPr>
              <a:t>[] </a:t>
            </a:r>
            <a:r>
              <a:rPr sz="2200" b="1" spc="-10" dirty="0">
                <a:solidFill>
                  <a:srgbClr val="808080"/>
                </a:solidFill>
                <a:latin typeface="Calibri"/>
                <a:cs typeface="Calibri"/>
              </a:rPr>
              <a:t>args</a:t>
            </a:r>
            <a:r>
              <a:rPr sz="2200" b="1" spc="-10" dirty="0">
                <a:latin typeface="Calibri"/>
                <a:cs typeface="Calibri"/>
              </a:rPr>
              <a:t>){</a:t>
            </a:r>
            <a:endParaRPr sz="2200">
              <a:latin typeface="Calibri"/>
              <a:cs typeface="Calibri"/>
            </a:endParaRPr>
          </a:p>
          <a:p>
            <a:pPr marL="647700">
              <a:lnSpc>
                <a:spcPts val="2615"/>
              </a:lnSpc>
            </a:pPr>
            <a:r>
              <a:rPr sz="2200" b="1" spc="-10" dirty="0">
                <a:solidFill>
                  <a:srgbClr val="0000FF"/>
                </a:solidFill>
                <a:latin typeface="Calibri"/>
                <a:cs typeface="Calibri"/>
              </a:rPr>
              <a:t>java</a:t>
            </a:r>
            <a:r>
              <a:rPr sz="2200" b="1" spc="-10" dirty="0">
                <a:latin typeface="Calibri"/>
                <a:cs typeface="Calibri"/>
              </a:rPr>
              <a:t>.</a:t>
            </a:r>
            <a:r>
              <a:rPr sz="2200" b="1" spc="-10" dirty="0">
                <a:solidFill>
                  <a:srgbClr val="0000FF"/>
                </a:solidFill>
                <a:latin typeface="Calibri"/>
                <a:cs typeface="Calibri"/>
              </a:rPr>
              <a:t>io</a:t>
            </a:r>
            <a:r>
              <a:rPr sz="2200" b="1" spc="-10" dirty="0">
                <a:latin typeface="Calibri"/>
                <a:cs typeface="Calibri"/>
              </a:rPr>
              <a:t>.</a:t>
            </a:r>
            <a:r>
              <a:rPr sz="2200" b="1" spc="-10" dirty="0">
                <a:solidFill>
                  <a:srgbClr val="0000FF"/>
                </a:solidFill>
                <a:latin typeface="Calibri"/>
                <a:cs typeface="Calibri"/>
              </a:rPr>
              <a:t>File</a:t>
            </a:r>
            <a:r>
              <a:rPr sz="2200" b="1" spc="-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file </a:t>
            </a:r>
            <a:r>
              <a:rPr sz="2200" b="1" dirty="0">
                <a:latin typeface="Calibri"/>
                <a:cs typeface="Calibri"/>
              </a:rPr>
              <a:t>=</a:t>
            </a:r>
            <a:r>
              <a:rPr sz="2200" b="1" spc="-5" dirty="0"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0000FF"/>
                </a:solidFill>
                <a:latin typeface="Calibri"/>
                <a:cs typeface="Calibri"/>
              </a:rPr>
              <a:t>new</a:t>
            </a:r>
            <a:r>
              <a:rPr sz="2200" b="1" spc="-1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java.io.File(</a:t>
            </a:r>
            <a:r>
              <a:rPr sz="2200" b="1" spc="-5" dirty="0">
                <a:solidFill>
                  <a:srgbClr val="A31515"/>
                </a:solidFill>
                <a:latin typeface="Calibri"/>
                <a:cs typeface="Calibri"/>
              </a:rPr>
              <a:t>"image/us.gif"</a:t>
            </a:r>
            <a:r>
              <a:rPr sz="2200" b="1" spc="-5" dirty="0">
                <a:latin typeface="Calibri"/>
                <a:cs typeface="Calibri"/>
              </a:rPr>
              <a:t>);</a:t>
            </a:r>
            <a:endParaRPr sz="2200">
              <a:latin typeface="Calibri"/>
              <a:cs typeface="Calibri"/>
            </a:endParaRPr>
          </a:p>
          <a:p>
            <a:pPr marL="647700" marR="5080">
              <a:lnSpc>
                <a:spcPct val="99700"/>
              </a:lnSpc>
              <a:spcBef>
                <a:spcPts val="80"/>
              </a:spcBef>
            </a:pPr>
            <a:r>
              <a:rPr sz="2200" b="1" spc="-10" dirty="0">
                <a:latin typeface="Calibri"/>
                <a:cs typeface="Calibri"/>
              </a:rPr>
              <a:t>System.out.println(</a:t>
            </a:r>
            <a:r>
              <a:rPr sz="2200" b="1" spc="-10" dirty="0">
                <a:solidFill>
                  <a:srgbClr val="A31515"/>
                </a:solidFill>
                <a:latin typeface="Calibri"/>
                <a:cs typeface="Calibri"/>
              </a:rPr>
              <a:t>"Does</a:t>
            </a:r>
            <a:r>
              <a:rPr sz="2200" b="1" dirty="0">
                <a:solidFill>
                  <a:srgbClr val="A31515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A31515"/>
                </a:solidFill>
                <a:latin typeface="Calibri"/>
                <a:cs typeface="Calibri"/>
              </a:rPr>
              <a:t>it</a:t>
            </a:r>
            <a:r>
              <a:rPr sz="2200" b="1" dirty="0">
                <a:solidFill>
                  <a:srgbClr val="A31515"/>
                </a:solidFill>
                <a:latin typeface="Calibri"/>
                <a:cs typeface="Calibri"/>
              </a:rPr>
              <a:t> </a:t>
            </a:r>
            <a:r>
              <a:rPr sz="2200" b="1" spc="-15" dirty="0">
                <a:solidFill>
                  <a:srgbClr val="A31515"/>
                </a:solidFill>
                <a:latin typeface="Calibri"/>
                <a:cs typeface="Calibri"/>
              </a:rPr>
              <a:t>exist?</a:t>
            </a:r>
            <a:r>
              <a:rPr sz="2200" b="1" spc="5" dirty="0">
                <a:solidFill>
                  <a:srgbClr val="A31515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A31515"/>
                </a:solidFill>
                <a:latin typeface="Calibri"/>
                <a:cs typeface="Calibri"/>
              </a:rPr>
              <a:t>" </a:t>
            </a:r>
            <a:r>
              <a:rPr sz="2200" b="1" dirty="0">
                <a:latin typeface="Calibri"/>
                <a:cs typeface="Calibri"/>
              </a:rPr>
              <a:t>+</a:t>
            </a:r>
            <a:r>
              <a:rPr sz="2200" b="1" spc="5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file.exists()); </a:t>
            </a:r>
            <a:r>
              <a:rPr sz="2200" b="1" spc="-5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System.out.println(</a:t>
            </a:r>
            <a:r>
              <a:rPr sz="2200" b="1" spc="-10" dirty="0">
                <a:solidFill>
                  <a:srgbClr val="A31515"/>
                </a:solidFill>
                <a:latin typeface="Calibri"/>
                <a:cs typeface="Calibri"/>
              </a:rPr>
              <a:t>"The</a:t>
            </a:r>
            <a:r>
              <a:rPr sz="2200" b="1" dirty="0">
                <a:solidFill>
                  <a:srgbClr val="A31515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A31515"/>
                </a:solidFill>
                <a:latin typeface="Calibri"/>
                <a:cs typeface="Calibri"/>
              </a:rPr>
              <a:t>file</a:t>
            </a:r>
            <a:r>
              <a:rPr sz="2200" b="1" spc="5" dirty="0">
                <a:solidFill>
                  <a:srgbClr val="A31515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A31515"/>
                </a:solidFill>
                <a:latin typeface="Calibri"/>
                <a:cs typeface="Calibri"/>
              </a:rPr>
              <a:t>has </a:t>
            </a:r>
            <a:r>
              <a:rPr sz="2200" b="1" dirty="0">
                <a:solidFill>
                  <a:srgbClr val="A31515"/>
                </a:solidFill>
                <a:latin typeface="Calibri"/>
                <a:cs typeface="Calibri"/>
              </a:rPr>
              <a:t>"</a:t>
            </a:r>
            <a:r>
              <a:rPr sz="2200" b="1" spc="-5" dirty="0">
                <a:solidFill>
                  <a:srgbClr val="A31515"/>
                </a:solidFill>
                <a:latin typeface="Calibri"/>
                <a:cs typeface="Calibri"/>
              </a:rPr>
              <a:t> </a:t>
            </a:r>
            <a:r>
              <a:rPr sz="2200" b="1" dirty="0">
                <a:latin typeface="Calibri"/>
                <a:cs typeface="Calibri"/>
              </a:rPr>
              <a:t>+</a:t>
            </a:r>
            <a:r>
              <a:rPr sz="2200" b="1" spc="5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file.length()</a:t>
            </a:r>
            <a:r>
              <a:rPr sz="2200" b="1" dirty="0">
                <a:latin typeface="Calibri"/>
                <a:cs typeface="Calibri"/>
              </a:rPr>
              <a:t> + </a:t>
            </a:r>
            <a:r>
              <a:rPr sz="2200" b="1" dirty="0">
                <a:solidFill>
                  <a:srgbClr val="A31515"/>
                </a:solidFill>
                <a:latin typeface="Calibri"/>
                <a:cs typeface="Calibri"/>
              </a:rPr>
              <a:t>"</a:t>
            </a:r>
            <a:r>
              <a:rPr sz="2200" b="1" spc="-5" dirty="0">
                <a:solidFill>
                  <a:srgbClr val="A31515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A31515"/>
                </a:solidFill>
                <a:latin typeface="Calibri"/>
                <a:cs typeface="Calibri"/>
              </a:rPr>
              <a:t>bytes"</a:t>
            </a:r>
            <a:r>
              <a:rPr sz="2200" b="1" spc="-10" dirty="0">
                <a:latin typeface="Calibri"/>
                <a:cs typeface="Calibri"/>
              </a:rPr>
              <a:t>); </a:t>
            </a:r>
            <a:r>
              <a:rPr sz="2200" b="1" spc="-5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System.out.println(</a:t>
            </a:r>
            <a:r>
              <a:rPr sz="2200" b="1" spc="-10" dirty="0">
                <a:solidFill>
                  <a:srgbClr val="A31515"/>
                </a:solidFill>
                <a:latin typeface="Calibri"/>
                <a:cs typeface="Calibri"/>
              </a:rPr>
              <a:t>"Can </a:t>
            </a:r>
            <a:r>
              <a:rPr sz="2200" b="1" spc="-5" dirty="0">
                <a:solidFill>
                  <a:srgbClr val="A31515"/>
                </a:solidFill>
                <a:latin typeface="Calibri"/>
                <a:cs typeface="Calibri"/>
              </a:rPr>
              <a:t>it</a:t>
            </a:r>
            <a:r>
              <a:rPr sz="2200" b="1" dirty="0">
                <a:solidFill>
                  <a:srgbClr val="A31515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A31515"/>
                </a:solidFill>
                <a:latin typeface="Calibri"/>
                <a:cs typeface="Calibri"/>
              </a:rPr>
              <a:t>be</a:t>
            </a:r>
            <a:r>
              <a:rPr sz="2200" b="1" dirty="0">
                <a:solidFill>
                  <a:srgbClr val="A31515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A31515"/>
                </a:solidFill>
                <a:latin typeface="Calibri"/>
                <a:cs typeface="Calibri"/>
              </a:rPr>
              <a:t>read?</a:t>
            </a:r>
            <a:r>
              <a:rPr sz="2200" b="1" spc="5" dirty="0">
                <a:solidFill>
                  <a:srgbClr val="A31515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A31515"/>
                </a:solidFill>
                <a:latin typeface="Calibri"/>
                <a:cs typeface="Calibri"/>
              </a:rPr>
              <a:t>"</a:t>
            </a:r>
            <a:r>
              <a:rPr sz="2200" b="1" spc="-10" dirty="0">
                <a:solidFill>
                  <a:srgbClr val="A31515"/>
                </a:solidFill>
                <a:latin typeface="Calibri"/>
                <a:cs typeface="Calibri"/>
              </a:rPr>
              <a:t> </a:t>
            </a:r>
            <a:r>
              <a:rPr sz="2200" b="1" dirty="0">
                <a:latin typeface="Calibri"/>
                <a:cs typeface="Calibri"/>
              </a:rPr>
              <a:t>+</a:t>
            </a:r>
            <a:r>
              <a:rPr sz="2200" b="1" spc="5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file.canRead()); </a:t>
            </a:r>
            <a:r>
              <a:rPr sz="2200" b="1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System.out.println(</a:t>
            </a:r>
            <a:r>
              <a:rPr sz="2200" b="1" spc="-10" dirty="0">
                <a:solidFill>
                  <a:srgbClr val="A31515"/>
                </a:solidFill>
                <a:latin typeface="Calibri"/>
                <a:cs typeface="Calibri"/>
              </a:rPr>
              <a:t>"Can</a:t>
            </a:r>
            <a:r>
              <a:rPr sz="2200" b="1" spc="-5" dirty="0">
                <a:solidFill>
                  <a:srgbClr val="A31515"/>
                </a:solidFill>
                <a:latin typeface="Calibri"/>
                <a:cs typeface="Calibri"/>
              </a:rPr>
              <a:t> it</a:t>
            </a:r>
            <a:r>
              <a:rPr sz="2200" b="1" dirty="0">
                <a:solidFill>
                  <a:srgbClr val="A31515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A31515"/>
                </a:solidFill>
                <a:latin typeface="Calibri"/>
                <a:cs typeface="Calibri"/>
              </a:rPr>
              <a:t>be</a:t>
            </a:r>
            <a:r>
              <a:rPr sz="2200" b="1" spc="5" dirty="0">
                <a:solidFill>
                  <a:srgbClr val="A31515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A31515"/>
                </a:solidFill>
                <a:latin typeface="Calibri"/>
                <a:cs typeface="Calibri"/>
              </a:rPr>
              <a:t>written?</a:t>
            </a:r>
            <a:r>
              <a:rPr sz="2200" b="1" spc="5" dirty="0">
                <a:solidFill>
                  <a:srgbClr val="A31515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A31515"/>
                </a:solidFill>
                <a:latin typeface="Calibri"/>
                <a:cs typeface="Calibri"/>
              </a:rPr>
              <a:t>"</a:t>
            </a:r>
            <a:r>
              <a:rPr sz="2200" b="1" spc="-5" dirty="0">
                <a:solidFill>
                  <a:srgbClr val="A31515"/>
                </a:solidFill>
                <a:latin typeface="Calibri"/>
                <a:cs typeface="Calibri"/>
              </a:rPr>
              <a:t> </a:t>
            </a:r>
            <a:r>
              <a:rPr sz="2200" b="1" dirty="0">
                <a:latin typeface="Calibri"/>
                <a:cs typeface="Calibri"/>
              </a:rPr>
              <a:t>+</a:t>
            </a:r>
            <a:r>
              <a:rPr sz="2200" b="1" spc="5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file.canWrite()); </a:t>
            </a:r>
            <a:r>
              <a:rPr sz="2200" b="1" spc="-5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System.out.println(</a:t>
            </a:r>
            <a:r>
              <a:rPr sz="2200" b="1" spc="-10" dirty="0">
                <a:solidFill>
                  <a:srgbClr val="A31515"/>
                </a:solidFill>
                <a:latin typeface="Calibri"/>
                <a:cs typeface="Calibri"/>
              </a:rPr>
              <a:t>"Is</a:t>
            </a:r>
            <a:r>
              <a:rPr sz="2200" b="1" spc="-5" dirty="0">
                <a:solidFill>
                  <a:srgbClr val="A31515"/>
                </a:solidFill>
                <a:latin typeface="Calibri"/>
                <a:cs typeface="Calibri"/>
              </a:rPr>
              <a:t> it</a:t>
            </a:r>
            <a:r>
              <a:rPr sz="2200" b="1" dirty="0">
                <a:solidFill>
                  <a:srgbClr val="A31515"/>
                </a:solidFill>
                <a:latin typeface="Calibri"/>
                <a:cs typeface="Calibri"/>
              </a:rPr>
              <a:t> a </a:t>
            </a:r>
            <a:r>
              <a:rPr sz="2200" b="1" spc="-5" dirty="0">
                <a:solidFill>
                  <a:srgbClr val="A31515"/>
                </a:solidFill>
                <a:latin typeface="Calibri"/>
                <a:cs typeface="Calibri"/>
              </a:rPr>
              <a:t>directory?</a:t>
            </a:r>
            <a:r>
              <a:rPr sz="2200" b="1" dirty="0">
                <a:solidFill>
                  <a:srgbClr val="A31515"/>
                </a:solidFill>
                <a:latin typeface="Calibri"/>
                <a:cs typeface="Calibri"/>
              </a:rPr>
              <a:t> "</a:t>
            </a:r>
            <a:r>
              <a:rPr sz="2200" b="1" spc="-5" dirty="0">
                <a:solidFill>
                  <a:srgbClr val="A31515"/>
                </a:solidFill>
                <a:latin typeface="Calibri"/>
                <a:cs typeface="Calibri"/>
              </a:rPr>
              <a:t> </a:t>
            </a:r>
            <a:r>
              <a:rPr sz="2200" b="1" dirty="0">
                <a:latin typeface="Calibri"/>
                <a:cs typeface="Calibri"/>
              </a:rPr>
              <a:t>+</a:t>
            </a:r>
            <a:r>
              <a:rPr sz="2200" b="1" spc="5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file.isDirectory()); </a:t>
            </a:r>
            <a:r>
              <a:rPr sz="2200" b="1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System.out.println(</a:t>
            </a:r>
            <a:r>
              <a:rPr sz="2200" b="1" spc="-10" dirty="0">
                <a:solidFill>
                  <a:srgbClr val="A31515"/>
                </a:solidFill>
                <a:latin typeface="Calibri"/>
                <a:cs typeface="Calibri"/>
              </a:rPr>
              <a:t>"Is</a:t>
            </a:r>
            <a:r>
              <a:rPr sz="2200" b="1" spc="-5" dirty="0">
                <a:solidFill>
                  <a:srgbClr val="A31515"/>
                </a:solidFill>
                <a:latin typeface="Calibri"/>
                <a:cs typeface="Calibri"/>
              </a:rPr>
              <a:t> it</a:t>
            </a:r>
            <a:r>
              <a:rPr sz="2200" b="1" dirty="0">
                <a:solidFill>
                  <a:srgbClr val="A31515"/>
                </a:solidFill>
                <a:latin typeface="Calibri"/>
                <a:cs typeface="Calibri"/>
              </a:rPr>
              <a:t> a </a:t>
            </a:r>
            <a:r>
              <a:rPr sz="2200" b="1" spc="-5" dirty="0">
                <a:solidFill>
                  <a:srgbClr val="A31515"/>
                </a:solidFill>
                <a:latin typeface="Calibri"/>
                <a:cs typeface="Calibri"/>
              </a:rPr>
              <a:t>file?</a:t>
            </a:r>
            <a:r>
              <a:rPr sz="2200" b="1" spc="5" dirty="0">
                <a:solidFill>
                  <a:srgbClr val="A31515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A31515"/>
                </a:solidFill>
                <a:latin typeface="Calibri"/>
                <a:cs typeface="Calibri"/>
              </a:rPr>
              <a:t>"</a:t>
            </a:r>
            <a:r>
              <a:rPr sz="2200" b="1" spc="-5" dirty="0">
                <a:solidFill>
                  <a:srgbClr val="A31515"/>
                </a:solidFill>
                <a:latin typeface="Calibri"/>
                <a:cs typeface="Calibri"/>
              </a:rPr>
              <a:t> </a:t>
            </a:r>
            <a:r>
              <a:rPr sz="2200" b="1" dirty="0">
                <a:latin typeface="Calibri"/>
                <a:cs typeface="Calibri"/>
              </a:rPr>
              <a:t>+</a:t>
            </a:r>
            <a:r>
              <a:rPr sz="2200" b="1" spc="5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file.isFile()); </a:t>
            </a:r>
            <a:r>
              <a:rPr sz="2200" b="1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System.out.println(</a:t>
            </a:r>
            <a:r>
              <a:rPr sz="2200" b="1" spc="-10" dirty="0">
                <a:solidFill>
                  <a:srgbClr val="A31515"/>
                </a:solidFill>
                <a:latin typeface="Calibri"/>
                <a:cs typeface="Calibri"/>
              </a:rPr>
              <a:t>"Is</a:t>
            </a:r>
            <a:r>
              <a:rPr sz="2200" b="1" spc="-5" dirty="0">
                <a:solidFill>
                  <a:srgbClr val="A31515"/>
                </a:solidFill>
                <a:latin typeface="Calibri"/>
                <a:cs typeface="Calibri"/>
              </a:rPr>
              <a:t> it</a:t>
            </a:r>
            <a:r>
              <a:rPr sz="2200" b="1" dirty="0">
                <a:solidFill>
                  <a:srgbClr val="A31515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A31515"/>
                </a:solidFill>
                <a:latin typeface="Calibri"/>
                <a:cs typeface="Calibri"/>
              </a:rPr>
              <a:t>absolute?</a:t>
            </a:r>
            <a:r>
              <a:rPr sz="2200" b="1" dirty="0">
                <a:solidFill>
                  <a:srgbClr val="A31515"/>
                </a:solidFill>
                <a:latin typeface="Calibri"/>
                <a:cs typeface="Calibri"/>
              </a:rPr>
              <a:t> "</a:t>
            </a:r>
            <a:r>
              <a:rPr sz="2200" b="1" spc="-5" dirty="0">
                <a:solidFill>
                  <a:srgbClr val="A31515"/>
                </a:solidFill>
                <a:latin typeface="Calibri"/>
                <a:cs typeface="Calibri"/>
              </a:rPr>
              <a:t> </a:t>
            </a:r>
            <a:r>
              <a:rPr sz="2200" b="1" dirty="0">
                <a:latin typeface="Calibri"/>
                <a:cs typeface="Calibri"/>
              </a:rPr>
              <a:t>+</a:t>
            </a:r>
            <a:r>
              <a:rPr sz="2200" b="1" spc="5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file.isAbsolute()); </a:t>
            </a:r>
            <a:r>
              <a:rPr sz="2200" b="1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System.out.println(</a:t>
            </a:r>
            <a:r>
              <a:rPr sz="2200" b="1" spc="-10" dirty="0">
                <a:solidFill>
                  <a:srgbClr val="A31515"/>
                </a:solidFill>
                <a:latin typeface="Calibri"/>
                <a:cs typeface="Calibri"/>
              </a:rPr>
              <a:t>"Is</a:t>
            </a:r>
            <a:r>
              <a:rPr sz="2200" b="1" spc="-5" dirty="0">
                <a:solidFill>
                  <a:srgbClr val="A31515"/>
                </a:solidFill>
                <a:latin typeface="Calibri"/>
                <a:cs typeface="Calibri"/>
              </a:rPr>
              <a:t> it</a:t>
            </a:r>
            <a:r>
              <a:rPr sz="2200" b="1" dirty="0">
                <a:solidFill>
                  <a:srgbClr val="A31515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A31515"/>
                </a:solidFill>
                <a:latin typeface="Calibri"/>
                <a:cs typeface="Calibri"/>
              </a:rPr>
              <a:t>hidden?</a:t>
            </a:r>
            <a:r>
              <a:rPr sz="2200" b="1" spc="5" dirty="0">
                <a:solidFill>
                  <a:srgbClr val="A31515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A31515"/>
                </a:solidFill>
                <a:latin typeface="Calibri"/>
                <a:cs typeface="Calibri"/>
              </a:rPr>
              <a:t>"</a:t>
            </a:r>
            <a:r>
              <a:rPr sz="2200" b="1" spc="-5" dirty="0">
                <a:solidFill>
                  <a:srgbClr val="A31515"/>
                </a:solidFill>
                <a:latin typeface="Calibri"/>
                <a:cs typeface="Calibri"/>
              </a:rPr>
              <a:t> </a:t>
            </a:r>
            <a:r>
              <a:rPr sz="2200" b="1" dirty="0">
                <a:latin typeface="Calibri"/>
                <a:cs typeface="Calibri"/>
              </a:rPr>
              <a:t>+</a:t>
            </a:r>
            <a:r>
              <a:rPr sz="2200" b="1" spc="5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file.isHidden()); </a:t>
            </a:r>
            <a:r>
              <a:rPr sz="2200" b="1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System.out.println(</a:t>
            </a:r>
            <a:r>
              <a:rPr sz="2200" b="1" spc="-10" dirty="0">
                <a:solidFill>
                  <a:srgbClr val="A31515"/>
                </a:solidFill>
                <a:latin typeface="Calibri"/>
                <a:cs typeface="Calibri"/>
              </a:rPr>
              <a:t>"Absolute</a:t>
            </a:r>
            <a:r>
              <a:rPr sz="2200" b="1" spc="5" dirty="0">
                <a:solidFill>
                  <a:srgbClr val="A31515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A31515"/>
                </a:solidFill>
                <a:latin typeface="Calibri"/>
                <a:cs typeface="Calibri"/>
              </a:rPr>
              <a:t>path</a:t>
            </a:r>
            <a:r>
              <a:rPr sz="2200" b="1" spc="-5" dirty="0">
                <a:solidFill>
                  <a:srgbClr val="A31515"/>
                </a:solidFill>
                <a:latin typeface="Calibri"/>
                <a:cs typeface="Calibri"/>
              </a:rPr>
              <a:t> is</a:t>
            </a:r>
            <a:r>
              <a:rPr sz="2200" b="1" spc="5" dirty="0">
                <a:solidFill>
                  <a:srgbClr val="A31515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A31515"/>
                </a:solidFill>
                <a:latin typeface="Calibri"/>
                <a:cs typeface="Calibri"/>
              </a:rPr>
              <a:t>"</a:t>
            </a:r>
            <a:r>
              <a:rPr sz="2200" b="1" spc="-5" dirty="0">
                <a:solidFill>
                  <a:srgbClr val="A31515"/>
                </a:solidFill>
                <a:latin typeface="Calibri"/>
                <a:cs typeface="Calibri"/>
              </a:rPr>
              <a:t> </a:t>
            </a:r>
            <a:r>
              <a:rPr sz="2200" b="1" dirty="0">
                <a:latin typeface="Calibri"/>
                <a:cs typeface="Calibri"/>
              </a:rPr>
              <a:t>+</a:t>
            </a:r>
            <a:r>
              <a:rPr sz="2200" b="1" spc="5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file.getAbsolutePath()); </a:t>
            </a:r>
            <a:r>
              <a:rPr sz="2200" b="1" spc="-480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System.out.println(</a:t>
            </a:r>
            <a:r>
              <a:rPr sz="2200" b="1" spc="-10" dirty="0">
                <a:solidFill>
                  <a:srgbClr val="A31515"/>
                </a:solidFill>
                <a:latin typeface="Calibri"/>
                <a:cs typeface="Calibri"/>
              </a:rPr>
              <a:t>"Last</a:t>
            </a:r>
            <a:r>
              <a:rPr sz="2200" b="1" spc="-5" dirty="0">
                <a:solidFill>
                  <a:srgbClr val="A31515"/>
                </a:solidFill>
                <a:latin typeface="Calibri"/>
                <a:cs typeface="Calibri"/>
              </a:rPr>
              <a:t> modified </a:t>
            </a:r>
            <a:r>
              <a:rPr sz="2200" b="1" dirty="0">
                <a:solidFill>
                  <a:srgbClr val="A31515"/>
                </a:solidFill>
                <a:latin typeface="Calibri"/>
                <a:cs typeface="Calibri"/>
              </a:rPr>
              <a:t>on</a:t>
            </a:r>
            <a:r>
              <a:rPr sz="2200" b="1" spc="-10" dirty="0">
                <a:solidFill>
                  <a:srgbClr val="A31515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A31515"/>
                </a:solidFill>
                <a:latin typeface="Calibri"/>
                <a:cs typeface="Calibri"/>
              </a:rPr>
              <a:t>"</a:t>
            </a:r>
            <a:r>
              <a:rPr sz="2200" b="1" spc="-5" dirty="0">
                <a:solidFill>
                  <a:srgbClr val="A31515"/>
                </a:solidFill>
                <a:latin typeface="Calibri"/>
                <a:cs typeface="Calibri"/>
              </a:rPr>
              <a:t> </a:t>
            </a:r>
            <a:r>
              <a:rPr sz="2200" b="1" dirty="0">
                <a:latin typeface="Calibri"/>
                <a:cs typeface="Calibri"/>
              </a:rPr>
              <a:t>+</a:t>
            </a:r>
            <a:endParaRPr sz="2200">
              <a:latin typeface="Calibri"/>
              <a:cs typeface="Calibri"/>
            </a:endParaRPr>
          </a:p>
          <a:p>
            <a:pPr marL="1346200">
              <a:lnSpc>
                <a:spcPts val="2615"/>
              </a:lnSpc>
              <a:spcBef>
                <a:spcPts val="70"/>
              </a:spcBef>
            </a:pPr>
            <a:r>
              <a:rPr sz="2200" b="1" spc="-5" dirty="0">
                <a:solidFill>
                  <a:srgbClr val="0000FF"/>
                </a:solidFill>
                <a:latin typeface="Calibri"/>
                <a:cs typeface="Calibri"/>
              </a:rPr>
              <a:t>new</a:t>
            </a:r>
            <a:r>
              <a:rPr sz="2200" b="1" spc="1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java.util.Date(file.lastModified()));</a:t>
            </a:r>
            <a:endParaRPr sz="2200">
              <a:latin typeface="Calibri"/>
              <a:cs typeface="Calibri"/>
            </a:endParaRPr>
          </a:p>
          <a:p>
            <a:pPr marL="330200">
              <a:lnSpc>
                <a:spcPts val="2615"/>
              </a:lnSpc>
            </a:pPr>
            <a:r>
              <a:rPr sz="2200" b="1" dirty="0">
                <a:latin typeface="Calibri"/>
                <a:cs typeface="Calibri"/>
              </a:rPr>
              <a:t>}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1892" y="6309867"/>
            <a:ext cx="12192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dirty="0">
                <a:latin typeface="Calibri"/>
                <a:cs typeface="Calibri"/>
              </a:rPr>
              <a:t>}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89539" y="144780"/>
            <a:ext cx="176593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14" dirty="0"/>
              <a:t>Text</a:t>
            </a:r>
            <a:r>
              <a:rPr sz="4400" spc="-75" dirty="0"/>
              <a:t> </a:t>
            </a:r>
            <a:r>
              <a:rPr sz="4400" dirty="0"/>
              <a:t>I/O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383540" y="1226820"/>
            <a:ext cx="8172450" cy="412115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5080" indent="-228600" algn="just">
              <a:lnSpc>
                <a:spcPct val="100800"/>
              </a:lnSpc>
              <a:spcBef>
                <a:spcPts val="75"/>
              </a:spcBef>
              <a:buFont typeface="Arial"/>
              <a:buChar char="•"/>
              <a:tabLst>
                <a:tab pos="241300" algn="l"/>
              </a:tabLst>
            </a:pPr>
            <a:r>
              <a:rPr sz="2600" dirty="0">
                <a:latin typeface="Calibri"/>
                <a:cs typeface="Calibri"/>
              </a:rPr>
              <a:t>A </a:t>
            </a:r>
            <a:r>
              <a:rPr sz="2600" b="1" spc="-5" dirty="0">
                <a:latin typeface="Calibri"/>
                <a:cs typeface="Calibri"/>
              </a:rPr>
              <a:t>File object </a:t>
            </a:r>
            <a:r>
              <a:rPr sz="2600" spc="-15" dirty="0">
                <a:latin typeface="Calibri"/>
                <a:cs typeface="Calibri"/>
              </a:rPr>
              <a:t>encapsulates </a:t>
            </a:r>
            <a:r>
              <a:rPr sz="2600" spc="-5" dirty="0">
                <a:latin typeface="Calibri"/>
                <a:cs typeface="Calibri"/>
              </a:rPr>
              <a:t>the </a:t>
            </a:r>
            <a:r>
              <a:rPr sz="2600" spc="-10" dirty="0">
                <a:latin typeface="Calibri"/>
                <a:cs typeface="Calibri"/>
              </a:rPr>
              <a:t>properties </a:t>
            </a:r>
            <a:r>
              <a:rPr sz="2600" dirty="0">
                <a:latin typeface="Calibri"/>
                <a:cs typeface="Calibri"/>
              </a:rPr>
              <a:t>of a </a:t>
            </a:r>
            <a:r>
              <a:rPr sz="2600" spc="-5" dirty="0">
                <a:latin typeface="Calibri"/>
                <a:cs typeface="Calibri"/>
              </a:rPr>
              <a:t>file </a:t>
            </a:r>
            <a:r>
              <a:rPr sz="2600" dirty="0">
                <a:latin typeface="Calibri"/>
                <a:cs typeface="Calibri"/>
              </a:rPr>
              <a:t>or a </a:t>
            </a:r>
            <a:r>
              <a:rPr sz="2600" spc="-10" dirty="0">
                <a:latin typeface="Calibri"/>
                <a:cs typeface="Calibri"/>
              </a:rPr>
              <a:t>path,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but does not </a:t>
            </a:r>
            <a:r>
              <a:rPr sz="2600" spc="-15" dirty="0">
                <a:latin typeface="Calibri"/>
                <a:cs typeface="Calibri"/>
              </a:rPr>
              <a:t>contain </a:t>
            </a:r>
            <a:r>
              <a:rPr sz="2600" spc="-5" dirty="0">
                <a:latin typeface="Calibri"/>
                <a:cs typeface="Calibri"/>
              </a:rPr>
              <a:t>the </a:t>
            </a:r>
            <a:r>
              <a:rPr sz="2600" spc="-10" dirty="0">
                <a:latin typeface="Calibri"/>
                <a:cs typeface="Calibri"/>
              </a:rPr>
              <a:t>methods </a:t>
            </a:r>
            <a:r>
              <a:rPr sz="2600" spc="-25" dirty="0">
                <a:latin typeface="Calibri"/>
                <a:cs typeface="Calibri"/>
              </a:rPr>
              <a:t>for </a:t>
            </a:r>
            <a:r>
              <a:rPr sz="2600" i="1" spc="-5" dirty="0">
                <a:latin typeface="Calibri"/>
                <a:cs typeface="Calibri"/>
              </a:rPr>
              <a:t>reading/writing </a:t>
            </a:r>
            <a:r>
              <a:rPr sz="2600" i="1" spc="-10" dirty="0">
                <a:latin typeface="Calibri"/>
                <a:cs typeface="Calibri"/>
              </a:rPr>
              <a:t>data </a:t>
            </a:r>
            <a:r>
              <a:rPr sz="2600" i="1" spc="-575" dirty="0">
                <a:latin typeface="Calibri"/>
                <a:cs typeface="Calibri"/>
              </a:rPr>
              <a:t> </a:t>
            </a:r>
            <a:r>
              <a:rPr sz="2600" i="1" spc="-10" dirty="0">
                <a:latin typeface="Calibri"/>
                <a:cs typeface="Calibri"/>
              </a:rPr>
              <a:t>from/to</a:t>
            </a:r>
            <a:r>
              <a:rPr sz="2600" i="1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 </a:t>
            </a:r>
            <a:r>
              <a:rPr sz="2600" spc="-5" dirty="0">
                <a:latin typeface="Calibri"/>
                <a:cs typeface="Calibri"/>
              </a:rPr>
              <a:t>file.</a:t>
            </a:r>
            <a:endParaRPr sz="2600" dirty="0">
              <a:latin typeface="Calibri"/>
              <a:cs typeface="Calibri"/>
            </a:endParaRPr>
          </a:p>
          <a:p>
            <a:pPr marL="241300" marR="289560" indent="-228600" algn="just">
              <a:lnSpc>
                <a:spcPts val="3100"/>
              </a:lnSpc>
              <a:spcBef>
                <a:spcPts val="405"/>
              </a:spcBef>
              <a:buFont typeface="Arial"/>
              <a:buChar char="•"/>
              <a:tabLst>
                <a:tab pos="241300" algn="l"/>
              </a:tabLst>
            </a:pPr>
            <a:r>
              <a:rPr sz="2600" spc="-5" dirty="0">
                <a:latin typeface="Calibri"/>
                <a:cs typeface="Calibri"/>
              </a:rPr>
              <a:t>In </a:t>
            </a:r>
            <a:r>
              <a:rPr sz="2600" spc="-10" dirty="0">
                <a:latin typeface="Calibri"/>
                <a:cs typeface="Calibri"/>
              </a:rPr>
              <a:t>order </a:t>
            </a:r>
            <a:r>
              <a:rPr sz="2600" spc="-15" dirty="0">
                <a:latin typeface="Calibri"/>
                <a:cs typeface="Calibri"/>
              </a:rPr>
              <a:t>to </a:t>
            </a:r>
            <a:r>
              <a:rPr sz="2600" spc="-10" dirty="0">
                <a:latin typeface="Calibri"/>
                <a:cs typeface="Calibri"/>
              </a:rPr>
              <a:t>perform </a:t>
            </a:r>
            <a:r>
              <a:rPr sz="2600" spc="-20" dirty="0">
                <a:latin typeface="Calibri"/>
                <a:cs typeface="Calibri"/>
              </a:rPr>
              <a:t>I/O, </a:t>
            </a:r>
            <a:r>
              <a:rPr sz="2600" spc="-15" dirty="0">
                <a:latin typeface="Calibri"/>
                <a:cs typeface="Calibri"/>
              </a:rPr>
              <a:t>you </a:t>
            </a:r>
            <a:r>
              <a:rPr sz="2600" spc="-10" dirty="0">
                <a:latin typeface="Calibri"/>
                <a:cs typeface="Calibri"/>
              </a:rPr>
              <a:t>need </a:t>
            </a:r>
            <a:r>
              <a:rPr sz="2600" b="1" spc="-15" dirty="0">
                <a:latin typeface="Calibri"/>
                <a:cs typeface="Calibri"/>
              </a:rPr>
              <a:t>to create </a:t>
            </a:r>
            <a:r>
              <a:rPr sz="2600" b="1" spc="-5" dirty="0">
                <a:latin typeface="Calibri"/>
                <a:cs typeface="Calibri"/>
              </a:rPr>
              <a:t>objects </a:t>
            </a:r>
            <a:r>
              <a:rPr sz="2600" spc="-5" dirty="0">
                <a:latin typeface="Calibri"/>
                <a:cs typeface="Calibri"/>
              </a:rPr>
              <a:t>using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appropriate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Java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I/O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classes.</a:t>
            </a:r>
            <a:endParaRPr sz="2600" dirty="0">
              <a:latin typeface="Calibri"/>
              <a:cs typeface="Calibri"/>
            </a:endParaRPr>
          </a:p>
          <a:p>
            <a:pPr marL="241300" marR="231140" indent="-228600" algn="just">
              <a:lnSpc>
                <a:spcPct val="102299"/>
              </a:lnSpc>
              <a:spcBef>
                <a:spcPts val="114"/>
              </a:spcBef>
              <a:buFont typeface="Arial"/>
              <a:buChar char="•"/>
              <a:tabLst>
                <a:tab pos="241300" algn="l"/>
              </a:tabLst>
            </a:pPr>
            <a:r>
              <a:rPr sz="2600" spc="-5" dirty="0">
                <a:latin typeface="Calibri"/>
                <a:cs typeface="Calibri"/>
              </a:rPr>
              <a:t>The objects </a:t>
            </a:r>
            <a:r>
              <a:rPr sz="2600" spc="-15" dirty="0">
                <a:latin typeface="Calibri"/>
                <a:cs typeface="Calibri"/>
              </a:rPr>
              <a:t>contain </a:t>
            </a:r>
            <a:r>
              <a:rPr sz="2600" spc="-5" dirty="0">
                <a:latin typeface="Calibri"/>
                <a:cs typeface="Calibri"/>
              </a:rPr>
              <a:t>the </a:t>
            </a:r>
            <a:r>
              <a:rPr sz="2600" spc="-10" dirty="0">
                <a:latin typeface="Calibri"/>
                <a:cs typeface="Calibri"/>
              </a:rPr>
              <a:t>methods </a:t>
            </a:r>
            <a:r>
              <a:rPr sz="2600" spc="-25" dirty="0">
                <a:latin typeface="Calibri"/>
                <a:cs typeface="Calibri"/>
              </a:rPr>
              <a:t>for </a:t>
            </a:r>
            <a:r>
              <a:rPr sz="2600" dirty="0">
                <a:latin typeface="Calibri"/>
                <a:cs typeface="Calibri"/>
              </a:rPr>
              <a:t>reading/writing </a:t>
            </a:r>
            <a:r>
              <a:rPr sz="2600" spc="-15" dirty="0">
                <a:latin typeface="Calibri"/>
                <a:cs typeface="Calibri"/>
              </a:rPr>
              <a:t>data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from/to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 </a:t>
            </a:r>
            <a:r>
              <a:rPr sz="2600" spc="-5" dirty="0">
                <a:latin typeface="Calibri"/>
                <a:cs typeface="Calibri"/>
              </a:rPr>
              <a:t>file.</a:t>
            </a:r>
            <a:endParaRPr sz="2600" dirty="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785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200" spc="-5" dirty="0">
                <a:latin typeface="Calibri"/>
                <a:cs typeface="Calibri"/>
              </a:rPr>
              <a:t>File</a:t>
            </a:r>
            <a:endParaRPr sz="2200" dirty="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455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200" spc="-10" dirty="0">
                <a:latin typeface="Calibri"/>
                <a:cs typeface="Calibri"/>
              </a:rPr>
              <a:t>Scanner</a:t>
            </a:r>
            <a:endParaRPr sz="2200" dirty="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200" spc="-15" dirty="0">
                <a:latin typeface="Calibri"/>
                <a:cs typeface="Calibri"/>
              </a:rPr>
              <a:t>PrintWriter</a:t>
            </a:r>
            <a:endParaRPr sz="2200" dirty="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9144000" cy="938530"/>
            <a:chOff x="0" y="0"/>
            <a:chExt cx="9144000" cy="938530"/>
          </a:xfrm>
        </p:grpSpPr>
        <p:sp>
          <p:nvSpPr>
            <p:cNvPr id="5" name="object 5"/>
            <p:cNvSpPr/>
            <p:nvPr/>
          </p:nvSpPr>
          <p:spPr>
            <a:xfrm>
              <a:off x="6099047" y="26380"/>
              <a:ext cx="3045460" cy="0"/>
            </a:xfrm>
            <a:custGeom>
              <a:avLst/>
              <a:gdLst/>
              <a:ahLst/>
              <a:cxnLst/>
              <a:rect l="l" t="t" r="r" b="b"/>
              <a:pathLst>
                <a:path w="3045459">
                  <a:moveTo>
                    <a:pt x="0" y="0"/>
                  </a:moveTo>
                  <a:lnTo>
                    <a:pt x="3044952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26944"/>
              <a:ext cx="6099175" cy="0"/>
            </a:xfrm>
            <a:custGeom>
              <a:avLst/>
              <a:gdLst/>
              <a:ahLst/>
              <a:cxnLst/>
              <a:rect l="l" t="t" r="r" b="b"/>
              <a:pathLst>
                <a:path w="6099175">
                  <a:moveTo>
                    <a:pt x="0" y="0"/>
                  </a:moveTo>
                  <a:lnTo>
                    <a:pt x="6099048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23346" y="0"/>
              <a:ext cx="585984" cy="938047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44</a:t>
            </a:fld>
            <a:endParaRPr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2CE020-C03E-5AFD-442A-22603804EB4B}"/>
              </a:ext>
            </a:extLst>
          </p:cNvPr>
          <p:cNvSpPr txBox="1"/>
          <p:nvPr/>
        </p:nvSpPr>
        <p:spPr>
          <a:xfrm>
            <a:off x="5638800" y="5867400"/>
            <a:ext cx="3013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Switch to Code – </a:t>
            </a:r>
            <a:r>
              <a:rPr lang="en-US" b="1" dirty="0" err="1">
                <a:solidFill>
                  <a:srgbClr val="FF0000"/>
                </a:solidFill>
              </a:rPr>
              <a:t>FileHandling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62786" y="119379"/>
            <a:ext cx="621855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20" dirty="0"/>
              <a:t>Writing</a:t>
            </a:r>
            <a:r>
              <a:rPr sz="4000" spc="-25" dirty="0"/>
              <a:t> Data</a:t>
            </a:r>
            <a:r>
              <a:rPr sz="4000" spc="-15" dirty="0"/>
              <a:t> </a:t>
            </a:r>
            <a:r>
              <a:rPr sz="4000" spc="-5" dirty="0"/>
              <a:t>Using</a:t>
            </a:r>
            <a:r>
              <a:rPr sz="4000" spc="-35" dirty="0"/>
              <a:t> </a:t>
            </a:r>
            <a:r>
              <a:rPr sz="4000" spc="-25" dirty="0"/>
              <a:t>PrintWriter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423850" y="1064460"/>
            <a:ext cx="2870200" cy="297815"/>
          </a:xfrm>
          <a:prstGeom prst="rect">
            <a:avLst/>
          </a:prstGeom>
          <a:ln w="19338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47065">
              <a:lnSpc>
                <a:spcPts val="1945"/>
              </a:lnSpc>
            </a:pPr>
            <a:r>
              <a:rPr sz="1700" spc="-10" dirty="0">
                <a:latin typeface="Times New Roman"/>
                <a:cs typeface="Times New Roman"/>
              </a:rPr>
              <a:t>java.io.PrintWriter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3850" y="1361914"/>
            <a:ext cx="2870200" cy="4342130"/>
          </a:xfrm>
          <a:prstGeom prst="rect">
            <a:avLst/>
          </a:prstGeom>
          <a:ln w="19338">
            <a:solidFill>
              <a:srgbClr val="000000"/>
            </a:solidFill>
          </a:ln>
        </p:spPr>
        <p:txBody>
          <a:bodyPr vert="horz" wrap="square" lIns="0" tIns="100965" rIns="0" bIns="0" rtlCol="0">
            <a:spAutoFit/>
          </a:bodyPr>
          <a:lstStyle/>
          <a:p>
            <a:pPr marL="48260">
              <a:lnSpc>
                <a:spcPct val="100000"/>
              </a:lnSpc>
              <a:spcBef>
                <a:spcPts val="795"/>
              </a:spcBef>
            </a:pPr>
            <a:r>
              <a:rPr sz="1700" spc="-10" dirty="0">
                <a:latin typeface="Times New Roman"/>
                <a:cs typeface="Times New Roman"/>
              </a:rPr>
              <a:t>+PrintWriter(filename: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String)</a:t>
            </a:r>
            <a:endParaRPr sz="1700">
              <a:latin typeface="Times New Roman"/>
              <a:cs typeface="Times New Roman"/>
            </a:endParaRPr>
          </a:p>
          <a:p>
            <a:pPr marL="48260">
              <a:lnSpc>
                <a:spcPct val="100000"/>
              </a:lnSpc>
              <a:spcBef>
                <a:spcPts val="555"/>
              </a:spcBef>
            </a:pPr>
            <a:r>
              <a:rPr sz="1700" spc="-5" dirty="0">
                <a:latin typeface="Times New Roman"/>
                <a:cs typeface="Times New Roman"/>
              </a:rPr>
              <a:t>+print(s:</a:t>
            </a:r>
            <a:r>
              <a:rPr sz="1700" spc="-25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Times New Roman"/>
                <a:cs typeface="Times New Roman"/>
              </a:rPr>
              <a:t>String):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Times New Roman"/>
                <a:cs typeface="Times New Roman"/>
              </a:rPr>
              <a:t>void</a:t>
            </a:r>
            <a:endParaRPr sz="1700">
              <a:latin typeface="Times New Roman"/>
              <a:cs typeface="Times New Roman"/>
            </a:endParaRPr>
          </a:p>
          <a:p>
            <a:pPr marL="48260">
              <a:lnSpc>
                <a:spcPct val="100000"/>
              </a:lnSpc>
              <a:spcBef>
                <a:spcPts val="530"/>
              </a:spcBef>
            </a:pPr>
            <a:r>
              <a:rPr sz="1700" spc="-5" dirty="0">
                <a:latin typeface="Times New Roman"/>
                <a:cs typeface="Times New Roman"/>
              </a:rPr>
              <a:t>+print(c:</a:t>
            </a:r>
            <a:r>
              <a:rPr sz="1700" spc="-3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char):</a:t>
            </a:r>
            <a:r>
              <a:rPr sz="1700" spc="-30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Times New Roman"/>
                <a:cs typeface="Times New Roman"/>
              </a:rPr>
              <a:t>void</a:t>
            </a:r>
            <a:endParaRPr sz="1700">
              <a:latin typeface="Times New Roman"/>
              <a:cs typeface="Times New Roman"/>
            </a:endParaRPr>
          </a:p>
          <a:p>
            <a:pPr marL="48260">
              <a:lnSpc>
                <a:spcPct val="100000"/>
              </a:lnSpc>
              <a:spcBef>
                <a:spcPts val="555"/>
              </a:spcBef>
            </a:pPr>
            <a:r>
              <a:rPr sz="1700" spc="-10" dirty="0">
                <a:latin typeface="Times New Roman"/>
                <a:cs typeface="Times New Roman"/>
              </a:rPr>
              <a:t>+print(cArray:</a:t>
            </a:r>
            <a:r>
              <a:rPr sz="1700" spc="-2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char[]):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Times New Roman"/>
                <a:cs typeface="Times New Roman"/>
              </a:rPr>
              <a:t>void</a:t>
            </a:r>
            <a:endParaRPr sz="1700">
              <a:latin typeface="Times New Roman"/>
              <a:cs typeface="Times New Roman"/>
            </a:endParaRPr>
          </a:p>
          <a:p>
            <a:pPr marL="48260">
              <a:lnSpc>
                <a:spcPct val="100000"/>
              </a:lnSpc>
              <a:spcBef>
                <a:spcPts val="560"/>
              </a:spcBef>
            </a:pPr>
            <a:r>
              <a:rPr sz="1700" spc="-5" dirty="0">
                <a:latin typeface="Times New Roman"/>
                <a:cs typeface="Times New Roman"/>
              </a:rPr>
              <a:t>+print(i:</a:t>
            </a:r>
            <a:r>
              <a:rPr sz="1700" spc="-3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int):</a:t>
            </a:r>
            <a:r>
              <a:rPr sz="1700" spc="-25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Times New Roman"/>
                <a:cs typeface="Times New Roman"/>
              </a:rPr>
              <a:t>void</a:t>
            </a:r>
            <a:endParaRPr sz="1700">
              <a:latin typeface="Times New Roman"/>
              <a:cs typeface="Times New Roman"/>
            </a:endParaRPr>
          </a:p>
          <a:p>
            <a:pPr marL="48260">
              <a:lnSpc>
                <a:spcPct val="100000"/>
              </a:lnSpc>
              <a:spcBef>
                <a:spcPts val="530"/>
              </a:spcBef>
            </a:pPr>
            <a:r>
              <a:rPr sz="1700" spc="-5" dirty="0">
                <a:latin typeface="Times New Roman"/>
                <a:cs typeface="Times New Roman"/>
              </a:rPr>
              <a:t>+print(l:</a:t>
            </a:r>
            <a:r>
              <a:rPr sz="1700" spc="-35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Times New Roman"/>
                <a:cs typeface="Times New Roman"/>
              </a:rPr>
              <a:t>long):</a:t>
            </a:r>
            <a:r>
              <a:rPr sz="1700" spc="-35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Times New Roman"/>
                <a:cs typeface="Times New Roman"/>
              </a:rPr>
              <a:t>void</a:t>
            </a:r>
            <a:endParaRPr sz="1700">
              <a:latin typeface="Times New Roman"/>
              <a:cs typeface="Times New Roman"/>
            </a:endParaRPr>
          </a:p>
          <a:p>
            <a:pPr marL="48260">
              <a:lnSpc>
                <a:spcPct val="100000"/>
              </a:lnSpc>
              <a:spcBef>
                <a:spcPts val="555"/>
              </a:spcBef>
            </a:pPr>
            <a:r>
              <a:rPr sz="1700" spc="-5" dirty="0">
                <a:latin typeface="Times New Roman"/>
                <a:cs typeface="Times New Roman"/>
              </a:rPr>
              <a:t>+print(f:</a:t>
            </a:r>
            <a:r>
              <a:rPr sz="1700" spc="-25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Times New Roman"/>
                <a:cs typeface="Times New Roman"/>
              </a:rPr>
              <a:t>float):</a:t>
            </a:r>
            <a:r>
              <a:rPr sz="1700" spc="-25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Times New Roman"/>
                <a:cs typeface="Times New Roman"/>
              </a:rPr>
              <a:t>void</a:t>
            </a:r>
            <a:endParaRPr sz="1700">
              <a:latin typeface="Times New Roman"/>
              <a:cs typeface="Times New Roman"/>
            </a:endParaRPr>
          </a:p>
          <a:p>
            <a:pPr marL="48260">
              <a:lnSpc>
                <a:spcPct val="100000"/>
              </a:lnSpc>
              <a:spcBef>
                <a:spcPts val="555"/>
              </a:spcBef>
            </a:pPr>
            <a:r>
              <a:rPr sz="1700" spc="-5" dirty="0">
                <a:latin typeface="Times New Roman"/>
                <a:cs typeface="Times New Roman"/>
              </a:rPr>
              <a:t>+print(d:</a:t>
            </a:r>
            <a:r>
              <a:rPr sz="1700" spc="-25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Times New Roman"/>
                <a:cs typeface="Times New Roman"/>
              </a:rPr>
              <a:t>double):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Times New Roman"/>
                <a:cs typeface="Times New Roman"/>
              </a:rPr>
              <a:t>void</a:t>
            </a:r>
            <a:endParaRPr sz="1700">
              <a:latin typeface="Times New Roman"/>
              <a:cs typeface="Times New Roman"/>
            </a:endParaRPr>
          </a:p>
          <a:p>
            <a:pPr marL="48260" marR="317500">
              <a:lnSpc>
                <a:spcPts val="2600"/>
              </a:lnSpc>
              <a:spcBef>
                <a:spcPts val="155"/>
              </a:spcBef>
            </a:pPr>
            <a:r>
              <a:rPr sz="1700" spc="-5" dirty="0">
                <a:latin typeface="Times New Roman"/>
                <a:cs typeface="Times New Roman"/>
              </a:rPr>
              <a:t>+print(b: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Times New Roman"/>
                <a:cs typeface="Times New Roman"/>
              </a:rPr>
              <a:t>boolean):</a:t>
            </a:r>
            <a:r>
              <a:rPr sz="1700" spc="405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Times New Roman"/>
                <a:cs typeface="Times New Roman"/>
              </a:rPr>
              <a:t>void </a:t>
            </a:r>
            <a:r>
              <a:rPr sz="1700" spc="-5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Times New Roman"/>
                <a:cs typeface="Times New Roman"/>
              </a:rPr>
              <a:t>Also</a:t>
            </a:r>
            <a:r>
              <a:rPr sz="1700" spc="-3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contains</a:t>
            </a:r>
            <a:r>
              <a:rPr sz="1700" spc="-4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the</a:t>
            </a:r>
            <a:r>
              <a:rPr sz="1700" spc="-30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Times New Roman"/>
                <a:cs typeface="Times New Roman"/>
              </a:rPr>
              <a:t>overloaded</a:t>
            </a:r>
            <a:endParaRPr sz="1700">
              <a:latin typeface="Times New Roman"/>
              <a:cs typeface="Times New Roman"/>
            </a:endParaRPr>
          </a:p>
          <a:p>
            <a:pPr marL="218440">
              <a:lnSpc>
                <a:spcPts val="1775"/>
              </a:lnSpc>
            </a:pPr>
            <a:r>
              <a:rPr sz="1700" spc="-5" dirty="0">
                <a:latin typeface="Times New Roman"/>
                <a:cs typeface="Times New Roman"/>
              </a:rPr>
              <a:t>println</a:t>
            </a:r>
            <a:r>
              <a:rPr sz="1700" spc="-35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Times New Roman"/>
                <a:cs typeface="Times New Roman"/>
              </a:rPr>
              <a:t>methods.</a:t>
            </a:r>
            <a:endParaRPr sz="1700">
              <a:latin typeface="Times New Roman"/>
              <a:cs typeface="Times New Roman"/>
            </a:endParaRPr>
          </a:p>
          <a:p>
            <a:pPr marL="218440" marR="318135" indent="-170815">
              <a:lnSpc>
                <a:spcPts val="1960"/>
              </a:lnSpc>
              <a:spcBef>
                <a:spcPts val="660"/>
              </a:spcBef>
            </a:pPr>
            <a:r>
              <a:rPr sz="1700" spc="-10" dirty="0">
                <a:latin typeface="Times New Roman"/>
                <a:cs typeface="Times New Roman"/>
              </a:rPr>
              <a:t>Also</a:t>
            </a:r>
            <a:r>
              <a:rPr sz="1700" spc="-3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contains</a:t>
            </a:r>
            <a:r>
              <a:rPr sz="1700" spc="-4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the</a:t>
            </a:r>
            <a:r>
              <a:rPr sz="1700" spc="-30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Times New Roman"/>
                <a:cs typeface="Times New Roman"/>
              </a:rPr>
              <a:t>overloaded </a:t>
            </a:r>
            <a:r>
              <a:rPr sz="1700" spc="-409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printf</a:t>
            </a:r>
            <a:r>
              <a:rPr sz="1700" spc="-10" dirty="0">
                <a:latin typeface="Times New Roman"/>
                <a:cs typeface="Times New Roman"/>
              </a:rPr>
              <a:t> methods.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90753" y="1369910"/>
            <a:ext cx="5196205" cy="43059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515745">
              <a:lnSpc>
                <a:spcPct val="127299"/>
              </a:lnSpc>
              <a:spcBef>
                <a:spcPts val="95"/>
              </a:spcBef>
            </a:pPr>
            <a:r>
              <a:rPr sz="1700" spc="-10" dirty="0">
                <a:latin typeface="Times New Roman"/>
                <a:cs typeface="Times New Roman"/>
              </a:rPr>
              <a:t>Creates</a:t>
            </a:r>
            <a:r>
              <a:rPr sz="1700" spc="-5" dirty="0">
                <a:latin typeface="Times New Roman"/>
                <a:cs typeface="Times New Roman"/>
              </a:rPr>
              <a:t> a</a:t>
            </a:r>
            <a:r>
              <a:rPr sz="1700" spc="15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Times New Roman"/>
                <a:cs typeface="Times New Roman"/>
              </a:rPr>
              <a:t>PrintWriter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Times New Roman"/>
                <a:cs typeface="Times New Roman"/>
              </a:rPr>
              <a:t>for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the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Times New Roman"/>
                <a:cs typeface="Times New Roman"/>
              </a:rPr>
              <a:t>specified</a:t>
            </a:r>
            <a:r>
              <a:rPr sz="1700" spc="-5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Times New Roman"/>
                <a:cs typeface="Times New Roman"/>
              </a:rPr>
              <a:t>file. </a:t>
            </a:r>
            <a:r>
              <a:rPr sz="1700" spc="-409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Times New Roman"/>
                <a:cs typeface="Times New Roman"/>
              </a:rPr>
              <a:t>Writes </a:t>
            </a:r>
            <a:r>
              <a:rPr sz="1700" spc="-5" dirty="0">
                <a:latin typeface="Times New Roman"/>
                <a:cs typeface="Times New Roman"/>
              </a:rPr>
              <a:t>a</a:t>
            </a:r>
            <a:r>
              <a:rPr sz="1700" spc="10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Times New Roman"/>
                <a:cs typeface="Times New Roman"/>
              </a:rPr>
              <a:t>string.</a:t>
            </a:r>
            <a:endParaRPr sz="1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60"/>
              </a:spcBef>
            </a:pPr>
            <a:r>
              <a:rPr sz="1700" spc="-10" dirty="0">
                <a:latin typeface="Times New Roman"/>
                <a:cs typeface="Times New Roman"/>
              </a:rPr>
              <a:t>Writes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a </a:t>
            </a:r>
            <a:r>
              <a:rPr sz="1700" spc="-10" dirty="0">
                <a:latin typeface="Times New Roman"/>
                <a:cs typeface="Times New Roman"/>
              </a:rPr>
              <a:t>character.</a:t>
            </a:r>
            <a:endParaRPr sz="1700">
              <a:latin typeface="Times New Roman"/>
              <a:cs typeface="Times New Roman"/>
            </a:endParaRPr>
          </a:p>
          <a:p>
            <a:pPr marL="12700" marR="2728595">
              <a:lnSpc>
                <a:spcPts val="2600"/>
              </a:lnSpc>
              <a:spcBef>
                <a:spcPts val="150"/>
              </a:spcBef>
            </a:pPr>
            <a:r>
              <a:rPr sz="1700" spc="-10" dirty="0">
                <a:latin typeface="Times New Roman"/>
                <a:cs typeface="Times New Roman"/>
              </a:rPr>
              <a:t>Writes </a:t>
            </a:r>
            <a:r>
              <a:rPr sz="1700" dirty="0">
                <a:latin typeface="Times New Roman"/>
                <a:cs typeface="Times New Roman"/>
              </a:rPr>
              <a:t>an </a:t>
            </a:r>
            <a:r>
              <a:rPr sz="1700" spc="-5" dirty="0">
                <a:latin typeface="Times New Roman"/>
                <a:cs typeface="Times New Roman"/>
              </a:rPr>
              <a:t>array </a:t>
            </a:r>
            <a:r>
              <a:rPr sz="1700" spc="-10" dirty="0">
                <a:latin typeface="Times New Roman"/>
                <a:cs typeface="Times New Roman"/>
              </a:rPr>
              <a:t>of character. </a:t>
            </a:r>
            <a:r>
              <a:rPr sz="1700" spc="-415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Times New Roman"/>
                <a:cs typeface="Times New Roman"/>
              </a:rPr>
              <a:t>Writes </a:t>
            </a:r>
            <a:r>
              <a:rPr sz="1700" dirty="0">
                <a:latin typeface="Times New Roman"/>
                <a:cs typeface="Times New Roman"/>
              </a:rPr>
              <a:t>an</a:t>
            </a:r>
            <a:r>
              <a:rPr sz="1700" spc="10" dirty="0">
                <a:latin typeface="Times New Roman"/>
                <a:cs typeface="Times New Roman"/>
              </a:rPr>
              <a:t> </a:t>
            </a:r>
            <a:r>
              <a:rPr sz="1700" spc="-15" dirty="0">
                <a:latin typeface="Times New Roman"/>
                <a:cs typeface="Times New Roman"/>
              </a:rPr>
              <a:t>int</a:t>
            </a:r>
            <a:r>
              <a:rPr sz="1700" spc="10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Times New Roman"/>
                <a:cs typeface="Times New Roman"/>
              </a:rPr>
              <a:t>value.</a:t>
            </a:r>
            <a:endParaRPr sz="1700">
              <a:latin typeface="Times New Roman"/>
              <a:cs typeface="Times New Roman"/>
            </a:endParaRPr>
          </a:p>
          <a:p>
            <a:pPr marL="12700" marR="3434079">
              <a:lnSpc>
                <a:spcPts val="2570"/>
              </a:lnSpc>
              <a:spcBef>
                <a:spcPts val="15"/>
              </a:spcBef>
            </a:pPr>
            <a:r>
              <a:rPr sz="1700" spc="-10" dirty="0">
                <a:latin typeface="Times New Roman"/>
                <a:cs typeface="Times New Roman"/>
              </a:rPr>
              <a:t>Writes </a:t>
            </a:r>
            <a:r>
              <a:rPr sz="1700" spc="-5" dirty="0">
                <a:latin typeface="Times New Roman"/>
                <a:cs typeface="Times New Roman"/>
              </a:rPr>
              <a:t>a </a:t>
            </a:r>
            <a:r>
              <a:rPr sz="1700" spc="-10" dirty="0">
                <a:latin typeface="Times New Roman"/>
                <a:cs typeface="Times New Roman"/>
              </a:rPr>
              <a:t>long value. </a:t>
            </a:r>
            <a:r>
              <a:rPr sz="1700" spc="-409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Times New Roman"/>
                <a:cs typeface="Times New Roman"/>
              </a:rPr>
              <a:t>Writes</a:t>
            </a:r>
            <a:r>
              <a:rPr sz="1700" spc="-2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a </a:t>
            </a:r>
            <a:r>
              <a:rPr sz="1700" spc="-10" dirty="0">
                <a:latin typeface="Times New Roman"/>
                <a:cs typeface="Times New Roman"/>
              </a:rPr>
              <a:t>float</a:t>
            </a:r>
            <a:r>
              <a:rPr sz="1700" spc="5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Times New Roman"/>
                <a:cs typeface="Times New Roman"/>
              </a:rPr>
              <a:t>value.</a:t>
            </a:r>
            <a:endParaRPr sz="1700">
              <a:latin typeface="Times New Roman"/>
              <a:cs typeface="Times New Roman"/>
            </a:endParaRPr>
          </a:p>
          <a:p>
            <a:pPr marL="12700" marR="3149600">
              <a:lnSpc>
                <a:spcPts val="2600"/>
              </a:lnSpc>
              <a:spcBef>
                <a:spcPts val="5"/>
              </a:spcBef>
            </a:pPr>
            <a:r>
              <a:rPr sz="1700" spc="-10" dirty="0">
                <a:latin typeface="Times New Roman"/>
                <a:cs typeface="Times New Roman"/>
              </a:rPr>
              <a:t>Writes </a:t>
            </a:r>
            <a:r>
              <a:rPr sz="1700" spc="-5" dirty="0">
                <a:latin typeface="Times New Roman"/>
                <a:cs typeface="Times New Roman"/>
              </a:rPr>
              <a:t>a double </a:t>
            </a:r>
            <a:r>
              <a:rPr sz="1700" spc="-10" dirty="0">
                <a:latin typeface="Times New Roman"/>
                <a:cs typeface="Times New Roman"/>
              </a:rPr>
              <a:t>value. </a:t>
            </a:r>
            <a:r>
              <a:rPr sz="1700" spc="-5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Times New Roman"/>
                <a:cs typeface="Times New Roman"/>
              </a:rPr>
              <a:t>Writes</a:t>
            </a:r>
            <a:r>
              <a:rPr sz="1700" spc="-2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a </a:t>
            </a:r>
            <a:r>
              <a:rPr sz="1700" spc="-10" dirty="0">
                <a:latin typeface="Times New Roman"/>
                <a:cs typeface="Times New Roman"/>
              </a:rPr>
              <a:t>boolean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Times New Roman"/>
                <a:cs typeface="Times New Roman"/>
              </a:rPr>
              <a:t>value.</a:t>
            </a:r>
            <a:endParaRPr sz="1700">
              <a:latin typeface="Times New Roman"/>
              <a:cs typeface="Times New Roman"/>
            </a:endParaRPr>
          </a:p>
          <a:p>
            <a:pPr marL="238125" marR="5080" indent="-226060">
              <a:lnSpc>
                <a:spcPts val="1960"/>
              </a:lnSpc>
              <a:spcBef>
                <a:spcPts val="480"/>
              </a:spcBef>
            </a:pPr>
            <a:r>
              <a:rPr sz="1700" spc="-5" dirty="0">
                <a:latin typeface="Times New Roman"/>
                <a:cs typeface="Times New Roman"/>
              </a:rPr>
              <a:t>A </a:t>
            </a:r>
            <a:r>
              <a:rPr sz="1700" dirty="0">
                <a:latin typeface="Times New Roman"/>
                <a:cs typeface="Times New Roman"/>
              </a:rPr>
              <a:t>println </a:t>
            </a:r>
            <a:r>
              <a:rPr sz="1700" spc="-10" dirty="0">
                <a:latin typeface="Times New Roman"/>
                <a:cs typeface="Times New Roman"/>
              </a:rPr>
              <a:t>method </a:t>
            </a:r>
            <a:r>
              <a:rPr sz="1700" spc="-5" dirty="0">
                <a:latin typeface="Times New Roman"/>
                <a:cs typeface="Times New Roman"/>
              </a:rPr>
              <a:t>acts like a print </a:t>
            </a:r>
            <a:r>
              <a:rPr sz="1700" spc="-10" dirty="0">
                <a:latin typeface="Times New Roman"/>
                <a:cs typeface="Times New Roman"/>
              </a:rPr>
              <a:t>method; additionally </a:t>
            </a:r>
            <a:r>
              <a:rPr sz="1700" dirty="0">
                <a:latin typeface="Times New Roman"/>
                <a:cs typeface="Times New Roman"/>
              </a:rPr>
              <a:t>it </a:t>
            </a:r>
            <a:r>
              <a:rPr sz="1700" spc="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prints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a</a:t>
            </a:r>
            <a:r>
              <a:rPr sz="1700" spc="15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Times New Roman"/>
                <a:cs typeface="Times New Roman"/>
              </a:rPr>
              <a:t>line</a:t>
            </a:r>
            <a:r>
              <a:rPr sz="1700" spc="-5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Times New Roman"/>
                <a:cs typeface="Times New Roman"/>
              </a:rPr>
              <a:t>separator.</a:t>
            </a:r>
            <a:r>
              <a:rPr sz="1700" spc="35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Times New Roman"/>
                <a:cs typeface="Times New Roman"/>
              </a:rPr>
              <a:t>The</a:t>
            </a:r>
            <a:r>
              <a:rPr sz="1700" spc="-5" dirty="0">
                <a:latin typeface="Times New Roman"/>
                <a:cs typeface="Times New Roman"/>
              </a:rPr>
              <a:t> line</a:t>
            </a:r>
            <a:r>
              <a:rPr sz="1700" spc="-10" dirty="0">
                <a:latin typeface="Times New Roman"/>
                <a:cs typeface="Times New Roman"/>
              </a:rPr>
              <a:t> separator</a:t>
            </a:r>
            <a:r>
              <a:rPr sz="1700" spc="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string </a:t>
            </a:r>
            <a:r>
              <a:rPr sz="1700" dirty="0">
                <a:latin typeface="Times New Roman"/>
                <a:cs typeface="Times New Roman"/>
              </a:rPr>
              <a:t>is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Times New Roman"/>
                <a:cs typeface="Times New Roman"/>
              </a:rPr>
              <a:t>defined </a:t>
            </a:r>
            <a:r>
              <a:rPr sz="1700" spc="-409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by</a:t>
            </a:r>
            <a:r>
              <a:rPr sz="1700" spc="-3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the</a:t>
            </a:r>
            <a:r>
              <a:rPr sz="1700" spc="-15" dirty="0">
                <a:latin typeface="Times New Roman"/>
                <a:cs typeface="Times New Roman"/>
              </a:rPr>
              <a:t> system.</a:t>
            </a:r>
            <a:r>
              <a:rPr sz="1700" spc="35" dirty="0">
                <a:latin typeface="Times New Roman"/>
                <a:cs typeface="Times New Roman"/>
              </a:rPr>
              <a:t> </a:t>
            </a:r>
            <a:r>
              <a:rPr sz="1700" spc="-35" dirty="0">
                <a:latin typeface="Times New Roman"/>
                <a:cs typeface="Times New Roman"/>
              </a:rPr>
              <a:t>It</a:t>
            </a:r>
            <a:r>
              <a:rPr sz="1700" spc="1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is</a:t>
            </a:r>
            <a:r>
              <a:rPr sz="1700" spc="30" dirty="0">
                <a:latin typeface="Times New Roman"/>
                <a:cs typeface="Times New Roman"/>
              </a:rPr>
              <a:t> </a:t>
            </a:r>
            <a:r>
              <a:rPr sz="1700" spc="-15" dirty="0">
                <a:latin typeface="Times New Roman"/>
                <a:cs typeface="Times New Roman"/>
              </a:rPr>
              <a:t>\r\n</a:t>
            </a:r>
            <a:r>
              <a:rPr sz="1700" spc="15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Times New Roman"/>
                <a:cs typeface="Times New Roman"/>
              </a:rPr>
              <a:t>on</a:t>
            </a:r>
            <a:r>
              <a:rPr sz="1700" spc="20" dirty="0">
                <a:latin typeface="Times New Roman"/>
                <a:cs typeface="Times New Roman"/>
              </a:rPr>
              <a:t> </a:t>
            </a:r>
            <a:r>
              <a:rPr sz="1700" spc="-15" dirty="0">
                <a:latin typeface="Times New Roman"/>
                <a:cs typeface="Times New Roman"/>
              </a:rPr>
              <a:t>Windows</a:t>
            </a:r>
            <a:r>
              <a:rPr sz="1700" spc="-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and</a:t>
            </a:r>
            <a:r>
              <a:rPr sz="1700" spc="15" dirty="0">
                <a:latin typeface="Times New Roman"/>
                <a:cs typeface="Times New Roman"/>
              </a:rPr>
              <a:t> </a:t>
            </a:r>
            <a:r>
              <a:rPr sz="1700" spc="-15" dirty="0">
                <a:latin typeface="Times New Roman"/>
                <a:cs typeface="Times New Roman"/>
              </a:rPr>
              <a:t>\n</a:t>
            </a:r>
            <a:r>
              <a:rPr sz="1700" spc="15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Times New Roman"/>
                <a:cs typeface="Times New Roman"/>
              </a:rPr>
              <a:t>on Unix.</a:t>
            </a:r>
            <a:endParaRPr sz="1700">
              <a:latin typeface="Times New Roman"/>
              <a:cs typeface="Times New Roman"/>
            </a:endParaRPr>
          </a:p>
          <a:p>
            <a:pPr marL="12700">
              <a:lnSpc>
                <a:spcPts val="1845"/>
              </a:lnSpc>
            </a:pPr>
            <a:r>
              <a:rPr sz="1700" spc="-10" dirty="0">
                <a:latin typeface="Times New Roman"/>
                <a:cs typeface="Times New Roman"/>
              </a:rPr>
              <a:t>The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printf</a:t>
            </a:r>
            <a:r>
              <a:rPr sz="1700" spc="-5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Times New Roman"/>
                <a:cs typeface="Times New Roman"/>
              </a:rPr>
              <a:t>method</a:t>
            </a:r>
            <a:r>
              <a:rPr sz="1700" spc="20" dirty="0">
                <a:latin typeface="Times New Roman"/>
                <a:cs typeface="Times New Roman"/>
              </a:rPr>
              <a:t> </a:t>
            </a:r>
            <a:r>
              <a:rPr sz="1700" spc="-15" dirty="0">
                <a:latin typeface="Times New Roman"/>
                <a:cs typeface="Times New Roman"/>
              </a:rPr>
              <a:t>was</a:t>
            </a:r>
            <a:r>
              <a:rPr sz="1700" spc="-5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Times New Roman"/>
                <a:cs typeface="Times New Roman"/>
              </a:rPr>
              <a:t>introduced </a:t>
            </a:r>
            <a:r>
              <a:rPr sz="1700" dirty="0">
                <a:latin typeface="Times New Roman"/>
                <a:cs typeface="Times New Roman"/>
              </a:rPr>
              <a:t>in</a:t>
            </a:r>
            <a:r>
              <a:rPr sz="1700" spc="-2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§4.6,</a:t>
            </a:r>
            <a:r>
              <a:rPr sz="1700" spc="1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“Formatting</a:t>
            </a:r>
            <a:endParaRPr sz="1700">
              <a:latin typeface="Times New Roman"/>
              <a:cs typeface="Times New Roman"/>
            </a:endParaRPr>
          </a:p>
          <a:p>
            <a:pPr marL="257175">
              <a:lnSpc>
                <a:spcPts val="2000"/>
              </a:lnSpc>
            </a:pPr>
            <a:r>
              <a:rPr sz="1700" spc="-10" dirty="0">
                <a:latin typeface="Times New Roman"/>
                <a:cs typeface="Times New Roman"/>
              </a:rPr>
              <a:t>Console</a:t>
            </a:r>
            <a:r>
              <a:rPr sz="1700" spc="-2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Output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-15" dirty="0">
                <a:latin typeface="Times New Roman"/>
                <a:cs typeface="Times New Roman"/>
              </a:rPr>
              <a:t>and</a:t>
            </a:r>
            <a:r>
              <a:rPr sz="1700" spc="5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Times New Roman"/>
                <a:cs typeface="Times New Roman"/>
              </a:rPr>
              <a:t>Strings.”</a:t>
            </a:r>
            <a:endParaRPr sz="1700">
              <a:latin typeface="Times New Roman"/>
              <a:cs typeface="Times New Roman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0" y="0"/>
            <a:ext cx="9144000" cy="938530"/>
            <a:chOff x="0" y="0"/>
            <a:chExt cx="9144000" cy="938530"/>
          </a:xfrm>
        </p:grpSpPr>
        <p:sp>
          <p:nvSpPr>
            <p:cNvPr id="7" name="object 7"/>
            <p:cNvSpPr/>
            <p:nvPr/>
          </p:nvSpPr>
          <p:spPr>
            <a:xfrm>
              <a:off x="6099047" y="26380"/>
              <a:ext cx="3045460" cy="0"/>
            </a:xfrm>
            <a:custGeom>
              <a:avLst/>
              <a:gdLst/>
              <a:ahLst/>
              <a:cxnLst/>
              <a:rect l="l" t="t" r="r" b="b"/>
              <a:pathLst>
                <a:path w="3045459">
                  <a:moveTo>
                    <a:pt x="0" y="0"/>
                  </a:moveTo>
                  <a:lnTo>
                    <a:pt x="3044952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26944"/>
              <a:ext cx="6099175" cy="0"/>
            </a:xfrm>
            <a:custGeom>
              <a:avLst/>
              <a:gdLst/>
              <a:ahLst/>
              <a:cxnLst/>
              <a:rect l="l" t="t" r="r" b="b"/>
              <a:pathLst>
                <a:path w="6099175">
                  <a:moveTo>
                    <a:pt x="0" y="0"/>
                  </a:moveTo>
                  <a:lnTo>
                    <a:pt x="6099048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23346" y="0"/>
              <a:ext cx="585984" cy="938047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45</a:t>
            </a:fld>
            <a:endParaRPr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70400" y="6420611"/>
            <a:ext cx="20320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Times New Roman"/>
                <a:cs typeface="Times New Roman"/>
              </a:rPr>
              <a:t>71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62786" y="119379"/>
            <a:ext cx="621855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20" dirty="0"/>
              <a:t>Writing</a:t>
            </a:r>
            <a:r>
              <a:rPr sz="4000" spc="-25" dirty="0"/>
              <a:t> Data</a:t>
            </a:r>
            <a:r>
              <a:rPr sz="4000" spc="-15" dirty="0"/>
              <a:t> </a:t>
            </a:r>
            <a:r>
              <a:rPr sz="4000" spc="-5" dirty="0"/>
              <a:t>Using</a:t>
            </a:r>
            <a:r>
              <a:rPr sz="4000" spc="-35" dirty="0"/>
              <a:t> </a:t>
            </a:r>
            <a:r>
              <a:rPr sz="4000" spc="-25" dirty="0"/>
              <a:t>PrintWriter</a:t>
            </a:r>
            <a:endParaRPr sz="4000"/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9144000" cy="938530"/>
            <a:chOff x="0" y="0"/>
            <a:chExt cx="9144000" cy="938530"/>
          </a:xfrm>
        </p:grpSpPr>
        <p:sp>
          <p:nvSpPr>
            <p:cNvPr id="5" name="object 5"/>
            <p:cNvSpPr/>
            <p:nvPr/>
          </p:nvSpPr>
          <p:spPr>
            <a:xfrm>
              <a:off x="6099047" y="26380"/>
              <a:ext cx="3045460" cy="0"/>
            </a:xfrm>
            <a:custGeom>
              <a:avLst/>
              <a:gdLst/>
              <a:ahLst/>
              <a:cxnLst/>
              <a:rect l="l" t="t" r="r" b="b"/>
              <a:pathLst>
                <a:path w="3045459">
                  <a:moveTo>
                    <a:pt x="0" y="0"/>
                  </a:moveTo>
                  <a:lnTo>
                    <a:pt x="3044952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26944"/>
              <a:ext cx="6099175" cy="0"/>
            </a:xfrm>
            <a:custGeom>
              <a:avLst/>
              <a:gdLst/>
              <a:ahLst/>
              <a:cxnLst/>
              <a:rect l="l" t="t" r="r" b="b"/>
              <a:pathLst>
                <a:path w="6099175">
                  <a:moveTo>
                    <a:pt x="0" y="0"/>
                  </a:moveTo>
                  <a:lnTo>
                    <a:pt x="6099048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23346" y="0"/>
              <a:ext cx="585984" cy="938047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310947" y="815339"/>
            <a:ext cx="702754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0000FF"/>
                </a:solidFill>
                <a:latin typeface="Calibri"/>
                <a:cs typeface="Calibri"/>
              </a:rPr>
              <a:t>public</a:t>
            </a:r>
            <a:r>
              <a:rPr sz="2000" b="1" spc="-2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0000FF"/>
                </a:solidFill>
                <a:latin typeface="Calibri"/>
                <a:cs typeface="Calibri"/>
              </a:rPr>
              <a:t>class</a:t>
            </a:r>
            <a:r>
              <a:rPr sz="2000" b="1" spc="-1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b="1" spc="-15" dirty="0">
                <a:solidFill>
                  <a:srgbClr val="2B91AF"/>
                </a:solidFill>
                <a:latin typeface="Calibri"/>
                <a:cs typeface="Calibri"/>
              </a:rPr>
              <a:t>WriteData</a:t>
            </a:r>
            <a:r>
              <a:rPr sz="2000" b="1" spc="-20" dirty="0">
                <a:solidFill>
                  <a:srgbClr val="2B91AF"/>
                </a:solidFill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{</a:t>
            </a:r>
            <a:endParaRPr sz="2000">
              <a:latin typeface="Calibri"/>
              <a:cs typeface="Calibri"/>
            </a:endParaRPr>
          </a:p>
          <a:p>
            <a:pPr marL="298450">
              <a:lnSpc>
                <a:spcPct val="100000"/>
              </a:lnSpc>
            </a:pPr>
            <a:r>
              <a:rPr sz="2000" b="1" spc="-5" dirty="0">
                <a:solidFill>
                  <a:srgbClr val="0000FF"/>
                </a:solidFill>
                <a:latin typeface="Calibri"/>
                <a:cs typeface="Calibri"/>
              </a:rPr>
              <a:t>public </a:t>
            </a:r>
            <a:r>
              <a:rPr sz="2000" b="1" spc="-15" dirty="0">
                <a:solidFill>
                  <a:srgbClr val="0000FF"/>
                </a:solidFill>
                <a:latin typeface="Calibri"/>
                <a:cs typeface="Calibri"/>
              </a:rPr>
              <a:t>static</a:t>
            </a:r>
            <a:r>
              <a:rPr sz="2000" b="1" spc="-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0000FF"/>
                </a:solidFill>
                <a:latin typeface="Calibri"/>
                <a:cs typeface="Calibri"/>
              </a:rPr>
              <a:t>void</a:t>
            </a:r>
            <a:r>
              <a:rPr sz="2000" b="1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main(</a:t>
            </a:r>
            <a:r>
              <a:rPr sz="2000" b="1" spc="-5" dirty="0">
                <a:solidFill>
                  <a:srgbClr val="0000FF"/>
                </a:solidFill>
                <a:latin typeface="Calibri"/>
                <a:cs typeface="Calibri"/>
              </a:rPr>
              <a:t>String</a:t>
            </a:r>
            <a:r>
              <a:rPr sz="2000" b="1" spc="-5" dirty="0">
                <a:latin typeface="Calibri"/>
                <a:cs typeface="Calibri"/>
              </a:rPr>
              <a:t>[]</a:t>
            </a:r>
            <a:r>
              <a:rPr sz="2000" b="1" dirty="0"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808080"/>
                </a:solidFill>
                <a:latin typeface="Calibri"/>
                <a:cs typeface="Calibri"/>
              </a:rPr>
              <a:t>arg</a:t>
            </a:r>
            <a:r>
              <a:rPr sz="2000" b="1" spc="-10" dirty="0">
                <a:latin typeface="Calibri"/>
                <a:cs typeface="Calibri"/>
              </a:rPr>
              <a:t>)</a:t>
            </a:r>
            <a:r>
              <a:rPr sz="2000" b="1" spc="-5" dirty="0"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0000FF"/>
                </a:solidFill>
                <a:latin typeface="Calibri"/>
                <a:cs typeface="Calibri"/>
              </a:rPr>
              <a:t>throws</a:t>
            </a:r>
            <a:r>
              <a:rPr sz="2000" b="1" spc="-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0000FF"/>
                </a:solidFill>
                <a:latin typeface="Calibri"/>
                <a:cs typeface="Calibri"/>
              </a:rPr>
              <a:t>java.io.IOException</a:t>
            </a:r>
            <a:r>
              <a:rPr sz="2000" b="1" spc="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{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37997" y="1451610"/>
            <a:ext cx="4885690" cy="3048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90"/>
              </a:lnSpc>
            </a:pPr>
            <a:r>
              <a:rPr sz="2000" b="1" spc="-10" dirty="0">
                <a:solidFill>
                  <a:srgbClr val="0000FF"/>
                </a:solidFill>
                <a:latin typeface="Calibri"/>
                <a:cs typeface="Calibri"/>
              </a:rPr>
              <a:t>java</a:t>
            </a:r>
            <a:r>
              <a:rPr sz="2000" b="1" spc="-10" dirty="0">
                <a:latin typeface="Calibri"/>
                <a:cs typeface="Calibri"/>
              </a:rPr>
              <a:t>.</a:t>
            </a:r>
            <a:r>
              <a:rPr sz="2000" b="1" spc="-10" dirty="0">
                <a:solidFill>
                  <a:srgbClr val="0000FF"/>
                </a:solidFill>
                <a:latin typeface="Calibri"/>
                <a:cs typeface="Calibri"/>
              </a:rPr>
              <a:t>io</a:t>
            </a:r>
            <a:r>
              <a:rPr sz="2000" b="1" spc="-10" dirty="0">
                <a:latin typeface="Calibri"/>
                <a:cs typeface="Calibri"/>
              </a:rPr>
              <a:t>.</a:t>
            </a:r>
            <a:r>
              <a:rPr sz="2000" b="1" spc="-10" dirty="0">
                <a:solidFill>
                  <a:srgbClr val="0000FF"/>
                </a:solidFill>
                <a:latin typeface="Calibri"/>
                <a:cs typeface="Calibri"/>
              </a:rPr>
              <a:t>File</a:t>
            </a:r>
            <a:r>
              <a:rPr sz="2000" b="1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file</a:t>
            </a:r>
            <a:r>
              <a:rPr sz="2000" b="1" dirty="0">
                <a:latin typeface="Calibri"/>
                <a:cs typeface="Calibri"/>
              </a:rPr>
              <a:t> = </a:t>
            </a:r>
            <a:r>
              <a:rPr sz="2000" b="1" spc="-5" dirty="0">
                <a:solidFill>
                  <a:srgbClr val="0000FF"/>
                </a:solidFill>
                <a:latin typeface="Calibri"/>
                <a:cs typeface="Calibri"/>
              </a:rPr>
              <a:t>new</a:t>
            </a:r>
            <a:r>
              <a:rPr sz="2000" b="1" spc="-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java.io.File(</a:t>
            </a:r>
            <a:r>
              <a:rPr sz="2000" b="1" spc="-10" dirty="0">
                <a:solidFill>
                  <a:srgbClr val="A31515"/>
                </a:solidFill>
                <a:latin typeface="Calibri"/>
                <a:cs typeface="Calibri"/>
              </a:rPr>
              <a:t>"scores.txt"</a:t>
            </a:r>
            <a:r>
              <a:rPr sz="2000" b="1" spc="-10" dirty="0">
                <a:latin typeface="Calibri"/>
                <a:cs typeface="Calibri"/>
              </a:rPr>
              <a:t>);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68147" y="1729740"/>
            <a:ext cx="4582795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9215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0000FF"/>
                </a:solidFill>
                <a:latin typeface="Calibri"/>
                <a:cs typeface="Calibri"/>
              </a:rPr>
              <a:t>if</a:t>
            </a:r>
            <a:r>
              <a:rPr sz="2000" b="1" spc="-3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(file.exists())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{</a:t>
            </a:r>
            <a:endParaRPr sz="2000">
              <a:latin typeface="Calibri"/>
              <a:cs typeface="Calibri"/>
            </a:endParaRPr>
          </a:p>
          <a:p>
            <a:pPr marL="297815" marR="5080">
              <a:lnSpc>
                <a:spcPct val="100000"/>
              </a:lnSpc>
            </a:pPr>
            <a:r>
              <a:rPr sz="2000" b="1" spc="-10" dirty="0">
                <a:latin typeface="Calibri"/>
                <a:cs typeface="Calibri"/>
              </a:rPr>
              <a:t>System.out.println(</a:t>
            </a:r>
            <a:r>
              <a:rPr sz="2000" b="1" spc="-10" dirty="0">
                <a:solidFill>
                  <a:srgbClr val="A31515"/>
                </a:solidFill>
                <a:latin typeface="Calibri"/>
                <a:cs typeface="Calibri"/>
              </a:rPr>
              <a:t>"File</a:t>
            </a:r>
            <a:r>
              <a:rPr sz="2000" b="1" spc="-5" dirty="0">
                <a:solidFill>
                  <a:srgbClr val="A31515"/>
                </a:solidFill>
                <a:latin typeface="Calibri"/>
                <a:cs typeface="Calibri"/>
              </a:rPr>
              <a:t> already </a:t>
            </a:r>
            <a:r>
              <a:rPr sz="2000" b="1" spc="-10" dirty="0">
                <a:solidFill>
                  <a:srgbClr val="A31515"/>
                </a:solidFill>
                <a:latin typeface="Calibri"/>
                <a:cs typeface="Calibri"/>
              </a:rPr>
              <a:t>exists"</a:t>
            </a:r>
            <a:r>
              <a:rPr sz="2000" b="1" spc="-10" dirty="0">
                <a:latin typeface="Calibri"/>
                <a:cs typeface="Calibri"/>
              </a:rPr>
              <a:t>); </a:t>
            </a:r>
            <a:r>
              <a:rPr sz="2000" b="1" spc="-44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System.exit(1);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}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b="1" spc="-20" dirty="0">
                <a:solidFill>
                  <a:srgbClr val="008000"/>
                </a:solidFill>
                <a:latin typeface="Calibri"/>
                <a:cs typeface="Calibri"/>
              </a:rPr>
              <a:t>//create </a:t>
            </a:r>
            <a:r>
              <a:rPr sz="2000" b="1" dirty="0">
                <a:solidFill>
                  <a:srgbClr val="008000"/>
                </a:solidFill>
                <a:latin typeface="Calibri"/>
                <a:cs typeface="Calibri"/>
              </a:rPr>
              <a:t>a</a:t>
            </a:r>
            <a:r>
              <a:rPr sz="2000" b="1" spc="-20" dirty="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008000"/>
                </a:solidFill>
                <a:latin typeface="Calibri"/>
                <a:cs typeface="Calibri"/>
              </a:rPr>
              <a:t>file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80847" y="2975610"/>
            <a:ext cx="6007735" cy="3048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90"/>
              </a:lnSpc>
            </a:pPr>
            <a:r>
              <a:rPr sz="2000" b="1" spc="-15" dirty="0">
                <a:solidFill>
                  <a:srgbClr val="0000FF"/>
                </a:solidFill>
                <a:latin typeface="Calibri"/>
                <a:cs typeface="Calibri"/>
              </a:rPr>
              <a:t>java</a:t>
            </a:r>
            <a:r>
              <a:rPr sz="2000" b="1" spc="-15" dirty="0">
                <a:latin typeface="Calibri"/>
                <a:cs typeface="Calibri"/>
              </a:rPr>
              <a:t>.</a:t>
            </a:r>
            <a:r>
              <a:rPr sz="2000" b="1" spc="-15" dirty="0">
                <a:solidFill>
                  <a:srgbClr val="0000FF"/>
                </a:solidFill>
                <a:latin typeface="Calibri"/>
                <a:cs typeface="Calibri"/>
              </a:rPr>
              <a:t>io</a:t>
            </a:r>
            <a:r>
              <a:rPr sz="2000" b="1" spc="-15" dirty="0">
                <a:latin typeface="Calibri"/>
                <a:cs typeface="Calibri"/>
              </a:rPr>
              <a:t>.</a:t>
            </a:r>
            <a:r>
              <a:rPr sz="2000" b="1" spc="-15" dirty="0">
                <a:solidFill>
                  <a:srgbClr val="0000FF"/>
                </a:solidFill>
                <a:latin typeface="Calibri"/>
                <a:cs typeface="Calibri"/>
              </a:rPr>
              <a:t>PrintWriter</a:t>
            </a:r>
            <a:r>
              <a:rPr sz="2000" b="1" spc="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output</a:t>
            </a:r>
            <a:r>
              <a:rPr sz="2000" b="1" dirty="0">
                <a:latin typeface="Calibri"/>
                <a:cs typeface="Calibri"/>
              </a:rPr>
              <a:t> =</a:t>
            </a:r>
            <a:r>
              <a:rPr sz="2000" b="1" spc="10" dirty="0"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0000FF"/>
                </a:solidFill>
                <a:latin typeface="Calibri"/>
                <a:cs typeface="Calibri"/>
              </a:rPr>
              <a:t>new</a:t>
            </a:r>
            <a:r>
              <a:rPr sz="2000" b="1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java.io.PrintWriter(file);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68147" y="3558540"/>
            <a:ext cx="386969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008000"/>
                </a:solidFill>
                <a:latin typeface="Calibri"/>
                <a:cs typeface="Calibri"/>
              </a:rPr>
              <a:t>//</a:t>
            </a:r>
            <a:r>
              <a:rPr sz="2000" b="1" spc="-10" dirty="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sz="2000" b="1" spc="-20" dirty="0">
                <a:solidFill>
                  <a:srgbClr val="008000"/>
                </a:solidFill>
                <a:latin typeface="Calibri"/>
                <a:cs typeface="Calibri"/>
              </a:rPr>
              <a:t>Write</a:t>
            </a:r>
            <a:r>
              <a:rPr sz="2000" b="1" spc="-10" dirty="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sz="2000" b="1" spc="-15" dirty="0">
                <a:solidFill>
                  <a:srgbClr val="008000"/>
                </a:solidFill>
                <a:latin typeface="Calibri"/>
                <a:cs typeface="Calibri"/>
              </a:rPr>
              <a:t>formatted</a:t>
            </a:r>
            <a:r>
              <a:rPr sz="2000" b="1" spc="-10" dirty="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008000"/>
                </a:solidFill>
                <a:latin typeface="Calibri"/>
                <a:cs typeface="Calibri"/>
              </a:rPr>
              <a:t>output</a:t>
            </a:r>
            <a:r>
              <a:rPr sz="2000" b="1" spc="-20" dirty="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sz="2000" b="1" spc="-15" dirty="0">
                <a:solidFill>
                  <a:srgbClr val="008000"/>
                </a:solidFill>
                <a:latin typeface="Calibri"/>
                <a:cs typeface="Calibri"/>
              </a:rPr>
              <a:t>to</a:t>
            </a:r>
            <a:r>
              <a:rPr sz="2000" b="1" spc="-10" dirty="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008000"/>
                </a:solidFill>
                <a:latin typeface="Calibri"/>
                <a:cs typeface="Calibri"/>
              </a:rPr>
              <a:t>the</a:t>
            </a:r>
            <a:r>
              <a:rPr sz="2000" b="1" spc="-10" dirty="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008000"/>
                </a:solidFill>
                <a:latin typeface="Calibri"/>
                <a:cs typeface="Calibri"/>
              </a:rPr>
              <a:t>file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80847" y="3890009"/>
            <a:ext cx="3166745" cy="3048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90"/>
              </a:lnSpc>
            </a:pPr>
            <a:r>
              <a:rPr sz="2000" b="1" spc="-5" dirty="0">
                <a:latin typeface="Calibri"/>
                <a:cs typeface="Calibri"/>
              </a:rPr>
              <a:t>output.print(</a:t>
            </a:r>
            <a:r>
              <a:rPr sz="2000" b="1" spc="-5" dirty="0">
                <a:solidFill>
                  <a:srgbClr val="A31515"/>
                </a:solidFill>
                <a:latin typeface="Calibri"/>
                <a:cs typeface="Calibri"/>
              </a:rPr>
              <a:t>"John</a:t>
            </a:r>
            <a:r>
              <a:rPr sz="2000" b="1" spc="-30" dirty="0">
                <a:solidFill>
                  <a:srgbClr val="A31515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A31515"/>
                </a:solidFill>
                <a:latin typeface="Calibri"/>
                <a:cs typeface="Calibri"/>
              </a:rPr>
              <a:t>T</a:t>
            </a:r>
            <a:r>
              <a:rPr sz="2000" b="1" spc="-30" dirty="0">
                <a:solidFill>
                  <a:srgbClr val="A31515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A31515"/>
                </a:solidFill>
                <a:latin typeface="Calibri"/>
                <a:cs typeface="Calibri"/>
              </a:rPr>
              <a:t>Smith</a:t>
            </a:r>
            <a:r>
              <a:rPr sz="2000" b="1" spc="-25" dirty="0">
                <a:solidFill>
                  <a:srgbClr val="A31515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A31515"/>
                </a:solidFill>
                <a:latin typeface="Calibri"/>
                <a:cs typeface="Calibri"/>
              </a:rPr>
              <a:t>"</a:t>
            </a:r>
            <a:r>
              <a:rPr sz="2000" b="1" dirty="0">
                <a:latin typeface="Calibri"/>
                <a:cs typeface="Calibri"/>
              </a:rPr>
              <a:t>);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80847" y="4194809"/>
            <a:ext cx="1996439" cy="3048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90"/>
              </a:lnSpc>
            </a:pPr>
            <a:r>
              <a:rPr sz="2000" b="1" spc="-5" dirty="0">
                <a:latin typeface="Calibri"/>
                <a:cs typeface="Calibri"/>
              </a:rPr>
              <a:t>output.println(90);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68147" y="4472940"/>
            <a:ext cx="3057525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latin typeface="Calibri"/>
                <a:cs typeface="Calibri"/>
              </a:rPr>
              <a:t>output.print(</a:t>
            </a:r>
            <a:r>
              <a:rPr sz="2000" b="1" spc="-5" dirty="0">
                <a:solidFill>
                  <a:srgbClr val="A31515"/>
                </a:solidFill>
                <a:latin typeface="Calibri"/>
                <a:cs typeface="Calibri"/>
              </a:rPr>
              <a:t>"Eric</a:t>
            </a:r>
            <a:r>
              <a:rPr sz="2000" b="1" spc="-30" dirty="0">
                <a:solidFill>
                  <a:srgbClr val="A31515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A31515"/>
                </a:solidFill>
                <a:latin typeface="Calibri"/>
                <a:cs typeface="Calibri"/>
              </a:rPr>
              <a:t>K</a:t>
            </a:r>
            <a:r>
              <a:rPr sz="2000" b="1" spc="-20" dirty="0">
                <a:solidFill>
                  <a:srgbClr val="A31515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A31515"/>
                </a:solidFill>
                <a:latin typeface="Calibri"/>
                <a:cs typeface="Calibri"/>
              </a:rPr>
              <a:t>Jones</a:t>
            </a:r>
            <a:r>
              <a:rPr sz="2000" b="1" spc="-25" dirty="0">
                <a:solidFill>
                  <a:srgbClr val="A31515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A31515"/>
                </a:solidFill>
                <a:latin typeface="Calibri"/>
                <a:cs typeface="Calibri"/>
              </a:rPr>
              <a:t>"</a:t>
            </a:r>
            <a:r>
              <a:rPr sz="2000" b="1" spc="-5" dirty="0">
                <a:latin typeface="Calibri"/>
                <a:cs typeface="Calibri"/>
              </a:rPr>
              <a:t>); </a:t>
            </a:r>
            <a:r>
              <a:rPr sz="2000" b="1" spc="-434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output.println(85);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9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b="1" spc="-10" dirty="0">
                <a:solidFill>
                  <a:srgbClr val="008000"/>
                </a:solidFill>
                <a:latin typeface="Calibri"/>
                <a:cs typeface="Calibri"/>
              </a:rPr>
              <a:t>//close</a:t>
            </a:r>
            <a:r>
              <a:rPr sz="2000" b="1" spc="-20" dirty="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008000"/>
                </a:solidFill>
                <a:latin typeface="Calibri"/>
                <a:cs typeface="Calibri"/>
              </a:rPr>
              <a:t>the</a:t>
            </a:r>
            <a:r>
              <a:rPr sz="2000" b="1" spc="-25" dirty="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008000"/>
                </a:solidFill>
                <a:latin typeface="Calibri"/>
                <a:cs typeface="Calibri"/>
              </a:rPr>
              <a:t>file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80847" y="5718809"/>
            <a:ext cx="1565275" cy="3048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90"/>
              </a:lnSpc>
            </a:pPr>
            <a:r>
              <a:rPr sz="2000" b="1" spc="-5" dirty="0">
                <a:latin typeface="Calibri"/>
                <a:cs typeface="Calibri"/>
              </a:rPr>
              <a:t>output.close();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96697" y="5996940"/>
            <a:ext cx="11303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Calibri"/>
                <a:cs typeface="Calibri"/>
              </a:rPr>
              <a:t>}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10947" y="6301740"/>
            <a:ext cx="11303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Calibri"/>
                <a:cs typeface="Calibri"/>
              </a:rPr>
              <a:t>}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9389" y="232155"/>
            <a:ext cx="570674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15" dirty="0"/>
              <a:t>Reading</a:t>
            </a:r>
            <a:r>
              <a:rPr sz="4000" spc="-25" dirty="0"/>
              <a:t> </a:t>
            </a:r>
            <a:r>
              <a:rPr sz="4000" spc="-30" dirty="0"/>
              <a:t>Data</a:t>
            </a:r>
            <a:r>
              <a:rPr sz="4000" spc="-20" dirty="0"/>
              <a:t> </a:t>
            </a:r>
            <a:r>
              <a:rPr sz="4000" spc="-5" dirty="0"/>
              <a:t>Using</a:t>
            </a:r>
            <a:r>
              <a:rPr sz="4000" spc="-20" dirty="0"/>
              <a:t> </a:t>
            </a:r>
            <a:r>
              <a:rPr sz="4000" spc="-10" dirty="0"/>
              <a:t>Scanner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341808" y="1348609"/>
            <a:ext cx="2624455" cy="271145"/>
          </a:xfrm>
          <a:prstGeom prst="rect">
            <a:avLst/>
          </a:prstGeom>
          <a:ln w="24453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50240">
              <a:lnSpc>
                <a:spcPts val="1764"/>
              </a:lnSpc>
            </a:pPr>
            <a:r>
              <a:rPr sz="1550" spc="-5" dirty="0">
                <a:latin typeface="Times New Roman"/>
                <a:cs typeface="Times New Roman"/>
              </a:rPr>
              <a:t>j</a:t>
            </a:r>
            <a:r>
              <a:rPr sz="1550" spc="-245" dirty="0">
                <a:latin typeface="Times New Roman"/>
                <a:cs typeface="Times New Roman"/>
              </a:rPr>
              <a:t> </a:t>
            </a:r>
            <a:r>
              <a:rPr sz="1550" spc="-114" dirty="0">
                <a:latin typeface="Times New Roman"/>
                <a:cs typeface="Times New Roman"/>
              </a:rPr>
              <a:t>a</a:t>
            </a:r>
            <a:r>
              <a:rPr sz="1550" spc="-5" dirty="0">
                <a:latin typeface="Times New Roman"/>
                <a:cs typeface="Times New Roman"/>
              </a:rPr>
              <a:t>v</a:t>
            </a:r>
            <a:r>
              <a:rPr sz="1550" spc="70" dirty="0">
                <a:latin typeface="Times New Roman"/>
                <a:cs typeface="Times New Roman"/>
              </a:rPr>
              <a:t>a</a:t>
            </a:r>
            <a:r>
              <a:rPr sz="1550" spc="-5" dirty="0">
                <a:latin typeface="Times New Roman"/>
                <a:cs typeface="Times New Roman"/>
              </a:rPr>
              <a:t>.</a:t>
            </a:r>
            <a:r>
              <a:rPr sz="1550" spc="-10" dirty="0">
                <a:latin typeface="Times New Roman"/>
                <a:cs typeface="Times New Roman"/>
              </a:rPr>
              <a:t>u</a:t>
            </a:r>
            <a:r>
              <a:rPr sz="1550" spc="-50" dirty="0">
                <a:latin typeface="Times New Roman"/>
                <a:cs typeface="Times New Roman"/>
              </a:rPr>
              <a:t>til</a:t>
            </a:r>
            <a:r>
              <a:rPr sz="1550" spc="-5" dirty="0">
                <a:latin typeface="Times New Roman"/>
                <a:cs typeface="Times New Roman"/>
              </a:rPr>
              <a:t>.</a:t>
            </a:r>
            <a:r>
              <a:rPr sz="1550" spc="90" dirty="0">
                <a:latin typeface="Times New Roman"/>
                <a:cs typeface="Times New Roman"/>
              </a:rPr>
              <a:t>S</a:t>
            </a:r>
            <a:r>
              <a:rPr sz="1550" spc="-114" dirty="0">
                <a:latin typeface="Times New Roman"/>
                <a:cs typeface="Times New Roman"/>
              </a:rPr>
              <a:t>c</a:t>
            </a:r>
            <a:r>
              <a:rPr sz="1550" spc="75" dirty="0">
                <a:latin typeface="Times New Roman"/>
                <a:cs typeface="Times New Roman"/>
              </a:rPr>
              <a:t>a</a:t>
            </a:r>
            <a:r>
              <a:rPr sz="1550" spc="-5" dirty="0">
                <a:latin typeface="Times New Roman"/>
                <a:cs typeface="Times New Roman"/>
              </a:rPr>
              <a:t>n</a:t>
            </a:r>
            <a:r>
              <a:rPr sz="1550" spc="-15" dirty="0">
                <a:latin typeface="Times New Roman"/>
                <a:cs typeface="Times New Roman"/>
              </a:rPr>
              <a:t>n</a:t>
            </a:r>
            <a:r>
              <a:rPr sz="1550" spc="-114" dirty="0">
                <a:latin typeface="Times New Roman"/>
                <a:cs typeface="Times New Roman"/>
              </a:rPr>
              <a:t>e</a:t>
            </a:r>
            <a:r>
              <a:rPr sz="1550" spc="-5" dirty="0">
                <a:latin typeface="Times New Roman"/>
                <a:cs typeface="Times New Roman"/>
              </a:rPr>
              <a:t>r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1808" y="1619206"/>
            <a:ext cx="2624455" cy="3934460"/>
          </a:xfrm>
          <a:prstGeom prst="rect">
            <a:avLst/>
          </a:prstGeom>
          <a:ln w="24453">
            <a:solidFill>
              <a:srgbClr val="000000"/>
            </a:solidFill>
          </a:ln>
        </p:spPr>
        <p:txBody>
          <a:bodyPr vert="horz" wrap="square" lIns="0" tIns="85725" rIns="0" bIns="0" rtlCol="0">
            <a:spAutoFit/>
          </a:bodyPr>
          <a:lstStyle/>
          <a:p>
            <a:pPr marL="37465">
              <a:lnSpc>
                <a:spcPct val="100000"/>
              </a:lnSpc>
              <a:spcBef>
                <a:spcPts val="675"/>
              </a:spcBef>
            </a:pPr>
            <a:r>
              <a:rPr sz="1550" spc="-5" dirty="0">
                <a:latin typeface="Times New Roman"/>
                <a:cs typeface="Times New Roman"/>
              </a:rPr>
              <a:t>+Scanner(source:</a:t>
            </a:r>
            <a:r>
              <a:rPr sz="1550" spc="-80" dirty="0">
                <a:latin typeface="Times New Roman"/>
                <a:cs typeface="Times New Roman"/>
              </a:rPr>
              <a:t> </a:t>
            </a:r>
            <a:r>
              <a:rPr sz="1550" spc="-25" dirty="0">
                <a:latin typeface="Times New Roman"/>
                <a:cs typeface="Times New Roman"/>
              </a:rPr>
              <a:t>File)</a:t>
            </a:r>
            <a:endParaRPr sz="1550">
              <a:latin typeface="Times New Roman"/>
              <a:cs typeface="Times New Roman"/>
            </a:endParaRPr>
          </a:p>
          <a:p>
            <a:pPr marL="37465">
              <a:lnSpc>
                <a:spcPct val="100000"/>
              </a:lnSpc>
              <a:spcBef>
                <a:spcPts val="465"/>
              </a:spcBef>
            </a:pPr>
            <a:r>
              <a:rPr sz="1550" spc="80" dirty="0">
                <a:latin typeface="Times New Roman"/>
                <a:cs typeface="Times New Roman"/>
              </a:rPr>
              <a:t>+</a:t>
            </a:r>
            <a:r>
              <a:rPr sz="1550" spc="-95" dirty="0">
                <a:latin typeface="Times New Roman"/>
                <a:cs typeface="Times New Roman"/>
              </a:rPr>
              <a:t>S</a:t>
            </a:r>
            <a:r>
              <a:rPr sz="1550" spc="75" dirty="0">
                <a:latin typeface="Times New Roman"/>
                <a:cs typeface="Times New Roman"/>
              </a:rPr>
              <a:t>c</a:t>
            </a:r>
            <a:r>
              <a:rPr sz="1550" spc="-114" dirty="0">
                <a:latin typeface="Times New Roman"/>
                <a:cs typeface="Times New Roman"/>
              </a:rPr>
              <a:t>a</a:t>
            </a:r>
            <a:r>
              <a:rPr sz="1550" spc="-5" dirty="0">
                <a:latin typeface="Times New Roman"/>
                <a:cs typeface="Times New Roman"/>
              </a:rPr>
              <a:t>n</a:t>
            </a:r>
            <a:r>
              <a:rPr sz="1550" spc="-15" dirty="0">
                <a:latin typeface="Times New Roman"/>
                <a:cs typeface="Times New Roman"/>
              </a:rPr>
              <a:t>n</a:t>
            </a:r>
            <a:r>
              <a:rPr sz="1550" spc="75" dirty="0">
                <a:latin typeface="Times New Roman"/>
                <a:cs typeface="Times New Roman"/>
              </a:rPr>
              <a:t>e</a:t>
            </a:r>
            <a:r>
              <a:rPr sz="1550" spc="-135" dirty="0">
                <a:latin typeface="Times New Roman"/>
                <a:cs typeface="Times New Roman"/>
              </a:rPr>
              <a:t>r</a:t>
            </a:r>
            <a:r>
              <a:rPr sz="1550" spc="55" dirty="0">
                <a:latin typeface="Times New Roman"/>
                <a:cs typeface="Times New Roman"/>
              </a:rPr>
              <a:t>(</a:t>
            </a:r>
            <a:r>
              <a:rPr sz="1550" spc="-30" dirty="0">
                <a:latin typeface="Times New Roman"/>
                <a:cs typeface="Times New Roman"/>
              </a:rPr>
              <a:t>s</a:t>
            </a:r>
            <a:r>
              <a:rPr sz="1550" spc="-5" dirty="0">
                <a:latin typeface="Times New Roman"/>
                <a:cs typeface="Times New Roman"/>
              </a:rPr>
              <a:t>o</a:t>
            </a:r>
            <a:r>
              <a:rPr sz="1550" spc="-15" dirty="0">
                <a:latin typeface="Times New Roman"/>
                <a:cs typeface="Times New Roman"/>
              </a:rPr>
              <a:t>u</a:t>
            </a:r>
            <a:r>
              <a:rPr sz="1550" spc="55" dirty="0">
                <a:latin typeface="Times New Roman"/>
                <a:cs typeface="Times New Roman"/>
              </a:rPr>
              <a:t>r</a:t>
            </a:r>
            <a:r>
              <a:rPr sz="1550" spc="-114" dirty="0">
                <a:latin typeface="Times New Roman"/>
                <a:cs typeface="Times New Roman"/>
              </a:rPr>
              <a:t>c</a:t>
            </a:r>
            <a:r>
              <a:rPr sz="1550" spc="75" dirty="0">
                <a:latin typeface="Times New Roman"/>
                <a:cs typeface="Times New Roman"/>
              </a:rPr>
              <a:t>e</a:t>
            </a:r>
            <a:r>
              <a:rPr sz="1550" spc="-5" dirty="0">
                <a:latin typeface="Times New Roman"/>
                <a:cs typeface="Times New Roman"/>
              </a:rPr>
              <a:t>:</a:t>
            </a:r>
            <a:r>
              <a:rPr sz="1550" spc="-50" dirty="0">
                <a:latin typeface="Times New Roman"/>
                <a:cs typeface="Times New Roman"/>
              </a:rPr>
              <a:t> </a:t>
            </a:r>
            <a:r>
              <a:rPr sz="1550" spc="-100" dirty="0">
                <a:latin typeface="Times New Roman"/>
                <a:cs typeface="Times New Roman"/>
              </a:rPr>
              <a:t>S</a:t>
            </a:r>
            <a:r>
              <a:rPr sz="1550" spc="-5" dirty="0">
                <a:latin typeface="Times New Roman"/>
                <a:cs typeface="Times New Roman"/>
              </a:rPr>
              <a:t>t</a:t>
            </a:r>
            <a:r>
              <a:rPr sz="1550" spc="-245" dirty="0">
                <a:latin typeface="Times New Roman"/>
                <a:cs typeface="Times New Roman"/>
              </a:rPr>
              <a:t> </a:t>
            </a:r>
            <a:r>
              <a:rPr sz="1550" spc="-135" dirty="0">
                <a:latin typeface="Times New Roman"/>
                <a:cs typeface="Times New Roman"/>
              </a:rPr>
              <a:t>r</a:t>
            </a:r>
            <a:r>
              <a:rPr sz="1550" spc="-50" dirty="0">
                <a:latin typeface="Times New Roman"/>
                <a:cs typeface="Times New Roman"/>
              </a:rPr>
              <a:t>i</a:t>
            </a:r>
            <a:r>
              <a:rPr sz="1550" spc="-5" dirty="0">
                <a:latin typeface="Times New Roman"/>
                <a:cs typeface="Times New Roman"/>
              </a:rPr>
              <a:t>n</a:t>
            </a:r>
            <a:r>
              <a:rPr sz="1550" spc="-15" dirty="0">
                <a:latin typeface="Times New Roman"/>
                <a:cs typeface="Times New Roman"/>
              </a:rPr>
              <a:t>g</a:t>
            </a:r>
            <a:r>
              <a:rPr sz="1550" spc="-5" dirty="0">
                <a:latin typeface="Times New Roman"/>
                <a:cs typeface="Times New Roman"/>
              </a:rPr>
              <a:t>)</a:t>
            </a:r>
            <a:endParaRPr sz="1550">
              <a:latin typeface="Times New Roman"/>
              <a:cs typeface="Times New Roman"/>
            </a:endParaRPr>
          </a:p>
          <a:p>
            <a:pPr marL="37465">
              <a:lnSpc>
                <a:spcPct val="100000"/>
              </a:lnSpc>
              <a:spcBef>
                <a:spcPts val="465"/>
              </a:spcBef>
            </a:pPr>
            <a:r>
              <a:rPr sz="1550" spc="-20" dirty="0">
                <a:latin typeface="Times New Roman"/>
                <a:cs typeface="Times New Roman"/>
              </a:rPr>
              <a:t>+close()</a:t>
            </a:r>
            <a:endParaRPr sz="1550">
              <a:latin typeface="Times New Roman"/>
              <a:cs typeface="Times New Roman"/>
            </a:endParaRPr>
          </a:p>
          <a:p>
            <a:pPr marL="37465">
              <a:lnSpc>
                <a:spcPct val="100000"/>
              </a:lnSpc>
              <a:spcBef>
                <a:spcPts val="655"/>
              </a:spcBef>
            </a:pPr>
            <a:r>
              <a:rPr sz="1550" spc="80" dirty="0">
                <a:latin typeface="Times New Roman"/>
                <a:cs typeface="Times New Roman"/>
              </a:rPr>
              <a:t>+</a:t>
            </a:r>
            <a:r>
              <a:rPr sz="1550" spc="-5" dirty="0">
                <a:latin typeface="Times New Roman"/>
                <a:cs typeface="Times New Roman"/>
              </a:rPr>
              <a:t>h</a:t>
            </a:r>
            <a:r>
              <a:rPr sz="1550" spc="-120" dirty="0">
                <a:latin typeface="Times New Roman"/>
                <a:cs typeface="Times New Roman"/>
              </a:rPr>
              <a:t>a</a:t>
            </a:r>
            <a:r>
              <a:rPr sz="1550" spc="-30" dirty="0">
                <a:latin typeface="Times New Roman"/>
                <a:cs typeface="Times New Roman"/>
              </a:rPr>
              <a:t>s</a:t>
            </a:r>
            <a:r>
              <a:rPr sz="1550" spc="35" dirty="0">
                <a:latin typeface="Times New Roman"/>
                <a:cs typeface="Times New Roman"/>
              </a:rPr>
              <a:t>N</a:t>
            </a:r>
            <a:r>
              <a:rPr sz="1550" spc="-114" dirty="0">
                <a:latin typeface="Times New Roman"/>
                <a:cs typeface="Times New Roman"/>
              </a:rPr>
              <a:t>e</a:t>
            </a:r>
            <a:r>
              <a:rPr sz="1550" spc="-5" dirty="0">
                <a:latin typeface="Times New Roman"/>
                <a:cs typeface="Times New Roman"/>
              </a:rPr>
              <a:t>xt</a:t>
            </a:r>
            <a:r>
              <a:rPr sz="1550" spc="-250" dirty="0">
                <a:latin typeface="Times New Roman"/>
                <a:cs typeface="Times New Roman"/>
              </a:rPr>
              <a:t> </a:t>
            </a:r>
            <a:r>
              <a:rPr sz="1550" spc="-135" dirty="0">
                <a:latin typeface="Times New Roman"/>
                <a:cs typeface="Times New Roman"/>
              </a:rPr>
              <a:t>(</a:t>
            </a:r>
            <a:r>
              <a:rPr sz="1550" spc="55" dirty="0">
                <a:latin typeface="Times New Roman"/>
                <a:cs typeface="Times New Roman"/>
              </a:rPr>
              <a:t>)</a:t>
            </a:r>
            <a:r>
              <a:rPr sz="1550" spc="-5" dirty="0">
                <a:latin typeface="Times New Roman"/>
                <a:cs typeface="Times New Roman"/>
              </a:rPr>
              <a:t>:</a:t>
            </a:r>
            <a:r>
              <a:rPr sz="1550" spc="-50" dirty="0">
                <a:latin typeface="Times New Roman"/>
                <a:cs typeface="Times New Roman"/>
              </a:rPr>
              <a:t> </a:t>
            </a:r>
            <a:r>
              <a:rPr sz="1550" spc="-10" dirty="0">
                <a:latin typeface="Times New Roman"/>
                <a:cs typeface="Times New Roman"/>
              </a:rPr>
              <a:t>b</a:t>
            </a:r>
            <a:r>
              <a:rPr sz="1550" spc="-5" dirty="0">
                <a:latin typeface="Times New Roman"/>
                <a:cs typeface="Times New Roman"/>
              </a:rPr>
              <a:t>o</a:t>
            </a:r>
            <a:r>
              <a:rPr sz="1550" spc="-15" dirty="0">
                <a:latin typeface="Times New Roman"/>
                <a:cs typeface="Times New Roman"/>
              </a:rPr>
              <a:t>o</a:t>
            </a:r>
            <a:r>
              <a:rPr sz="1550" spc="-50" dirty="0">
                <a:latin typeface="Times New Roman"/>
                <a:cs typeface="Times New Roman"/>
              </a:rPr>
              <a:t>l</a:t>
            </a:r>
            <a:r>
              <a:rPr sz="1550" spc="75" dirty="0">
                <a:latin typeface="Times New Roman"/>
                <a:cs typeface="Times New Roman"/>
              </a:rPr>
              <a:t>e</a:t>
            </a:r>
            <a:r>
              <a:rPr sz="1550" spc="-114" dirty="0">
                <a:latin typeface="Times New Roman"/>
                <a:cs typeface="Times New Roman"/>
              </a:rPr>
              <a:t>a</a:t>
            </a:r>
            <a:r>
              <a:rPr sz="1550" spc="-5" dirty="0">
                <a:latin typeface="Times New Roman"/>
                <a:cs typeface="Times New Roman"/>
              </a:rPr>
              <a:t>n</a:t>
            </a:r>
            <a:endParaRPr sz="1550">
              <a:latin typeface="Times New Roman"/>
              <a:cs typeface="Times New Roman"/>
            </a:endParaRPr>
          </a:p>
          <a:p>
            <a:pPr marL="37465">
              <a:lnSpc>
                <a:spcPct val="100000"/>
              </a:lnSpc>
              <a:spcBef>
                <a:spcPts val="465"/>
              </a:spcBef>
            </a:pPr>
            <a:r>
              <a:rPr sz="1550" dirty="0">
                <a:latin typeface="Times New Roman"/>
                <a:cs typeface="Times New Roman"/>
              </a:rPr>
              <a:t>+next():</a:t>
            </a:r>
            <a:r>
              <a:rPr sz="1550" spc="-75" dirty="0">
                <a:latin typeface="Times New Roman"/>
                <a:cs typeface="Times New Roman"/>
              </a:rPr>
              <a:t> </a:t>
            </a:r>
            <a:r>
              <a:rPr sz="1550" spc="-25" dirty="0">
                <a:latin typeface="Times New Roman"/>
                <a:cs typeface="Times New Roman"/>
              </a:rPr>
              <a:t>String</a:t>
            </a:r>
            <a:endParaRPr sz="1550">
              <a:latin typeface="Times New Roman"/>
              <a:cs typeface="Times New Roman"/>
            </a:endParaRPr>
          </a:p>
          <a:p>
            <a:pPr marL="37465">
              <a:lnSpc>
                <a:spcPct val="100000"/>
              </a:lnSpc>
              <a:spcBef>
                <a:spcPts val="465"/>
              </a:spcBef>
            </a:pPr>
            <a:r>
              <a:rPr sz="1550" spc="-5" dirty="0">
                <a:latin typeface="Times New Roman"/>
                <a:cs typeface="Times New Roman"/>
              </a:rPr>
              <a:t>+nextByte():</a:t>
            </a:r>
            <a:r>
              <a:rPr sz="1550" spc="-65" dirty="0">
                <a:latin typeface="Times New Roman"/>
                <a:cs typeface="Times New Roman"/>
              </a:rPr>
              <a:t> </a:t>
            </a:r>
            <a:r>
              <a:rPr sz="1550" spc="-20" dirty="0">
                <a:latin typeface="Times New Roman"/>
                <a:cs typeface="Times New Roman"/>
              </a:rPr>
              <a:t>byte</a:t>
            </a:r>
            <a:endParaRPr sz="1550">
              <a:latin typeface="Times New Roman"/>
              <a:cs typeface="Times New Roman"/>
            </a:endParaRPr>
          </a:p>
          <a:p>
            <a:pPr marL="37465">
              <a:lnSpc>
                <a:spcPct val="100000"/>
              </a:lnSpc>
              <a:spcBef>
                <a:spcPts val="465"/>
              </a:spcBef>
            </a:pPr>
            <a:r>
              <a:rPr sz="1550" spc="80" dirty="0">
                <a:latin typeface="Times New Roman"/>
                <a:cs typeface="Times New Roman"/>
              </a:rPr>
              <a:t>+</a:t>
            </a:r>
            <a:r>
              <a:rPr sz="1550" spc="-5" dirty="0">
                <a:latin typeface="Times New Roman"/>
                <a:cs typeface="Times New Roman"/>
              </a:rPr>
              <a:t>n</a:t>
            </a:r>
            <a:r>
              <a:rPr sz="1550" spc="-120" dirty="0">
                <a:latin typeface="Times New Roman"/>
                <a:cs typeface="Times New Roman"/>
              </a:rPr>
              <a:t>e</a:t>
            </a:r>
            <a:r>
              <a:rPr sz="1550" spc="-5" dirty="0">
                <a:latin typeface="Times New Roman"/>
                <a:cs typeface="Times New Roman"/>
              </a:rPr>
              <a:t>x</a:t>
            </a:r>
            <a:r>
              <a:rPr sz="1550" spc="-55" dirty="0">
                <a:latin typeface="Times New Roman"/>
                <a:cs typeface="Times New Roman"/>
              </a:rPr>
              <a:t>t</a:t>
            </a:r>
            <a:r>
              <a:rPr sz="1550" spc="95" dirty="0">
                <a:latin typeface="Times New Roman"/>
                <a:cs typeface="Times New Roman"/>
              </a:rPr>
              <a:t>S</a:t>
            </a:r>
            <a:r>
              <a:rPr sz="1550" spc="-5" dirty="0">
                <a:latin typeface="Times New Roman"/>
                <a:cs typeface="Times New Roman"/>
              </a:rPr>
              <a:t>h</a:t>
            </a:r>
            <a:r>
              <a:rPr sz="1550" spc="-15" dirty="0">
                <a:latin typeface="Times New Roman"/>
                <a:cs typeface="Times New Roman"/>
              </a:rPr>
              <a:t>o</a:t>
            </a:r>
            <a:r>
              <a:rPr sz="1550" spc="-135" dirty="0">
                <a:latin typeface="Times New Roman"/>
                <a:cs typeface="Times New Roman"/>
              </a:rPr>
              <a:t>r</a:t>
            </a:r>
            <a:r>
              <a:rPr sz="1550" spc="-5" dirty="0">
                <a:latin typeface="Times New Roman"/>
                <a:cs typeface="Times New Roman"/>
              </a:rPr>
              <a:t>t</a:t>
            </a:r>
            <a:r>
              <a:rPr sz="1550" spc="-245" dirty="0">
                <a:latin typeface="Times New Roman"/>
                <a:cs typeface="Times New Roman"/>
              </a:rPr>
              <a:t> </a:t>
            </a:r>
            <a:r>
              <a:rPr sz="1550" spc="-135" dirty="0">
                <a:latin typeface="Times New Roman"/>
                <a:cs typeface="Times New Roman"/>
              </a:rPr>
              <a:t>(</a:t>
            </a:r>
            <a:r>
              <a:rPr sz="1550" spc="55" dirty="0">
                <a:latin typeface="Times New Roman"/>
                <a:cs typeface="Times New Roman"/>
              </a:rPr>
              <a:t>)</a:t>
            </a:r>
            <a:r>
              <a:rPr sz="1550" spc="-5" dirty="0">
                <a:latin typeface="Times New Roman"/>
                <a:cs typeface="Times New Roman"/>
              </a:rPr>
              <a:t>:</a:t>
            </a:r>
            <a:r>
              <a:rPr sz="1550" spc="-50" dirty="0">
                <a:latin typeface="Times New Roman"/>
                <a:cs typeface="Times New Roman"/>
              </a:rPr>
              <a:t> </a:t>
            </a:r>
            <a:r>
              <a:rPr sz="1550" spc="-35" dirty="0">
                <a:latin typeface="Times New Roman"/>
                <a:cs typeface="Times New Roman"/>
              </a:rPr>
              <a:t>s</a:t>
            </a:r>
            <a:r>
              <a:rPr sz="1550" spc="-5" dirty="0">
                <a:latin typeface="Times New Roman"/>
                <a:cs typeface="Times New Roman"/>
              </a:rPr>
              <a:t>h</a:t>
            </a:r>
            <a:r>
              <a:rPr sz="1550" spc="-15" dirty="0">
                <a:latin typeface="Times New Roman"/>
                <a:cs typeface="Times New Roman"/>
              </a:rPr>
              <a:t>o</a:t>
            </a:r>
            <a:r>
              <a:rPr sz="1550" spc="55" dirty="0">
                <a:latin typeface="Times New Roman"/>
                <a:cs typeface="Times New Roman"/>
              </a:rPr>
              <a:t>r</a:t>
            </a:r>
            <a:r>
              <a:rPr sz="1550" spc="-5" dirty="0">
                <a:latin typeface="Times New Roman"/>
                <a:cs typeface="Times New Roman"/>
              </a:rPr>
              <a:t>t</a:t>
            </a:r>
            <a:endParaRPr sz="1550">
              <a:latin typeface="Times New Roman"/>
              <a:cs typeface="Times New Roman"/>
            </a:endParaRPr>
          </a:p>
          <a:p>
            <a:pPr marL="37465">
              <a:lnSpc>
                <a:spcPct val="100000"/>
              </a:lnSpc>
              <a:spcBef>
                <a:spcPts val="459"/>
              </a:spcBef>
            </a:pPr>
            <a:r>
              <a:rPr sz="1550" spc="-15" dirty="0">
                <a:latin typeface="Times New Roman"/>
                <a:cs typeface="Times New Roman"/>
              </a:rPr>
              <a:t>+nextInt():</a:t>
            </a:r>
            <a:r>
              <a:rPr sz="1550" spc="95" dirty="0">
                <a:latin typeface="Times New Roman"/>
                <a:cs typeface="Times New Roman"/>
              </a:rPr>
              <a:t> </a:t>
            </a:r>
            <a:r>
              <a:rPr sz="1550" spc="-20" dirty="0">
                <a:latin typeface="Times New Roman"/>
                <a:cs typeface="Times New Roman"/>
              </a:rPr>
              <a:t>int</a:t>
            </a:r>
            <a:endParaRPr sz="1550">
              <a:latin typeface="Times New Roman"/>
              <a:cs typeface="Times New Roman"/>
            </a:endParaRPr>
          </a:p>
          <a:p>
            <a:pPr marL="37465">
              <a:lnSpc>
                <a:spcPct val="100000"/>
              </a:lnSpc>
              <a:spcBef>
                <a:spcPts val="660"/>
              </a:spcBef>
            </a:pPr>
            <a:r>
              <a:rPr sz="1550" spc="-15" dirty="0">
                <a:latin typeface="Times New Roman"/>
                <a:cs typeface="Times New Roman"/>
              </a:rPr>
              <a:t>+nextLong():</a:t>
            </a:r>
            <a:r>
              <a:rPr sz="1550" spc="70" dirty="0">
                <a:latin typeface="Times New Roman"/>
                <a:cs typeface="Times New Roman"/>
              </a:rPr>
              <a:t> </a:t>
            </a:r>
            <a:r>
              <a:rPr sz="1550" spc="-20" dirty="0">
                <a:latin typeface="Times New Roman"/>
                <a:cs typeface="Times New Roman"/>
              </a:rPr>
              <a:t>long</a:t>
            </a:r>
            <a:endParaRPr sz="1550">
              <a:latin typeface="Times New Roman"/>
              <a:cs typeface="Times New Roman"/>
            </a:endParaRPr>
          </a:p>
          <a:p>
            <a:pPr marL="37465">
              <a:lnSpc>
                <a:spcPct val="100000"/>
              </a:lnSpc>
              <a:spcBef>
                <a:spcPts val="459"/>
              </a:spcBef>
            </a:pPr>
            <a:r>
              <a:rPr sz="1550" spc="80" dirty="0">
                <a:latin typeface="Times New Roman"/>
                <a:cs typeface="Times New Roman"/>
              </a:rPr>
              <a:t>+</a:t>
            </a:r>
            <a:r>
              <a:rPr sz="1550" spc="-5" dirty="0">
                <a:latin typeface="Times New Roman"/>
                <a:cs typeface="Times New Roman"/>
              </a:rPr>
              <a:t>n</a:t>
            </a:r>
            <a:r>
              <a:rPr sz="1550" spc="-120" dirty="0">
                <a:latin typeface="Times New Roman"/>
                <a:cs typeface="Times New Roman"/>
              </a:rPr>
              <a:t>e</a:t>
            </a:r>
            <a:r>
              <a:rPr sz="1550" spc="-5" dirty="0">
                <a:latin typeface="Times New Roman"/>
                <a:cs typeface="Times New Roman"/>
              </a:rPr>
              <a:t>x</a:t>
            </a:r>
            <a:r>
              <a:rPr sz="1550" spc="-55" dirty="0">
                <a:latin typeface="Times New Roman"/>
                <a:cs typeface="Times New Roman"/>
              </a:rPr>
              <a:t>t</a:t>
            </a:r>
            <a:r>
              <a:rPr sz="1550" spc="95" dirty="0">
                <a:latin typeface="Times New Roman"/>
                <a:cs typeface="Times New Roman"/>
              </a:rPr>
              <a:t>F</a:t>
            </a:r>
            <a:r>
              <a:rPr sz="1550" spc="-50" dirty="0">
                <a:latin typeface="Times New Roman"/>
                <a:cs typeface="Times New Roman"/>
              </a:rPr>
              <a:t>l</a:t>
            </a:r>
            <a:r>
              <a:rPr sz="1550" spc="-5" dirty="0">
                <a:latin typeface="Times New Roman"/>
                <a:cs typeface="Times New Roman"/>
              </a:rPr>
              <a:t>o</a:t>
            </a:r>
            <a:r>
              <a:rPr sz="1550" spc="-120" dirty="0">
                <a:latin typeface="Times New Roman"/>
                <a:cs typeface="Times New Roman"/>
              </a:rPr>
              <a:t>a</a:t>
            </a:r>
            <a:r>
              <a:rPr sz="1550" spc="-5" dirty="0">
                <a:latin typeface="Times New Roman"/>
                <a:cs typeface="Times New Roman"/>
              </a:rPr>
              <a:t>t</a:t>
            </a:r>
            <a:r>
              <a:rPr sz="1550" spc="-245" dirty="0">
                <a:latin typeface="Times New Roman"/>
                <a:cs typeface="Times New Roman"/>
              </a:rPr>
              <a:t> </a:t>
            </a:r>
            <a:r>
              <a:rPr sz="1550" spc="-135" dirty="0">
                <a:latin typeface="Times New Roman"/>
                <a:cs typeface="Times New Roman"/>
              </a:rPr>
              <a:t>(</a:t>
            </a:r>
            <a:r>
              <a:rPr sz="1550" spc="55" dirty="0">
                <a:latin typeface="Times New Roman"/>
                <a:cs typeface="Times New Roman"/>
              </a:rPr>
              <a:t>)</a:t>
            </a:r>
            <a:r>
              <a:rPr sz="1550" spc="-5" dirty="0">
                <a:latin typeface="Times New Roman"/>
                <a:cs typeface="Times New Roman"/>
              </a:rPr>
              <a:t>:</a:t>
            </a:r>
            <a:r>
              <a:rPr sz="1550" spc="-50" dirty="0">
                <a:latin typeface="Times New Roman"/>
                <a:cs typeface="Times New Roman"/>
              </a:rPr>
              <a:t> </a:t>
            </a:r>
            <a:r>
              <a:rPr sz="1550" spc="50" dirty="0">
                <a:latin typeface="Times New Roman"/>
                <a:cs typeface="Times New Roman"/>
              </a:rPr>
              <a:t>f</a:t>
            </a:r>
            <a:r>
              <a:rPr sz="1550" spc="-50" dirty="0">
                <a:latin typeface="Times New Roman"/>
                <a:cs typeface="Times New Roman"/>
              </a:rPr>
              <a:t>l</a:t>
            </a:r>
            <a:r>
              <a:rPr sz="1550" spc="-5" dirty="0">
                <a:latin typeface="Times New Roman"/>
                <a:cs typeface="Times New Roman"/>
              </a:rPr>
              <a:t>o</a:t>
            </a:r>
            <a:r>
              <a:rPr sz="1550" spc="-120" dirty="0">
                <a:latin typeface="Times New Roman"/>
                <a:cs typeface="Times New Roman"/>
              </a:rPr>
              <a:t>a</a:t>
            </a:r>
            <a:r>
              <a:rPr sz="1550" spc="-5" dirty="0">
                <a:latin typeface="Times New Roman"/>
                <a:cs typeface="Times New Roman"/>
              </a:rPr>
              <a:t>t</a:t>
            </a:r>
            <a:endParaRPr sz="1550">
              <a:latin typeface="Times New Roman"/>
              <a:cs typeface="Times New Roman"/>
            </a:endParaRPr>
          </a:p>
          <a:p>
            <a:pPr marL="37465">
              <a:lnSpc>
                <a:spcPct val="100000"/>
              </a:lnSpc>
              <a:spcBef>
                <a:spcPts val="464"/>
              </a:spcBef>
            </a:pPr>
            <a:r>
              <a:rPr sz="1550" spc="80" dirty="0">
                <a:latin typeface="Times New Roman"/>
                <a:cs typeface="Times New Roman"/>
              </a:rPr>
              <a:t>+</a:t>
            </a:r>
            <a:r>
              <a:rPr sz="1550" spc="-5" dirty="0">
                <a:latin typeface="Times New Roman"/>
                <a:cs typeface="Times New Roman"/>
              </a:rPr>
              <a:t>n</a:t>
            </a:r>
            <a:r>
              <a:rPr sz="1550" spc="-120" dirty="0">
                <a:latin typeface="Times New Roman"/>
                <a:cs typeface="Times New Roman"/>
              </a:rPr>
              <a:t>e</a:t>
            </a:r>
            <a:r>
              <a:rPr sz="1550" spc="-5" dirty="0">
                <a:latin typeface="Times New Roman"/>
                <a:cs typeface="Times New Roman"/>
              </a:rPr>
              <a:t>x</a:t>
            </a:r>
            <a:r>
              <a:rPr sz="1550" spc="-55" dirty="0">
                <a:latin typeface="Times New Roman"/>
                <a:cs typeface="Times New Roman"/>
              </a:rPr>
              <a:t>t</a:t>
            </a:r>
            <a:r>
              <a:rPr sz="1550" spc="35" dirty="0">
                <a:latin typeface="Times New Roman"/>
                <a:cs typeface="Times New Roman"/>
              </a:rPr>
              <a:t>D</a:t>
            </a:r>
            <a:r>
              <a:rPr sz="1550" spc="-5" dirty="0">
                <a:latin typeface="Times New Roman"/>
                <a:cs typeface="Times New Roman"/>
              </a:rPr>
              <a:t>o</a:t>
            </a:r>
            <a:r>
              <a:rPr sz="1550" spc="-15" dirty="0">
                <a:latin typeface="Times New Roman"/>
                <a:cs typeface="Times New Roman"/>
              </a:rPr>
              <a:t>u</a:t>
            </a:r>
            <a:r>
              <a:rPr sz="1550" spc="-5" dirty="0">
                <a:latin typeface="Times New Roman"/>
                <a:cs typeface="Times New Roman"/>
              </a:rPr>
              <a:t>b</a:t>
            </a:r>
            <a:r>
              <a:rPr sz="1550" spc="-55" dirty="0">
                <a:latin typeface="Times New Roman"/>
                <a:cs typeface="Times New Roman"/>
              </a:rPr>
              <a:t>l</a:t>
            </a:r>
            <a:r>
              <a:rPr sz="1550" spc="75" dirty="0">
                <a:latin typeface="Times New Roman"/>
                <a:cs typeface="Times New Roman"/>
              </a:rPr>
              <a:t>e</a:t>
            </a:r>
            <a:r>
              <a:rPr sz="1550" spc="-135" dirty="0">
                <a:latin typeface="Times New Roman"/>
                <a:cs typeface="Times New Roman"/>
              </a:rPr>
              <a:t>(</a:t>
            </a:r>
            <a:r>
              <a:rPr sz="1550" spc="55" dirty="0">
                <a:latin typeface="Times New Roman"/>
                <a:cs typeface="Times New Roman"/>
              </a:rPr>
              <a:t>)</a:t>
            </a:r>
            <a:r>
              <a:rPr sz="1550" spc="-5" dirty="0">
                <a:latin typeface="Times New Roman"/>
                <a:cs typeface="Times New Roman"/>
              </a:rPr>
              <a:t>:</a:t>
            </a:r>
            <a:r>
              <a:rPr sz="1550" spc="-50" dirty="0">
                <a:latin typeface="Times New Roman"/>
                <a:cs typeface="Times New Roman"/>
              </a:rPr>
              <a:t> </a:t>
            </a:r>
            <a:r>
              <a:rPr sz="1550" spc="-10" dirty="0">
                <a:latin typeface="Times New Roman"/>
                <a:cs typeface="Times New Roman"/>
              </a:rPr>
              <a:t>d</a:t>
            </a:r>
            <a:r>
              <a:rPr sz="1550" spc="-5" dirty="0">
                <a:latin typeface="Times New Roman"/>
                <a:cs typeface="Times New Roman"/>
              </a:rPr>
              <a:t>o</a:t>
            </a:r>
            <a:r>
              <a:rPr sz="1550" spc="-15" dirty="0">
                <a:latin typeface="Times New Roman"/>
                <a:cs typeface="Times New Roman"/>
              </a:rPr>
              <a:t>u</a:t>
            </a:r>
            <a:r>
              <a:rPr sz="1550" spc="-5" dirty="0">
                <a:latin typeface="Times New Roman"/>
                <a:cs typeface="Times New Roman"/>
              </a:rPr>
              <a:t>bl</a:t>
            </a:r>
            <a:r>
              <a:rPr sz="1550" spc="-250" dirty="0">
                <a:latin typeface="Times New Roman"/>
                <a:cs typeface="Times New Roman"/>
              </a:rPr>
              <a:t> </a:t>
            </a:r>
            <a:r>
              <a:rPr sz="1550" spc="-5" dirty="0">
                <a:latin typeface="Times New Roman"/>
                <a:cs typeface="Times New Roman"/>
              </a:rPr>
              <a:t>e</a:t>
            </a:r>
            <a:endParaRPr sz="1550">
              <a:latin typeface="Times New Roman"/>
              <a:cs typeface="Times New Roman"/>
            </a:endParaRPr>
          </a:p>
          <a:p>
            <a:pPr marL="233045" marR="147320" indent="-196215">
              <a:lnSpc>
                <a:spcPts val="1750"/>
              </a:lnSpc>
              <a:spcBef>
                <a:spcPts val="615"/>
              </a:spcBef>
            </a:pPr>
            <a:r>
              <a:rPr sz="1550" spc="80" dirty="0">
                <a:latin typeface="Times New Roman"/>
                <a:cs typeface="Times New Roman"/>
              </a:rPr>
              <a:t>+</a:t>
            </a:r>
            <a:r>
              <a:rPr sz="1550" spc="-5" dirty="0">
                <a:latin typeface="Times New Roman"/>
                <a:cs typeface="Times New Roman"/>
              </a:rPr>
              <a:t>u</a:t>
            </a:r>
            <a:r>
              <a:rPr sz="1550" spc="-35" dirty="0">
                <a:latin typeface="Times New Roman"/>
                <a:cs typeface="Times New Roman"/>
              </a:rPr>
              <a:t>s</a:t>
            </a:r>
            <a:r>
              <a:rPr sz="1550" spc="-114" dirty="0">
                <a:latin typeface="Times New Roman"/>
                <a:cs typeface="Times New Roman"/>
              </a:rPr>
              <a:t>e</a:t>
            </a:r>
            <a:r>
              <a:rPr sz="1550" spc="35" dirty="0">
                <a:latin typeface="Times New Roman"/>
                <a:cs typeface="Times New Roman"/>
              </a:rPr>
              <a:t>D</a:t>
            </a:r>
            <a:r>
              <a:rPr sz="1550" spc="-114" dirty="0">
                <a:latin typeface="Times New Roman"/>
                <a:cs typeface="Times New Roman"/>
              </a:rPr>
              <a:t>e</a:t>
            </a:r>
            <a:r>
              <a:rPr sz="1550" spc="-5" dirty="0">
                <a:latin typeface="Times New Roman"/>
                <a:cs typeface="Times New Roman"/>
              </a:rPr>
              <a:t>l</a:t>
            </a:r>
            <a:r>
              <a:rPr sz="1550" spc="-245" dirty="0">
                <a:latin typeface="Times New Roman"/>
                <a:cs typeface="Times New Roman"/>
              </a:rPr>
              <a:t> </a:t>
            </a:r>
            <a:r>
              <a:rPr sz="1550" spc="-50" dirty="0">
                <a:latin typeface="Times New Roman"/>
                <a:cs typeface="Times New Roman"/>
              </a:rPr>
              <a:t>imi</a:t>
            </a:r>
            <a:r>
              <a:rPr sz="1550" spc="-5" dirty="0">
                <a:latin typeface="Times New Roman"/>
                <a:cs typeface="Times New Roman"/>
              </a:rPr>
              <a:t>t</a:t>
            </a:r>
            <a:r>
              <a:rPr sz="1550" spc="-245" dirty="0">
                <a:latin typeface="Times New Roman"/>
                <a:cs typeface="Times New Roman"/>
              </a:rPr>
              <a:t> </a:t>
            </a:r>
            <a:r>
              <a:rPr sz="1550" spc="-114" dirty="0">
                <a:latin typeface="Times New Roman"/>
                <a:cs typeface="Times New Roman"/>
              </a:rPr>
              <a:t>e</a:t>
            </a:r>
            <a:r>
              <a:rPr sz="1550" spc="55" dirty="0">
                <a:latin typeface="Times New Roman"/>
                <a:cs typeface="Times New Roman"/>
              </a:rPr>
              <a:t>r</a:t>
            </a:r>
            <a:r>
              <a:rPr sz="1550" spc="-135" dirty="0">
                <a:latin typeface="Times New Roman"/>
                <a:cs typeface="Times New Roman"/>
              </a:rPr>
              <a:t>(</a:t>
            </a:r>
            <a:r>
              <a:rPr sz="1550" spc="-5" dirty="0">
                <a:latin typeface="Times New Roman"/>
                <a:cs typeface="Times New Roman"/>
              </a:rPr>
              <a:t>p</a:t>
            </a:r>
            <a:r>
              <a:rPr sz="1550" spc="70" dirty="0">
                <a:latin typeface="Times New Roman"/>
                <a:cs typeface="Times New Roman"/>
              </a:rPr>
              <a:t>a</a:t>
            </a:r>
            <a:r>
              <a:rPr sz="1550" spc="-50" dirty="0">
                <a:latin typeface="Times New Roman"/>
                <a:cs typeface="Times New Roman"/>
              </a:rPr>
              <a:t>tt</a:t>
            </a:r>
            <a:r>
              <a:rPr sz="1550" spc="75" dirty="0">
                <a:latin typeface="Times New Roman"/>
                <a:cs typeface="Times New Roman"/>
              </a:rPr>
              <a:t>e</a:t>
            </a:r>
            <a:r>
              <a:rPr sz="1550" spc="55" dirty="0">
                <a:latin typeface="Times New Roman"/>
                <a:cs typeface="Times New Roman"/>
              </a:rPr>
              <a:t>r</a:t>
            </a:r>
            <a:r>
              <a:rPr sz="1550" spc="-5" dirty="0">
                <a:latin typeface="Times New Roman"/>
                <a:cs typeface="Times New Roman"/>
              </a:rPr>
              <a:t>n:</a:t>
            </a:r>
            <a:r>
              <a:rPr sz="1550" spc="-50" dirty="0">
                <a:latin typeface="Times New Roman"/>
                <a:cs typeface="Times New Roman"/>
              </a:rPr>
              <a:t> </a:t>
            </a:r>
            <a:r>
              <a:rPr sz="1550" spc="-100" dirty="0">
                <a:latin typeface="Times New Roman"/>
                <a:cs typeface="Times New Roman"/>
              </a:rPr>
              <a:t>S</a:t>
            </a:r>
            <a:r>
              <a:rPr sz="1550" spc="-5" dirty="0">
                <a:latin typeface="Times New Roman"/>
                <a:cs typeface="Times New Roman"/>
              </a:rPr>
              <a:t>t</a:t>
            </a:r>
            <a:r>
              <a:rPr sz="1550" spc="-200" dirty="0">
                <a:latin typeface="Times New Roman"/>
                <a:cs typeface="Times New Roman"/>
              </a:rPr>
              <a:t> </a:t>
            </a:r>
            <a:r>
              <a:rPr sz="1550" spc="-135" dirty="0">
                <a:latin typeface="Times New Roman"/>
                <a:cs typeface="Times New Roman"/>
              </a:rPr>
              <a:t>r</a:t>
            </a:r>
            <a:r>
              <a:rPr sz="1550" spc="-50" dirty="0">
                <a:latin typeface="Times New Roman"/>
                <a:cs typeface="Times New Roman"/>
              </a:rPr>
              <a:t>i</a:t>
            </a:r>
            <a:r>
              <a:rPr sz="1550" spc="-5" dirty="0">
                <a:latin typeface="Times New Roman"/>
                <a:cs typeface="Times New Roman"/>
              </a:rPr>
              <a:t>n</a:t>
            </a:r>
            <a:r>
              <a:rPr sz="1550" spc="-15" dirty="0">
                <a:latin typeface="Times New Roman"/>
                <a:cs typeface="Times New Roman"/>
              </a:rPr>
              <a:t>g</a:t>
            </a:r>
            <a:r>
              <a:rPr sz="1550" spc="55" dirty="0">
                <a:latin typeface="Times New Roman"/>
                <a:cs typeface="Times New Roman"/>
              </a:rPr>
              <a:t>)</a:t>
            </a:r>
            <a:r>
              <a:rPr sz="1550" spc="-5" dirty="0">
                <a:latin typeface="Times New Roman"/>
                <a:cs typeface="Times New Roman"/>
              </a:rPr>
              <a:t>:  </a:t>
            </a:r>
            <a:r>
              <a:rPr sz="1550" spc="-10" dirty="0">
                <a:latin typeface="Times New Roman"/>
                <a:cs typeface="Times New Roman"/>
              </a:rPr>
              <a:t>Scanner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39465" y="1633714"/>
            <a:ext cx="4924425" cy="36156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4900"/>
              </a:lnSpc>
              <a:spcBef>
                <a:spcPts val="100"/>
              </a:spcBef>
            </a:pPr>
            <a:r>
              <a:rPr sz="1550" spc="-5" dirty="0">
                <a:latin typeface="Times New Roman"/>
                <a:cs typeface="Times New Roman"/>
              </a:rPr>
              <a:t>Creates a </a:t>
            </a:r>
            <a:r>
              <a:rPr sz="1550" spc="-10" dirty="0">
                <a:latin typeface="Times New Roman"/>
                <a:cs typeface="Times New Roman"/>
              </a:rPr>
              <a:t>Scanner </a:t>
            </a:r>
            <a:r>
              <a:rPr sz="1550" spc="-20" dirty="0">
                <a:latin typeface="Times New Roman"/>
                <a:cs typeface="Times New Roman"/>
              </a:rPr>
              <a:t>object </a:t>
            </a:r>
            <a:r>
              <a:rPr sz="1550" spc="-30" dirty="0">
                <a:latin typeface="Times New Roman"/>
                <a:cs typeface="Times New Roman"/>
              </a:rPr>
              <a:t>to </a:t>
            </a:r>
            <a:r>
              <a:rPr sz="1550" spc="5" dirty="0">
                <a:latin typeface="Times New Roman"/>
                <a:cs typeface="Times New Roman"/>
              </a:rPr>
              <a:t>read </a:t>
            </a:r>
            <a:r>
              <a:rPr sz="1550" spc="-45" dirty="0">
                <a:latin typeface="Times New Roman"/>
                <a:cs typeface="Times New Roman"/>
              </a:rPr>
              <a:t>data </a:t>
            </a:r>
            <a:r>
              <a:rPr sz="1550" spc="-20" dirty="0">
                <a:latin typeface="Times New Roman"/>
                <a:cs typeface="Times New Roman"/>
              </a:rPr>
              <a:t>from </a:t>
            </a:r>
            <a:r>
              <a:rPr sz="1550" spc="-5" dirty="0">
                <a:latin typeface="Times New Roman"/>
                <a:cs typeface="Times New Roman"/>
              </a:rPr>
              <a:t>t he </a:t>
            </a:r>
            <a:r>
              <a:rPr sz="1550" spc="-15" dirty="0">
                <a:latin typeface="Times New Roman"/>
                <a:cs typeface="Times New Roman"/>
              </a:rPr>
              <a:t>speci </a:t>
            </a:r>
            <a:r>
              <a:rPr sz="1550" spc="-25" dirty="0">
                <a:latin typeface="Times New Roman"/>
                <a:cs typeface="Times New Roman"/>
              </a:rPr>
              <a:t>fied </a:t>
            </a:r>
            <a:r>
              <a:rPr sz="1550" spc="-30" dirty="0">
                <a:latin typeface="Times New Roman"/>
                <a:cs typeface="Times New Roman"/>
              </a:rPr>
              <a:t>file. </a:t>
            </a:r>
            <a:r>
              <a:rPr sz="1550" spc="-25" dirty="0">
                <a:latin typeface="Times New Roman"/>
                <a:cs typeface="Times New Roman"/>
              </a:rPr>
              <a:t> </a:t>
            </a:r>
            <a:r>
              <a:rPr sz="1550" spc="-5" dirty="0">
                <a:latin typeface="Times New Roman"/>
                <a:cs typeface="Times New Roman"/>
              </a:rPr>
              <a:t>Creates</a:t>
            </a:r>
            <a:r>
              <a:rPr sz="1550" spc="-30" dirty="0">
                <a:latin typeface="Times New Roman"/>
                <a:cs typeface="Times New Roman"/>
              </a:rPr>
              <a:t> </a:t>
            </a:r>
            <a:r>
              <a:rPr sz="1550" spc="-5" dirty="0">
                <a:latin typeface="Times New Roman"/>
                <a:cs typeface="Times New Roman"/>
              </a:rPr>
              <a:t>a</a:t>
            </a:r>
            <a:r>
              <a:rPr sz="1550" spc="80" dirty="0">
                <a:latin typeface="Times New Roman"/>
                <a:cs typeface="Times New Roman"/>
              </a:rPr>
              <a:t> </a:t>
            </a:r>
            <a:r>
              <a:rPr sz="1550" spc="-10" dirty="0">
                <a:latin typeface="Times New Roman"/>
                <a:cs typeface="Times New Roman"/>
              </a:rPr>
              <a:t>Scanner</a:t>
            </a:r>
            <a:r>
              <a:rPr sz="1550" spc="-85" dirty="0">
                <a:latin typeface="Times New Roman"/>
                <a:cs typeface="Times New Roman"/>
              </a:rPr>
              <a:t> </a:t>
            </a:r>
            <a:r>
              <a:rPr sz="1550" spc="-20" dirty="0">
                <a:latin typeface="Times New Roman"/>
                <a:cs typeface="Times New Roman"/>
              </a:rPr>
              <a:t>object</a:t>
            </a:r>
            <a:r>
              <a:rPr sz="1550" spc="145" dirty="0">
                <a:latin typeface="Times New Roman"/>
                <a:cs typeface="Times New Roman"/>
              </a:rPr>
              <a:t> </a:t>
            </a:r>
            <a:r>
              <a:rPr sz="1550" spc="-30" dirty="0">
                <a:latin typeface="Times New Roman"/>
                <a:cs typeface="Times New Roman"/>
              </a:rPr>
              <a:t>to</a:t>
            </a:r>
            <a:r>
              <a:rPr sz="1550" spc="-5" dirty="0">
                <a:latin typeface="Times New Roman"/>
                <a:cs typeface="Times New Roman"/>
              </a:rPr>
              <a:t> </a:t>
            </a:r>
            <a:r>
              <a:rPr sz="1550" spc="5" dirty="0">
                <a:latin typeface="Times New Roman"/>
                <a:cs typeface="Times New Roman"/>
              </a:rPr>
              <a:t>read</a:t>
            </a:r>
            <a:r>
              <a:rPr sz="1550" spc="-5" dirty="0">
                <a:latin typeface="Times New Roman"/>
                <a:cs typeface="Times New Roman"/>
              </a:rPr>
              <a:t> </a:t>
            </a:r>
            <a:r>
              <a:rPr sz="1550" spc="-45" dirty="0">
                <a:latin typeface="Times New Roman"/>
                <a:cs typeface="Times New Roman"/>
              </a:rPr>
              <a:t>data</a:t>
            </a:r>
            <a:r>
              <a:rPr sz="1550" spc="85" dirty="0">
                <a:latin typeface="Times New Roman"/>
                <a:cs typeface="Times New Roman"/>
              </a:rPr>
              <a:t> </a:t>
            </a:r>
            <a:r>
              <a:rPr sz="1550" spc="-25" dirty="0">
                <a:latin typeface="Times New Roman"/>
                <a:cs typeface="Times New Roman"/>
              </a:rPr>
              <a:t>from</a:t>
            </a:r>
            <a:r>
              <a:rPr sz="1550" dirty="0">
                <a:latin typeface="Times New Roman"/>
                <a:cs typeface="Times New Roman"/>
              </a:rPr>
              <a:t> </a:t>
            </a:r>
            <a:r>
              <a:rPr sz="1550" spc="-5" dirty="0">
                <a:latin typeface="Times New Roman"/>
                <a:cs typeface="Times New Roman"/>
              </a:rPr>
              <a:t>t</a:t>
            </a:r>
            <a:r>
              <a:rPr sz="1550" spc="-245" dirty="0">
                <a:latin typeface="Times New Roman"/>
                <a:cs typeface="Times New Roman"/>
              </a:rPr>
              <a:t> </a:t>
            </a:r>
            <a:r>
              <a:rPr sz="1550" spc="-5" dirty="0">
                <a:latin typeface="Times New Roman"/>
                <a:cs typeface="Times New Roman"/>
              </a:rPr>
              <a:t>he</a:t>
            </a:r>
            <a:r>
              <a:rPr sz="1550" spc="-110" dirty="0">
                <a:latin typeface="Times New Roman"/>
                <a:cs typeface="Times New Roman"/>
              </a:rPr>
              <a:t> </a:t>
            </a:r>
            <a:r>
              <a:rPr sz="1550" spc="-15" dirty="0">
                <a:latin typeface="Times New Roman"/>
                <a:cs typeface="Times New Roman"/>
              </a:rPr>
              <a:t>speci</a:t>
            </a:r>
            <a:r>
              <a:rPr sz="1550" spc="-245" dirty="0">
                <a:latin typeface="Times New Roman"/>
                <a:cs typeface="Times New Roman"/>
              </a:rPr>
              <a:t> </a:t>
            </a:r>
            <a:r>
              <a:rPr sz="1550" spc="-25" dirty="0">
                <a:latin typeface="Times New Roman"/>
                <a:cs typeface="Times New Roman"/>
              </a:rPr>
              <a:t>fied</a:t>
            </a:r>
            <a:r>
              <a:rPr sz="1550" spc="-5" dirty="0">
                <a:latin typeface="Times New Roman"/>
                <a:cs typeface="Times New Roman"/>
              </a:rPr>
              <a:t> </a:t>
            </a:r>
            <a:r>
              <a:rPr sz="1550" spc="-15" dirty="0">
                <a:latin typeface="Times New Roman"/>
                <a:cs typeface="Times New Roman"/>
              </a:rPr>
              <a:t>string. </a:t>
            </a:r>
            <a:r>
              <a:rPr sz="1550" spc="-370" dirty="0">
                <a:latin typeface="Times New Roman"/>
                <a:cs typeface="Times New Roman"/>
              </a:rPr>
              <a:t> </a:t>
            </a:r>
            <a:r>
              <a:rPr sz="1550" spc="-35" dirty="0">
                <a:latin typeface="Times New Roman"/>
                <a:cs typeface="Times New Roman"/>
              </a:rPr>
              <a:t>Clos</a:t>
            </a:r>
            <a:r>
              <a:rPr sz="1550" spc="-229" dirty="0">
                <a:latin typeface="Times New Roman"/>
                <a:cs typeface="Times New Roman"/>
              </a:rPr>
              <a:t> </a:t>
            </a:r>
            <a:r>
              <a:rPr sz="1550" spc="-60" dirty="0">
                <a:latin typeface="Times New Roman"/>
                <a:cs typeface="Times New Roman"/>
              </a:rPr>
              <a:t>es</a:t>
            </a:r>
            <a:r>
              <a:rPr sz="1550" spc="-30" dirty="0">
                <a:latin typeface="Times New Roman"/>
                <a:cs typeface="Times New Roman"/>
              </a:rPr>
              <a:t> th</a:t>
            </a:r>
            <a:r>
              <a:rPr sz="1550" spc="-204" dirty="0">
                <a:latin typeface="Times New Roman"/>
                <a:cs typeface="Times New Roman"/>
              </a:rPr>
              <a:t> </a:t>
            </a:r>
            <a:r>
              <a:rPr sz="1550" spc="-25" dirty="0">
                <a:latin typeface="Times New Roman"/>
                <a:cs typeface="Times New Roman"/>
              </a:rPr>
              <a:t>is</a:t>
            </a:r>
            <a:r>
              <a:rPr sz="1550" spc="-30" dirty="0">
                <a:latin typeface="Times New Roman"/>
                <a:cs typeface="Times New Roman"/>
              </a:rPr>
              <a:t> </a:t>
            </a:r>
            <a:r>
              <a:rPr sz="1550" spc="-20" dirty="0">
                <a:latin typeface="Times New Roman"/>
                <a:cs typeface="Times New Roman"/>
              </a:rPr>
              <a:t>scanner.</a:t>
            </a:r>
            <a:endParaRPr sz="15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1550" dirty="0">
                <a:latin typeface="Times New Roman"/>
                <a:cs typeface="Times New Roman"/>
              </a:rPr>
              <a:t>Returns</a:t>
            </a:r>
            <a:r>
              <a:rPr sz="1550" spc="-3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true</a:t>
            </a:r>
            <a:r>
              <a:rPr sz="1550" spc="-114" dirty="0">
                <a:latin typeface="Times New Roman"/>
                <a:cs typeface="Times New Roman"/>
              </a:rPr>
              <a:t> </a:t>
            </a:r>
            <a:r>
              <a:rPr sz="1550" spc="65" dirty="0">
                <a:latin typeface="Times New Roman"/>
                <a:cs typeface="Times New Roman"/>
              </a:rPr>
              <a:t>if</a:t>
            </a:r>
            <a:r>
              <a:rPr sz="1550" spc="-135" dirty="0">
                <a:latin typeface="Times New Roman"/>
                <a:cs typeface="Times New Roman"/>
              </a:rPr>
              <a:t> </a:t>
            </a:r>
            <a:r>
              <a:rPr sz="1550" spc="-20" dirty="0">
                <a:latin typeface="Times New Roman"/>
                <a:cs typeface="Times New Roman"/>
              </a:rPr>
              <a:t>thi</a:t>
            </a:r>
            <a:r>
              <a:rPr sz="1550" spc="-250" dirty="0">
                <a:latin typeface="Times New Roman"/>
                <a:cs typeface="Times New Roman"/>
              </a:rPr>
              <a:t> </a:t>
            </a:r>
            <a:r>
              <a:rPr sz="1550" spc="-5" dirty="0">
                <a:latin typeface="Times New Roman"/>
                <a:cs typeface="Times New Roman"/>
              </a:rPr>
              <a:t>s</a:t>
            </a:r>
            <a:r>
              <a:rPr sz="1550" spc="-30" dirty="0">
                <a:latin typeface="Times New Roman"/>
                <a:cs typeface="Times New Roman"/>
              </a:rPr>
              <a:t> scanner</a:t>
            </a:r>
            <a:r>
              <a:rPr sz="1550" spc="55" dirty="0">
                <a:latin typeface="Times New Roman"/>
                <a:cs typeface="Times New Roman"/>
              </a:rPr>
              <a:t> </a:t>
            </a:r>
            <a:r>
              <a:rPr sz="1550" spc="20" dirty="0">
                <a:latin typeface="Times New Roman"/>
                <a:cs typeface="Times New Roman"/>
              </a:rPr>
              <a:t>has</a:t>
            </a:r>
            <a:r>
              <a:rPr sz="1550" spc="-30" dirty="0">
                <a:latin typeface="Times New Roman"/>
                <a:cs typeface="Times New Roman"/>
              </a:rPr>
              <a:t> </a:t>
            </a:r>
            <a:r>
              <a:rPr sz="1550" spc="-15" dirty="0">
                <a:latin typeface="Times New Roman"/>
                <a:cs typeface="Times New Roman"/>
              </a:rPr>
              <a:t>another</a:t>
            </a:r>
            <a:r>
              <a:rPr sz="1550" spc="-135" dirty="0">
                <a:latin typeface="Times New Roman"/>
                <a:cs typeface="Times New Roman"/>
              </a:rPr>
              <a:t> </a:t>
            </a:r>
            <a:r>
              <a:rPr sz="1550" spc="-5" dirty="0">
                <a:latin typeface="Times New Roman"/>
                <a:cs typeface="Times New Roman"/>
              </a:rPr>
              <a:t>t</a:t>
            </a:r>
            <a:r>
              <a:rPr sz="1550" spc="-245" dirty="0">
                <a:latin typeface="Times New Roman"/>
                <a:cs typeface="Times New Roman"/>
              </a:rPr>
              <a:t> </a:t>
            </a:r>
            <a:r>
              <a:rPr sz="1550" spc="-35" dirty="0">
                <a:latin typeface="Times New Roman"/>
                <a:cs typeface="Times New Roman"/>
              </a:rPr>
              <a:t>oken</a:t>
            </a:r>
            <a:r>
              <a:rPr sz="1550" spc="-10" dirty="0">
                <a:latin typeface="Times New Roman"/>
                <a:cs typeface="Times New Roman"/>
              </a:rPr>
              <a:t> </a:t>
            </a:r>
            <a:r>
              <a:rPr sz="1550" spc="70" dirty="0">
                <a:latin typeface="Times New Roman"/>
                <a:cs typeface="Times New Roman"/>
              </a:rPr>
              <a:t>in</a:t>
            </a:r>
            <a:r>
              <a:rPr sz="1550" spc="-10" dirty="0">
                <a:latin typeface="Times New Roman"/>
                <a:cs typeface="Times New Roman"/>
              </a:rPr>
              <a:t> </a:t>
            </a:r>
            <a:r>
              <a:rPr sz="1550" spc="-35" dirty="0">
                <a:latin typeface="Times New Roman"/>
                <a:cs typeface="Times New Roman"/>
              </a:rPr>
              <a:t>its</a:t>
            </a:r>
            <a:r>
              <a:rPr sz="1550" spc="-30" dirty="0">
                <a:latin typeface="Times New Roman"/>
                <a:cs typeface="Times New Roman"/>
              </a:rPr>
              <a:t> </a:t>
            </a:r>
            <a:r>
              <a:rPr sz="1550" spc="-20" dirty="0">
                <a:latin typeface="Times New Roman"/>
                <a:cs typeface="Times New Roman"/>
              </a:rPr>
              <a:t>input.</a:t>
            </a:r>
            <a:endParaRPr sz="1550">
              <a:latin typeface="Times New Roman"/>
              <a:cs typeface="Times New Roman"/>
            </a:endParaRPr>
          </a:p>
          <a:p>
            <a:pPr marL="12700" marR="2526030">
              <a:lnSpc>
                <a:spcPct val="125000"/>
              </a:lnSpc>
              <a:spcBef>
                <a:spcPts val="190"/>
              </a:spcBef>
            </a:pPr>
            <a:r>
              <a:rPr sz="1550" spc="-75" dirty="0">
                <a:latin typeface="Times New Roman"/>
                <a:cs typeface="Times New Roman"/>
              </a:rPr>
              <a:t>R</a:t>
            </a:r>
            <a:r>
              <a:rPr sz="1550" spc="75" dirty="0">
                <a:latin typeface="Times New Roman"/>
                <a:cs typeface="Times New Roman"/>
              </a:rPr>
              <a:t>e</a:t>
            </a:r>
            <a:r>
              <a:rPr sz="1550" spc="-50" dirty="0">
                <a:latin typeface="Times New Roman"/>
                <a:cs typeface="Times New Roman"/>
              </a:rPr>
              <a:t>t</a:t>
            </a:r>
            <a:r>
              <a:rPr sz="1550" spc="-5" dirty="0">
                <a:latin typeface="Times New Roman"/>
                <a:cs typeface="Times New Roman"/>
              </a:rPr>
              <a:t>u</a:t>
            </a:r>
            <a:r>
              <a:rPr sz="1550" spc="50" dirty="0">
                <a:latin typeface="Times New Roman"/>
                <a:cs typeface="Times New Roman"/>
              </a:rPr>
              <a:t>r</a:t>
            </a:r>
            <a:r>
              <a:rPr sz="1550" spc="-5" dirty="0">
                <a:latin typeface="Times New Roman"/>
                <a:cs typeface="Times New Roman"/>
              </a:rPr>
              <a:t>ns</a:t>
            </a:r>
            <a:r>
              <a:rPr sz="1550" spc="-30" dirty="0">
                <a:latin typeface="Times New Roman"/>
                <a:cs typeface="Times New Roman"/>
              </a:rPr>
              <a:t> </a:t>
            </a:r>
            <a:r>
              <a:rPr sz="1550" spc="-10" dirty="0">
                <a:latin typeface="Times New Roman"/>
                <a:cs typeface="Times New Roman"/>
              </a:rPr>
              <a:t>n</a:t>
            </a:r>
            <a:r>
              <a:rPr sz="1550" spc="-114" dirty="0">
                <a:latin typeface="Times New Roman"/>
                <a:cs typeface="Times New Roman"/>
              </a:rPr>
              <a:t>e</a:t>
            </a:r>
            <a:r>
              <a:rPr sz="1550" spc="-5" dirty="0">
                <a:latin typeface="Times New Roman"/>
                <a:cs typeface="Times New Roman"/>
              </a:rPr>
              <a:t>xt</a:t>
            </a:r>
            <a:r>
              <a:rPr sz="1550" spc="140" dirty="0">
                <a:latin typeface="Times New Roman"/>
                <a:cs typeface="Times New Roman"/>
              </a:rPr>
              <a:t> </a:t>
            </a:r>
            <a:r>
              <a:rPr sz="1550" spc="-55" dirty="0">
                <a:latin typeface="Times New Roman"/>
                <a:cs typeface="Times New Roman"/>
              </a:rPr>
              <a:t>t</a:t>
            </a:r>
            <a:r>
              <a:rPr sz="1550" spc="-5" dirty="0">
                <a:latin typeface="Times New Roman"/>
                <a:cs typeface="Times New Roman"/>
              </a:rPr>
              <a:t>o</a:t>
            </a:r>
            <a:r>
              <a:rPr sz="1550" spc="-15" dirty="0">
                <a:latin typeface="Times New Roman"/>
                <a:cs typeface="Times New Roman"/>
              </a:rPr>
              <a:t>k</a:t>
            </a:r>
            <a:r>
              <a:rPr sz="1550" spc="-114" dirty="0">
                <a:latin typeface="Times New Roman"/>
                <a:cs typeface="Times New Roman"/>
              </a:rPr>
              <a:t>e</a:t>
            </a:r>
            <a:r>
              <a:rPr sz="1550" spc="-5" dirty="0">
                <a:latin typeface="Times New Roman"/>
                <a:cs typeface="Times New Roman"/>
              </a:rPr>
              <a:t>n</a:t>
            </a:r>
            <a:r>
              <a:rPr sz="1550" spc="-10" dirty="0">
                <a:latin typeface="Times New Roman"/>
                <a:cs typeface="Times New Roman"/>
              </a:rPr>
              <a:t> </a:t>
            </a:r>
            <a:r>
              <a:rPr sz="1550" spc="75" dirty="0">
                <a:latin typeface="Times New Roman"/>
                <a:cs typeface="Times New Roman"/>
              </a:rPr>
              <a:t>a</a:t>
            </a:r>
            <a:r>
              <a:rPr sz="1550" spc="-5" dirty="0">
                <a:latin typeface="Times New Roman"/>
                <a:cs typeface="Times New Roman"/>
              </a:rPr>
              <a:t>s</a:t>
            </a:r>
            <a:r>
              <a:rPr sz="1550" spc="-30" dirty="0">
                <a:latin typeface="Times New Roman"/>
                <a:cs typeface="Times New Roman"/>
              </a:rPr>
              <a:t> </a:t>
            </a:r>
            <a:r>
              <a:rPr sz="1550" spc="-5" dirty="0">
                <a:latin typeface="Times New Roman"/>
                <a:cs typeface="Times New Roman"/>
              </a:rPr>
              <a:t>a</a:t>
            </a:r>
            <a:r>
              <a:rPr sz="1550" spc="75" dirty="0">
                <a:latin typeface="Times New Roman"/>
                <a:cs typeface="Times New Roman"/>
              </a:rPr>
              <a:t> </a:t>
            </a:r>
            <a:r>
              <a:rPr sz="1550" spc="-35" dirty="0">
                <a:latin typeface="Times New Roman"/>
                <a:cs typeface="Times New Roman"/>
              </a:rPr>
              <a:t>s</a:t>
            </a:r>
            <a:r>
              <a:rPr sz="1550" spc="-50" dirty="0">
                <a:latin typeface="Times New Roman"/>
                <a:cs typeface="Times New Roman"/>
              </a:rPr>
              <a:t>t</a:t>
            </a:r>
            <a:r>
              <a:rPr sz="1550" spc="-135" dirty="0">
                <a:latin typeface="Times New Roman"/>
                <a:cs typeface="Times New Roman"/>
              </a:rPr>
              <a:t>r</a:t>
            </a:r>
            <a:r>
              <a:rPr sz="1550" spc="-5" dirty="0">
                <a:latin typeface="Times New Roman"/>
                <a:cs typeface="Times New Roman"/>
              </a:rPr>
              <a:t>i</a:t>
            </a:r>
            <a:r>
              <a:rPr sz="1550" spc="-190" dirty="0">
                <a:latin typeface="Times New Roman"/>
                <a:cs typeface="Times New Roman"/>
              </a:rPr>
              <a:t> </a:t>
            </a:r>
            <a:r>
              <a:rPr sz="1550" spc="-10" dirty="0">
                <a:latin typeface="Times New Roman"/>
                <a:cs typeface="Times New Roman"/>
              </a:rPr>
              <a:t>ng.  </a:t>
            </a:r>
            <a:r>
              <a:rPr sz="1550" spc="-75" dirty="0">
                <a:latin typeface="Times New Roman"/>
                <a:cs typeface="Times New Roman"/>
              </a:rPr>
              <a:t>R</a:t>
            </a:r>
            <a:r>
              <a:rPr sz="1550" spc="75" dirty="0">
                <a:latin typeface="Times New Roman"/>
                <a:cs typeface="Times New Roman"/>
              </a:rPr>
              <a:t>e</a:t>
            </a:r>
            <a:r>
              <a:rPr sz="1550" spc="-50" dirty="0">
                <a:latin typeface="Times New Roman"/>
                <a:cs typeface="Times New Roman"/>
              </a:rPr>
              <a:t>t</a:t>
            </a:r>
            <a:r>
              <a:rPr sz="1550" spc="-5" dirty="0">
                <a:latin typeface="Times New Roman"/>
                <a:cs typeface="Times New Roman"/>
              </a:rPr>
              <a:t>u</a:t>
            </a:r>
            <a:r>
              <a:rPr sz="1550" spc="50" dirty="0">
                <a:latin typeface="Times New Roman"/>
                <a:cs typeface="Times New Roman"/>
              </a:rPr>
              <a:t>r</a:t>
            </a:r>
            <a:r>
              <a:rPr sz="1550" spc="-5" dirty="0">
                <a:latin typeface="Times New Roman"/>
                <a:cs typeface="Times New Roman"/>
              </a:rPr>
              <a:t>ns</a:t>
            </a:r>
            <a:r>
              <a:rPr sz="1550" spc="-30" dirty="0">
                <a:latin typeface="Times New Roman"/>
                <a:cs typeface="Times New Roman"/>
              </a:rPr>
              <a:t> </a:t>
            </a:r>
            <a:r>
              <a:rPr sz="1550" spc="-10" dirty="0">
                <a:latin typeface="Times New Roman"/>
                <a:cs typeface="Times New Roman"/>
              </a:rPr>
              <a:t>n</a:t>
            </a:r>
            <a:r>
              <a:rPr sz="1550" spc="-114" dirty="0">
                <a:latin typeface="Times New Roman"/>
                <a:cs typeface="Times New Roman"/>
              </a:rPr>
              <a:t>e</a:t>
            </a:r>
            <a:r>
              <a:rPr sz="1550" spc="-5" dirty="0">
                <a:latin typeface="Times New Roman"/>
                <a:cs typeface="Times New Roman"/>
              </a:rPr>
              <a:t>xt</a:t>
            </a:r>
            <a:r>
              <a:rPr sz="1550" spc="140" dirty="0">
                <a:latin typeface="Times New Roman"/>
                <a:cs typeface="Times New Roman"/>
              </a:rPr>
              <a:t> </a:t>
            </a:r>
            <a:r>
              <a:rPr sz="1550" spc="-55" dirty="0">
                <a:latin typeface="Times New Roman"/>
                <a:cs typeface="Times New Roman"/>
              </a:rPr>
              <a:t>t</a:t>
            </a:r>
            <a:r>
              <a:rPr sz="1550" spc="-5" dirty="0">
                <a:latin typeface="Times New Roman"/>
                <a:cs typeface="Times New Roman"/>
              </a:rPr>
              <a:t>o</a:t>
            </a:r>
            <a:r>
              <a:rPr sz="1550" spc="-15" dirty="0">
                <a:latin typeface="Times New Roman"/>
                <a:cs typeface="Times New Roman"/>
              </a:rPr>
              <a:t>k</a:t>
            </a:r>
            <a:r>
              <a:rPr sz="1550" spc="-114" dirty="0">
                <a:latin typeface="Times New Roman"/>
                <a:cs typeface="Times New Roman"/>
              </a:rPr>
              <a:t>e</a:t>
            </a:r>
            <a:r>
              <a:rPr sz="1550" spc="-5" dirty="0">
                <a:latin typeface="Times New Roman"/>
                <a:cs typeface="Times New Roman"/>
              </a:rPr>
              <a:t>n</a:t>
            </a:r>
            <a:r>
              <a:rPr sz="1550" spc="-10" dirty="0">
                <a:latin typeface="Times New Roman"/>
                <a:cs typeface="Times New Roman"/>
              </a:rPr>
              <a:t> </a:t>
            </a:r>
            <a:r>
              <a:rPr sz="1550" spc="75" dirty="0">
                <a:latin typeface="Times New Roman"/>
                <a:cs typeface="Times New Roman"/>
              </a:rPr>
              <a:t>a</a:t>
            </a:r>
            <a:r>
              <a:rPr sz="1550" spc="-5" dirty="0">
                <a:latin typeface="Times New Roman"/>
                <a:cs typeface="Times New Roman"/>
              </a:rPr>
              <a:t>s</a:t>
            </a:r>
            <a:r>
              <a:rPr sz="1550" spc="-30" dirty="0">
                <a:latin typeface="Times New Roman"/>
                <a:cs typeface="Times New Roman"/>
              </a:rPr>
              <a:t> </a:t>
            </a:r>
            <a:r>
              <a:rPr sz="1550" spc="-5" dirty="0">
                <a:latin typeface="Times New Roman"/>
                <a:cs typeface="Times New Roman"/>
              </a:rPr>
              <a:t>a</a:t>
            </a:r>
            <a:r>
              <a:rPr sz="1550" spc="-114" dirty="0">
                <a:latin typeface="Times New Roman"/>
                <a:cs typeface="Times New Roman"/>
              </a:rPr>
              <a:t> </a:t>
            </a:r>
            <a:r>
              <a:rPr sz="1550" spc="-5" dirty="0">
                <a:latin typeface="Times New Roman"/>
                <a:cs typeface="Times New Roman"/>
              </a:rPr>
              <a:t>b</a:t>
            </a:r>
            <a:r>
              <a:rPr sz="1550" spc="-204" dirty="0">
                <a:latin typeface="Times New Roman"/>
                <a:cs typeface="Times New Roman"/>
              </a:rPr>
              <a:t> y</a:t>
            </a:r>
            <a:r>
              <a:rPr sz="1550" spc="-5" dirty="0">
                <a:latin typeface="Times New Roman"/>
                <a:cs typeface="Times New Roman"/>
              </a:rPr>
              <a:t>t</a:t>
            </a:r>
            <a:r>
              <a:rPr sz="1550" spc="-245" dirty="0">
                <a:latin typeface="Times New Roman"/>
                <a:cs typeface="Times New Roman"/>
              </a:rPr>
              <a:t> </a:t>
            </a:r>
            <a:r>
              <a:rPr sz="1550" spc="-114" dirty="0">
                <a:latin typeface="Times New Roman"/>
                <a:cs typeface="Times New Roman"/>
              </a:rPr>
              <a:t>e</a:t>
            </a:r>
            <a:r>
              <a:rPr sz="1550" spc="-5" dirty="0">
                <a:latin typeface="Times New Roman"/>
                <a:cs typeface="Times New Roman"/>
              </a:rPr>
              <a:t>.</a:t>
            </a:r>
            <a:endParaRPr sz="1550">
              <a:latin typeface="Times New Roman"/>
              <a:cs typeface="Times New Roman"/>
            </a:endParaRPr>
          </a:p>
          <a:p>
            <a:pPr marL="12700" marR="2606040">
              <a:lnSpc>
                <a:spcPct val="124800"/>
              </a:lnSpc>
              <a:spcBef>
                <a:spcPts val="5"/>
              </a:spcBef>
            </a:pPr>
            <a:r>
              <a:rPr sz="1550" dirty="0">
                <a:latin typeface="Times New Roman"/>
                <a:cs typeface="Times New Roman"/>
              </a:rPr>
              <a:t>Returns</a:t>
            </a:r>
            <a:r>
              <a:rPr sz="1550" spc="-35" dirty="0">
                <a:latin typeface="Times New Roman"/>
                <a:cs typeface="Times New Roman"/>
              </a:rPr>
              <a:t> next</a:t>
            </a:r>
            <a:r>
              <a:rPr sz="1550" spc="135" dirty="0">
                <a:latin typeface="Times New Roman"/>
                <a:cs typeface="Times New Roman"/>
              </a:rPr>
              <a:t> </a:t>
            </a:r>
            <a:r>
              <a:rPr sz="1550" spc="-40" dirty="0">
                <a:latin typeface="Times New Roman"/>
                <a:cs typeface="Times New Roman"/>
              </a:rPr>
              <a:t>token</a:t>
            </a:r>
            <a:r>
              <a:rPr sz="1550" spc="-15" dirty="0">
                <a:latin typeface="Times New Roman"/>
                <a:cs typeface="Times New Roman"/>
              </a:rPr>
              <a:t> </a:t>
            </a:r>
            <a:r>
              <a:rPr sz="1550" spc="35" dirty="0">
                <a:latin typeface="Times New Roman"/>
                <a:cs typeface="Times New Roman"/>
              </a:rPr>
              <a:t>as</a:t>
            </a:r>
            <a:r>
              <a:rPr sz="1550" spc="-30" dirty="0">
                <a:latin typeface="Times New Roman"/>
                <a:cs typeface="Times New Roman"/>
              </a:rPr>
              <a:t> </a:t>
            </a:r>
            <a:r>
              <a:rPr sz="1550" spc="-5" dirty="0">
                <a:latin typeface="Times New Roman"/>
                <a:cs typeface="Times New Roman"/>
              </a:rPr>
              <a:t>a</a:t>
            </a:r>
            <a:r>
              <a:rPr sz="1550" spc="70" dirty="0">
                <a:latin typeface="Times New Roman"/>
                <a:cs typeface="Times New Roman"/>
              </a:rPr>
              <a:t> </a:t>
            </a:r>
            <a:r>
              <a:rPr sz="1550" spc="-40" dirty="0">
                <a:latin typeface="Times New Roman"/>
                <a:cs typeface="Times New Roman"/>
              </a:rPr>
              <a:t>short. </a:t>
            </a:r>
            <a:r>
              <a:rPr sz="1550" spc="-37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Returns </a:t>
            </a:r>
            <a:r>
              <a:rPr sz="1550" spc="-35" dirty="0">
                <a:latin typeface="Times New Roman"/>
                <a:cs typeface="Times New Roman"/>
              </a:rPr>
              <a:t>next </a:t>
            </a:r>
            <a:r>
              <a:rPr sz="1550" spc="-40" dirty="0">
                <a:latin typeface="Times New Roman"/>
                <a:cs typeface="Times New Roman"/>
              </a:rPr>
              <a:t>token </a:t>
            </a:r>
            <a:r>
              <a:rPr sz="1550" spc="35" dirty="0">
                <a:latin typeface="Times New Roman"/>
                <a:cs typeface="Times New Roman"/>
              </a:rPr>
              <a:t>as </a:t>
            </a:r>
            <a:r>
              <a:rPr sz="1550" spc="-60" dirty="0">
                <a:latin typeface="Times New Roman"/>
                <a:cs typeface="Times New Roman"/>
              </a:rPr>
              <a:t>an</a:t>
            </a:r>
            <a:r>
              <a:rPr sz="1550" spc="-55" dirty="0">
                <a:latin typeface="Times New Roman"/>
                <a:cs typeface="Times New Roman"/>
              </a:rPr>
              <a:t> </a:t>
            </a:r>
            <a:r>
              <a:rPr sz="1550" spc="-25" dirty="0">
                <a:latin typeface="Times New Roman"/>
                <a:cs typeface="Times New Roman"/>
              </a:rPr>
              <a:t>int. </a:t>
            </a:r>
            <a:r>
              <a:rPr sz="1550" spc="-2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Returns </a:t>
            </a:r>
            <a:r>
              <a:rPr sz="1550" spc="-35" dirty="0">
                <a:latin typeface="Times New Roman"/>
                <a:cs typeface="Times New Roman"/>
              </a:rPr>
              <a:t>next</a:t>
            </a:r>
            <a:r>
              <a:rPr sz="1550" spc="-30" dirty="0">
                <a:latin typeface="Times New Roman"/>
                <a:cs typeface="Times New Roman"/>
              </a:rPr>
              <a:t> </a:t>
            </a:r>
            <a:r>
              <a:rPr sz="1550" spc="-40" dirty="0">
                <a:latin typeface="Times New Roman"/>
                <a:cs typeface="Times New Roman"/>
              </a:rPr>
              <a:t>token </a:t>
            </a:r>
            <a:r>
              <a:rPr sz="1550" spc="35" dirty="0">
                <a:latin typeface="Times New Roman"/>
                <a:cs typeface="Times New Roman"/>
              </a:rPr>
              <a:t>as </a:t>
            </a:r>
            <a:r>
              <a:rPr sz="1550" spc="-5" dirty="0">
                <a:latin typeface="Times New Roman"/>
                <a:cs typeface="Times New Roman"/>
              </a:rPr>
              <a:t>a </a:t>
            </a:r>
            <a:r>
              <a:rPr sz="1550" spc="-15" dirty="0">
                <a:latin typeface="Times New Roman"/>
                <a:cs typeface="Times New Roman"/>
              </a:rPr>
              <a:t>long. </a:t>
            </a:r>
            <a:r>
              <a:rPr sz="1550" spc="-37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Returns</a:t>
            </a:r>
            <a:r>
              <a:rPr sz="1550" spc="-35" dirty="0">
                <a:latin typeface="Times New Roman"/>
                <a:cs typeface="Times New Roman"/>
              </a:rPr>
              <a:t> next</a:t>
            </a:r>
            <a:r>
              <a:rPr sz="1550" spc="135" dirty="0">
                <a:latin typeface="Times New Roman"/>
                <a:cs typeface="Times New Roman"/>
              </a:rPr>
              <a:t> </a:t>
            </a:r>
            <a:r>
              <a:rPr sz="1550" spc="-40" dirty="0">
                <a:latin typeface="Times New Roman"/>
                <a:cs typeface="Times New Roman"/>
              </a:rPr>
              <a:t>token</a:t>
            </a:r>
            <a:r>
              <a:rPr sz="1550" spc="-10" dirty="0">
                <a:latin typeface="Times New Roman"/>
                <a:cs typeface="Times New Roman"/>
              </a:rPr>
              <a:t> </a:t>
            </a:r>
            <a:r>
              <a:rPr sz="1550" spc="35" dirty="0">
                <a:latin typeface="Times New Roman"/>
                <a:cs typeface="Times New Roman"/>
              </a:rPr>
              <a:t>as</a:t>
            </a:r>
            <a:r>
              <a:rPr sz="1550" spc="-30" dirty="0">
                <a:latin typeface="Times New Roman"/>
                <a:cs typeface="Times New Roman"/>
              </a:rPr>
              <a:t> </a:t>
            </a:r>
            <a:r>
              <a:rPr sz="1550" spc="-5" dirty="0">
                <a:latin typeface="Times New Roman"/>
                <a:cs typeface="Times New Roman"/>
              </a:rPr>
              <a:t>a</a:t>
            </a:r>
            <a:r>
              <a:rPr sz="1550" spc="70" dirty="0">
                <a:latin typeface="Times New Roman"/>
                <a:cs typeface="Times New Roman"/>
              </a:rPr>
              <a:t> </a:t>
            </a:r>
            <a:r>
              <a:rPr sz="1550" spc="-30" dirty="0">
                <a:latin typeface="Times New Roman"/>
                <a:cs typeface="Times New Roman"/>
              </a:rPr>
              <a:t>float.</a:t>
            </a:r>
            <a:endParaRPr sz="15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55"/>
              </a:spcBef>
            </a:pPr>
            <a:r>
              <a:rPr sz="1550" spc="-75" dirty="0">
                <a:latin typeface="Times New Roman"/>
                <a:cs typeface="Times New Roman"/>
              </a:rPr>
              <a:t>R</a:t>
            </a:r>
            <a:r>
              <a:rPr sz="1550" spc="75" dirty="0">
                <a:latin typeface="Times New Roman"/>
                <a:cs typeface="Times New Roman"/>
              </a:rPr>
              <a:t>e</a:t>
            </a:r>
            <a:r>
              <a:rPr sz="1550" spc="-50" dirty="0">
                <a:latin typeface="Times New Roman"/>
                <a:cs typeface="Times New Roman"/>
              </a:rPr>
              <a:t>t</a:t>
            </a:r>
            <a:r>
              <a:rPr sz="1550" spc="-5" dirty="0">
                <a:latin typeface="Times New Roman"/>
                <a:cs typeface="Times New Roman"/>
              </a:rPr>
              <a:t>u</a:t>
            </a:r>
            <a:r>
              <a:rPr sz="1550" spc="50" dirty="0">
                <a:latin typeface="Times New Roman"/>
                <a:cs typeface="Times New Roman"/>
              </a:rPr>
              <a:t>r</a:t>
            </a:r>
            <a:r>
              <a:rPr sz="1550" spc="-5" dirty="0">
                <a:latin typeface="Times New Roman"/>
                <a:cs typeface="Times New Roman"/>
              </a:rPr>
              <a:t>ns</a:t>
            </a:r>
            <a:r>
              <a:rPr sz="1550" spc="-30" dirty="0">
                <a:latin typeface="Times New Roman"/>
                <a:cs typeface="Times New Roman"/>
              </a:rPr>
              <a:t> </a:t>
            </a:r>
            <a:r>
              <a:rPr sz="1550" spc="-10" dirty="0">
                <a:latin typeface="Times New Roman"/>
                <a:cs typeface="Times New Roman"/>
              </a:rPr>
              <a:t>n</a:t>
            </a:r>
            <a:r>
              <a:rPr sz="1550" spc="-114" dirty="0">
                <a:latin typeface="Times New Roman"/>
                <a:cs typeface="Times New Roman"/>
              </a:rPr>
              <a:t>e</a:t>
            </a:r>
            <a:r>
              <a:rPr sz="1550" spc="-5" dirty="0">
                <a:latin typeface="Times New Roman"/>
                <a:cs typeface="Times New Roman"/>
              </a:rPr>
              <a:t>xt</a:t>
            </a:r>
            <a:r>
              <a:rPr sz="1550" spc="140" dirty="0">
                <a:latin typeface="Times New Roman"/>
                <a:cs typeface="Times New Roman"/>
              </a:rPr>
              <a:t> </a:t>
            </a:r>
            <a:r>
              <a:rPr sz="1550" spc="-55" dirty="0">
                <a:latin typeface="Times New Roman"/>
                <a:cs typeface="Times New Roman"/>
              </a:rPr>
              <a:t>t</a:t>
            </a:r>
            <a:r>
              <a:rPr sz="1550" spc="-5" dirty="0">
                <a:latin typeface="Times New Roman"/>
                <a:cs typeface="Times New Roman"/>
              </a:rPr>
              <a:t>o</a:t>
            </a:r>
            <a:r>
              <a:rPr sz="1550" spc="-15" dirty="0">
                <a:latin typeface="Times New Roman"/>
                <a:cs typeface="Times New Roman"/>
              </a:rPr>
              <a:t>k</a:t>
            </a:r>
            <a:r>
              <a:rPr sz="1550" spc="-114" dirty="0">
                <a:latin typeface="Times New Roman"/>
                <a:cs typeface="Times New Roman"/>
              </a:rPr>
              <a:t>e</a:t>
            </a:r>
            <a:r>
              <a:rPr sz="1550" spc="-5" dirty="0">
                <a:latin typeface="Times New Roman"/>
                <a:cs typeface="Times New Roman"/>
              </a:rPr>
              <a:t>n</a:t>
            </a:r>
            <a:r>
              <a:rPr sz="1550" spc="-10" dirty="0">
                <a:latin typeface="Times New Roman"/>
                <a:cs typeface="Times New Roman"/>
              </a:rPr>
              <a:t> </a:t>
            </a:r>
            <a:r>
              <a:rPr sz="1550" spc="75" dirty="0">
                <a:latin typeface="Times New Roman"/>
                <a:cs typeface="Times New Roman"/>
              </a:rPr>
              <a:t>a</a:t>
            </a:r>
            <a:r>
              <a:rPr sz="1550" spc="-5" dirty="0">
                <a:latin typeface="Times New Roman"/>
                <a:cs typeface="Times New Roman"/>
              </a:rPr>
              <a:t>s</a:t>
            </a:r>
            <a:r>
              <a:rPr sz="1550" spc="-30" dirty="0">
                <a:latin typeface="Times New Roman"/>
                <a:cs typeface="Times New Roman"/>
              </a:rPr>
              <a:t> </a:t>
            </a:r>
            <a:r>
              <a:rPr sz="1550" spc="-5" dirty="0">
                <a:latin typeface="Times New Roman"/>
                <a:cs typeface="Times New Roman"/>
              </a:rPr>
              <a:t>a</a:t>
            </a:r>
            <a:r>
              <a:rPr sz="1550" spc="-114" dirty="0">
                <a:latin typeface="Times New Roman"/>
                <a:cs typeface="Times New Roman"/>
              </a:rPr>
              <a:t> </a:t>
            </a:r>
            <a:r>
              <a:rPr sz="1550" spc="-5" dirty="0">
                <a:latin typeface="Times New Roman"/>
                <a:cs typeface="Times New Roman"/>
              </a:rPr>
              <a:t>d</a:t>
            </a:r>
            <a:r>
              <a:rPr sz="1550" spc="-204" dirty="0">
                <a:latin typeface="Times New Roman"/>
                <a:cs typeface="Times New Roman"/>
              </a:rPr>
              <a:t> o</a:t>
            </a:r>
            <a:r>
              <a:rPr sz="1550" spc="-5" dirty="0">
                <a:latin typeface="Times New Roman"/>
                <a:cs typeface="Times New Roman"/>
              </a:rPr>
              <a:t>u</a:t>
            </a:r>
            <a:r>
              <a:rPr sz="1550" spc="-15" dirty="0">
                <a:latin typeface="Times New Roman"/>
                <a:cs typeface="Times New Roman"/>
              </a:rPr>
              <a:t>b</a:t>
            </a:r>
            <a:r>
              <a:rPr sz="1550" spc="-5" dirty="0">
                <a:latin typeface="Times New Roman"/>
                <a:cs typeface="Times New Roman"/>
              </a:rPr>
              <a:t>l</a:t>
            </a:r>
            <a:r>
              <a:rPr sz="1550" spc="-245" dirty="0">
                <a:latin typeface="Times New Roman"/>
                <a:cs typeface="Times New Roman"/>
              </a:rPr>
              <a:t> </a:t>
            </a:r>
            <a:r>
              <a:rPr sz="1550" spc="-114" dirty="0">
                <a:latin typeface="Times New Roman"/>
                <a:cs typeface="Times New Roman"/>
              </a:rPr>
              <a:t>e</a:t>
            </a:r>
            <a:r>
              <a:rPr sz="1550" spc="-5" dirty="0">
                <a:latin typeface="Times New Roman"/>
                <a:cs typeface="Times New Roman"/>
              </a:rPr>
              <a:t>.</a:t>
            </a:r>
            <a:endParaRPr sz="15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1550" spc="-95" dirty="0">
                <a:latin typeface="Times New Roman"/>
                <a:cs typeface="Times New Roman"/>
              </a:rPr>
              <a:t>S</a:t>
            </a:r>
            <a:r>
              <a:rPr sz="1550" spc="75" dirty="0">
                <a:latin typeface="Times New Roman"/>
                <a:cs typeface="Times New Roman"/>
              </a:rPr>
              <a:t>e</a:t>
            </a:r>
            <a:r>
              <a:rPr sz="1550" spc="-50" dirty="0">
                <a:latin typeface="Times New Roman"/>
                <a:cs typeface="Times New Roman"/>
              </a:rPr>
              <a:t>t</a:t>
            </a:r>
            <a:r>
              <a:rPr sz="1550" spc="-5" dirty="0">
                <a:latin typeface="Times New Roman"/>
                <a:cs typeface="Times New Roman"/>
              </a:rPr>
              <a:t>s</a:t>
            </a:r>
            <a:r>
              <a:rPr sz="1550" spc="-30" dirty="0">
                <a:latin typeface="Times New Roman"/>
                <a:cs typeface="Times New Roman"/>
              </a:rPr>
              <a:t> </a:t>
            </a:r>
            <a:r>
              <a:rPr sz="1550" spc="-5" dirty="0">
                <a:latin typeface="Times New Roman"/>
                <a:cs typeface="Times New Roman"/>
              </a:rPr>
              <a:t>t</a:t>
            </a:r>
            <a:r>
              <a:rPr sz="1550" spc="-245" dirty="0">
                <a:latin typeface="Times New Roman"/>
                <a:cs typeface="Times New Roman"/>
              </a:rPr>
              <a:t> </a:t>
            </a:r>
            <a:r>
              <a:rPr sz="1550" spc="-204" dirty="0">
                <a:latin typeface="Times New Roman"/>
                <a:cs typeface="Times New Roman"/>
              </a:rPr>
              <a:t>h</a:t>
            </a:r>
            <a:r>
              <a:rPr sz="1550" spc="-5" dirty="0">
                <a:latin typeface="Times New Roman"/>
                <a:cs typeface="Times New Roman"/>
              </a:rPr>
              <a:t>i</a:t>
            </a:r>
            <a:r>
              <a:rPr sz="1550" spc="-245" dirty="0">
                <a:latin typeface="Times New Roman"/>
                <a:cs typeface="Times New Roman"/>
              </a:rPr>
              <a:t> </a:t>
            </a:r>
            <a:r>
              <a:rPr sz="1550" spc="-5" dirty="0">
                <a:latin typeface="Times New Roman"/>
                <a:cs typeface="Times New Roman"/>
              </a:rPr>
              <a:t>s</a:t>
            </a:r>
            <a:r>
              <a:rPr sz="1550" spc="-30" dirty="0">
                <a:latin typeface="Times New Roman"/>
                <a:cs typeface="Times New Roman"/>
              </a:rPr>
              <a:t> </a:t>
            </a:r>
            <a:r>
              <a:rPr sz="1550" spc="-35" dirty="0">
                <a:latin typeface="Times New Roman"/>
                <a:cs typeface="Times New Roman"/>
              </a:rPr>
              <a:t>s</a:t>
            </a:r>
            <a:r>
              <a:rPr sz="1550" spc="-114" dirty="0">
                <a:latin typeface="Times New Roman"/>
                <a:cs typeface="Times New Roman"/>
              </a:rPr>
              <a:t>c</a:t>
            </a:r>
            <a:r>
              <a:rPr sz="1550" spc="75" dirty="0">
                <a:latin typeface="Times New Roman"/>
                <a:cs typeface="Times New Roman"/>
              </a:rPr>
              <a:t>a</a:t>
            </a:r>
            <a:r>
              <a:rPr sz="1550" spc="-5" dirty="0">
                <a:latin typeface="Times New Roman"/>
                <a:cs typeface="Times New Roman"/>
              </a:rPr>
              <a:t>n</a:t>
            </a:r>
            <a:r>
              <a:rPr sz="1550" spc="-15" dirty="0">
                <a:latin typeface="Times New Roman"/>
                <a:cs typeface="Times New Roman"/>
              </a:rPr>
              <a:t>n</a:t>
            </a:r>
            <a:r>
              <a:rPr sz="1550" spc="75" dirty="0">
                <a:latin typeface="Times New Roman"/>
                <a:cs typeface="Times New Roman"/>
              </a:rPr>
              <a:t>e</a:t>
            </a:r>
            <a:r>
              <a:rPr sz="1550" spc="-135" dirty="0">
                <a:latin typeface="Times New Roman"/>
                <a:cs typeface="Times New Roman"/>
              </a:rPr>
              <a:t>r</a:t>
            </a:r>
            <a:r>
              <a:rPr sz="1550" spc="55" dirty="0">
                <a:latin typeface="Times New Roman"/>
                <a:cs typeface="Times New Roman"/>
              </a:rPr>
              <a:t>’</a:t>
            </a:r>
            <a:r>
              <a:rPr sz="1550" spc="-5" dirty="0">
                <a:latin typeface="Times New Roman"/>
                <a:cs typeface="Times New Roman"/>
              </a:rPr>
              <a:t>s</a:t>
            </a:r>
            <a:r>
              <a:rPr sz="1550" spc="-30" dirty="0">
                <a:latin typeface="Times New Roman"/>
                <a:cs typeface="Times New Roman"/>
              </a:rPr>
              <a:t> </a:t>
            </a:r>
            <a:r>
              <a:rPr sz="1550" spc="-10" dirty="0">
                <a:latin typeface="Times New Roman"/>
                <a:cs typeface="Times New Roman"/>
              </a:rPr>
              <a:t>d</a:t>
            </a:r>
            <a:r>
              <a:rPr sz="1550" spc="75" dirty="0">
                <a:latin typeface="Times New Roman"/>
                <a:cs typeface="Times New Roman"/>
              </a:rPr>
              <a:t>e</a:t>
            </a:r>
            <a:r>
              <a:rPr sz="1550" spc="-50" dirty="0">
                <a:latin typeface="Times New Roman"/>
                <a:cs typeface="Times New Roman"/>
              </a:rPr>
              <a:t>limi</a:t>
            </a:r>
            <a:r>
              <a:rPr sz="1550" spc="140" dirty="0">
                <a:latin typeface="Times New Roman"/>
                <a:cs typeface="Times New Roman"/>
              </a:rPr>
              <a:t>t</a:t>
            </a:r>
            <a:r>
              <a:rPr sz="1550" spc="-50" dirty="0">
                <a:latin typeface="Times New Roman"/>
                <a:cs typeface="Times New Roman"/>
              </a:rPr>
              <a:t>i</a:t>
            </a:r>
            <a:r>
              <a:rPr sz="1550" spc="-5" dirty="0">
                <a:latin typeface="Times New Roman"/>
                <a:cs typeface="Times New Roman"/>
              </a:rPr>
              <a:t>ng</a:t>
            </a:r>
            <a:r>
              <a:rPr sz="1550" spc="-10" dirty="0">
                <a:latin typeface="Times New Roman"/>
                <a:cs typeface="Times New Roman"/>
              </a:rPr>
              <a:t> p</a:t>
            </a:r>
            <a:r>
              <a:rPr sz="1550" spc="-114" dirty="0">
                <a:latin typeface="Times New Roman"/>
                <a:cs typeface="Times New Roman"/>
              </a:rPr>
              <a:t>a</a:t>
            </a:r>
            <a:r>
              <a:rPr sz="1550" spc="-5" dirty="0">
                <a:latin typeface="Times New Roman"/>
                <a:cs typeface="Times New Roman"/>
              </a:rPr>
              <a:t>t</a:t>
            </a:r>
            <a:r>
              <a:rPr sz="1550" spc="-245" dirty="0">
                <a:latin typeface="Times New Roman"/>
                <a:cs typeface="Times New Roman"/>
              </a:rPr>
              <a:t> </a:t>
            </a:r>
            <a:r>
              <a:rPr sz="1550" spc="-50" dirty="0">
                <a:latin typeface="Times New Roman"/>
                <a:cs typeface="Times New Roman"/>
              </a:rPr>
              <a:t>t</a:t>
            </a:r>
            <a:r>
              <a:rPr sz="1550" spc="-114" dirty="0">
                <a:latin typeface="Times New Roman"/>
                <a:cs typeface="Times New Roman"/>
              </a:rPr>
              <a:t>e</a:t>
            </a:r>
            <a:r>
              <a:rPr sz="1550" spc="55" dirty="0">
                <a:latin typeface="Times New Roman"/>
                <a:cs typeface="Times New Roman"/>
              </a:rPr>
              <a:t>r</a:t>
            </a:r>
            <a:r>
              <a:rPr sz="1550" spc="-5" dirty="0">
                <a:latin typeface="Times New Roman"/>
                <a:cs typeface="Times New Roman"/>
              </a:rPr>
              <a:t>n.</a:t>
            </a:r>
            <a:endParaRPr sz="1550">
              <a:latin typeface="Times New Roman"/>
              <a:cs typeface="Times New Roman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0" y="0"/>
            <a:ext cx="9144000" cy="938530"/>
            <a:chOff x="0" y="0"/>
            <a:chExt cx="9144000" cy="938530"/>
          </a:xfrm>
        </p:grpSpPr>
        <p:sp>
          <p:nvSpPr>
            <p:cNvPr id="7" name="object 7"/>
            <p:cNvSpPr/>
            <p:nvPr/>
          </p:nvSpPr>
          <p:spPr>
            <a:xfrm>
              <a:off x="6099047" y="26380"/>
              <a:ext cx="3045460" cy="0"/>
            </a:xfrm>
            <a:custGeom>
              <a:avLst/>
              <a:gdLst/>
              <a:ahLst/>
              <a:cxnLst/>
              <a:rect l="l" t="t" r="r" b="b"/>
              <a:pathLst>
                <a:path w="3045459">
                  <a:moveTo>
                    <a:pt x="0" y="0"/>
                  </a:moveTo>
                  <a:lnTo>
                    <a:pt x="3044952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26944"/>
              <a:ext cx="6099175" cy="0"/>
            </a:xfrm>
            <a:custGeom>
              <a:avLst/>
              <a:gdLst/>
              <a:ahLst/>
              <a:cxnLst/>
              <a:rect l="l" t="t" r="r" b="b"/>
              <a:pathLst>
                <a:path w="6099175">
                  <a:moveTo>
                    <a:pt x="0" y="0"/>
                  </a:moveTo>
                  <a:lnTo>
                    <a:pt x="6099048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23346" y="0"/>
              <a:ext cx="585984" cy="938047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47</a:t>
            </a:fld>
            <a:endParaRPr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9389" y="232155"/>
            <a:ext cx="570674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15" dirty="0"/>
              <a:t>Reading</a:t>
            </a:r>
            <a:r>
              <a:rPr sz="4000" spc="-25" dirty="0"/>
              <a:t> </a:t>
            </a:r>
            <a:r>
              <a:rPr sz="4000" spc="-30" dirty="0"/>
              <a:t>Data</a:t>
            </a:r>
            <a:r>
              <a:rPr sz="4000" spc="-20" dirty="0"/>
              <a:t> </a:t>
            </a:r>
            <a:r>
              <a:rPr sz="4000" spc="-5" dirty="0"/>
              <a:t>Using</a:t>
            </a:r>
            <a:r>
              <a:rPr sz="4000" spc="-20" dirty="0"/>
              <a:t> </a:t>
            </a:r>
            <a:r>
              <a:rPr sz="4000" spc="-10" dirty="0"/>
              <a:t>Scanner</a:t>
            </a:r>
            <a:endParaRPr sz="4000"/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938530"/>
            <a:chOff x="0" y="0"/>
            <a:chExt cx="9144000" cy="938530"/>
          </a:xfrm>
        </p:grpSpPr>
        <p:sp>
          <p:nvSpPr>
            <p:cNvPr id="4" name="object 4"/>
            <p:cNvSpPr/>
            <p:nvPr/>
          </p:nvSpPr>
          <p:spPr>
            <a:xfrm>
              <a:off x="6099047" y="26380"/>
              <a:ext cx="3045460" cy="0"/>
            </a:xfrm>
            <a:custGeom>
              <a:avLst/>
              <a:gdLst/>
              <a:ahLst/>
              <a:cxnLst/>
              <a:rect l="l" t="t" r="r" b="b"/>
              <a:pathLst>
                <a:path w="3045459">
                  <a:moveTo>
                    <a:pt x="0" y="0"/>
                  </a:moveTo>
                  <a:lnTo>
                    <a:pt x="3044952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26944"/>
              <a:ext cx="6099175" cy="0"/>
            </a:xfrm>
            <a:custGeom>
              <a:avLst/>
              <a:gdLst/>
              <a:ahLst/>
              <a:cxnLst/>
              <a:rect l="l" t="t" r="r" b="b"/>
              <a:pathLst>
                <a:path w="6099175">
                  <a:moveTo>
                    <a:pt x="0" y="0"/>
                  </a:moveTo>
                  <a:lnTo>
                    <a:pt x="6099048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23346" y="0"/>
              <a:ext cx="585984" cy="938047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51892" y="934211"/>
            <a:ext cx="612521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43154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0000FF"/>
                </a:solidFill>
                <a:latin typeface="Calibri"/>
                <a:cs typeface="Calibri"/>
              </a:rPr>
              <a:t>import </a:t>
            </a:r>
            <a:r>
              <a:rPr sz="2000" b="1" spc="-10" dirty="0">
                <a:latin typeface="Calibri"/>
                <a:cs typeface="Calibri"/>
              </a:rPr>
              <a:t>java.util.Scanner;; </a:t>
            </a:r>
            <a:r>
              <a:rPr sz="2000" b="1" spc="-440" dirty="0"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0000FF"/>
                </a:solidFill>
                <a:latin typeface="Calibri"/>
                <a:cs typeface="Calibri"/>
              </a:rPr>
              <a:t>public</a:t>
            </a:r>
            <a:r>
              <a:rPr sz="2000" b="1" spc="-1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0000FF"/>
                </a:solidFill>
                <a:latin typeface="Calibri"/>
                <a:cs typeface="Calibri"/>
              </a:rPr>
              <a:t>class</a:t>
            </a:r>
            <a:r>
              <a:rPr sz="2000" b="1" spc="-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2B91AF"/>
                </a:solidFill>
                <a:latin typeface="Calibri"/>
                <a:cs typeface="Calibri"/>
              </a:rPr>
              <a:t>ReadData</a:t>
            </a:r>
            <a:r>
              <a:rPr sz="2000" b="1" spc="-15" dirty="0">
                <a:solidFill>
                  <a:srgbClr val="2B91AF"/>
                </a:solidFill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{</a:t>
            </a:r>
            <a:endParaRPr sz="2000">
              <a:latin typeface="Calibri"/>
              <a:cs typeface="Calibri"/>
            </a:endParaRPr>
          </a:p>
          <a:p>
            <a:pPr marL="298450">
              <a:lnSpc>
                <a:spcPct val="100000"/>
              </a:lnSpc>
            </a:pPr>
            <a:r>
              <a:rPr sz="2000" b="1" spc="-5" dirty="0">
                <a:solidFill>
                  <a:srgbClr val="0000FF"/>
                </a:solidFill>
                <a:latin typeface="Calibri"/>
                <a:cs typeface="Calibri"/>
              </a:rPr>
              <a:t>public </a:t>
            </a:r>
            <a:r>
              <a:rPr sz="2000" b="1" spc="-15" dirty="0">
                <a:solidFill>
                  <a:srgbClr val="0000FF"/>
                </a:solidFill>
                <a:latin typeface="Calibri"/>
                <a:cs typeface="Calibri"/>
              </a:rPr>
              <a:t>static</a:t>
            </a:r>
            <a:r>
              <a:rPr sz="2000" b="1" spc="-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0000FF"/>
                </a:solidFill>
                <a:latin typeface="Calibri"/>
                <a:cs typeface="Calibri"/>
              </a:rPr>
              <a:t>void</a:t>
            </a:r>
            <a:r>
              <a:rPr sz="2000" b="1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main(</a:t>
            </a:r>
            <a:r>
              <a:rPr sz="2000" b="1" spc="-5" dirty="0">
                <a:solidFill>
                  <a:srgbClr val="0000FF"/>
                </a:solidFill>
                <a:latin typeface="Calibri"/>
                <a:cs typeface="Calibri"/>
              </a:rPr>
              <a:t>String</a:t>
            </a:r>
            <a:r>
              <a:rPr sz="2000" b="1" spc="-5" dirty="0">
                <a:latin typeface="Calibri"/>
                <a:cs typeface="Calibri"/>
              </a:rPr>
              <a:t>[] </a:t>
            </a:r>
            <a:r>
              <a:rPr sz="2000" b="1" spc="-5" dirty="0">
                <a:solidFill>
                  <a:srgbClr val="808080"/>
                </a:solidFill>
                <a:latin typeface="Calibri"/>
                <a:cs typeface="Calibri"/>
              </a:rPr>
              <a:t>args</a:t>
            </a:r>
            <a:r>
              <a:rPr sz="2000" b="1" spc="-5" dirty="0">
                <a:latin typeface="Calibri"/>
                <a:cs typeface="Calibri"/>
              </a:rPr>
              <a:t>) </a:t>
            </a:r>
            <a:r>
              <a:rPr sz="2000" b="1" spc="-10" dirty="0">
                <a:solidFill>
                  <a:srgbClr val="0000FF"/>
                </a:solidFill>
                <a:latin typeface="Calibri"/>
                <a:cs typeface="Calibri"/>
              </a:rPr>
              <a:t>throws</a:t>
            </a:r>
            <a:r>
              <a:rPr sz="2000" b="1" spc="-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0000FF"/>
                </a:solidFill>
                <a:latin typeface="Calibri"/>
                <a:cs typeface="Calibri"/>
              </a:rPr>
              <a:t>Exception</a:t>
            </a:r>
            <a:r>
              <a:rPr sz="2000" b="1" spc="-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{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48</a:t>
            </a:fld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678941" y="1874520"/>
            <a:ext cx="4885690" cy="3048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95"/>
              </a:lnSpc>
            </a:pPr>
            <a:r>
              <a:rPr sz="2000" b="1" spc="-10" dirty="0">
                <a:solidFill>
                  <a:srgbClr val="0000FF"/>
                </a:solidFill>
                <a:latin typeface="Calibri"/>
                <a:cs typeface="Calibri"/>
              </a:rPr>
              <a:t>java</a:t>
            </a:r>
            <a:r>
              <a:rPr sz="2000" b="1" spc="-10" dirty="0">
                <a:latin typeface="Calibri"/>
                <a:cs typeface="Calibri"/>
              </a:rPr>
              <a:t>.</a:t>
            </a:r>
            <a:r>
              <a:rPr sz="2000" b="1" spc="-10" dirty="0">
                <a:solidFill>
                  <a:srgbClr val="0000FF"/>
                </a:solidFill>
                <a:latin typeface="Calibri"/>
                <a:cs typeface="Calibri"/>
              </a:rPr>
              <a:t>io</a:t>
            </a:r>
            <a:r>
              <a:rPr sz="2000" b="1" spc="-10" dirty="0">
                <a:latin typeface="Calibri"/>
                <a:cs typeface="Calibri"/>
              </a:rPr>
              <a:t>.</a:t>
            </a:r>
            <a:r>
              <a:rPr sz="2000" b="1" spc="-10" dirty="0">
                <a:solidFill>
                  <a:srgbClr val="0000FF"/>
                </a:solidFill>
                <a:latin typeface="Calibri"/>
                <a:cs typeface="Calibri"/>
              </a:rPr>
              <a:t>File</a:t>
            </a:r>
            <a:r>
              <a:rPr sz="2000" b="1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file</a:t>
            </a:r>
            <a:r>
              <a:rPr sz="2000" b="1" dirty="0">
                <a:latin typeface="Calibri"/>
                <a:cs typeface="Calibri"/>
              </a:rPr>
              <a:t> = </a:t>
            </a:r>
            <a:r>
              <a:rPr sz="2000" b="1" spc="-5" dirty="0">
                <a:solidFill>
                  <a:srgbClr val="0000FF"/>
                </a:solidFill>
                <a:latin typeface="Calibri"/>
                <a:cs typeface="Calibri"/>
              </a:rPr>
              <a:t>new</a:t>
            </a:r>
            <a:r>
              <a:rPr sz="2000" b="1" spc="-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java.io.File(</a:t>
            </a:r>
            <a:r>
              <a:rPr sz="2000" b="1" spc="-10" dirty="0">
                <a:solidFill>
                  <a:srgbClr val="A31515"/>
                </a:solidFill>
                <a:latin typeface="Calibri"/>
                <a:cs typeface="Calibri"/>
              </a:rPr>
              <a:t>"scores.txt"</a:t>
            </a:r>
            <a:r>
              <a:rPr sz="2000" b="1" spc="-10" dirty="0">
                <a:latin typeface="Calibri"/>
                <a:cs typeface="Calibri"/>
              </a:rPr>
              <a:t>);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66241" y="2153411"/>
            <a:ext cx="30245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5" dirty="0">
                <a:solidFill>
                  <a:srgbClr val="008000"/>
                </a:solidFill>
                <a:latin typeface="Calibri"/>
                <a:cs typeface="Calibri"/>
              </a:rPr>
              <a:t>//Crate</a:t>
            </a:r>
            <a:r>
              <a:rPr sz="2000" b="1" spc="-10" dirty="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008000"/>
                </a:solidFill>
                <a:latin typeface="Calibri"/>
                <a:cs typeface="Calibri"/>
              </a:rPr>
              <a:t>a</a:t>
            </a:r>
            <a:r>
              <a:rPr sz="2000" b="1" spc="-10" dirty="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008000"/>
                </a:solidFill>
                <a:latin typeface="Calibri"/>
                <a:cs typeface="Calibri"/>
              </a:rPr>
              <a:t>scanner</a:t>
            </a:r>
            <a:r>
              <a:rPr sz="2000" b="1" spc="-15" dirty="0">
                <a:solidFill>
                  <a:srgbClr val="008000"/>
                </a:solidFill>
                <a:latin typeface="Calibri"/>
                <a:cs typeface="Calibri"/>
              </a:rPr>
              <a:t> for</a:t>
            </a:r>
            <a:r>
              <a:rPr sz="2000" b="1" spc="-10" dirty="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008000"/>
                </a:solidFill>
                <a:latin typeface="Calibri"/>
                <a:cs typeface="Calibri"/>
              </a:rPr>
              <a:t>the</a:t>
            </a:r>
            <a:r>
              <a:rPr sz="2000" b="1" spc="-10" dirty="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008000"/>
                </a:solidFill>
                <a:latin typeface="Calibri"/>
                <a:cs typeface="Calibri"/>
              </a:rPr>
              <a:t>file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78941" y="2484120"/>
            <a:ext cx="3615690" cy="3048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95"/>
              </a:lnSpc>
            </a:pPr>
            <a:r>
              <a:rPr sz="2000" b="1" spc="-5" dirty="0">
                <a:solidFill>
                  <a:srgbClr val="0000FF"/>
                </a:solidFill>
                <a:latin typeface="Calibri"/>
                <a:cs typeface="Calibri"/>
              </a:rPr>
              <a:t>Scanner</a:t>
            </a:r>
            <a:r>
              <a:rPr sz="2000" b="1" spc="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input</a:t>
            </a:r>
            <a:r>
              <a:rPr sz="2000" b="1" spc="1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=</a:t>
            </a:r>
            <a:r>
              <a:rPr sz="2000" b="1" spc="20" dirty="0"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0000FF"/>
                </a:solidFill>
                <a:latin typeface="Calibri"/>
                <a:cs typeface="Calibri"/>
              </a:rPr>
              <a:t>new</a:t>
            </a:r>
            <a:r>
              <a:rPr sz="2000" b="1" spc="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Scanner(file);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23391" y="2763011"/>
            <a:ext cx="220789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008000"/>
                </a:solidFill>
                <a:latin typeface="Calibri"/>
                <a:cs typeface="Calibri"/>
              </a:rPr>
              <a:t>//read</a:t>
            </a:r>
            <a:r>
              <a:rPr sz="2000" b="1" spc="-25" dirty="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sz="2000" b="1" spc="-15" dirty="0">
                <a:solidFill>
                  <a:srgbClr val="008000"/>
                </a:solidFill>
                <a:latin typeface="Calibri"/>
                <a:cs typeface="Calibri"/>
              </a:rPr>
              <a:t>data</a:t>
            </a:r>
            <a:r>
              <a:rPr sz="2000" b="1" spc="-20" dirty="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008000"/>
                </a:solidFill>
                <a:latin typeface="Calibri"/>
                <a:cs typeface="Calibri"/>
              </a:rPr>
              <a:t>from</a:t>
            </a:r>
            <a:r>
              <a:rPr sz="2000" b="1" spc="-20" dirty="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008000"/>
                </a:solidFill>
                <a:latin typeface="Calibri"/>
                <a:cs typeface="Calibri"/>
              </a:rPr>
              <a:t>file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393316" y="3093720"/>
            <a:ext cx="1658620" cy="3048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95"/>
              </a:lnSpc>
            </a:pPr>
            <a:r>
              <a:rPr sz="2000" b="1" spc="-5" dirty="0">
                <a:latin typeface="Calibri"/>
                <a:cs typeface="Calibri"/>
              </a:rPr>
              <a:t>i</a:t>
            </a:r>
            <a:r>
              <a:rPr sz="2000" b="1" dirty="0">
                <a:latin typeface="Calibri"/>
                <a:cs typeface="Calibri"/>
              </a:rPr>
              <a:t>npu</a:t>
            </a:r>
            <a:r>
              <a:rPr sz="2000" b="1" spc="-10" dirty="0">
                <a:latin typeface="Calibri"/>
                <a:cs typeface="Calibri"/>
              </a:rPr>
              <a:t>t</a:t>
            </a:r>
            <a:r>
              <a:rPr sz="2000" b="1" dirty="0">
                <a:latin typeface="Calibri"/>
                <a:cs typeface="Calibri"/>
              </a:rPr>
              <a:t>.has</a:t>
            </a:r>
            <a:r>
              <a:rPr sz="2000" b="1" spc="-10" dirty="0">
                <a:latin typeface="Calibri"/>
                <a:cs typeface="Calibri"/>
              </a:rPr>
              <a:t>N</a:t>
            </a:r>
            <a:r>
              <a:rPr sz="2000" b="1" spc="-30" dirty="0">
                <a:latin typeface="Calibri"/>
                <a:cs typeface="Calibri"/>
              </a:rPr>
              <a:t>e</a:t>
            </a:r>
            <a:r>
              <a:rPr sz="2000" b="1" spc="5" dirty="0">
                <a:latin typeface="Calibri"/>
                <a:cs typeface="Calibri"/>
              </a:rPr>
              <a:t>x</a:t>
            </a:r>
            <a:r>
              <a:rPr sz="2000" b="1" spc="-10" dirty="0">
                <a:latin typeface="Calibri"/>
                <a:cs typeface="Calibri"/>
              </a:rPr>
              <a:t>t</a:t>
            </a:r>
            <a:r>
              <a:rPr sz="2000" b="1" dirty="0">
                <a:latin typeface="Calibri"/>
                <a:cs typeface="Calibri"/>
              </a:rPr>
              <a:t>()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66241" y="3067811"/>
            <a:ext cx="260921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372360" algn="l"/>
              </a:tabLst>
            </a:pPr>
            <a:r>
              <a:rPr sz="2000" b="1" spc="-5" dirty="0">
                <a:solidFill>
                  <a:srgbClr val="0000FF"/>
                </a:solidFill>
                <a:latin typeface="Calibri"/>
                <a:cs typeface="Calibri"/>
              </a:rPr>
              <a:t>while</a:t>
            </a:r>
            <a:r>
              <a:rPr sz="2000" b="1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(	)</a:t>
            </a:r>
            <a:r>
              <a:rPr sz="2000" b="1" spc="-8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{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64691" y="3398520"/>
            <a:ext cx="3293745" cy="3048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95"/>
              </a:lnSpc>
            </a:pPr>
            <a:r>
              <a:rPr sz="2000" b="1" spc="-5" dirty="0">
                <a:solidFill>
                  <a:srgbClr val="0000FF"/>
                </a:solidFill>
                <a:latin typeface="Calibri"/>
                <a:cs typeface="Calibri"/>
              </a:rPr>
              <a:t>String</a:t>
            </a:r>
            <a:r>
              <a:rPr sz="2000" b="1" spc="-2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firstName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=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input.next();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64691" y="3703320"/>
            <a:ext cx="2519045" cy="3048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95"/>
              </a:lnSpc>
            </a:pPr>
            <a:r>
              <a:rPr sz="2000" b="1" spc="-5" dirty="0">
                <a:solidFill>
                  <a:srgbClr val="0000FF"/>
                </a:solidFill>
                <a:latin typeface="Calibri"/>
                <a:cs typeface="Calibri"/>
              </a:rPr>
              <a:t>String</a:t>
            </a:r>
            <a:r>
              <a:rPr sz="2000" b="1" spc="-2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mi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=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input.next();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09091" y="3982211"/>
            <a:ext cx="7600315" cy="1549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399796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0000FF"/>
                </a:solidFill>
                <a:latin typeface="Calibri"/>
                <a:cs typeface="Calibri"/>
              </a:rPr>
              <a:t>String </a:t>
            </a:r>
            <a:r>
              <a:rPr sz="2000" b="1" spc="-10" dirty="0">
                <a:latin typeface="Calibri"/>
                <a:cs typeface="Calibri"/>
              </a:rPr>
              <a:t>lastName </a:t>
            </a:r>
            <a:r>
              <a:rPr sz="2000" b="1" dirty="0">
                <a:latin typeface="Calibri"/>
                <a:cs typeface="Calibri"/>
              </a:rPr>
              <a:t>= </a:t>
            </a:r>
            <a:r>
              <a:rPr sz="2000" b="1" spc="-5" dirty="0">
                <a:latin typeface="Calibri"/>
                <a:cs typeface="Calibri"/>
              </a:rPr>
              <a:t>input.next(); </a:t>
            </a:r>
            <a:r>
              <a:rPr sz="2000" b="1" spc="-440" dirty="0"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0000FF"/>
                </a:solidFill>
                <a:latin typeface="Calibri"/>
                <a:cs typeface="Calibri"/>
              </a:rPr>
              <a:t>int</a:t>
            </a:r>
            <a:r>
              <a:rPr sz="2000" b="1" spc="-1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score</a:t>
            </a:r>
            <a:r>
              <a:rPr sz="2000" b="1" dirty="0">
                <a:latin typeface="Calibri"/>
                <a:cs typeface="Calibri"/>
              </a:rPr>
              <a:t> = </a:t>
            </a:r>
            <a:r>
              <a:rPr sz="2000" b="1" spc="-10" dirty="0">
                <a:latin typeface="Calibri"/>
                <a:cs typeface="Calibri"/>
              </a:rPr>
              <a:t>input.nextInt();</a:t>
            </a:r>
            <a:endParaRPr sz="2000">
              <a:latin typeface="Calibri"/>
              <a:cs typeface="Calibri"/>
            </a:endParaRPr>
          </a:p>
          <a:p>
            <a:pPr marL="297815">
              <a:lnSpc>
                <a:spcPct val="100000"/>
              </a:lnSpc>
            </a:pPr>
            <a:r>
              <a:rPr sz="2000" b="1" spc="-10" dirty="0">
                <a:latin typeface="Calibri"/>
                <a:cs typeface="Calibri"/>
              </a:rPr>
              <a:t>System.out.println(firstName</a:t>
            </a:r>
            <a:r>
              <a:rPr sz="2000" b="1" spc="-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+</a:t>
            </a:r>
            <a:r>
              <a:rPr sz="2000" b="1" dirty="0">
                <a:solidFill>
                  <a:srgbClr val="A31515"/>
                </a:solidFill>
                <a:latin typeface="Calibri"/>
                <a:cs typeface="Calibri"/>
              </a:rPr>
              <a:t>"</a:t>
            </a:r>
            <a:r>
              <a:rPr sz="2000" b="1" spc="-10" dirty="0">
                <a:solidFill>
                  <a:srgbClr val="A31515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A31515"/>
                </a:solidFill>
                <a:latin typeface="Calibri"/>
                <a:cs typeface="Calibri"/>
              </a:rPr>
              <a:t>"</a:t>
            </a:r>
            <a:r>
              <a:rPr sz="2000" b="1" spc="-5" dirty="0">
                <a:solidFill>
                  <a:srgbClr val="A31515"/>
                </a:solidFill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+</a:t>
            </a:r>
            <a:r>
              <a:rPr sz="2000" b="1" spc="-5" dirty="0">
                <a:latin typeface="Calibri"/>
                <a:cs typeface="Calibri"/>
              </a:rPr>
              <a:t> mi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+ </a:t>
            </a:r>
            <a:r>
              <a:rPr sz="2000" b="1" dirty="0">
                <a:solidFill>
                  <a:srgbClr val="A31515"/>
                </a:solidFill>
                <a:latin typeface="Calibri"/>
                <a:cs typeface="Calibri"/>
              </a:rPr>
              <a:t>"</a:t>
            </a:r>
            <a:r>
              <a:rPr sz="2000" b="1" spc="-10" dirty="0">
                <a:solidFill>
                  <a:srgbClr val="A31515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A31515"/>
                </a:solidFill>
                <a:latin typeface="Calibri"/>
                <a:cs typeface="Calibri"/>
              </a:rPr>
              <a:t>"</a:t>
            </a:r>
            <a:r>
              <a:rPr sz="2000" b="1" spc="-10" dirty="0">
                <a:solidFill>
                  <a:srgbClr val="A31515"/>
                </a:solidFill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+ </a:t>
            </a:r>
            <a:r>
              <a:rPr sz="2000" b="1" spc="-10" dirty="0">
                <a:latin typeface="Calibri"/>
                <a:cs typeface="Calibri"/>
              </a:rPr>
              <a:t>lastName</a:t>
            </a:r>
            <a:r>
              <a:rPr sz="2000" b="1" dirty="0">
                <a:latin typeface="Calibri"/>
                <a:cs typeface="Calibri"/>
              </a:rPr>
              <a:t> +</a:t>
            </a:r>
            <a:r>
              <a:rPr sz="2000" b="1" spc="-5" dirty="0"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A31515"/>
                </a:solidFill>
                <a:latin typeface="Calibri"/>
                <a:cs typeface="Calibri"/>
              </a:rPr>
              <a:t>"</a:t>
            </a:r>
            <a:r>
              <a:rPr sz="2000" b="1" spc="-10" dirty="0">
                <a:solidFill>
                  <a:srgbClr val="A31515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A31515"/>
                </a:solidFill>
                <a:latin typeface="Calibri"/>
                <a:cs typeface="Calibri"/>
              </a:rPr>
              <a:t>"</a:t>
            </a:r>
            <a:r>
              <a:rPr sz="2000" b="1" spc="-5" dirty="0">
                <a:solidFill>
                  <a:srgbClr val="A31515"/>
                </a:solidFill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+ </a:t>
            </a:r>
            <a:r>
              <a:rPr sz="2000" b="1" spc="-5" dirty="0">
                <a:latin typeface="Calibri"/>
                <a:cs typeface="Calibri"/>
              </a:rPr>
              <a:t>score);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latin typeface="Calibri"/>
                <a:cs typeface="Calibri"/>
              </a:rPr>
              <a:t>}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b="1" spc="-10" dirty="0">
                <a:solidFill>
                  <a:srgbClr val="008000"/>
                </a:solidFill>
                <a:latin typeface="Calibri"/>
                <a:cs typeface="Calibri"/>
              </a:rPr>
              <a:t>//close</a:t>
            </a:r>
            <a:r>
              <a:rPr sz="2000" b="1" spc="-20" dirty="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008000"/>
                </a:solidFill>
                <a:latin typeface="Calibri"/>
                <a:cs typeface="Calibri"/>
              </a:rPr>
              <a:t>the</a:t>
            </a:r>
            <a:r>
              <a:rPr sz="2000" b="1" spc="-25" dirty="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008000"/>
                </a:solidFill>
                <a:latin typeface="Calibri"/>
                <a:cs typeface="Calibri"/>
              </a:rPr>
              <a:t>file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64641" y="5532119"/>
            <a:ext cx="1460500" cy="3048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 marL="57150">
              <a:lnSpc>
                <a:spcPts val="2295"/>
              </a:lnSpc>
            </a:pPr>
            <a:r>
              <a:rPr sz="2000" b="1" spc="-5" dirty="0">
                <a:latin typeface="Calibri"/>
                <a:cs typeface="Calibri"/>
              </a:rPr>
              <a:t>input.close();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51892" y="5811011"/>
            <a:ext cx="45593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Calibri"/>
                <a:cs typeface="Calibri"/>
              </a:rPr>
              <a:t>}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latin typeface="Calibri"/>
                <a:cs typeface="Calibri"/>
              </a:rPr>
              <a:t>}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86299" y="144780"/>
            <a:ext cx="537146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20" dirty="0"/>
              <a:t>Problem: </a:t>
            </a:r>
            <a:r>
              <a:rPr sz="4400" spc="-15" dirty="0"/>
              <a:t>Replacing</a:t>
            </a:r>
            <a:r>
              <a:rPr sz="4400" spc="-10" dirty="0"/>
              <a:t> </a:t>
            </a:r>
            <a:r>
              <a:rPr sz="4400" spc="-114" dirty="0"/>
              <a:t>Text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307340" y="1187196"/>
            <a:ext cx="8465820" cy="3789679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 marL="241300" marR="374015" indent="-228600">
              <a:lnSpc>
                <a:spcPts val="2810"/>
              </a:lnSpc>
              <a:spcBef>
                <a:spcPts val="450"/>
              </a:spcBef>
              <a:buFont typeface="Arial"/>
              <a:buChar char="•"/>
              <a:tabLst>
                <a:tab pos="241300" algn="l"/>
              </a:tabLst>
            </a:pPr>
            <a:r>
              <a:rPr sz="2600" spc="-20" dirty="0">
                <a:latin typeface="Calibri"/>
                <a:cs typeface="Calibri"/>
              </a:rPr>
              <a:t>Write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 </a:t>
            </a:r>
            <a:r>
              <a:rPr sz="2600" spc="-5" dirty="0">
                <a:latin typeface="Calibri"/>
                <a:cs typeface="Calibri"/>
              </a:rPr>
              <a:t>class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named </a:t>
            </a:r>
            <a:r>
              <a:rPr sz="2600" b="1" spc="-30" dirty="0">
                <a:latin typeface="Calibri"/>
                <a:cs typeface="Calibri"/>
              </a:rPr>
              <a:t>ReplaceText</a:t>
            </a:r>
            <a:r>
              <a:rPr sz="2600" b="1" spc="-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that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replaces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string</a:t>
            </a:r>
            <a:r>
              <a:rPr sz="2600" dirty="0">
                <a:latin typeface="Calibri"/>
                <a:cs typeface="Calibri"/>
              </a:rPr>
              <a:t> in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 </a:t>
            </a:r>
            <a:r>
              <a:rPr sz="2600" spc="-570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text</a:t>
            </a:r>
            <a:r>
              <a:rPr sz="2600" spc="-5" dirty="0">
                <a:latin typeface="Calibri"/>
                <a:cs typeface="Calibri"/>
              </a:rPr>
              <a:t> file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with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 </a:t>
            </a:r>
            <a:r>
              <a:rPr sz="2600" spc="-10" dirty="0">
                <a:latin typeface="Calibri"/>
                <a:cs typeface="Calibri"/>
              </a:rPr>
              <a:t>new</a:t>
            </a:r>
            <a:r>
              <a:rPr sz="2600" spc="-5" dirty="0">
                <a:latin typeface="Calibri"/>
                <a:cs typeface="Calibri"/>
              </a:rPr>
              <a:t> string.</a:t>
            </a:r>
            <a:endParaRPr sz="2600">
              <a:latin typeface="Calibri"/>
              <a:cs typeface="Calibri"/>
            </a:endParaRPr>
          </a:p>
          <a:p>
            <a:pPr marL="241300" marR="1050925" indent="-228600">
              <a:lnSpc>
                <a:spcPts val="2810"/>
              </a:lnSpc>
              <a:spcBef>
                <a:spcPts val="980"/>
              </a:spcBef>
              <a:buFont typeface="Arial"/>
              <a:buChar char="•"/>
              <a:tabLst>
                <a:tab pos="241300" algn="l"/>
              </a:tabLst>
            </a:pPr>
            <a:r>
              <a:rPr sz="2600" spc="-5" dirty="0">
                <a:latin typeface="Calibri"/>
                <a:cs typeface="Calibri"/>
              </a:rPr>
              <a:t>The filename and strings </a:t>
            </a:r>
            <a:r>
              <a:rPr sz="2600" spc="-10" dirty="0">
                <a:latin typeface="Calibri"/>
                <a:cs typeface="Calibri"/>
              </a:rPr>
              <a:t>are </a:t>
            </a:r>
            <a:r>
              <a:rPr sz="2600" spc="-5" dirty="0">
                <a:latin typeface="Calibri"/>
                <a:cs typeface="Calibri"/>
              </a:rPr>
              <a:t>passed </a:t>
            </a:r>
            <a:r>
              <a:rPr sz="2600" dirty="0">
                <a:latin typeface="Calibri"/>
                <a:cs typeface="Calibri"/>
              </a:rPr>
              <a:t>as </a:t>
            </a:r>
            <a:r>
              <a:rPr sz="2600" spc="-5" dirty="0">
                <a:latin typeface="Calibri"/>
                <a:cs typeface="Calibri"/>
              </a:rPr>
              <a:t>command-line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arguments </a:t>
            </a:r>
            <a:r>
              <a:rPr sz="2600" dirty="0">
                <a:latin typeface="Calibri"/>
                <a:cs typeface="Calibri"/>
              </a:rPr>
              <a:t>as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follows:</a:t>
            </a:r>
            <a:endParaRPr sz="26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445"/>
              </a:spcBef>
            </a:pPr>
            <a:r>
              <a:rPr sz="2400" spc="-20" dirty="0">
                <a:latin typeface="Calibri"/>
                <a:cs typeface="Calibri"/>
              </a:rPr>
              <a:t>java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b="1" spc="-30" dirty="0">
                <a:latin typeface="Calibri"/>
                <a:cs typeface="Calibri"/>
              </a:rPr>
              <a:t>ReplaceText</a:t>
            </a:r>
            <a:r>
              <a:rPr sz="2400" b="1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sourceFile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targetFile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oldString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newString</a:t>
            </a:r>
            <a:endParaRPr sz="24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1300" algn="l"/>
              </a:tabLst>
            </a:pPr>
            <a:r>
              <a:rPr sz="2600" spc="-15" dirty="0">
                <a:latin typeface="Calibri"/>
                <a:cs typeface="Calibri"/>
              </a:rPr>
              <a:t>For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example,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invoking</a:t>
            </a:r>
            <a:endParaRPr sz="26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595"/>
              </a:spcBef>
            </a:pPr>
            <a:r>
              <a:rPr sz="2200" spc="-25" dirty="0">
                <a:latin typeface="Calibri"/>
                <a:cs typeface="Calibri"/>
              </a:rPr>
              <a:t>java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b="1" spc="-25" dirty="0">
                <a:latin typeface="Calibri"/>
                <a:cs typeface="Calibri"/>
              </a:rPr>
              <a:t>ReplaceText</a:t>
            </a:r>
            <a:r>
              <a:rPr sz="2200" b="1" spc="1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FormatString.java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t.txt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StringBuilder</a:t>
            </a:r>
            <a:r>
              <a:rPr sz="2200" b="1" spc="20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StringBuffer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ts val="2965"/>
              </a:lnSpc>
              <a:spcBef>
                <a:spcPts val="750"/>
              </a:spcBef>
              <a:buFont typeface="Arial"/>
              <a:buChar char="•"/>
              <a:tabLst>
                <a:tab pos="241300" algn="l"/>
              </a:tabLst>
            </a:pPr>
            <a:r>
              <a:rPr sz="2600" spc="-10" dirty="0">
                <a:latin typeface="Calibri"/>
                <a:cs typeface="Calibri"/>
              </a:rPr>
              <a:t>replaces </a:t>
            </a:r>
            <a:r>
              <a:rPr sz="2600" dirty="0">
                <a:latin typeface="Calibri"/>
                <a:cs typeface="Calibri"/>
              </a:rPr>
              <a:t>all </a:t>
            </a:r>
            <a:r>
              <a:rPr sz="2600" spc="-5" dirty="0">
                <a:latin typeface="Calibri"/>
                <a:cs typeface="Calibri"/>
              </a:rPr>
              <a:t>the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occurrences </a:t>
            </a:r>
            <a:r>
              <a:rPr sz="2600" dirty="0">
                <a:latin typeface="Calibri"/>
                <a:cs typeface="Calibri"/>
              </a:rPr>
              <a:t>of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b="1" spc="-5" dirty="0">
                <a:latin typeface="Calibri"/>
                <a:cs typeface="Calibri"/>
              </a:rPr>
              <a:t>StringBuilder </a:t>
            </a:r>
            <a:r>
              <a:rPr sz="2600" spc="-10" dirty="0">
                <a:latin typeface="Calibri"/>
                <a:cs typeface="Calibri"/>
              </a:rPr>
              <a:t>by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b="1" spc="-5" dirty="0">
                <a:latin typeface="Calibri"/>
                <a:cs typeface="Calibri"/>
              </a:rPr>
              <a:t>StringBuffer</a:t>
            </a:r>
            <a:endParaRPr sz="2600">
              <a:latin typeface="Calibri"/>
              <a:cs typeface="Calibri"/>
            </a:endParaRPr>
          </a:p>
          <a:p>
            <a:pPr marL="241300">
              <a:lnSpc>
                <a:spcPts val="2965"/>
              </a:lnSpc>
            </a:pPr>
            <a:r>
              <a:rPr sz="2600" dirty="0">
                <a:latin typeface="Calibri"/>
                <a:cs typeface="Calibri"/>
              </a:rPr>
              <a:t>in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b="1" spc="-10" dirty="0">
                <a:latin typeface="Calibri"/>
                <a:cs typeface="Calibri"/>
              </a:rPr>
              <a:t>FormatString.java</a:t>
            </a:r>
            <a:r>
              <a:rPr sz="2600" b="1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and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saves</a:t>
            </a:r>
            <a:r>
              <a:rPr sz="2600" spc="-5" dirty="0">
                <a:latin typeface="Calibri"/>
                <a:cs typeface="Calibri"/>
              </a:rPr>
              <a:t> the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new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file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in</a:t>
            </a:r>
            <a:r>
              <a:rPr sz="2600" spc="-10" dirty="0">
                <a:latin typeface="Calibri"/>
                <a:cs typeface="Calibri"/>
              </a:rPr>
              <a:t> t.txt.</a:t>
            </a:r>
            <a:endParaRPr sz="26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9144000" cy="938530"/>
            <a:chOff x="0" y="0"/>
            <a:chExt cx="9144000" cy="938530"/>
          </a:xfrm>
        </p:grpSpPr>
        <p:sp>
          <p:nvSpPr>
            <p:cNvPr id="5" name="object 5"/>
            <p:cNvSpPr/>
            <p:nvPr/>
          </p:nvSpPr>
          <p:spPr>
            <a:xfrm>
              <a:off x="6099047" y="26380"/>
              <a:ext cx="3045460" cy="0"/>
            </a:xfrm>
            <a:custGeom>
              <a:avLst/>
              <a:gdLst/>
              <a:ahLst/>
              <a:cxnLst/>
              <a:rect l="l" t="t" r="r" b="b"/>
              <a:pathLst>
                <a:path w="3045459">
                  <a:moveTo>
                    <a:pt x="0" y="0"/>
                  </a:moveTo>
                  <a:lnTo>
                    <a:pt x="3044952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26944"/>
              <a:ext cx="6099175" cy="0"/>
            </a:xfrm>
            <a:custGeom>
              <a:avLst/>
              <a:gdLst/>
              <a:ahLst/>
              <a:cxnLst/>
              <a:rect l="l" t="t" r="r" b="b"/>
              <a:pathLst>
                <a:path w="6099175">
                  <a:moveTo>
                    <a:pt x="0" y="0"/>
                  </a:moveTo>
                  <a:lnTo>
                    <a:pt x="6099048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23346" y="0"/>
              <a:ext cx="585984" cy="938047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49</a:t>
            </a:fld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17419" y="384047"/>
            <a:ext cx="370967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Declaring</a:t>
            </a:r>
            <a:r>
              <a:rPr spc="-55" dirty="0"/>
              <a:t> </a:t>
            </a:r>
            <a:r>
              <a:rPr spc="-15" dirty="0"/>
              <a:t>Exceptions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1353819"/>
            <a:ext cx="7346315" cy="313182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2700" marR="5080">
              <a:lnSpc>
                <a:spcPts val="3000"/>
              </a:lnSpc>
              <a:spcBef>
                <a:spcPts val="500"/>
              </a:spcBef>
            </a:pPr>
            <a:r>
              <a:rPr sz="28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declaring exceptions</a:t>
            </a:r>
            <a:r>
              <a:rPr sz="2800" spc="-5" dirty="0">
                <a:latin typeface="Times New Roman"/>
                <a:cs typeface="Times New Roman"/>
              </a:rPr>
              <a:t>: Every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method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must state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the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types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of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checked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exceptions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it might </a:t>
            </a:r>
            <a:r>
              <a:rPr sz="2800" spc="-30" dirty="0">
                <a:latin typeface="Times New Roman"/>
                <a:cs typeface="Times New Roman"/>
              </a:rPr>
              <a:t>throw.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ts val="3180"/>
              </a:lnSpc>
              <a:spcBef>
                <a:spcPts val="2600"/>
              </a:spcBef>
            </a:pPr>
            <a:r>
              <a:rPr sz="2800" b="1" spc="-5" dirty="0">
                <a:solidFill>
                  <a:srgbClr val="0000FF"/>
                </a:solidFill>
                <a:latin typeface="Calibri"/>
                <a:cs typeface="Calibri"/>
              </a:rPr>
              <a:t>public</a:t>
            </a:r>
            <a:r>
              <a:rPr sz="2800" b="1" spc="-2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0000FF"/>
                </a:solidFill>
                <a:latin typeface="Calibri"/>
                <a:cs typeface="Calibri"/>
              </a:rPr>
              <a:t>void</a:t>
            </a:r>
            <a:r>
              <a:rPr sz="2800" b="1" spc="-2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myMethod()</a:t>
            </a:r>
            <a:endParaRPr sz="2800">
              <a:latin typeface="Calibri"/>
              <a:cs typeface="Calibri"/>
            </a:endParaRPr>
          </a:p>
          <a:p>
            <a:pPr marL="255270">
              <a:lnSpc>
                <a:spcPts val="3180"/>
              </a:lnSpc>
            </a:pPr>
            <a:r>
              <a:rPr sz="2800" b="1" spc="-15" dirty="0">
                <a:solidFill>
                  <a:srgbClr val="0000FF"/>
                </a:solidFill>
                <a:latin typeface="Calibri"/>
                <a:cs typeface="Calibri"/>
              </a:rPr>
              <a:t>throws </a:t>
            </a:r>
            <a:r>
              <a:rPr sz="2800" spc="-15" dirty="0">
                <a:latin typeface="Calibri"/>
                <a:cs typeface="Calibri"/>
              </a:rPr>
              <a:t>IOException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ts val="3229"/>
              </a:lnSpc>
              <a:spcBef>
                <a:spcPts val="2640"/>
              </a:spcBef>
            </a:pPr>
            <a:r>
              <a:rPr sz="2800" b="1" spc="-5" dirty="0">
                <a:solidFill>
                  <a:srgbClr val="0000FF"/>
                </a:solidFill>
                <a:latin typeface="Calibri"/>
                <a:cs typeface="Calibri"/>
              </a:rPr>
              <a:t>public</a:t>
            </a:r>
            <a:r>
              <a:rPr sz="2800" b="1" spc="-2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0000FF"/>
                </a:solidFill>
                <a:latin typeface="Calibri"/>
                <a:cs typeface="Calibri"/>
              </a:rPr>
              <a:t>void</a:t>
            </a:r>
            <a:r>
              <a:rPr sz="2800" b="1" spc="-2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myMethod()</a:t>
            </a:r>
            <a:endParaRPr sz="2800">
              <a:latin typeface="Calibri"/>
              <a:cs typeface="Calibri"/>
            </a:endParaRPr>
          </a:p>
          <a:p>
            <a:pPr marL="255270">
              <a:lnSpc>
                <a:spcPts val="3229"/>
              </a:lnSpc>
            </a:pPr>
            <a:r>
              <a:rPr sz="2800" b="1" spc="-15" dirty="0">
                <a:solidFill>
                  <a:srgbClr val="0000FF"/>
                </a:solidFill>
                <a:latin typeface="Calibri"/>
                <a:cs typeface="Calibri"/>
              </a:rPr>
              <a:t>throws</a:t>
            </a:r>
            <a:r>
              <a:rPr sz="2800" b="1" spc="-2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IOException, OtherException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9144000" cy="938530"/>
            <a:chOff x="0" y="0"/>
            <a:chExt cx="9144000" cy="938530"/>
          </a:xfrm>
        </p:grpSpPr>
        <p:sp>
          <p:nvSpPr>
            <p:cNvPr id="5" name="object 5"/>
            <p:cNvSpPr/>
            <p:nvPr/>
          </p:nvSpPr>
          <p:spPr>
            <a:xfrm>
              <a:off x="6099047" y="26380"/>
              <a:ext cx="3045460" cy="0"/>
            </a:xfrm>
            <a:custGeom>
              <a:avLst/>
              <a:gdLst/>
              <a:ahLst/>
              <a:cxnLst/>
              <a:rect l="l" t="t" r="r" b="b"/>
              <a:pathLst>
                <a:path w="3045459">
                  <a:moveTo>
                    <a:pt x="0" y="0"/>
                  </a:moveTo>
                  <a:lnTo>
                    <a:pt x="3044952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26944"/>
              <a:ext cx="6099175" cy="0"/>
            </a:xfrm>
            <a:custGeom>
              <a:avLst/>
              <a:gdLst/>
              <a:ahLst/>
              <a:cxnLst/>
              <a:rect l="l" t="t" r="r" b="b"/>
              <a:pathLst>
                <a:path w="6099175">
                  <a:moveTo>
                    <a:pt x="0" y="0"/>
                  </a:moveTo>
                  <a:lnTo>
                    <a:pt x="6099048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23346" y="0"/>
              <a:ext cx="585984" cy="938047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70400" y="6420611"/>
            <a:ext cx="20320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Times New Roman"/>
                <a:cs typeface="Times New Roman"/>
              </a:rPr>
              <a:t>75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938530"/>
            <a:chOff x="0" y="0"/>
            <a:chExt cx="9144000" cy="938530"/>
          </a:xfrm>
        </p:grpSpPr>
        <p:sp>
          <p:nvSpPr>
            <p:cNvPr id="4" name="object 4"/>
            <p:cNvSpPr/>
            <p:nvPr/>
          </p:nvSpPr>
          <p:spPr>
            <a:xfrm>
              <a:off x="6099047" y="26380"/>
              <a:ext cx="3045460" cy="0"/>
            </a:xfrm>
            <a:custGeom>
              <a:avLst/>
              <a:gdLst/>
              <a:ahLst/>
              <a:cxnLst/>
              <a:rect l="l" t="t" r="r" b="b"/>
              <a:pathLst>
                <a:path w="3045459">
                  <a:moveTo>
                    <a:pt x="0" y="0"/>
                  </a:moveTo>
                  <a:lnTo>
                    <a:pt x="3044952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26944"/>
              <a:ext cx="6099175" cy="0"/>
            </a:xfrm>
            <a:custGeom>
              <a:avLst/>
              <a:gdLst/>
              <a:ahLst/>
              <a:cxnLst/>
              <a:rect l="l" t="t" r="r" b="b"/>
              <a:pathLst>
                <a:path w="6099175">
                  <a:moveTo>
                    <a:pt x="0" y="0"/>
                  </a:moveTo>
                  <a:lnTo>
                    <a:pt x="6099048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23346" y="0"/>
              <a:ext cx="585984" cy="938047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60020" y="303276"/>
            <a:ext cx="191262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0000FF"/>
                </a:solidFill>
                <a:latin typeface="Calibri"/>
                <a:cs typeface="Calibri"/>
              </a:rPr>
              <a:t>import </a:t>
            </a:r>
            <a:r>
              <a:rPr sz="2000" b="1" spc="-10" dirty="0">
                <a:latin typeface="Calibri"/>
                <a:cs typeface="Calibri"/>
              </a:rPr>
              <a:t>java.io.*; </a:t>
            </a:r>
            <a:r>
              <a:rPr sz="2000" b="1" spc="-5" dirty="0"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0000FF"/>
                </a:solidFill>
                <a:latin typeface="Calibri"/>
                <a:cs typeface="Calibri"/>
              </a:rPr>
              <a:t>import</a:t>
            </a:r>
            <a:r>
              <a:rPr sz="2000" b="1" spc="-5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java.util.*;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0020" y="1217676"/>
            <a:ext cx="8795385" cy="520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0000FF"/>
                </a:solidFill>
                <a:latin typeface="Calibri"/>
                <a:cs typeface="Calibri"/>
              </a:rPr>
              <a:t>public</a:t>
            </a:r>
            <a:r>
              <a:rPr sz="2000" b="1" spc="-1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0000FF"/>
                </a:solidFill>
                <a:latin typeface="Calibri"/>
                <a:cs typeface="Calibri"/>
              </a:rPr>
              <a:t>class </a:t>
            </a:r>
            <a:r>
              <a:rPr sz="2000" b="1" spc="-25" dirty="0">
                <a:solidFill>
                  <a:srgbClr val="2B91AF"/>
                </a:solidFill>
                <a:latin typeface="Calibri"/>
                <a:cs typeface="Calibri"/>
              </a:rPr>
              <a:t>ReplaceText</a:t>
            </a:r>
            <a:r>
              <a:rPr sz="2000" b="1" spc="-20" dirty="0">
                <a:solidFill>
                  <a:srgbClr val="2B91AF"/>
                </a:solidFill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{</a:t>
            </a:r>
            <a:endParaRPr sz="2000">
              <a:latin typeface="Calibri"/>
              <a:cs typeface="Calibri"/>
            </a:endParaRPr>
          </a:p>
          <a:p>
            <a:pPr marL="184150">
              <a:lnSpc>
                <a:spcPct val="100000"/>
              </a:lnSpc>
            </a:pPr>
            <a:r>
              <a:rPr sz="2000" b="1" spc="-5" dirty="0">
                <a:solidFill>
                  <a:srgbClr val="0000FF"/>
                </a:solidFill>
                <a:latin typeface="Calibri"/>
                <a:cs typeface="Calibri"/>
              </a:rPr>
              <a:t>public </a:t>
            </a:r>
            <a:r>
              <a:rPr sz="2000" b="1" spc="-15" dirty="0">
                <a:solidFill>
                  <a:srgbClr val="0000FF"/>
                </a:solidFill>
                <a:latin typeface="Calibri"/>
                <a:cs typeface="Calibri"/>
              </a:rPr>
              <a:t>static</a:t>
            </a:r>
            <a:r>
              <a:rPr sz="2000" b="1" spc="-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0000FF"/>
                </a:solidFill>
                <a:latin typeface="Calibri"/>
                <a:cs typeface="Calibri"/>
              </a:rPr>
              <a:t>void</a:t>
            </a:r>
            <a:r>
              <a:rPr sz="2000" b="1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main(</a:t>
            </a:r>
            <a:r>
              <a:rPr sz="2000" b="1" spc="-5" dirty="0">
                <a:solidFill>
                  <a:srgbClr val="0000FF"/>
                </a:solidFill>
                <a:latin typeface="Calibri"/>
                <a:cs typeface="Calibri"/>
              </a:rPr>
              <a:t>String</a:t>
            </a:r>
            <a:r>
              <a:rPr sz="2000" b="1" spc="-5" dirty="0">
                <a:latin typeface="Calibri"/>
                <a:cs typeface="Calibri"/>
              </a:rPr>
              <a:t>[] </a:t>
            </a:r>
            <a:r>
              <a:rPr sz="2000" b="1" spc="-5" dirty="0">
                <a:solidFill>
                  <a:srgbClr val="808080"/>
                </a:solidFill>
                <a:latin typeface="Calibri"/>
                <a:cs typeface="Calibri"/>
              </a:rPr>
              <a:t>args</a:t>
            </a:r>
            <a:r>
              <a:rPr sz="2000" b="1" spc="-5" dirty="0">
                <a:latin typeface="Calibri"/>
                <a:cs typeface="Calibri"/>
              </a:rPr>
              <a:t>) </a:t>
            </a:r>
            <a:r>
              <a:rPr sz="2000" b="1" spc="-10" dirty="0">
                <a:solidFill>
                  <a:srgbClr val="0000FF"/>
                </a:solidFill>
                <a:latin typeface="Calibri"/>
                <a:cs typeface="Calibri"/>
              </a:rPr>
              <a:t>throws</a:t>
            </a:r>
            <a:r>
              <a:rPr sz="2000" b="1" spc="-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0000FF"/>
                </a:solidFill>
                <a:latin typeface="Calibri"/>
                <a:cs typeface="Calibri"/>
              </a:rPr>
              <a:t>Exception</a:t>
            </a:r>
            <a:r>
              <a:rPr sz="2000" b="1" spc="-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{</a:t>
            </a:r>
            <a:endParaRPr sz="2000">
              <a:latin typeface="Calibri"/>
              <a:cs typeface="Calibri"/>
            </a:endParaRPr>
          </a:p>
          <a:p>
            <a:pPr marL="184150" marR="4311015">
              <a:lnSpc>
                <a:spcPct val="100000"/>
              </a:lnSpc>
            </a:pPr>
            <a:r>
              <a:rPr sz="2000" b="1" dirty="0">
                <a:solidFill>
                  <a:srgbClr val="008000"/>
                </a:solidFill>
                <a:latin typeface="Calibri"/>
                <a:cs typeface="Calibri"/>
              </a:rPr>
              <a:t>// Check </a:t>
            </a:r>
            <a:r>
              <a:rPr sz="2000" b="1" spc="-5" dirty="0">
                <a:solidFill>
                  <a:srgbClr val="008000"/>
                </a:solidFill>
                <a:latin typeface="Calibri"/>
                <a:cs typeface="Calibri"/>
              </a:rPr>
              <a:t>command line </a:t>
            </a:r>
            <a:r>
              <a:rPr sz="2000" b="1" spc="-15" dirty="0">
                <a:solidFill>
                  <a:srgbClr val="008000"/>
                </a:solidFill>
                <a:latin typeface="Calibri"/>
                <a:cs typeface="Calibri"/>
              </a:rPr>
              <a:t>parameter </a:t>
            </a:r>
            <a:r>
              <a:rPr sz="2000" b="1" spc="-5" dirty="0">
                <a:solidFill>
                  <a:srgbClr val="008000"/>
                </a:solidFill>
                <a:latin typeface="Calibri"/>
                <a:cs typeface="Calibri"/>
              </a:rPr>
              <a:t>usage </a:t>
            </a:r>
            <a:r>
              <a:rPr sz="2000" b="1" spc="-440" dirty="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0000FF"/>
                </a:solidFill>
                <a:latin typeface="Calibri"/>
                <a:cs typeface="Calibri"/>
              </a:rPr>
              <a:t>if </a:t>
            </a:r>
            <a:r>
              <a:rPr sz="2000" b="1" spc="-5" dirty="0">
                <a:latin typeface="Calibri"/>
                <a:cs typeface="Calibri"/>
              </a:rPr>
              <a:t>(args.length !=</a:t>
            </a:r>
            <a:r>
              <a:rPr sz="2000" b="1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4) </a:t>
            </a:r>
            <a:r>
              <a:rPr sz="2000" b="1" dirty="0">
                <a:latin typeface="Calibri"/>
                <a:cs typeface="Calibri"/>
              </a:rPr>
              <a:t>{</a:t>
            </a:r>
            <a:endParaRPr sz="2000">
              <a:latin typeface="Calibri"/>
              <a:cs typeface="Calibri"/>
            </a:endParaRPr>
          </a:p>
          <a:p>
            <a:pPr marL="184150" marR="5080">
              <a:lnSpc>
                <a:spcPct val="100000"/>
              </a:lnSpc>
            </a:pPr>
            <a:r>
              <a:rPr sz="2000" b="1" spc="-10" dirty="0">
                <a:latin typeface="Calibri"/>
                <a:cs typeface="Calibri"/>
              </a:rPr>
              <a:t>System.out.println(</a:t>
            </a:r>
            <a:r>
              <a:rPr sz="2000" b="1" spc="-10" dirty="0">
                <a:solidFill>
                  <a:srgbClr val="A31515"/>
                </a:solidFill>
                <a:latin typeface="Calibri"/>
                <a:cs typeface="Calibri"/>
              </a:rPr>
              <a:t>"Usage:</a:t>
            </a:r>
            <a:r>
              <a:rPr sz="2000" b="1" dirty="0">
                <a:solidFill>
                  <a:srgbClr val="A31515"/>
                </a:solidFill>
                <a:latin typeface="Calibri"/>
                <a:cs typeface="Calibri"/>
              </a:rPr>
              <a:t> </a:t>
            </a:r>
            <a:r>
              <a:rPr sz="2000" b="1" spc="-15" dirty="0">
                <a:solidFill>
                  <a:srgbClr val="A31515"/>
                </a:solidFill>
                <a:latin typeface="Calibri"/>
                <a:cs typeface="Calibri"/>
              </a:rPr>
              <a:t>java</a:t>
            </a:r>
            <a:r>
              <a:rPr sz="2000" b="1" spc="5" dirty="0">
                <a:solidFill>
                  <a:srgbClr val="A31515"/>
                </a:solidFill>
                <a:latin typeface="Calibri"/>
                <a:cs typeface="Calibri"/>
              </a:rPr>
              <a:t> </a:t>
            </a:r>
            <a:r>
              <a:rPr sz="2000" b="1" spc="-25" dirty="0">
                <a:solidFill>
                  <a:srgbClr val="A31515"/>
                </a:solidFill>
                <a:latin typeface="Calibri"/>
                <a:cs typeface="Calibri"/>
              </a:rPr>
              <a:t>ReplaceText</a:t>
            </a:r>
            <a:r>
              <a:rPr sz="2000" b="1" dirty="0">
                <a:solidFill>
                  <a:srgbClr val="A31515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A31515"/>
                </a:solidFill>
                <a:latin typeface="Calibri"/>
                <a:cs typeface="Calibri"/>
              </a:rPr>
              <a:t>sourceFile</a:t>
            </a:r>
            <a:r>
              <a:rPr sz="2000" b="1" spc="15" dirty="0">
                <a:solidFill>
                  <a:srgbClr val="A31515"/>
                </a:solidFill>
                <a:latin typeface="Calibri"/>
                <a:cs typeface="Calibri"/>
              </a:rPr>
              <a:t> </a:t>
            </a:r>
            <a:r>
              <a:rPr sz="2000" b="1" spc="-15" dirty="0">
                <a:solidFill>
                  <a:srgbClr val="A31515"/>
                </a:solidFill>
                <a:latin typeface="Calibri"/>
                <a:cs typeface="Calibri"/>
              </a:rPr>
              <a:t>targetFile</a:t>
            </a:r>
            <a:r>
              <a:rPr sz="2000" b="1" spc="15" dirty="0">
                <a:solidFill>
                  <a:srgbClr val="A31515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A31515"/>
                </a:solidFill>
                <a:latin typeface="Calibri"/>
                <a:cs typeface="Calibri"/>
              </a:rPr>
              <a:t>oldStr</a:t>
            </a:r>
            <a:r>
              <a:rPr sz="2000" b="1" spc="5" dirty="0">
                <a:solidFill>
                  <a:srgbClr val="A31515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A31515"/>
                </a:solidFill>
                <a:latin typeface="Calibri"/>
                <a:cs typeface="Calibri"/>
              </a:rPr>
              <a:t>newStr"</a:t>
            </a:r>
            <a:r>
              <a:rPr sz="2000" b="1" spc="-5" dirty="0">
                <a:latin typeface="Calibri"/>
                <a:cs typeface="Calibri"/>
              </a:rPr>
              <a:t>); </a:t>
            </a:r>
            <a:r>
              <a:rPr sz="2000" b="1" spc="-434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System.exit(1);</a:t>
            </a:r>
            <a:endParaRPr sz="2000">
              <a:latin typeface="Calibri"/>
              <a:cs typeface="Calibri"/>
            </a:endParaRPr>
          </a:p>
          <a:p>
            <a:pPr marL="184150">
              <a:lnSpc>
                <a:spcPct val="100000"/>
              </a:lnSpc>
            </a:pPr>
            <a:r>
              <a:rPr sz="2000" b="1" dirty="0">
                <a:latin typeface="Calibri"/>
                <a:cs typeface="Calibri"/>
              </a:rPr>
              <a:t>}</a:t>
            </a:r>
            <a:endParaRPr sz="2000">
              <a:latin typeface="Calibri"/>
              <a:cs typeface="Calibri"/>
            </a:endParaRPr>
          </a:p>
          <a:p>
            <a:pPr marL="184150">
              <a:lnSpc>
                <a:spcPct val="100000"/>
              </a:lnSpc>
            </a:pPr>
            <a:r>
              <a:rPr sz="2000" b="1" dirty="0">
                <a:solidFill>
                  <a:srgbClr val="008000"/>
                </a:solidFill>
                <a:latin typeface="Calibri"/>
                <a:cs typeface="Calibri"/>
              </a:rPr>
              <a:t>//</a:t>
            </a:r>
            <a:r>
              <a:rPr sz="2000" b="1" spc="-10" dirty="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008000"/>
                </a:solidFill>
                <a:latin typeface="Calibri"/>
                <a:cs typeface="Calibri"/>
              </a:rPr>
              <a:t>Check</a:t>
            </a:r>
            <a:r>
              <a:rPr sz="2000" b="1" spc="-5" dirty="0">
                <a:solidFill>
                  <a:srgbClr val="008000"/>
                </a:solidFill>
                <a:latin typeface="Calibri"/>
                <a:cs typeface="Calibri"/>
              </a:rPr>
              <a:t> if </a:t>
            </a:r>
            <a:r>
              <a:rPr sz="2000" b="1" spc="-10" dirty="0">
                <a:solidFill>
                  <a:srgbClr val="008000"/>
                </a:solidFill>
                <a:latin typeface="Calibri"/>
                <a:cs typeface="Calibri"/>
              </a:rPr>
              <a:t>source</a:t>
            </a:r>
            <a:r>
              <a:rPr sz="2000" b="1" spc="-5" dirty="0">
                <a:solidFill>
                  <a:srgbClr val="008000"/>
                </a:solidFill>
                <a:latin typeface="Calibri"/>
                <a:cs typeface="Calibri"/>
              </a:rPr>
              <a:t> file</a:t>
            </a:r>
            <a:r>
              <a:rPr sz="2000" b="1" spc="-10" dirty="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sz="2000" b="1" spc="-15" dirty="0">
                <a:solidFill>
                  <a:srgbClr val="008000"/>
                </a:solidFill>
                <a:latin typeface="Calibri"/>
                <a:cs typeface="Calibri"/>
              </a:rPr>
              <a:t>exists</a:t>
            </a:r>
            <a:endParaRPr sz="2000">
              <a:latin typeface="Calibri"/>
              <a:cs typeface="Calibri"/>
            </a:endParaRPr>
          </a:p>
          <a:p>
            <a:pPr marL="184150" marR="5036185">
              <a:lnSpc>
                <a:spcPct val="100000"/>
              </a:lnSpc>
            </a:pPr>
            <a:r>
              <a:rPr sz="2000" b="1" spc="-5" dirty="0">
                <a:solidFill>
                  <a:srgbClr val="0000FF"/>
                </a:solidFill>
                <a:latin typeface="Calibri"/>
                <a:cs typeface="Calibri"/>
              </a:rPr>
              <a:t>File </a:t>
            </a:r>
            <a:r>
              <a:rPr sz="2000" b="1" spc="-5" dirty="0">
                <a:latin typeface="Calibri"/>
                <a:cs typeface="Calibri"/>
              </a:rPr>
              <a:t>sourceFile </a:t>
            </a:r>
            <a:r>
              <a:rPr sz="2000" b="1" dirty="0">
                <a:latin typeface="Calibri"/>
                <a:cs typeface="Calibri"/>
              </a:rPr>
              <a:t>= </a:t>
            </a:r>
            <a:r>
              <a:rPr sz="2000" b="1" spc="-5" dirty="0">
                <a:solidFill>
                  <a:srgbClr val="0000FF"/>
                </a:solidFill>
                <a:latin typeface="Calibri"/>
                <a:cs typeface="Calibri"/>
              </a:rPr>
              <a:t>new </a:t>
            </a:r>
            <a:r>
              <a:rPr sz="2000" b="1" spc="-5" dirty="0">
                <a:latin typeface="Calibri"/>
                <a:cs typeface="Calibri"/>
              </a:rPr>
              <a:t>File(args[0]); </a:t>
            </a:r>
            <a:r>
              <a:rPr sz="2000" b="1" spc="-440" dirty="0"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0000FF"/>
                </a:solidFill>
                <a:latin typeface="Calibri"/>
                <a:cs typeface="Calibri"/>
              </a:rPr>
              <a:t>if </a:t>
            </a:r>
            <a:r>
              <a:rPr sz="2000" b="1" spc="-5" dirty="0">
                <a:latin typeface="Calibri"/>
                <a:cs typeface="Calibri"/>
              </a:rPr>
              <a:t>(!sourceFile.exists())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{</a:t>
            </a:r>
            <a:endParaRPr sz="2000">
              <a:latin typeface="Calibri"/>
              <a:cs typeface="Calibri"/>
            </a:endParaRPr>
          </a:p>
          <a:p>
            <a:pPr marL="355600" marR="1898650">
              <a:lnSpc>
                <a:spcPct val="100000"/>
              </a:lnSpc>
            </a:pPr>
            <a:r>
              <a:rPr sz="2000" b="1" spc="-10" dirty="0">
                <a:latin typeface="Calibri"/>
                <a:cs typeface="Calibri"/>
              </a:rPr>
              <a:t>System.out.println(</a:t>
            </a:r>
            <a:r>
              <a:rPr sz="2000" b="1" spc="-10" dirty="0">
                <a:solidFill>
                  <a:srgbClr val="A31515"/>
                </a:solidFill>
                <a:latin typeface="Calibri"/>
                <a:cs typeface="Calibri"/>
              </a:rPr>
              <a:t>"Source</a:t>
            </a:r>
            <a:r>
              <a:rPr sz="2000" b="1" dirty="0">
                <a:solidFill>
                  <a:srgbClr val="A31515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A31515"/>
                </a:solidFill>
                <a:latin typeface="Calibri"/>
                <a:cs typeface="Calibri"/>
              </a:rPr>
              <a:t>file</a:t>
            </a:r>
            <a:r>
              <a:rPr sz="2000" b="1" dirty="0">
                <a:solidFill>
                  <a:srgbClr val="A31515"/>
                </a:solidFill>
                <a:latin typeface="Calibri"/>
                <a:cs typeface="Calibri"/>
              </a:rPr>
              <a:t> " </a:t>
            </a:r>
            <a:r>
              <a:rPr sz="2000" b="1" dirty="0">
                <a:latin typeface="Calibri"/>
                <a:cs typeface="Calibri"/>
              </a:rPr>
              <a:t>+</a:t>
            </a:r>
            <a:r>
              <a:rPr sz="2000" b="1" spc="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args[0] </a:t>
            </a:r>
            <a:r>
              <a:rPr sz="2000" b="1" dirty="0">
                <a:latin typeface="Calibri"/>
                <a:cs typeface="Calibri"/>
              </a:rPr>
              <a:t>+ </a:t>
            </a:r>
            <a:r>
              <a:rPr sz="2000" b="1" dirty="0">
                <a:solidFill>
                  <a:srgbClr val="A31515"/>
                </a:solidFill>
                <a:latin typeface="Calibri"/>
                <a:cs typeface="Calibri"/>
              </a:rPr>
              <a:t>"</a:t>
            </a:r>
            <a:r>
              <a:rPr sz="2000" b="1" spc="-5" dirty="0">
                <a:solidFill>
                  <a:srgbClr val="A31515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A31515"/>
                </a:solidFill>
                <a:latin typeface="Calibri"/>
                <a:cs typeface="Calibri"/>
              </a:rPr>
              <a:t>does </a:t>
            </a:r>
            <a:r>
              <a:rPr sz="2000" b="1" spc="-5" dirty="0">
                <a:solidFill>
                  <a:srgbClr val="A31515"/>
                </a:solidFill>
                <a:latin typeface="Calibri"/>
                <a:cs typeface="Calibri"/>
              </a:rPr>
              <a:t>not</a:t>
            </a:r>
            <a:r>
              <a:rPr sz="2000" b="1" spc="-10" dirty="0">
                <a:solidFill>
                  <a:srgbClr val="A31515"/>
                </a:solidFill>
                <a:latin typeface="Calibri"/>
                <a:cs typeface="Calibri"/>
              </a:rPr>
              <a:t> exist"</a:t>
            </a:r>
            <a:r>
              <a:rPr sz="2000" b="1" spc="-10" dirty="0">
                <a:latin typeface="Calibri"/>
                <a:cs typeface="Calibri"/>
              </a:rPr>
              <a:t>); </a:t>
            </a:r>
            <a:r>
              <a:rPr sz="2000" b="1" spc="-434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System.exit(2);</a:t>
            </a:r>
            <a:endParaRPr sz="200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</a:pPr>
            <a:r>
              <a:rPr sz="2000" b="1" dirty="0">
                <a:latin typeface="Calibri"/>
                <a:cs typeface="Calibri"/>
              </a:rPr>
              <a:t>}</a:t>
            </a:r>
            <a:endParaRPr sz="200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</a:pPr>
            <a:r>
              <a:rPr sz="2000" b="1" dirty="0">
                <a:solidFill>
                  <a:srgbClr val="008000"/>
                </a:solidFill>
                <a:latin typeface="Calibri"/>
                <a:cs typeface="Calibri"/>
              </a:rPr>
              <a:t>//</a:t>
            </a:r>
            <a:r>
              <a:rPr sz="2000" b="1" spc="-10" dirty="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008000"/>
                </a:solidFill>
                <a:latin typeface="Calibri"/>
                <a:cs typeface="Calibri"/>
              </a:rPr>
              <a:t>Check</a:t>
            </a:r>
            <a:r>
              <a:rPr sz="2000" b="1" spc="-10" dirty="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008000"/>
                </a:solidFill>
                <a:latin typeface="Calibri"/>
                <a:cs typeface="Calibri"/>
              </a:rPr>
              <a:t>if</a:t>
            </a:r>
            <a:r>
              <a:rPr sz="2000" b="1" spc="-10" dirty="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sz="2000" b="1" spc="-15" dirty="0">
                <a:solidFill>
                  <a:srgbClr val="008000"/>
                </a:solidFill>
                <a:latin typeface="Calibri"/>
                <a:cs typeface="Calibri"/>
              </a:rPr>
              <a:t>target </a:t>
            </a:r>
            <a:r>
              <a:rPr sz="2000" b="1" spc="-5" dirty="0">
                <a:solidFill>
                  <a:srgbClr val="008000"/>
                </a:solidFill>
                <a:latin typeface="Calibri"/>
                <a:cs typeface="Calibri"/>
              </a:rPr>
              <a:t>file</a:t>
            </a:r>
            <a:r>
              <a:rPr sz="2000" b="1" spc="-10" dirty="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sz="2000" b="1" spc="-15" dirty="0">
                <a:solidFill>
                  <a:srgbClr val="008000"/>
                </a:solidFill>
                <a:latin typeface="Calibri"/>
                <a:cs typeface="Calibri"/>
              </a:rPr>
              <a:t>exists</a:t>
            </a:r>
            <a:endParaRPr sz="2000">
              <a:latin typeface="Calibri"/>
              <a:cs typeface="Calibri"/>
            </a:endParaRPr>
          </a:p>
          <a:p>
            <a:pPr marL="241300" marR="5045075">
              <a:lnSpc>
                <a:spcPct val="100000"/>
              </a:lnSpc>
            </a:pPr>
            <a:r>
              <a:rPr sz="2000" b="1" spc="-5" dirty="0">
                <a:solidFill>
                  <a:srgbClr val="0000FF"/>
                </a:solidFill>
                <a:latin typeface="Calibri"/>
                <a:cs typeface="Calibri"/>
              </a:rPr>
              <a:t>File </a:t>
            </a:r>
            <a:r>
              <a:rPr sz="2000" b="1" spc="-15" dirty="0">
                <a:latin typeface="Calibri"/>
                <a:cs typeface="Calibri"/>
              </a:rPr>
              <a:t>targetFile </a:t>
            </a:r>
            <a:r>
              <a:rPr sz="2000" b="1" dirty="0">
                <a:latin typeface="Calibri"/>
                <a:cs typeface="Calibri"/>
              </a:rPr>
              <a:t>= </a:t>
            </a:r>
            <a:r>
              <a:rPr sz="2000" b="1" spc="-5" dirty="0">
                <a:solidFill>
                  <a:srgbClr val="0000FF"/>
                </a:solidFill>
                <a:latin typeface="Calibri"/>
                <a:cs typeface="Calibri"/>
              </a:rPr>
              <a:t>new </a:t>
            </a:r>
            <a:r>
              <a:rPr sz="2000" b="1" spc="-5" dirty="0">
                <a:latin typeface="Calibri"/>
                <a:cs typeface="Calibri"/>
              </a:rPr>
              <a:t>File(args[1]); </a:t>
            </a:r>
            <a:r>
              <a:rPr sz="2000" b="1" spc="-440" dirty="0"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0000FF"/>
                </a:solidFill>
                <a:latin typeface="Calibri"/>
                <a:cs typeface="Calibri"/>
              </a:rPr>
              <a:t>if </a:t>
            </a:r>
            <a:r>
              <a:rPr sz="2000" b="1" spc="-10" dirty="0">
                <a:latin typeface="Calibri"/>
                <a:cs typeface="Calibri"/>
              </a:rPr>
              <a:t>(targetFile.exists()) </a:t>
            </a:r>
            <a:r>
              <a:rPr sz="2000" b="1" dirty="0">
                <a:latin typeface="Calibri"/>
                <a:cs typeface="Calibri"/>
              </a:rPr>
              <a:t>{</a:t>
            </a:r>
            <a:endParaRPr sz="200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</a:pPr>
            <a:r>
              <a:rPr sz="2000" b="1" spc="-15" dirty="0">
                <a:latin typeface="Calibri"/>
                <a:cs typeface="Calibri"/>
              </a:rPr>
              <a:t>System.out.println(</a:t>
            </a:r>
            <a:r>
              <a:rPr sz="2000" b="1" spc="-15" dirty="0">
                <a:solidFill>
                  <a:srgbClr val="A31515"/>
                </a:solidFill>
                <a:latin typeface="Calibri"/>
                <a:cs typeface="Calibri"/>
              </a:rPr>
              <a:t>"Target </a:t>
            </a:r>
            <a:r>
              <a:rPr sz="2000" b="1" spc="-5" dirty="0">
                <a:solidFill>
                  <a:srgbClr val="A31515"/>
                </a:solidFill>
                <a:latin typeface="Calibri"/>
                <a:cs typeface="Calibri"/>
              </a:rPr>
              <a:t>file </a:t>
            </a:r>
            <a:r>
              <a:rPr sz="2000" b="1" dirty="0">
                <a:solidFill>
                  <a:srgbClr val="A31515"/>
                </a:solidFill>
                <a:latin typeface="Calibri"/>
                <a:cs typeface="Calibri"/>
              </a:rPr>
              <a:t>"</a:t>
            </a:r>
            <a:r>
              <a:rPr sz="2000" b="1" spc="-10" dirty="0">
                <a:solidFill>
                  <a:srgbClr val="A31515"/>
                </a:solidFill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+</a:t>
            </a:r>
            <a:r>
              <a:rPr sz="2000" b="1" spc="-5" dirty="0">
                <a:latin typeface="Calibri"/>
                <a:cs typeface="Calibri"/>
              </a:rPr>
              <a:t> args[1]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+</a:t>
            </a:r>
            <a:r>
              <a:rPr sz="2000" b="1" spc="-5" dirty="0"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A31515"/>
                </a:solidFill>
                <a:latin typeface="Calibri"/>
                <a:cs typeface="Calibri"/>
              </a:rPr>
              <a:t>"</a:t>
            </a:r>
            <a:r>
              <a:rPr sz="2000" b="1" spc="-10" dirty="0">
                <a:solidFill>
                  <a:srgbClr val="A31515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A31515"/>
                </a:solidFill>
                <a:latin typeface="Calibri"/>
                <a:cs typeface="Calibri"/>
              </a:rPr>
              <a:t>already </a:t>
            </a:r>
            <a:r>
              <a:rPr sz="2000" b="1" spc="-10" dirty="0">
                <a:solidFill>
                  <a:srgbClr val="A31515"/>
                </a:solidFill>
                <a:latin typeface="Calibri"/>
                <a:cs typeface="Calibri"/>
              </a:rPr>
              <a:t>exists"</a:t>
            </a:r>
            <a:r>
              <a:rPr sz="2000" b="1" spc="-10" dirty="0">
                <a:latin typeface="Calibri"/>
                <a:cs typeface="Calibri"/>
              </a:rPr>
              <a:t>);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8620" y="6399276"/>
            <a:ext cx="159702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0" dirty="0">
                <a:latin typeface="Calibri"/>
                <a:cs typeface="Calibri"/>
              </a:rPr>
              <a:t>System.exit(3);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0020" y="657859"/>
            <a:ext cx="4403725" cy="7600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5" dirty="0">
                <a:solidFill>
                  <a:srgbClr val="0000FF"/>
                </a:solidFill>
                <a:latin typeface="Calibri"/>
                <a:cs typeface="Calibri"/>
              </a:rPr>
              <a:t>try</a:t>
            </a:r>
            <a:r>
              <a:rPr sz="2400" b="1" spc="-5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(</a:t>
            </a:r>
            <a:endParaRPr sz="2400">
              <a:latin typeface="Calibri"/>
              <a:cs typeface="Calibri"/>
            </a:endParaRPr>
          </a:p>
          <a:p>
            <a:pPr marL="422275">
              <a:lnSpc>
                <a:spcPct val="100000"/>
              </a:lnSpc>
              <a:spcBef>
                <a:spcPts val="25"/>
              </a:spcBef>
            </a:pPr>
            <a:r>
              <a:rPr sz="2400" b="1" dirty="0">
                <a:solidFill>
                  <a:srgbClr val="008000"/>
                </a:solidFill>
                <a:latin typeface="Calibri"/>
                <a:cs typeface="Calibri"/>
              </a:rPr>
              <a:t>//</a:t>
            </a:r>
            <a:r>
              <a:rPr sz="2400" b="1" spc="-10" dirty="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008000"/>
                </a:solidFill>
                <a:latin typeface="Calibri"/>
                <a:cs typeface="Calibri"/>
              </a:rPr>
              <a:t>Create</a:t>
            </a:r>
            <a:r>
              <a:rPr sz="2400" b="1" spc="-10" dirty="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08000"/>
                </a:solidFill>
                <a:latin typeface="Calibri"/>
                <a:cs typeface="Calibri"/>
              </a:rPr>
              <a:t>input</a:t>
            </a:r>
            <a:r>
              <a:rPr sz="2400" b="1" spc="-10" dirty="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08000"/>
                </a:solidFill>
                <a:latin typeface="Calibri"/>
                <a:cs typeface="Calibri"/>
              </a:rPr>
              <a:t>and</a:t>
            </a:r>
            <a:r>
              <a:rPr sz="2400" b="1" spc="-10" dirty="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08000"/>
                </a:solidFill>
                <a:latin typeface="Calibri"/>
                <a:cs typeface="Calibri"/>
              </a:rPr>
              <a:t>output</a:t>
            </a:r>
            <a:r>
              <a:rPr sz="2400" b="1" spc="-10" dirty="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08000"/>
                </a:solidFill>
                <a:latin typeface="Calibri"/>
                <a:cs typeface="Calibri"/>
              </a:rPr>
              <a:t>files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51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82294" y="1420742"/>
            <a:ext cx="5223510" cy="3683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780"/>
              </a:lnSpc>
            </a:pPr>
            <a:r>
              <a:rPr sz="2400" b="1" spc="-5" dirty="0">
                <a:solidFill>
                  <a:srgbClr val="0000FF"/>
                </a:solidFill>
                <a:latin typeface="Calibri"/>
                <a:cs typeface="Calibri"/>
              </a:rPr>
              <a:t>Scanner</a:t>
            </a:r>
            <a:r>
              <a:rPr sz="2400" b="1" spc="-3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input</a:t>
            </a:r>
            <a:r>
              <a:rPr sz="2400" b="1" spc="-2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=</a:t>
            </a:r>
            <a:r>
              <a:rPr sz="2400" b="1" spc="-20" dirty="0"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000FF"/>
                </a:solidFill>
                <a:latin typeface="Calibri"/>
                <a:cs typeface="Calibri"/>
              </a:rPr>
              <a:t>new</a:t>
            </a:r>
            <a:r>
              <a:rPr sz="2400" b="1" spc="-2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Scanner(sourceFile);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2294" y="1789042"/>
            <a:ext cx="6176645" cy="3683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785"/>
              </a:lnSpc>
            </a:pPr>
            <a:r>
              <a:rPr sz="2400" b="1" spc="-15" dirty="0">
                <a:solidFill>
                  <a:srgbClr val="0000FF"/>
                </a:solidFill>
                <a:latin typeface="Calibri"/>
                <a:cs typeface="Calibri"/>
              </a:rPr>
              <a:t>PrintWriter</a:t>
            </a:r>
            <a:r>
              <a:rPr sz="2400" b="1" spc="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output</a:t>
            </a:r>
            <a:r>
              <a:rPr sz="2400" b="1" spc="1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=</a:t>
            </a:r>
            <a:r>
              <a:rPr sz="2400" b="1" spc="5" dirty="0"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000FF"/>
                </a:solidFill>
                <a:latin typeface="Calibri"/>
                <a:cs typeface="Calibri"/>
              </a:rPr>
              <a:t>new</a:t>
            </a:r>
            <a:r>
              <a:rPr sz="2400" b="1" spc="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PrintWriter(targetFile);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0020" y="2117852"/>
            <a:ext cx="5801360" cy="33267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Calibri"/>
                <a:cs typeface="Calibri"/>
              </a:rPr>
              <a:t>)</a:t>
            </a:r>
            <a:r>
              <a:rPr sz="2400" b="1" spc="-5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{</a:t>
            </a:r>
            <a:endParaRPr sz="2400">
              <a:latin typeface="Calibri"/>
              <a:cs typeface="Calibri"/>
            </a:endParaRPr>
          </a:p>
          <a:p>
            <a:pPr marL="626745" marR="1684655" indent="-341630">
              <a:lnSpc>
                <a:spcPct val="100800"/>
              </a:lnSpc>
            </a:pPr>
            <a:r>
              <a:rPr sz="2400" b="1" spc="-5" dirty="0">
                <a:solidFill>
                  <a:srgbClr val="0000FF"/>
                </a:solidFill>
                <a:latin typeface="Calibri"/>
                <a:cs typeface="Calibri"/>
              </a:rPr>
              <a:t>while </a:t>
            </a:r>
            <a:r>
              <a:rPr sz="2400" b="1" spc="-5" dirty="0">
                <a:latin typeface="Calibri"/>
                <a:cs typeface="Calibri"/>
              </a:rPr>
              <a:t>(input.hasNext()) </a:t>
            </a:r>
            <a:r>
              <a:rPr sz="2400" b="1" dirty="0">
                <a:latin typeface="Calibri"/>
                <a:cs typeface="Calibri"/>
              </a:rPr>
              <a:t>{ </a:t>
            </a:r>
            <a:r>
              <a:rPr sz="2400" b="1" spc="5" dirty="0"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000FF"/>
                </a:solidFill>
                <a:latin typeface="Calibri"/>
                <a:cs typeface="Calibri"/>
              </a:rPr>
              <a:t>String</a:t>
            </a:r>
            <a:r>
              <a:rPr sz="2400" b="1" spc="-2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s1</a:t>
            </a:r>
            <a:r>
              <a:rPr sz="2400" b="1" spc="-2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=</a:t>
            </a:r>
            <a:r>
              <a:rPr sz="2400" b="1" spc="-1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input.nextLine();</a:t>
            </a:r>
            <a:endParaRPr sz="2400">
              <a:latin typeface="Calibri"/>
              <a:cs typeface="Calibri"/>
            </a:endParaRPr>
          </a:p>
          <a:p>
            <a:pPr marL="626745" marR="5080">
              <a:lnSpc>
                <a:spcPct val="100800"/>
              </a:lnSpc>
            </a:pPr>
            <a:r>
              <a:rPr sz="2400" b="1" spc="-5" dirty="0">
                <a:solidFill>
                  <a:srgbClr val="0000FF"/>
                </a:solidFill>
                <a:latin typeface="Calibri"/>
                <a:cs typeface="Calibri"/>
              </a:rPr>
              <a:t>String</a:t>
            </a:r>
            <a:r>
              <a:rPr sz="2400" b="1" spc="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s2</a:t>
            </a:r>
            <a:r>
              <a:rPr sz="2400" b="1" spc="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=</a:t>
            </a:r>
            <a:r>
              <a:rPr sz="2400" b="1" spc="1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s1.replaceAll(args[2],</a:t>
            </a:r>
            <a:r>
              <a:rPr sz="2400" b="1" spc="1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args[3]); </a:t>
            </a:r>
            <a:r>
              <a:rPr sz="2400" b="1" spc="-53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output.println(s2);</a:t>
            </a:r>
            <a:endParaRPr sz="2400">
              <a:latin typeface="Calibri"/>
              <a:cs typeface="Calibri"/>
            </a:endParaRPr>
          </a:p>
          <a:p>
            <a:pPr marL="353695">
              <a:lnSpc>
                <a:spcPts val="2785"/>
              </a:lnSpc>
            </a:pPr>
            <a:r>
              <a:rPr sz="2400" b="1" dirty="0">
                <a:latin typeface="Calibri"/>
                <a:cs typeface="Calibri"/>
              </a:rPr>
              <a:t>}</a:t>
            </a:r>
            <a:endParaRPr sz="2400">
              <a:latin typeface="Calibri"/>
              <a:cs typeface="Calibri"/>
            </a:endParaRPr>
          </a:p>
          <a:p>
            <a:pPr marL="217170">
              <a:lnSpc>
                <a:spcPct val="100000"/>
              </a:lnSpc>
              <a:spcBef>
                <a:spcPts val="25"/>
              </a:spcBef>
            </a:pPr>
            <a:r>
              <a:rPr sz="2400" b="1" dirty="0">
                <a:latin typeface="Calibri"/>
                <a:cs typeface="Calibri"/>
              </a:rPr>
              <a:t>}</a:t>
            </a:r>
            <a:endParaRPr sz="2400">
              <a:latin typeface="Calibri"/>
              <a:cs typeface="Calibri"/>
            </a:endParaRPr>
          </a:p>
          <a:p>
            <a:pPr marL="149225">
              <a:lnSpc>
                <a:spcPct val="100000"/>
              </a:lnSpc>
              <a:spcBef>
                <a:spcPts val="25"/>
              </a:spcBef>
            </a:pPr>
            <a:r>
              <a:rPr sz="2400" b="1" dirty="0">
                <a:latin typeface="Calibri"/>
                <a:cs typeface="Calibri"/>
              </a:rPr>
              <a:t>}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400" b="1" dirty="0">
                <a:latin typeface="Calibri"/>
                <a:cs typeface="Calibri"/>
              </a:rPr>
              <a:t>}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55134" y="144780"/>
            <a:ext cx="623443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5" dirty="0"/>
              <a:t>Reading </a:t>
            </a:r>
            <a:r>
              <a:rPr sz="4400" spc="-30" dirty="0"/>
              <a:t>Data</a:t>
            </a:r>
            <a:r>
              <a:rPr sz="4400" spc="-5" dirty="0"/>
              <a:t> </a:t>
            </a:r>
            <a:r>
              <a:rPr sz="4400" spc="-25" dirty="0"/>
              <a:t>from</a:t>
            </a:r>
            <a:r>
              <a:rPr sz="4400" spc="-20" dirty="0"/>
              <a:t> </a:t>
            </a:r>
            <a:r>
              <a:rPr sz="4400" dirty="0"/>
              <a:t>the</a:t>
            </a:r>
            <a:r>
              <a:rPr sz="4400" spc="-10" dirty="0"/>
              <a:t> </a:t>
            </a:r>
            <a:r>
              <a:rPr sz="4400" spc="-55" dirty="0"/>
              <a:t>Web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307340" y="1176020"/>
            <a:ext cx="8315325" cy="900430"/>
          </a:xfrm>
          <a:prstGeom prst="rect">
            <a:avLst/>
          </a:prstGeom>
        </p:spPr>
        <p:txBody>
          <a:bodyPr vert="horz" wrap="square" lIns="0" tIns="59055" rIns="0" bIns="0" rtlCol="0">
            <a:spAutoFit/>
          </a:bodyPr>
          <a:lstStyle/>
          <a:p>
            <a:pPr marL="241300" marR="5080" indent="-228600">
              <a:lnSpc>
                <a:spcPts val="3290"/>
              </a:lnSpc>
              <a:spcBef>
                <a:spcPts val="465"/>
              </a:spcBef>
              <a:buFont typeface="Arial"/>
              <a:buChar char="•"/>
              <a:tabLst>
                <a:tab pos="241300" algn="l"/>
              </a:tabLst>
            </a:pPr>
            <a:r>
              <a:rPr sz="3000" spc="-10" dirty="0">
                <a:latin typeface="Calibri"/>
                <a:cs typeface="Calibri"/>
              </a:rPr>
              <a:t>Just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spc="-30" dirty="0">
                <a:latin typeface="Calibri"/>
                <a:cs typeface="Calibri"/>
              </a:rPr>
              <a:t>like</a:t>
            </a:r>
            <a:r>
              <a:rPr sz="3000" spc="-10" dirty="0">
                <a:latin typeface="Calibri"/>
                <a:cs typeface="Calibri"/>
              </a:rPr>
              <a:t> you</a:t>
            </a:r>
            <a:r>
              <a:rPr sz="3000" spc="-15" dirty="0">
                <a:latin typeface="Calibri"/>
                <a:cs typeface="Calibri"/>
              </a:rPr>
              <a:t> can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read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20" dirty="0">
                <a:latin typeface="Calibri"/>
                <a:cs typeface="Calibri"/>
              </a:rPr>
              <a:t>data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from</a:t>
            </a:r>
            <a:r>
              <a:rPr sz="3000" dirty="0">
                <a:latin typeface="Calibri"/>
                <a:cs typeface="Calibri"/>
              </a:rPr>
              <a:t> a</a:t>
            </a:r>
            <a:r>
              <a:rPr sz="3000" spc="-5" dirty="0">
                <a:latin typeface="Calibri"/>
                <a:cs typeface="Calibri"/>
              </a:rPr>
              <a:t> file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on</a:t>
            </a:r>
            <a:r>
              <a:rPr sz="3000" spc="-10" dirty="0">
                <a:latin typeface="Calibri"/>
                <a:cs typeface="Calibri"/>
              </a:rPr>
              <a:t> your 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spc="-40" dirty="0">
                <a:latin typeface="Calibri"/>
                <a:cs typeface="Calibri"/>
              </a:rPr>
              <a:t>computer,</a:t>
            </a:r>
            <a:r>
              <a:rPr sz="3000" spc="-10" dirty="0">
                <a:latin typeface="Calibri"/>
                <a:cs typeface="Calibri"/>
              </a:rPr>
              <a:t> you </a:t>
            </a:r>
            <a:r>
              <a:rPr sz="3000" spc="-15" dirty="0">
                <a:latin typeface="Calibri"/>
                <a:cs typeface="Calibri"/>
              </a:rPr>
              <a:t>can read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20" dirty="0">
                <a:latin typeface="Calibri"/>
                <a:cs typeface="Calibri"/>
              </a:rPr>
              <a:t>data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from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</a:t>
            </a:r>
            <a:r>
              <a:rPr sz="3000" spc="-5" dirty="0">
                <a:latin typeface="Calibri"/>
                <a:cs typeface="Calibri"/>
              </a:rPr>
              <a:t> file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on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the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spc="-35" dirty="0">
                <a:latin typeface="Calibri"/>
                <a:cs typeface="Calibri"/>
              </a:rPr>
              <a:t>Web.</a:t>
            </a:r>
            <a:endParaRPr sz="30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0145" y="3104169"/>
            <a:ext cx="8031788" cy="2478461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0" y="0"/>
            <a:ext cx="9144000" cy="938530"/>
            <a:chOff x="0" y="0"/>
            <a:chExt cx="9144000" cy="938530"/>
          </a:xfrm>
        </p:grpSpPr>
        <p:sp>
          <p:nvSpPr>
            <p:cNvPr id="6" name="object 6"/>
            <p:cNvSpPr/>
            <p:nvPr/>
          </p:nvSpPr>
          <p:spPr>
            <a:xfrm>
              <a:off x="6099047" y="26380"/>
              <a:ext cx="3045460" cy="0"/>
            </a:xfrm>
            <a:custGeom>
              <a:avLst/>
              <a:gdLst/>
              <a:ahLst/>
              <a:cxnLst/>
              <a:rect l="l" t="t" r="r" b="b"/>
              <a:pathLst>
                <a:path w="3045459">
                  <a:moveTo>
                    <a:pt x="0" y="0"/>
                  </a:moveTo>
                  <a:lnTo>
                    <a:pt x="3044952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26944"/>
              <a:ext cx="6099175" cy="0"/>
            </a:xfrm>
            <a:custGeom>
              <a:avLst/>
              <a:gdLst/>
              <a:ahLst/>
              <a:cxnLst/>
              <a:rect l="l" t="t" r="r" b="b"/>
              <a:pathLst>
                <a:path w="6099175">
                  <a:moveTo>
                    <a:pt x="0" y="0"/>
                  </a:moveTo>
                  <a:lnTo>
                    <a:pt x="6099048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323346" y="0"/>
              <a:ext cx="585984" cy="938047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52</a:t>
            </a:fld>
            <a:endParaRPr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55134" y="144780"/>
            <a:ext cx="623443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5" dirty="0"/>
              <a:t>Reading </a:t>
            </a:r>
            <a:r>
              <a:rPr sz="4400" spc="-30" dirty="0"/>
              <a:t>Data</a:t>
            </a:r>
            <a:r>
              <a:rPr sz="4400" spc="-5" dirty="0"/>
              <a:t> </a:t>
            </a:r>
            <a:r>
              <a:rPr sz="4400" spc="-25" dirty="0"/>
              <a:t>from</a:t>
            </a:r>
            <a:r>
              <a:rPr sz="4400" spc="-20" dirty="0"/>
              <a:t> </a:t>
            </a:r>
            <a:r>
              <a:rPr sz="4400" dirty="0"/>
              <a:t>the</a:t>
            </a:r>
            <a:r>
              <a:rPr sz="4400" spc="-10" dirty="0"/>
              <a:t> </a:t>
            </a:r>
            <a:r>
              <a:rPr sz="4400" spc="-55" dirty="0"/>
              <a:t>Web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320040" y="1176019"/>
            <a:ext cx="7626984" cy="4318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250"/>
              </a:lnSpc>
            </a:pPr>
            <a:r>
              <a:rPr sz="2800" dirty="0">
                <a:latin typeface="Calibri"/>
                <a:cs typeface="Calibri"/>
              </a:rPr>
              <a:t>URL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url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=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new</a:t>
            </a:r>
            <a:r>
              <a:rPr sz="2800" b="1" spc="-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URL(</a:t>
            </a:r>
            <a:r>
              <a:rPr sz="2800" b="1" spc="-10" dirty="0">
                <a:latin typeface="Calibri"/>
                <a:cs typeface="Calibri"/>
              </a:rPr>
              <a:t>"</a:t>
            </a:r>
            <a:r>
              <a:rPr sz="2800" b="1" spc="-10" dirty="0">
                <a:latin typeface="Calibri"/>
                <a:cs typeface="Calibri"/>
                <a:hlinkClick r:id="rId2"/>
              </a:rPr>
              <a:t>www.google.com/index.html</a:t>
            </a:r>
            <a:r>
              <a:rPr sz="2800" b="1" spc="-10" dirty="0">
                <a:latin typeface="Calibri"/>
                <a:cs typeface="Calibri"/>
              </a:rPr>
              <a:t>"</a:t>
            </a:r>
            <a:r>
              <a:rPr sz="2800" spc="-10" dirty="0">
                <a:latin typeface="Calibri"/>
                <a:cs typeface="Calibri"/>
              </a:rPr>
              <a:t>);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7340" y="2091435"/>
            <a:ext cx="8441055" cy="1479550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12700" marR="5080">
              <a:lnSpc>
                <a:spcPct val="80200"/>
              </a:lnSpc>
              <a:spcBef>
                <a:spcPts val="765"/>
              </a:spcBef>
            </a:pPr>
            <a:r>
              <a:rPr sz="2800" spc="-10" dirty="0">
                <a:latin typeface="Calibri"/>
                <a:cs typeface="Calibri"/>
              </a:rPr>
              <a:t>After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URL</a:t>
            </a:r>
            <a:r>
              <a:rPr sz="2800" b="1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object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created,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you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can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use</a:t>
            </a:r>
            <a:r>
              <a:rPr sz="2800" spc="-5" dirty="0">
                <a:latin typeface="Calibri"/>
                <a:cs typeface="Calibri"/>
              </a:rPr>
              <a:t> the 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FF0000"/>
                </a:solidFill>
                <a:latin typeface="Calibri"/>
                <a:cs typeface="Calibri"/>
              </a:rPr>
              <a:t>openStream()</a:t>
            </a:r>
            <a:r>
              <a:rPr sz="2800" b="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method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defined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URL</a:t>
            </a:r>
            <a:r>
              <a:rPr sz="2800" b="1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class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open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input </a:t>
            </a:r>
            <a:r>
              <a:rPr sz="2800" spc="-15" dirty="0">
                <a:latin typeface="Calibri"/>
                <a:cs typeface="Calibri"/>
              </a:rPr>
              <a:t>stream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dirty="0">
                <a:latin typeface="Calibri"/>
                <a:cs typeface="Calibri"/>
              </a:rPr>
              <a:t> use</a:t>
            </a:r>
            <a:r>
              <a:rPr sz="2800" spc="-5" dirty="0">
                <a:latin typeface="Calibri"/>
                <a:cs typeface="Calibri"/>
              </a:rPr>
              <a:t> this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stream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create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 </a:t>
            </a:r>
            <a:r>
              <a:rPr sz="2800" b="1" spc="-5" dirty="0">
                <a:latin typeface="Calibri"/>
                <a:cs typeface="Calibri"/>
              </a:rPr>
              <a:t>Scanner </a:t>
            </a:r>
            <a:r>
              <a:rPr sz="2800" b="1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object as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follows: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0040" y="4071620"/>
            <a:ext cx="7001509" cy="4318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250"/>
              </a:lnSpc>
            </a:pPr>
            <a:r>
              <a:rPr sz="2800" spc="-5" dirty="0">
                <a:latin typeface="Calibri"/>
                <a:cs typeface="Calibri"/>
              </a:rPr>
              <a:t>Scanner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input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=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new</a:t>
            </a:r>
            <a:r>
              <a:rPr sz="2800" b="1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Scanner(url.openStream());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0" y="0"/>
            <a:ext cx="9144000" cy="938530"/>
            <a:chOff x="0" y="0"/>
            <a:chExt cx="9144000" cy="938530"/>
          </a:xfrm>
        </p:grpSpPr>
        <p:sp>
          <p:nvSpPr>
            <p:cNvPr id="7" name="object 7"/>
            <p:cNvSpPr/>
            <p:nvPr/>
          </p:nvSpPr>
          <p:spPr>
            <a:xfrm>
              <a:off x="6099047" y="26380"/>
              <a:ext cx="3045460" cy="0"/>
            </a:xfrm>
            <a:custGeom>
              <a:avLst/>
              <a:gdLst/>
              <a:ahLst/>
              <a:cxnLst/>
              <a:rect l="l" t="t" r="r" b="b"/>
              <a:pathLst>
                <a:path w="3045459">
                  <a:moveTo>
                    <a:pt x="0" y="0"/>
                  </a:moveTo>
                  <a:lnTo>
                    <a:pt x="3044952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26944"/>
              <a:ext cx="6099175" cy="0"/>
            </a:xfrm>
            <a:custGeom>
              <a:avLst/>
              <a:gdLst/>
              <a:ahLst/>
              <a:cxnLst/>
              <a:rect l="l" t="t" r="r" b="b"/>
              <a:pathLst>
                <a:path w="6099175">
                  <a:moveTo>
                    <a:pt x="0" y="0"/>
                  </a:moveTo>
                  <a:lnTo>
                    <a:pt x="6099048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323346" y="0"/>
              <a:ext cx="585984" cy="938047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53</a:t>
            </a:fld>
            <a:endParaRPr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70400" y="6420611"/>
            <a:ext cx="20320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Times New Roman"/>
                <a:cs typeface="Times New Roman"/>
              </a:rPr>
              <a:t>79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938530"/>
            <a:chOff x="0" y="0"/>
            <a:chExt cx="9144000" cy="938530"/>
          </a:xfrm>
        </p:grpSpPr>
        <p:sp>
          <p:nvSpPr>
            <p:cNvPr id="4" name="object 4"/>
            <p:cNvSpPr/>
            <p:nvPr/>
          </p:nvSpPr>
          <p:spPr>
            <a:xfrm>
              <a:off x="6099047" y="26380"/>
              <a:ext cx="3045460" cy="0"/>
            </a:xfrm>
            <a:custGeom>
              <a:avLst/>
              <a:gdLst/>
              <a:ahLst/>
              <a:cxnLst/>
              <a:rect l="l" t="t" r="r" b="b"/>
              <a:pathLst>
                <a:path w="3045459">
                  <a:moveTo>
                    <a:pt x="0" y="0"/>
                  </a:moveTo>
                  <a:lnTo>
                    <a:pt x="3044952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26944"/>
              <a:ext cx="6099175" cy="0"/>
            </a:xfrm>
            <a:custGeom>
              <a:avLst/>
              <a:gdLst/>
              <a:ahLst/>
              <a:cxnLst/>
              <a:rect l="l" t="t" r="r" b="b"/>
              <a:pathLst>
                <a:path w="6099175">
                  <a:moveTo>
                    <a:pt x="0" y="0"/>
                  </a:moveTo>
                  <a:lnTo>
                    <a:pt x="6099048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23346" y="0"/>
              <a:ext cx="585984" cy="938047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70179" y="489203"/>
            <a:ext cx="4132579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85598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0000FF"/>
                </a:solidFill>
                <a:latin typeface="Calibri"/>
                <a:cs typeface="Calibri"/>
              </a:rPr>
              <a:t>import</a:t>
            </a:r>
            <a:r>
              <a:rPr sz="2000" b="1" spc="44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java.util.Scanner; </a:t>
            </a:r>
            <a:r>
              <a:rPr sz="2000" b="1" spc="-5" dirty="0"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0000FF"/>
                </a:solidFill>
                <a:latin typeface="Calibri"/>
                <a:cs typeface="Calibri"/>
              </a:rPr>
              <a:t>public</a:t>
            </a:r>
            <a:r>
              <a:rPr sz="2000" b="1" spc="-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0000FF"/>
                </a:solidFill>
                <a:latin typeface="Calibri"/>
                <a:cs typeface="Calibri"/>
              </a:rPr>
              <a:t>class </a:t>
            </a:r>
            <a:r>
              <a:rPr sz="2000" b="1" spc="-10" dirty="0">
                <a:solidFill>
                  <a:srgbClr val="2B91AF"/>
                </a:solidFill>
                <a:latin typeface="Calibri"/>
                <a:cs typeface="Calibri"/>
              </a:rPr>
              <a:t>ReadFileFromURL</a:t>
            </a:r>
            <a:r>
              <a:rPr sz="2000" b="1" spc="-5" dirty="0">
                <a:solidFill>
                  <a:srgbClr val="2B91AF"/>
                </a:solidFill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{</a:t>
            </a:r>
            <a:endParaRPr sz="200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</a:pPr>
            <a:r>
              <a:rPr sz="2000" b="1" spc="-5" dirty="0">
                <a:solidFill>
                  <a:srgbClr val="0000FF"/>
                </a:solidFill>
                <a:latin typeface="Calibri"/>
                <a:cs typeface="Calibri"/>
              </a:rPr>
              <a:t>public</a:t>
            </a:r>
            <a:r>
              <a:rPr sz="2000" b="1" spc="-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b="1" spc="-15" dirty="0">
                <a:solidFill>
                  <a:srgbClr val="0000FF"/>
                </a:solidFill>
                <a:latin typeface="Calibri"/>
                <a:cs typeface="Calibri"/>
              </a:rPr>
              <a:t>static</a:t>
            </a:r>
            <a:r>
              <a:rPr sz="2000" b="1" spc="-10" dirty="0">
                <a:solidFill>
                  <a:srgbClr val="0000FF"/>
                </a:solidFill>
                <a:latin typeface="Calibri"/>
                <a:cs typeface="Calibri"/>
              </a:rPr>
              <a:t> void</a:t>
            </a:r>
            <a:r>
              <a:rPr sz="2000" b="1" spc="-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main(</a:t>
            </a:r>
            <a:r>
              <a:rPr sz="2000" b="1" spc="-5" dirty="0">
                <a:solidFill>
                  <a:srgbClr val="0000FF"/>
                </a:solidFill>
                <a:latin typeface="Calibri"/>
                <a:cs typeface="Calibri"/>
              </a:rPr>
              <a:t>String</a:t>
            </a:r>
            <a:r>
              <a:rPr sz="2000" b="1" spc="-5" dirty="0">
                <a:latin typeface="Calibri"/>
                <a:cs typeface="Calibri"/>
              </a:rPr>
              <a:t>[]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808080"/>
                </a:solidFill>
                <a:latin typeface="Calibri"/>
                <a:cs typeface="Calibri"/>
              </a:rPr>
              <a:t>args</a:t>
            </a:r>
            <a:r>
              <a:rPr sz="2000" b="1" spc="-5" dirty="0">
                <a:latin typeface="Calibri"/>
                <a:cs typeface="Calibri"/>
              </a:rPr>
              <a:t>){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27380" y="1403603"/>
            <a:ext cx="35820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0" dirty="0">
                <a:latin typeface="Calibri"/>
                <a:cs typeface="Calibri"/>
              </a:rPr>
              <a:t>System.out.print(</a:t>
            </a:r>
            <a:r>
              <a:rPr sz="2000" b="1" spc="-10" dirty="0">
                <a:solidFill>
                  <a:srgbClr val="A31515"/>
                </a:solidFill>
                <a:latin typeface="Calibri"/>
                <a:cs typeface="Calibri"/>
              </a:rPr>
              <a:t>"Enter</a:t>
            </a:r>
            <a:r>
              <a:rPr sz="2000" b="1" spc="-25" dirty="0">
                <a:solidFill>
                  <a:srgbClr val="A31515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A31515"/>
                </a:solidFill>
                <a:latin typeface="Calibri"/>
                <a:cs typeface="Calibri"/>
              </a:rPr>
              <a:t>a</a:t>
            </a:r>
            <a:r>
              <a:rPr sz="2000" b="1" spc="-25" dirty="0">
                <a:solidFill>
                  <a:srgbClr val="A31515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A31515"/>
                </a:solidFill>
                <a:latin typeface="Calibri"/>
                <a:cs typeface="Calibri"/>
              </a:rPr>
              <a:t>URL:</a:t>
            </a:r>
            <a:r>
              <a:rPr sz="2000" b="1" spc="-25" dirty="0">
                <a:solidFill>
                  <a:srgbClr val="A31515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A31515"/>
                </a:solidFill>
                <a:latin typeface="Calibri"/>
                <a:cs typeface="Calibri"/>
              </a:rPr>
              <a:t>"</a:t>
            </a:r>
            <a:r>
              <a:rPr sz="2000" b="1" dirty="0">
                <a:latin typeface="Calibri"/>
                <a:cs typeface="Calibri"/>
              </a:rPr>
              <a:t>);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40080" y="1733943"/>
            <a:ext cx="5257800" cy="3048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sz="2000" b="1" spc="-5" dirty="0">
                <a:solidFill>
                  <a:srgbClr val="0000FF"/>
                </a:solidFill>
                <a:latin typeface="Calibri"/>
                <a:cs typeface="Calibri"/>
              </a:rPr>
              <a:t>String</a:t>
            </a:r>
            <a:r>
              <a:rPr sz="2000" b="1" spc="1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URLString</a:t>
            </a:r>
            <a:r>
              <a:rPr sz="2000" b="1" spc="1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=</a:t>
            </a:r>
            <a:r>
              <a:rPr sz="2000" b="1" spc="15" dirty="0"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0000FF"/>
                </a:solidFill>
                <a:latin typeface="Calibri"/>
                <a:cs typeface="Calibri"/>
              </a:rPr>
              <a:t>new</a:t>
            </a:r>
            <a:r>
              <a:rPr sz="2000" b="1" spc="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Scanner(System.in).next();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27380" y="2013203"/>
            <a:ext cx="4699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0000FF"/>
                </a:solidFill>
                <a:latin typeface="Calibri"/>
                <a:cs typeface="Calibri"/>
              </a:rPr>
              <a:t>try</a:t>
            </a:r>
            <a:r>
              <a:rPr sz="2000" b="1" spc="-8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{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82980" y="2343543"/>
            <a:ext cx="5033645" cy="3048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sz="2000" b="1" spc="-10" dirty="0">
                <a:solidFill>
                  <a:srgbClr val="0000FF"/>
                </a:solidFill>
                <a:latin typeface="Calibri"/>
                <a:cs typeface="Calibri"/>
              </a:rPr>
              <a:t>java</a:t>
            </a:r>
            <a:r>
              <a:rPr sz="2000" b="1" spc="-10" dirty="0">
                <a:latin typeface="Calibri"/>
                <a:cs typeface="Calibri"/>
              </a:rPr>
              <a:t>.</a:t>
            </a:r>
            <a:r>
              <a:rPr sz="2000" b="1" spc="-10" dirty="0">
                <a:solidFill>
                  <a:srgbClr val="0000FF"/>
                </a:solidFill>
                <a:latin typeface="Calibri"/>
                <a:cs typeface="Calibri"/>
              </a:rPr>
              <a:t>net</a:t>
            </a:r>
            <a:r>
              <a:rPr sz="2000" b="1" spc="-10" dirty="0">
                <a:latin typeface="Calibri"/>
                <a:cs typeface="Calibri"/>
              </a:rPr>
              <a:t>.</a:t>
            </a:r>
            <a:r>
              <a:rPr sz="2000" b="1" spc="-10" dirty="0">
                <a:solidFill>
                  <a:srgbClr val="0000FF"/>
                </a:solidFill>
                <a:latin typeface="Calibri"/>
                <a:cs typeface="Calibri"/>
              </a:rPr>
              <a:t>URL</a:t>
            </a:r>
            <a:r>
              <a:rPr sz="2000" b="1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url</a:t>
            </a:r>
            <a:r>
              <a:rPr sz="2000" b="1" spc="-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=</a:t>
            </a:r>
            <a:r>
              <a:rPr sz="2000" b="1" spc="5" dirty="0"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0000FF"/>
                </a:solidFill>
                <a:latin typeface="Calibri"/>
                <a:cs typeface="Calibri"/>
              </a:rPr>
              <a:t>new </a:t>
            </a:r>
            <a:r>
              <a:rPr sz="2000" b="1" spc="-10" dirty="0">
                <a:latin typeface="Calibri"/>
                <a:cs typeface="Calibri"/>
              </a:rPr>
              <a:t>java.net.URL(URLString);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70280" y="2622803"/>
            <a:ext cx="140525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0" dirty="0">
                <a:solidFill>
                  <a:srgbClr val="0000FF"/>
                </a:solidFill>
                <a:latin typeface="Calibri"/>
                <a:cs typeface="Calibri"/>
              </a:rPr>
              <a:t>int</a:t>
            </a:r>
            <a:r>
              <a:rPr sz="2000" b="1" spc="-3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count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=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0;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82980" y="2953143"/>
            <a:ext cx="5104765" cy="3048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sz="2000" b="1" spc="-5" dirty="0">
                <a:solidFill>
                  <a:srgbClr val="0000FF"/>
                </a:solidFill>
                <a:latin typeface="Calibri"/>
                <a:cs typeface="Calibri"/>
              </a:rPr>
              <a:t>Scanner</a:t>
            </a:r>
            <a:r>
              <a:rPr sz="2000" b="1" spc="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input</a:t>
            </a:r>
            <a:r>
              <a:rPr sz="2000" b="1" dirty="0">
                <a:latin typeface="Calibri"/>
                <a:cs typeface="Calibri"/>
              </a:rPr>
              <a:t> =</a:t>
            </a:r>
            <a:r>
              <a:rPr sz="2000" b="1" spc="10" dirty="0"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0000FF"/>
                </a:solidFill>
                <a:latin typeface="Calibri"/>
                <a:cs typeface="Calibri"/>
              </a:rPr>
              <a:t>new</a:t>
            </a:r>
            <a:r>
              <a:rPr sz="2000" b="1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Scanner(url.openStream());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70280" y="3232403"/>
            <a:ext cx="653415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0000FF"/>
                </a:solidFill>
                <a:latin typeface="Calibri"/>
                <a:cs typeface="Calibri"/>
              </a:rPr>
              <a:t>while</a:t>
            </a:r>
            <a:r>
              <a:rPr sz="2000" b="1" spc="-2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(input.hasNext())</a:t>
            </a:r>
            <a:r>
              <a:rPr sz="2000" b="1" spc="-2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{</a:t>
            </a:r>
            <a:endParaRPr sz="2000">
              <a:latin typeface="Calibri"/>
              <a:cs typeface="Calibri"/>
            </a:endParaRPr>
          </a:p>
          <a:p>
            <a:pPr marL="298450" marR="3165475">
              <a:lnSpc>
                <a:spcPct val="100000"/>
              </a:lnSpc>
            </a:pPr>
            <a:r>
              <a:rPr sz="2000" b="1" spc="-5" dirty="0">
                <a:solidFill>
                  <a:srgbClr val="0000FF"/>
                </a:solidFill>
                <a:latin typeface="Calibri"/>
                <a:cs typeface="Calibri"/>
              </a:rPr>
              <a:t>String </a:t>
            </a:r>
            <a:r>
              <a:rPr sz="2000" b="1" spc="-5" dirty="0">
                <a:latin typeface="Calibri"/>
                <a:cs typeface="Calibri"/>
              </a:rPr>
              <a:t>line </a:t>
            </a:r>
            <a:r>
              <a:rPr sz="2000" b="1" dirty="0">
                <a:latin typeface="Calibri"/>
                <a:cs typeface="Calibri"/>
              </a:rPr>
              <a:t>= </a:t>
            </a:r>
            <a:r>
              <a:rPr sz="2000" b="1" spc="-5" dirty="0">
                <a:latin typeface="Calibri"/>
                <a:cs typeface="Calibri"/>
              </a:rPr>
              <a:t>input.nextLine(); </a:t>
            </a:r>
            <a:r>
              <a:rPr sz="2000" b="1" spc="-44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count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+= </a:t>
            </a:r>
            <a:r>
              <a:rPr sz="2000" b="1" spc="-5" dirty="0">
                <a:latin typeface="Calibri"/>
                <a:cs typeface="Calibri"/>
              </a:rPr>
              <a:t>line.length();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}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b="1" spc="-10" dirty="0">
                <a:latin typeface="Calibri"/>
                <a:cs typeface="Calibri"/>
              </a:rPr>
              <a:t>System.out.println(</a:t>
            </a:r>
            <a:r>
              <a:rPr sz="2000" b="1" spc="-10" dirty="0">
                <a:solidFill>
                  <a:srgbClr val="A31515"/>
                </a:solidFill>
                <a:latin typeface="Calibri"/>
                <a:cs typeface="Calibri"/>
              </a:rPr>
              <a:t>"The</a:t>
            </a:r>
            <a:r>
              <a:rPr sz="2000" b="1" dirty="0">
                <a:solidFill>
                  <a:srgbClr val="A31515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A31515"/>
                </a:solidFill>
                <a:latin typeface="Calibri"/>
                <a:cs typeface="Calibri"/>
              </a:rPr>
              <a:t>file</a:t>
            </a:r>
            <a:r>
              <a:rPr sz="2000" b="1" dirty="0">
                <a:solidFill>
                  <a:srgbClr val="A31515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A31515"/>
                </a:solidFill>
                <a:latin typeface="Calibri"/>
                <a:cs typeface="Calibri"/>
              </a:rPr>
              <a:t>size</a:t>
            </a:r>
            <a:r>
              <a:rPr sz="2000" b="1" dirty="0">
                <a:solidFill>
                  <a:srgbClr val="A31515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A31515"/>
                </a:solidFill>
                <a:latin typeface="Calibri"/>
                <a:cs typeface="Calibri"/>
              </a:rPr>
              <a:t>is</a:t>
            </a:r>
            <a:r>
              <a:rPr sz="2000" b="1" spc="5" dirty="0">
                <a:solidFill>
                  <a:srgbClr val="A31515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A31515"/>
                </a:solidFill>
                <a:latin typeface="Calibri"/>
                <a:cs typeface="Calibri"/>
              </a:rPr>
              <a:t>" </a:t>
            </a:r>
            <a:r>
              <a:rPr sz="2000" b="1" dirty="0">
                <a:latin typeface="Calibri"/>
                <a:cs typeface="Calibri"/>
              </a:rPr>
              <a:t>+ </a:t>
            </a:r>
            <a:r>
              <a:rPr sz="2000" b="1" spc="-10" dirty="0">
                <a:latin typeface="Calibri"/>
                <a:cs typeface="Calibri"/>
              </a:rPr>
              <a:t>count</a:t>
            </a:r>
            <a:r>
              <a:rPr sz="2000" b="1" spc="-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+ </a:t>
            </a:r>
            <a:r>
              <a:rPr sz="2000" b="1" dirty="0">
                <a:solidFill>
                  <a:srgbClr val="A31515"/>
                </a:solidFill>
                <a:latin typeface="Calibri"/>
                <a:cs typeface="Calibri"/>
              </a:rPr>
              <a:t>"</a:t>
            </a:r>
            <a:r>
              <a:rPr sz="2000" b="1" spc="-10" dirty="0">
                <a:solidFill>
                  <a:srgbClr val="A31515"/>
                </a:solidFill>
                <a:latin typeface="Calibri"/>
                <a:cs typeface="Calibri"/>
              </a:rPr>
              <a:t> characters"</a:t>
            </a:r>
            <a:r>
              <a:rPr sz="2000" b="1" spc="-10" dirty="0">
                <a:latin typeface="Calibri"/>
                <a:cs typeface="Calibri"/>
              </a:rPr>
              <a:t>); </a:t>
            </a:r>
            <a:r>
              <a:rPr sz="2000" b="1" dirty="0">
                <a:latin typeface="Calibri"/>
                <a:cs typeface="Calibri"/>
              </a:rPr>
              <a:t>}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97230" y="4477143"/>
            <a:ext cx="4766310" cy="3048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sz="2000" b="1" spc="-15" dirty="0">
                <a:solidFill>
                  <a:srgbClr val="0000FF"/>
                </a:solidFill>
                <a:latin typeface="Calibri"/>
                <a:cs typeface="Calibri"/>
              </a:rPr>
              <a:t>catch</a:t>
            </a:r>
            <a:r>
              <a:rPr sz="2000" b="1" spc="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(</a:t>
            </a:r>
            <a:r>
              <a:rPr sz="2000" b="1" spc="-10" dirty="0">
                <a:solidFill>
                  <a:srgbClr val="0000FF"/>
                </a:solidFill>
                <a:latin typeface="Calibri"/>
                <a:cs typeface="Calibri"/>
              </a:rPr>
              <a:t>java.net.MalformedURLException</a:t>
            </a:r>
            <a:r>
              <a:rPr sz="2000" b="1" spc="2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808080"/>
                </a:solidFill>
                <a:latin typeface="Calibri"/>
                <a:cs typeface="Calibri"/>
              </a:rPr>
              <a:t>ex</a:t>
            </a:r>
            <a:r>
              <a:rPr sz="2000" b="1" spc="-10" dirty="0">
                <a:latin typeface="Calibri"/>
                <a:cs typeface="Calibri"/>
              </a:rPr>
              <a:t>)</a:t>
            </a:r>
            <a:r>
              <a:rPr sz="2000" b="1" spc="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{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82879" y="4781943"/>
            <a:ext cx="4532630" cy="3048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 marL="800100">
              <a:lnSpc>
                <a:spcPts val="2300"/>
              </a:lnSpc>
            </a:pPr>
            <a:r>
              <a:rPr sz="2000" b="1" spc="-10" dirty="0">
                <a:latin typeface="Calibri"/>
                <a:cs typeface="Calibri"/>
              </a:rPr>
              <a:t>System.out.println(</a:t>
            </a:r>
            <a:r>
              <a:rPr sz="2000" b="1" spc="-10" dirty="0">
                <a:solidFill>
                  <a:srgbClr val="A31515"/>
                </a:solidFill>
                <a:latin typeface="Calibri"/>
                <a:cs typeface="Calibri"/>
              </a:rPr>
              <a:t>"Invalid</a:t>
            </a:r>
            <a:r>
              <a:rPr sz="2000" b="1" spc="-25" dirty="0">
                <a:solidFill>
                  <a:srgbClr val="A31515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A31515"/>
                </a:solidFill>
                <a:latin typeface="Calibri"/>
                <a:cs typeface="Calibri"/>
              </a:rPr>
              <a:t>URL"</a:t>
            </a:r>
            <a:r>
              <a:rPr sz="2000" b="1" spc="-5" dirty="0">
                <a:latin typeface="Calibri"/>
                <a:cs typeface="Calibri"/>
              </a:rPr>
              <a:t>);</a:t>
            </a:r>
            <a:r>
              <a:rPr sz="2000" b="1" spc="-2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}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82879" y="5086743"/>
            <a:ext cx="3767454" cy="3048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 marL="513715" algn="ctr">
              <a:lnSpc>
                <a:spcPts val="2300"/>
              </a:lnSpc>
            </a:pPr>
            <a:r>
              <a:rPr sz="2000" b="1" spc="-15" dirty="0">
                <a:solidFill>
                  <a:srgbClr val="0000FF"/>
                </a:solidFill>
                <a:latin typeface="Calibri"/>
                <a:cs typeface="Calibri"/>
              </a:rPr>
              <a:t>catch</a:t>
            </a:r>
            <a:r>
              <a:rPr sz="2000" b="1" spc="-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(</a:t>
            </a:r>
            <a:r>
              <a:rPr sz="2000" b="1" spc="-10" dirty="0">
                <a:solidFill>
                  <a:srgbClr val="0000FF"/>
                </a:solidFill>
                <a:latin typeface="Calibri"/>
                <a:cs typeface="Calibri"/>
              </a:rPr>
              <a:t>java.io.IOException</a:t>
            </a:r>
            <a:r>
              <a:rPr sz="2000" b="1" spc="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808080"/>
                </a:solidFill>
                <a:latin typeface="Calibri"/>
                <a:cs typeface="Calibri"/>
              </a:rPr>
              <a:t>ex</a:t>
            </a:r>
            <a:r>
              <a:rPr sz="2000" b="1" spc="-10" dirty="0">
                <a:latin typeface="Calibri"/>
                <a:cs typeface="Calibri"/>
              </a:rPr>
              <a:t>)</a:t>
            </a:r>
            <a:r>
              <a:rPr sz="2000" b="1" spc="-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{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82879" y="5391543"/>
            <a:ext cx="5528945" cy="3048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 marL="742950">
              <a:lnSpc>
                <a:spcPts val="2300"/>
              </a:lnSpc>
            </a:pPr>
            <a:r>
              <a:rPr sz="2000" b="1" spc="-10" dirty="0">
                <a:latin typeface="Calibri"/>
                <a:cs typeface="Calibri"/>
              </a:rPr>
              <a:t>System.out.println(</a:t>
            </a:r>
            <a:r>
              <a:rPr sz="2000" b="1" spc="-10" dirty="0">
                <a:solidFill>
                  <a:srgbClr val="A31515"/>
                </a:solidFill>
                <a:latin typeface="Calibri"/>
                <a:cs typeface="Calibri"/>
              </a:rPr>
              <a:t>"I/O Errors:</a:t>
            </a:r>
            <a:r>
              <a:rPr sz="2000" b="1" spc="-5" dirty="0">
                <a:solidFill>
                  <a:srgbClr val="A31515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A31515"/>
                </a:solidFill>
                <a:latin typeface="Calibri"/>
                <a:cs typeface="Calibri"/>
              </a:rPr>
              <a:t>no such</a:t>
            </a:r>
            <a:r>
              <a:rPr sz="2000" b="1" spc="-5" dirty="0">
                <a:solidFill>
                  <a:srgbClr val="A31515"/>
                </a:solidFill>
                <a:latin typeface="Calibri"/>
                <a:cs typeface="Calibri"/>
              </a:rPr>
              <a:t> file"</a:t>
            </a:r>
            <a:r>
              <a:rPr sz="2000" b="1" spc="-5" dirty="0">
                <a:latin typeface="Calibri"/>
                <a:cs typeface="Calibri"/>
              </a:rPr>
              <a:t>);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55930" y="5670803"/>
            <a:ext cx="34163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Calibri"/>
                <a:cs typeface="Calibri"/>
              </a:rPr>
              <a:t>}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latin typeface="Calibri"/>
                <a:cs typeface="Calibri"/>
              </a:rPr>
              <a:t>}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70179" y="6280403"/>
            <a:ext cx="11303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Calibri"/>
                <a:cs typeface="Calibri"/>
              </a:rPr>
              <a:t>}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22054" y="384047"/>
            <a:ext cx="3700779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Throwing</a:t>
            </a:r>
            <a:r>
              <a:rPr spc="-70" dirty="0"/>
              <a:t> </a:t>
            </a:r>
            <a:r>
              <a:rPr spc="-15" dirty="0"/>
              <a:t>Exceptions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341628"/>
            <a:ext cx="7828280" cy="3542029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2700" marR="5080">
              <a:lnSpc>
                <a:spcPts val="3000"/>
              </a:lnSpc>
              <a:spcBef>
                <a:spcPts val="500"/>
              </a:spcBef>
            </a:pPr>
            <a:r>
              <a:rPr sz="2800" b="1" spc="-10" dirty="0">
                <a:solidFill>
                  <a:srgbClr val="FF0000"/>
                </a:solidFill>
                <a:latin typeface="Calibri"/>
                <a:cs typeface="Calibri"/>
              </a:rPr>
              <a:t>throwing</a:t>
            </a:r>
            <a:r>
              <a:rPr sz="2800" b="1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FF0000"/>
                </a:solidFill>
                <a:latin typeface="Calibri"/>
                <a:cs typeface="Calibri"/>
              </a:rPr>
              <a:t>an</a:t>
            </a:r>
            <a:r>
              <a:rPr sz="2800" b="1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FF0000"/>
                </a:solidFill>
                <a:latin typeface="Calibri"/>
                <a:cs typeface="Calibri"/>
              </a:rPr>
              <a:t>exception</a:t>
            </a:r>
            <a:r>
              <a:rPr sz="2800" spc="-15" dirty="0">
                <a:latin typeface="Calibri"/>
                <a:cs typeface="Calibri"/>
              </a:rPr>
              <a:t>: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When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program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detects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5" dirty="0">
                <a:latin typeface="Calibri"/>
                <a:cs typeface="Calibri"/>
              </a:rPr>
              <a:t>error,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20" dirty="0">
                <a:latin typeface="Calibri"/>
                <a:cs typeface="Calibri"/>
              </a:rPr>
              <a:t>program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can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i="1" spc="-10" dirty="0">
                <a:latin typeface="Calibri"/>
                <a:cs typeface="Calibri"/>
              </a:rPr>
              <a:t>create</a:t>
            </a:r>
            <a:r>
              <a:rPr sz="2800" i="1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instance</a:t>
            </a:r>
            <a:r>
              <a:rPr sz="2800" spc="-5" dirty="0">
                <a:latin typeface="Calibri"/>
                <a:cs typeface="Calibri"/>
              </a:rPr>
              <a:t> of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 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appropriate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exception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type and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i="1" spc="-5" dirty="0">
                <a:solidFill>
                  <a:srgbClr val="FF0000"/>
                </a:solidFill>
                <a:latin typeface="Calibri"/>
                <a:cs typeface="Calibri"/>
              </a:rPr>
              <a:t>throw</a:t>
            </a:r>
            <a:r>
              <a:rPr sz="2800" i="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it.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3000" b="1" spc="-15" dirty="0">
                <a:solidFill>
                  <a:srgbClr val="0432FF"/>
                </a:solidFill>
                <a:latin typeface="Calibri"/>
                <a:cs typeface="Calibri"/>
              </a:rPr>
              <a:t>throw </a:t>
            </a:r>
            <a:r>
              <a:rPr sz="3000" b="1" spc="-5" dirty="0">
                <a:solidFill>
                  <a:srgbClr val="0432FF"/>
                </a:solidFill>
                <a:latin typeface="Calibri"/>
                <a:cs typeface="Calibri"/>
              </a:rPr>
              <a:t>new</a:t>
            </a:r>
            <a:r>
              <a:rPr sz="3000" b="1" spc="-20" dirty="0">
                <a:solidFill>
                  <a:srgbClr val="0432FF"/>
                </a:solidFill>
                <a:latin typeface="Calibri"/>
                <a:cs typeface="Calibri"/>
              </a:rPr>
              <a:t> </a:t>
            </a:r>
            <a:r>
              <a:rPr sz="3000" b="1" spc="-10" dirty="0">
                <a:latin typeface="Calibri"/>
                <a:cs typeface="Calibri"/>
              </a:rPr>
              <a:t>TheException();</a:t>
            </a:r>
            <a:endParaRPr sz="3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050">
              <a:latin typeface="Calibri"/>
              <a:cs typeface="Calibri"/>
            </a:endParaRPr>
          </a:p>
          <a:p>
            <a:pPr marL="12700" marR="1637664">
              <a:lnSpc>
                <a:spcPts val="3190"/>
              </a:lnSpc>
            </a:pPr>
            <a:r>
              <a:rPr sz="3000" b="1" spc="-10" dirty="0">
                <a:solidFill>
                  <a:srgbClr val="0432FF"/>
                </a:solidFill>
                <a:latin typeface="Calibri"/>
                <a:cs typeface="Calibri"/>
              </a:rPr>
              <a:t>TheException </a:t>
            </a:r>
            <a:r>
              <a:rPr sz="3000" b="1" spc="-25" dirty="0">
                <a:latin typeface="Calibri"/>
                <a:cs typeface="Calibri"/>
              </a:rPr>
              <a:t>ex</a:t>
            </a:r>
            <a:r>
              <a:rPr sz="3000" b="1" spc="-10" dirty="0">
                <a:latin typeface="Calibri"/>
                <a:cs typeface="Calibri"/>
              </a:rPr>
              <a:t> </a:t>
            </a:r>
            <a:r>
              <a:rPr sz="3000" b="1" dirty="0">
                <a:latin typeface="Calibri"/>
                <a:cs typeface="Calibri"/>
              </a:rPr>
              <a:t>=</a:t>
            </a:r>
            <a:r>
              <a:rPr sz="3000" b="1" spc="-5" dirty="0">
                <a:latin typeface="Calibri"/>
                <a:cs typeface="Calibri"/>
              </a:rPr>
              <a:t> new</a:t>
            </a:r>
            <a:r>
              <a:rPr sz="3000" b="1" spc="-15" dirty="0">
                <a:latin typeface="Calibri"/>
                <a:cs typeface="Calibri"/>
              </a:rPr>
              <a:t> </a:t>
            </a:r>
            <a:r>
              <a:rPr sz="3000" b="1" spc="-10" dirty="0">
                <a:latin typeface="Calibri"/>
                <a:cs typeface="Calibri"/>
              </a:rPr>
              <a:t>TheException(); </a:t>
            </a:r>
            <a:r>
              <a:rPr sz="3000" b="1" spc="-665" dirty="0">
                <a:latin typeface="Calibri"/>
                <a:cs typeface="Calibri"/>
              </a:rPr>
              <a:t> </a:t>
            </a:r>
            <a:r>
              <a:rPr sz="3000" b="1" spc="-15" dirty="0">
                <a:latin typeface="Calibri"/>
                <a:cs typeface="Calibri"/>
              </a:rPr>
              <a:t>throw</a:t>
            </a:r>
            <a:r>
              <a:rPr sz="3000" b="1" spc="-10" dirty="0">
                <a:latin typeface="Calibri"/>
                <a:cs typeface="Calibri"/>
              </a:rPr>
              <a:t> </a:t>
            </a:r>
            <a:r>
              <a:rPr sz="3000" b="1" spc="-20" dirty="0">
                <a:latin typeface="Calibri"/>
                <a:cs typeface="Calibri"/>
              </a:rPr>
              <a:t>ex;</a:t>
            </a:r>
            <a:endParaRPr sz="30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9144000" cy="938530"/>
            <a:chOff x="0" y="0"/>
            <a:chExt cx="9144000" cy="938530"/>
          </a:xfrm>
        </p:grpSpPr>
        <p:sp>
          <p:nvSpPr>
            <p:cNvPr id="5" name="object 5"/>
            <p:cNvSpPr/>
            <p:nvPr/>
          </p:nvSpPr>
          <p:spPr>
            <a:xfrm>
              <a:off x="6099047" y="26380"/>
              <a:ext cx="3045460" cy="0"/>
            </a:xfrm>
            <a:custGeom>
              <a:avLst/>
              <a:gdLst/>
              <a:ahLst/>
              <a:cxnLst/>
              <a:rect l="l" t="t" r="r" b="b"/>
              <a:pathLst>
                <a:path w="3045459">
                  <a:moveTo>
                    <a:pt x="0" y="0"/>
                  </a:moveTo>
                  <a:lnTo>
                    <a:pt x="3044952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26944"/>
              <a:ext cx="6099175" cy="0"/>
            </a:xfrm>
            <a:custGeom>
              <a:avLst/>
              <a:gdLst/>
              <a:ahLst/>
              <a:cxnLst/>
              <a:rect l="l" t="t" r="r" b="b"/>
              <a:pathLst>
                <a:path w="6099175">
                  <a:moveTo>
                    <a:pt x="0" y="0"/>
                  </a:moveTo>
                  <a:lnTo>
                    <a:pt x="6099048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23346" y="0"/>
              <a:ext cx="585984" cy="938047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85776" y="280415"/>
            <a:ext cx="3573145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Catching</a:t>
            </a:r>
            <a:r>
              <a:rPr spc="-65" dirty="0"/>
              <a:t> </a:t>
            </a:r>
            <a:r>
              <a:rPr spc="-15" dirty="0"/>
              <a:t>Exceptions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540" y="1263903"/>
            <a:ext cx="7457440" cy="452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55"/>
              </a:lnSpc>
              <a:spcBef>
                <a:spcPts val="100"/>
              </a:spcBef>
            </a:pPr>
            <a:r>
              <a:rPr sz="2500" dirty="0">
                <a:solidFill>
                  <a:srgbClr val="0432FF"/>
                </a:solidFill>
                <a:latin typeface="Calibri"/>
                <a:cs typeface="Calibri"/>
              </a:rPr>
              <a:t>try</a:t>
            </a:r>
            <a:r>
              <a:rPr sz="2500" spc="-45" dirty="0">
                <a:solidFill>
                  <a:srgbClr val="0432FF"/>
                </a:solidFill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{</a:t>
            </a:r>
          </a:p>
          <a:p>
            <a:pPr marL="298450">
              <a:lnSpc>
                <a:spcPts val="2700"/>
              </a:lnSpc>
              <a:tabLst>
                <a:tab pos="2000885" algn="l"/>
              </a:tabLst>
            </a:pPr>
            <a:r>
              <a:rPr sz="2500" spc="-15" dirty="0">
                <a:latin typeface="Calibri"/>
                <a:cs typeface="Calibri"/>
              </a:rPr>
              <a:t>statements;	</a:t>
            </a:r>
            <a:r>
              <a:rPr sz="2500" dirty="0">
                <a:solidFill>
                  <a:srgbClr val="008000"/>
                </a:solidFill>
                <a:latin typeface="Calibri"/>
                <a:cs typeface="Calibri"/>
              </a:rPr>
              <a:t>//</a:t>
            </a:r>
            <a:r>
              <a:rPr sz="2500" spc="-10" dirty="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sz="2500" spc="-15" dirty="0">
                <a:solidFill>
                  <a:srgbClr val="008000"/>
                </a:solidFill>
                <a:latin typeface="Calibri"/>
                <a:cs typeface="Calibri"/>
              </a:rPr>
              <a:t>Statements</a:t>
            </a:r>
            <a:r>
              <a:rPr sz="2500" dirty="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sz="2500" spc="-10" dirty="0">
                <a:solidFill>
                  <a:srgbClr val="008000"/>
                </a:solidFill>
                <a:latin typeface="Calibri"/>
                <a:cs typeface="Calibri"/>
              </a:rPr>
              <a:t>that</a:t>
            </a:r>
            <a:r>
              <a:rPr sz="2500" spc="-15" dirty="0">
                <a:solidFill>
                  <a:srgbClr val="008000"/>
                </a:solidFill>
                <a:latin typeface="Calibri"/>
                <a:cs typeface="Calibri"/>
              </a:rPr>
              <a:t> may</a:t>
            </a:r>
            <a:r>
              <a:rPr sz="2500" dirty="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sz="2500" spc="-10" dirty="0">
                <a:solidFill>
                  <a:srgbClr val="008000"/>
                </a:solidFill>
                <a:latin typeface="Calibri"/>
                <a:cs typeface="Calibri"/>
              </a:rPr>
              <a:t>throw</a:t>
            </a:r>
            <a:r>
              <a:rPr sz="2500" spc="-5" dirty="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sz="2500" spc="-15" dirty="0">
                <a:solidFill>
                  <a:srgbClr val="008000"/>
                </a:solidFill>
                <a:latin typeface="Calibri"/>
                <a:cs typeface="Calibri"/>
              </a:rPr>
              <a:t>exceptions</a:t>
            </a:r>
            <a:endParaRPr sz="2500" dirty="0">
              <a:latin typeface="Calibri"/>
              <a:cs typeface="Calibri"/>
            </a:endParaRPr>
          </a:p>
          <a:p>
            <a:pPr marL="12700">
              <a:lnSpc>
                <a:spcPts val="2700"/>
              </a:lnSpc>
            </a:pPr>
            <a:r>
              <a:rPr sz="2500" dirty="0">
                <a:latin typeface="Calibri"/>
                <a:cs typeface="Calibri"/>
              </a:rPr>
              <a:t>}</a:t>
            </a:r>
          </a:p>
          <a:p>
            <a:pPr marL="369570" marR="3874770" indent="-357505">
              <a:lnSpc>
                <a:spcPts val="2690"/>
              </a:lnSpc>
              <a:spcBef>
                <a:spcPts val="204"/>
              </a:spcBef>
            </a:pPr>
            <a:r>
              <a:rPr sz="2500" spc="-20" dirty="0">
                <a:solidFill>
                  <a:srgbClr val="0432FF"/>
                </a:solidFill>
                <a:latin typeface="Calibri"/>
                <a:cs typeface="Calibri"/>
              </a:rPr>
              <a:t>catch </a:t>
            </a:r>
            <a:r>
              <a:rPr sz="2500" spc="-10" dirty="0">
                <a:latin typeface="Calibri"/>
                <a:cs typeface="Calibri"/>
              </a:rPr>
              <a:t>(Exception1 </a:t>
            </a:r>
            <a:r>
              <a:rPr sz="2500" spc="-30" dirty="0">
                <a:latin typeface="Calibri"/>
                <a:cs typeface="Calibri"/>
              </a:rPr>
              <a:t>exVar1) </a:t>
            </a:r>
            <a:r>
              <a:rPr sz="2500" dirty="0">
                <a:latin typeface="Calibri"/>
                <a:cs typeface="Calibri"/>
              </a:rPr>
              <a:t>{ </a:t>
            </a:r>
            <a:r>
              <a:rPr sz="2500" spc="-55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handler</a:t>
            </a:r>
            <a:r>
              <a:rPr sz="2500" spc="-20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for exception1;</a:t>
            </a:r>
            <a:endParaRPr sz="2500" dirty="0">
              <a:latin typeface="Calibri"/>
              <a:cs typeface="Calibri"/>
            </a:endParaRPr>
          </a:p>
          <a:p>
            <a:pPr marL="12700">
              <a:lnSpc>
                <a:spcPts val="2515"/>
              </a:lnSpc>
            </a:pPr>
            <a:r>
              <a:rPr sz="2500" dirty="0">
                <a:latin typeface="Calibri"/>
                <a:cs typeface="Calibri"/>
              </a:rPr>
              <a:t>}</a:t>
            </a:r>
          </a:p>
          <a:p>
            <a:pPr marL="369570" marR="3874770" indent="-357505">
              <a:lnSpc>
                <a:spcPts val="2710"/>
              </a:lnSpc>
              <a:spcBef>
                <a:spcPts val="175"/>
              </a:spcBef>
            </a:pPr>
            <a:r>
              <a:rPr sz="2500" spc="-20" dirty="0">
                <a:solidFill>
                  <a:srgbClr val="0432FF"/>
                </a:solidFill>
                <a:latin typeface="Calibri"/>
                <a:cs typeface="Calibri"/>
              </a:rPr>
              <a:t>catch </a:t>
            </a:r>
            <a:r>
              <a:rPr sz="2500" spc="-10" dirty="0">
                <a:latin typeface="Calibri"/>
                <a:cs typeface="Calibri"/>
              </a:rPr>
              <a:t>(Exception2 </a:t>
            </a:r>
            <a:r>
              <a:rPr sz="2500" spc="-30" dirty="0">
                <a:latin typeface="Calibri"/>
                <a:cs typeface="Calibri"/>
              </a:rPr>
              <a:t>exVar2) </a:t>
            </a:r>
            <a:r>
              <a:rPr sz="2500" dirty="0">
                <a:latin typeface="Calibri"/>
                <a:cs typeface="Calibri"/>
              </a:rPr>
              <a:t>{ </a:t>
            </a:r>
            <a:r>
              <a:rPr sz="2500" spc="-55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handler</a:t>
            </a:r>
            <a:r>
              <a:rPr sz="2500" spc="-20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for exception2;</a:t>
            </a:r>
            <a:endParaRPr sz="2500" dirty="0">
              <a:latin typeface="Calibri"/>
              <a:cs typeface="Calibri"/>
            </a:endParaRPr>
          </a:p>
          <a:p>
            <a:pPr marL="12700">
              <a:lnSpc>
                <a:spcPts val="2505"/>
              </a:lnSpc>
            </a:pPr>
            <a:r>
              <a:rPr sz="2500" dirty="0">
                <a:latin typeface="Calibri"/>
                <a:cs typeface="Calibri"/>
              </a:rPr>
              <a:t>}</a:t>
            </a:r>
          </a:p>
          <a:p>
            <a:pPr marL="12700">
              <a:lnSpc>
                <a:spcPts val="2700"/>
              </a:lnSpc>
            </a:pPr>
            <a:r>
              <a:rPr sz="2500" spc="-10" dirty="0">
                <a:latin typeface="Calibri"/>
                <a:cs typeface="Calibri"/>
              </a:rPr>
              <a:t>...</a:t>
            </a:r>
            <a:endParaRPr sz="2500" dirty="0">
              <a:latin typeface="Calibri"/>
              <a:cs typeface="Calibri"/>
            </a:endParaRPr>
          </a:p>
          <a:p>
            <a:pPr marL="369570" marR="3825240" indent="-357505">
              <a:lnSpc>
                <a:spcPts val="2710"/>
              </a:lnSpc>
              <a:spcBef>
                <a:spcPts val="175"/>
              </a:spcBef>
            </a:pPr>
            <a:r>
              <a:rPr sz="2500" spc="-20" dirty="0">
                <a:solidFill>
                  <a:srgbClr val="0432FF"/>
                </a:solidFill>
                <a:latin typeface="Calibri"/>
                <a:cs typeface="Calibri"/>
              </a:rPr>
              <a:t>catch</a:t>
            </a:r>
            <a:r>
              <a:rPr sz="2500" spc="-25" dirty="0">
                <a:solidFill>
                  <a:srgbClr val="0432FF"/>
                </a:solidFill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(ExceptionN </a:t>
            </a:r>
            <a:r>
              <a:rPr sz="2500" spc="-30" dirty="0">
                <a:latin typeface="Calibri"/>
                <a:cs typeface="Calibri"/>
              </a:rPr>
              <a:t>exVar3)</a:t>
            </a:r>
            <a:r>
              <a:rPr sz="2500" spc="-2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{ </a:t>
            </a:r>
            <a:r>
              <a:rPr sz="2500" spc="-55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handler</a:t>
            </a:r>
            <a:r>
              <a:rPr sz="2500" spc="-15" dirty="0">
                <a:latin typeface="Calibri"/>
                <a:cs typeface="Calibri"/>
              </a:rPr>
              <a:t> for exceptionN;</a:t>
            </a:r>
            <a:endParaRPr sz="2500" dirty="0">
              <a:latin typeface="Calibri"/>
              <a:cs typeface="Calibri"/>
            </a:endParaRPr>
          </a:p>
          <a:p>
            <a:pPr marL="12700">
              <a:lnSpc>
                <a:spcPts val="2650"/>
              </a:lnSpc>
            </a:pPr>
            <a:r>
              <a:rPr sz="2500" dirty="0">
                <a:latin typeface="Calibri"/>
                <a:cs typeface="Calibri"/>
              </a:rPr>
              <a:t>}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9144000" cy="938530"/>
            <a:chOff x="0" y="0"/>
            <a:chExt cx="9144000" cy="938530"/>
          </a:xfrm>
        </p:grpSpPr>
        <p:sp>
          <p:nvSpPr>
            <p:cNvPr id="5" name="object 5"/>
            <p:cNvSpPr/>
            <p:nvPr/>
          </p:nvSpPr>
          <p:spPr>
            <a:xfrm>
              <a:off x="6099047" y="26380"/>
              <a:ext cx="3045460" cy="0"/>
            </a:xfrm>
            <a:custGeom>
              <a:avLst/>
              <a:gdLst/>
              <a:ahLst/>
              <a:cxnLst/>
              <a:rect l="l" t="t" r="r" b="b"/>
              <a:pathLst>
                <a:path w="3045459">
                  <a:moveTo>
                    <a:pt x="0" y="0"/>
                  </a:moveTo>
                  <a:lnTo>
                    <a:pt x="3044952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26944"/>
              <a:ext cx="6099175" cy="0"/>
            </a:xfrm>
            <a:custGeom>
              <a:avLst/>
              <a:gdLst/>
              <a:ahLst/>
              <a:cxnLst/>
              <a:rect l="l" t="t" r="r" b="b"/>
              <a:pathLst>
                <a:path w="6099175">
                  <a:moveTo>
                    <a:pt x="0" y="0"/>
                  </a:moveTo>
                  <a:lnTo>
                    <a:pt x="6099048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23346" y="0"/>
              <a:ext cx="585984" cy="938047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85776" y="396239"/>
            <a:ext cx="3573145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Catching</a:t>
            </a:r>
            <a:r>
              <a:rPr spc="-65" dirty="0"/>
              <a:t> </a:t>
            </a:r>
            <a:r>
              <a:rPr spc="-15" dirty="0"/>
              <a:t>Exceptions</a:t>
            </a:r>
          </a:p>
        </p:txBody>
      </p:sp>
      <p:sp>
        <p:nvSpPr>
          <p:cNvPr id="3" name="object 3"/>
          <p:cNvSpPr/>
          <p:nvPr/>
        </p:nvSpPr>
        <p:spPr>
          <a:xfrm>
            <a:off x="311198" y="1607627"/>
            <a:ext cx="2145030" cy="1878964"/>
          </a:xfrm>
          <a:custGeom>
            <a:avLst/>
            <a:gdLst/>
            <a:ahLst/>
            <a:cxnLst/>
            <a:rect l="l" t="t" r="r" b="b"/>
            <a:pathLst>
              <a:path w="2145030" h="1878964">
                <a:moveTo>
                  <a:pt x="0" y="1878707"/>
                </a:moveTo>
                <a:lnTo>
                  <a:pt x="2144687" y="1878707"/>
                </a:lnTo>
                <a:lnTo>
                  <a:pt x="2144687" y="0"/>
                </a:lnTo>
                <a:lnTo>
                  <a:pt x="0" y="0"/>
                </a:lnTo>
                <a:lnTo>
                  <a:pt x="0" y="1878707"/>
                </a:lnTo>
                <a:close/>
              </a:path>
            </a:pathLst>
          </a:custGeom>
          <a:ln w="155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84049" y="1576722"/>
            <a:ext cx="2047875" cy="164655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ts val="1110"/>
              </a:lnSpc>
              <a:spcBef>
                <a:spcPts val="125"/>
              </a:spcBef>
            </a:pPr>
            <a:r>
              <a:rPr sz="1000" spc="5" dirty="0">
                <a:latin typeface="Courier New"/>
                <a:cs typeface="Courier New"/>
              </a:rPr>
              <a:t>main</a:t>
            </a:r>
            <a:r>
              <a:rPr sz="1000" spc="-15" dirty="0">
                <a:latin typeface="Courier New"/>
                <a:cs typeface="Courier New"/>
              </a:rPr>
              <a:t> </a:t>
            </a:r>
            <a:r>
              <a:rPr sz="1000" spc="5" dirty="0">
                <a:latin typeface="Courier New"/>
                <a:cs typeface="Courier New"/>
              </a:rPr>
              <a:t>method</a:t>
            </a:r>
            <a:r>
              <a:rPr sz="1000" spc="-15" dirty="0">
                <a:latin typeface="Courier New"/>
                <a:cs typeface="Courier New"/>
              </a:rPr>
              <a:t> </a:t>
            </a:r>
            <a:r>
              <a:rPr sz="1000" spc="10" dirty="0">
                <a:latin typeface="Courier New"/>
                <a:cs typeface="Courier New"/>
              </a:rPr>
              <a:t>{</a:t>
            </a:r>
            <a:endParaRPr sz="1000">
              <a:latin typeface="Courier New"/>
              <a:cs typeface="Courier New"/>
            </a:endParaRPr>
          </a:p>
          <a:p>
            <a:pPr marL="167640">
              <a:lnSpc>
                <a:spcPts val="1035"/>
              </a:lnSpc>
            </a:pPr>
            <a:r>
              <a:rPr sz="1000" spc="5" dirty="0">
                <a:latin typeface="Courier New"/>
                <a:cs typeface="Courier New"/>
              </a:rPr>
              <a:t>...</a:t>
            </a:r>
            <a:endParaRPr sz="1000">
              <a:latin typeface="Courier New"/>
              <a:cs typeface="Courier New"/>
            </a:endParaRPr>
          </a:p>
          <a:p>
            <a:pPr marL="168275">
              <a:lnSpc>
                <a:spcPts val="1095"/>
              </a:lnSpc>
            </a:pPr>
            <a:r>
              <a:rPr sz="1000" b="1" spc="5" dirty="0">
                <a:solidFill>
                  <a:srgbClr val="000050"/>
                </a:solidFill>
                <a:latin typeface="Courier New"/>
                <a:cs typeface="Courier New"/>
              </a:rPr>
              <a:t>try</a:t>
            </a:r>
            <a:r>
              <a:rPr sz="1000" b="1" spc="-75" dirty="0">
                <a:solidFill>
                  <a:srgbClr val="000050"/>
                </a:solidFill>
                <a:latin typeface="Courier New"/>
                <a:cs typeface="Courier New"/>
              </a:rPr>
              <a:t> </a:t>
            </a:r>
            <a:r>
              <a:rPr sz="1000" spc="10" dirty="0">
                <a:latin typeface="Courier New"/>
                <a:cs typeface="Courier New"/>
              </a:rPr>
              <a:t>{</a:t>
            </a:r>
            <a:endParaRPr sz="1000">
              <a:latin typeface="Courier New"/>
              <a:cs typeface="Courier New"/>
            </a:endParaRPr>
          </a:p>
          <a:p>
            <a:pPr marL="323215">
              <a:lnSpc>
                <a:spcPts val="1085"/>
              </a:lnSpc>
            </a:pPr>
            <a:r>
              <a:rPr sz="1000" spc="5" dirty="0">
                <a:latin typeface="Courier New"/>
                <a:cs typeface="Courier New"/>
              </a:rPr>
              <a:t>...</a:t>
            </a:r>
            <a:endParaRPr sz="1000">
              <a:latin typeface="Courier New"/>
              <a:cs typeface="Courier New"/>
            </a:endParaRPr>
          </a:p>
          <a:p>
            <a:pPr marL="323215" marR="549275">
              <a:lnSpc>
                <a:spcPts val="1019"/>
              </a:lnSpc>
              <a:spcBef>
                <a:spcPts val="95"/>
              </a:spcBef>
            </a:pPr>
            <a:r>
              <a:rPr sz="1000" spc="5" dirty="0">
                <a:latin typeface="Courier New"/>
                <a:cs typeface="Courier New"/>
              </a:rPr>
              <a:t>invoke method1; </a:t>
            </a:r>
            <a:r>
              <a:rPr sz="1000" spc="-590" dirty="0">
                <a:latin typeface="Courier New"/>
                <a:cs typeface="Courier New"/>
              </a:rPr>
              <a:t> </a:t>
            </a:r>
            <a:r>
              <a:rPr sz="1000" spc="5" dirty="0">
                <a:latin typeface="Courier New"/>
                <a:cs typeface="Courier New"/>
              </a:rPr>
              <a:t>statement1;</a:t>
            </a:r>
            <a:endParaRPr sz="1000">
              <a:latin typeface="Courier New"/>
              <a:cs typeface="Courier New"/>
            </a:endParaRPr>
          </a:p>
          <a:p>
            <a:pPr marL="167640">
              <a:lnSpc>
                <a:spcPts val="944"/>
              </a:lnSpc>
            </a:pPr>
            <a:r>
              <a:rPr sz="1000" spc="10" dirty="0">
                <a:latin typeface="Courier New"/>
                <a:cs typeface="Courier New"/>
              </a:rPr>
              <a:t>}</a:t>
            </a:r>
            <a:endParaRPr sz="1000">
              <a:latin typeface="Courier New"/>
              <a:cs typeface="Courier New"/>
            </a:endParaRPr>
          </a:p>
          <a:p>
            <a:pPr marL="323215" marR="5080" indent="-155575">
              <a:lnSpc>
                <a:spcPts val="1150"/>
              </a:lnSpc>
            </a:pPr>
            <a:r>
              <a:rPr sz="1000" b="1" spc="5" dirty="0">
                <a:solidFill>
                  <a:srgbClr val="000050"/>
                </a:solidFill>
                <a:latin typeface="Courier New"/>
                <a:cs typeface="Courier New"/>
              </a:rPr>
              <a:t>catch </a:t>
            </a:r>
            <a:r>
              <a:rPr sz="1000" spc="5" dirty="0">
                <a:latin typeface="Courier New"/>
                <a:cs typeface="Courier New"/>
              </a:rPr>
              <a:t>(Exception1 ex1) </a:t>
            </a:r>
            <a:r>
              <a:rPr sz="1000" spc="10" dirty="0">
                <a:latin typeface="Courier New"/>
                <a:cs typeface="Courier New"/>
              </a:rPr>
              <a:t>{ </a:t>
            </a:r>
            <a:r>
              <a:rPr sz="1000" spc="-590" dirty="0">
                <a:latin typeface="Courier New"/>
                <a:cs typeface="Courier New"/>
              </a:rPr>
              <a:t> </a:t>
            </a:r>
            <a:r>
              <a:rPr sz="1000" spc="5" dirty="0">
                <a:latin typeface="Courier New"/>
                <a:cs typeface="Courier New"/>
              </a:rPr>
              <a:t>Process</a:t>
            </a:r>
            <a:r>
              <a:rPr sz="1000" dirty="0">
                <a:latin typeface="Courier New"/>
                <a:cs typeface="Courier New"/>
              </a:rPr>
              <a:t> </a:t>
            </a:r>
            <a:r>
              <a:rPr sz="1000" spc="5" dirty="0">
                <a:latin typeface="Courier New"/>
                <a:cs typeface="Courier New"/>
              </a:rPr>
              <a:t>ex1;</a:t>
            </a:r>
            <a:endParaRPr sz="1000">
              <a:latin typeface="Courier New"/>
              <a:cs typeface="Courier New"/>
            </a:endParaRPr>
          </a:p>
          <a:p>
            <a:pPr marL="167640">
              <a:lnSpc>
                <a:spcPts val="905"/>
              </a:lnSpc>
            </a:pPr>
            <a:r>
              <a:rPr sz="1000" spc="10" dirty="0">
                <a:latin typeface="Courier New"/>
                <a:cs typeface="Courier New"/>
              </a:rPr>
              <a:t>}</a:t>
            </a:r>
            <a:endParaRPr sz="1000">
              <a:latin typeface="Courier New"/>
              <a:cs typeface="Courier New"/>
            </a:endParaRPr>
          </a:p>
          <a:p>
            <a:pPr marL="167640">
              <a:lnSpc>
                <a:spcPts val="1015"/>
              </a:lnSpc>
            </a:pPr>
            <a:r>
              <a:rPr sz="1000" spc="5" dirty="0">
                <a:latin typeface="Courier New"/>
                <a:cs typeface="Courier New"/>
              </a:rPr>
              <a:t>statement2;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ts val="1100"/>
              </a:lnSpc>
            </a:pPr>
            <a:r>
              <a:rPr sz="1000" spc="10" dirty="0">
                <a:latin typeface="Courier New"/>
                <a:cs typeface="Courier New"/>
              </a:rPr>
              <a:t>}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821541" y="1607627"/>
            <a:ext cx="2204720" cy="1860550"/>
          </a:xfrm>
          <a:custGeom>
            <a:avLst/>
            <a:gdLst/>
            <a:ahLst/>
            <a:cxnLst/>
            <a:rect l="l" t="t" r="r" b="b"/>
            <a:pathLst>
              <a:path w="2204720" h="1860550">
                <a:moveTo>
                  <a:pt x="0" y="1860502"/>
                </a:moveTo>
                <a:lnTo>
                  <a:pt x="2204323" y="1860502"/>
                </a:lnTo>
                <a:lnTo>
                  <a:pt x="2204323" y="0"/>
                </a:lnTo>
                <a:lnTo>
                  <a:pt x="0" y="0"/>
                </a:lnTo>
                <a:lnTo>
                  <a:pt x="0" y="1860502"/>
                </a:lnTo>
                <a:close/>
              </a:path>
            </a:pathLst>
          </a:custGeom>
          <a:ln w="155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896964" y="1576722"/>
            <a:ext cx="2047875" cy="164655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ts val="1110"/>
              </a:lnSpc>
              <a:spcBef>
                <a:spcPts val="125"/>
              </a:spcBef>
            </a:pPr>
            <a:r>
              <a:rPr sz="1000" spc="5" dirty="0">
                <a:latin typeface="Courier New"/>
                <a:cs typeface="Courier New"/>
              </a:rPr>
              <a:t>method1</a:t>
            </a:r>
            <a:r>
              <a:rPr sz="1000" spc="-40" dirty="0">
                <a:latin typeface="Courier New"/>
                <a:cs typeface="Courier New"/>
              </a:rPr>
              <a:t> </a:t>
            </a:r>
            <a:r>
              <a:rPr sz="1000" spc="10" dirty="0">
                <a:latin typeface="Courier New"/>
                <a:cs typeface="Courier New"/>
              </a:rPr>
              <a:t>{</a:t>
            </a:r>
            <a:endParaRPr sz="1000">
              <a:latin typeface="Courier New"/>
              <a:cs typeface="Courier New"/>
            </a:endParaRPr>
          </a:p>
          <a:p>
            <a:pPr marL="167640">
              <a:lnSpc>
                <a:spcPts val="1035"/>
              </a:lnSpc>
            </a:pPr>
            <a:r>
              <a:rPr sz="1000" spc="5" dirty="0">
                <a:latin typeface="Courier New"/>
                <a:cs typeface="Courier New"/>
              </a:rPr>
              <a:t>...</a:t>
            </a:r>
            <a:endParaRPr sz="1000">
              <a:latin typeface="Courier New"/>
              <a:cs typeface="Courier New"/>
            </a:endParaRPr>
          </a:p>
          <a:p>
            <a:pPr marL="168275">
              <a:lnSpc>
                <a:spcPts val="1095"/>
              </a:lnSpc>
            </a:pPr>
            <a:r>
              <a:rPr sz="1000" b="1" spc="5" dirty="0">
                <a:solidFill>
                  <a:srgbClr val="000050"/>
                </a:solidFill>
                <a:latin typeface="Courier New"/>
                <a:cs typeface="Courier New"/>
              </a:rPr>
              <a:t>try</a:t>
            </a:r>
            <a:r>
              <a:rPr sz="1000" b="1" spc="-75" dirty="0">
                <a:solidFill>
                  <a:srgbClr val="000050"/>
                </a:solidFill>
                <a:latin typeface="Courier New"/>
                <a:cs typeface="Courier New"/>
              </a:rPr>
              <a:t> </a:t>
            </a:r>
            <a:r>
              <a:rPr sz="1000" spc="10" dirty="0">
                <a:latin typeface="Courier New"/>
                <a:cs typeface="Courier New"/>
              </a:rPr>
              <a:t>{</a:t>
            </a:r>
            <a:endParaRPr sz="1000">
              <a:latin typeface="Courier New"/>
              <a:cs typeface="Courier New"/>
            </a:endParaRPr>
          </a:p>
          <a:p>
            <a:pPr marL="323215">
              <a:lnSpc>
                <a:spcPts val="1085"/>
              </a:lnSpc>
            </a:pPr>
            <a:r>
              <a:rPr sz="1000" spc="5" dirty="0">
                <a:latin typeface="Courier New"/>
                <a:cs typeface="Courier New"/>
              </a:rPr>
              <a:t>...</a:t>
            </a:r>
            <a:endParaRPr sz="1000">
              <a:latin typeface="Courier New"/>
              <a:cs typeface="Courier New"/>
            </a:endParaRPr>
          </a:p>
          <a:p>
            <a:pPr marL="323215" marR="549275">
              <a:lnSpc>
                <a:spcPts val="1019"/>
              </a:lnSpc>
              <a:spcBef>
                <a:spcPts val="95"/>
              </a:spcBef>
            </a:pPr>
            <a:r>
              <a:rPr sz="1000" spc="5" dirty="0">
                <a:latin typeface="Courier New"/>
                <a:cs typeface="Courier New"/>
              </a:rPr>
              <a:t>invoke method2; </a:t>
            </a:r>
            <a:r>
              <a:rPr sz="1000" spc="-590" dirty="0">
                <a:latin typeface="Courier New"/>
                <a:cs typeface="Courier New"/>
              </a:rPr>
              <a:t> </a:t>
            </a:r>
            <a:r>
              <a:rPr sz="1000" spc="5" dirty="0">
                <a:latin typeface="Courier New"/>
                <a:cs typeface="Courier New"/>
              </a:rPr>
              <a:t>statement3;</a:t>
            </a:r>
            <a:endParaRPr sz="1000">
              <a:latin typeface="Courier New"/>
              <a:cs typeface="Courier New"/>
            </a:endParaRPr>
          </a:p>
          <a:p>
            <a:pPr marL="167640">
              <a:lnSpc>
                <a:spcPts val="944"/>
              </a:lnSpc>
            </a:pPr>
            <a:r>
              <a:rPr sz="1000" spc="10" dirty="0">
                <a:latin typeface="Courier New"/>
                <a:cs typeface="Courier New"/>
              </a:rPr>
              <a:t>}</a:t>
            </a:r>
            <a:endParaRPr sz="1000">
              <a:latin typeface="Courier New"/>
              <a:cs typeface="Courier New"/>
            </a:endParaRPr>
          </a:p>
          <a:p>
            <a:pPr marL="323215" marR="5080" indent="-155575">
              <a:lnSpc>
                <a:spcPts val="1150"/>
              </a:lnSpc>
            </a:pPr>
            <a:r>
              <a:rPr sz="1000" b="1" spc="5" dirty="0">
                <a:solidFill>
                  <a:srgbClr val="000050"/>
                </a:solidFill>
                <a:latin typeface="Courier New"/>
                <a:cs typeface="Courier New"/>
              </a:rPr>
              <a:t>catch </a:t>
            </a:r>
            <a:r>
              <a:rPr sz="1000" spc="5" dirty="0">
                <a:latin typeface="Courier New"/>
                <a:cs typeface="Courier New"/>
              </a:rPr>
              <a:t>(Exception2 ex2) </a:t>
            </a:r>
            <a:r>
              <a:rPr sz="1000" spc="10" dirty="0">
                <a:latin typeface="Courier New"/>
                <a:cs typeface="Courier New"/>
              </a:rPr>
              <a:t>{ </a:t>
            </a:r>
            <a:r>
              <a:rPr sz="1000" spc="-590" dirty="0">
                <a:latin typeface="Courier New"/>
                <a:cs typeface="Courier New"/>
              </a:rPr>
              <a:t> </a:t>
            </a:r>
            <a:r>
              <a:rPr sz="1000" spc="5" dirty="0">
                <a:latin typeface="Courier New"/>
                <a:cs typeface="Courier New"/>
              </a:rPr>
              <a:t>Process</a:t>
            </a:r>
            <a:r>
              <a:rPr sz="1000" dirty="0">
                <a:latin typeface="Courier New"/>
                <a:cs typeface="Courier New"/>
              </a:rPr>
              <a:t> </a:t>
            </a:r>
            <a:r>
              <a:rPr sz="1000" spc="5" dirty="0">
                <a:latin typeface="Courier New"/>
                <a:cs typeface="Courier New"/>
              </a:rPr>
              <a:t>ex2;</a:t>
            </a:r>
            <a:endParaRPr sz="1000">
              <a:latin typeface="Courier New"/>
              <a:cs typeface="Courier New"/>
            </a:endParaRPr>
          </a:p>
          <a:p>
            <a:pPr marL="167640">
              <a:lnSpc>
                <a:spcPts val="905"/>
              </a:lnSpc>
            </a:pPr>
            <a:r>
              <a:rPr sz="1000" spc="10" dirty="0">
                <a:latin typeface="Courier New"/>
                <a:cs typeface="Courier New"/>
              </a:rPr>
              <a:t>}</a:t>
            </a:r>
            <a:endParaRPr sz="1000">
              <a:latin typeface="Courier New"/>
              <a:cs typeface="Courier New"/>
            </a:endParaRPr>
          </a:p>
          <a:p>
            <a:pPr marL="167640">
              <a:lnSpc>
                <a:spcPts val="1015"/>
              </a:lnSpc>
            </a:pPr>
            <a:r>
              <a:rPr sz="1000" spc="5" dirty="0">
                <a:latin typeface="Courier New"/>
                <a:cs typeface="Courier New"/>
              </a:rPr>
              <a:t>statement4;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ts val="1100"/>
              </a:lnSpc>
            </a:pPr>
            <a:r>
              <a:rPr sz="1000" spc="10" dirty="0">
                <a:latin typeface="Courier New"/>
                <a:cs typeface="Courier New"/>
              </a:rPr>
              <a:t>}</a:t>
            </a:r>
            <a:endParaRPr sz="1000">
              <a:latin typeface="Courier New"/>
              <a:cs typeface="Courier New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879848" y="1610092"/>
            <a:ext cx="5664835" cy="1876425"/>
            <a:chOff x="1879848" y="1610092"/>
            <a:chExt cx="5664835" cy="1876425"/>
          </a:xfrm>
        </p:grpSpPr>
        <p:sp>
          <p:nvSpPr>
            <p:cNvPr id="8" name="object 8"/>
            <p:cNvSpPr/>
            <p:nvPr/>
          </p:nvSpPr>
          <p:spPr>
            <a:xfrm>
              <a:off x="1881435" y="1705225"/>
              <a:ext cx="975360" cy="556895"/>
            </a:xfrm>
            <a:custGeom>
              <a:avLst/>
              <a:gdLst/>
              <a:ahLst/>
              <a:cxnLst/>
              <a:rect l="l" t="t" r="r" b="b"/>
              <a:pathLst>
                <a:path w="975360" h="556894">
                  <a:moveTo>
                    <a:pt x="887655" y="35234"/>
                  </a:moveTo>
                  <a:lnTo>
                    <a:pt x="7778" y="536030"/>
                  </a:lnTo>
                  <a:lnTo>
                    <a:pt x="2592" y="538631"/>
                  </a:lnTo>
                  <a:lnTo>
                    <a:pt x="2592" y="543832"/>
                  </a:lnTo>
                  <a:lnTo>
                    <a:pt x="0" y="546433"/>
                  </a:lnTo>
                  <a:lnTo>
                    <a:pt x="2592" y="551634"/>
                  </a:lnTo>
                  <a:lnTo>
                    <a:pt x="7778" y="556835"/>
                  </a:lnTo>
                  <a:lnTo>
                    <a:pt x="12964" y="556835"/>
                  </a:lnTo>
                  <a:lnTo>
                    <a:pt x="18150" y="554235"/>
                  </a:lnTo>
                  <a:lnTo>
                    <a:pt x="898995" y="55471"/>
                  </a:lnTo>
                  <a:lnTo>
                    <a:pt x="899915" y="41610"/>
                  </a:lnTo>
                  <a:lnTo>
                    <a:pt x="887655" y="35234"/>
                  </a:lnTo>
                  <a:close/>
                </a:path>
                <a:path w="975360" h="556894">
                  <a:moveTo>
                    <a:pt x="954127" y="31208"/>
                  </a:moveTo>
                  <a:lnTo>
                    <a:pt x="902508" y="31208"/>
                  </a:lnTo>
                  <a:lnTo>
                    <a:pt x="907694" y="33808"/>
                  </a:lnTo>
                  <a:lnTo>
                    <a:pt x="910287" y="36409"/>
                  </a:lnTo>
                  <a:lnTo>
                    <a:pt x="910287" y="49413"/>
                  </a:lnTo>
                  <a:lnTo>
                    <a:pt x="905101" y="52013"/>
                  </a:lnTo>
                  <a:lnTo>
                    <a:pt x="898995" y="55471"/>
                  </a:lnTo>
                  <a:lnTo>
                    <a:pt x="894729" y="119703"/>
                  </a:lnTo>
                  <a:lnTo>
                    <a:pt x="954127" y="31208"/>
                  </a:lnTo>
                  <a:close/>
                </a:path>
                <a:path w="975360" h="556894">
                  <a:moveTo>
                    <a:pt x="902508" y="31208"/>
                  </a:moveTo>
                  <a:lnTo>
                    <a:pt x="894729" y="31208"/>
                  </a:lnTo>
                  <a:lnTo>
                    <a:pt x="887655" y="35234"/>
                  </a:lnTo>
                  <a:lnTo>
                    <a:pt x="899915" y="41610"/>
                  </a:lnTo>
                  <a:lnTo>
                    <a:pt x="898995" y="55471"/>
                  </a:lnTo>
                  <a:lnTo>
                    <a:pt x="905101" y="52013"/>
                  </a:lnTo>
                  <a:lnTo>
                    <a:pt x="910287" y="49413"/>
                  </a:lnTo>
                  <a:lnTo>
                    <a:pt x="910287" y="36409"/>
                  </a:lnTo>
                  <a:lnTo>
                    <a:pt x="907694" y="33808"/>
                  </a:lnTo>
                  <a:lnTo>
                    <a:pt x="902508" y="31208"/>
                  </a:lnTo>
                  <a:close/>
                </a:path>
                <a:path w="975360" h="556894">
                  <a:moveTo>
                    <a:pt x="975073" y="0"/>
                  </a:moveTo>
                  <a:lnTo>
                    <a:pt x="829907" y="5201"/>
                  </a:lnTo>
                  <a:lnTo>
                    <a:pt x="887655" y="35234"/>
                  </a:lnTo>
                  <a:lnTo>
                    <a:pt x="894729" y="31208"/>
                  </a:lnTo>
                  <a:lnTo>
                    <a:pt x="954127" y="31208"/>
                  </a:lnTo>
                  <a:lnTo>
                    <a:pt x="97507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881435" y="1705225"/>
              <a:ext cx="975360" cy="556895"/>
            </a:xfrm>
            <a:custGeom>
              <a:avLst/>
              <a:gdLst/>
              <a:ahLst/>
              <a:cxnLst/>
              <a:rect l="l" t="t" r="r" b="b"/>
              <a:pathLst>
                <a:path w="975360" h="556894">
                  <a:moveTo>
                    <a:pt x="905101" y="52013"/>
                  </a:moveTo>
                  <a:lnTo>
                    <a:pt x="18150" y="554235"/>
                  </a:lnTo>
                  <a:lnTo>
                    <a:pt x="12964" y="556835"/>
                  </a:lnTo>
                  <a:lnTo>
                    <a:pt x="7778" y="556835"/>
                  </a:lnTo>
                  <a:lnTo>
                    <a:pt x="5185" y="554235"/>
                  </a:lnTo>
                  <a:lnTo>
                    <a:pt x="2592" y="551634"/>
                  </a:lnTo>
                  <a:lnTo>
                    <a:pt x="0" y="546433"/>
                  </a:lnTo>
                  <a:lnTo>
                    <a:pt x="2592" y="543832"/>
                  </a:lnTo>
                  <a:lnTo>
                    <a:pt x="2592" y="538631"/>
                  </a:lnTo>
                  <a:lnTo>
                    <a:pt x="7778" y="536030"/>
                  </a:lnTo>
                  <a:lnTo>
                    <a:pt x="894729" y="31208"/>
                  </a:lnTo>
                  <a:lnTo>
                    <a:pt x="899915" y="31208"/>
                  </a:lnTo>
                  <a:lnTo>
                    <a:pt x="902508" y="31208"/>
                  </a:lnTo>
                  <a:lnTo>
                    <a:pt x="907694" y="33808"/>
                  </a:lnTo>
                  <a:lnTo>
                    <a:pt x="910287" y="36409"/>
                  </a:lnTo>
                  <a:lnTo>
                    <a:pt x="910287" y="41610"/>
                  </a:lnTo>
                  <a:lnTo>
                    <a:pt x="910287" y="44211"/>
                  </a:lnTo>
                  <a:lnTo>
                    <a:pt x="910287" y="49413"/>
                  </a:lnTo>
                  <a:lnTo>
                    <a:pt x="905101" y="52013"/>
                  </a:lnTo>
                  <a:close/>
                </a:path>
                <a:path w="975360" h="556894">
                  <a:moveTo>
                    <a:pt x="899915" y="41610"/>
                  </a:moveTo>
                  <a:lnTo>
                    <a:pt x="829907" y="5201"/>
                  </a:lnTo>
                  <a:lnTo>
                    <a:pt x="975073" y="0"/>
                  </a:lnTo>
                  <a:lnTo>
                    <a:pt x="894729" y="119703"/>
                  </a:lnTo>
                  <a:lnTo>
                    <a:pt x="899915" y="4161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383721" y="1618030"/>
              <a:ext cx="2152650" cy="1860550"/>
            </a:xfrm>
            <a:custGeom>
              <a:avLst/>
              <a:gdLst/>
              <a:ahLst/>
              <a:cxnLst/>
              <a:rect l="l" t="t" r="r" b="b"/>
              <a:pathLst>
                <a:path w="2152650" h="1860550">
                  <a:moveTo>
                    <a:pt x="0" y="1860502"/>
                  </a:moveTo>
                  <a:lnTo>
                    <a:pt x="2152465" y="1860502"/>
                  </a:lnTo>
                  <a:lnTo>
                    <a:pt x="2152465" y="0"/>
                  </a:lnTo>
                  <a:lnTo>
                    <a:pt x="0" y="0"/>
                  </a:lnTo>
                  <a:lnTo>
                    <a:pt x="0" y="1860502"/>
                  </a:lnTo>
                  <a:close/>
                </a:path>
              </a:pathLst>
            </a:custGeom>
            <a:ln w="155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5459143" y="1589726"/>
            <a:ext cx="2047875" cy="164401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ts val="1110"/>
              </a:lnSpc>
              <a:spcBef>
                <a:spcPts val="125"/>
              </a:spcBef>
            </a:pPr>
            <a:r>
              <a:rPr sz="1000" spc="5" dirty="0">
                <a:latin typeface="Courier New"/>
                <a:cs typeface="Courier New"/>
              </a:rPr>
              <a:t>method2</a:t>
            </a:r>
            <a:r>
              <a:rPr sz="1000" spc="-40" dirty="0">
                <a:latin typeface="Courier New"/>
                <a:cs typeface="Courier New"/>
              </a:rPr>
              <a:t> </a:t>
            </a:r>
            <a:r>
              <a:rPr sz="1000" spc="10" dirty="0">
                <a:latin typeface="Courier New"/>
                <a:cs typeface="Courier New"/>
              </a:rPr>
              <a:t>{</a:t>
            </a:r>
            <a:endParaRPr sz="1000">
              <a:latin typeface="Courier New"/>
              <a:cs typeface="Courier New"/>
            </a:endParaRPr>
          </a:p>
          <a:p>
            <a:pPr marL="167640">
              <a:lnSpc>
                <a:spcPts val="1035"/>
              </a:lnSpc>
            </a:pPr>
            <a:r>
              <a:rPr sz="1000" spc="5" dirty="0">
                <a:latin typeface="Courier New"/>
                <a:cs typeface="Courier New"/>
              </a:rPr>
              <a:t>...</a:t>
            </a:r>
            <a:endParaRPr sz="1000">
              <a:latin typeface="Courier New"/>
              <a:cs typeface="Courier New"/>
            </a:endParaRPr>
          </a:p>
          <a:p>
            <a:pPr marL="168275">
              <a:lnSpc>
                <a:spcPts val="1085"/>
              </a:lnSpc>
            </a:pPr>
            <a:r>
              <a:rPr sz="1000" b="1" spc="5" dirty="0">
                <a:solidFill>
                  <a:srgbClr val="000050"/>
                </a:solidFill>
                <a:latin typeface="Courier New"/>
                <a:cs typeface="Courier New"/>
              </a:rPr>
              <a:t>try</a:t>
            </a:r>
            <a:r>
              <a:rPr sz="1000" b="1" spc="-75" dirty="0">
                <a:solidFill>
                  <a:srgbClr val="000050"/>
                </a:solidFill>
                <a:latin typeface="Courier New"/>
                <a:cs typeface="Courier New"/>
              </a:rPr>
              <a:t> </a:t>
            </a:r>
            <a:r>
              <a:rPr sz="1000" spc="10" dirty="0">
                <a:latin typeface="Courier New"/>
                <a:cs typeface="Courier New"/>
              </a:rPr>
              <a:t>{</a:t>
            </a:r>
            <a:endParaRPr sz="1000">
              <a:latin typeface="Courier New"/>
              <a:cs typeface="Courier New"/>
            </a:endParaRPr>
          </a:p>
          <a:p>
            <a:pPr marL="323215">
              <a:lnSpc>
                <a:spcPts val="1075"/>
              </a:lnSpc>
            </a:pPr>
            <a:r>
              <a:rPr sz="1000" spc="5" dirty="0">
                <a:latin typeface="Courier New"/>
                <a:cs typeface="Courier New"/>
              </a:rPr>
              <a:t>...</a:t>
            </a:r>
            <a:endParaRPr sz="1000">
              <a:latin typeface="Courier New"/>
              <a:cs typeface="Courier New"/>
            </a:endParaRPr>
          </a:p>
          <a:p>
            <a:pPr marL="323215" marR="549275">
              <a:lnSpc>
                <a:spcPts val="1019"/>
              </a:lnSpc>
              <a:spcBef>
                <a:spcPts val="95"/>
              </a:spcBef>
            </a:pPr>
            <a:r>
              <a:rPr sz="1000" spc="5" dirty="0">
                <a:latin typeface="Courier New"/>
                <a:cs typeface="Courier New"/>
              </a:rPr>
              <a:t>invoke method3; </a:t>
            </a:r>
            <a:r>
              <a:rPr sz="1000" spc="-590" dirty="0">
                <a:latin typeface="Courier New"/>
                <a:cs typeface="Courier New"/>
              </a:rPr>
              <a:t> </a:t>
            </a:r>
            <a:r>
              <a:rPr sz="1000" spc="5" dirty="0">
                <a:latin typeface="Courier New"/>
                <a:cs typeface="Courier New"/>
              </a:rPr>
              <a:t>statement5;</a:t>
            </a:r>
            <a:endParaRPr sz="1000">
              <a:latin typeface="Courier New"/>
              <a:cs typeface="Courier New"/>
            </a:endParaRPr>
          </a:p>
          <a:p>
            <a:pPr marL="167640">
              <a:lnSpc>
                <a:spcPts val="944"/>
              </a:lnSpc>
            </a:pPr>
            <a:r>
              <a:rPr sz="1000" spc="10" dirty="0">
                <a:latin typeface="Courier New"/>
                <a:cs typeface="Courier New"/>
              </a:rPr>
              <a:t>}</a:t>
            </a:r>
            <a:endParaRPr sz="1000">
              <a:latin typeface="Courier New"/>
              <a:cs typeface="Courier New"/>
            </a:endParaRPr>
          </a:p>
          <a:p>
            <a:pPr marL="323215" marR="5080" indent="-155575">
              <a:lnSpc>
                <a:spcPts val="1150"/>
              </a:lnSpc>
            </a:pPr>
            <a:r>
              <a:rPr sz="1000" b="1" spc="5" dirty="0">
                <a:solidFill>
                  <a:srgbClr val="000050"/>
                </a:solidFill>
                <a:latin typeface="Courier New"/>
                <a:cs typeface="Courier New"/>
              </a:rPr>
              <a:t>catch </a:t>
            </a:r>
            <a:r>
              <a:rPr sz="1000" spc="5" dirty="0">
                <a:latin typeface="Courier New"/>
                <a:cs typeface="Courier New"/>
              </a:rPr>
              <a:t>(Exception3 ex3) </a:t>
            </a:r>
            <a:r>
              <a:rPr sz="1000" spc="10" dirty="0">
                <a:latin typeface="Courier New"/>
                <a:cs typeface="Courier New"/>
              </a:rPr>
              <a:t>{ </a:t>
            </a:r>
            <a:r>
              <a:rPr sz="1000" spc="-590" dirty="0">
                <a:latin typeface="Courier New"/>
                <a:cs typeface="Courier New"/>
              </a:rPr>
              <a:t> </a:t>
            </a:r>
            <a:r>
              <a:rPr sz="1000" spc="5" dirty="0">
                <a:latin typeface="Courier New"/>
                <a:cs typeface="Courier New"/>
              </a:rPr>
              <a:t>Process</a:t>
            </a:r>
            <a:r>
              <a:rPr sz="1000" dirty="0">
                <a:latin typeface="Courier New"/>
                <a:cs typeface="Courier New"/>
              </a:rPr>
              <a:t> </a:t>
            </a:r>
            <a:r>
              <a:rPr sz="1000" spc="5" dirty="0">
                <a:latin typeface="Courier New"/>
                <a:cs typeface="Courier New"/>
              </a:rPr>
              <a:t>ex3;</a:t>
            </a:r>
            <a:endParaRPr sz="1000">
              <a:latin typeface="Courier New"/>
              <a:cs typeface="Courier New"/>
            </a:endParaRPr>
          </a:p>
          <a:p>
            <a:pPr marL="167640">
              <a:lnSpc>
                <a:spcPts val="905"/>
              </a:lnSpc>
            </a:pPr>
            <a:r>
              <a:rPr sz="1000" spc="10" dirty="0">
                <a:latin typeface="Courier New"/>
                <a:cs typeface="Courier New"/>
              </a:rPr>
              <a:t>}</a:t>
            </a:r>
            <a:endParaRPr sz="1000">
              <a:latin typeface="Courier New"/>
              <a:cs typeface="Courier New"/>
            </a:endParaRPr>
          </a:p>
          <a:p>
            <a:pPr marL="167640">
              <a:lnSpc>
                <a:spcPts val="1015"/>
              </a:lnSpc>
            </a:pPr>
            <a:r>
              <a:rPr sz="1000" spc="5" dirty="0">
                <a:latin typeface="Courier New"/>
                <a:cs typeface="Courier New"/>
              </a:rPr>
              <a:t>statement6;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ts val="1100"/>
              </a:lnSpc>
            </a:pPr>
            <a:r>
              <a:rPr sz="1000" spc="10" dirty="0">
                <a:latin typeface="Courier New"/>
                <a:cs typeface="Courier New"/>
              </a:rPr>
              <a:t>}</a:t>
            </a:r>
            <a:endParaRPr sz="1000">
              <a:latin typeface="Courier New"/>
              <a:cs typeface="Courier New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4395680" y="1732534"/>
            <a:ext cx="3561079" cy="580390"/>
            <a:chOff x="4395680" y="1732534"/>
            <a:chExt cx="3561079" cy="580390"/>
          </a:xfrm>
        </p:grpSpPr>
        <p:sp>
          <p:nvSpPr>
            <p:cNvPr id="13" name="object 13"/>
            <p:cNvSpPr/>
            <p:nvPr/>
          </p:nvSpPr>
          <p:spPr>
            <a:xfrm>
              <a:off x="4396979" y="1733832"/>
              <a:ext cx="1024890" cy="508000"/>
            </a:xfrm>
            <a:custGeom>
              <a:avLst/>
              <a:gdLst/>
              <a:ahLst/>
              <a:cxnLst/>
              <a:rect l="l" t="t" r="r" b="b"/>
              <a:pathLst>
                <a:path w="1024889" h="508000">
                  <a:moveTo>
                    <a:pt x="934434" y="31998"/>
                  </a:moveTo>
                  <a:lnTo>
                    <a:pt x="5149" y="486617"/>
                  </a:lnTo>
                  <a:lnTo>
                    <a:pt x="2592" y="489218"/>
                  </a:lnTo>
                  <a:lnTo>
                    <a:pt x="0" y="494419"/>
                  </a:lnTo>
                  <a:lnTo>
                    <a:pt x="0" y="502221"/>
                  </a:lnTo>
                  <a:lnTo>
                    <a:pt x="2592" y="504822"/>
                  </a:lnTo>
                  <a:lnTo>
                    <a:pt x="5149" y="507422"/>
                  </a:lnTo>
                  <a:lnTo>
                    <a:pt x="15521" y="507422"/>
                  </a:lnTo>
                  <a:lnTo>
                    <a:pt x="944703" y="52925"/>
                  </a:lnTo>
                  <a:lnTo>
                    <a:pt x="946551" y="39010"/>
                  </a:lnTo>
                  <a:lnTo>
                    <a:pt x="934434" y="31998"/>
                  </a:lnTo>
                  <a:close/>
                </a:path>
                <a:path w="1024889" h="508000">
                  <a:moveTo>
                    <a:pt x="1002775" y="28607"/>
                  </a:moveTo>
                  <a:lnTo>
                    <a:pt x="949144" y="28607"/>
                  </a:lnTo>
                  <a:lnTo>
                    <a:pt x="954330" y="31208"/>
                  </a:lnTo>
                  <a:lnTo>
                    <a:pt x="956923" y="33808"/>
                  </a:lnTo>
                  <a:lnTo>
                    <a:pt x="956923" y="41610"/>
                  </a:lnTo>
                  <a:lnTo>
                    <a:pt x="954330" y="46884"/>
                  </a:lnTo>
                  <a:lnTo>
                    <a:pt x="951737" y="49485"/>
                  </a:lnTo>
                  <a:lnTo>
                    <a:pt x="944703" y="52925"/>
                  </a:lnTo>
                  <a:lnTo>
                    <a:pt x="936180" y="117103"/>
                  </a:lnTo>
                  <a:lnTo>
                    <a:pt x="1002775" y="28607"/>
                  </a:lnTo>
                  <a:close/>
                </a:path>
                <a:path w="1024889" h="508000">
                  <a:moveTo>
                    <a:pt x="949144" y="28607"/>
                  </a:moveTo>
                  <a:lnTo>
                    <a:pt x="941366" y="28607"/>
                  </a:lnTo>
                  <a:lnTo>
                    <a:pt x="934434" y="31998"/>
                  </a:lnTo>
                  <a:lnTo>
                    <a:pt x="946551" y="39010"/>
                  </a:lnTo>
                  <a:lnTo>
                    <a:pt x="944703" y="52925"/>
                  </a:lnTo>
                  <a:lnTo>
                    <a:pt x="951737" y="49485"/>
                  </a:lnTo>
                  <a:lnTo>
                    <a:pt x="954330" y="46884"/>
                  </a:lnTo>
                  <a:lnTo>
                    <a:pt x="956923" y="41610"/>
                  </a:lnTo>
                  <a:lnTo>
                    <a:pt x="956923" y="33808"/>
                  </a:lnTo>
                  <a:lnTo>
                    <a:pt x="954330" y="31208"/>
                  </a:lnTo>
                  <a:lnTo>
                    <a:pt x="949144" y="28607"/>
                  </a:lnTo>
                  <a:close/>
                </a:path>
                <a:path w="1024889" h="508000">
                  <a:moveTo>
                    <a:pt x="1024302" y="0"/>
                  </a:moveTo>
                  <a:lnTo>
                    <a:pt x="879136" y="0"/>
                  </a:lnTo>
                  <a:lnTo>
                    <a:pt x="934434" y="31998"/>
                  </a:lnTo>
                  <a:lnTo>
                    <a:pt x="941366" y="28607"/>
                  </a:lnTo>
                  <a:lnTo>
                    <a:pt x="1002775" y="28607"/>
                  </a:lnTo>
                  <a:lnTo>
                    <a:pt x="102430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396979" y="1733833"/>
              <a:ext cx="1024890" cy="508000"/>
            </a:xfrm>
            <a:custGeom>
              <a:avLst/>
              <a:gdLst/>
              <a:ahLst/>
              <a:cxnLst/>
              <a:rect l="l" t="t" r="r" b="b"/>
              <a:pathLst>
                <a:path w="1024889" h="508000">
                  <a:moveTo>
                    <a:pt x="951737" y="49485"/>
                  </a:moveTo>
                  <a:lnTo>
                    <a:pt x="15521" y="507422"/>
                  </a:lnTo>
                  <a:lnTo>
                    <a:pt x="10335" y="507422"/>
                  </a:lnTo>
                  <a:lnTo>
                    <a:pt x="5149" y="507422"/>
                  </a:lnTo>
                  <a:lnTo>
                    <a:pt x="2592" y="504822"/>
                  </a:lnTo>
                  <a:lnTo>
                    <a:pt x="0" y="502221"/>
                  </a:lnTo>
                  <a:lnTo>
                    <a:pt x="0" y="497020"/>
                  </a:lnTo>
                  <a:lnTo>
                    <a:pt x="0" y="494419"/>
                  </a:lnTo>
                  <a:lnTo>
                    <a:pt x="2592" y="489218"/>
                  </a:lnTo>
                  <a:lnTo>
                    <a:pt x="5149" y="486617"/>
                  </a:lnTo>
                  <a:lnTo>
                    <a:pt x="941366" y="28607"/>
                  </a:lnTo>
                  <a:lnTo>
                    <a:pt x="946551" y="28607"/>
                  </a:lnTo>
                  <a:lnTo>
                    <a:pt x="949144" y="28607"/>
                  </a:lnTo>
                  <a:lnTo>
                    <a:pt x="954330" y="31208"/>
                  </a:lnTo>
                  <a:lnTo>
                    <a:pt x="956923" y="33808"/>
                  </a:lnTo>
                  <a:lnTo>
                    <a:pt x="956923" y="39010"/>
                  </a:lnTo>
                  <a:lnTo>
                    <a:pt x="956923" y="41610"/>
                  </a:lnTo>
                  <a:lnTo>
                    <a:pt x="954330" y="46884"/>
                  </a:lnTo>
                  <a:lnTo>
                    <a:pt x="951737" y="49485"/>
                  </a:lnTo>
                  <a:close/>
                </a:path>
                <a:path w="1024889" h="508000">
                  <a:moveTo>
                    <a:pt x="946551" y="39010"/>
                  </a:moveTo>
                  <a:lnTo>
                    <a:pt x="879136" y="0"/>
                  </a:lnTo>
                  <a:lnTo>
                    <a:pt x="1024302" y="0"/>
                  </a:lnTo>
                  <a:lnTo>
                    <a:pt x="936180" y="117103"/>
                  </a:lnTo>
                  <a:lnTo>
                    <a:pt x="946551" y="3901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930637" y="1801523"/>
              <a:ext cx="1024890" cy="510540"/>
            </a:xfrm>
            <a:custGeom>
              <a:avLst/>
              <a:gdLst/>
              <a:ahLst/>
              <a:cxnLst/>
              <a:rect l="l" t="t" r="r" b="b"/>
              <a:pathLst>
                <a:path w="1024890" h="510539">
                  <a:moveTo>
                    <a:pt x="934856" y="34392"/>
                  </a:moveTo>
                  <a:lnTo>
                    <a:pt x="5185" y="489145"/>
                  </a:lnTo>
                  <a:lnTo>
                    <a:pt x="2592" y="491746"/>
                  </a:lnTo>
                  <a:lnTo>
                    <a:pt x="0" y="496947"/>
                  </a:lnTo>
                  <a:lnTo>
                    <a:pt x="0" y="504750"/>
                  </a:lnTo>
                  <a:lnTo>
                    <a:pt x="2592" y="507350"/>
                  </a:lnTo>
                  <a:lnTo>
                    <a:pt x="7778" y="509951"/>
                  </a:lnTo>
                  <a:lnTo>
                    <a:pt x="15557" y="509951"/>
                  </a:lnTo>
                  <a:lnTo>
                    <a:pt x="945026" y="52714"/>
                  </a:lnTo>
                  <a:lnTo>
                    <a:pt x="946551" y="41610"/>
                  </a:lnTo>
                  <a:lnTo>
                    <a:pt x="934856" y="34392"/>
                  </a:lnTo>
                  <a:close/>
                </a:path>
                <a:path w="1024890" h="510539">
                  <a:moveTo>
                    <a:pt x="1004287" y="28607"/>
                  </a:moveTo>
                  <a:lnTo>
                    <a:pt x="946551" y="28607"/>
                  </a:lnTo>
                  <a:lnTo>
                    <a:pt x="951737" y="31208"/>
                  </a:lnTo>
                  <a:lnTo>
                    <a:pt x="954330" y="31208"/>
                  </a:lnTo>
                  <a:lnTo>
                    <a:pt x="956923" y="36409"/>
                  </a:lnTo>
                  <a:lnTo>
                    <a:pt x="956923" y="44211"/>
                  </a:lnTo>
                  <a:lnTo>
                    <a:pt x="951737" y="49413"/>
                  </a:lnTo>
                  <a:lnTo>
                    <a:pt x="945026" y="52714"/>
                  </a:lnTo>
                  <a:lnTo>
                    <a:pt x="936180" y="117103"/>
                  </a:lnTo>
                  <a:lnTo>
                    <a:pt x="1004287" y="28607"/>
                  </a:lnTo>
                  <a:close/>
                </a:path>
                <a:path w="1024890" h="510539">
                  <a:moveTo>
                    <a:pt x="946551" y="28607"/>
                  </a:moveTo>
                  <a:lnTo>
                    <a:pt x="941366" y="31208"/>
                  </a:lnTo>
                  <a:lnTo>
                    <a:pt x="934856" y="34392"/>
                  </a:lnTo>
                  <a:lnTo>
                    <a:pt x="946551" y="41610"/>
                  </a:lnTo>
                  <a:lnTo>
                    <a:pt x="945026" y="52714"/>
                  </a:lnTo>
                  <a:lnTo>
                    <a:pt x="951737" y="49413"/>
                  </a:lnTo>
                  <a:lnTo>
                    <a:pt x="956923" y="44211"/>
                  </a:lnTo>
                  <a:lnTo>
                    <a:pt x="956923" y="36409"/>
                  </a:lnTo>
                  <a:lnTo>
                    <a:pt x="954330" y="31208"/>
                  </a:lnTo>
                  <a:lnTo>
                    <a:pt x="951737" y="31208"/>
                  </a:lnTo>
                  <a:lnTo>
                    <a:pt x="946551" y="28607"/>
                  </a:lnTo>
                  <a:close/>
                </a:path>
                <a:path w="1024890" h="510539">
                  <a:moveTo>
                    <a:pt x="879136" y="0"/>
                  </a:moveTo>
                  <a:lnTo>
                    <a:pt x="934856" y="34392"/>
                  </a:lnTo>
                  <a:lnTo>
                    <a:pt x="941366" y="31208"/>
                  </a:lnTo>
                  <a:lnTo>
                    <a:pt x="946551" y="28607"/>
                  </a:lnTo>
                  <a:lnTo>
                    <a:pt x="1004287" y="28607"/>
                  </a:lnTo>
                  <a:lnTo>
                    <a:pt x="1024302" y="2600"/>
                  </a:lnTo>
                  <a:lnTo>
                    <a:pt x="87913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930637" y="1801523"/>
              <a:ext cx="1024890" cy="510540"/>
            </a:xfrm>
            <a:custGeom>
              <a:avLst/>
              <a:gdLst/>
              <a:ahLst/>
              <a:cxnLst/>
              <a:rect l="l" t="t" r="r" b="b"/>
              <a:pathLst>
                <a:path w="1024890" h="510539">
                  <a:moveTo>
                    <a:pt x="951737" y="49413"/>
                  </a:moveTo>
                  <a:lnTo>
                    <a:pt x="15557" y="509951"/>
                  </a:lnTo>
                  <a:lnTo>
                    <a:pt x="10371" y="509951"/>
                  </a:lnTo>
                  <a:lnTo>
                    <a:pt x="7778" y="509951"/>
                  </a:lnTo>
                  <a:lnTo>
                    <a:pt x="2592" y="507350"/>
                  </a:lnTo>
                  <a:lnTo>
                    <a:pt x="0" y="504750"/>
                  </a:lnTo>
                  <a:lnTo>
                    <a:pt x="0" y="499548"/>
                  </a:lnTo>
                  <a:lnTo>
                    <a:pt x="0" y="496947"/>
                  </a:lnTo>
                  <a:lnTo>
                    <a:pt x="2592" y="491746"/>
                  </a:lnTo>
                  <a:lnTo>
                    <a:pt x="5185" y="489145"/>
                  </a:lnTo>
                  <a:lnTo>
                    <a:pt x="941366" y="31208"/>
                  </a:lnTo>
                  <a:lnTo>
                    <a:pt x="946551" y="28607"/>
                  </a:lnTo>
                  <a:lnTo>
                    <a:pt x="951737" y="31208"/>
                  </a:lnTo>
                  <a:lnTo>
                    <a:pt x="954330" y="31208"/>
                  </a:lnTo>
                  <a:lnTo>
                    <a:pt x="956923" y="36409"/>
                  </a:lnTo>
                  <a:lnTo>
                    <a:pt x="956923" y="39010"/>
                  </a:lnTo>
                  <a:lnTo>
                    <a:pt x="956923" y="44211"/>
                  </a:lnTo>
                  <a:lnTo>
                    <a:pt x="954330" y="46812"/>
                  </a:lnTo>
                  <a:lnTo>
                    <a:pt x="951737" y="49413"/>
                  </a:lnTo>
                  <a:close/>
                </a:path>
                <a:path w="1024890" h="510539">
                  <a:moveTo>
                    <a:pt x="946551" y="41610"/>
                  </a:moveTo>
                  <a:lnTo>
                    <a:pt x="879136" y="0"/>
                  </a:lnTo>
                  <a:lnTo>
                    <a:pt x="1024302" y="2600"/>
                  </a:lnTo>
                  <a:lnTo>
                    <a:pt x="936180" y="117103"/>
                  </a:lnTo>
                  <a:lnTo>
                    <a:pt x="946551" y="4161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8003281" y="1563719"/>
            <a:ext cx="958850" cy="465455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 marR="5080" algn="just">
              <a:lnSpc>
                <a:spcPct val="93100"/>
              </a:lnSpc>
              <a:spcBef>
                <a:spcPts val="204"/>
              </a:spcBef>
            </a:pPr>
            <a:r>
              <a:rPr sz="1000" spc="10" dirty="0">
                <a:latin typeface="Courier New"/>
                <a:cs typeface="Courier New"/>
              </a:rPr>
              <a:t>An</a:t>
            </a:r>
            <a:r>
              <a:rPr sz="1000" spc="-60" dirty="0">
                <a:latin typeface="Courier New"/>
                <a:cs typeface="Courier New"/>
              </a:rPr>
              <a:t> </a:t>
            </a:r>
            <a:r>
              <a:rPr sz="1000" spc="5" dirty="0">
                <a:latin typeface="Courier New"/>
                <a:cs typeface="Courier New"/>
              </a:rPr>
              <a:t>exception </a:t>
            </a:r>
            <a:r>
              <a:rPr sz="1000" spc="-590" dirty="0">
                <a:latin typeface="Courier New"/>
                <a:cs typeface="Courier New"/>
              </a:rPr>
              <a:t> </a:t>
            </a:r>
            <a:r>
              <a:rPr sz="1000" spc="10" dirty="0">
                <a:latin typeface="Courier New"/>
                <a:cs typeface="Courier New"/>
              </a:rPr>
              <a:t>is</a:t>
            </a:r>
            <a:r>
              <a:rPr sz="1000" spc="-25" dirty="0">
                <a:latin typeface="Courier New"/>
                <a:cs typeface="Courier New"/>
              </a:rPr>
              <a:t> </a:t>
            </a:r>
            <a:r>
              <a:rPr sz="1000" spc="5" dirty="0">
                <a:latin typeface="Courier New"/>
                <a:cs typeface="Courier New"/>
              </a:rPr>
              <a:t>thrown</a:t>
            </a:r>
            <a:r>
              <a:rPr sz="1000" spc="-25" dirty="0">
                <a:latin typeface="Courier New"/>
                <a:cs typeface="Courier New"/>
              </a:rPr>
              <a:t> </a:t>
            </a:r>
            <a:r>
              <a:rPr sz="1000" spc="5" dirty="0">
                <a:latin typeface="Courier New"/>
                <a:cs typeface="Courier New"/>
              </a:rPr>
              <a:t>in </a:t>
            </a:r>
            <a:r>
              <a:rPr sz="1000" spc="-590" dirty="0">
                <a:latin typeface="Courier New"/>
                <a:cs typeface="Courier New"/>
              </a:rPr>
              <a:t> </a:t>
            </a:r>
            <a:r>
              <a:rPr sz="1000" spc="5" dirty="0">
                <a:latin typeface="Courier New"/>
                <a:cs typeface="Courier New"/>
              </a:rPr>
              <a:t>method3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855800" y="4030167"/>
            <a:ext cx="1149350" cy="1191895"/>
          </a:xfrm>
          <a:custGeom>
            <a:avLst/>
            <a:gdLst/>
            <a:ahLst/>
            <a:cxnLst/>
            <a:rect l="l" t="t" r="r" b="b"/>
            <a:pathLst>
              <a:path w="1149350" h="1191895">
                <a:moveTo>
                  <a:pt x="7778" y="0"/>
                </a:moveTo>
                <a:lnTo>
                  <a:pt x="7778" y="1170970"/>
                </a:lnTo>
              </a:path>
              <a:path w="1149350" h="1191895">
                <a:moveTo>
                  <a:pt x="1148798" y="7802"/>
                </a:moveTo>
                <a:lnTo>
                  <a:pt x="1148798" y="1178772"/>
                </a:lnTo>
              </a:path>
              <a:path w="1149350" h="1191895">
                <a:moveTo>
                  <a:pt x="0" y="1191772"/>
                </a:moveTo>
                <a:lnTo>
                  <a:pt x="1148798" y="1191772"/>
                </a:lnTo>
              </a:path>
            </a:pathLst>
          </a:custGeom>
          <a:ln w="155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83226" y="3801465"/>
            <a:ext cx="803275" cy="1816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000" spc="5" dirty="0">
                <a:latin typeface="Courier New"/>
                <a:cs typeface="Courier New"/>
              </a:rPr>
              <a:t>Call</a:t>
            </a:r>
            <a:r>
              <a:rPr sz="1000" spc="-50" dirty="0">
                <a:latin typeface="Courier New"/>
                <a:cs typeface="Courier New"/>
              </a:rPr>
              <a:t> </a:t>
            </a:r>
            <a:r>
              <a:rPr sz="1000" spc="5" dirty="0">
                <a:latin typeface="Courier New"/>
                <a:cs typeface="Courier New"/>
              </a:rPr>
              <a:t>Stack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71356" y="4899530"/>
            <a:ext cx="1125855" cy="1816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11125">
              <a:lnSpc>
                <a:spcPct val="100000"/>
              </a:lnSpc>
              <a:spcBef>
                <a:spcPts val="125"/>
              </a:spcBef>
            </a:pPr>
            <a:r>
              <a:rPr sz="1000" spc="5" dirty="0">
                <a:latin typeface="Courier New"/>
                <a:cs typeface="Courier New"/>
              </a:rPr>
              <a:t>main</a:t>
            </a:r>
            <a:r>
              <a:rPr sz="1000" spc="-35" dirty="0">
                <a:latin typeface="Courier New"/>
                <a:cs typeface="Courier New"/>
              </a:rPr>
              <a:t> </a:t>
            </a:r>
            <a:r>
              <a:rPr sz="1000" spc="5" dirty="0">
                <a:latin typeface="Courier New"/>
                <a:cs typeface="Courier New"/>
              </a:rPr>
              <a:t>method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793019" y="4001559"/>
            <a:ext cx="1149350" cy="1189355"/>
          </a:xfrm>
          <a:custGeom>
            <a:avLst/>
            <a:gdLst/>
            <a:ahLst/>
            <a:cxnLst/>
            <a:rect l="l" t="t" r="r" b="b"/>
            <a:pathLst>
              <a:path w="1149350" h="1189354">
                <a:moveTo>
                  <a:pt x="7778" y="0"/>
                </a:moveTo>
                <a:lnTo>
                  <a:pt x="7778" y="1170883"/>
                </a:lnTo>
              </a:path>
              <a:path w="1149350" h="1189354">
                <a:moveTo>
                  <a:pt x="1148870" y="5201"/>
                </a:moveTo>
                <a:lnTo>
                  <a:pt x="1148870" y="1176084"/>
                </a:lnTo>
              </a:path>
              <a:path w="1149350" h="1189354">
                <a:moveTo>
                  <a:pt x="0" y="1189088"/>
                </a:moveTo>
                <a:lnTo>
                  <a:pt x="1148870" y="1189088"/>
                </a:lnTo>
              </a:path>
            </a:pathLst>
          </a:custGeom>
          <a:ln w="155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2808576" y="4595108"/>
            <a:ext cx="1125855" cy="45529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R="38735" algn="ctr">
              <a:lnSpc>
                <a:spcPct val="100000"/>
              </a:lnSpc>
              <a:spcBef>
                <a:spcPts val="125"/>
              </a:spcBef>
            </a:pPr>
            <a:r>
              <a:rPr sz="1000" spc="5" dirty="0">
                <a:latin typeface="Courier New"/>
                <a:cs typeface="Courier New"/>
              </a:rPr>
              <a:t>method1</a:t>
            </a:r>
            <a:endParaRPr sz="1000">
              <a:latin typeface="Courier New"/>
              <a:cs typeface="Courier New"/>
            </a:endParaRPr>
          </a:p>
          <a:p>
            <a:pPr marR="38735" algn="ctr">
              <a:lnSpc>
                <a:spcPct val="100000"/>
              </a:lnSpc>
              <a:spcBef>
                <a:spcPts val="950"/>
              </a:spcBef>
            </a:pPr>
            <a:r>
              <a:rPr sz="1000" spc="5" dirty="0">
                <a:latin typeface="Courier New"/>
                <a:cs typeface="Courier New"/>
              </a:rPr>
              <a:t>main</a:t>
            </a:r>
            <a:r>
              <a:rPr sz="1000" spc="-30" dirty="0">
                <a:latin typeface="Courier New"/>
                <a:cs typeface="Courier New"/>
              </a:rPr>
              <a:t> </a:t>
            </a:r>
            <a:r>
              <a:rPr sz="1000" spc="5" dirty="0">
                <a:latin typeface="Courier New"/>
                <a:cs typeface="Courier New"/>
              </a:rPr>
              <a:t>method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699087" y="4001559"/>
            <a:ext cx="1149350" cy="1191895"/>
          </a:xfrm>
          <a:custGeom>
            <a:avLst/>
            <a:gdLst/>
            <a:ahLst/>
            <a:cxnLst/>
            <a:rect l="l" t="t" r="r" b="b"/>
            <a:pathLst>
              <a:path w="1149350" h="1191895">
                <a:moveTo>
                  <a:pt x="7778" y="0"/>
                </a:moveTo>
                <a:lnTo>
                  <a:pt x="7778" y="1170883"/>
                </a:lnTo>
              </a:path>
              <a:path w="1149350" h="1191895">
                <a:moveTo>
                  <a:pt x="1148870" y="7802"/>
                </a:moveTo>
                <a:lnTo>
                  <a:pt x="1148870" y="1178685"/>
                </a:lnTo>
              </a:path>
              <a:path w="1149350" h="1191895">
                <a:moveTo>
                  <a:pt x="0" y="1191688"/>
                </a:moveTo>
                <a:lnTo>
                  <a:pt x="1148870" y="1191688"/>
                </a:lnTo>
              </a:path>
            </a:pathLst>
          </a:custGeom>
          <a:ln w="155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4714644" y="4321892"/>
            <a:ext cx="1125855" cy="7283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66700">
              <a:lnSpc>
                <a:spcPct val="100000"/>
              </a:lnSpc>
              <a:spcBef>
                <a:spcPts val="125"/>
              </a:spcBef>
            </a:pPr>
            <a:r>
              <a:rPr sz="1000" spc="5" dirty="0">
                <a:latin typeface="Courier New"/>
                <a:cs typeface="Courier New"/>
              </a:rPr>
              <a:t>method2</a:t>
            </a:r>
            <a:endParaRPr sz="1000">
              <a:latin typeface="Courier New"/>
              <a:cs typeface="Courier New"/>
            </a:endParaRPr>
          </a:p>
          <a:p>
            <a:pPr marL="111125" marR="150495" indent="155575">
              <a:lnSpc>
                <a:spcPct val="179300"/>
              </a:lnSpc>
            </a:pPr>
            <a:r>
              <a:rPr sz="1000" spc="5" dirty="0">
                <a:latin typeface="Courier New"/>
                <a:cs typeface="Courier New"/>
              </a:rPr>
              <a:t>method1 </a:t>
            </a:r>
            <a:r>
              <a:rPr sz="1000" spc="10" dirty="0">
                <a:latin typeface="Courier New"/>
                <a:cs typeface="Courier New"/>
              </a:rPr>
              <a:t> </a:t>
            </a:r>
            <a:r>
              <a:rPr sz="1000" spc="5" dirty="0">
                <a:latin typeface="Courier New"/>
                <a:cs typeface="Courier New"/>
              </a:rPr>
              <a:t>main</a:t>
            </a:r>
            <a:r>
              <a:rPr sz="1000" spc="-55" dirty="0">
                <a:latin typeface="Courier New"/>
                <a:cs typeface="Courier New"/>
              </a:rPr>
              <a:t> </a:t>
            </a:r>
            <a:r>
              <a:rPr sz="1000" spc="5" dirty="0">
                <a:latin typeface="Courier New"/>
                <a:cs typeface="Courier New"/>
              </a:rPr>
              <a:t>method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6649235" y="3985955"/>
            <a:ext cx="1151890" cy="1191895"/>
          </a:xfrm>
          <a:custGeom>
            <a:avLst/>
            <a:gdLst/>
            <a:ahLst/>
            <a:cxnLst/>
            <a:rect l="l" t="t" r="r" b="b"/>
            <a:pathLst>
              <a:path w="1151890" h="1191895">
                <a:moveTo>
                  <a:pt x="10371" y="0"/>
                </a:moveTo>
                <a:lnTo>
                  <a:pt x="10371" y="1170887"/>
                </a:lnTo>
              </a:path>
              <a:path w="1151890" h="1191895">
                <a:moveTo>
                  <a:pt x="1151462" y="7802"/>
                </a:moveTo>
                <a:lnTo>
                  <a:pt x="1151462" y="1178689"/>
                </a:lnTo>
              </a:path>
              <a:path w="1151890" h="1191895">
                <a:moveTo>
                  <a:pt x="0" y="1191688"/>
                </a:moveTo>
                <a:lnTo>
                  <a:pt x="1151462" y="1191688"/>
                </a:lnTo>
              </a:path>
            </a:pathLst>
          </a:custGeom>
          <a:ln w="155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6667385" y="3988859"/>
            <a:ext cx="1125855" cy="10483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R="12700" algn="ctr">
              <a:lnSpc>
                <a:spcPct val="100000"/>
              </a:lnSpc>
              <a:spcBef>
                <a:spcPts val="125"/>
              </a:spcBef>
            </a:pPr>
            <a:r>
              <a:rPr sz="1000" spc="5" dirty="0">
                <a:latin typeface="Courier New"/>
                <a:cs typeface="Courier New"/>
              </a:rPr>
              <a:t>method3</a:t>
            </a:r>
            <a:endParaRPr sz="1000">
              <a:latin typeface="Courier New"/>
              <a:cs typeface="Courier New"/>
            </a:endParaRPr>
          </a:p>
          <a:p>
            <a:pPr marL="108585" marR="153035" indent="31115" algn="ctr">
              <a:lnSpc>
                <a:spcPct val="175000"/>
              </a:lnSpc>
              <a:spcBef>
                <a:spcPts val="520"/>
              </a:spcBef>
            </a:pPr>
            <a:r>
              <a:rPr sz="1000" spc="5" dirty="0">
                <a:latin typeface="Courier New"/>
                <a:cs typeface="Courier New"/>
              </a:rPr>
              <a:t>method2 </a:t>
            </a:r>
            <a:r>
              <a:rPr sz="1000" spc="10" dirty="0">
                <a:latin typeface="Courier New"/>
                <a:cs typeface="Courier New"/>
              </a:rPr>
              <a:t> </a:t>
            </a:r>
            <a:r>
              <a:rPr sz="1000" spc="5" dirty="0">
                <a:latin typeface="Courier New"/>
                <a:cs typeface="Courier New"/>
              </a:rPr>
              <a:t>method1 </a:t>
            </a:r>
            <a:r>
              <a:rPr sz="1000" spc="10" dirty="0">
                <a:latin typeface="Courier New"/>
                <a:cs typeface="Courier New"/>
              </a:rPr>
              <a:t> </a:t>
            </a:r>
            <a:r>
              <a:rPr sz="1000" spc="5" dirty="0">
                <a:latin typeface="Courier New"/>
                <a:cs typeface="Courier New"/>
              </a:rPr>
              <a:t>main</a:t>
            </a:r>
            <a:r>
              <a:rPr sz="1000" spc="-55" dirty="0">
                <a:latin typeface="Courier New"/>
                <a:cs typeface="Courier New"/>
              </a:rPr>
              <a:t> </a:t>
            </a:r>
            <a:r>
              <a:rPr sz="1000" spc="5" dirty="0">
                <a:latin typeface="Courier New"/>
                <a:cs typeface="Courier New"/>
              </a:rPr>
              <a:t>method</a:t>
            </a:r>
            <a:endParaRPr sz="1000">
              <a:latin typeface="Courier New"/>
              <a:cs typeface="Courier New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0" y="0"/>
            <a:ext cx="9144000" cy="938530"/>
            <a:chOff x="0" y="0"/>
            <a:chExt cx="9144000" cy="938530"/>
          </a:xfrm>
        </p:grpSpPr>
        <p:sp>
          <p:nvSpPr>
            <p:cNvPr id="28" name="object 28"/>
            <p:cNvSpPr/>
            <p:nvPr/>
          </p:nvSpPr>
          <p:spPr>
            <a:xfrm>
              <a:off x="6099047" y="26380"/>
              <a:ext cx="3045460" cy="0"/>
            </a:xfrm>
            <a:custGeom>
              <a:avLst/>
              <a:gdLst/>
              <a:ahLst/>
              <a:cxnLst/>
              <a:rect l="l" t="t" r="r" b="b"/>
              <a:pathLst>
                <a:path w="3045459">
                  <a:moveTo>
                    <a:pt x="0" y="0"/>
                  </a:moveTo>
                  <a:lnTo>
                    <a:pt x="3044952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0" y="26944"/>
              <a:ext cx="6099175" cy="0"/>
            </a:xfrm>
            <a:custGeom>
              <a:avLst/>
              <a:gdLst/>
              <a:ahLst/>
              <a:cxnLst/>
              <a:rect l="l" t="t" r="r" b="b"/>
              <a:pathLst>
                <a:path w="6099175">
                  <a:moveTo>
                    <a:pt x="0" y="0"/>
                  </a:moveTo>
                  <a:lnTo>
                    <a:pt x="6099048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23346" y="0"/>
              <a:ext cx="585984" cy="938047"/>
            </a:xfrm>
            <a:prstGeom prst="rect">
              <a:avLst/>
            </a:prstGeom>
          </p:spPr>
        </p:pic>
      </p:grpSp>
      <p:sp>
        <p:nvSpPr>
          <p:cNvPr id="31" name="object 3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20260" y="152400"/>
            <a:ext cx="657987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Catch</a:t>
            </a:r>
            <a:r>
              <a:rPr spc="-25" dirty="0"/>
              <a:t> </a:t>
            </a:r>
            <a:r>
              <a:rPr spc="-5" dirty="0"/>
              <a:t>or </a:t>
            </a:r>
            <a:r>
              <a:rPr spc="-10" dirty="0"/>
              <a:t>Declare</a:t>
            </a:r>
            <a:r>
              <a:rPr spc="-20" dirty="0"/>
              <a:t> </a:t>
            </a:r>
            <a:r>
              <a:rPr spc="-25" dirty="0"/>
              <a:t>Checked</a:t>
            </a:r>
            <a:r>
              <a:rPr spc="-15" dirty="0"/>
              <a:t> Exceptions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340" y="1023620"/>
            <a:ext cx="511302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latin typeface="Calibri"/>
                <a:cs typeface="Calibri"/>
              </a:rPr>
              <a:t>Suppose</a:t>
            </a:r>
            <a:r>
              <a:rPr sz="3000" spc="-2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p2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is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defined</a:t>
            </a:r>
            <a:r>
              <a:rPr sz="3000" spc="-2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as</a:t>
            </a:r>
            <a:r>
              <a:rPr sz="3000" spc="-15" dirty="0">
                <a:latin typeface="Calibri"/>
                <a:cs typeface="Calibri"/>
              </a:rPr>
              <a:t> follows: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94522" y="2464855"/>
            <a:ext cx="5990590" cy="1906270"/>
          </a:xfrm>
          <a:prstGeom prst="rect">
            <a:avLst/>
          </a:prstGeom>
          <a:ln w="17485">
            <a:solidFill>
              <a:srgbClr val="000000"/>
            </a:solidFill>
          </a:ln>
        </p:spPr>
        <p:txBody>
          <a:bodyPr vert="horz" wrap="square" lIns="0" tIns="22225" rIns="0" bIns="0" rtlCol="0">
            <a:spAutoFit/>
          </a:bodyPr>
          <a:lstStyle/>
          <a:p>
            <a:pPr marR="2442845" algn="r">
              <a:lnSpc>
                <a:spcPts val="1739"/>
              </a:lnSpc>
              <a:spcBef>
                <a:spcPts val="175"/>
              </a:spcBef>
            </a:pPr>
            <a:r>
              <a:rPr sz="1500" spc="15" dirty="0">
                <a:latin typeface="Courier New"/>
                <a:cs typeface="Courier New"/>
              </a:rPr>
              <a:t>void</a:t>
            </a:r>
            <a:r>
              <a:rPr sz="1500" dirty="0">
                <a:latin typeface="Courier New"/>
                <a:cs typeface="Courier New"/>
              </a:rPr>
              <a:t> </a:t>
            </a:r>
            <a:r>
              <a:rPr sz="1500" spc="10" dirty="0">
                <a:latin typeface="Courier New"/>
                <a:cs typeface="Courier New"/>
              </a:rPr>
              <a:t>p2()</a:t>
            </a:r>
            <a:r>
              <a:rPr sz="1500" spc="5" dirty="0">
                <a:latin typeface="Courier New"/>
                <a:cs typeface="Courier New"/>
              </a:rPr>
              <a:t> </a:t>
            </a:r>
            <a:r>
              <a:rPr sz="1500" spc="10" dirty="0">
                <a:latin typeface="Courier New"/>
                <a:cs typeface="Courier New"/>
              </a:rPr>
              <a:t>throws</a:t>
            </a:r>
            <a:r>
              <a:rPr sz="1500" spc="5" dirty="0">
                <a:latin typeface="Courier New"/>
                <a:cs typeface="Courier New"/>
              </a:rPr>
              <a:t> </a:t>
            </a:r>
            <a:r>
              <a:rPr sz="1500" spc="10" dirty="0">
                <a:latin typeface="Courier New"/>
                <a:cs typeface="Courier New"/>
              </a:rPr>
              <a:t>IOException</a:t>
            </a:r>
            <a:r>
              <a:rPr sz="1500" spc="-5" dirty="0">
                <a:latin typeface="Courier New"/>
                <a:cs typeface="Courier New"/>
              </a:rPr>
              <a:t> </a:t>
            </a:r>
            <a:r>
              <a:rPr sz="1500" spc="15" dirty="0">
                <a:latin typeface="Courier New"/>
                <a:cs typeface="Courier New"/>
              </a:rPr>
              <a:t>{</a:t>
            </a:r>
            <a:endParaRPr sz="1500">
              <a:latin typeface="Courier New"/>
              <a:cs typeface="Courier New"/>
            </a:endParaRPr>
          </a:p>
          <a:p>
            <a:pPr marR="2441575" algn="r">
              <a:lnSpc>
                <a:spcPts val="1710"/>
              </a:lnSpc>
            </a:pPr>
            <a:r>
              <a:rPr sz="1500" b="1" spc="15" dirty="0">
                <a:latin typeface="Courier New"/>
                <a:cs typeface="Courier New"/>
              </a:rPr>
              <a:t>if</a:t>
            </a:r>
            <a:r>
              <a:rPr sz="1500" b="1" spc="-10" dirty="0">
                <a:latin typeface="Courier New"/>
                <a:cs typeface="Courier New"/>
              </a:rPr>
              <a:t> </a:t>
            </a:r>
            <a:r>
              <a:rPr sz="1500" b="1" spc="15" dirty="0">
                <a:latin typeface="Courier New"/>
                <a:cs typeface="Courier New"/>
              </a:rPr>
              <a:t>(a</a:t>
            </a:r>
            <a:r>
              <a:rPr sz="1500" b="1" spc="-5" dirty="0">
                <a:latin typeface="Courier New"/>
                <a:cs typeface="Courier New"/>
              </a:rPr>
              <a:t> </a:t>
            </a:r>
            <a:r>
              <a:rPr sz="1500" b="1" spc="15" dirty="0">
                <a:latin typeface="Courier New"/>
                <a:cs typeface="Courier New"/>
              </a:rPr>
              <a:t>file</a:t>
            </a:r>
            <a:r>
              <a:rPr sz="1500" b="1" spc="-5" dirty="0">
                <a:latin typeface="Courier New"/>
                <a:cs typeface="Courier New"/>
              </a:rPr>
              <a:t> </a:t>
            </a:r>
            <a:r>
              <a:rPr sz="1500" b="1" spc="15" dirty="0">
                <a:latin typeface="Courier New"/>
                <a:cs typeface="Courier New"/>
              </a:rPr>
              <a:t>does</a:t>
            </a:r>
            <a:r>
              <a:rPr sz="1500" b="1" spc="-5" dirty="0">
                <a:latin typeface="Courier New"/>
                <a:cs typeface="Courier New"/>
              </a:rPr>
              <a:t> </a:t>
            </a:r>
            <a:r>
              <a:rPr sz="1500" b="1" spc="15" dirty="0">
                <a:latin typeface="Courier New"/>
                <a:cs typeface="Courier New"/>
              </a:rPr>
              <a:t>not</a:t>
            </a:r>
            <a:r>
              <a:rPr sz="1500" b="1" spc="-5" dirty="0">
                <a:latin typeface="Courier New"/>
                <a:cs typeface="Courier New"/>
              </a:rPr>
              <a:t> </a:t>
            </a:r>
            <a:r>
              <a:rPr sz="1500" b="1" spc="10" dirty="0">
                <a:latin typeface="Courier New"/>
                <a:cs typeface="Courier New"/>
              </a:rPr>
              <a:t>exist)</a:t>
            </a:r>
            <a:r>
              <a:rPr sz="1500" b="1" spc="-5" dirty="0">
                <a:latin typeface="Courier New"/>
                <a:cs typeface="Courier New"/>
              </a:rPr>
              <a:t> </a:t>
            </a:r>
            <a:r>
              <a:rPr sz="1500" b="1" spc="15" dirty="0">
                <a:latin typeface="Courier New"/>
                <a:cs typeface="Courier New"/>
              </a:rPr>
              <a:t>{</a:t>
            </a:r>
            <a:endParaRPr sz="1500">
              <a:latin typeface="Courier New"/>
              <a:cs typeface="Courier New"/>
            </a:endParaRPr>
          </a:p>
          <a:p>
            <a:pPr marL="638175">
              <a:lnSpc>
                <a:spcPts val="1735"/>
              </a:lnSpc>
            </a:pPr>
            <a:r>
              <a:rPr sz="1500" b="1" spc="10" dirty="0">
                <a:latin typeface="Courier New"/>
                <a:cs typeface="Courier New"/>
              </a:rPr>
              <a:t>throw </a:t>
            </a:r>
            <a:r>
              <a:rPr sz="1500" b="1" spc="15" dirty="0">
                <a:latin typeface="Courier New"/>
                <a:cs typeface="Courier New"/>
              </a:rPr>
              <a:t>new</a:t>
            </a:r>
            <a:r>
              <a:rPr sz="1500" b="1" spc="5" dirty="0">
                <a:latin typeface="Courier New"/>
                <a:cs typeface="Courier New"/>
              </a:rPr>
              <a:t> </a:t>
            </a:r>
            <a:r>
              <a:rPr sz="1500" b="1" spc="10" dirty="0">
                <a:latin typeface="Courier New"/>
                <a:cs typeface="Courier New"/>
              </a:rPr>
              <a:t>IOException("File </a:t>
            </a:r>
            <a:r>
              <a:rPr sz="1500" b="1" spc="15" dirty="0">
                <a:latin typeface="Courier New"/>
                <a:cs typeface="Courier New"/>
              </a:rPr>
              <a:t>does</a:t>
            </a:r>
            <a:r>
              <a:rPr sz="1500" b="1" spc="10" dirty="0">
                <a:latin typeface="Courier New"/>
                <a:cs typeface="Courier New"/>
              </a:rPr>
              <a:t> </a:t>
            </a:r>
            <a:r>
              <a:rPr sz="1500" b="1" spc="15" dirty="0">
                <a:latin typeface="Courier New"/>
                <a:cs typeface="Courier New"/>
              </a:rPr>
              <a:t>not</a:t>
            </a:r>
            <a:r>
              <a:rPr sz="1500" b="1" spc="10" dirty="0">
                <a:latin typeface="Courier New"/>
                <a:cs typeface="Courier New"/>
              </a:rPr>
              <a:t> exist");</a:t>
            </a:r>
            <a:endParaRPr sz="1500">
              <a:latin typeface="Courier New"/>
              <a:cs typeface="Courier New"/>
            </a:endParaRPr>
          </a:p>
          <a:p>
            <a:pPr marL="289560">
              <a:lnSpc>
                <a:spcPts val="1760"/>
              </a:lnSpc>
            </a:pPr>
            <a:r>
              <a:rPr sz="1500" b="1" spc="15" dirty="0">
                <a:latin typeface="Courier New"/>
                <a:cs typeface="Courier New"/>
              </a:rPr>
              <a:t>}</a:t>
            </a:r>
            <a:endParaRPr sz="15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50">
              <a:latin typeface="Courier New"/>
              <a:cs typeface="Courier New"/>
            </a:endParaRPr>
          </a:p>
          <a:p>
            <a:pPr marL="289560">
              <a:lnSpc>
                <a:spcPts val="1795"/>
              </a:lnSpc>
            </a:pPr>
            <a:r>
              <a:rPr sz="1500" b="1" spc="10" dirty="0">
                <a:latin typeface="Courier New"/>
                <a:cs typeface="Courier New"/>
              </a:rPr>
              <a:t>...</a:t>
            </a:r>
            <a:endParaRPr sz="1500">
              <a:latin typeface="Courier New"/>
              <a:cs typeface="Courier New"/>
            </a:endParaRPr>
          </a:p>
          <a:p>
            <a:pPr marL="57785">
              <a:lnSpc>
                <a:spcPts val="1795"/>
              </a:lnSpc>
            </a:pPr>
            <a:r>
              <a:rPr sz="1500" spc="15" dirty="0">
                <a:latin typeface="Courier New"/>
                <a:cs typeface="Courier New"/>
              </a:rPr>
              <a:t>}</a:t>
            </a:r>
            <a:endParaRPr sz="1500">
              <a:latin typeface="Courier New"/>
              <a:cs typeface="Courier New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0"/>
            <a:ext cx="9144000" cy="938530"/>
            <a:chOff x="0" y="0"/>
            <a:chExt cx="9144000" cy="938530"/>
          </a:xfrm>
        </p:grpSpPr>
        <p:sp>
          <p:nvSpPr>
            <p:cNvPr id="6" name="object 6"/>
            <p:cNvSpPr/>
            <p:nvPr/>
          </p:nvSpPr>
          <p:spPr>
            <a:xfrm>
              <a:off x="6099047" y="26380"/>
              <a:ext cx="3045460" cy="0"/>
            </a:xfrm>
            <a:custGeom>
              <a:avLst/>
              <a:gdLst/>
              <a:ahLst/>
              <a:cxnLst/>
              <a:rect l="l" t="t" r="r" b="b"/>
              <a:pathLst>
                <a:path w="3045459">
                  <a:moveTo>
                    <a:pt x="0" y="0"/>
                  </a:moveTo>
                  <a:lnTo>
                    <a:pt x="3044952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26944"/>
              <a:ext cx="6099175" cy="0"/>
            </a:xfrm>
            <a:custGeom>
              <a:avLst/>
              <a:gdLst/>
              <a:ahLst/>
              <a:cxnLst/>
              <a:rect l="l" t="t" r="r" b="b"/>
              <a:pathLst>
                <a:path w="6099175">
                  <a:moveTo>
                    <a:pt x="0" y="0"/>
                  </a:moveTo>
                  <a:lnTo>
                    <a:pt x="6099048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23346" y="0"/>
              <a:ext cx="585984" cy="938047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962</TotalTime>
  <Words>3625</Words>
  <Application>Microsoft Office PowerPoint</Application>
  <PresentationFormat>On-screen Show (4:3)</PresentationFormat>
  <Paragraphs>591</Paragraphs>
  <Slides>54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1" baseType="lpstr">
      <vt:lpstr>Arial</vt:lpstr>
      <vt:lpstr>Calibri</vt:lpstr>
      <vt:lpstr>Calibri Light</vt:lpstr>
      <vt:lpstr>Courier New</vt:lpstr>
      <vt:lpstr>Times New Roman</vt:lpstr>
      <vt:lpstr>Wingdings</vt:lpstr>
      <vt:lpstr>Office Theme</vt:lpstr>
      <vt:lpstr>CS 501- Introduction to JAVA Programming Lecture 11 - Exception Handling and Text I/O</vt:lpstr>
      <vt:lpstr>Checked vs Unchecked Exceptions</vt:lpstr>
      <vt:lpstr>Simple Example</vt:lpstr>
      <vt:lpstr>Stack Trace</vt:lpstr>
      <vt:lpstr>Declaring Exceptions</vt:lpstr>
      <vt:lpstr>Throwing Exceptions</vt:lpstr>
      <vt:lpstr>Catching Exceptions</vt:lpstr>
      <vt:lpstr>Catching Exceptions</vt:lpstr>
      <vt:lpstr>Catch or Declare Checked Exceptions</vt:lpstr>
      <vt:lpstr>Exception Advantages</vt:lpstr>
      <vt:lpstr>Handling InputMismatchException By handling InputMismatchException, your program will  continuously read an input until it is correct.</vt:lpstr>
      <vt:lpstr>Handling InputMismatchException</vt:lpstr>
      <vt:lpstr>Rethrowing Exceptions</vt:lpstr>
      <vt:lpstr>The finally Clause</vt:lpstr>
      <vt:lpstr>The finally Clause</vt:lpstr>
      <vt:lpstr>Trace a Program Execution</vt:lpstr>
      <vt:lpstr>Trace a Program Execution</vt:lpstr>
      <vt:lpstr>Trace a Program Execution</vt:lpstr>
      <vt:lpstr>Trace a Program Execution</vt:lpstr>
      <vt:lpstr>Trace a Program Execution</vt:lpstr>
      <vt:lpstr>Trace a Program Execution</vt:lpstr>
      <vt:lpstr>Trace a Program Execution</vt:lpstr>
      <vt:lpstr>Rethrowing Exceptions</vt:lpstr>
      <vt:lpstr>Trace a Program Execution</vt:lpstr>
      <vt:lpstr>Trace a Program Execution</vt:lpstr>
      <vt:lpstr>Trace a Program Execution</vt:lpstr>
      <vt:lpstr>Trace a Program Execution</vt:lpstr>
      <vt:lpstr>Cautions When Using Exceptions</vt:lpstr>
      <vt:lpstr>When to Throw Exceptions</vt:lpstr>
      <vt:lpstr>When to Use Exceptions</vt:lpstr>
      <vt:lpstr>Defining Custom Exception Classes</vt:lpstr>
      <vt:lpstr>Assertions</vt:lpstr>
      <vt:lpstr>Declaring Assertions</vt:lpstr>
      <vt:lpstr>Executing Assertions</vt:lpstr>
      <vt:lpstr>Executing Assertions Example</vt:lpstr>
      <vt:lpstr>Running Programs with Assertions</vt:lpstr>
      <vt:lpstr>Using Exception Handling or Assertions</vt:lpstr>
      <vt:lpstr>Using Exception Handling or Assertions</vt:lpstr>
      <vt:lpstr>Using Exception Handling or Assertions</vt:lpstr>
      <vt:lpstr>The File Class</vt:lpstr>
      <vt:lpstr>Obtaining file properties and manipulating file</vt:lpstr>
      <vt:lpstr>PowerPoint Presentation</vt:lpstr>
      <vt:lpstr>Problem: Explore File Properties</vt:lpstr>
      <vt:lpstr>Text I/O</vt:lpstr>
      <vt:lpstr>Writing Data Using PrintWriter</vt:lpstr>
      <vt:lpstr>Writing Data Using PrintWriter</vt:lpstr>
      <vt:lpstr>Reading Data Using Scanner</vt:lpstr>
      <vt:lpstr>Reading Data Using Scanner</vt:lpstr>
      <vt:lpstr>Problem: Replacing Text</vt:lpstr>
      <vt:lpstr>import java.io.*;  import java.util.*;</vt:lpstr>
      <vt:lpstr>PowerPoint Presentation</vt:lpstr>
      <vt:lpstr>Reading Data from the Web</vt:lpstr>
      <vt:lpstr>Reading Data from the Web</vt:lpstr>
      <vt:lpstr>import java.util.Scanner;  public class ReadFileFromURL { public static void main(String[] args){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Aughdon Breslin</cp:lastModifiedBy>
  <cp:revision>2</cp:revision>
  <dcterms:created xsi:type="dcterms:W3CDTF">2025-02-09T22:41:43Z</dcterms:created>
  <dcterms:modified xsi:type="dcterms:W3CDTF">2025-02-23T20:06:46Z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2022-10-17T00:00:00Z</vt:filetime>
  </property>
  <property fmtid="{D5CDD505-2E9C-101B-9397-08002B2CF9AE}" pid="3" name="LastSaved">
    <vt:filetime>2025-02-09T00:00:00Z</vt:filetime>
  </property>
  <property fmtid="{D5CDD505-2E9C-101B-9397-08002B2CF9AE}" pid="4" name="MSIP_Label_a73fd474-4f3c-44ed-88fb-5cc4bd2471bf_Enabled">
    <vt:lpwstr>true</vt:lpwstr>
  </property>
  <property fmtid="{D5CDD505-2E9C-101B-9397-08002B2CF9AE}" pid="5" name="MSIP_Label_a73fd474-4f3c-44ed-88fb-5cc4bd2471bf_SetDate">
    <vt:lpwstr>2025-02-23T04:04:19Z</vt:lpwstr>
  </property>
  <property fmtid="{D5CDD505-2E9C-101B-9397-08002B2CF9AE}" pid="6" name="MSIP_Label_a73fd474-4f3c-44ed-88fb-5cc4bd2471bf_Method">
    <vt:lpwstr>Standard</vt:lpwstr>
  </property>
  <property fmtid="{D5CDD505-2E9C-101B-9397-08002B2CF9AE}" pid="7" name="MSIP_Label_a73fd474-4f3c-44ed-88fb-5cc4bd2471bf_Name">
    <vt:lpwstr>defa4170-0d19-0005-0004-bc88714345d2</vt:lpwstr>
  </property>
  <property fmtid="{D5CDD505-2E9C-101B-9397-08002B2CF9AE}" pid="8" name="MSIP_Label_a73fd474-4f3c-44ed-88fb-5cc4bd2471bf_SiteId">
    <vt:lpwstr>8d1a69ec-03b5-4345-ae21-dad112f5fb4f</vt:lpwstr>
  </property>
  <property fmtid="{D5CDD505-2E9C-101B-9397-08002B2CF9AE}" pid="9" name="MSIP_Label_a73fd474-4f3c-44ed-88fb-5cc4bd2471bf_ActionId">
    <vt:lpwstr>648d9a47-4a87-49e8-ba68-ba7b47bb517a</vt:lpwstr>
  </property>
  <property fmtid="{D5CDD505-2E9C-101B-9397-08002B2CF9AE}" pid="10" name="MSIP_Label_a73fd474-4f3c-44ed-88fb-5cc4bd2471bf_ContentBits">
    <vt:lpwstr>0</vt:lpwstr>
  </property>
  <property fmtid="{D5CDD505-2E9C-101B-9397-08002B2CF9AE}" pid="11" name="MSIP_Label_a73fd474-4f3c-44ed-88fb-5cc4bd2471bf_Tag">
    <vt:lpwstr>10, 3, 0, 1</vt:lpwstr>
  </property>
</Properties>
</file>