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33180" y="2826003"/>
            <a:ext cx="89256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65175" y="1063244"/>
            <a:ext cx="5097780" cy="419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082952" y="1202944"/>
            <a:ext cx="3293109" cy="3521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 h="0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7518" y="206755"/>
            <a:ext cx="1169696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70376" y="1310479"/>
            <a:ext cx="8737600" cy="4223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</a:t>
            </a:r>
            <a:r>
              <a:rPr dirty="0"/>
              <a:t>S 501 – </a:t>
            </a:r>
            <a:r>
              <a:rPr dirty="0" spc="5"/>
              <a:t>I</a:t>
            </a:r>
            <a:r>
              <a:rPr dirty="0"/>
              <a:t>nt</a:t>
            </a:r>
            <a:r>
              <a:rPr dirty="0" spc="5"/>
              <a:t>r</a:t>
            </a:r>
            <a:r>
              <a:rPr dirty="0"/>
              <a:t>odu</a:t>
            </a:r>
            <a:r>
              <a:rPr dirty="0" spc="-5"/>
              <a:t>c</a:t>
            </a:r>
            <a:r>
              <a:rPr dirty="0"/>
              <a:t>tion to </a:t>
            </a:r>
            <a:r>
              <a:rPr dirty="0" spc="5"/>
              <a:t>J</a:t>
            </a:r>
            <a:r>
              <a:rPr dirty="0" spc="-520"/>
              <a:t>AV</a:t>
            </a:r>
            <a:r>
              <a:rPr dirty="0"/>
              <a:t>A</a:t>
            </a:r>
            <a:r>
              <a:rPr dirty="0" spc="-225"/>
              <a:t> </a:t>
            </a:r>
            <a:r>
              <a:rPr dirty="0"/>
              <a:t>P</a:t>
            </a:r>
            <a:r>
              <a:rPr dirty="0" spc="5"/>
              <a:t>r</a:t>
            </a:r>
            <a:r>
              <a:rPr dirty="0"/>
              <a:t>og</a:t>
            </a:r>
            <a:r>
              <a:rPr dirty="0" spc="5"/>
              <a:t>r</a:t>
            </a:r>
            <a:r>
              <a:rPr dirty="0" spc="-5"/>
              <a:t>a</a:t>
            </a:r>
            <a:r>
              <a:rPr dirty="0"/>
              <a:t>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4193" y="3583940"/>
            <a:ext cx="6043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Lecture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2 –</a:t>
            </a:r>
            <a:r>
              <a:rPr dirty="0" sz="2400" spc="-5">
                <a:latin typeface="Times New Roman"/>
                <a:cs typeface="Times New Roman"/>
              </a:rPr>
              <a:t> Elementary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Programming,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Selections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5944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Id</a:t>
            </a:r>
            <a:r>
              <a:rPr dirty="0" spc="5"/>
              <a:t>e</a:t>
            </a:r>
            <a:r>
              <a:rPr dirty="0"/>
              <a:t>ntifi</a:t>
            </a:r>
            <a:r>
              <a:rPr dirty="0" spc="5"/>
              <a:t>e</a:t>
            </a:r>
            <a:r>
              <a:rPr dirty="0"/>
              <a:t>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1130300"/>
            <a:ext cx="10045700" cy="38658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Identifiers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elements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classes,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sequence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characters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consist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digits,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underscores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(_),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dollar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signs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($).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An </a:t>
            </a:r>
            <a:r>
              <a:rPr dirty="0" sz="1800" spc="-5">
                <a:latin typeface="Times New Roman"/>
                <a:cs typeface="Times New Roman"/>
              </a:rPr>
              <a:t>identifier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must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start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letter,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underscore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(_), 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dollar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sign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($).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 cannot </a:t>
            </a:r>
            <a:r>
              <a:rPr dirty="0" sz="1800" spc="-5">
                <a:latin typeface="Times New Roman"/>
                <a:cs typeface="Times New Roman"/>
              </a:rPr>
              <a:t>start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digit.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cannot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reserved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word.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(See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Appendix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“Java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Keywords,”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reserved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words).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5">
                <a:latin typeface="Times New Roman"/>
                <a:cs typeface="Times New Roman"/>
              </a:rPr>
              <a:t> identifier </a:t>
            </a:r>
            <a:r>
              <a:rPr dirty="0" sz="1800">
                <a:latin typeface="Times New Roman"/>
                <a:cs typeface="Times New Roman"/>
              </a:rPr>
              <a:t>cannot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true,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false</a:t>
            </a:r>
            <a:r>
              <a:rPr dirty="0" sz="1800" spc="-1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null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identifier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any</a:t>
            </a:r>
            <a:r>
              <a:rPr dirty="0" sz="1800" spc="-5">
                <a:latin typeface="Times New Roman"/>
                <a:cs typeface="Times New Roman"/>
              </a:rPr>
              <a:t> length.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ts val="212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Examples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illegal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identifiers: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ts val="2125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latin typeface="Times New Roman"/>
                <a:cs typeface="Times New Roman"/>
              </a:rPr>
              <a:t>2A,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d+4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4458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1044955"/>
            <a:ext cx="1030605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25">
                <a:latin typeface="Times New Roman"/>
                <a:cs typeface="Times New Roman"/>
              </a:rPr>
              <a:t>Variables</a:t>
            </a:r>
            <a:r>
              <a:rPr dirty="0" sz="1800">
                <a:latin typeface="Times New Roman"/>
                <a:cs typeface="Times New Roman"/>
              </a:rPr>
              <a:t> 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represent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changed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e.g.,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radius,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209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30">
                <a:latin typeface="Times New Roman"/>
                <a:cs typeface="Times New Roman"/>
              </a:rPr>
              <a:t>Variable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declaration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tells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compiler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allocate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appropriate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memory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space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based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syntax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declaration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datatype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3156" y="2919609"/>
            <a:ext cx="5540375" cy="3361054"/>
          </a:xfrm>
          <a:custGeom>
            <a:avLst/>
            <a:gdLst/>
            <a:ahLst/>
            <a:cxnLst/>
            <a:rect l="l" t="t" r="r" b="b"/>
            <a:pathLst>
              <a:path w="5540375" h="3361054">
                <a:moveTo>
                  <a:pt x="0" y="0"/>
                </a:moveTo>
                <a:lnTo>
                  <a:pt x="5540235" y="0"/>
                </a:lnTo>
                <a:lnTo>
                  <a:pt x="5540235" y="3360920"/>
                </a:lnTo>
                <a:lnTo>
                  <a:pt x="0" y="336092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54597" y="2901188"/>
            <a:ext cx="831850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int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50"/>
              </a:spcBef>
            </a:pP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2284" y="2901188"/>
            <a:ext cx="2879725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09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Declare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be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an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55"/>
              </a:lnSpc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integer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variable;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30"/>
              </a:lnSpc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Assign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1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x;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4597" y="4031995"/>
            <a:ext cx="5338445" cy="796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03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double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radius;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Declare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radius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to</a:t>
            </a:r>
            <a:endParaRPr sz="1800">
              <a:latin typeface="Courier New"/>
              <a:cs typeface="Courier New"/>
            </a:endParaRPr>
          </a:p>
          <a:p>
            <a:pPr marR="5080" indent="2047875">
              <a:lnSpc>
                <a:spcPts val="2020"/>
              </a:lnSpc>
              <a:spcBef>
                <a:spcPts val="50"/>
              </a:spcBef>
              <a:tabLst>
                <a:tab pos="2047239" algn="l"/>
              </a:tabLst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be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double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variable;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radius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0" b="1">
                <a:latin typeface="Courier New"/>
                <a:cs typeface="Courier New"/>
              </a:rPr>
              <a:t> 1.0;	</a:t>
            </a: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Assign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1.0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radius;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4597" y="5150611"/>
            <a:ext cx="110490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725"/>
              </a:spcBef>
            </a:pPr>
            <a:r>
              <a:rPr dirty="0" sz="1800" b="1">
                <a:latin typeface="Courier New"/>
                <a:cs typeface="Courier New"/>
              </a:rPr>
              <a:t>a</a:t>
            </a:r>
            <a:r>
              <a:rPr dirty="0" sz="1800" spc="-6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'A';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02261" y="5150611"/>
            <a:ext cx="3017520" cy="793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ts val="2075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Declare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be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1945"/>
              </a:lnSpc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character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variable;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030"/>
              </a:lnSpc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Assign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'A'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66029" y="2942066"/>
            <a:ext cx="6054090" cy="175450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ts val="2125"/>
              </a:lnSpc>
              <a:spcBef>
                <a:spcPts val="160"/>
              </a:spcBef>
            </a:pPr>
            <a:r>
              <a:rPr dirty="0" sz="1800" spc="-10" b="1">
                <a:latin typeface="Courier New"/>
                <a:cs typeface="Courier New"/>
              </a:rPr>
              <a:t>int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2125"/>
              </a:lnSpc>
            </a:pPr>
            <a:r>
              <a:rPr dirty="0" sz="1800" spc="-10" b="1">
                <a:latin typeface="Courier New"/>
                <a:cs typeface="Courier New"/>
              </a:rPr>
              <a:t>Int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x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5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2;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Assign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value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for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the</a:t>
            </a:r>
            <a:endParaRPr sz="1800">
              <a:latin typeface="Courier New"/>
              <a:cs typeface="Courier New"/>
            </a:endParaRPr>
          </a:p>
          <a:p>
            <a:pPr marL="2098040">
              <a:lnSpc>
                <a:spcPct val="100000"/>
              </a:lnSpc>
              <a:spcBef>
                <a:spcPts val="50"/>
              </a:spcBef>
            </a:pPr>
            <a:r>
              <a:rPr dirty="0" sz="1800" spc="-5" b="1">
                <a:latin typeface="Courier New"/>
                <a:cs typeface="Courier New"/>
              </a:rPr>
              <a:t>//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expression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to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x</a:t>
            </a:r>
            <a:endParaRPr sz="1800">
              <a:latin typeface="Courier New"/>
              <a:cs typeface="Courier New"/>
            </a:endParaRPr>
          </a:p>
          <a:p>
            <a:pPr marL="90805" marR="3223260">
              <a:lnSpc>
                <a:spcPts val="3310"/>
              </a:lnSpc>
              <a:spcBef>
                <a:spcPts val="185"/>
              </a:spcBef>
            </a:pPr>
            <a:r>
              <a:rPr dirty="0" sz="1800" spc="-10" b="1">
                <a:latin typeface="Courier New"/>
                <a:cs typeface="Courier New"/>
              </a:rPr>
              <a:t>double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radius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1.4;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char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a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‘A’;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2669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Named</a:t>
            </a:r>
            <a:r>
              <a:rPr dirty="0" spc="-50"/>
              <a:t> </a:t>
            </a:r>
            <a:r>
              <a:rPr dirty="0" spc="-5"/>
              <a:t>Constants</a:t>
            </a:r>
          </a:p>
        </p:txBody>
      </p:sp>
      <p:sp>
        <p:nvSpPr>
          <p:cNvPr id="3" name="object 3"/>
          <p:cNvSpPr/>
          <p:nvPr/>
        </p:nvSpPr>
        <p:spPr>
          <a:xfrm>
            <a:off x="1007735" y="2024764"/>
            <a:ext cx="5393690" cy="1200785"/>
          </a:xfrm>
          <a:custGeom>
            <a:avLst/>
            <a:gdLst/>
            <a:ahLst/>
            <a:cxnLst/>
            <a:rect l="l" t="t" r="r" b="b"/>
            <a:pathLst>
              <a:path w="5393690" h="1200785">
                <a:moveTo>
                  <a:pt x="0" y="0"/>
                </a:moveTo>
                <a:lnTo>
                  <a:pt x="5393065" y="0"/>
                </a:lnTo>
                <a:lnTo>
                  <a:pt x="5393065" y="1200329"/>
                </a:lnTo>
                <a:lnTo>
                  <a:pt x="0" y="120032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26738" y="947419"/>
            <a:ext cx="6503034" cy="2211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constant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identifier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represents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permanent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named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constant declaration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done as</a:t>
            </a:r>
            <a:endParaRPr sz="1800">
              <a:latin typeface="Times New Roman"/>
              <a:cs typeface="Times New Roman"/>
            </a:endParaRPr>
          </a:p>
          <a:p>
            <a:pPr marL="671830" marR="908050">
              <a:lnSpc>
                <a:spcPts val="4300"/>
              </a:lnSpc>
              <a:spcBef>
                <a:spcPts val="355"/>
              </a:spcBef>
            </a:pPr>
            <a:r>
              <a:rPr dirty="0" sz="1800" spc="-10" b="1">
                <a:latin typeface="Courier New"/>
                <a:cs typeface="Courier New"/>
              </a:rPr>
              <a:t>final datatype CONSTANTNAME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VALUE;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final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double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PI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3.14159;</a:t>
            </a:r>
            <a:endParaRPr sz="1800">
              <a:latin typeface="Courier New"/>
              <a:cs typeface="Courier New"/>
            </a:endParaRPr>
          </a:p>
          <a:p>
            <a:pPr marL="671830">
              <a:lnSpc>
                <a:spcPts val="1705"/>
              </a:lnSpc>
            </a:pPr>
            <a:r>
              <a:rPr dirty="0" sz="1800" spc="-10" b="1">
                <a:latin typeface="Courier New"/>
                <a:cs typeface="Courier New"/>
              </a:rPr>
              <a:t>final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int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SIZE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2624928"/>
            <a:ext cx="7543800" cy="359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2772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Naming</a:t>
            </a:r>
            <a:r>
              <a:rPr dirty="0" spc="-90"/>
              <a:t> </a:t>
            </a:r>
            <a:r>
              <a:rPr dirty="0"/>
              <a:t>Conventions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8559" y="938276"/>
            <a:ext cx="9848850" cy="3399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Choose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meaningful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descriptive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8450" indent="-285750">
              <a:lnSpc>
                <a:spcPts val="213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25">
                <a:latin typeface="Times New Roman"/>
                <a:cs typeface="Times New Roman"/>
              </a:rPr>
              <a:t>Variables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names: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ts val="2135"/>
              </a:lnSpc>
              <a:buFont typeface="Courier New"/>
              <a:buChar char="o"/>
              <a:tabLst>
                <a:tab pos="75565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lowercase.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consists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several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words,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concatenate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lowercase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endParaRPr sz="1800">
              <a:latin typeface="Times New Roman"/>
              <a:cs typeface="Times New Roman"/>
            </a:endParaRPr>
          </a:p>
          <a:p>
            <a:pPr marL="755015" marR="417830">
              <a:lnSpc>
                <a:spcPts val="2110"/>
              </a:lnSpc>
              <a:spcBef>
                <a:spcPts val="135"/>
              </a:spcBef>
            </a:pPr>
            <a:r>
              <a:rPr dirty="0" sz="1800" spc="-5">
                <a:latin typeface="Times New Roman"/>
                <a:cs typeface="Times New Roman"/>
              </a:rPr>
              <a:t>first</a:t>
            </a:r>
            <a:r>
              <a:rPr dirty="0" sz="1800">
                <a:latin typeface="Times New Roman"/>
                <a:cs typeface="Times New Roman"/>
              </a:rPr>
              <a:t> word,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capitalize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first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subsequent</a:t>
            </a:r>
            <a:r>
              <a:rPr dirty="0" sz="1800">
                <a:latin typeface="Times New Roman"/>
                <a:cs typeface="Times New Roman"/>
              </a:rPr>
              <a:t> word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name.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variables radius </a:t>
            </a:r>
            <a:r>
              <a:rPr dirty="0" sz="1800">
                <a:latin typeface="Times New Roman"/>
                <a:cs typeface="Times New Roman"/>
              </a:rPr>
              <a:t>and area, and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computeArea.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090"/>
              </a:lnSpc>
              <a:spcBef>
                <a:spcPts val="167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names: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ts val="2090"/>
              </a:lnSpc>
              <a:buFont typeface="Courier New"/>
              <a:buChar char="o"/>
              <a:tabLst>
                <a:tab pos="755650" algn="l"/>
              </a:tabLst>
            </a:pPr>
            <a:r>
              <a:rPr dirty="0" sz="1800" spc="-5">
                <a:latin typeface="Times New Roman"/>
                <a:cs typeface="Times New Roman"/>
              </a:rPr>
              <a:t>Capitalize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first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word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name.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class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name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ComputeArea.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030"/>
              </a:lnSpc>
              <a:spcBef>
                <a:spcPts val="17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Constants:</a:t>
            </a:r>
            <a:endParaRPr sz="1800">
              <a:latin typeface="Times New Roman"/>
              <a:cs typeface="Times New Roman"/>
            </a:endParaRPr>
          </a:p>
          <a:p>
            <a:pPr lvl="1" marL="755015" marR="5080" indent="-285750">
              <a:lnSpc>
                <a:spcPts val="1920"/>
              </a:lnSpc>
              <a:spcBef>
                <a:spcPts val="130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1800" spc="-5">
                <a:latin typeface="Times New Roman"/>
                <a:cs typeface="Times New Roman"/>
              </a:rPr>
              <a:t>Capitalize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constants,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underscores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connect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words.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example,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constant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PI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30">
                <a:latin typeface="Times New Roman"/>
                <a:cs typeface="Times New Roman"/>
              </a:rPr>
              <a:t>MAX_VALUE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8616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Numerical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70"/>
              <a:t> </a:t>
            </a:r>
            <a:r>
              <a:rPr dirty="0" spc="-40"/>
              <a:t>Types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95123" y="1079756"/>
            <a:ext cx="10996930" cy="449580"/>
          </a:xfrm>
          <a:custGeom>
            <a:avLst/>
            <a:gdLst/>
            <a:ahLst/>
            <a:cxnLst/>
            <a:rect l="l" t="t" r="r" b="b"/>
            <a:pathLst>
              <a:path w="10996930" h="449580">
                <a:moveTo>
                  <a:pt x="0" y="449309"/>
                </a:moveTo>
                <a:lnTo>
                  <a:pt x="10996819" y="449309"/>
                </a:lnTo>
                <a:lnTo>
                  <a:pt x="10996819" y="0"/>
                </a:lnTo>
                <a:lnTo>
                  <a:pt x="0" y="0"/>
                </a:lnTo>
                <a:lnTo>
                  <a:pt x="0" y="4493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8048" y="1102936"/>
          <a:ext cx="11104245" cy="2990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0045"/>
                <a:gridCol w="6544945"/>
                <a:gridCol w="2928620"/>
              </a:tblGrid>
              <a:tr h="276225">
                <a:tc>
                  <a:txBody>
                    <a:bodyPr/>
                    <a:lstStyle/>
                    <a:p>
                      <a:pPr marL="111760">
                        <a:lnSpc>
                          <a:spcPts val="1710"/>
                        </a:lnSpc>
                      </a:pPr>
                      <a:r>
                        <a:rPr dirty="0" sz="1550" spc="70" b="1">
                          <a:latin typeface="Times New Roman"/>
                          <a:cs typeface="Times New Roman"/>
                        </a:rPr>
                        <a:t>Name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6940">
                        <a:lnSpc>
                          <a:spcPts val="1710"/>
                        </a:lnSpc>
                      </a:pPr>
                      <a:r>
                        <a:rPr dirty="0" sz="1550" spc="65" b="1">
                          <a:latin typeface="Times New Roman"/>
                          <a:cs typeface="Times New Roman"/>
                        </a:rPr>
                        <a:t>Range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810">
                        <a:lnSpc>
                          <a:spcPts val="1710"/>
                        </a:lnSpc>
                      </a:pPr>
                      <a:r>
                        <a:rPr dirty="0" sz="1550" spc="60" b="1">
                          <a:latin typeface="Times New Roman"/>
                          <a:cs typeface="Times New Roman"/>
                        </a:rPr>
                        <a:t>Storage</a:t>
                      </a:r>
                      <a:r>
                        <a:rPr dirty="0" sz="155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 b="1">
                          <a:latin typeface="Times New Roman"/>
                          <a:cs typeface="Times New Roman"/>
                        </a:rPr>
                        <a:t>Size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6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dirty="0" sz="1550" spc="7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byte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B="0" marT="571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2055"/>
                        </a:spcBef>
                      </a:pPr>
                      <a:r>
                        <a:rPr dirty="0" sz="1550" spc="65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dirty="0" baseline="25089" sz="2325" spc="97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baseline="25089" sz="2325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5089" sz="2325" spc="89">
                          <a:latin typeface="Times New Roman"/>
                          <a:cs typeface="Times New Roman"/>
                        </a:rPr>
                        <a:t>7</a:t>
                      </a:r>
                      <a:r>
                        <a:rPr dirty="0" baseline="25089" sz="232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5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(-128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127)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6098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778510">
                        <a:lnSpc>
                          <a:spcPct val="100000"/>
                        </a:lnSpc>
                      </a:pPr>
                      <a:r>
                        <a:rPr dirty="0" sz="1550" spc="45">
                          <a:latin typeface="Times New Roman"/>
                          <a:cs typeface="Times New Roman"/>
                        </a:rPr>
                        <a:t>8-bit</a:t>
                      </a:r>
                      <a:r>
                        <a:rPr dirty="0" sz="15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71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550" spc="7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B="0" marT="147320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550" spc="65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dirty="0" baseline="25089" sz="2325" spc="97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baseline="25089" sz="232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5089" sz="2325" spc="89">
                          <a:latin typeface="Times New Roman"/>
                          <a:cs typeface="Times New Roman"/>
                        </a:rPr>
                        <a:t>15</a:t>
                      </a:r>
                      <a:r>
                        <a:rPr dirty="0" baseline="25089" sz="2325" spc="37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5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0">
                          <a:latin typeface="Times New Roman"/>
                          <a:cs typeface="Times New Roman"/>
                        </a:rPr>
                        <a:t>(-32768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32767)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160"/>
                        </a:spcBef>
                      </a:pPr>
                      <a:r>
                        <a:rPr dirty="0" sz="1550" spc="50">
                          <a:latin typeface="Times New Roman"/>
                          <a:cs typeface="Times New Roman"/>
                        </a:rPr>
                        <a:t>16-bit</a:t>
                      </a:r>
                      <a:r>
                        <a:rPr dirty="0" sz="15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320"/>
                </a:tc>
              </a:tr>
              <a:tr h="47434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550" spc="7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B="0" marT="14795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550" spc="65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dirty="0" baseline="25089" sz="2325" spc="97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dirty="0" baseline="25089" sz="2325" spc="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5089" sz="2325" spc="89">
                          <a:latin typeface="Times New Roman"/>
                          <a:cs typeface="Times New Roman"/>
                        </a:rPr>
                        <a:t>31</a:t>
                      </a:r>
                      <a:r>
                        <a:rPr dirty="0" baseline="25089" sz="2325" spc="44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5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sz="15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5">
                          <a:latin typeface="Times New Roman"/>
                          <a:cs typeface="Times New Roman"/>
                        </a:rPr>
                        <a:t>(-2147483648</a:t>
                      </a:r>
                      <a:r>
                        <a:rPr dirty="0" sz="155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5">
                          <a:latin typeface="Times New Roman"/>
                          <a:cs typeface="Times New Roman"/>
                        </a:rPr>
                        <a:t>2147483647)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550" spc="50">
                          <a:latin typeface="Times New Roman"/>
                          <a:cs typeface="Times New Roman"/>
                        </a:rPr>
                        <a:t>32-bit</a:t>
                      </a:r>
                      <a:r>
                        <a:rPr dirty="0" sz="15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/>
                </a:tc>
              </a:tr>
              <a:tr h="785495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550" spc="7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B="0" marT="147955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ts val="1830"/>
                        </a:lnSpc>
                        <a:spcBef>
                          <a:spcPts val="1165"/>
                        </a:spcBef>
                      </a:pPr>
                      <a:r>
                        <a:rPr dirty="0" sz="1550" spc="65">
                          <a:latin typeface="Times New Roman"/>
                          <a:cs typeface="Times New Roman"/>
                        </a:rPr>
                        <a:t>–2</a:t>
                      </a:r>
                      <a:r>
                        <a:rPr dirty="0" baseline="25089" sz="2325" spc="97">
                          <a:latin typeface="Times New Roman"/>
                          <a:cs typeface="Times New Roman"/>
                        </a:rPr>
                        <a:t>63</a:t>
                      </a:r>
                      <a:r>
                        <a:rPr dirty="0" baseline="25089" sz="2325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dirty="0" baseline="25089" sz="2325" spc="89">
                          <a:latin typeface="Times New Roman"/>
                          <a:cs typeface="Times New Roman"/>
                        </a:rPr>
                        <a:t>63</a:t>
                      </a:r>
                      <a:r>
                        <a:rPr dirty="0" baseline="25089" sz="2325" spc="22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78840">
                        <a:lnSpc>
                          <a:spcPts val="1830"/>
                        </a:lnSpc>
                      </a:pPr>
                      <a:r>
                        <a:rPr dirty="0" sz="1550" spc="35">
                          <a:latin typeface="Times New Roman"/>
                          <a:cs typeface="Times New Roman"/>
                        </a:rPr>
                        <a:t>(i.e.,</a:t>
                      </a:r>
                      <a:r>
                        <a:rPr dirty="0" sz="155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-9223372036854775808</a:t>
                      </a:r>
                      <a:r>
                        <a:rPr dirty="0" sz="1550" spc="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45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1550" spc="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0">
                          <a:latin typeface="Times New Roman"/>
                          <a:cs typeface="Times New Roman"/>
                        </a:rPr>
                        <a:t>9223372036854775807)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1550" spc="50">
                          <a:latin typeface="Times New Roman"/>
                          <a:cs typeface="Times New Roman"/>
                        </a:rPr>
                        <a:t>64-bit</a:t>
                      </a:r>
                      <a:r>
                        <a:rPr dirty="0" sz="15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0">
                          <a:latin typeface="Times New Roman"/>
                          <a:cs typeface="Times New Roman"/>
                        </a:rPr>
                        <a:t>signed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7955"/>
                </a:tc>
              </a:tr>
              <a:tr h="394335">
                <a:tc>
                  <a:txBody>
                    <a:bodyPr/>
                    <a:lstStyle/>
                    <a:p>
                      <a:pPr marL="111760">
                        <a:lnSpc>
                          <a:spcPts val="1835"/>
                        </a:lnSpc>
                        <a:spcBef>
                          <a:spcPts val="1170"/>
                        </a:spcBef>
                      </a:pPr>
                      <a:r>
                        <a:rPr dirty="0" sz="1550" spc="7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550">
                        <a:latin typeface="Courier New"/>
                        <a:cs typeface="Courier New"/>
                      </a:endParaRPr>
                    </a:p>
                  </a:txBody>
                  <a:tcPr marL="0" marR="0" marB="0" marT="148590"/>
                </a:tc>
                <a:tc>
                  <a:txBody>
                    <a:bodyPr/>
                    <a:lstStyle/>
                    <a:p>
                      <a:pPr marL="878840">
                        <a:lnSpc>
                          <a:spcPts val="1835"/>
                        </a:lnSpc>
                        <a:spcBef>
                          <a:spcPts val="1170"/>
                        </a:spcBef>
                      </a:pPr>
                      <a:r>
                        <a:rPr dirty="0" sz="1550" spc="50">
                          <a:latin typeface="Times New Roman"/>
                          <a:cs typeface="Times New Roman"/>
                        </a:rPr>
                        <a:t>Negative</a:t>
                      </a:r>
                      <a:r>
                        <a:rPr dirty="0" sz="15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50">
                          <a:latin typeface="Times New Roman"/>
                          <a:cs typeface="Times New Roman"/>
                        </a:rPr>
                        <a:t>range: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8590"/>
                </a:tc>
                <a:tc>
                  <a:txBody>
                    <a:bodyPr/>
                    <a:lstStyle/>
                    <a:p>
                      <a:pPr marL="778510">
                        <a:lnSpc>
                          <a:spcPts val="1835"/>
                        </a:lnSpc>
                        <a:spcBef>
                          <a:spcPts val="1170"/>
                        </a:spcBef>
                      </a:pPr>
                      <a:r>
                        <a:rPr dirty="0" sz="1550" spc="50">
                          <a:latin typeface="Times New Roman"/>
                          <a:cs typeface="Times New Roman"/>
                        </a:rPr>
                        <a:t>32-bit</a:t>
                      </a:r>
                      <a:r>
                        <a:rPr dirty="0" sz="155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5">
                          <a:latin typeface="Times New Roman"/>
                          <a:cs typeface="Times New Roman"/>
                        </a:rPr>
                        <a:t>IEEE</a:t>
                      </a:r>
                      <a:r>
                        <a:rPr dirty="0" sz="155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50" spc="65">
                          <a:latin typeface="Times New Roman"/>
                          <a:cs typeface="Times New Roman"/>
                        </a:rPr>
                        <a:t>754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48590"/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84816" y="4063807"/>
            <a:ext cx="3768725" cy="12890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18110">
              <a:lnSpc>
                <a:spcPts val="1839"/>
              </a:lnSpc>
              <a:spcBef>
                <a:spcPts val="114"/>
              </a:spcBef>
            </a:pPr>
            <a:r>
              <a:rPr dirty="0" sz="1550" spc="60">
                <a:latin typeface="Times New Roman"/>
                <a:cs typeface="Times New Roman"/>
              </a:rPr>
              <a:t>-3.4028235E+38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45">
                <a:latin typeface="Times New Roman"/>
                <a:cs typeface="Times New Roman"/>
              </a:rPr>
              <a:t>to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 spc="55">
                <a:latin typeface="Times New Roman"/>
                <a:cs typeface="Times New Roman"/>
              </a:rPr>
              <a:t>-1.4E-45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10"/>
              </a:lnSpc>
            </a:pPr>
            <a:r>
              <a:rPr dirty="0" sz="1550" spc="45">
                <a:latin typeface="Times New Roman"/>
                <a:cs typeface="Times New Roman"/>
              </a:rPr>
              <a:t>Positive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50">
                <a:latin typeface="Times New Roman"/>
                <a:cs typeface="Times New Roman"/>
              </a:rPr>
              <a:t>range:</a:t>
            </a:r>
            <a:endParaRPr sz="1550">
              <a:latin typeface="Times New Roman"/>
              <a:cs typeface="Times New Roman"/>
            </a:endParaRPr>
          </a:p>
          <a:p>
            <a:pPr marL="118110">
              <a:lnSpc>
                <a:spcPts val="1830"/>
              </a:lnSpc>
            </a:pPr>
            <a:r>
              <a:rPr dirty="0" sz="1550" spc="55">
                <a:latin typeface="Times New Roman"/>
                <a:cs typeface="Times New Roman"/>
              </a:rPr>
              <a:t>1.4E-45</a:t>
            </a:r>
            <a:r>
              <a:rPr dirty="0" sz="1550" spc="25">
                <a:latin typeface="Times New Roman"/>
                <a:cs typeface="Times New Roman"/>
              </a:rPr>
              <a:t> </a:t>
            </a:r>
            <a:r>
              <a:rPr dirty="0" sz="1550" spc="45">
                <a:latin typeface="Times New Roman"/>
                <a:cs typeface="Times New Roman"/>
              </a:rPr>
              <a:t>to</a:t>
            </a:r>
            <a:r>
              <a:rPr dirty="0" sz="1550" spc="20">
                <a:latin typeface="Times New Roman"/>
                <a:cs typeface="Times New Roman"/>
              </a:rPr>
              <a:t> </a:t>
            </a:r>
            <a:r>
              <a:rPr dirty="0" sz="1550" spc="60">
                <a:latin typeface="Times New Roman"/>
                <a:cs typeface="Times New Roman"/>
              </a:rPr>
              <a:t>3.4028235E+38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ts val="1839"/>
              </a:lnSpc>
              <a:spcBef>
                <a:spcPts val="770"/>
              </a:spcBef>
            </a:pPr>
            <a:r>
              <a:rPr dirty="0" sz="1550" spc="50">
                <a:latin typeface="Times New Roman"/>
                <a:cs typeface="Times New Roman"/>
              </a:rPr>
              <a:t>Negative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50">
                <a:latin typeface="Times New Roman"/>
                <a:cs typeface="Times New Roman"/>
              </a:rPr>
              <a:t>range:</a:t>
            </a:r>
            <a:endParaRPr sz="1550">
              <a:latin typeface="Times New Roman"/>
              <a:cs typeface="Times New Roman"/>
            </a:endParaRPr>
          </a:p>
          <a:p>
            <a:pPr marL="118110">
              <a:lnSpc>
                <a:spcPts val="1839"/>
              </a:lnSpc>
            </a:pPr>
            <a:r>
              <a:rPr dirty="0" sz="1550" spc="60">
                <a:latin typeface="Times New Roman"/>
                <a:cs typeface="Times New Roman"/>
              </a:rPr>
              <a:t>-1.7976931348623157E+308</a:t>
            </a:r>
            <a:r>
              <a:rPr dirty="0" sz="1550" spc="15">
                <a:latin typeface="Times New Roman"/>
                <a:cs typeface="Times New Roman"/>
              </a:rPr>
              <a:t> </a:t>
            </a:r>
            <a:r>
              <a:rPr dirty="0" sz="1550" spc="45">
                <a:latin typeface="Times New Roman"/>
                <a:cs typeface="Times New Roman"/>
              </a:rPr>
              <a:t>to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55">
                <a:latin typeface="Times New Roman"/>
                <a:cs typeface="Times New Roman"/>
              </a:rPr>
              <a:t>-4.9E-324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218" y="4857505"/>
            <a:ext cx="792480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70" b="1">
                <a:solidFill>
                  <a:srgbClr val="3366FF"/>
                </a:solidFill>
                <a:latin typeface="Courier New"/>
                <a:cs typeface="Courier New"/>
              </a:rPr>
              <a:t>double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29426" y="4857505"/>
            <a:ext cx="1423035" cy="2647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550" spc="50">
                <a:latin typeface="Times New Roman"/>
                <a:cs typeface="Times New Roman"/>
              </a:rPr>
              <a:t>64-bit</a:t>
            </a:r>
            <a:r>
              <a:rPr dirty="0" sz="1550">
                <a:latin typeface="Times New Roman"/>
                <a:cs typeface="Times New Roman"/>
              </a:rPr>
              <a:t> </a:t>
            </a:r>
            <a:r>
              <a:rPr dirty="0" sz="1550" spc="65">
                <a:latin typeface="Times New Roman"/>
                <a:cs typeface="Times New Roman"/>
              </a:rPr>
              <a:t>IEEE</a:t>
            </a:r>
            <a:r>
              <a:rPr dirty="0" sz="1550" spc="-20">
                <a:latin typeface="Times New Roman"/>
                <a:cs typeface="Times New Roman"/>
              </a:rPr>
              <a:t> </a:t>
            </a:r>
            <a:r>
              <a:rPr dirty="0" sz="1550" spc="65">
                <a:latin typeface="Times New Roman"/>
                <a:cs typeface="Times New Roman"/>
              </a:rPr>
              <a:t>754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4816" y="5546411"/>
            <a:ext cx="3677920" cy="49530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1839"/>
              </a:lnSpc>
              <a:spcBef>
                <a:spcPts val="114"/>
              </a:spcBef>
            </a:pPr>
            <a:r>
              <a:rPr dirty="0" sz="1550" spc="45">
                <a:latin typeface="Times New Roman"/>
                <a:cs typeface="Times New Roman"/>
              </a:rPr>
              <a:t>Positive</a:t>
            </a:r>
            <a:r>
              <a:rPr dirty="0" sz="1550" spc="-5">
                <a:latin typeface="Times New Roman"/>
                <a:cs typeface="Times New Roman"/>
              </a:rPr>
              <a:t> </a:t>
            </a:r>
            <a:r>
              <a:rPr dirty="0" sz="1550" spc="50">
                <a:latin typeface="Times New Roman"/>
                <a:cs typeface="Times New Roman"/>
              </a:rPr>
              <a:t>range:</a:t>
            </a:r>
            <a:endParaRPr sz="1550">
              <a:latin typeface="Times New Roman"/>
              <a:cs typeface="Times New Roman"/>
            </a:endParaRPr>
          </a:p>
          <a:p>
            <a:pPr marL="170815">
              <a:lnSpc>
                <a:spcPts val="1839"/>
              </a:lnSpc>
            </a:pPr>
            <a:r>
              <a:rPr dirty="0" sz="1550" spc="55">
                <a:latin typeface="Times New Roman"/>
                <a:cs typeface="Times New Roman"/>
              </a:rPr>
              <a:t>4.9E-324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45">
                <a:latin typeface="Times New Roman"/>
                <a:cs typeface="Times New Roman"/>
              </a:rPr>
              <a:t>to</a:t>
            </a:r>
            <a:r>
              <a:rPr dirty="0" sz="1550" spc="30">
                <a:latin typeface="Times New Roman"/>
                <a:cs typeface="Times New Roman"/>
              </a:rPr>
              <a:t> </a:t>
            </a:r>
            <a:r>
              <a:rPr dirty="0" sz="1550" spc="60">
                <a:latin typeface="Times New Roman"/>
                <a:cs typeface="Times New Roman"/>
              </a:rPr>
              <a:t>1.7976931348623157E+308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8616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Numerical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70"/>
              <a:t> </a:t>
            </a:r>
            <a:r>
              <a:rPr dirty="0" spc="-40"/>
              <a:t>Types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7992" y="977900"/>
            <a:ext cx="5349875" cy="120650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05"/>
              </a:spcBef>
            </a:pPr>
            <a:r>
              <a:rPr dirty="0" sz="1800" spc="-10" b="1">
                <a:latin typeface="Courier New"/>
                <a:cs typeface="Courier New"/>
              </a:rPr>
              <a:t>Scanner input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new Scanner(System.in);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int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value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input.nextInt();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600">
              <a:latin typeface="Courier New"/>
              <a:cs typeface="Courier New"/>
            </a:endParaRPr>
          </a:p>
          <a:p>
            <a:pPr algn="ctr" marL="351790">
              <a:lnSpc>
                <a:spcPct val="100000"/>
              </a:lnSpc>
              <a:tabLst>
                <a:tab pos="2359660" algn="l"/>
              </a:tabLst>
            </a:pPr>
            <a:r>
              <a:rPr dirty="0" sz="1800" spc="20" b="1">
                <a:latin typeface="Times New Roman"/>
                <a:cs typeface="Times New Roman"/>
              </a:rPr>
              <a:t>Method	</a:t>
            </a:r>
            <a:r>
              <a:rPr dirty="0" sz="1800" spc="15" b="1">
                <a:latin typeface="Times New Roman"/>
                <a:cs typeface="Times New Roman"/>
              </a:rPr>
              <a:t>Description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1473" y="2229582"/>
            <a:ext cx="7228205" cy="22225"/>
          </a:xfrm>
          <a:custGeom>
            <a:avLst/>
            <a:gdLst/>
            <a:ahLst/>
            <a:cxnLst/>
            <a:rect l="l" t="t" r="r" b="b"/>
            <a:pathLst>
              <a:path w="7228205" h="22225">
                <a:moveTo>
                  <a:pt x="0" y="21921"/>
                </a:moveTo>
                <a:lnTo>
                  <a:pt x="7227939" y="21921"/>
                </a:lnTo>
                <a:lnTo>
                  <a:pt x="7227939" y="0"/>
                </a:lnTo>
                <a:lnTo>
                  <a:pt x="0" y="0"/>
                </a:lnTo>
                <a:lnTo>
                  <a:pt x="0" y="219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764042" y="2265255"/>
            <a:ext cx="1922780" cy="28924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53000"/>
              </a:lnSpc>
              <a:spcBef>
                <a:spcPts val="85"/>
              </a:spcBef>
            </a:pP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nextByte() 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nextShort() 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nextInt() 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nextLong() 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nextFloat() 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nextDouble()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6280" y="2265255"/>
            <a:ext cx="3960495" cy="289242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64769">
              <a:lnSpc>
                <a:spcPct val="153000"/>
              </a:lnSpc>
              <a:spcBef>
                <a:spcPts val="85"/>
              </a:spcBef>
            </a:pPr>
            <a:r>
              <a:rPr dirty="0" sz="2050" spc="5">
                <a:latin typeface="Times New Roman"/>
                <a:cs typeface="Times New Roman"/>
              </a:rPr>
              <a:t>re</a:t>
            </a:r>
            <a:r>
              <a:rPr dirty="0" sz="2050" spc="20">
                <a:latin typeface="Times New Roman"/>
                <a:cs typeface="Times New Roman"/>
              </a:rPr>
              <a:t>a</a:t>
            </a:r>
            <a:r>
              <a:rPr dirty="0" sz="2050" spc="10">
                <a:latin typeface="Times New Roman"/>
                <a:cs typeface="Times New Roman"/>
              </a:rPr>
              <a:t>ds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an</a:t>
            </a:r>
            <a:r>
              <a:rPr dirty="0" sz="2050" spc="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in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10">
                <a:latin typeface="Times New Roman"/>
                <a:cs typeface="Times New Roman"/>
              </a:rPr>
              <a:t>e</a:t>
            </a:r>
            <a:r>
              <a:rPr dirty="0" sz="2050">
                <a:latin typeface="Times New Roman"/>
                <a:cs typeface="Times New Roman"/>
              </a:rPr>
              <a:t>g</a:t>
            </a:r>
            <a:r>
              <a:rPr dirty="0" sz="2050" spc="5">
                <a:latin typeface="Times New Roman"/>
                <a:cs typeface="Times New Roman"/>
              </a:rPr>
              <a:t>er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of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the</a:t>
            </a:r>
            <a:r>
              <a:rPr dirty="0" sz="2050" spc="25">
                <a:latin typeface="Times New Roman"/>
                <a:cs typeface="Times New Roman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byt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dirty="0" sz="2050" spc="-72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20">
                <a:latin typeface="Times New Roman"/>
                <a:cs typeface="Times New Roman"/>
              </a:rPr>
              <a:t>y</a:t>
            </a:r>
            <a:r>
              <a:rPr dirty="0" sz="2050" spc="10">
                <a:latin typeface="Times New Roman"/>
                <a:cs typeface="Times New Roman"/>
              </a:rPr>
              <a:t>p</a:t>
            </a:r>
            <a:r>
              <a:rPr dirty="0" sz="2050">
                <a:latin typeface="Times New Roman"/>
                <a:cs typeface="Times New Roman"/>
              </a:rPr>
              <a:t>e</a:t>
            </a:r>
            <a:r>
              <a:rPr dirty="0" sz="2050" spc="5">
                <a:latin typeface="Times New Roman"/>
                <a:cs typeface="Times New Roman"/>
              </a:rPr>
              <a:t>.  re</a:t>
            </a:r>
            <a:r>
              <a:rPr dirty="0" sz="2050" spc="20">
                <a:latin typeface="Times New Roman"/>
                <a:cs typeface="Times New Roman"/>
              </a:rPr>
              <a:t>a</a:t>
            </a:r>
            <a:r>
              <a:rPr dirty="0" sz="2050" spc="10">
                <a:latin typeface="Times New Roman"/>
                <a:cs typeface="Times New Roman"/>
              </a:rPr>
              <a:t>ds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an</a:t>
            </a:r>
            <a:r>
              <a:rPr dirty="0" sz="2050" spc="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in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10">
                <a:latin typeface="Times New Roman"/>
                <a:cs typeface="Times New Roman"/>
              </a:rPr>
              <a:t>e</a:t>
            </a:r>
            <a:r>
              <a:rPr dirty="0" sz="2050">
                <a:latin typeface="Times New Roman"/>
                <a:cs typeface="Times New Roman"/>
              </a:rPr>
              <a:t>g</a:t>
            </a:r>
            <a:r>
              <a:rPr dirty="0" sz="2050" spc="5">
                <a:latin typeface="Times New Roman"/>
                <a:cs typeface="Times New Roman"/>
              </a:rPr>
              <a:t>er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of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the</a:t>
            </a:r>
            <a:r>
              <a:rPr dirty="0" sz="2050" spc="25">
                <a:latin typeface="Times New Roman"/>
                <a:cs typeface="Times New Roman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shor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dirty="0" sz="2050" spc="-725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20">
                <a:latin typeface="Times New Roman"/>
                <a:cs typeface="Times New Roman"/>
              </a:rPr>
              <a:t>y</a:t>
            </a:r>
            <a:r>
              <a:rPr dirty="0" sz="2050" spc="10">
                <a:latin typeface="Times New Roman"/>
                <a:cs typeface="Times New Roman"/>
              </a:rPr>
              <a:t>p</a:t>
            </a:r>
            <a:r>
              <a:rPr dirty="0" sz="2050">
                <a:latin typeface="Times New Roman"/>
                <a:cs typeface="Times New Roman"/>
              </a:rPr>
              <a:t>e</a:t>
            </a:r>
            <a:r>
              <a:rPr dirty="0" sz="2050" spc="5">
                <a:latin typeface="Times New Roman"/>
                <a:cs typeface="Times New Roman"/>
              </a:rPr>
              <a:t>.  re</a:t>
            </a:r>
            <a:r>
              <a:rPr dirty="0" sz="2050" spc="20">
                <a:latin typeface="Times New Roman"/>
                <a:cs typeface="Times New Roman"/>
              </a:rPr>
              <a:t>a</a:t>
            </a:r>
            <a:r>
              <a:rPr dirty="0" sz="2050" spc="10">
                <a:latin typeface="Times New Roman"/>
                <a:cs typeface="Times New Roman"/>
              </a:rPr>
              <a:t>ds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an</a:t>
            </a:r>
            <a:r>
              <a:rPr dirty="0" sz="2050" spc="5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in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10">
                <a:latin typeface="Times New Roman"/>
                <a:cs typeface="Times New Roman"/>
              </a:rPr>
              <a:t>e</a:t>
            </a:r>
            <a:r>
              <a:rPr dirty="0" sz="2050">
                <a:latin typeface="Times New Roman"/>
                <a:cs typeface="Times New Roman"/>
              </a:rPr>
              <a:t>g</a:t>
            </a:r>
            <a:r>
              <a:rPr dirty="0" sz="2050" spc="5">
                <a:latin typeface="Times New Roman"/>
                <a:cs typeface="Times New Roman"/>
              </a:rPr>
              <a:t>er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of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the</a:t>
            </a:r>
            <a:r>
              <a:rPr dirty="0" sz="2050" spc="25">
                <a:latin typeface="Times New Roman"/>
                <a:cs typeface="Times New Roman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in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dirty="0" sz="2050" spc="-72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5">
                <a:latin typeface="Times New Roman"/>
                <a:cs typeface="Times New Roman"/>
              </a:rPr>
              <a:t>ype.  r</a:t>
            </a:r>
            <a:r>
              <a:rPr dirty="0" sz="2050">
                <a:latin typeface="Times New Roman"/>
                <a:cs typeface="Times New Roman"/>
              </a:rPr>
              <a:t>e</a:t>
            </a:r>
            <a:r>
              <a:rPr dirty="0" sz="2050" spc="10">
                <a:latin typeface="Times New Roman"/>
                <a:cs typeface="Times New Roman"/>
              </a:rPr>
              <a:t>ads</a:t>
            </a:r>
            <a:r>
              <a:rPr dirty="0" sz="2050" spc="1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an</a:t>
            </a:r>
            <a:r>
              <a:rPr dirty="0" sz="2050">
                <a:latin typeface="Times New Roman"/>
                <a:cs typeface="Times New Roman"/>
              </a:rPr>
              <a:t> </a:t>
            </a:r>
            <a:r>
              <a:rPr dirty="0" sz="2050" spc="5">
                <a:latin typeface="Times New Roman"/>
                <a:cs typeface="Times New Roman"/>
              </a:rPr>
              <a:t>i</a:t>
            </a:r>
            <a:r>
              <a:rPr dirty="0" sz="2050">
                <a:latin typeface="Times New Roman"/>
                <a:cs typeface="Times New Roman"/>
              </a:rPr>
              <a:t>n</a:t>
            </a:r>
            <a:r>
              <a:rPr dirty="0" sz="2050" spc="5">
                <a:latin typeface="Times New Roman"/>
                <a:cs typeface="Times New Roman"/>
              </a:rPr>
              <a:t>t</a:t>
            </a:r>
            <a:r>
              <a:rPr dirty="0" sz="2050" spc="15">
                <a:latin typeface="Times New Roman"/>
                <a:cs typeface="Times New Roman"/>
              </a:rPr>
              <a:t>e</a:t>
            </a:r>
            <a:r>
              <a:rPr dirty="0" sz="2050" spc="-5">
                <a:latin typeface="Times New Roman"/>
                <a:cs typeface="Times New Roman"/>
              </a:rPr>
              <a:t>g</a:t>
            </a:r>
            <a:r>
              <a:rPr dirty="0" sz="2050" spc="5">
                <a:latin typeface="Times New Roman"/>
                <a:cs typeface="Times New Roman"/>
              </a:rPr>
              <a:t>er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of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the</a:t>
            </a:r>
            <a:r>
              <a:rPr dirty="0" sz="2050" spc="30">
                <a:latin typeface="Times New Roman"/>
                <a:cs typeface="Times New Roman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lon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g</a:t>
            </a:r>
            <a:r>
              <a:rPr dirty="0" sz="2050" spc="-72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20">
                <a:latin typeface="Times New Roman"/>
                <a:cs typeface="Times New Roman"/>
              </a:rPr>
              <a:t>y</a:t>
            </a:r>
            <a:r>
              <a:rPr dirty="0" sz="2050" spc="10">
                <a:latin typeface="Times New Roman"/>
                <a:cs typeface="Times New Roman"/>
              </a:rPr>
              <a:t>p</a:t>
            </a:r>
            <a:r>
              <a:rPr dirty="0" sz="2050">
                <a:latin typeface="Times New Roman"/>
                <a:cs typeface="Times New Roman"/>
              </a:rPr>
              <a:t>e</a:t>
            </a:r>
            <a:r>
              <a:rPr dirty="0" sz="2050" spc="5">
                <a:latin typeface="Times New Roman"/>
                <a:cs typeface="Times New Roman"/>
              </a:rPr>
              <a:t>.  re</a:t>
            </a:r>
            <a:r>
              <a:rPr dirty="0" sz="2050" spc="20">
                <a:latin typeface="Times New Roman"/>
                <a:cs typeface="Times New Roman"/>
              </a:rPr>
              <a:t>a</a:t>
            </a:r>
            <a:r>
              <a:rPr dirty="0" sz="2050" spc="10">
                <a:latin typeface="Times New Roman"/>
                <a:cs typeface="Times New Roman"/>
              </a:rPr>
              <a:t>ds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a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nu</a:t>
            </a:r>
            <a:r>
              <a:rPr dirty="0" sz="2050">
                <a:latin typeface="Times New Roman"/>
                <a:cs typeface="Times New Roman"/>
              </a:rPr>
              <a:t>mb</a:t>
            </a:r>
            <a:r>
              <a:rPr dirty="0" sz="2050" spc="5">
                <a:latin typeface="Times New Roman"/>
                <a:cs typeface="Times New Roman"/>
              </a:rPr>
              <a:t>er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of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the</a:t>
            </a:r>
            <a:r>
              <a:rPr dirty="0" sz="2050" spc="30">
                <a:latin typeface="Times New Roman"/>
                <a:cs typeface="Times New Roman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floa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t</a:t>
            </a:r>
            <a:r>
              <a:rPr dirty="0" sz="2050" spc="-725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20">
                <a:latin typeface="Times New Roman"/>
                <a:cs typeface="Times New Roman"/>
              </a:rPr>
              <a:t>y</a:t>
            </a:r>
            <a:r>
              <a:rPr dirty="0" sz="2050" spc="10">
                <a:latin typeface="Times New Roman"/>
                <a:cs typeface="Times New Roman"/>
              </a:rPr>
              <a:t>p</a:t>
            </a:r>
            <a:r>
              <a:rPr dirty="0" sz="2050">
                <a:latin typeface="Times New Roman"/>
                <a:cs typeface="Times New Roman"/>
              </a:rPr>
              <a:t>e</a:t>
            </a:r>
            <a:r>
              <a:rPr dirty="0" sz="2050" spc="5">
                <a:latin typeface="Times New Roman"/>
                <a:cs typeface="Times New Roman"/>
              </a:rPr>
              <a:t>.  re</a:t>
            </a:r>
            <a:r>
              <a:rPr dirty="0" sz="2050" spc="20">
                <a:latin typeface="Times New Roman"/>
                <a:cs typeface="Times New Roman"/>
              </a:rPr>
              <a:t>a</a:t>
            </a:r>
            <a:r>
              <a:rPr dirty="0" sz="2050" spc="10">
                <a:latin typeface="Times New Roman"/>
                <a:cs typeface="Times New Roman"/>
              </a:rPr>
              <a:t>ds</a:t>
            </a:r>
            <a:r>
              <a:rPr dirty="0" sz="2050" spc="-10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a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nu</a:t>
            </a:r>
            <a:r>
              <a:rPr dirty="0" sz="2050">
                <a:latin typeface="Times New Roman"/>
                <a:cs typeface="Times New Roman"/>
              </a:rPr>
              <a:t>mb</a:t>
            </a:r>
            <a:r>
              <a:rPr dirty="0" sz="2050" spc="5">
                <a:latin typeface="Times New Roman"/>
                <a:cs typeface="Times New Roman"/>
              </a:rPr>
              <a:t>er</a:t>
            </a:r>
            <a:r>
              <a:rPr dirty="0" sz="2050" spc="1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of</a:t>
            </a:r>
            <a:r>
              <a:rPr dirty="0" sz="2050" spc="-5">
                <a:latin typeface="Times New Roman"/>
                <a:cs typeface="Times New Roman"/>
              </a:rPr>
              <a:t> </a:t>
            </a:r>
            <a:r>
              <a:rPr dirty="0" sz="2050" spc="10">
                <a:latin typeface="Times New Roman"/>
                <a:cs typeface="Times New Roman"/>
              </a:rPr>
              <a:t>the</a:t>
            </a:r>
            <a:r>
              <a:rPr dirty="0" sz="2050" spc="25">
                <a:latin typeface="Times New Roman"/>
                <a:cs typeface="Times New Roman"/>
              </a:rPr>
              <a:t> </a:t>
            </a:r>
            <a:r>
              <a:rPr dirty="0" sz="2050" spc="5" b="1">
                <a:solidFill>
                  <a:srgbClr val="3366FF"/>
                </a:solidFill>
                <a:latin typeface="Courier New"/>
                <a:cs typeface="Courier New"/>
              </a:rPr>
              <a:t>doub</a:t>
            </a:r>
            <a:r>
              <a:rPr dirty="0" sz="2050" spc="-5" b="1">
                <a:solidFill>
                  <a:srgbClr val="3366FF"/>
                </a:solidFill>
                <a:latin typeface="Courier New"/>
                <a:cs typeface="Courier New"/>
              </a:rPr>
              <a:t>l</a:t>
            </a:r>
            <a:r>
              <a:rPr dirty="0" sz="2050" spc="10" b="1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dirty="0" sz="2050" spc="-71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2050" spc="-5">
                <a:latin typeface="Times New Roman"/>
                <a:cs typeface="Times New Roman"/>
              </a:rPr>
              <a:t>t</a:t>
            </a:r>
            <a:r>
              <a:rPr dirty="0" sz="2050" spc="20">
                <a:latin typeface="Times New Roman"/>
                <a:cs typeface="Times New Roman"/>
              </a:rPr>
              <a:t>y</a:t>
            </a:r>
            <a:r>
              <a:rPr dirty="0" sz="2050" spc="10">
                <a:latin typeface="Times New Roman"/>
                <a:cs typeface="Times New Roman"/>
              </a:rPr>
              <a:t>p</a:t>
            </a:r>
            <a:r>
              <a:rPr dirty="0" sz="2050">
                <a:latin typeface="Times New Roman"/>
                <a:cs typeface="Times New Roman"/>
              </a:rPr>
              <a:t>e</a:t>
            </a:r>
            <a:r>
              <a:rPr dirty="0" sz="2050" spc="5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86168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Numerical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70"/>
              <a:t> </a:t>
            </a:r>
            <a:r>
              <a:rPr dirty="0" spc="-40"/>
              <a:t>Types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2882" y="1228173"/>
            <a:ext cx="62801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 b="1">
                <a:latin typeface="Courier New"/>
                <a:cs typeface="Courier New"/>
              </a:rPr>
              <a:t>Name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8170" y="1228173"/>
            <a:ext cx="108013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 b="1">
                <a:latin typeface="Courier New"/>
                <a:cs typeface="Courier New"/>
              </a:rPr>
              <a:t>Meaning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8200" y="1228173"/>
            <a:ext cx="108013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 b="1">
                <a:latin typeface="Courier New"/>
                <a:cs typeface="Courier New"/>
              </a:rPr>
              <a:t>Example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66377" y="1228173"/>
            <a:ext cx="92964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 b="1">
                <a:latin typeface="Courier New"/>
                <a:cs typeface="Courier New"/>
              </a:rPr>
              <a:t>Result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0118" y="1644447"/>
            <a:ext cx="7999730" cy="0"/>
          </a:xfrm>
          <a:custGeom>
            <a:avLst/>
            <a:gdLst/>
            <a:ahLst/>
            <a:cxnLst/>
            <a:rect l="l" t="t" r="r" b="b"/>
            <a:pathLst>
              <a:path w="7999730" h="0">
                <a:moveTo>
                  <a:pt x="0" y="0"/>
                </a:moveTo>
                <a:lnTo>
                  <a:pt x="7999623" y="0"/>
                </a:lnTo>
              </a:path>
            </a:pathLst>
          </a:custGeom>
          <a:ln w="226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92882" y="1831723"/>
            <a:ext cx="17716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20">
                <a:latin typeface="Courier New"/>
                <a:cs typeface="Courier New"/>
              </a:rPr>
              <a:t>+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48170" y="1831723"/>
            <a:ext cx="123063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Addition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8200" y="1831723"/>
            <a:ext cx="93027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5">
                <a:latin typeface="Courier New"/>
                <a:cs typeface="Courier New"/>
              </a:rPr>
              <a:t>34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+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65710" y="1831723"/>
            <a:ext cx="32702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35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2882" y="2401199"/>
            <a:ext cx="17716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20">
                <a:latin typeface="Courier New"/>
                <a:cs typeface="Courier New"/>
              </a:rPr>
              <a:t>-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8665" y="2401199"/>
            <a:ext cx="168275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Subtraction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09313" y="2401199"/>
            <a:ext cx="153035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34.0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–</a:t>
            </a:r>
            <a:r>
              <a:rPr dirty="0" sz="1950" spc="-30">
                <a:latin typeface="Courier New"/>
                <a:cs typeface="Courier New"/>
              </a:rPr>
              <a:t> </a:t>
            </a:r>
            <a:r>
              <a:rPr dirty="0" sz="1950" spc="10">
                <a:latin typeface="Courier New"/>
                <a:cs typeface="Courier New"/>
              </a:rPr>
              <a:t>0.1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5972" y="2401199"/>
            <a:ext cx="62801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33.9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2882" y="2970727"/>
            <a:ext cx="17716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20">
                <a:latin typeface="Courier New"/>
                <a:cs typeface="Courier New"/>
              </a:rPr>
              <a:t>*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48639" y="2970727"/>
            <a:ext cx="213423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Multiplication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09213" y="2970727"/>
            <a:ext cx="123063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5">
                <a:latin typeface="Courier New"/>
                <a:cs typeface="Courier New"/>
              </a:rPr>
              <a:t>300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*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10">
                <a:latin typeface="Courier New"/>
                <a:cs typeface="Courier New"/>
              </a:rPr>
              <a:t>30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67415" y="2970727"/>
            <a:ext cx="62801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9000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2882" y="3540360"/>
            <a:ext cx="17716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20">
                <a:latin typeface="Courier New"/>
                <a:cs typeface="Courier New"/>
              </a:rPr>
              <a:t>/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48639" y="3540360"/>
            <a:ext cx="123063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Division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09361" y="3540360"/>
            <a:ext cx="138112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5">
                <a:latin typeface="Courier New"/>
                <a:cs typeface="Courier New"/>
              </a:rPr>
              <a:t>1.0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/</a:t>
            </a:r>
            <a:r>
              <a:rPr dirty="0" sz="1950" spc="-35">
                <a:latin typeface="Courier New"/>
                <a:cs typeface="Courier New"/>
              </a:rPr>
              <a:t> </a:t>
            </a:r>
            <a:r>
              <a:rPr dirty="0" sz="1950" spc="10">
                <a:latin typeface="Courier New"/>
                <a:cs typeface="Courier New"/>
              </a:rPr>
              <a:t>2.0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67538" y="3540360"/>
            <a:ext cx="47752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0.5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92882" y="4113625"/>
            <a:ext cx="17716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20">
                <a:latin typeface="Courier New"/>
                <a:cs typeface="Courier New"/>
              </a:rPr>
              <a:t>%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48170" y="4113625"/>
            <a:ext cx="1381760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0">
                <a:latin typeface="Courier New"/>
                <a:cs typeface="Courier New"/>
              </a:rPr>
              <a:t>Remainder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8480" y="4113625"/>
            <a:ext cx="93027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15">
                <a:latin typeface="Courier New"/>
                <a:cs typeface="Courier New"/>
              </a:rPr>
              <a:t>20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%</a:t>
            </a:r>
            <a:r>
              <a:rPr dirty="0" sz="1950" spc="-40">
                <a:latin typeface="Courier New"/>
                <a:cs typeface="Courier New"/>
              </a:rPr>
              <a:t> </a:t>
            </a:r>
            <a:r>
              <a:rPr dirty="0" sz="1950" spc="20">
                <a:latin typeface="Courier New"/>
                <a:cs typeface="Courier New"/>
              </a:rPr>
              <a:t>3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65549" y="4113625"/>
            <a:ext cx="177165" cy="32893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950" spc="20">
                <a:latin typeface="Courier New"/>
                <a:cs typeface="Courier New"/>
              </a:rPr>
              <a:t>2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20890" y="3573265"/>
            <a:ext cx="4478020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 spc="-5" b="1">
                <a:latin typeface="Times New Roman"/>
                <a:cs typeface="Times New Roman"/>
              </a:rPr>
              <a:t>If both variables </a:t>
            </a:r>
            <a:r>
              <a:rPr dirty="0" sz="1800" spc="-15" b="1">
                <a:latin typeface="Times New Roman"/>
                <a:cs typeface="Times New Roman"/>
              </a:rPr>
              <a:t>are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integer,</a:t>
            </a:r>
            <a:r>
              <a:rPr dirty="0" sz="1800" b="1">
                <a:latin typeface="Times New Roman"/>
                <a:cs typeface="Times New Roman"/>
              </a:rPr>
              <a:t> 1 /</a:t>
            </a:r>
            <a:r>
              <a:rPr dirty="0" sz="1800" spc="-1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 =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0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71" y="917465"/>
            <a:ext cx="11442698" cy="553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40"/>
              <a:t> </a:t>
            </a:r>
            <a:r>
              <a:rPr dirty="0"/>
              <a:t>%</a:t>
            </a:r>
            <a:r>
              <a:rPr dirty="0" spc="-35"/>
              <a:t> </a:t>
            </a:r>
            <a:r>
              <a:rPr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01441" y="2375730"/>
            <a:ext cx="1864995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 spc="-15">
                <a:latin typeface="Calibri"/>
                <a:cs typeface="Calibri"/>
              </a:rPr>
              <a:t>Create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scanner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71" y="917465"/>
            <a:ext cx="11442698" cy="553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40"/>
              <a:t> </a:t>
            </a:r>
            <a:r>
              <a:rPr dirty="0"/>
              <a:t>%</a:t>
            </a:r>
            <a:r>
              <a:rPr dirty="0" spc="-35"/>
              <a:t> </a:t>
            </a:r>
            <a:r>
              <a:rPr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34866" y="3529533"/>
            <a:ext cx="2837815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0805">
              <a:lnSpc>
                <a:spcPts val="2125"/>
              </a:lnSpc>
              <a:spcBef>
                <a:spcPts val="265"/>
              </a:spcBef>
            </a:pPr>
            <a:r>
              <a:rPr dirty="0" sz="1800" spc="-10">
                <a:latin typeface="Calibri"/>
                <a:cs typeface="Calibri"/>
              </a:rPr>
              <a:t>Read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integer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seconds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25"/>
              </a:lnSpc>
            </a:pPr>
            <a:r>
              <a:rPr dirty="0" sz="1800" spc="-5">
                <a:latin typeface="Calibri"/>
                <a:cs typeface="Calibri"/>
              </a:rPr>
              <a:t>If input 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500, </a:t>
            </a:r>
            <a:r>
              <a:rPr dirty="0" sz="1800" spc="-5">
                <a:latin typeface="Calibri"/>
                <a:cs typeface="Calibri"/>
              </a:rPr>
              <a:t>seconds=500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371" y="917465"/>
            <a:ext cx="11442698" cy="55371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40"/>
              <a:t> </a:t>
            </a:r>
            <a:r>
              <a:rPr dirty="0"/>
              <a:t>%</a:t>
            </a:r>
            <a:r>
              <a:rPr dirty="0" spc="-35"/>
              <a:t> </a:t>
            </a:r>
            <a:r>
              <a:rPr dirty="0"/>
              <a:t>Operator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99009" y="4042280"/>
            <a:ext cx="2837815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90805">
              <a:lnSpc>
                <a:spcPts val="2135"/>
              </a:lnSpc>
              <a:spcBef>
                <a:spcPts val="259"/>
              </a:spcBef>
            </a:pPr>
            <a:r>
              <a:rPr dirty="0" sz="1800">
                <a:latin typeface="Calibri"/>
                <a:cs typeface="Calibri"/>
              </a:rPr>
              <a:t>500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60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500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%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60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51" y="307339"/>
            <a:ext cx="39782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Elementary</a:t>
            </a:r>
            <a:r>
              <a:rPr dirty="0" spc="-30"/>
              <a:t> </a:t>
            </a:r>
            <a:r>
              <a:rPr dirty="0" spc="-5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350" y="1115059"/>
            <a:ext cx="1011555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learn</a:t>
            </a:r>
            <a:endParaRPr sz="18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>
                <a:latin typeface="Times New Roman"/>
                <a:cs typeface="Times New Roman"/>
              </a:rPr>
              <a:t>how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solve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practical problems </a:t>
            </a:r>
            <a:r>
              <a:rPr dirty="0" sz="1800" spc="-10">
                <a:latin typeface="Times New Roman"/>
                <a:cs typeface="Times New Roman"/>
              </a:rPr>
              <a:t>programmatically.</a:t>
            </a:r>
            <a:endParaRPr sz="1800">
              <a:latin typeface="Times New Roman"/>
              <a:cs typeface="Times New Roman"/>
            </a:endParaRPr>
          </a:p>
          <a:p>
            <a:pPr marL="527050" marR="5080" indent="-514350">
              <a:lnSpc>
                <a:spcPts val="2110"/>
              </a:lnSpc>
              <a:spcBef>
                <a:spcPts val="14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learn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Java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primitive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related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subjects,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constants,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data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expressions,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input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output.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352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dirty="0" spc="-40"/>
              <a:t> </a:t>
            </a:r>
            <a:r>
              <a:rPr dirty="0"/>
              <a:t>%</a:t>
            </a:r>
            <a:r>
              <a:rPr dirty="0" spc="-35"/>
              <a:t> </a:t>
            </a:r>
            <a:r>
              <a:rPr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651" y="944371"/>
            <a:ext cx="9761855" cy="2419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Suppose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today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Saturday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friends</a:t>
            </a:r>
            <a:r>
              <a:rPr dirty="0" sz="1800">
                <a:latin typeface="Times New Roman"/>
                <a:cs typeface="Times New Roman"/>
              </a:rPr>
              <a:t> 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going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meet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days.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What day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days?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645160">
              <a:lnSpc>
                <a:spcPct val="100000"/>
              </a:lnSpc>
              <a:spcBef>
                <a:spcPts val="1739"/>
              </a:spcBef>
              <a:tabLst>
                <a:tab pos="3133090" algn="l"/>
              </a:tabLst>
            </a:pPr>
            <a:r>
              <a:rPr dirty="0" sz="1650" spc="20">
                <a:latin typeface="Courier New"/>
                <a:cs typeface="Courier New"/>
              </a:rPr>
              <a:t>Saturday</a:t>
            </a:r>
            <a:r>
              <a:rPr dirty="0" sz="1650" spc="3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is</a:t>
            </a:r>
            <a:r>
              <a:rPr dirty="0" sz="1650" spc="3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the</a:t>
            </a:r>
            <a:r>
              <a:rPr dirty="0" sz="1650" spc="35">
                <a:latin typeface="Courier New"/>
                <a:cs typeface="Courier New"/>
              </a:rPr>
              <a:t> </a:t>
            </a:r>
            <a:r>
              <a:rPr dirty="0" sz="1650" spc="5">
                <a:latin typeface="Courier New"/>
                <a:cs typeface="Courier New"/>
              </a:rPr>
              <a:t>6</a:t>
            </a:r>
            <a:r>
              <a:rPr dirty="0" baseline="32828" sz="1650" spc="7">
                <a:latin typeface="Courier New"/>
                <a:cs typeface="Courier New"/>
              </a:rPr>
              <a:t>th	</a:t>
            </a:r>
            <a:r>
              <a:rPr dirty="0" sz="1650" spc="25">
                <a:latin typeface="Courier New"/>
                <a:cs typeface="Courier New"/>
              </a:rPr>
              <a:t>day</a:t>
            </a:r>
            <a:r>
              <a:rPr dirty="0" sz="1650" spc="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in</a:t>
            </a:r>
            <a:r>
              <a:rPr dirty="0" sz="1650" spc="1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a</a:t>
            </a:r>
            <a:r>
              <a:rPr dirty="0" sz="1650" spc="5">
                <a:latin typeface="Courier New"/>
                <a:cs typeface="Courier New"/>
              </a:rPr>
              <a:t> </a:t>
            </a:r>
            <a:r>
              <a:rPr dirty="0" sz="1650" spc="15">
                <a:latin typeface="Courier New"/>
                <a:cs typeface="Courier New"/>
              </a:rPr>
              <a:t>week</a:t>
            </a:r>
            <a:endParaRPr sz="1650">
              <a:latin typeface="Courier New"/>
              <a:cs typeface="Courier New"/>
            </a:endParaRPr>
          </a:p>
          <a:p>
            <a:pPr algn="ctr" marL="196215">
              <a:lnSpc>
                <a:spcPct val="100000"/>
              </a:lnSpc>
              <a:spcBef>
                <a:spcPts val="1105"/>
              </a:spcBef>
            </a:pPr>
            <a:r>
              <a:rPr dirty="0" sz="1650" spc="20">
                <a:latin typeface="Courier New"/>
                <a:cs typeface="Courier New"/>
              </a:rPr>
              <a:t>A</a:t>
            </a:r>
            <a:r>
              <a:rPr dirty="0" sz="1650" spc="1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week</a:t>
            </a:r>
            <a:r>
              <a:rPr dirty="0" sz="1650" spc="1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has</a:t>
            </a:r>
            <a:r>
              <a:rPr dirty="0" sz="1650" spc="1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7</a:t>
            </a:r>
            <a:r>
              <a:rPr dirty="0" sz="1650" spc="1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days</a:t>
            </a:r>
            <a:endParaRPr sz="1650">
              <a:latin typeface="Courier New"/>
              <a:cs typeface="Courier New"/>
            </a:endParaRPr>
          </a:p>
          <a:p>
            <a:pPr algn="ctr" marR="4643755">
              <a:lnSpc>
                <a:spcPts val="1864"/>
              </a:lnSpc>
              <a:spcBef>
                <a:spcPts val="745"/>
              </a:spcBef>
            </a:pP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(6</a:t>
            </a:r>
            <a:r>
              <a:rPr dirty="0" sz="165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165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10)</a:t>
            </a:r>
            <a:r>
              <a:rPr dirty="0" sz="165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dirty="0" sz="165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dirty="0" sz="165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dirty="0" sz="165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650" spc="2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endParaRPr sz="1650">
              <a:latin typeface="Courier New"/>
              <a:cs typeface="Courier New"/>
            </a:endParaRPr>
          </a:p>
          <a:p>
            <a:pPr algn="ctr" marL="2764790">
              <a:lnSpc>
                <a:spcPts val="1864"/>
              </a:lnSpc>
              <a:tabLst>
                <a:tab pos="3703954" algn="l"/>
              </a:tabLst>
            </a:pPr>
            <a:r>
              <a:rPr dirty="0" sz="1650" spc="20">
                <a:latin typeface="Courier New"/>
                <a:cs typeface="Courier New"/>
              </a:rPr>
              <a:t>The</a:t>
            </a:r>
            <a:r>
              <a:rPr dirty="0" sz="1650" spc="3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2</a:t>
            </a:r>
            <a:r>
              <a:rPr dirty="0" baseline="32828" sz="1650">
                <a:latin typeface="Courier New"/>
                <a:cs typeface="Courier New"/>
              </a:rPr>
              <a:t>nd	</a:t>
            </a:r>
            <a:r>
              <a:rPr dirty="0" sz="1650" spc="20">
                <a:latin typeface="Courier New"/>
                <a:cs typeface="Courier New"/>
              </a:rPr>
              <a:t>day</a:t>
            </a:r>
            <a:r>
              <a:rPr dirty="0" sz="1650" spc="1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in a</a:t>
            </a:r>
            <a:r>
              <a:rPr dirty="0" sz="1650" spc="1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week</a:t>
            </a:r>
            <a:r>
              <a:rPr dirty="0" sz="1650" spc="4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is Tuesday</a:t>
            </a:r>
            <a:endParaRPr sz="165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1125"/>
              </a:spcBef>
            </a:pPr>
            <a:r>
              <a:rPr dirty="0" sz="1650" spc="20">
                <a:latin typeface="Courier New"/>
                <a:cs typeface="Courier New"/>
              </a:rPr>
              <a:t>After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10</a:t>
            </a:r>
            <a:r>
              <a:rPr dirty="0" sz="165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days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71038" y="2052016"/>
            <a:ext cx="132080" cy="448945"/>
            <a:chOff x="1971038" y="2052016"/>
            <a:chExt cx="132080" cy="448945"/>
          </a:xfrm>
        </p:grpSpPr>
        <p:sp>
          <p:nvSpPr>
            <p:cNvPr id="5" name="object 5"/>
            <p:cNvSpPr/>
            <p:nvPr/>
          </p:nvSpPr>
          <p:spPr>
            <a:xfrm>
              <a:off x="1972327" y="2053306"/>
              <a:ext cx="129539" cy="446405"/>
            </a:xfrm>
            <a:custGeom>
              <a:avLst/>
              <a:gdLst/>
              <a:ahLst/>
              <a:cxnLst/>
              <a:rect l="l" t="t" r="r" b="b"/>
              <a:pathLst>
                <a:path w="129539" h="446405">
                  <a:moveTo>
                    <a:pt x="0" y="317322"/>
                  </a:moveTo>
                  <a:lnTo>
                    <a:pt x="64524" y="446334"/>
                  </a:lnTo>
                  <a:lnTo>
                    <a:pt x="101973" y="371540"/>
                  </a:lnTo>
                  <a:lnTo>
                    <a:pt x="59362" y="371540"/>
                  </a:lnTo>
                  <a:lnTo>
                    <a:pt x="56781" y="368963"/>
                  </a:lnTo>
                  <a:lnTo>
                    <a:pt x="54200" y="363810"/>
                  </a:lnTo>
                  <a:lnTo>
                    <a:pt x="54200" y="354207"/>
                  </a:lnTo>
                  <a:lnTo>
                    <a:pt x="0" y="317322"/>
                  </a:lnTo>
                  <a:close/>
                </a:path>
                <a:path w="129539" h="446405">
                  <a:moveTo>
                    <a:pt x="54200" y="354207"/>
                  </a:moveTo>
                  <a:lnTo>
                    <a:pt x="54200" y="363810"/>
                  </a:lnTo>
                  <a:lnTo>
                    <a:pt x="56781" y="368963"/>
                  </a:lnTo>
                  <a:lnTo>
                    <a:pt x="59362" y="371540"/>
                  </a:lnTo>
                  <a:lnTo>
                    <a:pt x="69685" y="371540"/>
                  </a:lnTo>
                  <a:lnTo>
                    <a:pt x="72266" y="368963"/>
                  </a:lnTo>
                  <a:lnTo>
                    <a:pt x="74847" y="363810"/>
                  </a:lnTo>
                  <a:lnTo>
                    <a:pt x="74847" y="361233"/>
                  </a:lnTo>
                  <a:lnTo>
                    <a:pt x="64524" y="361233"/>
                  </a:lnTo>
                  <a:lnTo>
                    <a:pt x="54200" y="354207"/>
                  </a:lnTo>
                  <a:close/>
                </a:path>
                <a:path w="129539" h="446405">
                  <a:moveTo>
                    <a:pt x="129119" y="317322"/>
                  </a:moveTo>
                  <a:lnTo>
                    <a:pt x="74859" y="354207"/>
                  </a:lnTo>
                  <a:lnTo>
                    <a:pt x="74847" y="363810"/>
                  </a:lnTo>
                  <a:lnTo>
                    <a:pt x="72266" y="368963"/>
                  </a:lnTo>
                  <a:lnTo>
                    <a:pt x="69685" y="371540"/>
                  </a:lnTo>
                  <a:lnTo>
                    <a:pt x="101973" y="371540"/>
                  </a:lnTo>
                  <a:lnTo>
                    <a:pt x="129119" y="317322"/>
                  </a:lnTo>
                  <a:close/>
                </a:path>
                <a:path w="129539" h="446405">
                  <a:moveTo>
                    <a:pt x="69685" y="0"/>
                  </a:moveTo>
                  <a:lnTo>
                    <a:pt x="59362" y="0"/>
                  </a:lnTo>
                  <a:lnTo>
                    <a:pt x="54200" y="5153"/>
                  </a:lnTo>
                  <a:lnTo>
                    <a:pt x="54211" y="354215"/>
                  </a:lnTo>
                  <a:lnTo>
                    <a:pt x="64524" y="361233"/>
                  </a:lnTo>
                  <a:lnTo>
                    <a:pt x="74847" y="354215"/>
                  </a:lnTo>
                  <a:lnTo>
                    <a:pt x="74847" y="5153"/>
                  </a:lnTo>
                  <a:lnTo>
                    <a:pt x="69685" y="0"/>
                  </a:lnTo>
                  <a:close/>
                </a:path>
                <a:path w="129539" h="446405">
                  <a:moveTo>
                    <a:pt x="74847" y="354215"/>
                  </a:moveTo>
                  <a:lnTo>
                    <a:pt x="64524" y="361233"/>
                  </a:lnTo>
                  <a:lnTo>
                    <a:pt x="74847" y="361233"/>
                  </a:lnTo>
                  <a:lnTo>
                    <a:pt x="74847" y="354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972327" y="2053306"/>
              <a:ext cx="129539" cy="446405"/>
            </a:xfrm>
            <a:custGeom>
              <a:avLst/>
              <a:gdLst/>
              <a:ahLst/>
              <a:cxnLst/>
              <a:rect l="l" t="t" r="r" b="b"/>
              <a:pathLst>
                <a:path w="129539" h="446405">
                  <a:moveTo>
                    <a:pt x="54200" y="361233"/>
                  </a:moveTo>
                  <a:lnTo>
                    <a:pt x="54200" y="10378"/>
                  </a:lnTo>
                  <a:lnTo>
                    <a:pt x="54200" y="5153"/>
                  </a:lnTo>
                  <a:lnTo>
                    <a:pt x="56781" y="2576"/>
                  </a:lnTo>
                  <a:lnTo>
                    <a:pt x="59362" y="0"/>
                  </a:lnTo>
                  <a:lnTo>
                    <a:pt x="64524" y="0"/>
                  </a:lnTo>
                  <a:lnTo>
                    <a:pt x="69685" y="0"/>
                  </a:lnTo>
                  <a:lnTo>
                    <a:pt x="72266" y="2576"/>
                  </a:lnTo>
                  <a:lnTo>
                    <a:pt x="74847" y="5153"/>
                  </a:lnTo>
                  <a:lnTo>
                    <a:pt x="74847" y="10378"/>
                  </a:lnTo>
                  <a:lnTo>
                    <a:pt x="74847" y="361233"/>
                  </a:lnTo>
                  <a:lnTo>
                    <a:pt x="74847" y="363810"/>
                  </a:lnTo>
                  <a:lnTo>
                    <a:pt x="72266" y="368963"/>
                  </a:lnTo>
                  <a:lnTo>
                    <a:pt x="69685" y="371540"/>
                  </a:lnTo>
                  <a:lnTo>
                    <a:pt x="64524" y="371540"/>
                  </a:lnTo>
                  <a:lnTo>
                    <a:pt x="59362" y="371540"/>
                  </a:lnTo>
                  <a:lnTo>
                    <a:pt x="56781" y="368963"/>
                  </a:lnTo>
                  <a:lnTo>
                    <a:pt x="54200" y="363810"/>
                  </a:lnTo>
                  <a:lnTo>
                    <a:pt x="54200" y="361233"/>
                  </a:lnTo>
                  <a:close/>
                </a:path>
                <a:path w="129539" h="446405">
                  <a:moveTo>
                    <a:pt x="64524" y="361233"/>
                  </a:moveTo>
                  <a:lnTo>
                    <a:pt x="129119" y="317322"/>
                  </a:lnTo>
                  <a:lnTo>
                    <a:pt x="64524" y="446334"/>
                  </a:lnTo>
                  <a:lnTo>
                    <a:pt x="0" y="317322"/>
                  </a:lnTo>
                  <a:lnTo>
                    <a:pt x="64524" y="36123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2528633" y="2709960"/>
            <a:ext cx="132080" cy="418465"/>
            <a:chOff x="2528633" y="2709960"/>
            <a:chExt cx="132080" cy="418465"/>
          </a:xfrm>
        </p:grpSpPr>
        <p:sp>
          <p:nvSpPr>
            <p:cNvPr id="8" name="object 8"/>
            <p:cNvSpPr/>
            <p:nvPr/>
          </p:nvSpPr>
          <p:spPr>
            <a:xfrm>
              <a:off x="2529922" y="2711250"/>
              <a:ext cx="129539" cy="415925"/>
            </a:xfrm>
            <a:custGeom>
              <a:avLst/>
              <a:gdLst/>
              <a:ahLst/>
              <a:cxnLst/>
              <a:rect l="l" t="t" r="r" b="b"/>
              <a:pathLst>
                <a:path w="129539" h="415925">
                  <a:moveTo>
                    <a:pt x="64524" y="85101"/>
                  </a:moveTo>
                  <a:lnTo>
                    <a:pt x="54211" y="92113"/>
                  </a:lnTo>
                  <a:lnTo>
                    <a:pt x="54200" y="410154"/>
                  </a:lnTo>
                  <a:lnTo>
                    <a:pt x="59362" y="415307"/>
                  </a:lnTo>
                  <a:lnTo>
                    <a:pt x="69685" y="415307"/>
                  </a:lnTo>
                  <a:lnTo>
                    <a:pt x="74847" y="410154"/>
                  </a:lnTo>
                  <a:lnTo>
                    <a:pt x="74847" y="92113"/>
                  </a:lnTo>
                  <a:lnTo>
                    <a:pt x="64524" y="85101"/>
                  </a:lnTo>
                  <a:close/>
                </a:path>
                <a:path w="129539" h="415925">
                  <a:moveTo>
                    <a:pt x="64524" y="0"/>
                  </a:moveTo>
                  <a:lnTo>
                    <a:pt x="0" y="128976"/>
                  </a:lnTo>
                  <a:lnTo>
                    <a:pt x="54200" y="92121"/>
                  </a:lnTo>
                  <a:lnTo>
                    <a:pt x="54200" y="79948"/>
                  </a:lnTo>
                  <a:lnTo>
                    <a:pt x="59362" y="74794"/>
                  </a:lnTo>
                  <a:lnTo>
                    <a:pt x="101983" y="74794"/>
                  </a:lnTo>
                  <a:lnTo>
                    <a:pt x="64524" y="0"/>
                  </a:lnTo>
                  <a:close/>
                </a:path>
                <a:path w="129539" h="415925">
                  <a:moveTo>
                    <a:pt x="101983" y="74794"/>
                  </a:moveTo>
                  <a:lnTo>
                    <a:pt x="69685" y="74794"/>
                  </a:lnTo>
                  <a:lnTo>
                    <a:pt x="74847" y="79948"/>
                  </a:lnTo>
                  <a:lnTo>
                    <a:pt x="74859" y="92121"/>
                  </a:lnTo>
                  <a:lnTo>
                    <a:pt x="129119" y="128976"/>
                  </a:lnTo>
                  <a:lnTo>
                    <a:pt x="101983" y="74794"/>
                  </a:lnTo>
                  <a:close/>
                </a:path>
                <a:path w="129539" h="415925">
                  <a:moveTo>
                    <a:pt x="69685" y="74794"/>
                  </a:moveTo>
                  <a:lnTo>
                    <a:pt x="59362" y="74794"/>
                  </a:lnTo>
                  <a:lnTo>
                    <a:pt x="54200" y="79948"/>
                  </a:lnTo>
                  <a:lnTo>
                    <a:pt x="54200" y="92121"/>
                  </a:lnTo>
                  <a:lnTo>
                    <a:pt x="64524" y="85101"/>
                  </a:lnTo>
                  <a:lnTo>
                    <a:pt x="74847" y="85101"/>
                  </a:lnTo>
                  <a:lnTo>
                    <a:pt x="74847" y="79948"/>
                  </a:lnTo>
                  <a:lnTo>
                    <a:pt x="69685" y="74794"/>
                  </a:lnTo>
                  <a:close/>
                </a:path>
                <a:path w="129539" h="415925">
                  <a:moveTo>
                    <a:pt x="74847" y="85101"/>
                  </a:moveTo>
                  <a:lnTo>
                    <a:pt x="64524" y="85101"/>
                  </a:lnTo>
                  <a:lnTo>
                    <a:pt x="74847" y="92113"/>
                  </a:lnTo>
                  <a:lnTo>
                    <a:pt x="74847" y="851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529922" y="2711250"/>
              <a:ext cx="129539" cy="415925"/>
            </a:xfrm>
            <a:custGeom>
              <a:avLst/>
              <a:gdLst/>
              <a:ahLst/>
              <a:cxnLst/>
              <a:rect l="l" t="t" r="r" b="b"/>
              <a:pathLst>
                <a:path w="129539" h="415925">
                  <a:moveTo>
                    <a:pt x="74847" y="85101"/>
                  </a:moveTo>
                  <a:lnTo>
                    <a:pt x="74847" y="405001"/>
                  </a:lnTo>
                  <a:lnTo>
                    <a:pt x="74847" y="410154"/>
                  </a:lnTo>
                  <a:lnTo>
                    <a:pt x="72266" y="412731"/>
                  </a:lnTo>
                  <a:lnTo>
                    <a:pt x="69685" y="415307"/>
                  </a:lnTo>
                  <a:lnTo>
                    <a:pt x="64524" y="415307"/>
                  </a:lnTo>
                  <a:lnTo>
                    <a:pt x="59362" y="415307"/>
                  </a:lnTo>
                  <a:lnTo>
                    <a:pt x="56781" y="412731"/>
                  </a:lnTo>
                  <a:lnTo>
                    <a:pt x="54200" y="410154"/>
                  </a:lnTo>
                  <a:lnTo>
                    <a:pt x="54200" y="405001"/>
                  </a:lnTo>
                  <a:lnTo>
                    <a:pt x="54200" y="85101"/>
                  </a:lnTo>
                  <a:lnTo>
                    <a:pt x="54200" y="79948"/>
                  </a:lnTo>
                  <a:lnTo>
                    <a:pt x="56781" y="77371"/>
                  </a:lnTo>
                  <a:lnTo>
                    <a:pt x="59362" y="74794"/>
                  </a:lnTo>
                  <a:lnTo>
                    <a:pt x="64524" y="74794"/>
                  </a:lnTo>
                  <a:lnTo>
                    <a:pt x="69685" y="74794"/>
                  </a:lnTo>
                  <a:lnTo>
                    <a:pt x="72266" y="77371"/>
                  </a:lnTo>
                  <a:lnTo>
                    <a:pt x="74847" y="79948"/>
                  </a:lnTo>
                  <a:lnTo>
                    <a:pt x="74847" y="85101"/>
                  </a:lnTo>
                  <a:close/>
                </a:path>
                <a:path w="129539" h="415925">
                  <a:moveTo>
                    <a:pt x="64524" y="85101"/>
                  </a:moveTo>
                  <a:lnTo>
                    <a:pt x="0" y="128976"/>
                  </a:lnTo>
                  <a:lnTo>
                    <a:pt x="64524" y="0"/>
                  </a:lnTo>
                  <a:lnTo>
                    <a:pt x="129119" y="128976"/>
                  </a:lnTo>
                  <a:lnTo>
                    <a:pt x="64524" y="8510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/>
          <p:cNvGrpSpPr/>
          <p:nvPr/>
        </p:nvGrpSpPr>
        <p:grpSpPr>
          <a:xfrm>
            <a:off x="4054232" y="2694393"/>
            <a:ext cx="524510" cy="224790"/>
            <a:chOff x="4054232" y="2694393"/>
            <a:chExt cx="524510" cy="224790"/>
          </a:xfrm>
        </p:grpSpPr>
        <p:sp>
          <p:nvSpPr>
            <p:cNvPr id="11" name="object 11"/>
            <p:cNvSpPr/>
            <p:nvPr/>
          </p:nvSpPr>
          <p:spPr>
            <a:xfrm>
              <a:off x="4055521" y="2695682"/>
              <a:ext cx="521970" cy="222250"/>
            </a:xfrm>
            <a:custGeom>
              <a:avLst/>
              <a:gdLst/>
              <a:ahLst/>
              <a:cxnLst/>
              <a:rect l="l" t="t" r="r" b="b"/>
              <a:pathLst>
                <a:path w="521970" h="222250">
                  <a:moveTo>
                    <a:pt x="90060" y="38998"/>
                  </a:moveTo>
                  <a:lnTo>
                    <a:pt x="80081" y="46487"/>
                  </a:lnTo>
                  <a:lnTo>
                    <a:pt x="83333" y="59948"/>
                  </a:lnTo>
                  <a:lnTo>
                    <a:pt x="508556" y="219374"/>
                  </a:lnTo>
                  <a:lnTo>
                    <a:pt x="511137" y="221950"/>
                  </a:lnTo>
                  <a:lnTo>
                    <a:pt x="516299" y="219374"/>
                  </a:lnTo>
                  <a:lnTo>
                    <a:pt x="521461" y="214220"/>
                  </a:lnTo>
                  <a:lnTo>
                    <a:pt x="521461" y="206490"/>
                  </a:lnTo>
                  <a:lnTo>
                    <a:pt x="516299" y="201337"/>
                  </a:lnTo>
                  <a:lnTo>
                    <a:pt x="90060" y="38998"/>
                  </a:lnTo>
                  <a:close/>
                </a:path>
                <a:path w="521970" h="222250">
                  <a:moveTo>
                    <a:pt x="142024" y="0"/>
                  </a:moveTo>
                  <a:lnTo>
                    <a:pt x="0" y="15567"/>
                  </a:lnTo>
                  <a:lnTo>
                    <a:pt x="98148" y="121282"/>
                  </a:lnTo>
                  <a:lnTo>
                    <a:pt x="83333" y="59948"/>
                  </a:lnTo>
                  <a:lnTo>
                    <a:pt x="74919" y="56793"/>
                  </a:lnTo>
                  <a:lnTo>
                    <a:pt x="72338" y="54217"/>
                  </a:lnTo>
                  <a:lnTo>
                    <a:pt x="69757" y="49063"/>
                  </a:lnTo>
                  <a:lnTo>
                    <a:pt x="69757" y="41333"/>
                  </a:lnTo>
                  <a:lnTo>
                    <a:pt x="74919" y="36180"/>
                  </a:lnTo>
                  <a:lnTo>
                    <a:pt x="80081" y="33603"/>
                  </a:lnTo>
                  <a:lnTo>
                    <a:pt x="97248" y="33603"/>
                  </a:lnTo>
                  <a:lnTo>
                    <a:pt x="142024" y="0"/>
                  </a:lnTo>
                  <a:close/>
                </a:path>
                <a:path w="521970" h="222250">
                  <a:moveTo>
                    <a:pt x="80081" y="33603"/>
                  </a:moveTo>
                  <a:lnTo>
                    <a:pt x="74919" y="36180"/>
                  </a:lnTo>
                  <a:lnTo>
                    <a:pt x="69757" y="41333"/>
                  </a:lnTo>
                  <a:lnTo>
                    <a:pt x="69757" y="49063"/>
                  </a:lnTo>
                  <a:lnTo>
                    <a:pt x="72338" y="54217"/>
                  </a:lnTo>
                  <a:lnTo>
                    <a:pt x="74919" y="56793"/>
                  </a:lnTo>
                  <a:lnTo>
                    <a:pt x="83333" y="59948"/>
                  </a:lnTo>
                  <a:lnTo>
                    <a:pt x="80081" y="46487"/>
                  </a:lnTo>
                  <a:lnTo>
                    <a:pt x="90060" y="38998"/>
                  </a:lnTo>
                  <a:lnTo>
                    <a:pt x="82662" y="36180"/>
                  </a:lnTo>
                  <a:lnTo>
                    <a:pt x="80081" y="33603"/>
                  </a:lnTo>
                  <a:close/>
                </a:path>
                <a:path w="521970" h="222250">
                  <a:moveTo>
                    <a:pt x="97248" y="33603"/>
                  </a:moveTo>
                  <a:lnTo>
                    <a:pt x="80081" y="33603"/>
                  </a:lnTo>
                  <a:lnTo>
                    <a:pt x="82662" y="36180"/>
                  </a:lnTo>
                  <a:lnTo>
                    <a:pt x="90060" y="38998"/>
                  </a:lnTo>
                  <a:lnTo>
                    <a:pt x="97248" y="33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055521" y="2695682"/>
              <a:ext cx="521970" cy="222250"/>
            </a:xfrm>
            <a:custGeom>
              <a:avLst/>
              <a:gdLst/>
              <a:ahLst/>
              <a:cxnLst/>
              <a:rect l="l" t="t" r="r" b="b"/>
              <a:pathLst>
                <a:path w="521970" h="222250">
                  <a:moveTo>
                    <a:pt x="82662" y="36180"/>
                  </a:moveTo>
                  <a:lnTo>
                    <a:pt x="516299" y="201337"/>
                  </a:lnTo>
                  <a:lnTo>
                    <a:pt x="518880" y="203914"/>
                  </a:lnTo>
                  <a:lnTo>
                    <a:pt x="521461" y="206490"/>
                  </a:lnTo>
                  <a:lnTo>
                    <a:pt x="521461" y="209067"/>
                  </a:lnTo>
                  <a:lnTo>
                    <a:pt x="521461" y="214220"/>
                  </a:lnTo>
                  <a:lnTo>
                    <a:pt x="518880" y="216797"/>
                  </a:lnTo>
                  <a:lnTo>
                    <a:pt x="516299" y="219374"/>
                  </a:lnTo>
                  <a:lnTo>
                    <a:pt x="511137" y="221950"/>
                  </a:lnTo>
                  <a:lnTo>
                    <a:pt x="508557" y="219374"/>
                  </a:lnTo>
                  <a:lnTo>
                    <a:pt x="74919" y="56793"/>
                  </a:lnTo>
                  <a:lnTo>
                    <a:pt x="72338" y="54217"/>
                  </a:lnTo>
                  <a:lnTo>
                    <a:pt x="69757" y="49063"/>
                  </a:lnTo>
                  <a:lnTo>
                    <a:pt x="69757" y="46487"/>
                  </a:lnTo>
                  <a:lnTo>
                    <a:pt x="69757" y="41333"/>
                  </a:lnTo>
                  <a:lnTo>
                    <a:pt x="72338" y="38757"/>
                  </a:lnTo>
                  <a:lnTo>
                    <a:pt x="74919" y="36180"/>
                  </a:lnTo>
                  <a:lnTo>
                    <a:pt x="80081" y="33603"/>
                  </a:lnTo>
                  <a:lnTo>
                    <a:pt x="82662" y="36180"/>
                  </a:lnTo>
                  <a:close/>
                </a:path>
                <a:path w="521970" h="222250">
                  <a:moveTo>
                    <a:pt x="80081" y="46487"/>
                  </a:moveTo>
                  <a:lnTo>
                    <a:pt x="98148" y="121282"/>
                  </a:lnTo>
                  <a:lnTo>
                    <a:pt x="0" y="15567"/>
                  </a:lnTo>
                  <a:lnTo>
                    <a:pt x="142024" y="0"/>
                  </a:lnTo>
                  <a:lnTo>
                    <a:pt x="80081" y="464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/>
          <p:cNvGrpSpPr/>
          <p:nvPr/>
        </p:nvGrpSpPr>
        <p:grpSpPr>
          <a:xfrm>
            <a:off x="3375332" y="2322961"/>
            <a:ext cx="873125" cy="229870"/>
            <a:chOff x="3375332" y="2322961"/>
            <a:chExt cx="873125" cy="229870"/>
          </a:xfrm>
        </p:grpSpPr>
        <p:sp>
          <p:nvSpPr>
            <p:cNvPr id="14" name="object 14"/>
            <p:cNvSpPr/>
            <p:nvPr/>
          </p:nvSpPr>
          <p:spPr>
            <a:xfrm>
              <a:off x="3376621" y="2324249"/>
              <a:ext cx="870585" cy="227329"/>
            </a:xfrm>
            <a:custGeom>
              <a:avLst/>
              <a:gdLst/>
              <a:ahLst/>
              <a:cxnLst/>
              <a:rect l="l" t="t" r="r" b="b"/>
              <a:pathLst>
                <a:path w="870585" h="227330">
                  <a:moveTo>
                    <a:pt x="113562" y="100597"/>
                  </a:moveTo>
                  <a:lnTo>
                    <a:pt x="0" y="190923"/>
                  </a:lnTo>
                  <a:lnTo>
                    <a:pt x="139443" y="226996"/>
                  </a:lnTo>
                  <a:lnTo>
                    <a:pt x="95495" y="183121"/>
                  </a:lnTo>
                  <a:lnTo>
                    <a:pt x="80009" y="183121"/>
                  </a:lnTo>
                  <a:lnTo>
                    <a:pt x="74847" y="177968"/>
                  </a:lnTo>
                  <a:lnTo>
                    <a:pt x="74847" y="167661"/>
                  </a:lnTo>
                  <a:lnTo>
                    <a:pt x="77428" y="165085"/>
                  </a:lnTo>
                  <a:lnTo>
                    <a:pt x="82590" y="162508"/>
                  </a:lnTo>
                  <a:lnTo>
                    <a:pt x="89819" y="160991"/>
                  </a:lnTo>
                  <a:lnTo>
                    <a:pt x="113562" y="100597"/>
                  </a:lnTo>
                  <a:close/>
                </a:path>
                <a:path w="870585" h="227330">
                  <a:moveTo>
                    <a:pt x="89819" y="160991"/>
                  </a:moveTo>
                  <a:lnTo>
                    <a:pt x="82590" y="162508"/>
                  </a:lnTo>
                  <a:lnTo>
                    <a:pt x="77428" y="165085"/>
                  </a:lnTo>
                  <a:lnTo>
                    <a:pt x="74847" y="167661"/>
                  </a:lnTo>
                  <a:lnTo>
                    <a:pt x="74847" y="177968"/>
                  </a:lnTo>
                  <a:lnTo>
                    <a:pt x="80009" y="183121"/>
                  </a:lnTo>
                  <a:lnTo>
                    <a:pt x="87752" y="183121"/>
                  </a:lnTo>
                  <a:lnTo>
                    <a:pt x="94150" y="181779"/>
                  </a:lnTo>
                  <a:lnTo>
                    <a:pt x="85171" y="172815"/>
                  </a:lnTo>
                  <a:lnTo>
                    <a:pt x="89819" y="160991"/>
                  </a:lnTo>
                  <a:close/>
                </a:path>
                <a:path w="870585" h="227330">
                  <a:moveTo>
                    <a:pt x="94150" y="181779"/>
                  </a:moveTo>
                  <a:lnTo>
                    <a:pt x="87752" y="183121"/>
                  </a:lnTo>
                  <a:lnTo>
                    <a:pt x="95495" y="183121"/>
                  </a:lnTo>
                  <a:lnTo>
                    <a:pt x="94150" y="181779"/>
                  </a:lnTo>
                  <a:close/>
                </a:path>
                <a:path w="870585" h="227330">
                  <a:moveTo>
                    <a:pt x="864801" y="0"/>
                  </a:moveTo>
                  <a:lnTo>
                    <a:pt x="857058" y="0"/>
                  </a:lnTo>
                  <a:lnTo>
                    <a:pt x="89819" y="160991"/>
                  </a:lnTo>
                  <a:lnTo>
                    <a:pt x="85171" y="172815"/>
                  </a:lnTo>
                  <a:lnTo>
                    <a:pt x="94150" y="181779"/>
                  </a:lnTo>
                  <a:lnTo>
                    <a:pt x="862220" y="20613"/>
                  </a:lnTo>
                  <a:lnTo>
                    <a:pt x="869963" y="12883"/>
                  </a:lnTo>
                  <a:lnTo>
                    <a:pt x="869963" y="7729"/>
                  </a:lnTo>
                  <a:lnTo>
                    <a:pt x="867382" y="5153"/>
                  </a:lnTo>
                  <a:lnTo>
                    <a:pt x="8648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376621" y="2324249"/>
              <a:ext cx="870585" cy="227329"/>
            </a:xfrm>
            <a:custGeom>
              <a:avLst/>
              <a:gdLst/>
              <a:ahLst/>
              <a:cxnLst/>
              <a:rect l="l" t="t" r="r" b="b"/>
              <a:pathLst>
                <a:path w="870585" h="227330">
                  <a:moveTo>
                    <a:pt x="82590" y="162508"/>
                  </a:moveTo>
                  <a:lnTo>
                    <a:pt x="857058" y="0"/>
                  </a:lnTo>
                  <a:lnTo>
                    <a:pt x="862220" y="0"/>
                  </a:lnTo>
                  <a:lnTo>
                    <a:pt x="864801" y="0"/>
                  </a:lnTo>
                  <a:lnTo>
                    <a:pt x="867382" y="5153"/>
                  </a:lnTo>
                  <a:lnTo>
                    <a:pt x="869963" y="7729"/>
                  </a:lnTo>
                  <a:lnTo>
                    <a:pt x="869963" y="12883"/>
                  </a:lnTo>
                  <a:lnTo>
                    <a:pt x="867382" y="15459"/>
                  </a:lnTo>
                  <a:lnTo>
                    <a:pt x="864801" y="18036"/>
                  </a:lnTo>
                  <a:lnTo>
                    <a:pt x="862220" y="20613"/>
                  </a:lnTo>
                  <a:lnTo>
                    <a:pt x="87752" y="183121"/>
                  </a:lnTo>
                  <a:lnTo>
                    <a:pt x="82590" y="183121"/>
                  </a:lnTo>
                  <a:lnTo>
                    <a:pt x="80009" y="183121"/>
                  </a:lnTo>
                  <a:lnTo>
                    <a:pt x="74847" y="177968"/>
                  </a:lnTo>
                  <a:lnTo>
                    <a:pt x="74847" y="175391"/>
                  </a:lnTo>
                  <a:lnTo>
                    <a:pt x="74847" y="170238"/>
                  </a:lnTo>
                  <a:lnTo>
                    <a:pt x="74847" y="167661"/>
                  </a:lnTo>
                  <a:lnTo>
                    <a:pt x="77428" y="165085"/>
                  </a:lnTo>
                  <a:lnTo>
                    <a:pt x="82590" y="162508"/>
                  </a:lnTo>
                  <a:close/>
                </a:path>
                <a:path w="870585" h="227330">
                  <a:moveTo>
                    <a:pt x="85171" y="172815"/>
                  </a:moveTo>
                  <a:lnTo>
                    <a:pt x="139443" y="226996"/>
                  </a:lnTo>
                  <a:lnTo>
                    <a:pt x="0" y="190923"/>
                  </a:lnTo>
                  <a:lnTo>
                    <a:pt x="113562" y="100597"/>
                  </a:lnTo>
                  <a:lnTo>
                    <a:pt x="85171" y="172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58" y="1068487"/>
            <a:ext cx="11741322" cy="2917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1083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Exponent</a:t>
            </a:r>
            <a:r>
              <a:rPr dirty="0" spc="-75"/>
              <a:t> </a:t>
            </a:r>
            <a:r>
              <a:rPr dirty="0"/>
              <a:t>Operation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242903" y="2458892"/>
            <a:ext cx="376047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 marR="220345">
              <a:lnSpc>
                <a:spcPct val="101099"/>
              </a:lnSpc>
              <a:spcBef>
                <a:spcPts val="245"/>
              </a:spcBef>
            </a:pPr>
            <a:r>
              <a:rPr dirty="0" sz="1800" spc="-5">
                <a:latin typeface="Calibri"/>
                <a:cs typeface="Calibri"/>
              </a:rPr>
              <a:t>Math.pow(a,b) </a:t>
            </a:r>
            <a:r>
              <a:rPr dirty="0" sz="1800">
                <a:latin typeface="Times New Roman"/>
                <a:cs typeface="Times New Roman"/>
              </a:rPr>
              <a:t>were a </a:t>
            </a:r>
            <a:r>
              <a:rPr dirty="0" sz="1800" spc="-5">
                <a:latin typeface="Times New Roman"/>
                <a:cs typeface="Times New Roman"/>
              </a:rPr>
              <a:t>is the base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 is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exponent.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058" y="1068487"/>
            <a:ext cx="11741322" cy="29175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193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Literals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544259" y="1354272"/>
            <a:ext cx="515747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 marR="92710">
              <a:lnSpc>
                <a:spcPct val="102200"/>
              </a:lnSpc>
              <a:spcBef>
                <a:spcPts val="204"/>
              </a:spcBef>
            </a:pP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literal is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constant value that </a:t>
            </a:r>
            <a:r>
              <a:rPr dirty="0" sz="1800">
                <a:latin typeface="Times New Roman"/>
                <a:cs typeface="Times New Roman"/>
              </a:rPr>
              <a:t>appears </a:t>
            </a:r>
            <a:r>
              <a:rPr dirty="0" sz="1800" spc="-5">
                <a:latin typeface="Times New Roman"/>
                <a:cs typeface="Times New Roman"/>
              </a:rPr>
              <a:t>directly in 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5908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Literals</a:t>
            </a:r>
            <a:r>
              <a:rPr dirty="0" spc="-40"/>
              <a:t> </a:t>
            </a:r>
            <a:r>
              <a:rPr dirty="0"/>
              <a:t>-</a:t>
            </a:r>
            <a:r>
              <a:rPr dirty="0" spc="-30"/>
              <a:t> </a:t>
            </a:r>
            <a:r>
              <a:rPr dirty="0"/>
              <a:t>Integer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762" y="865123"/>
            <a:ext cx="10901680" cy="249745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36550" marR="55880" indent="-285750">
              <a:lnSpc>
                <a:spcPct val="102200"/>
              </a:lnSpc>
              <a:spcBef>
                <a:spcPts val="50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literal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assigned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integer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long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it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can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fit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into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the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variable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compilation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error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would</a:t>
            </a:r>
            <a:r>
              <a:rPr dirty="0" sz="1800">
                <a:latin typeface="Times New Roman"/>
                <a:cs typeface="Times New Roman"/>
              </a:rPr>
              <a:t> occur </a:t>
            </a: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literal </a:t>
            </a:r>
            <a:r>
              <a:rPr dirty="0" sz="1800">
                <a:latin typeface="Times New Roman"/>
                <a:cs typeface="Times New Roman"/>
              </a:rPr>
              <a:t>were </a:t>
            </a:r>
            <a:r>
              <a:rPr dirty="0" sz="1800" spc="-5">
                <a:latin typeface="Times New Roman"/>
                <a:cs typeface="Times New Roman"/>
              </a:rPr>
              <a:t>too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large</a:t>
            </a:r>
            <a:r>
              <a:rPr dirty="0" sz="1800">
                <a:latin typeface="Times New Roman"/>
                <a:cs typeface="Times New Roman"/>
              </a:rPr>
              <a:t> for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hold.</a:t>
            </a:r>
            <a:endParaRPr sz="1800">
              <a:latin typeface="Times New Roman"/>
              <a:cs typeface="Times New Roman"/>
            </a:endParaRPr>
          </a:p>
          <a:p>
            <a:pPr lvl="1" marL="793750" indent="-285750">
              <a:lnSpc>
                <a:spcPct val="100000"/>
              </a:lnSpc>
              <a:spcBef>
                <a:spcPts val="555"/>
              </a:spcBef>
              <a:buFont typeface="Courier New"/>
              <a:buChar char="o"/>
              <a:tabLst>
                <a:tab pos="79375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 = 1000 </a:t>
            </a:r>
            <a:r>
              <a:rPr dirty="0" sz="1800" spc="-5">
                <a:latin typeface="Times New Roman"/>
                <a:cs typeface="Times New Roman"/>
              </a:rPr>
              <a:t>would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cause</a:t>
            </a:r>
            <a:r>
              <a:rPr dirty="0" sz="1800">
                <a:latin typeface="Times New Roman"/>
                <a:cs typeface="Times New Roman"/>
              </a:rPr>
              <a:t> a </a:t>
            </a:r>
            <a:r>
              <a:rPr dirty="0" sz="1800" spc="-5">
                <a:latin typeface="Times New Roman"/>
                <a:cs typeface="Times New Roman"/>
              </a:rPr>
              <a:t>compilation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error,</a:t>
            </a:r>
            <a:endParaRPr sz="1800">
              <a:latin typeface="Times New Roman"/>
              <a:cs typeface="Times New Roman"/>
            </a:endParaRPr>
          </a:p>
          <a:p>
            <a:pPr lvl="1" marL="793750" indent="-285750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93750" algn="l"/>
              </a:tabLst>
            </a:pPr>
            <a:r>
              <a:rPr dirty="0" sz="1800" spc="-5">
                <a:latin typeface="Times New Roman"/>
                <a:cs typeface="Times New Roman"/>
              </a:rPr>
              <a:t>because</a:t>
            </a:r>
            <a:r>
              <a:rPr dirty="0" sz="1800">
                <a:latin typeface="Times New Roman"/>
                <a:cs typeface="Times New Roman"/>
              </a:rPr>
              <a:t> 1000 cannot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stored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variable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byte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type.</a:t>
            </a:r>
            <a:endParaRPr sz="1800">
              <a:latin typeface="Times New Roman"/>
              <a:cs typeface="Times New Roman"/>
            </a:endParaRPr>
          </a:p>
          <a:p>
            <a:pPr marL="336550" marR="55880" indent="-285750">
              <a:lnSpc>
                <a:spcPct val="101099"/>
              </a:lnSpc>
              <a:spcBef>
                <a:spcPts val="530"/>
              </a:spcBef>
              <a:buFont typeface="Arial"/>
              <a:buChar char="•"/>
              <a:tabLst>
                <a:tab pos="335915" algn="l"/>
                <a:tab pos="336550" algn="l"/>
              </a:tabLst>
            </a:pP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integer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literal</a:t>
            </a:r>
            <a:r>
              <a:rPr dirty="0" sz="1800" spc="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assumed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int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type,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whose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between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-2</a:t>
            </a:r>
            <a:r>
              <a:rPr dirty="0" baseline="23148" sz="1800">
                <a:latin typeface="Times New Roman"/>
                <a:cs typeface="Times New Roman"/>
              </a:rPr>
              <a:t>31</a:t>
            </a:r>
            <a:r>
              <a:rPr dirty="0" baseline="23148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(-2147483648)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baseline="23148" sz="1800">
                <a:latin typeface="Times New Roman"/>
                <a:cs typeface="Times New Roman"/>
              </a:rPr>
              <a:t>31</a:t>
            </a:r>
            <a:r>
              <a:rPr dirty="0" sz="1800">
                <a:latin typeface="Times New Roman"/>
                <a:cs typeface="Times New Roman"/>
              </a:rPr>
              <a:t>–1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(2147483647).</a:t>
            </a:r>
            <a:endParaRPr sz="1800">
              <a:latin typeface="Times New Roman"/>
              <a:cs typeface="Times New Roman"/>
            </a:endParaRPr>
          </a:p>
          <a:p>
            <a:pPr lvl="1" marL="793750" marR="55880" indent="-285750">
              <a:lnSpc>
                <a:spcPts val="2090"/>
              </a:lnSpc>
              <a:spcBef>
                <a:spcPts val="680"/>
              </a:spcBef>
              <a:buFont typeface="Courier New"/>
              <a:buChar char="o"/>
              <a:tabLst>
                <a:tab pos="793750" algn="l"/>
              </a:tabLst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denote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integer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literal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long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type,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append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</a:t>
            </a:r>
            <a:r>
              <a:rPr dirty="0" sz="1800" spc="36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preferred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because</a:t>
            </a:r>
            <a:r>
              <a:rPr dirty="0" sz="1800" spc="36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(lowercase</a:t>
            </a:r>
            <a:r>
              <a:rPr dirty="0" sz="1800">
                <a:latin typeface="Times New Roman"/>
                <a:cs typeface="Times New Roman"/>
              </a:rPr>
              <a:t> L) can </a:t>
            </a:r>
            <a:r>
              <a:rPr dirty="0" sz="1800" spc="-5">
                <a:latin typeface="Times New Roman"/>
                <a:cs typeface="Times New Roman"/>
              </a:rPr>
              <a:t>easily</a:t>
            </a:r>
            <a:r>
              <a:rPr dirty="0" sz="1800">
                <a:latin typeface="Times New Roman"/>
                <a:cs typeface="Times New Roman"/>
              </a:rPr>
              <a:t> be </a:t>
            </a:r>
            <a:r>
              <a:rPr dirty="0" sz="1800" spc="-5">
                <a:latin typeface="Times New Roman"/>
                <a:cs typeface="Times New Roman"/>
              </a:rPr>
              <a:t>confused </a:t>
            </a:r>
            <a:r>
              <a:rPr dirty="0" sz="1800">
                <a:latin typeface="Times New Roman"/>
                <a:cs typeface="Times New Roman"/>
              </a:rPr>
              <a:t>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 </a:t>
            </a:r>
            <a:r>
              <a:rPr dirty="0" sz="1800" spc="-5">
                <a:latin typeface="Times New Roman"/>
                <a:cs typeface="Times New Roman"/>
              </a:rPr>
              <a:t>(the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digit</a:t>
            </a:r>
            <a:r>
              <a:rPr dirty="0" sz="1800">
                <a:latin typeface="Times New Roman"/>
                <a:cs typeface="Times New Roman"/>
              </a:rPr>
              <a:t> one).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7763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Literals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5"/>
              <a:t> Floating-Point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857" y="871219"/>
            <a:ext cx="10368280" cy="236029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Floating-point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literals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written with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decimal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point.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By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default,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floating-point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literal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treated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 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double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50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1800">
                <a:latin typeface="Times New Roman"/>
                <a:cs typeface="Times New Roman"/>
              </a:rPr>
              <a:t>5.0 </a:t>
            </a:r>
            <a:r>
              <a:rPr dirty="0" sz="1800" spc="-5">
                <a:latin typeface="Times New Roman"/>
                <a:cs typeface="Times New Roman"/>
              </a:rPr>
              <a:t>is considered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 b="1">
                <a:latin typeface="Times New Roman"/>
                <a:cs typeface="Times New Roman"/>
              </a:rPr>
              <a:t>double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value,</a:t>
            </a:r>
            <a:r>
              <a:rPr dirty="0" sz="1800">
                <a:latin typeface="Times New Roman"/>
                <a:cs typeface="Times New Roman"/>
              </a:rPr>
              <a:t> not a </a:t>
            </a:r>
            <a:r>
              <a:rPr dirty="0" sz="1800" spc="-5">
                <a:latin typeface="Times New Roman"/>
                <a:cs typeface="Times New Roman"/>
              </a:rPr>
              <a:t>float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  <a:p>
            <a:pPr marL="298450" marR="5080" indent="-285750">
              <a:lnSpc>
                <a:spcPct val="102200"/>
              </a:lnSpc>
              <a:spcBef>
                <a:spcPts val="48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Can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float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appending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r>
              <a:rPr dirty="0" sz="1800" spc="180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double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appending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letter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b="1">
                <a:latin typeface="Times New Roman"/>
                <a:cs typeface="Times New Roman"/>
              </a:rPr>
              <a:t>D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55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100.2f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100.2F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float number</a:t>
            </a:r>
            <a:endParaRPr sz="18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525"/>
              </a:spcBef>
              <a:buFont typeface="Courier New"/>
              <a:buChar char="o"/>
              <a:tabLst>
                <a:tab pos="755650" algn="l"/>
              </a:tabLst>
            </a:pPr>
            <a:r>
              <a:rPr dirty="0" sz="1800">
                <a:latin typeface="Times New Roman"/>
                <a:cs typeface="Times New Roman"/>
              </a:rPr>
              <a:t>100.2d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100.2D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double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number.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5382" y="3458812"/>
            <a:ext cx="8680450" cy="38481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70"/>
              </a:spcBef>
            </a:pPr>
            <a:r>
              <a:rPr dirty="0" sz="1800" spc="-10" b="1">
                <a:latin typeface="Courier New"/>
                <a:cs typeface="Courier New"/>
              </a:rPr>
              <a:t>System.out.println("1.0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/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3.0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1.0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/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3.0);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59780" y="4233496"/>
            <a:ext cx="2002155" cy="203835"/>
          </a:xfrm>
          <a:custGeom>
            <a:avLst/>
            <a:gdLst/>
            <a:ahLst/>
            <a:cxnLst/>
            <a:rect l="l" t="t" r="r" b="b"/>
            <a:pathLst>
              <a:path w="2002154" h="203835">
                <a:moveTo>
                  <a:pt x="0" y="0"/>
                </a:moveTo>
                <a:lnTo>
                  <a:pt x="0" y="22879"/>
                </a:lnTo>
                <a:lnTo>
                  <a:pt x="22150" y="44991"/>
                </a:lnTo>
                <a:lnTo>
                  <a:pt x="22150" y="67871"/>
                </a:lnTo>
                <a:lnTo>
                  <a:pt x="44301" y="67871"/>
                </a:lnTo>
                <a:lnTo>
                  <a:pt x="67190" y="90719"/>
                </a:lnTo>
                <a:lnTo>
                  <a:pt x="111491" y="90719"/>
                </a:lnTo>
                <a:lnTo>
                  <a:pt x="133642" y="113599"/>
                </a:lnTo>
                <a:lnTo>
                  <a:pt x="177943" y="113599"/>
                </a:lnTo>
                <a:lnTo>
                  <a:pt x="823235" y="113599"/>
                </a:lnTo>
                <a:lnTo>
                  <a:pt x="867536" y="113599"/>
                </a:lnTo>
                <a:lnTo>
                  <a:pt x="889687" y="113599"/>
                </a:lnTo>
                <a:lnTo>
                  <a:pt x="933988" y="113599"/>
                </a:lnTo>
                <a:lnTo>
                  <a:pt x="956139" y="135711"/>
                </a:lnTo>
                <a:lnTo>
                  <a:pt x="978290" y="158591"/>
                </a:lnTo>
                <a:lnTo>
                  <a:pt x="1000440" y="181439"/>
                </a:lnTo>
                <a:lnTo>
                  <a:pt x="1000440" y="203551"/>
                </a:lnTo>
                <a:lnTo>
                  <a:pt x="1000440" y="181439"/>
                </a:lnTo>
                <a:lnTo>
                  <a:pt x="1000440" y="158591"/>
                </a:lnTo>
                <a:lnTo>
                  <a:pt x="1023514" y="158591"/>
                </a:lnTo>
                <a:lnTo>
                  <a:pt x="1045665" y="135711"/>
                </a:lnTo>
                <a:lnTo>
                  <a:pt x="1067815" y="113599"/>
                </a:lnTo>
                <a:lnTo>
                  <a:pt x="1089966" y="113599"/>
                </a:lnTo>
                <a:lnTo>
                  <a:pt x="1134267" y="113599"/>
                </a:lnTo>
                <a:lnTo>
                  <a:pt x="1156418" y="113599"/>
                </a:lnTo>
                <a:lnTo>
                  <a:pt x="1823707" y="113599"/>
                </a:lnTo>
                <a:lnTo>
                  <a:pt x="1868008" y="113599"/>
                </a:lnTo>
                <a:lnTo>
                  <a:pt x="1890159" y="90719"/>
                </a:lnTo>
                <a:lnTo>
                  <a:pt x="1912309" y="90719"/>
                </a:lnTo>
                <a:lnTo>
                  <a:pt x="1934460" y="67871"/>
                </a:lnTo>
                <a:lnTo>
                  <a:pt x="1956611" y="67871"/>
                </a:lnTo>
                <a:lnTo>
                  <a:pt x="1979684" y="44991"/>
                </a:lnTo>
                <a:lnTo>
                  <a:pt x="1979684" y="22879"/>
                </a:lnTo>
                <a:lnTo>
                  <a:pt x="2001835" y="0"/>
                </a:lnTo>
              </a:path>
            </a:pathLst>
          </a:custGeom>
          <a:ln w="2210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462" y="3937583"/>
            <a:ext cx="4946650" cy="7867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>
                <a:latin typeface="Times New Roman"/>
                <a:cs typeface="Times New Roman"/>
              </a:rPr>
              <a:t>displays</a:t>
            </a:r>
            <a:r>
              <a:rPr dirty="0" sz="1750" spc="-90">
                <a:latin typeface="Times New Roman"/>
                <a:cs typeface="Times New Roman"/>
              </a:rPr>
              <a:t> </a:t>
            </a:r>
            <a:r>
              <a:rPr dirty="0" sz="1750" spc="5" b="1">
                <a:solidFill>
                  <a:srgbClr val="3366FF"/>
                </a:solidFill>
                <a:latin typeface="Courier New"/>
                <a:cs typeface="Courier New"/>
              </a:rPr>
              <a:t>1.0</a:t>
            </a:r>
            <a:r>
              <a:rPr dirty="0" sz="1750" spc="-25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spc="20" b="1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dirty="0" sz="1750" spc="-25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spc="5" b="1">
                <a:solidFill>
                  <a:srgbClr val="3366FF"/>
                </a:solidFill>
                <a:latin typeface="Courier New"/>
                <a:cs typeface="Courier New"/>
              </a:rPr>
              <a:t>3.0</a:t>
            </a:r>
            <a:r>
              <a:rPr dirty="0" sz="1750" spc="-25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spc="10" b="1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dirty="0" sz="1750" spc="-25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b="1">
                <a:solidFill>
                  <a:srgbClr val="3366FF"/>
                </a:solidFill>
                <a:latin typeface="Courier New"/>
                <a:cs typeface="Courier New"/>
              </a:rPr>
              <a:t>0.3333333333333333</a:t>
            </a:r>
            <a:endParaRPr sz="1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Courier New"/>
              <a:cs typeface="Courier New"/>
            </a:endParaRPr>
          </a:p>
          <a:p>
            <a:pPr algn="r" marR="765810">
              <a:lnSpc>
                <a:spcPct val="100000"/>
              </a:lnSpc>
            </a:pPr>
            <a:r>
              <a:rPr dirty="0" sz="1400" spc="5">
                <a:latin typeface="Times New Roman"/>
                <a:cs typeface="Times New Roman"/>
              </a:rPr>
              <a:t>16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72906" y="5500777"/>
            <a:ext cx="843280" cy="135255"/>
          </a:xfrm>
          <a:custGeom>
            <a:avLst/>
            <a:gdLst/>
            <a:ahLst/>
            <a:cxnLst/>
            <a:rect l="l" t="t" r="r" b="b"/>
            <a:pathLst>
              <a:path w="843279" h="135254">
                <a:moveTo>
                  <a:pt x="0" y="0"/>
                </a:moveTo>
                <a:lnTo>
                  <a:pt x="0" y="22799"/>
                </a:lnTo>
                <a:lnTo>
                  <a:pt x="22086" y="44833"/>
                </a:lnTo>
                <a:lnTo>
                  <a:pt x="45093" y="67633"/>
                </a:lnTo>
                <a:lnTo>
                  <a:pt x="67180" y="67633"/>
                </a:lnTo>
                <a:lnTo>
                  <a:pt x="354920" y="67633"/>
                </a:lnTo>
                <a:lnTo>
                  <a:pt x="377006" y="90402"/>
                </a:lnTo>
                <a:lnTo>
                  <a:pt x="399093" y="90402"/>
                </a:lnTo>
                <a:lnTo>
                  <a:pt x="422100" y="113201"/>
                </a:lnTo>
                <a:lnTo>
                  <a:pt x="422100" y="135236"/>
                </a:lnTo>
                <a:lnTo>
                  <a:pt x="422100" y="113201"/>
                </a:lnTo>
                <a:lnTo>
                  <a:pt x="444187" y="90402"/>
                </a:lnTo>
                <a:lnTo>
                  <a:pt x="466273" y="90402"/>
                </a:lnTo>
                <a:lnTo>
                  <a:pt x="466273" y="67633"/>
                </a:lnTo>
                <a:lnTo>
                  <a:pt x="488360" y="67633"/>
                </a:lnTo>
                <a:lnTo>
                  <a:pt x="754013" y="67633"/>
                </a:lnTo>
                <a:lnTo>
                  <a:pt x="776100" y="67633"/>
                </a:lnTo>
                <a:lnTo>
                  <a:pt x="799107" y="67633"/>
                </a:lnTo>
                <a:lnTo>
                  <a:pt x="821193" y="44833"/>
                </a:lnTo>
                <a:lnTo>
                  <a:pt x="821193" y="22799"/>
                </a:lnTo>
                <a:lnTo>
                  <a:pt x="843280" y="22799"/>
                </a:lnTo>
                <a:lnTo>
                  <a:pt x="843280" y="0"/>
                </a:lnTo>
              </a:path>
            </a:pathLst>
          </a:custGeom>
          <a:ln w="220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7462" y="5205856"/>
            <a:ext cx="4130675" cy="7169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50">
                <a:latin typeface="Times New Roman"/>
                <a:cs typeface="Times New Roman"/>
              </a:rPr>
              <a:t>displays</a:t>
            </a:r>
            <a:r>
              <a:rPr dirty="0" sz="1750" spc="-90">
                <a:latin typeface="Times New Roman"/>
                <a:cs typeface="Times New Roman"/>
              </a:rPr>
              <a:t> </a:t>
            </a:r>
            <a:r>
              <a:rPr dirty="0" sz="1750" b="1">
                <a:solidFill>
                  <a:srgbClr val="3366FF"/>
                </a:solidFill>
                <a:latin typeface="Courier New"/>
                <a:cs typeface="Courier New"/>
              </a:rPr>
              <a:t>1.0F</a:t>
            </a:r>
            <a:r>
              <a:rPr dirty="0" sz="1750" spc="-3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spc="15" b="1">
                <a:solidFill>
                  <a:srgbClr val="3366FF"/>
                </a:solidFill>
                <a:latin typeface="Courier New"/>
                <a:cs typeface="Courier New"/>
              </a:rPr>
              <a:t>/</a:t>
            </a:r>
            <a:r>
              <a:rPr dirty="0" sz="1750" spc="-35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spc="-5" b="1">
                <a:solidFill>
                  <a:srgbClr val="3366FF"/>
                </a:solidFill>
                <a:latin typeface="Courier New"/>
                <a:cs typeface="Courier New"/>
              </a:rPr>
              <a:t>3.0F</a:t>
            </a:r>
            <a:r>
              <a:rPr dirty="0" sz="1750" spc="-3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spc="5" b="1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dirty="0" sz="1750" spc="-30" b="1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750" spc="-5" b="1">
                <a:solidFill>
                  <a:srgbClr val="3366FF"/>
                </a:solidFill>
                <a:latin typeface="Courier New"/>
                <a:cs typeface="Courier New"/>
              </a:rPr>
              <a:t>0.33333334</a:t>
            </a:r>
            <a:endParaRPr sz="1750">
              <a:latin typeface="Courier New"/>
              <a:cs typeface="Courier New"/>
            </a:endParaRPr>
          </a:p>
          <a:p>
            <a:pPr algn="r" marR="381000">
              <a:lnSpc>
                <a:spcPct val="100000"/>
              </a:lnSpc>
              <a:spcBef>
                <a:spcPts val="1630"/>
              </a:spcBef>
            </a:pPr>
            <a:r>
              <a:rPr dirty="0" sz="1400" spc="10">
                <a:latin typeface="Times New Roman"/>
                <a:cs typeface="Times New Roman"/>
              </a:rPr>
              <a:t>7</a:t>
            </a:r>
            <a:r>
              <a:rPr dirty="0" sz="1400" spc="-55">
                <a:latin typeface="Times New Roman"/>
                <a:cs typeface="Times New Roman"/>
              </a:rPr>
              <a:t> </a:t>
            </a:r>
            <a:r>
              <a:rPr dirty="0" sz="1400" spc="5">
                <a:latin typeface="Times New Roman"/>
                <a:cs typeface="Times New Roman"/>
              </a:rPr>
              <a:t>digits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1238" y="4746633"/>
            <a:ext cx="8680450" cy="38481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60"/>
              </a:spcBef>
            </a:pPr>
            <a:r>
              <a:rPr dirty="0" sz="1800" spc="-10" b="1">
                <a:latin typeface="Courier New"/>
                <a:cs typeface="Courier New"/>
              </a:rPr>
              <a:t>System.out.println("1.0F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/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3.0F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is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"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1.0F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/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3.0F);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9197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Scientific</a:t>
            </a:r>
            <a:r>
              <a:rPr dirty="0" spc="-80"/>
              <a:t> </a:t>
            </a:r>
            <a:r>
              <a:rPr dirty="0"/>
              <a:t>Notation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428" y="770635"/>
            <a:ext cx="7454900" cy="140017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Floating-point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literals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also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scientific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notation.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</a:t>
            </a:r>
            <a:r>
              <a:rPr dirty="0" sz="1800">
                <a:latin typeface="Times New Roman"/>
                <a:cs typeface="Times New Roman"/>
              </a:rPr>
              <a:t>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represents</a:t>
            </a:r>
            <a:r>
              <a:rPr dirty="0" sz="1800">
                <a:latin typeface="Times New Roman"/>
                <a:cs typeface="Times New Roman"/>
              </a:rPr>
              <a:t> 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exponent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</a:t>
            </a:r>
            <a:r>
              <a:rPr dirty="0" sz="1800" spc="-5">
                <a:latin typeface="Times New Roman"/>
                <a:cs typeface="Times New Roman"/>
              </a:rPr>
              <a:t>it</a:t>
            </a:r>
            <a:r>
              <a:rPr dirty="0" sz="1800">
                <a:latin typeface="Times New Roman"/>
                <a:cs typeface="Times New Roman"/>
              </a:rPr>
              <a:t> can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either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lowercase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5">
                <a:latin typeface="Times New Roman"/>
                <a:cs typeface="Times New Roman"/>
              </a:rPr>
              <a:t>uppercase.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25"/>
              </a:spcBef>
            </a:pPr>
            <a:r>
              <a:rPr dirty="0" sz="1800">
                <a:latin typeface="Courier New"/>
                <a:cs typeface="Courier New"/>
              </a:rPr>
              <a:t>o</a:t>
            </a:r>
            <a:r>
              <a:rPr dirty="0" sz="1800" spc="85">
                <a:latin typeface="Courier New"/>
                <a:cs typeface="Courier New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1.23456e+2,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1.23456e2,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equivalent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123.456.</a:t>
            </a:r>
            <a:endParaRPr sz="1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55"/>
              </a:spcBef>
            </a:pPr>
            <a:r>
              <a:rPr dirty="0" sz="1800">
                <a:latin typeface="Courier New"/>
                <a:cs typeface="Courier New"/>
              </a:rPr>
              <a:t>o</a:t>
            </a:r>
            <a:r>
              <a:rPr dirty="0" sz="1800" spc="65">
                <a:latin typeface="Courier New"/>
                <a:cs typeface="Courier New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1.23456e-2</a:t>
            </a:r>
            <a:r>
              <a:rPr dirty="0" sz="1800" spc="-5">
                <a:latin typeface="Times New Roman"/>
                <a:cs typeface="Times New Roman"/>
              </a:rPr>
              <a:t> 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equivalent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0.0123456.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7217" y="1130033"/>
            <a:ext cx="8362950" cy="2952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29907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</a:t>
            </a:r>
            <a:r>
              <a:rPr dirty="0"/>
              <a:t>ugm</a:t>
            </a:r>
            <a:r>
              <a:rPr dirty="0" spc="5"/>
              <a:t>e</a:t>
            </a:r>
            <a:r>
              <a:rPr dirty="0"/>
              <a:t>nt</a:t>
            </a:r>
            <a:r>
              <a:rPr dirty="0" spc="5"/>
              <a:t>e</a:t>
            </a:r>
            <a:r>
              <a:rPr dirty="0"/>
              <a:t>d</a:t>
            </a:r>
            <a:r>
              <a:rPr dirty="0" spc="-170"/>
              <a:t> </a:t>
            </a:r>
            <a:r>
              <a:rPr dirty="0" spc="-5"/>
              <a:t>Ass</a:t>
            </a:r>
            <a:r>
              <a:rPr dirty="0"/>
              <a:t>ignm</a:t>
            </a:r>
            <a:r>
              <a:rPr dirty="0" spc="5"/>
              <a:t>e</a:t>
            </a:r>
            <a:r>
              <a:rPr dirty="0"/>
              <a:t>nt </a:t>
            </a:r>
            <a:r>
              <a:rPr dirty="0" spc="-5"/>
              <a:t>O</a:t>
            </a:r>
            <a:r>
              <a:rPr dirty="0"/>
              <a:t>p</a:t>
            </a:r>
            <a:r>
              <a:rPr dirty="0" spc="5"/>
              <a:t>e</a:t>
            </a:r>
            <a:r>
              <a:rPr dirty="0"/>
              <a:t>r</a:t>
            </a:r>
            <a:r>
              <a:rPr dirty="0" spc="5"/>
              <a:t>a</a:t>
            </a:r>
            <a:r>
              <a:rPr dirty="0"/>
              <a:t>tors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5292090"/>
            <a:chOff x="-25400" y="0"/>
            <a:chExt cx="12242800" cy="52920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673" y="1198770"/>
              <a:ext cx="9067798" cy="3200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27139" y="4393646"/>
              <a:ext cx="3243580" cy="890905"/>
            </a:xfrm>
            <a:custGeom>
              <a:avLst/>
              <a:gdLst/>
              <a:ahLst/>
              <a:cxnLst/>
              <a:rect l="l" t="t" r="r" b="b"/>
              <a:pathLst>
                <a:path w="3243579" h="890904">
                  <a:moveTo>
                    <a:pt x="0" y="890440"/>
                  </a:moveTo>
                  <a:lnTo>
                    <a:pt x="3243353" y="890440"/>
                  </a:lnTo>
                  <a:lnTo>
                    <a:pt x="3243353" y="0"/>
                  </a:lnTo>
                  <a:lnTo>
                    <a:pt x="0" y="0"/>
                  </a:lnTo>
                  <a:lnTo>
                    <a:pt x="0" y="890440"/>
                  </a:lnTo>
                  <a:close/>
                </a:path>
              </a:pathLst>
            </a:custGeom>
            <a:ln w="15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5886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Increment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Decrement</a:t>
            </a:r>
            <a:r>
              <a:rPr dirty="0" spc="-20"/>
              <a:t> </a:t>
            </a:r>
            <a:r>
              <a:rPr dirty="0"/>
              <a:t>Operators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76557" y="4435237"/>
            <a:ext cx="2856865" cy="53848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20">
                <a:latin typeface="Courier New"/>
                <a:cs typeface="Courier New"/>
              </a:rPr>
              <a:t>int</a:t>
            </a:r>
            <a:r>
              <a:rPr dirty="0" sz="1650" spc="-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i</a:t>
            </a:r>
            <a:r>
              <a:rPr dirty="0" sz="165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=</a:t>
            </a:r>
            <a:r>
              <a:rPr dirty="0" sz="165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10;</a:t>
            </a:r>
            <a:endParaRPr sz="16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z="1650" spc="20" i="1">
                <a:latin typeface="Courier New"/>
                <a:cs typeface="Courier New"/>
              </a:rPr>
              <a:t>int</a:t>
            </a:r>
            <a:r>
              <a:rPr dirty="0" sz="1650" spc="5" i="1">
                <a:latin typeface="Courier New"/>
                <a:cs typeface="Courier New"/>
              </a:rPr>
              <a:t> </a:t>
            </a:r>
            <a:r>
              <a:rPr dirty="0" sz="1650" spc="20" i="1">
                <a:latin typeface="Courier New"/>
                <a:cs typeface="Courier New"/>
              </a:rPr>
              <a:t>newNum</a:t>
            </a:r>
            <a:r>
              <a:rPr dirty="0" sz="1650" spc="10" i="1">
                <a:latin typeface="Courier New"/>
                <a:cs typeface="Courier New"/>
              </a:rPr>
              <a:t> </a:t>
            </a:r>
            <a:r>
              <a:rPr dirty="0" sz="1650" spc="20" i="1">
                <a:latin typeface="Courier New"/>
                <a:cs typeface="Courier New"/>
              </a:rPr>
              <a:t>=</a:t>
            </a:r>
            <a:r>
              <a:rPr dirty="0" sz="1650" spc="10" i="1">
                <a:latin typeface="Courier New"/>
                <a:cs typeface="Courier New"/>
              </a:rPr>
              <a:t> </a:t>
            </a:r>
            <a:r>
              <a:rPr dirty="0" sz="1650" spc="20" i="1">
                <a:latin typeface="Courier New"/>
                <a:cs typeface="Courier New"/>
              </a:rPr>
              <a:t>10</a:t>
            </a:r>
            <a:r>
              <a:rPr dirty="0" sz="1650" spc="10" i="1">
                <a:latin typeface="Courier New"/>
                <a:cs typeface="Courier New"/>
              </a:rPr>
              <a:t> </a:t>
            </a:r>
            <a:r>
              <a:rPr dirty="0" sz="1650" spc="20" i="1">
                <a:latin typeface="Courier New"/>
                <a:cs typeface="Courier New"/>
              </a:rPr>
              <a:t>*</a:t>
            </a:r>
            <a:r>
              <a:rPr dirty="0" sz="1650" spc="5" i="1">
                <a:latin typeface="Courier New"/>
                <a:cs typeface="Courier New"/>
              </a:rPr>
              <a:t> </a:t>
            </a:r>
            <a:r>
              <a:rPr dirty="0" sz="1650" spc="20" b="1" i="1">
                <a:solidFill>
                  <a:srgbClr val="00FFFF"/>
                </a:solidFill>
                <a:latin typeface="Courier New"/>
                <a:cs typeface="Courier New"/>
              </a:rPr>
              <a:t>i++</a:t>
            </a:r>
            <a:r>
              <a:rPr dirty="0" sz="1650" spc="20" i="1">
                <a:latin typeface="Courier New"/>
                <a:cs typeface="Courier New"/>
              </a:rPr>
              <a:t>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38779" y="4664673"/>
            <a:ext cx="2896235" cy="748665"/>
          </a:xfrm>
          <a:prstGeom prst="rect">
            <a:avLst/>
          </a:prstGeom>
          <a:ln w="15451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161925" marR="151130">
              <a:lnSpc>
                <a:spcPct val="103600"/>
              </a:lnSpc>
              <a:spcBef>
                <a:spcPts val="390"/>
              </a:spcBef>
            </a:pPr>
            <a:r>
              <a:rPr dirty="0" sz="1650" spc="20">
                <a:latin typeface="Courier New"/>
                <a:cs typeface="Courier New"/>
              </a:rPr>
              <a:t>int</a:t>
            </a:r>
            <a:r>
              <a:rPr dirty="0" sz="1650" spc="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newNum</a:t>
            </a:r>
            <a:r>
              <a:rPr dirty="0" sz="1650" spc="1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=</a:t>
            </a:r>
            <a:r>
              <a:rPr dirty="0" sz="1650" spc="1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10</a:t>
            </a:r>
            <a:r>
              <a:rPr dirty="0" sz="1650" spc="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*</a:t>
            </a:r>
            <a:r>
              <a:rPr dirty="0" sz="1650" spc="1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i; </a:t>
            </a:r>
            <a:r>
              <a:rPr dirty="0" sz="1650" spc="-975">
                <a:latin typeface="Courier New"/>
                <a:cs typeface="Courier New"/>
              </a:rPr>
              <a:t> </a:t>
            </a:r>
            <a:r>
              <a:rPr dirty="0" sz="1650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i</a:t>
            </a:r>
            <a:r>
              <a:rPr dirty="0" sz="1650" spc="1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= i +</a:t>
            </a:r>
            <a:r>
              <a:rPr dirty="0" sz="1650" spc="15">
                <a:latin typeface="Courier New"/>
                <a:cs typeface="Courier New"/>
              </a:rPr>
              <a:t> </a:t>
            </a:r>
            <a:r>
              <a:rPr dirty="0" sz="1650" spc="20">
                <a:latin typeface="Courier New"/>
                <a:cs typeface="Courier New"/>
              </a:rPr>
              <a:t>1;</a:t>
            </a:r>
            <a:endParaRPr sz="1650">
              <a:latin typeface="Courier New"/>
              <a:cs typeface="Courier Ne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8252" y="4463155"/>
            <a:ext cx="1019810" cy="300355"/>
            <a:chOff x="4098252" y="4463155"/>
            <a:chExt cx="1019810" cy="300355"/>
          </a:xfrm>
        </p:grpSpPr>
        <p:sp>
          <p:nvSpPr>
            <p:cNvPr id="9" name="object 9"/>
            <p:cNvSpPr/>
            <p:nvPr/>
          </p:nvSpPr>
          <p:spPr>
            <a:xfrm>
              <a:off x="4106189" y="4471093"/>
              <a:ext cx="1003935" cy="284480"/>
            </a:xfrm>
            <a:custGeom>
              <a:avLst/>
              <a:gdLst/>
              <a:ahLst/>
              <a:cxnLst/>
              <a:rect l="l" t="t" r="r" b="b"/>
              <a:pathLst>
                <a:path w="1003935" h="284479">
                  <a:moveTo>
                    <a:pt x="1003910" y="0"/>
                  </a:moveTo>
                  <a:lnTo>
                    <a:pt x="0" y="0"/>
                  </a:lnTo>
                  <a:lnTo>
                    <a:pt x="0" y="283902"/>
                  </a:lnTo>
                  <a:lnTo>
                    <a:pt x="1003910" y="283902"/>
                  </a:lnTo>
                  <a:lnTo>
                    <a:pt x="10039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06189" y="4471092"/>
              <a:ext cx="1003935" cy="284480"/>
            </a:xfrm>
            <a:custGeom>
              <a:avLst/>
              <a:gdLst/>
              <a:ahLst/>
              <a:cxnLst/>
              <a:rect l="l" t="t" r="r" b="b"/>
              <a:pathLst>
                <a:path w="1003935" h="284479">
                  <a:moveTo>
                    <a:pt x="0" y="283902"/>
                  </a:moveTo>
                  <a:lnTo>
                    <a:pt x="1003910" y="283902"/>
                  </a:lnTo>
                  <a:lnTo>
                    <a:pt x="1003910" y="0"/>
                  </a:lnTo>
                  <a:lnTo>
                    <a:pt x="0" y="0"/>
                  </a:lnTo>
                  <a:lnTo>
                    <a:pt x="0" y="283902"/>
                  </a:lnTo>
                  <a:close/>
                </a:path>
              </a:pathLst>
            </a:custGeom>
            <a:ln w="154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4157793" y="4538415"/>
            <a:ext cx="898525" cy="2051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>
                <a:latin typeface="Times New Roman"/>
                <a:cs typeface="Times New Roman"/>
              </a:rPr>
              <a:t>Same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5">
                <a:latin typeface="Times New Roman"/>
                <a:cs typeface="Times New Roman"/>
              </a:rPr>
              <a:t>effect</a:t>
            </a:r>
            <a:r>
              <a:rPr dirty="0" sz="1150" spc="-20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as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13098" y="4793737"/>
            <a:ext cx="1328420" cy="132080"/>
            <a:chOff x="3913098" y="4793737"/>
            <a:chExt cx="1328420" cy="132080"/>
          </a:xfrm>
        </p:grpSpPr>
        <p:sp>
          <p:nvSpPr>
            <p:cNvPr id="13" name="object 13"/>
            <p:cNvSpPr/>
            <p:nvPr/>
          </p:nvSpPr>
          <p:spPr>
            <a:xfrm>
              <a:off x="3914386" y="4795024"/>
              <a:ext cx="1325880" cy="129539"/>
            </a:xfrm>
            <a:custGeom>
              <a:avLst/>
              <a:gdLst/>
              <a:ahLst/>
              <a:cxnLst/>
              <a:rect l="l" t="t" r="r" b="b"/>
              <a:pathLst>
                <a:path w="1325879" h="129539">
                  <a:moveTo>
                    <a:pt x="1197000" y="0"/>
                  </a:moveTo>
                  <a:lnTo>
                    <a:pt x="1238177" y="64532"/>
                  </a:lnTo>
                  <a:lnTo>
                    <a:pt x="1197000" y="129030"/>
                  </a:lnTo>
                  <a:lnTo>
                    <a:pt x="1305125" y="74835"/>
                  </a:lnTo>
                  <a:lnTo>
                    <a:pt x="1238177" y="74835"/>
                  </a:lnTo>
                  <a:lnTo>
                    <a:pt x="1243324" y="72259"/>
                  </a:lnTo>
                  <a:lnTo>
                    <a:pt x="1245898" y="72259"/>
                  </a:lnTo>
                  <a:lnTo>
                    <a:pt x="1248472" y="67108"/>
                  </a:lnTo>
                  <a:lnTo>
                    <a:pt x="1248472" y="59381"/>
                  </a:lnTo>
                  <a:lnTo>
                    <a:pt x="1245898" y="56734"/>
                  </a:lnTo>
                  <a:lnTo>
                    <a:pt x="1243324" y="54159"/>
                  </a:lnTo>
                  <a:lnTo>
                    <a:pt x="1238177" y="51583"/>
                  </a:lnTo>
                  <a:lnTo>
                    <a:pt x="1299858" y="51583"/>
                  </a:lnTo>
                  <a:lnTo>
                    <a:pt x="1197000" y="0"/>
                  </a:lnTo>
                  <a:close/>
                </a:path>
                <a:path w="1325879" h="129539">
                  <a:moveTo>
                    <a:pt x="1229914" y="51583"/>
                  </a:moveTo>
                  <a:lnTo>
                    <a:pt x="12867" y="51583"/>
                  </a:lnTo>
                  <a:lnTo>
                    <a:pt x="7720" y="54159"/>
                  </a:lnTo>
                  <a:lnTo>
                    <a:pt x="5147" y="56734"/>
                  </a:lnTo>
                  <a:lnTo>
                    <a:pt x="2573" y="59381"/>
                  </a:lnTo>
                  <a:lnTo>
                    <a:pt x="0" y="64532"/>
                  </a:lnTo>
                  <a:lnTo>
                    <a:pt x="2573" y="67108"/>
                  </a:lnTo>
                  <a:lnTo>
                    <a:pt x="5147" y="72259"/>
                  </a:lnTo>
                  <a:lnTo>
                    <a:pt x="7720" y="72259"/>
                  </a:lnTo>
                  <a:lnTo>
                    <a:pt x="12867" y="74835"/>
                  </a:lnTo>
                  <a:lnTo>
                    <a:pt x="1231600" y="74835"/>
                  </a:lnTo>
                  <a:lnTo>
                    <a:pt x="1238177" y="64532"/>
                  </a:lnTo>
                  <a:lnTo>
                    <a:pt x="1229914" y="51583"/>
                  </a:lnTo>
                  <a:close/>
                </a:path>
                <a:path w="1325879" h="129539">
                  <a:moveTo>
                    <a:pt x="1299858" y="51583"/>
                  </a:moveTo>
                  <a:lnTo>
                    <a:pt x="1238177" y="51583"/>
                  </a:lnTo>
                  <a:lnTo>
                    <a:pt x="1243324" y="54159"/>
                  </a:lnTo>
                  <a:lnTo>
                    <a:pt x="1245898" y="56734"/>
                  </a:lnTo>
                  <a:lnTo>
                    <a:pt x="1248472" y="59381"/>
                  </a:lnTo>
                  <a:lnTo>
                    <a:pt x="1248472" y="67108"/>
                  </a:lnTo>
                  <a:lnTo>
                    <a:pt x="1245898" y="72259"/>
                  </a:lnTo>
                  <a:lnTo>
                    <a:pt x="1243324" y="72259"/>
                  </a:lnTo>
                  <a:lnTo>
                    <a:pt x="1238177" y="74835"/>
                  </a:lnTo>
                  <a:lnTo>
                    <a:pt x="1305125" y="74835"/>
                  </a:lnTo>
                  <a:lnTo>
                    <a:pt x="1325679" y="64532"/>
                  </a:lnTo>
                  <a:lnTo>
                    <a:pt x="1299858" y="51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914386" y="4795024"/>
              <a:ext cx="1325880" cy="129539"/>
            </a:xfrm>
            <a:custGeom>
              <a:avLst/>
              <a:gdLst/>
              <a:ahLst/>
              <a:cxnLst/>
              <a:rect l="l" t="t" r="r" b="b"/>
              <a:pathLst>
                <a:path w="1325879" h="129539">
                  <a:moveTo>
                    <a:pt x="12867" y="51583"/>
                  </a:moveTo>
                  <a:lnTo>
                    <a:pt x="1238177" y="51583"/>
                  </a:lnTo>
                  <a:lnTo>
                    <a:pt x="1243324" y="54159"/>
                  </a:lnTo>
                  <a:lnTo>
                    <a:pt x="1245898" y="56734"/>
                  </a:lnTo>
                  <a:lnTo>
                    <a:pt x="1248472" y="59381"/>
                  </a:lnTo>
                  <a:lnTo>
                    <a:pt x="1248472" y="64532"/>
                  </a:lnTo>
                  <a:lnTo>
                    <a:pt x="1248472" y="67108"/>
                  </a:lnTo>
                  <a:lnTo>
                    <a:pt x="1245898" y="72259"/>
                  </a:lnTo>
                  <a:lnTo>
                    <a:pt x="1243324" y="72259"/>
                  </a:lnTo>
                  <a:lnTo>
                    <a:pt x="1238177" y="74835"/>
                  </a:lnTo>
                  <a:lnTo>
                    <a:pt x="12867" y="74835"/>
                  </a:lnTo>
                  <a:lnTo>
                    <a:pt x="7720" y="72259"/>
                  </a:lnTo>
                  <a:lnTo>
                    <a:pt x="5147" y="72259"/>
                  </a:lnTo>
                  <a:lnTo>
                    <a:pt x="2573" y="67108"/>
                  </a:lnTo>
                  <a:lnTo>
                    <a:pt x="0" y="64532"/>
                  </a:lnTo>
                  <a:lnTo>
                    <a:pt x="2573" y="59381"/>
                  </a:lnTo>
                  <a:lnTo>
                    <a:pt x="5147" y="56734"/>
                  </a:lnTo>
                  <a:lnTo>
                    <a:pt x="7720" y="54159"/>
                  </a:lnTo>
                  <a:lnTo>
                    <a:pt x="12867" y="51583"/>
                  </a:lnTo>
                  <a:close/>
                </a:path>
                <a:path w="1325879" h="129539">
                  <a:moveTo>
                    <a:pt x="1238177" y="64532"/>
                  </a:moveTo>
                  <a:lnTo>
                    <a:pt x="1197000" y="0"/>
                  </a:lnTo>
                  <a:lnTo>
                    <a:pt x="1325679" y="64532"/>
                  </a:lnTo>
                  <a:lnTo>
                    <a:pt x="1197000" y="129030"/>
                  </a:lnTo>
                  <a:lnTo>
                    <a:pt x="1238177" y="6453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078344" y="5529029"/>
            <a:ext cx="3133725" cy="541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030"/>
              </a:lnSpc>
              <a:spcBef>
                <a:spcPts val="95"/>
              </a:spcBef>
            </a:pPr>
            <a:r>
              <a:rPr dirty="0" sz="1700" spc="-5">
                <a:latin typeface="Courier New"/>
                <a:cs typeface="Courier New"/>
              </a:rPr>
              <a:t>int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</a:t>
            </a:r>
            <a:r>
              <a:rPr dirty="0" sz="1700" spc="-2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10;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</a:pPr>
            <a:r>
              <a:rPr dirty="0" sz="1700" spc="-5" i="1">
                <a:latin typeface="Courier New"/>
                <a:cs typeface="Courier New"/>
              </a:rPr>
              <a:t>int</a:t>
            </a:r>
            <a:r>
              <a:rPr dirty="0" sz="1700" spc="-10" i="1">
                <a:latin typeface="Courier New"/>
                <a:cs typeface="Courier New"/>
              </a:rPr>
              <a:t> </a:t>
            </a:r>
            <a:r>
              <a:rPr dirty="0" sz="1700" spc="-5" i="1">
                <a:latin typeface="Courier New"/>
                <a:cs typeface="Courier New"/>
              </a:rPr>
              <a:t>newNum</a:t>
            </a:r>
            <a:r>
              <a:rPr dirty="0" sz="1700" spc="-10" i="1">
                <a:latin typeface="Courier New"/>
                <a:cs typeface="Courier New"/>
              </a:rPr>
              <a:t> </a:t>
            </a:r>
            <a:r>
              <a:rPr dirty="0" sz="1700" spc="-5" i="1">
                <a:latin typeface="Courier New"/>
                <a:cs typeface="Courier New"/>
              </a:rPr>
              <a:t>=</a:t>
            </a:r>
            <a:r>
              <a:rPr dirty="0" sz="1700" spc="-10" i="1">
                <a:latin typeface="Courier New"/>
                <a:cs typeface="Courier New"/>
              </a:rPr>
              <a:t> </a:t>
            </a:r>
            <a:r>
              <a:rPr dirty="0" sz="1700" spc="-5" i="1">
                <a:latin typeface="Courier New"/>
                <a:cs typeface="Courier New"/>
              </a:rPr>
              <a:t>10</a:t>
            </a:r>
            <a:r>
              <a:rPr dirty="0" sz="1700" spc="-10" i="1">
                <a:latin typeface="Courier New"/>
                <a:cs typeface="Courier New"/>
              </a:rPr>
              <a:t> </a:t>
            </a:r>
            <a:r>
              <a:rPr dirty="0" sz="1700" spc="-5" i="1">
                <a:latin typeface="Courier New"/>
                <a:cs typeface="Courier New"/>
              </a:rPr>
              <a:t>*</a:t>
            </a:r>
            <a:r>
              <a:rPr dirty="0" sz="1700" spc="-10" i="1">
                <a:latin typeface="Courier New"/>
                <a:cs typeface="Courier New"/>
              </a:rPr>
              <a:t> </a:t>
            </a:r>
            <a:r>
              <a:rPr dirty="0" sz="1700" spc="-5" i="1">
                <a:latin typeface="Courier New"/>
                <a:cs typeface="Courier New"/>
              </a:rPr>
              <a:t>(</a:t>
            </a:r>
            <a:r>
              <a:rPr dirty="0" sz="1700" spc="-5" b="1" i="1">
                <a:solidFill>
                  <a:srgbClr val="00FFFF"/>
                </a:solidFill>
                <a:latin typeface="Courier New"/>
                <a:cs typeface="Courier New"/>
              </a:rPr>
              <a:t>++i</a:t>
            </a:r>
            <a:r>
              <a:rPr dirty="0" sz="1700" spc="-5" i="1"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0238" y="5759650"/>
            <a:ext cx="2914015" cy="636270"/>
          </a:xfrm>
          <a:prstGeom prst="rect">
            <a:avLst/>
          </a:prstGeom>
          <a:ln w="15536">
            <a:solidFill>
              <a:srgbClr val="000000"/>
            </a:solidFill>
          </a:ln>
        </p:spPr>
        <p:txBody>
          <a:bodyPr wrap="square" lIns="0" tIns="53975" rIns="0" bIns="0" rtlCol="0" vert="horz">
            <a:spAutoFit/>
          </a:bodyPr>
          <a:lstStyle/>
          <a:p>
            <a:pPr marL="163195">
              <a:lnSpc>
                <a:spcPts val="1989"/>
              </a:lnSpc>
              <a:spcBef>
                <a:spcPts val="425"/>
              </a:spcBef>
            </a:pPr>
            <a:r>
              <a:rPr dirty="0" sz="1700" spc="-5">
                <a:latin typeface="Courier New"/>
                <a:cs typeface="Courier New"/>
              </a:rPr>
              <a:t>i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=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+</a:t>
            </a:r>
            <a:r>
              <a:rPr dirty="0" sz="1700" spc="-2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1;</a:t>
            </a:r>
            <a:endParaRPr sz="1700">
              <a:latin typeface="Courier New"/>
              <a:cs typeface="Courier New"/>
            </a:endParaRPr>
          </a:p>
          <a:p>
            <a:pPr marL="163195">
              <a:lnSpc>
                <a:spcPts val="1989"/>
              </a:lnSpc>
            </a:pPr>
            <a:r>
              <a:rPr dirty="0" sz="1700" spc="-5">
                <a:latin typeface="Courier New"/>
                <a:cs typeface="Courier New"/>
              </a:rPr>
              <a:t>int</a:t>
            </a:r>
            <a:r>
              <a:rPr dirty="0" sz="1700" spc="-15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newNum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=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10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*</a:t>
            </a:r>
            <a:r>
              <a:rPr dirty="0" sz="1700" spc="-10">
                <a:latin typeface="Courier New"/>
                <a:cs typeface="Courier New"/>
              </a:rPr>
              <a:t> </a:t>
            </a:r>
            <a:r>
              <a:rPr dirty="0" sz="1700" spc="-5">
                <a:latin typeface="Courier New"/>
                <a:cs typeface="Courier New"/>
              </a:rPr>
              <a:t>i</a:t>
            </a:r>
            <a:r>
              <a:rPr dirty="0" sz="1700" spc="-5" i="1"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41650" y="5632772"/>
            <a:ext cx="90360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15">
                <a:latin typeface="Times New Roman"/>
                <a:cs typeface="Times New Roman"/>
              </a:rPr>
              <a:t>Same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effect</a:t>
            </a:r>
            <a:r>
              <a:rPr dirty="0" sz="1150" spc="-25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as</a:t>
            </a:r>
            <a:endParaRPr sz="11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8900" y="5889423"/>
            <a:ext cx="1219835" cy="132715"/>
            <a:chOff x="4268900" y="5889423"/>
            <a:chExt cx="1219835" cy="132715"/>
          </a:xfrm>
        </p:grpSpPr>
        <p:sp>
          <p:nvSpPr>
            <p:cNvPr id="19" name="object 19"/>
            <p:cNvSpPr/>
            <p:nvPr/>
          </p:nvSpPr>
          <p:spPr>
            <a:xfrm>
              <a:off x="4270194" y="5890718"/>
              <a:ext cx="1217295" cy="130175"/>
            </a:xfrm>
            <a:custGeom>
              <a:avLst/>
              <a:gdLst/>
              <a:ahLst/>
              <a:cxnLst/>
              <a:rect l="l" t="t" r="r" b="b"/>
              <a:pathLst>
                <a:path w="1217295" h="130175">
                  <a:moveTo>
                    <a:pt x="1087762" y="0"/>
                  </a:moveTo>
                  <a:lnTo>
                    <a:pt x="1129192" y="64886"/>
                  </a:lnTo>
                  <a:lnTo>
                    <a:pt x="1087762" y="129737"/>
                  </a:lnTo>
                  <a:lnTo>
                    <a:pt x="1196551" y="75245"/>
                  </a:lnTo>
                  <a:lnTo>
                    <a:pt x="1129192" y="75245"/>
                  </a:lnTo>
                  <a:lnTo>
                    <a:pt x="1134371" y="72655"/>
                  </a:lnTo>
                  <a:lnTo>
                    <a:pt x="1136961" y="72655"/>
                  </a:lnTo>
                  <a:lnTo>
                    <a:pt x="1139550" y="67476"/>
                  </a:lnTo>
                  <a:lnTo>
                    <a:pt x="1139550" y="59707"/>
                  </a:lnTo>
                  <a:lnTo>
                    <a:pt x="1136961" y="57045"/>
                  </a:lnTo>
                  <a:lnTo>
                    <a:pt x="1134371" y="54455"/>
                  </a:lnTo>
                  <a:lnTo>
                    <a:pt x="1129192" y="51866"/>
                  </a:lnTo>
                  <a:lnTo>
                    <a:pt x="1191252" y="51866"/>
                  </a:lnTo>
                  <a:lnTo>
                    <a:pt x="1087762" y="0"/>
                  </a:lnTo>
                  <a:close/>
                </a:path>
                <a:path w="1217295" h="130175">
                  <a:moveTo>
                    <a:pt x="1120879" y="51866"/>
                  </a:moveTo>
                  <a:lnTo>
                    <a:pt x="12946" y="51866"/>
                  </a:lnTo>
                  <a:lnTo>
                    <a:pt x="7768" y="54455"/>
                  </a:lnTo>
                  <a:lnTo>
                    <a:pt x="5178" y="57045"/>
                  </a:lnTo>
                  <a:lnTo>
                    <a:pt x="2589" y="59707"/>
                  </a:lnTo>
                  <a:lnTo>
                    <a:pt x="0" y="64886"/>
                  </a:lnTo>
                  <a:lnTo>
                    <a:pt x="2589" y="67476"/>
                  </a:lnTo>
                  <a:lnTo>
                    <a:pt x="5178" y="72655"/>
                  </a:lnTo>
                  <a:lnTo>
                    <a:pt x="7768" y="72655"/>
                  </a:lnTo>
                  <a:lnTo>
                    <a:pt x="12946" y="75245"/>
                  </a:lnTo>
                  <a:lnTo>
                    <a:pt x="1122575" y="75245"/>
                  </a:lnTo>
                  <a:lnTo>
                    <a:pt x="1129192" y="64886"/>
                  </a:lnTo>
                  <a:lnTo>
                    <a:pt x="1120879" y="51866"/>
                  </a:lnTo>
                  <a:close/>
                </a:path>
                <a:path w="1217295" h="130175">
                  <a:moveTo>
                    <a:pt x="1191252" y="51866"/>
                  </a:moveTo>
                  <a:lnTo>
                    <a:pt x="1129192" y="51866"/>
                  </a:lnTo>
                  <a:lnTo>
                    <a:pt x="1134371" y="54455"/>
                  </a:lnTo>
                  <a:lnTo>
                    <a:pt x="1136961" y="57045"/>
                  </a:lnTo>
                  <a:lnTo>
                    <a:pt x="1139550" y="59707"/>
                  </a:lnTo>
                  <a:lnTo>
                    <a:pt x="1139550" y="67476"/>
                  </a:lnTo>
                  <a:lnTo>
                    <a:pt x="1136961" y="72655"/>
                  </a:lnTo>
                  <a:lnTo>
                    <a:pt x="1134371" y="72655"/>
                  </a:lnTo>
                  <a:lnTo>
                    <a:pt x="1129192" y="75245"/>
                  </a:lnTo>
                  <a:lnTo>
                    <a:pt x="1196551" y="75245"/>
                  </a:lnTo>
                  <a:lnTo>
                    <a:pt x="1217232" y="64886"/>
                  </a:lnTo>
                  <a:lnTo>
                    <a:pt x="1191252" y="51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270194" y="5890718"/>
              <a:ext cx="1217295" cy="130175"/>
            </a:xfrm>
            <a:custGeom>
              <a:avLst/>
              <a:gdLst/>
              <a:ahLst/>
              <a:cxnLst/>
              <a:rect l="l" t="t" r="r" b="b"/>
              <a:pathLst>
                <a:path w="1217295" h="130175">
                  <a:moveTo>
                    <a:pt x="12946" y="51866"/>
                  </a:moveTo>
                  <a:lnTo>
                    <a:pt x="1129192" y="51866"/>
                  </a:lnTo>
                  <a:lnTo>
                    <a:pt x="1134371" y="54455"/>
                  </a:lnTo>
                  <a:lnTo>
                    <a:pt x="1136961" y="57045"/>
                  </a:lnTo>
                  <a:lnTo>
                    <a:pt x="1139550" y="59707"/>
                  </a:lnTo>
                  <a:lnTo>
                    <a:pt x="1139550" y="64886"/>
                  </a:lnTo>
                  <a:lnTo>
                    <a:pt x="1139550" y="67476"/>
                  </a:lnTo>
                  <a:lnTo>
                    <a:pt x="1136961" y="72655"/>
                  </a:lnTo>
                  <a:lnTo>
                    <a:pt x="1134371" y="72655"/>
                  </a:lnTo>
                  <a:lnTo>
                    <a:pt x="1129192" y="75245"/>
                  </a:lnTo>
                  <a:lnTo>
                    <a:pt x="12946" y="75245"/>
                  </a:lnTo>
                  <a:lnTo>
                    <a:pt x="7768" y="72655"/>
                  </a:lnTo>
                  <a:lnTo>
                    <a:pt x="5178" y="72655"/>
                  </a:lnTo>
                  <a:lnTo>
                    <a:pt x="2589" y="67476"/>
                  </a:lnTo>
                  <a:lnTo>
                    <a:pt x="0" y="64886"/>
                  </a:lnTo>
                  <a:lnTo>
                    <a:pt x="2589" y="59707"/>
                  </a:lnTo>
                  <a:lnTo>
                    <a:pt x="5178" y="57045"/>
                  </a:lnTo>
                  <a:lnTo>
                    <a:pt x="7768" y="54455"/>
                  </a:lnTo>
                  <a:lnTo>
                    <a:pt x="12946" y="51866"/>
                  </a:lnTo>
                  <a:close/>
                </a:path>
                <a:path w="1217295" h="130175">
                  <a:moveTo>
                    <a:pt x="1129192" y="64886"/>
                  </a:moveTo>
                  <a:lnTo>
                    <a:pt x="1087762" y="0"/>
                  </a:lnTo>
                  <a:lnTo>
                    <a:pt x="1217232" y="64886"/>
                  </a:lnTo>
                  <a:lnTo>
                    <a:pt x="1087762" y="129737"/>
                  </a:lnTo>
                  <a:lnTo>
                    <a:pt x="1129192" y="6488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40589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Numeric</a:t>
            </a:r>
            <a:r>
              <a:rPr dirty="0" spc="-70"/>
              <a:t> </a:t>
            </a:r>
            <a:r>
              <a:rPr dirty="0" spc="-55"/>
              <a:t>Type</a:t>
            </a:r>
            <a:r>
              <a:rPr dirty="0" spc="-15"/>
              <a:t> </a:t>
            </a:r>
            <a:r>
              <a:rPr dirty="0" spc="-5"/>
              <a:t>Conversion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863" y="773683"/>
            <a:ext cx="10213340" cy="277812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performing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binary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involving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two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operands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different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types,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Java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automatically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converts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operand</a:t>
            </a:r>
            <a:r>
              <a:rPr dirty="0" sz="1800" spc="-5">
                <a:latin typeface="Times New Roman"/>
                <a:cs typeface="Times New Roman"/>
              </a:rPr>
              <a:t> based</a:t>
            </a:r>
            <a:r>
              <a:rPr dirty="0" sz="1800">
                <a:latin typeface="Times New Roman"/>
                <a:cs typeface="Times New Roman"/>
              </a:rPr>
              <a:t> on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following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rules: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buAutoNum type="arabicPeriod"/>
              <a:tabLst>
                <a:tab pos="412115" algn="l"/>
                <a:tab pos="412750" algn="l"/>
              </a:tabLst>
            </a:pPr>
            <a:r>
              <a:rPr dirty="0" sz="1800">
                <a:latin typeface="Times New Roman"/>
                <a:cs typeface="Times New Roman"/>
              </a:rPr>
              <a:t>If one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operands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double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converted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double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ts val="2125"/>
              </a:lnSpc>
              <a:spcBef>
                <a:spcPts val="50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dirty="0" sz="1800" spc="-5">
                <a:latin typeface="Times New Roman"/>
                <a:cs typeface="Times New Roman"/>
              </a:rPr>
              <a:t>Otherwise,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operands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float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converted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float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ts val="2125"/>
              </a:lnSpc>
              <a:buAutoNum type="arabicPeriod"/>
              <a:tabLst>
                <a:tab pos="412115" algn="l"/>
                <a:tab pos="412750" algn="l"/>
              </a:tabLst>
            </a:pPr>
            <a:r>
              <a:rPr dirty="0" sz="1800" spc="-5">
                <a:latin typeface="Times New Roman"/>
                <a:cs typeface="Times New Roman"/>
              </a:rPr>
              <a:t>Otherwise,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operands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long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converted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long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412750" indent="-40005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412115" algn="l"/>
                <a:tab pos="412750" algn="l"/>
              </a:tabLst>
            </a:pPr>
            <a:r>
              <a:rPr dirty="0" sz="1800" spc="-5">
                <a:latin typeface="Times New Roman"/>
                <a:cs typeface="Times New Roman"/>
              </a:rPr>
              <a:t>Otherwise,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both </a:t>
            </a:r>
            <a:r>
              <a:rPr dirty="0" sz="1800">
                <a:latin typeface="Times New Roman"/>
                <a:cs typeface="Times New Roman"/>
              </a:rPr>
              <a:t>operands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converted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into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int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 marR="89535">
              <a:lnSpc>
                <a:spcPct val="102200"/>
              </a:lnSpc>
            </a:pPr>
            <a:r>
              <a:rPr dirty="0" sz="1800">
                <a:latin typeface="Times New Roman"/>
                <a:cs typeface="Times New Roman"/>
              </a:rPr>
              <a:t>In </a:t>
            </a:r>
            <a:r>
              <a:rPr dirty="0" sz="1800" spc="-5">
                <a:latin typeface="Times New Roman"/>
                <a:cs typeface="Times New Roman"/>
              </a:rPr>
              <a:t>Java,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augmented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x1 </a:t>
            </a:r>
            <a:r>
              <a:rPr dirty="0" sz="1800" spc="-5" b="1">
                <a:latin typeface="Times New Roman"/>
                <a:cs typeface="Times New Roman"/>
              </a:rPr>
              <a:t>op=</a:t>
            </a:r>
            <a:r>
              <a:rPr dirty="0" sz="1800" b="1">
                <a:latin typeface="Times New Roman"/>
                <a:cs typeface="Times New Roman"/>
              </a:rPr>
              <a:t> x2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implemented</a:t>
            </a:r>
            <a:r>
              <a:rPr dirty="0" sz="1800">
                <a:latin typeface="Times New Roman"/>
                <a:cs typeface="Times New Roman"/>
              </a:rPr>
              <a:t> as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x1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 </a:t>
            </a:r>
            <a:r>
              <a:rPr dirty="0" sz="1800" spc="-5" b="1">
                <a:latin typeface="Times New Roman"/>
                <a:cs typeface="Times New Roman"/>
              </a:rPr>
              <a:t>(T)(x1</a:t>
            </a:r>
            <a:r>
              <a:rPr dirty="0" sz="1800" b="1">
                <a:latin typeface="Times New Roman"/>
                <a:cs typeface="Times New Roman"/>
              </a:rPr>
              <a:t> op x2)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 </a:t>
            </a:r>
            <a:r>
              <a:rPr dirty="0" sz="1800" spc="-5">
                <a:latin typeface="Times New Roman"/>
                <a:cs typeface="Times New Roman"/>
              </a:rPr>
              <a:t>is 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type</a:t>
            </a:r>
            <a:r>
              <a:rPr dirty="0" sz="1800">
                <a:latin typeface="Times New Roman"/>
                <a:cs typeface="Times New Roman"/>
              </a:rPr>
              <a:t> 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x1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Therefore,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following</a:t>
            </a:r>
            <a:r>
              <a:rPr dirty="0" sz="1800">
                <a:latin typeface="Times New Roman"/>
                <a:cs typeface="Times New Roman"/>
              </a:rPr>
              <a:t> code </a:t>
            </a:r>
            <a:r>
              <a:rPr dirty="0" sz="1800" spc="-5">
                <a:latin typeface="Times New Roman"/>
                <a:cs typeface="Times New Roman"/>
              </a:rPr>
              <a:t>is correct.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5420" y="3719805"/>
            <a:ext cx="5505450" cy="2827655"/>
          </a:xfrm>
          <a:custGeom>
            <a:avLst/>
            <a:gdLst/>
            <a:ahLst/>
            <a:cxnLst/>
            <a:rect l="l" t="t" r="r" b="b"/>
            <a:pathLst>
              <a:path w="5505450" h="2827654">
                <a:moveTo>
                  <a:pt x="0" y="0"/>
                </a:moveTo>
                <a:lnTo>
                  <a:pt x="5505302" y="0"/>
                </a:lnTo>
                <a:lnTo>
                  <a:pt x="5505302" y="2827480"/>
                </a:lnTo>
                <a:lnTo>
                  <a:pt x="0" y="282748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36860" y="3623564"/>
            <a:ext cx="3655695" cy="70866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25"/>
              </a:spcBef>
            </a:pPr>
            <a:r>
              <a:rPr dirty="0" sz="1800" spc="-5">
                <a:latin typeface="Calibri"/>
                <a:cs typeface="Calibri"/>
              </a:rPr>
              <a:t>Implicit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casting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ct val="100000"/>
              </a:lnSpc>
              <a:spcBef>
                <a:spcPts val="530"/>
              </a:spcBef>
            </a:pPr>
            <a:r>
              <a:rPr dirty="0" sz="1800" spc="-10" b="1">
                <a:latin typeface="Courier New"/>
                <a:cs typeface="Courier New"/>
              </a:rPr>
              <a:t>double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d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3;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alibri"/>
                <a:cs typeface="Calibri"/>
              </a:rPr>
              <a:t>(type</a:t>
            </a:r>
            <a:r>
              <a:rPr dirty="0" sz="1800">
                <a:latin typeface="Calibri"/>
                <a:cs typeface="Calibri"/>
              </a:rPr>
              <a:t> widening)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6860" y="4659884"/>
            <a:ext cx="5231765" cy="175387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650"/>
              </a:spcBef>
            </a:pPr>
            <a:r>
              <a:rPr dirty="0" sz="1800" spc="-5">
                <a:latin typeface="Calibri"/>
                <a:cs typeface="Calibri"/>
              </a:rPr>
              <a:t>Explicit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casting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ct val="100000"/>
              </a:lnSpc>
              <a:spcBef>
                <a:spcPts val="550"/>
              </a:spcBef>
            </a:pPr>
            <a:r>
              <a:rPr dirty="0" sz="1800" spc="-10" b="1">
                <a:latin typeface="Courier New"/>
                <a:cs typeface="Courier New"/>
              </a:rPr>
              <a:t>int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(int)3.0;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5">
                <a:latin typeface="Calibri"/>
                <a:cs typeface="Calibri"/>
              </a:rPr>
              <a:t>(type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narrowing)</a:t>
            </a:r>
            <a:endParaRPr sz="1800">
              <a:latin typeface="Calibri"/>
              <a:cs typeface="Calibri"/>
            </a:endParaRPr>
          </a:p>
          <a:p>
            <a:pPr marL="273050">
              <a:lnSpc>
                <a:spcPct val="100000"/>
              </a:lnSpc>
              <a:spcBef>
                <a:spcPts val="530"/>
              </a:spcBef>
            </a:pPr>
            <a:r>
              <a:rPr dirty="0" sz="1800" spc="-10" b="1">
                <a:latin typeface="Courier New"/>
                <a:cs typeface="Courier New"/>
              </a:rPr>
              <a:t>int </a:t>
            </a:r>
            <a:r>
              <a:rPr dirty="0" sz="1800" b="1">
                <a:latin typeface="Courier New"/>
                <a:cs typeface="Courier New"/>
              </a:rPr>
              <a:t>i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(int)3.9; </a:t>
            </a:r>
            <a:r>
              <a:rPr dirty="0" sz="1800" spc="-10">
                <a:latin typeface="Calibri"/>
                <a:cs typeface="Calibri"/>
              </a:rPr>
              <a:t>(Fraction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part</a:t>
            </a:r>
            <a:r>
              <a:rPr dirty="0" sz="1800">
                <a:latin typeface="Calibri"/>
                <a:cs typeface="Calibri"/>
              </a:rPr>
              <a:t> is </a:t>
            </a:r>
            <a:r>
              <a:rPr dirty="0" sz="1800" spc="-10">
                <a:latin typeface="Calibri"/>
                <a:cs typeface="Calibri"/>
              </a:rPr>
              <a:t>truncated)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1828164" algn="l"/>
              </a:tabLst>
            </a:pPr>
            <a:r>
              <a:rPr dirty="0" sz="1800" spc="-5">
                <a:latin typeface="Calibri"/>
                <a:cs typeface="Calibri"/>
              </a:rPr>
              <a:t>What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wrong?	</a:t>
            </a:r>
            <a:r>
              <a:rPr dirty="0" sz="1800" spc="-10">
                <a:latin typeface="Calibri"/>
                <a:cs typeface="Calibri"/>
              </a:rPr>
              <a:t>int </a:t>
            </a:r>
            <a:r>
              <a:rPr dirty="0" sz="1800">
                <a:latin typeface="Calibri"/>
                <a:cs typeface="Calibri"/>
              </a:rPr>
              <a:t>x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5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</a:t>
            </a:r>
            <a:r>
              <a:rPr dirty="0" sz="1800" spc="-5">
                <a:latin typeface="Calibri"/>
                <a:cs typeface="Calibri"/>
              </a:rPr>
              <a:t> 2.0;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9558" y="3719805"/>
            <a:ext cx="5256530" cy="120078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ts val="2135"/>
              </a:lnSpc>
              <a:spcBef>
                <a:spcPts val="254"/>
              </a:spcBef>
            </a:pPr>
            <a:r>
              <a:rPr dirty="0" sz="1800" spc="-10" b="1">
                <a:latin typeface="Calibri"/>
                <a:cs typeface="Calibri"/>
              </a:rPr>
              <a:t>int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0</a:t>
            </a:r>
            <a:r>
              <a:rPr dirty="0" sz="1800"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2135"/>
              </a:lnSpc>
            </a:pPr>
            <a:r>
              <a:rPr dirty="0" sz="1800">
                <a:latin typeface="Calibri"/>
                <a:cs typeface="Calibri"/>
              </a:rPr>
              <a:t>sum += </a:t>
            </a:r>
            <a:r>
              <a:rPr dirty="0" sz="1800" spc="-5" b="1">
                <a:latin typeface="Calibri"/>
                <a:cs typeface="Calibri"/>
              </a:rPr>
              <a:t>4.5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// </a:t>
            </a:r>
            <a:r>
              <a:rPr dirty="0" sz="1800" spc="-5">
                <a:latin typeface="Calibri"/>
                <a:cs typeface="Calibri"/>
              </a:rPr>
              <a:t>sum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becomes </a:t>
            </a:r>
            <a:r>
              <a:rPr dirty="0" sz="1800">
                <a:latin typeface="Calibri"/>
                <a:cs typeface="Calibri"/>
              </a:rPr>
              <a:t>4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after</a:t>
            </a:r>
            <a:r>
              <a:rPr dirty="0" sz="1800" spc="-5">
                <a:latin typeface="Calibri"/>
                <a:cs typeface="Calibri"/>
              </a:rPr>
              <a:t> this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statement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sum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+= </a:t>
            </a:r>
            <a:r>
              <a:rPr dirty="0" sz="1800" spc="-5" b="1">
                <a:latin typeface="Calibri"/>
                <a:cs typeface="Calibri"/>
              </a:rPr>
              <a:t>4.5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equivalent </a:t>
            </a:r>
            <a:r>
              <a:rPr dirty="0" sz="1800" spc="-15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sum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= </a:t>
            </a:r>
            <a:r>
              <a:rPr dirty="0" sz="1800" spc="-5" b="1">
                <a:latin typeface="Calibri"/>
                <a:cs typeface="Calibri"/>
              </a:rPr>
              <a:t>(int)(sum </a:t>
            </a:r>
            <a:r>
              <a:rPr dirty="0" sz="1800" b="1">
                <a:latin typeface="Calibri"/>
                <a:cs typeface="Calibri"/>
              </a:rPr>
              <a:t>+ </a:t>
            </a:r>
            <a:r>
              <a:rPr dirty="0" sz="1800" spc="-5" b="1">
                <a:latin typeface="Calibri"/>
                <a:cs typeface="Calibri"/>
              </a:rPr>
              <a:t>4.5)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867" y="1035049"/>
            <a:ext cx="8070850" cy="4806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481203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Software</a:t>
            </a:r>
            <a:r>
              <a:rPr dirty="0" spc="-10"/>
              <a:t> </a:t>
            </a:r>
            <a:r>
              <a:rPr dirty="0"/>
              <a:t>Development</a:t>
            </a:r>
            <a:r>
              <a:rPr dirty="0" spc="-15"/>
              <a:t> </a:t>
            </a:r>
            <a:r>
              <a:rPr dirty="0" spc="-5"/>
              <a:t>Process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09275"/>
            <a:ext cx="12191999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185"/>
              <a:t> </a:t>
            </a:r>
            <a:r>
              <a:rPr dirty="0"/>
              <a:t>Area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Circle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85" y="865262"/>
            <a:ext cx="108330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636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Selections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163639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Selections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330" y="1503348"/>
            <a:ext cx="10972798" cy="30479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8364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boolean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 spc="-5"/>
              <a:t>Data</a:t>
            </a:r>
            <a:r>
              <a:rPr dirty="0" spc="-55"/>
              <a:t> </a:t>
            </a:r>
            <a:r>
              <a:rPr dirty="0" spc="-40"/>
              <a:t>Type,</a:t>
            </a:r>
            <a:r>
              <a:rPr dirty="0" spc="-60"/>
              <a:t> </a:t>
            </a:r>
            <a:r>
              <a:rPr dirty="0" spc="-50"/>
              <a:t>Values,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2168" y="938276"/>
            <a:ext cx="10255250" cy="2204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Often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 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two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such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 </a:t>
            </a:r>
            <a:r>
              <a:rPr dirty="0" sz="1800" spc="-5">
                <a:latin typeface="Times New Roman"/>
                <a:cs typeface="Times New Roman"/>
              </a:rPr>
              <a:t>whether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greater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211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Java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provides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six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comparison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(also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known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relational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operators)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compare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two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>
                <a:latin typeface="Times New Roman"/>
                <a:cs typeface="Times New Roman"/>
              </a:rPr>
              <a:t>result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comparison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Boolean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value: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true</a:t>
            </a:r>
            <a:r>
              <a:rPr dirty="0" sz="1800">
                <a:latin typeface="Times New Roman"/>
                <a:cs typeface="Times New Roman"/>
              </a:rPr>
              <a:t> 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false.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boolean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b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(1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&gt;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2);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83640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boolean</a:t>
            </a:r>
            <a:r>
              <a:rPr dirty="0" spc="-20" b="1">
                <a:latin typeface="Times New Roman"/>
                <a:cs typeface="Times New Roman"/>
              </a:rPr>
              <a:t> </a:t>
            </a:r>
            <a:r>
              <a:rPr dirty="0"/>
              <a:t>Data</a:t>
            </a:r>
            <a:r>
              <a:rPr dirty="0" spc="-60"/>
              <a:t> </a:t>
            </a:r>
            <a:r>
              <a:rPr dirty="0" spc="-40"/>
              <a:t>Type,</a:t>
            </a:r>
            <a:r>
              <a:rPr dirty="0" spc="-65"/>
              <a:t> </a:t>
            </a:r>
            <a:r>
              <a:rPr dirty="0" spc="-50"/>
              <a:t>Values,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Expressions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9287" y="1241388"/>
          <a:ext cx="8501380" cy="285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1595755"/>
                <a:gridCol w="2610485"/>
                <a:gridCol w="1943100"/>
                <a:gridCol w="1208404"/>
              </a:tblGrid>
              <a:tr h="532765">
                <a:tc>
                  <a:txBody>
                    <a:bodyPr/>
                    <a:lstStyle/>
                    <a:p>
                      <a:pPr marL="111760">
                        <a:lnSpc>
                          <a:spcPts val="1805"/>
                        </a:lnSpc>
                      </a:pPr>
                      <a:r>
                        <a:rPr dirty="0" sz="1650" spc="5" b="1">
                          <a:latin typeface="Times New Roman"/>
                          <a:cs typeface="Times New Roman"/>
                        </a:rPr>
                        <a:t>Java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111760">
                        <a:lnSpc>
                          <a:spcPts val="1964"/>
                        </a:lnSpc>
                      </a:pPr>
                      <a:r>
                        <a:rPr dirty="0" sz="1650" spc="5" b="1">
                          <a:latin typeface="Times New Roman"/>
                          <a:cs typeface="Times New Roman"/>
                        </a:rPr>
                        <a:t>Operator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ts val="1805"/>
                        </a:lnSpc>
                      </a:pPr>
                      <a:r>
                        <a:rPr dirty="0" sz="1650" spc="5" b="1">
                          <a:latin typeface="Times New Roman"/>
                          <a:cs typeface="Times New Roman"/>
                        </a:rPr>
                        <a:t>Mathematics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ts val="1964"/>
                        </a:lnSpc>
                      </a:pPr>
                      <a:r>
                        <a:rPr dirty="0" sz="1650" spc="-5" b="1">
                          <a:latin typeface="Times New Roman"/>
                          <a:cs typeface="Times New Roman"/>
                        </a:rPr>
                        <a:t>Symbol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6854">
                        <a:lnSpc>
                          <a:spcPts val="1820"/>
                        </a:lnSpc>
                      </a:pPr>
                      <a:r>
                        <a:rPr dirty="0" sz="1650" spc="-15" b="1">
                          <a:latin typeface="Times New Roman"/>
                          <a:cs typeface="Times New Roman"/>
                        </a:rPr>
                        <a:t>Name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785">
                        <a:lnSpc>
                          <a:spcPts val="1805"/>
                        </a:lnSpc>
                      </a:pPr>
                      <a:r>
                        <a:rPr dirty="0" sz="1650" b="1">
                          <a:latin typeface="Times New Roman"/>
                          <a:cs typeface="Times New Roman"/>
                        </a:rPr>
                        <a:t>Example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306070">
                        <a:lnSpc>
                          <a:spcPts val="1964"/>
                        </a:lnSpc>
                      </a:pPr>
                      <a:r>
                        <a:rPr dirty="0" sz="1650" spc="5">
                          <a:latin typeface="Times New Roman"/>
                          <a:cs typeface="Times New Roman"/>
                        </a:rPr>
                        <a:t>(radius</a:t>
                      </a:r>
                      <a:r>
                        <a:rPr dirty="0" sz="165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65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10">
                          <a:latin typeface="Times New Roman"/>
                          <a:cs typeface="Times New Roman"/>
                        </a:rPr>
                        <a:t>5)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1820"/>
                        </a:lnSpc>
                      </a:pPr>
                      <a:r>
                        <a:rPr dirty="0" sz="1650" b="1">
                          <a:latin typeface="Times New Roman"/>
                          <a:cs typeface="Times New Roman"/>
                        </a:rPr>
                        <a:t>Result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13525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13525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50" spc="-5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16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than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3525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0132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dirty="0" sz="1650" spc="-6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dirty="0" sz="1650" spc="-3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13525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01295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135255"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8354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≤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spc="-5">
                          <a:latin typeface="Times New Roman"/>
                          <a:cs typeface="Times New Roman"/>
                        </a:rPr>
                        <a:t>less</a:t>
                      </a:r>
                      <a:r>
                        <a:rPr dirty="0" sz="16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6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65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5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6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1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3759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dirty="0" sz="1650" spc="-6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&lt;=</a:t>
                      </a:r>
                      <a:r>
                        <a:rPr dirty="0" sz="1650" spc="-3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</a:tr>
              <a:tr h="38227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dirty="0" sz="165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than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dirty="0" sz="1650" spc="-6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dirty="0" sz="1650" spc="-3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</a:tr>
              <a:tr h="38227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≥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50">
                          <a:latin typeface="Times New Roman"/>
                          <a:cs typeface="Times New Roman"/>
                        </a:rPr>
                        <a:t>greater</a:t>
                      </a:r>
                      <a:r>
                        <a:rPr dirty="0" sz="16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than</a:t>
                      </a:r>
                      <a:r>
                        <a:rPr dirty="0" sz="165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165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5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650" spc="-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1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dirty="0" sz="1650" spc="-6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&gt;=</a:t>
                      </a:r>
                      <a:r>
                        <a:rPr dirty="0" sz="1650" spc="-3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815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815"/>
                </a:tc>
              </a:tr>
              <a:tr h="38227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3460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spc="5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6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1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dirty="0" sz="1650" spc="-6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r>
                        <a:rPr dirty="0" sz="1650" spc="-3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false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5085"/>
                </a:tc>
              </a:tr>
              <a:tr h="316230"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≠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50" spc="5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dirty="0" sz="16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10">
                          <a:latin typeface="Times New Roman"/>
                          <a:cs typeface="Times New Roman"/>
                        </a:rPr>
                        <a:t>equal</a:t>
                      </a:r>
                      <a:r>
                        <a:rPr dirty="0" sz="165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10">
                          <a:latin typeface="Times New Roman"/>
                          <a:cs typeface="Times New Roman"/>
                        </a:rPr>
                        <a:t>to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r>
                        <a:rPr dirty="0" sz="1650" spc="-6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!=</a:t>
                      </a:r>
                      <a:r>
                        <a:rPr dirty="0" sz="1650" spc="-35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50" spc="1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180"/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dirty="0" sz="1650" b="1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true</a:t>
                      </a:r>
                      <a:endParaRPr sz="1650">
                        <a:latin typeface="Courier New"/>
                        <a:cs typeface="Courier New"/>
                      </a:endParaRPr>
                    </a:p>
                  </a:txBody>
                  <a:tcPr marL="0" marR="0" marB="0" marT="4318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if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683" y="2581395"/>
            <a:ext cx="2286852" cy="323238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32412" y="2649934"/>
            <a:ext cx="4869598" cy="30856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35217" y="1311436"/>
            <a:ext cx="2954020" cy="84074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548005" marR="594995" indent="-457200">
              <a:lnSpc>
                <a:spcPts val="1900"/>
              </a:lnSpc>
              <a:spcBef>
                <a:spcPts val="345"/>
              </a:spcBef>
            </a:pPr>
            <a:r>
              <a:rPr dirty="0" sz="1800" spc="-5">
                <a:latin typeface="Calibri"/>
                <a:cs typeface="Calibri"/>
              </a:rPr>
              <a:t>if (boolean-expression) </a:t>
            </a:r>
            <a:r>
              <a:rPr dirty="0" sz="1800">
                <a:latin typeface="Calibri"/>
                <a:cs typeface="Calibri"/>
              </a:rPr>
              <a:t>{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statement(s);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ts val="1970"/>
              </a:lnSpc>
            </a:pP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910982" y="1339966"/>
            <a:ext cx="6442710" cy="1205865"/>
            <a:chOff x="4910982" y="1339966"/>
            <a:chExt cx="6442710" cy="120586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0507" y="1349491"/>
              <a:ext cx="6364186" cy="118625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15744" y="1344729"/>
              <a:ext cx="6433185" cy="1196340"/>
            </a:xfrm>
            <a:custGeom>
              <a:avLst/>
              <a:gdLst/>
              <a:ahLst/>
              <a:cxnLst/>
              <a:rect l="l" t="t" r="r" b="b"/>
              <a:pathLst>
                <a:path w="6433184" h="1196339">
                  <a:moveTo>
                    <a:pt x="0" y="0"/>
                  </a:moveTo>
                  <a:lnTo>
                    <a:pt x="6432639" y="0"/>
                  </a:lnTo>
                  <a:lnTo>
                    <a:pt x="6432639" y="1195783"/>
                  </a:lnTo>
                  <a:lnTo>
                    <a:pt x="0" y="119578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55754" y="1199794"/>
            <a:ext cx="723265" cy="197485"/>
          </a:xfrm>
          <a:custGeom>
            <a:avLst/>
            <a:gdLst/>
            <a:ahLst/>
            <a:cxnLst/>
            <a:rect l="l" t="t" r="r" b="b"/>
            <a:pathLst>
              <a:path w="723264" h="197484">
                <a:moveTo>
                  <a:pt x="102044" y="0"/>
                </a:moveTo>
                <a:lnTo>
                  <a:pt x="0" y="0"/>
                </a:lnTo>
                <a:lnTo>
                  <a:pt x="0" y="196926"/>
                </a:lnTo>
                <a:lnTo>
                  <a:pt x="102044" y="196926"/>
                </a:lnTo>
                <a:lnTo>
                  <a:pt x="102044" y="0"/>
                </a:lnTo>
                <a:close/>
              </a:path>
              <a:path w="723264" h="197484">
                <a:moveTo>
                  <a:pt x="723099" y="0"/>
                </a:moveTo>
                <a:lnTo>
                  <a:pt x="621042" y="0"/>
                </a:lnTo>
                <a:lnTo>
                  <a:pt x="621042" y="196926"/>
                </a:lnTo>
                <a:lnTo>
                  <a:pt x="723099" y="196926"/>
                </a:lnTo>
                <a:lnTo>
                  <a:pt x="723099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if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1268" y="1175027"/>
            <a:ext cx="4083685" cy="664845"/>
          </a:xfrm>
          <a:prstGeom prst="rect">
            <a:avLst/>
          </a:prstGeom>
          <a:ln w="24280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0640">
              <a:lnSpc>
                <a:spcPts val="1585"/>
              </a:lnSpc>
              <a:spcBef>
                <a:spcPts val="5"/>
              </a:spcBef>
            </a:pPr>
            <a:r>
              <a:rPr dirty="0" sz="1350" spc="-35" b="1">
                <a:solidFill>
                  <a:srgbClr val="000050"/>
                </a:solidFill>
                <a:latin typeface="Courier New"/>
                <a:cs typeface="Courier New"/>
              </a:rPr>
              <a:t>if</a:t>
            </a:r>
            <a:r>
              <a:rPr dirty="0" sz="1350" spc="9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135">
                <a:latin typeface="Courier New"/>
                <a:cs typeface="Courier New"/>
              </a:rPr>
              <a:t>i</a:t>
            </a:r>
            <a:r>
              <a:rPr dirty="0" sz="1350" spc="95">
                <a:latin typeface="Courier New"/>
                <a:cs typeface="Courier New"/>
              </a:rPr>
              <a:t> </a:t>
            </a:r>
            <a:r>
              <a:rPr dirty="0" sz="1350" spc="-135">
                <a:latin typeface="Courier New"/>
                <a:cs typeface="Courier New"/>
              </a:rPr>
              <a:t>&gt;</a:t>
            </a:r>
            <a:r>
              <a:rPr dirty="0" sz="1350" spc="100">
                <a:latin typeface="Courier New"/>
                <a:cs typeface="Courier New"/>
              </a:rPr>
              <a:t> 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1350" spc="17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135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253365">
              <a:lnSpc>
                <a:spcPts val="1505"/>
              </a:lnSpc>
            </a:pPr>
            <a:r>
              <a:rPr dirty="0" sz="1350" spc="-20">
                <a:latin typeface="Courier New"/>
                <a:cs typeface="Courier New"/>
              </a:rPr>
              <a:t>Syste</a:t>
            </a:r>
            <a:r>
              <a:rPr dirty="0" sz="1350" spc="65">
                <a:latin typeface="Courier New"/>
                <a:cs typeface="Courier New"/>
              </a:rPr>
              <a:t>m</a:t>
            </a:r>
            <a:r>
              <a:rPr dirty="0" sz="1350" spc="-135">
                <a:latin typeface="Courier New"/>
                <a:cs typeface="Courier New"/>
              </a:rPr>
              <a:t>.</a:t>
            </a:r>
            <a:r>
              <a:rPr dirty="0" sz="1350" spc="-695">
                <a:latin typeface="Courier New"/>
                <a:cs typeface="Courier New"/>
              </a:rPr>
              <a:t> </a:t>
            </a:r>
            <a:r>
              <a:rPr dirty="0" sz="1350" spc="-20">
                <a:latin typeface="Courier New"/>
                <a:cs typeface="Courier New"/>
              </a:rPr>
              <a:t>out</a:t>
            </a:r>
            <a:r>
              <a:rPr dirty="0" sz="1350" spc="-135">
                <a:latin typeface="Courier New"/>
                <a:cs typeface="Courier New"/>
              </a:rPr>
              <a:t>.</a:t>
            </a:r>
            <a:r>
              <a:rPr dirty="0" sz="1350" spc="-695">
                <a:latin typeface="Courier New"/>
                <a:cs typeface="Courier New"/>
              </a:rPr>
              <a:t> </a:t>
            </a:r>
            <a:r>
              <a:rPr dirty="0" sz="1350" spc="-20">
                <a:latin typeface="Courier New"/>
                <a:cs typeface="Courier New"/>
              </a:rPr>
              <a:t>p</a:t>
            </a:r>
            <a:r>
              <a:rPr dirty="0" sz="1350" spc="65">
                <a:latin typeface="Courier New"/>
                <a:cs typeface="Courier New"/>
              </a:rPr>
              <a:t>r</a:t>
            </a:r>
            <a:r>
              <a:rPr dirty="0" sz="1350" spc="-20">
                <a:latin typeface="Courier New"/>
                <a:cs typeface="Courier New"/>
              </a:rPr>
              <a:t>intln</a:t>
            </a:r>
            <a:r>
              <a:rPr dirty="0" sz="1350" spc="-135">
                <a:latin typeface="Courier New"/>
                <a:cs typeface="Courier New"/>
              </a:rPr>
              <a:t>(</a:t>
            </a:r>
            <a:r>
              <a:rPr dirty="0" sz="1350" spc="-640">
                <a:latin typeface="Courier New"/>
                <a:cs typeface="Courier New"/>
              </a:rPr>
              <a:t> </a:t>
            </a:r>
            <a:r>
              <a:rPr dirty="0" sz="1350" spc="65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dirty="0" sz="1350" spc="10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dirty="0" sz="1350" spc="12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66FF"/>
                </a:solidFill>
                <a:latin typeface="Courier New"/>
                <a:cs typeface="Courier New"/>
              </a:rPr>
              <a:t>p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o</a:t>
            </a:r>
            <a:r>
              <a:rPr dirty="0" sz="1350" spc="-61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66FF"/>
                </a:solidFill>
                <a:latin typeface="Courier New"/>
                <a:cs typeface="Courier New"/>
              </a:rPr>
              <a:t>sitiv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dirty="0" sz="1350" spc="-59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350" spc="-69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15">
                <a:latin typeface="Courier New"/>
                <a:cs typeface="Courier New"/>
              </a:rPr>
              <a:t>)</a:t>
            </a:r>
            <a:r>
              <a:rPr dirty="0" sz="1350" spc="-135">
                <a:latin typeface="Courier New"/>
                <a:cs typeface="Courier New"/>
              </a:rPr>
              <a:t>;</a:t>
            </a:r>
            <a:r>
              <a:rPr dirty="0" sz="1350" spc="-690">
                <a:latin typeface="Courier New"/>
                <a:cs typeface="Courier New"/>
              </a:rPr>
              <a:t> </a:t>
            </a:r>
            <a:endParaRPr sz="1350">
              <a:latin typeface="Courier New"/>
              <a:cs typeface="Courier New"/>
            </a:endParaRPr>
          </a:p>
          <a:p>
            <a:pPr marL="40640">
              <a:lnSpc>
                <a:spcPts val="1535"/>
              </a:lnSpc>
            </a:pPr>
            <a:r>
              <a:rPr dirty="0" sz="1350" spc="-135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079" y="1888720"/>
            <a:ext cx="63690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15">
                <a:latin typeface="Times New Roman"/>
                <a:cs typeface="Times New Roman"/>
              </a:rPr>
              <a:t>(</a:t>
            </a:r>
            <a:r>
              <a:rPr dirty="0" sz="1150" spc="-35">
                <a:latin typeface="Times New Roman"/>
                <a:cs typeface="Times New Roman"/>
              </a:rPr>
              <a:t>a</a:t>
            </a:r>
            <a:r>
              <a:rPr dirty="0" sz="1150" spc="-60">
                <a:latin typeface="Times New Roman"/>
                <a:cs typeface="Times New Roman"/>
              </a:rPr>
              <a:t>)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 spc="-170">
                <a:latin typeface="Times New Roman"/>
                <a:cs typeface="Times New Roman"/>
              </a:rPr>
              <a:t>W</a:t>
            </a:r>
            <a:r>
              <a:rPr dirty="0" sz="1150" spc="-9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r</a:t>
            </a:r>
            <a:r>
              <a:rPr dirty="0" sz="1150" spc="-20">
                <a:latin typeface="Times New Roman"/>
                <a:cs typeface="Times New Roman"/>
              </a:rPr>
              <a:t>o</a:t>
            </a:r>
            <a:r>
              <a:rPr dirty="0" sz="1150" spc="-90">
                <a:latin typeface="Times New Roman"/>
                <a:cs typeface="Times New Roman"/>
              </a:rPr>
              <a:t>n</a:t>
            </a:r>
            <a:r>
              <a:rPr dirty="0" sz="1150" spc="-135">
                <a:latin typeface="Times New Roman"/>
                <a:cs typeface="Times New Roman"/>
              </a:rPr>
              <a:t> </a:t>
            </a:r>
            <a:r>
              <a:rPr dirty="0" sz="1150" spc="-90">
                <a:latin typeface="Times New Roman"/>
                <a:cs typeface="Times New Roman"/>
              </a:rPr>
              <a:t>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77118" y="1888720"/>
            <a:ext cx="680085" cy="2032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15">
                <a:latin typeface="Times New Roman"/>
                <a:cs typeface="Times New Roman"/>
              </a:rPr>
              <a:t>(</a:t>
            </a:r>
            <a:r>
              <a:rPr dirty="0" sz="1150" spc="-20">
                <a:latin typeface="Times New Roman"/>
                <a:cs typeface="Times New Roman"/>
              </a:rPr>
              <a:t>b</a:t>
            </a:r>
            <a:r>
              <a:rPr dirty="0" sz="1150" spc="-60">
                <a:latin typeface="Times New Roman"/>
                <a:cs typeface="Times New Roman"/>
              </a:rPr>
              <a:t>)</a:t>
            </a:r>
            <a:r>
              <a:rPr dirty="0" sz="1150" spc="110">
                <a:latin typeface="Times New Roman"/>
                <a:cs typeface="Times New Roman"/>
              </a:rPr>
              <a:t> </a:t>
            </a:r>
            <a:r>
              <a:rPr dirty="0" sz="1150" spc="30">
                <a:latin typeface="Times New Roman"/>
                <a:cs typeface="Times New Roman"/>
              </a:rPr>
              <a:t>C</a:t>
            </a:r>
            <a:r>
              <a:rPr dirty="0" sz="1150" spc="-20">
                <a:latin typeface="Times New Roman"/>
                <a:cs typeface="Times New Roman"/>
              </a:rPr>
              <a:t>o</a:t>
            </a:r>
            <a:r>
              <a:rPr dirty="0" sz="1150" spc="15">
                <a:latin typeface="Times New Roman"/>
                <a:cs typeface="Times New Roman"/>
              </a:rPr>
              <a:t>rr</a:t>
            </a:r>
            <a:r>
              <a:rPr dirty="0" sz="1150" spc="-80">
                <a:latin typeface="Times New Roman"/>
                <a:cs typeface="Times New Roman"/>
              </a:rPr>
              <a:t>e</a:t>
            </a:r>
            <a:r>
              <a:rPr dirty="0" sz="1150" spc="-160">
                <a:latin typeface="Times New Roman"/>
                <a:cs typeface="Times New Roman"/>
              </a:rPr>
              <a:t> </a:t>
            </a:r>
            <a:r>
              <a:rPr dirty="0" sz="1150" spc="-35">
                <a:latin typeface="Times New Roman"/>
                <a:cs typeface="Times New Roman"/>
              </a:rPr>
              <a:t>c</a:t>
            </a:r>
            <a:r>
              <a:rPr dirty="0" sz="1150" spc="-50">
                <a:latin typeface="Times New Roman"/>
                <a:cs typeface="Times New Roman"/>
              </a:rPr>
              <a:t>t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9486" y="1175027"/>
            <a:ext cx="4114165" cy="664845"/>
          </a:xfrm>
          <a:prstGeom prst="rect">
            <a:avLst/>
          </a:prstGeom>
          <a:ln w="24281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 marL="40640">
              <a:lnSpc>
                <a:spcPts val="1585"/>
              </a:lnSpc>
              <a:spcBef>
                <a:spcPts val="5"/>
              </a:spcBef>
            </a:pPr>
            <a:r>
              <a:rPr dirty="0" sz="1350" spc="-15" b="1">
                <a:solidFill>
                  <a:srgbClr val="000050"/>
                </a:solidFill>
                <a:latin typeface="Courier New"/>
                <a:cs typeface="Courier New"/>
              </a:rPr>
              <a:t>i</a:t>
            </a:r>
            <a:r>
              <a:rPr dirty="0" sz="1350" spc="-135" b="1">
                <a:solidFill>
                  <a:srgbClr val="000050"/>
                </a:solidFill>
                <a:latin typeface="Courier New"/>
                <a:cs typeface="Courier New"/>
              </a:rPr>
              <a:t>f</a:t>
            </a:r>
            <a:r>
              <a:rPr dirty="0" sz="1350" spc="114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350" spc="-135" b="1">
                <a:latin typeface="Courier New"/>
                <a:cs typeface="Courier New"/>
              </a:rPr>
              <a:t>(</a:t>
            </a:r>
            <a:r>
              <a:rPr dirty="0" sz="1350" spc="-690" b="1">
                <a:latin typeface="Courier New"/>
                <a:cs typeface="Courier New"/>
              </a:rPr>
              <a:t> </a:t>
            </a:r>
            <a:r>
              <a:rPr dirty="0" sz="1350" spc="-135">
                <a:latin typeface="Courier New"/>
                <a:cs typeface="Courier New"/>
              </a:rPr>
              <a:t>i</a:t>
            </a:r>
            <a:r>
              <a:rPr dirty="0" sz="1350" spc="185">
                <a:latin typeface="Courier New"/>
                <a:cs typeface="Courier New"/>
              </a:rPr>
              <a:t> </a:t>
            </a:r>
            <a:r>
              <a:rPr dirty="0" sz="1350" spc="-135">
                <a:latin typeface="Courier New"/>
                <a:cs typeface="Courier New"/>
              </a:rPr>
              <a:t>&gt;</a:t>
            </a:r>
            <a:r>
              <a:rPr dirty="0" sz="1350" spc="114">
                <a:latin typeface="Courier New"/>
                <a:cs typeface="Courier New"/>
              </a:rPr>
              <a:t> 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1350" spc="-69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135" b="1">
                <a:latin typeface="Courier New"/>
                <a:cs typeface="Courier New"/>
              </a:rPr>
              <a:t>)</a:t>
            </a:r>
            <a:r>
              <a:rPr dirty="0" sz="1350" spc="110" b="1">
                <a:latin typeface="Courier New"/>
                <a:cs typeface="Courier New"/>
              </a:rPr>
              <a:t> </a:t>
            </a:r>
            <a:r>
              <a:rPr dirty="0" sz="1350" spc="-135">
                <a:latin typeface="Courier New"/>
                <a:cs typeface="Courier New"/>
              </a:rPr>
              <a:t>{</a:t>
            </a:r>
            <a:endParaRPr sz="1350">
              <a:latin typeface="Courier New"/>
              <a:cs typeface="Courier New"/>
            </a:endParaRPr>
          </a:p>
          <a:p>
            <a:pPr marL="243204">
              <a:lnSpc>
                <a:spcPts val="1505"/>
              </a:lnSpc>
            </a:pPr>
            <a:r>
              <a:rPr dirty="0" sz="1350" spc="-20">
                <a:latin typeface="Courier New"/>
                <a:cs typeface="Courier New"/>
              </a:rPr>
              <a:t>Sy</a:t>
            </a:r>
            <a:r>
              <a:rPr dirty="0" sz="1350" spc="-135">
                <a:latin typeface="Courier New"/>
                <a:cs typeface="Courier New"/>
              </a:rPr>
              <a:t>s</a:t>
            </a:r>
            <a:r>
              <a:rPr dirty="0" sz="1350" spc="-610">
                <a:latin typeface="Courier New"/>
                <a:cs typeface="Courier New"/>
              </a:rPr>
              <a:t> </a:t>
            </a:r>
            <a:r>
              <a:rPr dirty="0" sz="1350" spc="-20">
                <a:latin typeface="Courier New"/>
                <a:cs typeface="Courier New"/>
              </a:rPr>
              <a:t>tem.ou</a:t>
            </a:r>
            <a:r>
              <a:rPr dirty="0" sz="1350" spc="-135">
                <a:latin typeface="Courier New"/>
                <a:cs typeface="Courier New"/>
              </a:rPr>
              <a:t>t</a:t>
            </a:r>
            <a:r>
              <a:rPr dirty="0" sz="1350" spc="-610">
                <a:latin typeface="Courier New"/>
                <a:cs typeface="Courier New"/>
              </a:rPr>
              <a:t> </a:t>
            </a:r>
            <a:r>
              <a:rPr dirty="0" sz="1350" spc="-20">
                <a:latin typeface="Courier New"/>
                <a:cs typeface="Courier New"/>
              </a:rPr>
              <a:t>.print</a:t>
            </a:r>
            <a:r>
              <a:rPr dirty="0" sz="1350" spc="-135">
                <a:latin typeface="Courier New"/>
                <a:cs typeface="Courier New"/>
              </a:rPr>
              <a:t>l</a:t>
            </a:r>
            <a:r>
              <a:rPr dirty="0" sz="1350" spc="-610">
                <a:latin typeface="Courier New"/>
                <a:cs typeface="Courier New"/>
              </a:rPr>
              <a:t> </a:t>
            </a:r>
            <a:r>
              <a:rPr dirty="0" sz="1350" spc="-20">
                <a:latin typeface="Courier New"/>
                <a:cs typeface="Courier New"/>
              </a:rPr>
              <a:t>n</a:t>
            </a:r>
            <a:r>
              <a:rPr dirty="0" sz="1350" spc="-135">
                <a:latin typeface="Courier New"/>
                <a:cs typeface="Courier New"/>
              </a:rPr>
              <a:t>(</a:t>
            </a:r>
            <a:r>
              <a:rPr dirty="0" sz="1350" spc="-640"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dirty="0" sz="1350" spc="10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dirty="0" sz="1350" spc="20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66FF"/>
                </a:solidFill>
                <a:latin typeface="Courier New"/>
                <a:cs typeface="Courier New"/>
              </a:rPr>
              <a:t>posit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dirty="0" sz="1350" spc="-61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66FF"/>
                </a:solidFill>
                <a:latin typeface="Courier New"/>
                <a:cs typeface="Courier New"/>
              </a:rPr>
              <a:t>v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dirty="0" sz="1350" spc="-67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135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350" spc="-69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350" spc="-15">
                <a:latin typeface="Courier New"/>
                <a:cs typeface="Courier New"/>
              </a:rPr>
              <a:t>)</a:t>
            </a:r>
            <a:r>
              <a:rPr dirty="0" sz="1350" spc="-135">
                <a:latin typeface="Courier New"/>
                <a:cs typeface="Courier New"/>
              </a:rPr>
              <a:t>;</a:t>
            </a:r>
            <a:r>
              <a:rPr dirty="0" sz="1350" spc="-690">
                <a:latin typeface="Courier New"/>
                <a:cs typeface="Courier New"/>
              </a:rPr>
              <a:t> </a:t>
            </a:r>
            <a:endParaRPr sz="1350">
              <a:latin typeface="Courier New"/>
              <a:cs typeface="Courier New"/>
            </a:endParaRPr>
          </a:p>
          <a:p>
            <a:pPr marL="40640">
              <a:lnSpc>
                <a:spcPts val="1535"/>
              </a:lnSpc>
            </a:pPr>
            <a:r>
              <a:rPr dirty="0" sz="1350" spc="-135">
                <a:latin typeface="Courier New"/>
                <a:cs typeface="Courier New"/>
              </a:rPr>
              <a:t>}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862871" y="2739354"/>
            <a:ext cx="92075" cy="179705"/>
          </a:xfrm>
          <a:custGeom>
            <a:avLst/>
            <a:gdLst/>
            <a:ahLst/>
            <a:cxnLst/>
            <a:rect l="l" t="t" r="r" b="b"/>
            <a:pathLst>
              <a:path w="92075" h="179705">
                <a:moveTo>
                  <a:pt x="92050" y="0"/>
                </a:moveTo>
                <a:lnTo>
                  <a:pt x="0" y="0"/>
                </a:lnTo>
                <a:lnTo>
                  <a:pt x="0" y="179451"/>
                </a:lnTo>
                <a:lnTo>
                  <a:pt x="92050" y="179451"/>
                </a:lnTo>
                <a:lnTo>
                  <a:pt x="920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0626" y="3098258"/>
            <a:ext cx="101600" cy="168910"/>
          </a:xfrm>
          <a:custGeom>
            <a:avLst/>
            <a:gdLst/>
            <a:ahLst/>
            <a:cxnLst/>
            <a:rect l="l" t="t" r="r" b="b"/>
            <a:pathLst>
              <a:path w="101600" h="168910">
                <a:moveTo>
                  <a:pt x="101572" y="0"/>
                </a:moveTo>
                <a:lnTo>
                  <a:pt x="0" y="0"/>
                </a:lnTo>
                <a:lnTo>
                  <a:pt x="0" y="168354"/>
                </a:lnTo>
                <a:lnTo>
                  <a:pt x="101572" y="168354"/>
                </a:lnTo>
                <a:lnTo>
                  <a:pt x="1015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93805" y="2717160"/>
            <a:ext cx="3713479" cy="650875"/>
          </a:xfrm>
          <a:prstGeom prst="rect">
            <a:avLst/>
          </a:prstGeom>
          <a:ln w="22113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36195">
              <a:lnSpc>
                <a:spcPts val="1425"/>
              </a:lnSpc>
              <a:spcBef>
                <a:spcPts val="35"/>
              </a:spcBef>
            </a:pPr>
            <a:r>
              <a:rPr dirty="0" sz="1200" spc="70" b="1">
                <a:solidFill>
                  <a:srgbClr val="000050"/>
                </a:solidFill>
                <a:latin typeface="Courier New"/>
                <a:cs typeface="Courier New"/>
              </a:rPr>
              <a:t>i</a:t>
            </a:r>
            <a:r>
              <a:rPr dirty="0" sz="1200" spc="-110" b="1">
                <a:solidFill>
                  <a:srgbClr val="000050"/>
                </a:solidFill>
                <a:latin typeface="Courier New"/>
                <a:cs typeface="Courier New"/>
              </a:rPr>
              <a:t>f</a:t>
            </a:r>
            <a:r>
              <a:rPr dirty="0" sz="1200" spc="114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(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i</a:t>
            </a:r>
            <a:r>
              <a:rPr dirty="0" sz="1200" spc="110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&gt;</a:t>
            </a:r>
            <a:r>
              <a:rPr dirty="0" sz="1200" spc="190"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1200" spc="-61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)</a:t>
            </a:r>
            <a:r>
              <a:rPr dirty="0" sz="1200" spc="114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229235">
              <a:lnSpc>
                <a:spcPts val="1370"/>
              </a:lnSpc>
            </a:pPr>
            <a:r>
              <a:rPr dirty="0" sz="1200" spc="-110">
                <a:latin typeface="Courier New"/>
                <a:cs typeface="Courier New"/>
              </a:rPr>
              <a:t>S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y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s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t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e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m.</a:t>
            </a:r>
            <a:r>
              <a:rPr dirty="0" sz="1200" spc="-610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o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u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t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.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p</a:t>
            </a:r>
            <a:r>
              <a:rPr dirty="0" sz="1200" spc="-610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ri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n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t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l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n</a:t>
            </a:r>
            <a:r>
              <a:rPr dirty="0" sz="1200" spc="-615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(</a:t>
            </a:r>
            <a:r>
              <a:rPr dirty="0" sz="1200" spc="-565"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3366FF"/>
                </a:solidFill>
                <a:latin typeface="Courier New"/>
                <a:cs typeface="Courier New"/>
              </a:rPr>
              <a:t>"i</a:t>
            </a:r>
            <a:r>
              <a:rPr dirty="0" sz="1200" spc="114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66FF"/>
                </a:solidFill>
                <a:latin typeface="Courier New"/>
                <a:cs typeface="Courier New"/>
              </a:rPr>
              <a:t>i</a:t>
            </a:r>
            <a:r>
              <a:rPr dirty="0" sz="1200" spc="-61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66FF"/>
                </a:solidFill>
                <a:latin typeface="Courier New"/>
                <a:cs typeface="Courier New"/>
              </a:rPr>
              <a:t>s</a:t>
            </a:r>
            <a:r>
              <a:rPr dirty="0" sz="1200" spc="13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55">
                <a:solidFill>
                  <a:srgbClr val="3366FF"/>
                </a:solidFill>
                <a:latin typeface="Courier New"/>
                <a:cs typeface="Courier New"/>
              </a:rPr>
              <a:t>po</a:t>
            </a:r>
            <a:r>
              <a:rPr dirty="0" sz="1200" spc="-54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3366FF"/>
                </a:solidFill>
                <a:latin typeface="Courier New"/>
                <a:cs typeface="Courier New"/>
              </a:rPr>
              <a:t>sitive</a:t>
            </a:r>
            <a:r>
              <a:rPr dirty="0" sz="1200" spc="-60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200" spc="-53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55">
                <a:latin typeface="Courier New"/>
                <a:cs typeface="Courier New"/>
              </a:rPr>
              <a:t>);</a:t>
            </a:r>
            <a:r>
              <a:rPr dirty="0" sz="1200" spc="-615">
                <a:latin typeface="Courier New"/>
                <a:cs typeface="Courier New"/>
              </a:rPr>
              <a:t> </a:t>
            </a:r>
            <a:endParaRPr sz="1200">
              <a:latin typeface="Courier New"/>
              <a:cs typeface="Courier New"/>
            </a:endParaRPr>
          </a:p>
          <a:p>
            <a:pPr marL="36195">
              <a:lnSpc>
                <a:spcPts val="1385"/>
              </a:lnSpc>
            </a:pPr>
            <a:r>
              <a:rPr dirty="0" sz="1200" spc="-11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1161" y="3433353"/>
            <a:ext cx="16954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5">
                <a:latin typeface="Times New Roman"/>
                <a:cs typeface="Times New Roman"/>
              </a:rPr>
              <a:t>(</a:t>
            </a:r>
            <a:r>
              <a:rPr dirty="0" sz="1050" spc="-30">
                <a:latin typeface="Times New Roman"/>
                <a:cs typeface="Times New Roman"/>
              </a:rPr>
              <a:t>a)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97336" y="2895394"/>
            <a:ext cx="687070" cy="21399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 spc="-25">
                <a:latin typeface="Times New Roman"/>
                <a:cs typeface="Times New Roman"/>
              </a:rPr>
              <a:t>q</a:t>
            </a:r>
            <a:r>
              <a:rPr dirty="0" sz="1200" spc="-90">
                <a:latin typeface="Times New Roman"/>
                <a:cs typeface="Times New Roman"/>
              </a:rPr>
              <a:t>u</a:t>
            </a:r>
            <a:r>
              <a:rPr dirty="0" sz="1200" spc="-165">
                <a:latin typeface="Times New Roman"/>
                <a:cs typeface="Times New Roman"/>
              </a:rPr>
              <a:t> </a:t>
            </a:r>
            <a:r>
              <a:rPr dirty="0" sz="1200" spc="25">
                <a:latin typeface="Times New Roman"/>
                <a:cs typeface="Times New Roman"/>
              </a:rPr>
              <a:t>i</a:t>
            </a:r>
            <a:r>
              <a:rPr dirty="0" sz="1200" spc="-25">
                <a:latin typeface="Times New Roman"/>
                <a:cs typeface="Times New Roman"/>
              </a:rPr>
              <a:t>v</a:t>
            </a:r>
            <a:r>
              <a:rPr dirty="0" sz="1200" spc="-80">
                <a:latin typeface="Times New Roman"/>
                <a:cs typeface="Times New Roman"/>
              </a:rPr>
              <a:t>a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 spc="-65">
                <a:latin typeface="Times New Roman"/>
                <a:cs typeface="Times New Roman"/>
              </a:rPr>
              <a:t>le</a:t>
            </a:r>
            <a:r>
              <a:rPr dirty="0" sz="1200" spc="-18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n</a:t>
            </a:r>
            <a:r>
              <a:rPr dirty="0" sz="1200" spc="-50">
                <a:latin typeface="Times New Roman"/>
                <a:cs typeface="Times New Roman"/>
              </a:rPr>
              <a:t>t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45592" y="3131920"/>
            <a:ext cx="885190" cy="0"/>
          </a:xfrm>
          <a:custGeom>
            <a:avLst/>
            <a:gdLst/>
            <a:ahLst/>
            <a:cxnLst/>
            <a:rect l="l" t="t" r="r" b="b"/>
            <a:pathLst>
              <a:path w="885189" h="0">
                <a:moveTo>
                  <a:pt x="0" y="0"/>
                </a:moveTo>
                <a:lnTo>
                  <a:pt x="884692" y="0"/>
                </a:lnTo>
              </a:path>
            </a:pathLst>
          </a:custGeom>
          <a:ln w="2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45592" y="3199274"/>
            <a:ext cx="885190" cy="0"/>
          </a:xfrm>
          <a:custGeom>
            <a:avLst/>
            <a:gdLst/>
            <a:ahLst/>
            <a:cxnLst/>
            <a:rect l="l" t="t" r="r" b="b"/>
            <a:pathLst>
              <a:path w="885189" h="0">
                <a:moveTo>
                  <a:pt x="0" y="0"/>
                </a:moveTo>
                <a:lnTo>
                  <a:pt x="884692" y="0"/>
                </a:lnTo>
              </a:path>
            </a:pathLst>
          </a:custGeom>
          <a:ln w="2219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516998" y="3399684"/>
            <a:ext cx="173355" cy="1873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050" spc="-10">
                <a:latin typeface="Times New Roman"/>
                <a:cs typeface="Times New Roman"/>
              </a:rPr>
              <a:t>(b</a:t>
            </a:r>
            <a:r>
              <a:rPr dirty="0" sz="1050" spc="-60">
                <a:latin typeface="Times New Roman"/>
                <a:cs typeface="Times New Roman"/>
              </a:rPr>
              <a:t>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13141" y="2717160"/>
            <a:ext cx="3731895" cy="639445"/>
          </a:xfrm>
          <a:prstGeom prst="rect">
            <a:avLst/>
          </a:prstGeom>
          <a:ln w="22116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 marL="36195">
              <a:lnSpc>
                <a:spcPts val="1425"/>
              </a:lnSpc>
              <a:spcBef>
                <a:spcPts val="35"/>
              </a:spcBef>
            </a:pPr>
            <a:r>
              <a:rPr dirty="0" sz="1200" spc="-5" b="1">
                <a:solidFill>
                  <a:srgbClr val="000050"/>
                </a:solidFill>
                <a:latin typeface="Courier New"/>
                <a:cs typeface="Courier New"/>
              </a:rPr>
              <a:t>i</a:t>
            </a:r>
            <a:r>
              <a:rPr dirty="0" sz="1200" spc="-110" b="1">
                <a:solidFill>
                  <a:srgbClr val="000050"/>
                </a:solidFill>
                <a:latin typeface="Courier New"/>
                <a:cs typeface="Courier New"/>
              </a:rPr>
              <a:t>f</a:t>
            </a:r>
            <a:r>
              <a:rPr dirty="0" sz="1200" spc="114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200" spc="-5">
                <a:latin typeface="Courier New"/>
                <a:cs typeface="Courier New"/>
              </a:rPr>
              <a:t>(</a:t>
            </a:r>
            <a:r>
              <a:rPr dirty="0" sz="1200" spc="-110">
                <a:latin typeface="Courier New"/>
                <a:cs typeface="Courier New"/>
              </a:rPr>
              <a:t>i</a:t>
            </a:r>
            <a:r>
              <a:rPr dirty="0" sz="1200" spc="110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&gt;</a:t>
            </a:r>
            <a:r>
              <a:rPr dirty="0" sz="1200" spc="195"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1200" spc="-615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)</a:t>
            </a:r>
            <a:endParaRPr sz="1200">
              <a:latin typeface="Courier New"/>
              <a:cs typeface="Courier New"/>
            </a:endParaRPr>
          </a:p>
          <a:p>
            <a:pPr marL="220345">
              <a:lnSpc>
                <a:spcPts val="1425"/>
              </a:lnSpc>
            </a:pPr>
            <a:r>
              <a:rPr dirty="0" sz="1200" spc="-25">
                <a:latin typeface="Courier New"/>
                <a:cs typeface="Courier New"/>
              </a:rPr>
              <a:t>Syste</a:t>
            </a:r>
            <a:r>
              <a:rPr dirty="0" sz="1200" spc="-540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m.out.</a:t>
            </a:r>
            <a:r>
              <a:rPr dirty="0" sz="1200" spc="-540">
                <a:latin typeface="Courier New"/>
                <a:cs typeface="Courier New"/>
              </a:rPr>
              <a:t> </a:t>
            </a:r>
            <a:r>
              <a:rPr dirty="0" sz="1200" spc="-20">
                <a:latin typeface="Courier New"/>
                <a:cs typeface="Courier New"/>
              </a:rPr>
              <a:t>println</a:t>
            </a:r>
            <a:r>
              <a:rPr dirty="0" sz="1200" spc="-540">
                <a:latin typeface="Courier New"/>
                <a:cs typeface="Courier New"/>
              </a:rPr>
              <a:t> </a:t>
            </a:r>
            <a:r>
              <a:rPr dirty="0" sz="1200" spc="-110">
                <a:latin typeface="Courier New"/>
                <a:cs typeface="Courier New"/>
              </a:rPr>
              <a:t>(</a:t>
            </a:r>
            <a:r>
              <a:rPr dirty="0" sz="1200" spc="-565">
                <a:latin typeface="Courier New"/>
                <a:cs typeface="Courier New"/>
              </a:rPr>
              <a:t> </a:t>
            </a:r>
            <a:r>
              <a:rPr dirty="0" sz="1200" spc="-55">
                <a:solidFill>
                  <a:srgbClr val="3366FF"/>
                </a:solidFill>
                <a:latin typeface="Courier New"/>
                <a:cs typeface="Courier New"/>
              </a:rPr>
              <a:t>"i</a:t>
            </a:r>
            <a:r>
              <a:rPr dirty="0" sz="1200" spc="114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55">
                <a:solidFill>
                  <a:srgbClr val="3366FF"/>
                </a:solidFill>
                <a:latin typeface="Courier New"/>
                <a:cs typeface="Courier New"/>
              </a:rPr>
              <a:t>is</a:t>
            </a:r>
            <a:r>
              <a:rPr dirty="0" sz="1200" spc="20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3366FF"/>
                </a:solidFill>
                <a:latin typeface="Courier New"/>
                <a:cs typeface="Courier New"/>
              </a:rPr>
              <a:t>positiv</a:t>
            </a:r>
            <a:r>
              <a:rPr dirty="0" sz="1200" spc="-54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66FF"/>
                </a:solidFill>
                <a:latin typeface="Courier New"/>
                <a:cs typeface="Courier New"/>
              </a:rPr>
              <a:t>e</a:t>
            </a:r>
            <a:r>
              <a:rPr dirty="0" sz="1200" spc="-60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200" spc="-61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dirty="0" sz="1200" spc="-55">
                <a:latin typeface="Courier New"/>
                <a:cs typeface="Courier New"/>
              </a:rPr>
              <a:t>);</a:t>
            </a:r>
            <a:r>
              <a:rPr dirty="0" sz="1200" spc="-615">
                <a:latin typeface="Courier New"/>
                <a:cs typeface="Courier New"/>
              </a:rPr>
              <a:t> 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2638425"/>
            <a:chOff x="0" y="0"/>
            <a:chExt cx="12192000" cy="2638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9344" y="850559"/>
              <a:ext cx="6423113" cy="176783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214582" y="845797"/>
              <a:ext cx="6433185" cy="1788160"/>
            </a:xfrm>
            <a:custGeom>
              <a:avLst/>
              <a:gdLst/>
              <a:ahLst/>
              <a:cxnLst/>
              <a:rect l="l" t="t" r="r" b="b"/>
              <a:pathLst>
                <a:path w="6433184" h="1788160">
                  <a:moveTo>
                    <a:pt x="0" y="0"/>
                  </a:moveTo>
                  <a:lnTo>
                    <a:pt x="6432639" y="0"/>
                  </a:lnTo>
                  <a:lnTo>
                    <a:pt x="6432639" y="1787788"/>
                  </a:lnTo>
                  <a:lnTo>
                    <a:pt x="0" y="1787788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26123" y="1013846"/>
            <a:ext cx="4933315" cy="159512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363855" marR="328295" indent="-273050">
              <a:lnSpc>
                <a:spcPts val="1989"/>
              </a:lnSpc>
              <a:spcBef>
                <a:spcPts val="165"/>
              </a:spcBef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(boolean-expression)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statement(s)-for-the-true-case;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1789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1955"/>
              </a:lnSpc>
            </a:pPr>
            <a:r>
              <a:rPr dirty="0" sz="1800" spc="-10" b="1">
                <a:latin typeface="Courier New"/>
                <a:cs typeface="Courier New"/>
              </a:rPr>
              <a:t>else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363855">
              <a:lnSpc>
                <a:spcPts val="1945"/>
              </a:lnSpc>
            </a:pPr>
            <a:r>
              <a:rPr dirty="0" sz="1800" spc="-10" b="1">
                <a:latin typeface="Courier New"/>
                <a:cs typeface="Courier New"/>
              </a:rPr>
              <a:t>statement(s)-for-the-false-case;</a:t>
            </a:r>
            <a:endParaRPr sz="1800">
              <a:latin typeface="Courier New"/>
              <a:cs typeface="Courier New"/>
            </a:endParaRPr>
          </a:p>
          <a:p>
            <a:pPr marL="90805">
              <a:lnSpc>
                <a:spcPts val="207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if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9662" y="2841375"/>
            <a:ext cx="8089900" cy="334009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7125" y="719240"/>
            <a:ext cx="7448550" cy="57912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if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757" y="1236673"/>
            <a:ext cx="4151629" cy="3139440"/>
          </a:xfrm>
          <a:prstGeom prst="rect">
            <a:avLst/>
          </a:prstGeom>
          <a:ln w="25181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264795" marR="1195070" indent="-227329">
              <a:lnSpc>
                <a:spcPts val="1600"/>
              </a:lnSpc>
              <a:spcBef>
                <a:spcPts val="210"/>
              </a:spcBef>
            </a:pPr>
            <a:r>
              <a:rPr dirty="0" sz="1600" spc="-85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600" spc="6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(score</a:t>
            </a:r>
            <a:r>
              <a:rPr dirty="0" sz="1600" spc="55">
                <a:latin typeface="Courier New"/>
                <a:cs typeface="Courier New"/>
              </a:rPr>
              <a:t> </a:t>
            </a:r>
            <a:r>
              <a:rPr dirty="0" sz="1600" spc="-85">
                <a:latin typeface="Courier New"/>
                <a:cs typeface="Courier New"/>
              </a:rPr>
              <a:t>&gt;=</a:t>
            </a:r>
            <a:r>
              <a:rPr dirty="0" sz="1600" spc="85">
                <a:latin typeface="Courier New"/>
                <a:cs typeface="Courier New"/>
              </a:rPr>
              <a:t> </a:t>
            </a:r>
            <a:r>
              <a:rPr dirty="0" sz="1600" spc="-15" b="1">
                <a:solidFill>
                  <a:srgbClr val="3366FF"/>
                </a:solidFill>
                <a:latin typeface="Courier New"/>
                <a:cs typeface="Courier New"/>
              </a:rPr>
              <a:t>90.0</a:t>
            </a:r>
            <a:r>
              <a:rPr dirty="0" sz="1600" spc="-15">
                <a:latin typeface="Courier New"/>
                <a:cs typeface="Courier New"/>
              </a:rPr>
              <a:t>) 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"A"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7465">
              <a:lnSpc>
                <a:spcPts val="1430"/>
              </a:lnSpc>
            </a:pPr>
            <a:r>
              <a:rPr dirty="0" sz="1600" spc="-30" b="1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516890" marR="941705" indent="-251460">
              <a:lnSpc>
                <a:spcPts val="1600"/>
              </a:lnSpc>
              <a:spcBef>
                <a:spcPts val="160"/>
              </a:spcBef>
            </a:pPr>
            <a:r>
              <a:rPr dirty="0" sz="1600" spc="15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600" spc="-10">
                <a:latin typeface="Courier New"/>
                <a:cs typeface="Courier New"/>
              </a:rPr>
              <a:t>(score </a:t>
            </a:r>
            <a:r>
              <a:rPr dirty="0" sz="1600" spc="15">
                <a:latin typeface="Courier New"/>
                <a:cs typeface="Courier New"/>
              </a:rPr>
              <a:t>&gt;= </a:t>
            </a:r>
            <a:r>
              <a:rPr dirty="0" sz="1600" spc="-15" b="1">
                <a:solidFill>
                  <a:srgbClr val="3366FF"/>
                </a:solidFill>
                <a:latin typeface="Courier New"/>
                <a:cs typeface="Courier New"/>
              </a:rPr>
              <a:t>80.0</a:t>
            </a:r>
            <a:r>
              <a:rPr dirty="0" sz="1600" spc="-15">
                <a:latin typeface="Courier New"/>
                <a:cs typeface="Courier New"/>
              </a:rPr>
              <a:t>) 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"B"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65430">
              <a:lnSpc>
                <a:spcPts val="1430"/>
              </a:lnSpc>
            </a:pPr>
            <a:r>
              <a:rPr dirty="0" sz="1600" spc="30" b="1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743585" marR="739140" indent="-225425">
              <a:lnSpc>
                <a:spcPts val="1590"/>
              </a:lnSpc>
              <a:spcBef>
                <a:spcPts val="165"/>
              </a:spcBef>
            </a:pPr>
            <a:r>
              <a:rPr dirty="0" sz="1600" spc="15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600" spc="-10">
                <a:latin typeface="Courier New"/>
                <a:cs typeface="Courier New"/>
              </a:rPr>
              <a:t>(score </a:t>
            </a:r>
            <a:r>
              <a:rPr dirty="0" sz="1600" spc="15">
                <a:latin typeface="Courier New"/>
                <a:cs typeface="Courier New"/>
              </a:rPr>
              <a:t>&gt;= </a:t>
            </a:r>
            <a:r>
              <a:rPr dirty="0" sz="1600" spc="25" b="1">
                <a:solidFill>
                  <a:srgbClr val="3366FF"/>
                </a:solidFill>
                <a:latin typeface="Courier New"/>
                <a:cs typeface="Courier New"/>
              </a:rPr>
              <a:t>70.0</a:t>
            </a:r>
            <a:r>
              <a:rPr dirty="0" sz="1600" spc="25">
                <a:latin typeface="Courier New"/>
                <a:cs typeface="Courier New"/>
              </a:rPr>
              <a:t>) </a:t>
            </a:r>
            <a:r>
              <a:rPr dirty="0" sz="1600" spc="30">
                <a:latin typeface="Courier New"/>
                <a:cs typeface="Courier New"/>
              </a:rPr>
              <a:t> </a:t>
            </a:r>
            <a:r>
              <a:rPr dirty="0" sz="1600" spc="30">
                <a:latin typeface="Courier New"/>
                <a:cs typeface="Courier New"/>
              </a:rPr>
              <a:t>Syst</a:t>
            </a:r>
            <a:r>
              <a:rPr dirty="0" sz="1600" spc="-170">
                <a:latin typeface="Courier New"/>
                <a:cs typeface="Courier New"/>
              </a:rPr>
              <a:t>e</a:t>
            </a:r>
            <a:r>
              <a:rPr dirty="0" sz="1600" spc="30">
                <a:latin typeface="Courier New"/>
                <a:cs typeface="Courier New"/>
              </a:rPr>
              <a:t>m.ou</a:t>
            </a:r>
            <a:r>
              <a:rPr dirty="0" sz="1600" spc="-170">
                <a:latin typeface="Courier New"/>
                <a:cs typeface="Courier New"/>
              </a:rPr>
              <a:t>t</a:t>
            </a:r>
            <a:r>
              <a:rPr dirty="0" sz="1600" spc="30">
                <a:latin typeface="Courier New"/>
                <a:cs typeface="Courier New"/>
              </a:rPr>
              <a:t>.prin</a:t>
            </a:r>
            <a:r>
              <a:rPr dirty="0" sz="1600" spc="-170">
                <a:latin typeface="Courier New"/>
                <a:cs typeface="Courier New"/>
              </a:rPr>
              <a:t>t</a:t>
            </a:r>
            <a:r>
              <a:rPr dirty="0" sz="1600" spc="105">
                <a:latin typeface="Courier New"/>
                <a:cs typeface="Courier New"/>
              </a:rPr>
              <a:t>(</a:t>
            </a:r>
            <a:r>
              <a:rPr dirty="0" sz="1600" spc="30" b="1">
                <a:solidFill>
                  <a:srgbClr val="3366FF"/>
                </a:solidFill>
                <a:latin typeface="Courier New"/>
                <a:cs typeface="Courier New"/>
              </a:rPr>
              <a:t>"C</a:t>
            </a:r>
            <a:r>
              <a:rPr dirty="0" sz="1600" spc="45" b="1">
                <a:solidFill>
                  <a:srgbClr val="3366FF"/>
                </a:solidFill>
                <a:latin typeface="Courier New"/>
                <a:cs typeface="Courier New"/>
              </a:rPr>
              <a:t>"</a:t>
            </a:r>
            <a:r>
              <a:rPr dirty="0" sz="1600" spc="-17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518795">
              <a:lnSpc>
                <a:spcPts val="1435"/>
              </a:lnSpc>
            </a:pPr>
            <a:r>
              <a:rPr dirty="0" sz="1600" spc="-20" b="1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95680" marR="461645" indent="-249554">
              <a:lnSpc>
                <a:spcPts val="1600"/>
              </a:lnSpc>
              <a:spcBef>
                <a:spcPts val="155"/>
              </a:spcBef>
            </a:pPr>
            <a:r>
              <a:rPr dirty="0" sz="1600" spc="15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600" spc="-10">
                <a:latin typeface="Courier New"/>
                <a:cs typeface="Courier New"/>
              </a:rPr>
              <a:t>(score </a:t>
            </a:r>
            <a:r>
              <a:rPr dirty="0" sz="1600" spc="15">
                <a:latin typeface="Courier New"/>
                <a:cs typeface="Courier New"/>
              </a:rPr>
              <a:t>&gt;= </a:t>
            </a:r>
            <a:r>
              <a:rPr dirty="0" sz="1600" spc="-15" b="1">
                <a:solidFill>
                  <a:srgbClr val="3366FF"/>
                </a:solidFill>
                <a:latin typeface="Courier New"/>
                <a:cs typeface="Courier New"/>
              </a:rPr>
              <a:t>60.0</a:t>
            </a:r>
            <a:r>
              <a:rPr dirty="0" sz="1600" spc="-15">
                <a:latin typeface="Courier New"/>
                <a:cs typeface="Courier New"/>
              </a:rPr>
              <a:t>) 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"D"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746760">
              <a:lnSpc>
                <a:spcPts val="1430"/>
              </a:lnSpc>
            </a:pPr>
            <a:r>
              <a:rPr dirty="0" sz="1600" spc="30" b="1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999490">
              <a:lnSpc>
                <a:spcPts val="1755"/>
              </a:lnSpc>
            </a:pP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"F"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47794" y="4427042"/>
            <a:ext cx="2108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75">
                <a:latin typeface="Times New Roman"/>
                <a:cs typeface="Times New Roman"/>
              </a:rPr>
              <a:t>(</a:t>
            </a:r>
            <a:r>
              <a:rPr dirty="0" sz="1400" spc="-35">
                <a:latin typeface="Times New Roman"/>
                <a:cs typeface="Times New Roman"/>
              </a:rPr>
              <a:t>a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2497" y="1894764"/>
            <a:ext cx="78105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65">
                <a:latin typeface="Times New Roman"/>
                <a:cs typeface="Times New Roman"/>
              </a:rPr>
              <a:t>E</a:t>
            </a:r>
            <a:r>
              <a:rPr dirty="0" sz="1400" spc="90">
                <a:latin typeface="Times New Roman"/>
                <a:cs typeface="Times New Roman"/>
              </a:rPr>
              <a:t>q</a:t>
            </a:r>
            <a:r>
              <a:rPr dirty="0" sz="1400" spc="-110">
                <a:latin typeface="Times New Roman"/>
                <a:cs typeface="Times New Roman"/>
              </a:rPr>
              <a:t>u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90">
                <a:latin typeface="Times New Roman"/>
                <a:cs typeface="Times New Roman"/>
              </a:rPr>
              <a:t>v</a:t>
            </a:r>
            <a:r>
              <a:rPr dirty="0" sz="1400" spc="-30">
                <a:latin typeface="Times New Roman"/>
                <a:cs typeface="Times New Roman"/>
              </a:rPr>
              <a:t>a</a:t>
            </a:r>
            <a:r>
              <a:rPr dirty="0" sz="1400">
                <a:latin typeface="Times New Roman"/>
                <a:cs typeface="Times New Roman"/>
              </a:rPr>
              <a:t>l</a:t>
            </a:r>
            <a:r>
              <a:rPr dirty="0" sz="1400" spc="-30">
                <a:latin typeface="Times New Roman"/>
                <a:cs typeface="Times New Roman"/>
              </a:rPr>
              <a:t>e</a:t>
            </a:r>
            <a:r>
              <a:rPr dirty="0" sz="1400" spc="-110">
                <a:latin typeface="Times New Roman"/>
                <a:cs typeface="Times New Roman"/>
              </a:rPr>
              <a:t>n</a:t>
            </a:r>
            <a:r>
              <a:rPr dirty="0" sz="1400" spc="-5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5319" y="2198434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90" h="0">
                <a:moveTo>
                  <a:pt x="0" y="0"/>
                </a:moveTo>
                <a:lnTo>
                  <a:pt x="1164595" y="0"/>
                </a:lnTo>
              </a:path>
            </a:pathLst>
          </a:custGeom>
          <a:ln w="251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25319" y="2274729"/>
            <a:ext cx="1164590" cy="0"/>
          </a:xfrm>
          <a:custGeom>
            <a:avLst/>
            <a:gdLst/>
            <a:ahLst/>
            <a:cxnLst/>
            <a:rect l="l" t="t" r="r" b="b"/>
            <a:pathLst>
              <a:path w="1164590" h="0">
                <a:moveTo>
                  <a:pt x="0" y="0"/>
                </a:moveTo>
                <a:lnTo>
                  <a:pt x="1164595" y="0"/>
                </a:lnTo>
              </a:path>
            </a:pathLst>
          </a:custGeom>
          <a:ln w="251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790879" y="1211521"/>
            <a:ext cx="3062605" cy="3164840"/>
          </a:xfrm>
          <a:prstGeom prst="rect">
            <a:avLst/>
          </a:prstGeom>
          <a:ln w="25195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264795" marR="106680" indent="-227329">
              <a:lnSpc>
                <a:spcPts val="1600"/>
              </a:lnSpc>
              <a:spcBef>
                <a:spcPts val="210"/>
              </a:spcBef>
            </a:pPr>
            <a:r>
              <a:rPr dirty="0" sz="1600" spc="-85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600" spc="55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(score</a:t>
            </a:r>
            <a:r>
              <a:rPr dirty="0" sz="1600" spc="55">
                <a:latin typeface="Courier New"/>
                <a:cs typeface="Courier New"/>
              </a:rPr>
              <a:t> </a:t>
            </a:r>
            <a:r>
              <a:rPr dirty="0" sz="1600" spc="15">
                <a:latin typeface="Courier New"/>
                <a:cs typeface="Courier New"/>
              </a:rPr>
              <a:t>&gt;=</a:t>
            </a:r>
            <a:r>
              <a:rPr dirty="0" sz="1600" spc="-105">
                <a:latin typeface="Courier New"/>
                <a:cs typeface="Courier New"/>
              </a:rPr>
              <a:t> </a:t>
            </a:r>
            <a:r>
              <a:rPr dirty="0" sz="1600" spc="-15" b="1">
                <a:solidFill>
                  <a:srgbClr val="3366FF"/>
                </a:solidFill>
                <a:latin typeface="Courier New"/>
                <a:cs typeface="Courier New"/>
              </a:rPr>
              <a:t>90.0</a:t>
            </a:r>
            <a:r>
              <a:rPr dirty="0" sz="1600" spc="-15">
                <a:latin typeface="Courier New"/>
                <a:cs typeface="Courier New"/>
              </a:rPr>
              <a:t>) 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"A"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7465">
              <a:lnSpc>
                <a:spcPts val="1430"/>
              </a:lnSpc>
            </a:pPr>
            <a:r>
              <a:rPr dirty="0" sz="1600" spc="-30" b="1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r>
              <a:rPr dirty="0" sz="1600" spc="50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600" spc="15" b="1">
                <a:solidFill>
                  <a:srgbClr val="000080"/>
                </a:solidFill>
                <a:latin typeface="Courier New"/>
                <a:cs typeface="Courier New"/>
              </a:rPr>
              <a:t>if</a:t>
            </a:r>
            <a:r>
              <a:rPr dirty="0" sz="1600" spc="-114" b="1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(score</a:t>
            </a:r>
            <a:r>
              <a:rPr dirty="0" sz="1600" spc="50">
                <a:latin typeface="Courier New"/>
                <a:cs typeface="Courier New"/>
              </a:rPr>
              <a:t> </a:t>
            </a:r>
            <a:r>
              <a:rPr dirty="0" sz="1600" spc="15">
                <a:latin typeface="Courier New"/>
                <a:cs typeface="Courier New"/>
              </a:rPr>
              <a:t>&gt;=</a:t>
            </a:r>
            <a:r>
              <a:rPr dirty="0" sz="1600" spc="-110">
                <a:latin typeface="Courier New"/>
                <a:cs typeface="Courier New"/>
              </a:rPr>
              <a:t> </a:t>
            </a:r>
            <a:r>
              <a:rPr dirty="0" sz="1600" spc="-15" b="1">
                <a:solidFill>
                  <a:srgbClr val="3366FF"/>
                </a:solidFill>
                <a:latin typeface="Courier New"/>
                <a:cs typeface="Courier New"/>
              </a:rPr>
              <a:t>80.0</a:t>
            </a:r>
            <a:r>
              <a:rPr dirty="0" sz="1600" spc="-15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264795">
              <a:lnSpc>
                <a:spcPts val="1595"/>
              </a:lnSpc>
            </a:pP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"B"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64795" marR="106680" indent="-227329">
              <a:lnSpc>
                <a:spcPts val="1600"/>
              </a:lnSpc>
              <a:spcBef>
                <a:spcPts val="155"/>
              </a:spcBef>
            </a:pPr>
            <a:r>
              <a:rPr dirty="0" sz="1600" spc="-30" b="1">
                <a:solidFill>
                  <a:srgbClr val="000080"/>
                </a:solidFill>
                <a:latin typeface="Courier New"/>
                <a:cs typeface="Courier New"/>
              </a:rPr>
              <a:t>else </a:t>
            </a:r>
            <a:r>
              <a:rPr dirty="0" sz="1600" spc="15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600" spc="-10">
                <a:latin typeface="Courier New"/>
                <a:cs typeface="Courier New"/>
              </a:rPr>
              <a:t>(score </a:t>
            </a:r>
            <a:r>
              <a:rPr dirty="0" sz="1600" spc="15">
                <a:latin typeface="Courier New"/>
                <a:cs typeface="Courier New"/>
              </a:rPr>
              <a:t>&gt;= </a:t>
            </a:r>
            <a:r>
              <a:rPr dirty="0" sz="1600" spc="-15" b="1">
                <a:solidFill>
                  <a:srgbClr val="3366FF"/>
                </a:solidFill>
                <a:latin typeface="Courier New"/>
                <a:cs typeface="Courier New"/>
              </a:rPr>
              <a:t>70.0</a:t>
            </a:r>
            <a:r>
              <a:rPr dirty="0" sz="1600" spc="-15">
                <a:latin typeface="Courier New"/>
                <a:cs typeface="Courier New"/>
              </a:rPr>
              <a:t>) 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"C"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264795" marR="106680" indent="-227329">
              <a:lnSpc>
                <a:spcPts val="1590"/>
              </a:lnSpc>
              <a:spcBef>
                <a:spcPts val="5"/>
              </a:spcBef>
            </a:pPr>
            <a:r>
              <a:rPr dirty="0" sz="1600" spc="-30" b="1">
                <a:solidFill>
                  <a:srgbClr val="000080"/>
                </a:solidFill>
                <a:latin typeface="Courier New"/>
                <a:cs typeface="Courier New"/>
              </a:rPr>
              <a:t>else </a:t>
            </a:r>
            <a:r>
              <a:rPr dirty="0" sz="1600" spc="15" b="1">
                <a:solidFill>
                  <a:srgbClr val="000080"/>
                </a:solidFill>
                <a:latin typeface="Courier New"/>
                <a:cs typeface="Courier New"/>
              </a:rPr>
              <a:t>if </a:t>
            </a:r>
            <a:r>
              <a:rPr dirty="0" sz="1600" spc="-10">
                <a:latin typeface="Courier New"/>
                <a:cs typeface="Courier New"/>
              </a:rPr>
              <a:t>(score </a:t>
            </a:r>
            <a:r>
              <a:rPr dirty="0" sz="1600" spc="15">
                <a:latin typeface="Courier New"/>
                <a:cs typeface="Courier New"/>
              </a:rPr>
              <a:t>&gt;= </a:t>
            </a:r>
            <a:r>
              <a:rPr dirty="0" sz="1600" spc="-15" b="1">
                <a:solidFill>
                  <a:srgbClr val="3366FF"/>
                </a:solidFill>
                <a:latin typeface="Courier New"/>
                <a:cs typeface="Courier New"/>
              </a:rPr>
              <a:t>60.0</a:t>
            </a:r>
            <a:r>
              <a:rPr dirty="0" sz="1600" spc="-15">
                <a:latin typeface="Courier New"/>
                <a:cs typeface="Courier New"/>
              </a:rPr>
              <a:t>) </a:t>
            </a:r>
            <a:r>
              <a:rPr dirty="0" sz="1600" spc="-10">
                <a:latin typeface="Courier New"/>
                <a:cs typeface="Courier New"/>
              </a:rPr>
              <a:t> </a:t>
            </a: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"D"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37465">
              <a:lnSpc>
                <a:spcPts val="1435"/>
              </a:lnSpc>
            </a:pPr>
            <a:r>
              <a:rPr dirty="0" sz="1600" spc="-30" b="1">
                <a:solidFill>
                  <a:srgbClr val="000080"/>
                </a:solidFill>
                <a:latin typeface="Courier New"/>
                <a:cs typeface="Courier New"/>
              </a:rPr>
              <a:t>else</a:t>
            </a:r>
            <a:endParaRPr sz="1600">
              <a:latin typeface="Courier New"/>
              <a:cs typeface="Courier New"/>
            </a:endParaRPr>
          </a:p>
          <a:p>
            <a:pPr marL="264795">
              <a:lnSpc>
                <a:spcPts val="1755"/>
              </a:lnSpc>
            </a:pPr>
            <a:r>
              <a:rPr dirty="0" sz="1600" spc="-5">
                <a:latin typeface="Courier New"/>
                <a:cs typeface="Courier New"/>
              </a:rPr>
              <a:t>System.out.print(</a:t>
            </a:r>
            <a:r>
              <a:rPr dirty="0" sz="1600" spc="-5" b="1">
                <a:solidFill>
                  <a:srgbClr val="3366FF"/>
                </a:solidFill>
                <a:latin typeface="Courier New"/>
                <a:cs typeface="Courier New"/>
              </a:rPr>
              <a:t>"F"</a:t>
            </a:r>
            <a:r>
              <a:rPr dirty="0" sz="1600" spc="-5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58989" y="4427042"/>
            <a:ext cx="23622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75">
                <a:latin typeface="Times New Roman"/>
                <a:cs typeface="Times New Roman"/>
              </a:rPr>
              <a:t>(</a:t>
            </a:r>
            <a:r>
              <a:rPr dirty="0" sz="1400" spc="90">
                <a:latin typeface="Times New Roman"/>
                <a:cs typeface="Times New Roman"/>
              </a:rPr>
              <a:t>b</a:t>
            </a:r>
            <a:r>
              <a:rPr dirty="0" sz="1400" spc="-5">
                <a:latin typeface="Times New Roman"/>
                <a:cs typeface="Times New Roman"/>
              </a:rPr>
              <a:t>)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75722" y="3312690"/>
            <a:ext cx="941069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spc="-65">
                <a:latin typeface="Times New Roman"/>
                <a:cs typeface="Times New Roman"/>
              </a:rPr>
              <a:t>T</a:t>
            </a:r>
            <a:r>
              <a:rPr dirty="0" sz="1400" spc="-110">
                <a:latin typeface="Times New Roman"/>
                <a:cs typeface="Times New Roman"/>
              </a:rPr>
              <a:t>h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</a:t>
            </a:r>
            <a:r>
              <a:rPr dirty="0" sz="1400" spc="-5">
                <a:latin typeface="Times New Roman"/>
                <a:cs typeface="Times New Roman"/>
              </a:rPr>
              <a:t>s</a:t>
            </a:r>
            <a:r>
              <a:rPr dirty="0" sz="1400" spc="-105">
                <a:latin typeface="Times New Roman"/>
                <a:cs typeface="Times New Roman"/>
              </a:rPr>
              <a:t> </a:t>
            </a:r>
            <a:r>
              <a:rPr dirty="0" sz="1400" spc="90">
                <a:latin typeface="Times New Roman"/>
                <a:cs typeface="Times New Roman"/>
              </a:rPr>
              <a:t>b</a:t>
            </a:r>
            <a:r>
              <a:rPr dirty="0" sz="1400" spc="-30">
                <a:latin typeface="Times New Roman"/>
                <a:cs typeface="Times New Roman"/>
              </a:rPr>
              <a:t>e</a:t>
            </a:r>
            <a:r>
              <a:rPr dirty="0" sz="1400">
                <a:latin typeface="Times New Roman"/>
                <a:cs typeface="Times New Roman"/>
              </a:rPr>
              <a:t>tt</a:t>
            </a:r>
            <a:r>
              <a:rPr dirty="0" sz="1400" spc="-30">
                <a:latin typeface="Times New Roman"/>
                <a:cs typeface="Times New Roman"/>
              </a:rPr>
              <a:t>e</a:t>
            </a:r>
            <a:r>
              <a:rPr dirty="0" sz="1400" spc="-5">
                <a:latin typeface="Times New Roman"/>
                <a:cs typeface="Times New Roman"/>
              </a:rPr>
              <a:t>r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22878" y="2515364"/>
            <a:ext cx="480695" cy="885825"/>
            <a:chOff x="6322878" y="2515364"/>
            <a:chExt cx="480695" cy="8858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9432" y="2527964"/>
              <a:ext cx="151446" cy="1769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335488" y="2527964"/>
              <a:ext cx="455930" cy="860425"/>
            </a:xfrm>
            <a:custGeom>
              <a:avLst/>
              <a:gdLst/>
              <a:ahLst/>
              <a:cxnLst/>
              <a:rect l="l" t="t" r="r" b="b"/>
              <a:pathLst>
                <a:path w="455929" h="860425">
                  <a:moveTo>
                    <a:pt x="25241" y="835126"/>
                  </a:moveTo>
                  <a:lnTo>
                    <a:pt x="404908" y="101482"/>
                  </a:lnTo>
                  <a:lnTo>
                    <a:pt x="404908" y="75456"/>
                  </a:lnTo>
                  <a:lnTo>
                    <a:pt x="404908" y="101482"/>
                  </a:lnTo>
                  <a:lnTo>
                    <a:pt x="25241" y="835126"/>
                  </a:lnTo>
                  <a:lnTo>
                    <a:pt x="25241" y="860278"/>
                  </a:lnTo>
                  <a:lnTo>
                    <a:pt x="25241" y="835126"/>
                  </a:lnTo>
                  <a:lnTo>
                    <a:pt x="0" y="835126"/>
                  </a:lnTo>
                  <a:lnTo>
                    <a:pt x="25241" y="835126"/>
                  </a:lnTo>
                  <a:close/>
                </a:path>
                <a:path w="455929" h="860425">
                  <a:moveTo>
                    <a:pt x="404908" y="101482"/>
                  </a:moveTo>
                  <a:lnTo>
                    <a:pt x="303944" y="101482"/>
                  </a:lnTo>
                  <a:lnTo>
                    <a:pt x="455391" y="0"/>
                  </a:lnTo>
                  <a:lnTo>
                    <a:pt x="455391" y="176904"/>
                  </a:lnTo>
                  <a:lnTo>
                    <a:pt x="404908" y="101482"/>
                  </a:lnTo>
                  <a:close/>
                </a:path>
              </a:pathLst>
            </a:custGeom>
            <a:ln w="251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if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19882" y="4794430"/>
            <a:ext cx="6454775" cy="3416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45"/>
              </a:spcBef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sz="1800" spc="-5" b="1">
                <a:latin typeface="Times New Roman"/>
                <a:cs typeface="Times New Roman"/>
              </a:rPr>
              <a:t>else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matches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most</a:t>
            </a:r>
            <a:r>
              <a:rPr dirty="0" sz="1800">
                <a:latin typeface="Times New Roman"/>
                <a:cs typeface="Times New Roman"/>
              </a:rPr>
              <a:t> recent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clause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block.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403" y="1012715"/>
            <a:ext cx="8661399" cy="2038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029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Times New Roman"/>
                <a:cs typeface="Times New Roman"/>
              </a:rPr>
              <a:t>if</a:t>
            </a:r>
            <a:r>
              <a:rPr dirty="0" spc="-8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293" y="3221228"/>
            <a:ext cx="7470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latin typeface="Times New Roman"/>
                <a:cs typeface="Times New Roman"/>
              </a:rPr>
              <a:t>To</a:t>
            </a:r>
            <a:r>
              <a:rPr dirty="0" sz="1800">
                <a:latin typeface="Times New Roman"/>
                <a:cs typeface="Times New Roman"/>
              </a:rPr>
              <a:t> force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else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clause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first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if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clause,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you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must</a:t>
            </a:r>
            <a:r>
              <a:rPr dirty="0" sz="1800">
                <a:latin typeface="Times New Roman"/>
                <a:cs typeface="Times New Roman"/>
              </a:rPr>
              <a:t> add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pair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braces.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350" y="3993005"/>
            <a:ext cx="3432780" cy="2032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027181" y="4574540"/>
            <a:ext cx="97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4352" y="4827523"/>
            <a:ext cx="97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66"/>
            <a:ext cx="12192000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E</a:t>
            </a:r>
            <a:r>
              <a:rPr dirty="0"/>
              <a:t>x</a:t>
            </a:r>
            <a:r>
              <a:rPr dirty="0" spc="5"/>
              <a:t>a</a:t>
            </a:r>
            <a:r>
              <a:rPr dirty="0"/>
              <a:t>mple</a:t>
            </a:r>
            <a:r>
              <a:rPr dirty="0" spc="5"/>
              <a:t> </a:t>
            </a:r>
            <a:r>
              <a:rPr dirty="0"/>
              <a:t>–</a:t>
            </a:r>
            <a:r>
              <a:rPr dirty="0" spc="-170"/>
              <a:t> </a:t>
            </a:r>
            <a:r>
              <a:rPr dirty="0" spc="-5"/>
              <a:t>A</a:t>
            </a:r>
            <a:r>
              <a:rPr dirty="0"/>
              <a:t>r</a:t>
            </a:r>
            <a:r>
              <a:rPr dirty="0" spc="5"/>
              <a:t>e</a:t>
            </a:r>
            <a:r>
              <a:rPr dirty="0"/>
              <a:t>a</a:t>
            </a:r>
            <a:r>
              <a:rPr dirty="0" spc="5"/>
              <a:t> </a:t>
            </a:r>
            <a:r>
              <a:rPr dirty="0"/>
              <a:t>of </a:t>
            </a:r>
            <a:r>
              <a:rPr dirty="0" spc="-5"/>
              <a:t>C</a:t>
            </a:r>
            <a:r>
              <a:rPr dirty="0"/>
              <a:t>ir</a:t>
            </a:r>
            <a:r>
              <a:rPr dirty="0" spc="5"/>
              <a:t>c</a:t>
            </a:r>
            <a:r>
              <a:rPr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32273" y="1809104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dirty="0" sz="1800" spc="-5">
                <a:latin typeface="Times New Roman"/>
                <a:cs typeface="Times New Roman"/>
              </a:rPr>
              <a:t>Allocate memory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radius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area.</a:t>
            </a:r>
            <a:endParaRPr sz="180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42950" y="2119571"/>
            <a:ext cx="3989704" cy="80645"/>
          </a:xfrm>
          <a:custGeom>
            <a:avLst/>
            <a:gdLst/>
            <a:ahLst/>
            <a:cxnLst/>
            <a:rect l="l" t="t" r="r" b="b"/>
            <a:pathLst>
              <a:path w="3989704" h="80644">
                <a:moveTo>
                  <a:pt x="75910" y="4185"/>
                </a:moveTo>
                <a:lnTo>
                  <a:pt x="0" y="42859"/>
                </a:lnTo>
                <a:lnTo>
                  <a:pt x="76487" y="80383"/>
                </a:lnTo>
                <a:lnTo>
                  <a:pt x="76295" y="55079"/>
                </a:lnTo>
                <a:lnTo>
                  <a:pt x="63592" y="55079"/>
                </a:lnTo>
                <a:lnTo>
                  <a:pt x="63399" y="29681"/>
                </a:lnTo>
                <a:lnTo>
                  <a:pt x="76102" y="29585"/>
                </a:lnTo>
                <a:lnTo>
                  <a:pt x="75910" y="4185"/>
                </a:lnTo>
                <a:close/>
              </a:path>
              <a:path w="3989704" h="80644">
                <a:moveTo>
                  <a:pt x="76102" y="29585"/>
                </a:moveTo>
                <a:lnTo>
                  <a:pt x="63399" y="29681"/>
                </a:lnTo>
                <a:lnTo>
                  <a:pt x="63592" y="55079"/>
                </a:lnTo>
                <a:lnTo>
                  <a:pt x="76294" y="54983"/>
                </a:lnTo>
                <a:lnTo>
                  <a:pt x="76102" y="29585"/>
                </a:lnTo>
                <a:close/>
              </a:path>
              <a:path w="3989704" h="80644">
                <a:moveTo>
                  <a:pt x="76294" y="54983"/>
                </a:moveTo>
                <a:lnTo>
                  <a:pt x="63592" y="55079"/>
                </a:lnTo>
                <a:lnTo>
                  <a:pt x="76295" y="55079"/>
                </a:lnTo>
                <a:close/>
              </a:path>
              <a:path w="3989704" h="80644">
                <a:moveTo>
                  <a:pt x="3989226" y="0"/>
                </a:moveTo>
                <a:lnTo>
                  <a:pt x="76102" y="29585"/>
                </a:lnTo>
                <a:lnTo>
                  <a:pt x="76294" y="54983"/>
                </a:lnTo>
                <a:lnTo>
                  <a:pt x="3989417" y="25398"/>
                </a:lnTo>
                <a:lnTo>
                  <a:pt x="398922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dirty="0" spc="-7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3580" y="1116804"/>
          <a:ext cx="8623300" cy="4610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68930"/>
                <a:gridCol w="2867024"/>
                <a:gridCol w="2868295"/>
              </a:tblGrid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Operator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9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9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5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9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!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002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not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002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9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negation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002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&amp;&amp;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and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0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conjunction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dirty="0" sz="24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||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93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93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24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disjunction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93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220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sz="24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06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exclusive</a:t>
                      </a:r>
                      <a:r>
                        <a:rPr dirty="0" sz="24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>
                          <a:latin typeface="Times New Roman"/>
                          <a:cs typeface="Times New Roman"/>
                        </a:rPr>
                        <a:t>or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06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sz="2400" spc="-5">
                          <a:latin typeface="Times New Roman"/>
                          <a:cs typeface="Times New Roman"/>
                        </a:rPr>
                        <a:t>logical</a:t>
                      </a:r>
                      <a:r>
                        <a:rPr dirty="0" sz="240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5">
                          <a:latin typeface="Times New Roman"/>
                          <a:cs typeface="Times New Roman"/>
                        </a:rPr>
                        <a:t>exclusion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06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dirty="0" spc="-7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70376" y="1310479"/>
          <a:ext cx="8737600" cy="4223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105"/>
                <a:gridCol w="967105"/>
                <a:gridCol w="6785609"/>
              </a:tblGrid>
              <a:tr h="1407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!p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 (assume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weight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1407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5971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!(age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is false,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because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(age &gt;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is 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4077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9781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!(weight ==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150)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==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150)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dirty="0" spc="-7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9773" y="1153443"/>
          <a:ext cx="12011025" cy="5076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6445"/>
                <a:gridCol w="890905"/>
                <a:gridCol w="1502410"/>
                <a:gridCol w="8831580"/>
              </a:tblGrid>
              <a:tr h="7283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7094" sz="19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7094" sz="19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7094" sz="19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17094" sz="1950" spc="232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dirty="0" sz="2000" spc="-3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7094" sz="19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7094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(assume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weight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12674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(age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&lt;=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&amp;&amp;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&lt;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false,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because both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conditions are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false.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4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false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false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(age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&amp;&amp;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is false, because (weight</a:t>
                      </a:r>
                      <a:r>
                        <a:rPr dirty="0" sz="20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is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false.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219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85"/>
                        </a:spcBef>
                      </a:pPr>
                      <a:r>
                        <a:rPr dirty="0" sz="1600">
                          <a:latin typeface="Times New Roman"/>
                          <a:cs typeface="Times New Roman"/>
                        </a:rPr>
                        <a:t>true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319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(age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&amp;&amp;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is true,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(age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18)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140)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dirty="0" sz="2000" spc="-5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dirty="0" sz="20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true.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dirty="0" spc="-7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9225" y="1387475"/>
          <a:ext cx="11746230" cy="3369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970"/>
                <a:gridCol w="615315"/>
                <a:gridCol w="956944"/>
                <a:gridCol w="9378315"/>
              </a:tblGrid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-13888" sz="1800" spc="179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||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 (assume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weihgt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5918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90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90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90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832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(age &gt; 34)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||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&lt;=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140)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(age &gt; 34)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false,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but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 &lt;=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140)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(age &gt;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14) ||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 &gt;=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150)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false,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(age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14)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791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dirty="0" spc="-70"/>
              <a:t> </a:t>
            </a:r>
            <a:r>
              <a:rPr dirty="0"/>
              <a:t>Operators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87325" y="1309687"/>
          <a:ext cx="11708130" cy="3660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/>
                <a:gridCol w="632460"/>
                <a:gridCol w="956944"/>
                <a:gridCol w="9455150"/>
              </a:tblGrid>
              <a:tr h="6318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spc="-7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^</a:t>
                      </a:r>
                      <a:r>
                        <a:rPr dirty="0" sz="1800" spc="-1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baseline="-13888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baseline="-13888"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Example</a:t>
                      </a:r>
                      <a:r>
                        <a:rPr dirty="0" sz="2000" spc="-1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(assume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age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24,</a:t>
                      </a:r>
                      <a:r>
                        <a:rPr dirty="0" sz="20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weight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140)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38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7696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(age &gt; 34) ^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(age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34)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false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65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81153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(age &gt; 34) ^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(age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34)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but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&gt;=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140)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8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8153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dirty="0" sz="1800">
                          <a:latin typeface="Times New Roman"/>
                          <a:cs typeface="Times New Roman"/>
                        </a:rPr>
                        <a:t>(age &gt; 14) ^</a:t>
                      </a:r>
                      <a:r>
                        <a:rPr dirty="0" sz="1800" spc="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true,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because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(age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14)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 true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18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(weight 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&gt; 140)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dirty="0" sz="180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71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63182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true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dirty="0" sz="1800" spc="-5">
                          <a:latin typeface="Times New Roman"/>
                          <a:cs typeface="Times New Roman"/>
                        </a:rPr>
                        <a:t>false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784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446532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Logical</a:t>
            </a:r>
            <a:r>
              <a:rPr dirty="0" spc="-25"/>
              <a:t> </a:t>
            </a:r>
            <a:r>
              <a:rPr dirty="0"/>
              <a:t>Operators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862" y="938276"/>
            <a:ext cx="10668000" cy="5803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50"/>
              </a:spcBef>
            </a:pPr>
            <a:r>
              <a:rPr dirty="0" sz="1800">
                <a:latin typeface="Times New Roman"/>
                <a:cs typeface="Times New Roman"/>
              </a:rPr>
              <a:t>Here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a program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>
                <a:latin typeface="Times New Roman"/>
                <a:cs typeface="Times New Roman"/>
              </a:rPr>
              <a:t> checks</a:t>
            </a:r>
            <a:r>
              <a:rPr dirty="0" sz="1800" spc="-5">
                <a:latin typeface="Times New Roman"/>
                <a:cs typeface="Times New Roman"/>
              </a:rPr>
              <a:t> whether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divisible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whether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divisible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by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1800">
                <a:latin typeface="Times New Roman"/>
                <a:cs typeface="Times New Roman"/>
              </a:rPr>
              <a:t>, and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whether</a:t>
            </a:r>
            <a:r>
              <a:rPr dirty="0" sz="1800">
                <a:latin typeface="Times New Roman"/>
                <a:cs typeface="Times New Roman"/>
              </a:rPr>
              <a:t> a </a:t>
            </a:r>
            <a:r>
              <a:rPr dirty="0" sz="1800" spc="-5">
                <a:latin typeface="Times New Roman"/>
                <a:cs typeface="Times New Roman"/>
              </a:rPr>
              <a:t>number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divisible</a:t>
            </a:r>
            <a:r>
              <a:rPr dirty="0" sz="1800">
                <a:latin typeface="Times New Roman"/>
                <a:cs typeface="Times New Roman"/>
              </a:rPr>
              <a:t> by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 or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</a:t>
            </a:r>
            <a:r>
              <a:rPr dirty="0" sz="1800">
                <a:latin typeface="Times New Roman"/>
                <a:cs typeface="Times New Roman"/>
              </a:rPr>
              <a:t> but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not</a:t>
            </a:r>
            <a:r>
              <a:rPr dirty="0" sz="1800" spc="-5">
                <a:latin typeface="Times New Roman"/>
                <a:cs typeface="Times New Roman"/>
              </a:rPr>
              <a:t> both: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79258" y="1727568"/>
            <a:ext cx="6351270" cy="3693795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70"/>
              </a:spcBef>
            </a:pPr>
            <a:r>
              <a:rPr dirty="0" sz="1800" spc="-5">
                <a:latin typeface="Times New Roman"/>
                <a:cs typeface="Times New Roman"/>
              </a:rPr>
              <a:t>System.out.println("Is </a:t>
            </a:r>
            <a:r>
              <a:rPr dirty="0" sz="1800">
                <a:latin typeface="Times New Roman"/>
                <a:cs typeface="Times New Roman"/>
              </a:rPr>
              <a:t>" +</a:t>
            </a:r>
            <a:r>
              <a:rPr dirty="0" sz="1800" spc="-5">
                <a:latin typeface="Times New Roman"/>
                <a:cs typeface="Times New Roman"/>
              </a:rPr>
              <a:t> number</a:t>
            </a:r>
            <a:r>
              <a:rPr dirty="0" sz="1800">
                <a:latin typeface="Times New Roman"/>
                <a:cs typeface="Times New Roman"/>
              </a:rPr>
              <a:t> + " </a:t>
            </a:r>
            <a:r>
              <a:rPr dirty="0" sz="1800" spc="-5">
                <a:latin typeface="Times New Roman"/>
                <a:cs typeface="Times New Roman"/>
              </a:rPr>
              <a:t>divisible</a:t>
            </a:r>
            <a:r>
              <a:rPr dirty="0" sz="1800">
                <a:latin typeface="Times New Roman"/>
                <a:cs typeface="Times New Roman"/>
              </a:rPr>
              <a:t> by 2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3? " +</a:t>
            </a:r>
            <a:endParaRPr sz="1800">
              <a:latin typeface="Times New Roman"/>
              <a:cs typeface="Times New Roman"/>
            </a:endParaRPr>
          </a:p>
          <a:p>
            <a:pPr marL="205740">
              <a:lnSpc>
                <a:spcPct val="100000"/>
              </a:lnSpc>
              <a:spcBef>
                <a:spcPts val="1125"/>
              </a:spcBef>
            </a:pPr>
            <a:r>
              <a:rPr dirty="0" sz="1800" spc="-5">
                <a:latin typeface="Times New Roman"/>
                <a:cs typeface="Times New Roman"/>
              </a:rPr>
              <a:t>((number </a:t>
            </a:r>
            <a:r>
              <a:rPr dirty="0" sz="1800">
                <a:latin typeface="Times New Roman"/>
                <a:cs typeface="Times New Roman"/>
              </a:rPr>
              <a:t>% 2</a:t>
            </a:r>
            <a:r>
              <a:rPr dirty="0" sz="1800" spc="-5">
                <a:latin typeface="Times New Roman"/>
                <a:cs typeface="Times New Roman"/>
              </a:rPr>
              <a:t> == </a:t>
            </a:r>
            <a:r>
              <a:rPr dirty="0" sz="1800">
                <a:latin typeface="Times New Roman"/>
                <a:cs typeface="Times New Roman"/>
              </a:rPr>
              <a:t>0) </a:t>
            </a:r>
            <a:r>
              <a:rPr dirty="0" sz="1800" spc="-5">
                <a:latin typeface="Times New Roman"/>
                <a:cs typeface="Times New Roman"/>
              </a:rPr>
              <a:t>&amp;&amp;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(number</a:t>
            </a:r>
            <a:r>
              <a:rPr dirty="0" sz="1800">
                <a:latin typeface="Times New Roman"/>
                <a:cs typeface="Times New Roman"/>
              </a:rPr>
              <a:t> % 3</a:t>
            </a:r>
            <a:r>
              <a:rPr dirty="0" sz="1800" spc="-5">
                <a:latin typeface="Times New Roman"/>
                <a:cs typeface="Times New Roman"/>
              </a:rPr>
              <a:t> == </a:t>
            </a:r>
            <a:r>
              <a:rPr dirty="0" sz="1800">
                <a:latin typeface="Times New Roman"/>
                <a:cs typeface="Times New Roman"/>
              </a:rPr>
              <a:t>0)));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Times New Roman"/>
              <a:cs typeface="Times New Roman"/>
            </a:endParaRPr>
          </a:p>
          <a:p>
            <a:pPr marL="205740" marR="640080" indent="-114300">
              <a:lnSpc>
                <a:spcPct val="147800"/>
              </a:lnSpc>
            </a:pPr>
            <a:r>
              <a:rPr dirty="0" sz="1800" spc="-5">
                <a:latin typeface="Times New Roman"/>
                <a:cs typeface="Times New Roman"/>
              </a:rPr>
              <a:t>System.out.println("Is </a:t>
            </a:r>
            <a:r>
              <a:rPr dirty="0" sz="1800">
                <a:latin typeface="Times New Roman"/>
                <a:cs typeface="Times New Roman"/>
              </a:rPr>
              <a:t>" +</a:t>
            </a:r>
            <a:r>
              <a:rPr dirty="0" sz="1800" spc="-5">
                <a:latin typeface="Times New Roman"/>
                <a:cs typeface="Times New Roman"/>
              </a:rPr>
              <a:t> number</a:t>
            </a:r>
            <a:r>
              <a:rPr dirty="0" sz="1800">
                <a:latin typeface="Times New Roman"/>
                <a:cs typeface="Times New Roman"/>
              </a:rPr>
              <a:t> + " </a:t>
            </a:r>
            <a:r>
              <a:rPr dirty="0" sz="1800" spc="-5">
                <a:latin typeface="Times New Roman"/>
                <a:cs typeface="Times New Roman"/>
              </a:rPr>
              <a:t>divisible</a:t>
            </a:r>
            <a:r>
              <a:rPr dirty="0" sz="1800">
                <a:latin typeface="Times New Roman"/>
                <a:cs typeface="Times New Roman"/>
              </a:rPr>
              <a:t> by 2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 3? " +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((number </a:t>
            </a:r>
            <a:r>
              <a:rPr dirty="0" sz="1800">
                <a:latin typeface="Times New Roman"/>
                <a:cs typeface="Times New Roman"/>
              </a:rPr>
              <a:t>% 2 </a:t>
            </a:r>
            <a:r>
              <a:rPr dirty="0" sz="1800" spc="-5">
                <a:latin typeface="Times New Roman"/>
                <a:cs typeface="Times New Roman"/>
              </a:rPr>
              <a:t>== </a:t>
            </a:r>
            <a:r>
              <a:rPr dirty="0" sz="1800">
                <a:latin typeface="Times New Roman"/>
                <a:cs typeface="Times New Roman"/>
              </a:rPr>
              <a:t>0) || </a:t>
            </a:r>
            <a:r>
              <a:rPr dirty="0" sz="1800" spc="-5">
                <a:latin typeface="Times New Roman"/>
                <a:cs typeface="Times New Roman"/>
              </a:rPr>
              <a:t>(number</a:t>
            </a:r>
            <a:r>
              <a:rPr dirty="0" sz="1800">
                <a:latin typeface="Times New Roman"/>
                <a:cs typeface="Times New Roman"/>
              </a:rPr>
              <a:t> %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 </a:t>
            </a:r>
            <a:r>
              <a:rPr dirty="0" sz="1800" spc="-5">
                <a:latin typeface="Times New Roman"/>
                <a:cs typeface="Times New Roman"/>
              </a:rPr>
              <a:t>== </a:t>
            </a:r>
            <a:r>
              <a:rPr dirty="0" sz="1800">
                <a:latin typeface="Times New Roman"/>
                <a:cs typeface="Times New Roman"/>
              </a:rPr>
              <a:t>0)));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System.out.println("Is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" +</a:t>
            </a:r>
            <a:r>
              <a:rPr dirty="0" sz="1800" spc="-5">
                <a:latin typeface="Times New Roman"/>
                <a:cs typeface="Times New Roman"/>
              </a:rPr>
              <a:t> number</a:t>
            </a:r>
            <a:r>
              <a:rPr dirty="0" sz="1800">
                <a:latin typeface="Times New Roman"/>
                <a:cs typeface="Times New Roman"/>
              </a:rPr>
              <a:t> +</a:t>
            </a:r>
            <a:endParaRPr sz="1800">
              <a:latin typeface="Times New Roman"/>
              <a:cs typeface="Times New Roman"/>
            </a:endParaRPr>
          </a:p>
          <a:p>
            <a:pPr marL="262890" marR="2054860">
              <a:lnSpc>
                <a:spcPts val="3310"/>
              </a:lnSpc>
              <a:spcBef>
                <a:spcPts val="185"/>
              </a:spcBef>
            </a:pPr>
            <a:r>
              <a:rPr dirty="0" sz="1800">
                <a:latin typeface="Times New Roman"/>
                <a:cs typeface="Times New Roman"/>
              </a:rPr>
              <a:t>" </a:t>
            </a:r>
            <a:r>
              <a:rPr dirty="0" sz="1800" spc="-5">
                <a:latin typeface="Times New Roman"/>
                <a:cs typeface="Times New Roman"/>
              </a:rPr>
              <a:t>divisible </a:t>
            </a:r>
            <a:r>
              <a:rPr dirty="0" sz="1800">
                <a:latin typeface="Times New Roman"/>
                <a:cs typeface="Times New Roman"/>
              </a:rPr>
              <a:t>by 2 or 3, but not </a:t>
            </a:r>
            <a:r>
              <a:rPr dirty="0" sz="1800" spc="-5">
                <a:latin typeface="Times New Roman"/>
                <a:cs typeface="Times New Roman"/>
              </a:rPr>
              <a:t>both? </a:t>
            </a:r>
            <a:r>
              <a:rPr dirty="0" sz="1800">
                <a:latin typeface="Times New Roman"/>
                <a:cs typeface="Times New Roman"/>
              </a:rPr>
              <a:t>" +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((number </a:t>
            </a:r>
            <a:r>
              <a:rPr dirty="0" sz="1800">
                <a:latin typeface="Times New Roman"/>
                <a:cs typeface="Times New Roman"/>
              </a:rPr>
              <a:t>% 2</a:t>
            </a:r>
            <a:r>
              <a:rPr dirty="0" sz="1800" spc="-5">
                <a:latin typeface="Times New Roman"/>
                <a:cs typeface="Times New Roman"/>
              </a:rPr>
              <a:t> == </a:t>
            </a:r>
            <a:r>
              <a:rPr dirty="0" sz="1800">
                <a:latin typeface="Times New Roman"/>
                <a:cs typeface="Times New Roman"/>
              </a:rPr>
              <a:t>0)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^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(number </a:t>
            </a:r>
            <a:r>
              <a:rPr dirty="0" sz="1800">
                <a:latin typeface="Times New Roman"/>
                <a:cs typeface="Times New Roman"/>
              </a:rPr>
              <a:t>% 3</a:t>
            </a:r>
            <a:r>
              <a:rPr dirty="0" sz="1800" spc="-5">
                <a:latin typeface="Times New Roman"/>
                <a:cs typeface="Times New Roman"/>
              </a:rPr>
              <a:t> == </a:t>
            </a:r>
            <a:r>
              <a:rPr dirty="0" sz="1800">
                <a:latin typeface="Times New Roman"/>
                <a:cs typeface="Times New Roman"/>
              </a:rPr>
              <a:t>0)));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19545"/>
            <a:chOff x="0" y="0"/>
            <a:chExt cx="12192000" cy="65195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2822" y="753695"/>
              <a:ext cx="5614587" cy="5756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88059" y="748933"/>
              <a:ext cx="5624195" cy="5766435"/>
            </a:xfrm>
            <a:custGeom>
              <a:avLst/>
              <a:gdLst/>
              <a:ahLst/>
              <a:cxnLst/>
              <a:rect l="l" t="t" r="r" b="b"/>
              <a:pathLst>
                <a:path w="5624195" h="5766434">
                  <a:moveTo>
                    <a:pt x="0" y="0"/>
                  </a:moveTo>
                  <a:lnTo>
                    <a:pt x="5624113" y="0"/>
                  </a:lnTo>
                  <a:lnTo>
                    <a:pt x="5624113" y="5765850"/>
                  </a:lnTo>
                  <a:lnTo>
                    <a:pt x="0" y="57658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switch</a:t>
            </a:r>
            <a:r>
              <a:rPr dirty="0" spc="-6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03577" y="1250731"/>
            <a:ext cx="3657600" cy="3810000"/>
          </a:xfrm>
          <a:custGeom>
            <a:avLst/>
            <a:gdLst/>
            <a:ahLst/>
            <a:cxnLst/>
            <a:rect l="l" t="t" r="r" b="b"/>
            <a:pathLst>
              <a:path w="3657600" h="3810000">
                <a:moveTo>
                  <a:pt x="0" y="0"/>
                </a:moveTo>
                <a:lnTo>
                  <a:pt x="3657600" y="0"/>
                </a:lnTo>
                <a:lnTo>
                  <a:pt x="3657600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0" marR="485775" indent="-120650">
              <a:lnSpc>
                <a:spcPct val="123200"/>
              </a:lnSpc>
              <a:spcBef>
                <a:spcPts val="100"/>
              </a:spcBef>
            </a:pPr>
            <a:r>
              <a:rPr dirty="0" spc="-5"/>
              <a:t>switch (switch-expression) </a:t>
            </a:r>
            <a:r>
              <a:rPr dirty="0"/>
              <a:t>{ </a:t>
            </a:r>
            <a:r>
              <a:rPr dirty="0" spc="-459"/>
              <a:t> </a:t>
            </a:r>
            <a:r>
              <a:rPr dirty="0" spc="-10"/>
              <a:t>case</a:t>
            </a:r>
            <a:r>
              <a:rPr dirty="0" spc="-35"/>
              <a:t> </a:t>
            </a:r>
            <a:r>
              <a:rPr dirty="0" spc="-5"/>
              <a:t>value1:</a:t>
            </a:r>
            <a:r>
              <a:rPr dirty="0" spc="430"/>
              <a:t> </a:t>
            </a:r>
            <a:r>
              <a:rPr dirty="0" spc="-5"/>
              <a:t>statement(s)1;</a:t>
            </a:r>
          </a:p>
          <a:p>
            <a:pPr marL="676275">
              <a:lnSpc>
                <a:spcPct val="100000"/>
              </a:lnSpc>
              <a:spcBef>
                <a:spcPts val="430"/>
              </a:spcBef>
            </a:pPr>
            <a:r>
              <a:rPr dirty="0" spc="-5"/>
              <a:t>break;</a:t>
            </a:r>
          </a:p>
          <a:p>
            <a:pPr marL="676275" marR="546100" indent="-542925">
              <a:lnSpc>
                <a:spcPts val="2810"/>
              </a:lnSpc>
              <a:spcBef>
                <a:spcPts val="60"/>
              </a:spcBef>
            </a:pPr>
            <a:r>
              <a:rPr dirty="0" spc="-10"/>
              <a:t>case </a:t>
            </a:r>
            <a:r>
              <a:rPr dirty="0" spc="-5"/>
              <a:t>value2: statement(s)2; </a:t>
            </a:r>
            <a:r>
              <a:rPr dirty="0" spc="-465"/>
              <a:t> </a:t>
            </a:r>
            <a:r>
              <a:rPr dirty="0" spc="-5"/>
              <a:t>break;</a:t>
            </a:r>
          </a:p>
          <a:p>
            <a:pPr marL="133350">
              <a:lnSpc>
                <a:spcPct val="100000"/>
              </a:lnSpc>
              <a:spcBef>
                <a:spcPts val="225"/>
              </a:spcBef>
            </a:pPr>
            <a:r>
              <a:rPr dirty="0"/>
              <a:t>…</a:t>
            </a:r>
          </a:p>
          <a:p>
            <a:pPr marL="676275" marR="438150" indent="-542925">
              <a:lnSpc>
                <a:spcPct val="117900"/>
              </a:lnSpc>
              <a:spcBef>
                <a:spcPts val="120"/>
              </a:spcBef>
            </a:pPr>
            <a:r>
              <a:rPr dirty="0" spc="-10"/>
              <a:t>case </a:t>
            </a:r>
            <a:r>
              <a:rPr dirty="0" spc="-5"/>
              <a:t>valueN: statement(s)N; </a:t>
            </a:r>
            <a:r>
              <a:rPr dirty="0" spc="-459"/>
              <a:t> </a:t>
            </a:r>
            <a:r>
              <a:rPr dirty="0" spc="-5"/>
              <a:t>break;</a:t>
            </a:r>
          </a:p>
          <a:p>
            <a:pPr marL="133350">
              <a:lnSpc>
                <a:spcPct val="100000"/>
              </a:lnSpc>
              <a:spcBef>
                <a:spcPts val="430"/>
              </a:spcBef>
            </a:pPr>
            <a:r>
              <a:rPr dirty="0" spc="-5"/>
              <a:t>default:</a:t>
            </a:r>
            <a:r>
              <a:rPr dirty="0" spc="-70"/>
              <a:t> </a:t>
            </a:r>
            <a:r>
              <a:rPr dirty="0" spc="-5"/>
              <a:t>statement(s)-for-default;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/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4289318" y="1433513"/>
            <a:ext cx="2665730" cy="75565"/>
          </a:xfrm>
          <a:custGeom>
            <a:avLst/>
            <a:gdLst/>
            <a:ahLst/>
            <a:cxnLst/>
            <a:rect l="l" t="t" r="r" b="b"/>
            <a:pathLst>
              <a:path w="2665729" h="75565">
                <a:moveTo>
                  <a:pt x="2615149" y="24555"/>
                </a:moveTo>
                <a:lnTo>
                  <a:pt x="2633880" y="43921"/>
                </a:lnTo>
                <a:lnTo>
                  <a:pt x="2640234" y="44027"/>
                </a:lnTo>
                <a:lnTo>
                  <a:pt x="2640022" y="56724"/>
                </a:lnTo>
                <a:lnTo>
                  <a:pt x="2633558" y="56724"/>
                </a:lnTo>
                <a:lnTo>
                  <a:pt x="2614302" y="75349"/>
                </a:lnTo>
                <a:lnTo>
                  <a:pt x="2653156" y="56724"/>
                </a:lnTo>
                <a:lnTo>
                  <a:pt x="2640022" y="56724"/>
                </a:lnTo>
                <a:lnTo>
                  <a:pt x="2633668" y="56618"/>
                </a:lnTo>
                <a:lnTo>
                  <a:pt x="2653377" y="56618"/>
                </a:lnTo>
                <a:lnTo>
                  <a:pt x="2665519" y="50798"/>
                </a:lnTo>
                <a:lnTo>
                  <a:pt x="2615149" y="24555"/>
                </a:lnTo>
                <a:close/>
              </a:path>
              <a:path w="2665729" h="75565">
                <a:moveTo>
                  <a:pt x="2633880" y="43921"/>
                </a:moveTo>
                <a:lnTo>
                  <a:pt x="2640122" y="50375"/>
                </a:lnTo>
                <a:lnTo>
                  <a:pt x="2633668" y="56618"/>
                </a:lnTo>
                <a:lnTo>
                  <a:pt x="2640022" y="56724"/>
                </a:lnTo>
                <a:lnTo>
                  <a:pt x="2640234" y="44027"/>
                </a:lnTo>
                <a:lnTo>
                  <a:pt x="2633880" y="43921"/>
                </a:lnTo>
                <a:close/>
              </a:path>
              <a:path w="2665729" h="75565">
                <a:moveTo>
                  <a:pt x="212" y="0"/>
                </a:moveTo>
                <a:lnTo>
                  <a:pt x="0" y="12698"/>
                </a:lnTo>
                <a:lnTo>
                  <a:pt x="2633668" y="56618"/>
                </a:lnTo>
                <a:lnTo>
                  <a:pt x="2640122" y="50375"/>
                </a:lnTo>
                <a:lnTo>
                  <a:pt x="2633880" y="43921"/>
                </a:lnTo>
                <a:lnTo>
                  <a:pt x="2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44780" marR="1626870" indent="-55880">
              <a:lnSpc>
                <a:spcPct val="90700"/>
              </a:lnSpc>
              <a:spcBef>
                <a:spcPts val="300"/>
              </a:spcBef>
              <a:buClr>
                <a:srgbClr val="44546A"/>
              </a:buClr>
              <a:buSzPct val="72222"/>
              <a:buFont typeface="Arial"/>
              <a:buChar char="•"/>
              <a:tabLst>
                <a:tab pos="152400" algn="l"/>
              </a:tabLst>
            </a:pPr>
            <a:r>
              <a:rPr dirty="0"/>
              <a:t>The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switch-expression</a:t>
            </a:r>
            <a:r>
              <a:rPr dirty="0" spc="-5"/>
              <a:t> must yield </a:t>
            </a:r>
            <a:r>
              <a:rPr dirty="0"/>
              <a:t>a </a:t>
            </a:r>
            <a:r>
              <a:rPr dirty="0" spc="5"/>
              <a:t> </a:t>
            </a:r>
            <a:r>
              <a:rPr dirty="0" spc="-5"/>
              <a:t>value </a:t>
            </a:r>
            <a:r>
              <a:rPr dirty="0"/>
              <a:t>of </a:t>
            </a:r>
            <a:r>
              <a:rPr dirty="0" u="sng" spc="-15">
                <a:uFill>
                  <a:solidFill>
                    <a:srgbClr val="000000"/>
                  </a:solidFill>
                </a:uFill>
              </a:rPr>
              <a:t>char</a:t>
            </a:r>
            <a:r>
              <a:rPr dirty="0" spc="-15"/>
              <a:t>,</a:t>
            </a:r>
            <a:r>
              <a:rPr dirty="0" spc="-5"/>
              <a:t>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byte</a:t>
            </a:r>
            <a:r>
              <a:rPr dirty="0" spc="-5"/>
              <a:t>,</a:t>
            </a:r>
            <a:r>
              <a:rPr dirty="0"/>
              <a:t>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short</a:t>
            </a:r>
            <a:r>
              <a:rPr dirty="0" spc="-5"/>
              <a:t>, </a:t>
            </a:r>
            <a:r>
              <a:rPr dirty="0"/>
              <a:t>or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int</a:t>
            </a:r>
            <a:r>
              <a:rPr dirty="0" spc="-5"/>
              <a:t> type </a:t>
            </a:r>
            <a:r>
              <a:rPr dirty="0" spc="-434"/>
              <a:t> </a:t>
            </a:r>
            <a:r>
              <a:rPr dirty="0"/>
              <a:t>and </a:t>
            </a:r>
            <a:r>
              <a:rPr dirty="0" spc="-5"/>
              <a:t>must always </a:t>
            </a:r>
            <a:r>
              <a:rPr dirty="0"/>
              <a:t>be </a:t>
            </a:r>
            <a:r>
              <a:rPr dirty="0" spc="-5"/>
              <a:t>enclosed in </a:t>
            </a:r>
            <a:r>
              <a:rPr dirty="0"/>
              <a:t> </a:t>
            </a:r>
            <a:r>
              <a:rPr dirty="0" spc="-5"/>
              <a:t>parentheses.</a:t>
            </a:r>
          </a:p>
          <a:p>
            <a:pPr>
              <a:lnSpc>
                <a:spcPct val="100000"/>
              </a:lnSpc>
            </a:pPr>
            <a:endParaRPr sz="2000"/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/>
          </a:p>
          <a:p>
            <a:pPr marL="68580" marR="254635" indent="-55880">
              <a:lnSpc>
                <a:spcPct val="102200"/>
              </a:lnSpc>
              <a:buClr>
                <a:srgbClr val="44546A"/>
              </a:buClr>
              <a:buSzPct val="72222"/>
              <a:buFont typeface="Arial"/>
              <a:buChar char="•"/>
              <a:tabLst>
                <a:tab pos="76200" algn="l"/>
              </a:tabLst>
            </a:pPr>
            <a:r>
              <a:rPr dirty="0"/>
              <a:t>The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value1</a:t>
            </a:r>
            <a:r>
              <a:rPr dirty="0" spc="-5"/>
              <a:t>,</a:t>
            </a:r>
            <a:r>
              <a:rPr dirty="0"/>
              <a:t> ..., and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valueN</a:t>
            </a:r>
            <a:r>
              <a:rPr dirty="0"/>
              <a:t> </a:t>
            </a:r>
            <a:r>
              <a:rPr dirty="0" spc="-5"/>
              <a:t>must </a:t>
            </a:r>
            <a:r>
              <a:rPr dirty="0"/>
              <a:t>have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same</a:t>
            </a:r>
            <a:r>
              <a:rPr dirty="0"/>
              <a:t> </a:t>
            </a:r>
            <a:r>
              <a:rPr dirty="0" spc="-5"/>
              <a:t>data </a:t>
            </a:r>
            <a:r>
              <a:rPr dirty="0" spc="-434"/>
              <a:t> </a:t>
            </a:r>
            <a:r>
              <a:rPr dirty="0" spc="-5"/>
              <a:t>type</a:t>
            </a:r>
            <a:r>
              <a:rPr dirty="0"/>
              <a:t> as</a:t>
            </a:r>
            <a:r>
              <a:rPr dirty="0" spc="-5"/>
              <a:t> the</a:t>
            </a:r>
            <a:r>
              <a:rPr dirty="0"/>
              <a:t> </a:t>
            </a:r>
            <a:r>
              <a:rPr dirty="0" spc="-5"/>
              <a:t>value</a:t>
            </a:r>
            <a:r>
              <a:rPr dirty="0"/>
              <a:t> of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switch-expression</a:t>
            </a:r>
            <a:r>
              <a:rPr dirty="0" spc="-5"/>
              <a:t>.</a:t>
            </a: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44546A"/>
              </a:buClr>
              <a:buFont typeface="Arial"/>
              <a:buChar char="•"/>
            </a:pPr>
            <a:endParaRPr sz="1850"/>
          </a:p>
          <a:p>
            <a:pPr marL="68580" marR="5080" indent="-55880">
              <a:lnSpc>
                <a:spcPct val="99400"/>
              </a:lnSpc>
              <a:buClr>
                <a:srgbClr val="44546A"/>
              </a:buClr>
              <a:buSzPct val="72222"/>
              <a:buFont typeface="Arial"/>
              <a:buChar char="•"/>
              <a:tabLst>
                <a:tab pos="126364" algn="l"/>
              </a:tabLst>
            </a:pPr>
            <a:r>
              <a:rPr dirty="0"/>
              <a:t>The </a:t>
            </a:r>
            <a:r>
              <a:rPr dirty="0" spc="-5"/>
              <a:t>resulting</a:t>
            </a:r>
            <a:r>
              <a:rPr dirty="0"/>
              <a:t> </a:t>
            </a:r>
            <a:r>
              <a:rPr dirty="0" spc="-5"/>
              <a:t>statements in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case</a:t>
            </a:r>
            <a:r>
              <a:rPr dirty="0"/>
              <a:t> </a:t>
            </a:r>
            <a:r>
              <a:rPr dirty="0" spc="-5"/>
              <a:t>statement </a:t>
            </a:r>
            <a:r>
              <a:rPr dirty="0"/>
              <a:t>are </a:t>
            </a:r>
            <a:r>
              <a:rPr dirty="0" spc="5"/>
              <a:t> </a:t>
            </a:r>
            <a:r>
              <a:rPr dirty="0" spc="-5"/>
              <a:t>executed</a:t>
            </a:r>
            <a:r>
              <a:rPr dirty="0" spc="5"/>
              <a:t> </a:t>
            </a:r>
            <a:r>
              <a:rPr dirty="0"/>
              <a:t>when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spc="-5"/>
              <a:t>value</a:t>
            </a:r>
            <a:r>
              <a:rPr dirty="0" spc="5"/>
              <a:t> </a:t>
            </a:r>
            <a:r>
              <a:rPr dirty="0" spc="-5"/>
              <a:t>in</a:t>
            </a:r>
            <a:r>
              <a:rPr dirty="0" spc="5"/>
              <a:t> </a:t>
            </a:r>
            <a:r>
              <a:rPr dirty="0" spc="-5"/>
              <a:t>the</a:t>
            </a:r>
            <a:r>
              <a:rPr dirty="0" spc="5"/>
              <a:t>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case</a:t>
            </a:r>
            <a:r>
              <a:rPr dirty="0" spc="5"/>
              <a:t> </a:t>
            </a:r>
            <a:r>
              <a:rPr dirty="0" spc="-5"/>
              <a:t>statement</a:t>
            </a:r>
            <a:r>
              <a:rPr dirty="0"/>
              <a:t> </a:t>
            </a:r>
            <a:r>
              <a:rPr dirty="0" spc="-5"/>
              <a:t>matches </a:t>
            </a:r>
            <a:r>
              <a:rPr dirty="0" spc="-434"/>
              <a:t> </a:t>
            </a:r>
            <a:r>
              <a:rPr dirty="0" spc="-5"/>
              <a:t>the value</a:t>
            </a:r>
            <a:r>
              <a:rPr dirty="0"/>
              <a:t> of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switch-expression</a:t>
            </a:r>
            <a:r>
              <a:rPr dirty="0" spc="-5"/>
              <a:t>.</a:t>
            </a:r>
          </a:p>
          <a:p>
            <a:pPr marL="755650" marR="118110" indent="-285750">
              <a:lnSpc>
                <a:spcPct val="99400"/>
              </a:lnSpc>
              <a:spcBef>
                <a:spcPts val="60"/>
              </a:spcBef>
            </a:pPr>
            <a:r>
              <a:rPr dirty="0">
                <a:latin typeface="Courier New"/>
                <a:cs typeface="Courier New"/>
              </a:rPr>
              <a:t>o</a:t>
            </a:r>
            <a:r>
              <a:rPr dirty="0" spc="85">
                <a:latin typeface="Courier New"/>
                <a:cs typeface="Courier New"/>
              </a:rPr>
              <a:t> </a:t>
            </a:r>
            <a:r>
              <a:rPr dirty="0" spc="-5"/>
              <a:t>Note</a:t>
            </a:r>
            <a:r>
              <a:rPr dirty="0"/>
              <a:t> </a:t>
            </a:r>
            <a:r>
              <a:rPr dirty="0" spc="-5"/>
              <a:t>that</a:t>
            </a:r>
            <a:r>
              <a:rPr dirty="0" spc="5"/>
              <a:t>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value1</a:t>
            </a:r>
            <a:r>
              <a:rPr dirty="0" spc="-5"/>
              <a:t>,</a:t>
            </a:r>
            <a:r>
              <a:rPr dirty="0"/>
              <a:t> ..., and </a:t>
            </a:r>
            <a:r>
              <a:rPr dirty="0" u="sng" spc="-5">
                <a:uFill>
                  <a:solidFill>
                    <a:srgbClr val="000000"/>
                  </a:solidFill>
                </a:uFill>
              </a:rPr>
              <a:t>valueN</a:t>
            </a:r>
            <a:r>
              <a:rPr dirty="0" spc="5"/>
              <a:t> </a:t>
            </a:r>
            <a:r>
              <a:rPr dirty="0"/>
              <a:t>are </a:t>
            </a:r>
            <a:r>
              <a:rPr dirty="0" spc="-5"/>
              <a:t>constant </a:t>
            </a:r>
            <a:r>
              <a:rPr dirty="0"/>
              <a:t> </a:t>
            </a:r>
            <a:r>
              <a:rPr dirty="0" spc="-5"/>
              <a:t>expressions,</a:t>
            </a:r>
            <a:r>
              <a:rPr dirty="0"/>
              <a:t> </a:t>
            </a:r>
            <a:r>
              <a:rPr dirty="0" spc="-5"/>
              <a:t>meaning</a:t>
            </a:r>
            <a:r>
              <a:rPr dirty="0" spc="5"/>
              <a:t> </a:t>
            </a:r>
            <a:r>
              <a:rPr dirty="0" spc="-5"/>
              <a:t>that</a:t>
            </a:r>
            <a:r>
              <a:rPr dirty="0"/>
              <a:t> </a:t>
            </a:r>
            <a:r>
              <a:rPr dirty="0" spc="-5"/>
              <a:t>they</a:t>
            </a:r>
            <a:r>
              <a:rPr dirty="0" spc="5"/>
              <a:t> </a:t>
            </a:r>
            <a:r>
              <a:rPr dirty="0"/>
              <a:t>cannot</a:t>
            </a:r>
            <a:r>
              <a:rPr dirty="0" spc="-5"/>
              <a:t> contain </a:t>
            </a:r>
            <a:r>
              <a:rPr dirty="0" spc="-434"/>
              <a:t> </a:t>
            </a:r>
            <a:r>
              <a:rPr dirty="0" spc="-5"/>
              <a:t>variables in</a:t>
            </a:r>
            <a:r>
              <a:rPr dirty="0"/>
              <a:t> </a:t>
            </a:r>
            <a:r>
              <a:rPr dirty="0" spc="-5"/>
              <a:t>the</a:t>
            </a:r>
            <a:r>
              <a:rPr dirty="0"/>
              <a:t> </a:t>
            </a:r>
            <a:r>
              <a:rPr dirty="0" spc="-5"/>
              <a:t>expression,</a:t>
            </a:r>
            <a:r>
              <a:rPr dirty="0"/>
              <a:t> </a:t>
            </a:r>
            <a:r>
              <a:rPr dirty="0" spc="-5"/>
              <a:t>such</a:t>
            </a:r>
            <a:r>
              <a:rPr dirty="0"/>
              <a:t> as</a:t>
            </a:r>
            <a:r>
              <a:rPr dirty="0" spc="-5"/>
              <a:t> </a:t>
            </a:r>
            <a:r>
              <a:rPr dirty="0"/>
              <a:t>1 +</a:t>
            </a:r>
            <a:r>
              <a:rPr dirty="0" spc="-5"/>
              <a:t> </a:t>
            </a:r>
            <a:r>
              <a:rPr dirty="0" u="sng">
                <a:uFill>
                  <a:solidFill>
                    <a:srgbClr val="000000"/>
                  </a:solidFill>
                </a:uFill>
              </a:rPr>
              <a:t>x</a:t>
            </a:r>
            <a:r>
              <a:rPr dirty="0"/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5856694" y="1930399"/>
            <a:ext cx="1303020" cy="1685289"/>
          </a:xfrm>
          <a:custGeom>
            <a:avLst/>
            <a:gdLst/>
            <a:ahLst/>
            <a:cxnLst/>
            <a:rect l="l" t="t" r="r" b="b"/>
            <a:pathLst>
              <a:path w="1303020" h="1685289">
                <a:moveTo>
                  <a:pt x="1302931" y="0"/>
                </a:moveTo>
                <a:lnTo>
                  <a:pt x="1247559" y="12687"/>
                </a:lnTo>
                <a:lnTo>
                  <a:pt x="1274381" y="15290"/>
                </a:lnTo>
                <a:lnTo>
                  <a:pt x="7353" y="1058722"/>
                </a:lnTo>
                <a:lnTo>
                  <a:pt x="863" y="1060742"/>
                </a:lnTo>
                <a:lnTo>
                  <a:pt x="2755" y="1066812"/>
                </a:lnTo>
                <a:lnTo>
                  <a:pt x="0" y="1072527"/>
                </a:lnTo>
                <a:lnTo>
                  <a:pt x="1250937" y="1676260"/>
                </a:lnTo>
                <a:lnTo>
                  <a:pt x="1225499" y="1685137"/>
                </a:lnTo>
                <a:lnTo>
                  <a:pt x="1282293" y="1684337"/>
                </a:lnTo>
                <a:lnTo>
                  <a:pt x="1278178" y="1679016"/>
                </a:lnTo>
                <a:lnTo>
                  <a:pt x="1247584" y="1639392"/>
                </a:lnTo>
                <a:lnTo>
                  <a:pt x="1256449" y="1664830"/>
                </a:lnTo>
                <a:lnTo>
                  <a:pt x="20002" y="1068082"/>
                </a:lnTo>
                <a:lnTo>
                  <a:pt x="1193558" y="701332"/>
                </a:lnTo>
                <a:lnTo>
                  <a:pt x="1181049" y="725208"/>
                </a:lnTo>
                <a:lnTo>
                  <a:pt x="1220393" y="687324"/>
                </a:lnTo>
                <a:lnTo>
                  <a:pt x="1221968" y="685800"/>
                </a:lnTo>
                <a:lnTo>
                  <a:pt x="1165898" y="676719"/>
                </a:lnTo>
                <a:lnTo>
                  <a:pt x="1189761" y="689216"/>
                </a:lnTo>
                <a:lnTo>
                  <a:pt x="39535" y="1048664"/>
                </a:lnTo>
                <a:lnTo>
                  <a:pt x="1282458" y="25095"/>
                </a:lnTo>
                <a:lnTo>
                  <a:pt x="1283309" y="16154"/>
                </a:lnTo>
                <a:lnTo>
                  <a:pt x="1282458" y="25095"/>
                </a:lnTo>
                <a:lnTo>
                  <a:pt x="1279855" y="51904"/>
                </a:lnTo>
                <a:lnTo>
                  <a:pt x="1297927" y="11252"/>
                </a:lnTo>
                <a:lnTo>
                  <a:pt x="130293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switch</a:t>
            </a:r>
            <a:r>
              <a:rPr dirty="0" spc="-6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12596"/>
            <a:ext cx="3575050" cy="178752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41300" marR="66040" indent="-228600">
              <a:lnSpc>
                <a:spcPct val="91100"/>
              </a:lnSpc>
              <a:spcBef>
                <a:spcPts val="290"/>
              </a:spcBef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dirty="0"/>
              <a:t>	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keyword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break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optional,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but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 should </a:t>
            </a:r>
            <a:r>
              <a:rPr dirty="0" sz="1800">
                <a:latin typeface="Times New Roman"/>
                <a:cs typeface="Times New Roman"/>
              </a:rPr>
              <a:t>be </a:t>
            </a:r>
            <a:r>
              <a:rPr dirty="0" sz="1800" spc="-5">
                <a:latin typeface="Times New Roman"/>
                <a:cs typeface="Times New Roman"/>
              </a:rPr>
              <a:t>used </a:t>
            </a:r>
            <a:r>
              <a:rPr dirty="0" sz="1800">
                <a:latin typeface="Times New Roman"/>
                <a:cs typeface="Times New Roman"/>
              </a:rPr>
              <a:t>at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end of each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case in </a:t>
            </a:r>
            <a:r>
              <a:rPr dirty="0" sz="1800">
                <a:latin typeface="Times New Roman"/>
                <a:cs typeface="Times New Roman"/>
              </a:rPr>
              <a:t>order </a:t>
            </a:r>
            <a:r>
              <a:rPr dirty="0" sz="1800" spc="-5">
                <a:latin typeface="Times New Roman"/>
                <a:cs typeface="Times New Roman"/>
              </a:rPr>
              <a:t>to terminate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remainder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switch</a:t>
            </a:r>
            <a:r>
              <a:rPr dirty="0" sz="1800" spc="-5">
                <a:latin typeface="Times New Roman"/>
                <a:cs typeface="Times New Roman"/>
              </a:rPr>
              <a:t> statement.</a:t>
            </a:r>
            <a:endParaRPr sz="1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192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If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u="sng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break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 is </a:t>
            </a:r>
            <a:r>
              <a:rPr dirty="0" sz="1800">
                <a:latin typeface="Times New Roman"/>
                <a:cs typeface="Times New Roman"/>
              </a:rPr>
              <a:t>not </a:t>
            </a:r>
            <a:r>
              <a:rPr dirty="0" sz="1800" spc="-5">
                <a:latin typeface="Times New Roman"/>
                <a:cs typeface="Times New Roman"/>
              </a:rPr>
              <a:t>present,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next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will </a:t>
            </a:r>
            <a:r>
              <a:rPr dirty="0" sz="1800">
                <a:latin typeface="Times New Roman"/>
                <a:cs typeface="Times New Roman"/>
              </a:rPr>
              <a:t>be</a:t>
            </a:r>
            <a:endParaRPr sz="1800">
              <a:latin typeface="Times New Roman"/>
              <a:cs typeface="Times New Roman"/>
            </a:endParaRPr>
          </a:p>
          <a:p>
            <a:pPr marL="241300">
              <a:lnSpc>
                <a:spcPts val="1970"/>
              </a:lnSpc>
            </a:pPr>
            <a:r>
              <a:rPr dirty="0" sz="1800" spc="-5">
                <a:latin typeface="Times New Roman"/>
                <a:cs typeface="Times New Roman"/>
              </a:rPr>
              <a:t>executed.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46776" y="1324864"/>
            <a:ext cx="3293110" cy="3518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0" marR="485775" indent="-120650">
              <a:lnSpc>
                <a:spcPct val="123200"/>
              </a:lnSpc>
              <a:spcBef>
                <a:spcPts val="100"/>
              </a:spcBef>
            </a:pPr>
            <a:r>
              <a:rPr dirty="0" sz="1900" spc="-5">
                <a:latin typeface="Times New Roman"/>
                <a:cs typeface="Times New Roman"/>
              </a:rPr>
              <a:t>switch (switch-expression) </a:t>
            </a:r>
            <a:r>
              <a:rPr dirty="0" sz="1900">
                <a:latin typeface="Times New Roman"/>
                <a:cs typeface="Times New Roman"/>
              </a:rPr>
              <a:t>{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10">
                <a:latin typeface="Times New Roman"/>
                <a:cs typeface="Times New Roman"/>
              </a:rPr>
              <a:t>case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value1:</a:t>
            </a:r>
            <a:r>
              <a:rPr dirty="0" sz="1900" spc="43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statement(s)1;</a:t>
            </a:r>
            <a:endParaRPr sz="1900">
              <a:latin typeface="Times New Roman"/>
              <a:cs typeface="Times New Roman"/>
            </a:endParaRPr>
          </a:p>
          <a:p>
            <a:pPr marL="676275">
              <a:lnSpc>
                <a:spcPct val="100000"/>
              </a:lnSpc>
              <a:spcBef>
                <a:spcPts val="405"/>
              </a:spcBef>
            </a:pPr>
            <a:r>
              <a:rPr dirty="0" sz="1900" spc="-5"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676275" marR="546100" indent="-542925">
              <a:lnSpc>
                <a:spcPts val="2780"/>
              </a:lnSpc>
              <a:spcBef>
                <a:spcPts val="110"/>
              </a:spcBef>
            </a:pPr>
            <a:r>
              <a:rPr dirty="0" sz="1900" spc="-10">
                <a:latin typeface="Times New Roman"/>
                <a:cs typeface="Times New Roman"/>
              </a:rPr>
              <a:t>case </a:t>
            </a:r>
            <a:r>
              <a:rPr dirty="0" sz="1900" spc="-5">
                <a:latin typeface="Times New Roman"/>
                <a:cs typeface="Times New Roman"/>
              </a:rPr>
              <a:t>value2: statement(s)2; </a:t>
            </a:r>
            <a:r>
              <a:rPr dirty="0" sz="1900" spc="-465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260"/>
              </a:spcBef>
            </a:pPr>
            <a:r>
              <a:rPr dirty="0" sz="1900">
                <a:latin typeface="Times New Roman"/>
                <a:cs typeface="Times New Roman"/>
              </a:rPr>
              <a:t>…</a:t>
            </a:r>
            <a:endParaRPr sz="1900">
              <a:latin typeface="Times New Roman"/>
              <a:cs typeface="Times New Roman"/>
            </a:endParaRPr>
          </a:p>
          <a:p>
            <a:pPr marL="676275" marR="438150" indent="-542925">
              <a:lnSpc>
                <a:spcPct val="117900"/>
              </a:lnSpc>
              <a:spcBef>
                <a:spcPts val="120"/>
              </a:spcBef>
            </a:pPr>
            <a:r>
              <a:rPr dirty="0" sz="1900" spc="-10">
                <a:latin typeface="Times New Roman"/>
                <a:cs typeface="Times New Roman"/>
              </a:rPr>
              <a:t>case </a:t>
            </a:r>
            <a:r>
              <a:rPr dirty="0" sz="1900" spc="-5">
                <a:latin typeface="Times New Roman"/>
                <a:cs typeface="Times New Roman"/>
              </a:rPr>
              <a:t>valueN: statement(s)N;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break;</a:t>
            </a:r>
            <a:endParaRPr sz="1900">
              <a:latin typeface="Times New Roman"/>
              <a:cs typeface="Times New Roman"/>
            </a:endParaRPr>
          </a:p>
          <a:p>
            <a:pPr marL="133350">
              <a:lnSpc>
                <a:spcPct val="100000"/>
              </a:lnSpc>
              <a:spcBef>
                <a:spcPts val="430"/>
              </a:spcBef>
            </a:pPr>
            <a:r>
              <a:rPr dirty="0" sz="1900" spc="-5">
                <a:latin typeface="Times New Roman"/>
                <a:cs typeface="Times New Roman"/>
              </a:rPr>
              <a:t>default:</a:t>
            </a:r>
            <a:r>
              <a:rPr dirty="0" sz="1900" spc="-70">
                <a:latin typeface="Times New Roman"/>
                <a:cs typeface="Times New Roman"/>
              </a:rPr>
              <a:t> </a:t>
            </a:r>
            <a:r>
              <a:rPr dirty="0" sz="1900" spc="-5">
                <a:latin typeface="Times New Roman"/>
                <a:cs typeface="Times New Roman"/>
              </a:rPr>
              <a:t>statement(s)-for-default;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1900">
                <a:latin typeface="Times New Roman"/>
                <a:cs typeface="Times New Roman"/>
              </a:rPr>
              <a:t>}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61358" y="1670138"/>
            <a:ext cx="1833880" cy="1987550"/>
          </a:xfrm>
          <a:custGeom>
            <a:avLst/>
            <a:gdLst/>
            <a:ahLst/>
            <a:cxnLst/>
            <a:rect l="l" t="t" r="r" b="b"/>
            <a:pathLst>
              <a:path w="1833879" h="1987550">
                <a:moveTo>
                  <a:pt x="1833473" y="311061"/>
                </a:moveTo>
                <a:lnTo>
                  <a:pt x="1787537" y="277660"/>
                </a:lnTo>
                <a:lnTo>
                  <a:pt x="1803196" y="299580"/>
                </a:lnTo>
                <a:lnTo>
                  <a:pt x="5715" y="0"/>
                </a:lnTo>
                <a:lnTo>
                  <a:pt x="4660" y="6273"/>
                </a:lnTo>
                <a:lnTo>
                  <a:pt x="0" y="10579"/>
                </a:lnTo>
                <a:lnTo>
                  <a:pt x="1807260" y="1968449"/>
                </a:lnTo>
                <a:lnTo>
                  <a:pt x="1780349" y="1967369"/>
                </a:lnTo>
                <a:lnTo>
                  <a:pt x="1833473" y="1987461"/>
                </a:lnTo>
                <a:lnTo>
                  <a:pt x="1829308" y="1973110"/>
                </a:lnTo>
                <a:lnTo>
                  <a:pt x="1817674" y="1932914"/>
                </a:lnTo>
                <a:lnTo>
                  <a:pt x="1816595" y="1959825"/>
                </a:lnTo>
                <a:lnTo>
                  <a:pt x="1816239" y="1968792"/>
                </a:lnTo>
                <a:lnTo>
                  <a:pt x="1816595" y="1959825"/>
                </a:lnTo>
                <a:lnTo>
                  <a:pt x="35293" y="30086"/>
                </a:lnTo>
                <a:lnTo>
                  <a:pt x="1802523" y="987323"/>
                </a:lnTo>
                <a:lnTo>
                  <a:pt x="1776704" y="995006"/>
                </a:lnTo>
                <a:lnTo>
                  <a:pt x="1833473" y="996861"/>
                </a:lnTo>
                <a:lnTo>
                  <a:pt x="1828914" y="990358"/>
                </a:lnTo>
                <a:lnTo>
                  <a:pt x="1800898" y="950341"/>
                </a:lnTo>
                <a:lnTo>
                  <a:pt x="1808568" y="976160"/>
                </a:lnTo>
                <a:lnTo>
                  <a:pt x="41097" y="18783"/>
                </a:lnTo>
                <a:lnTo>
                  <a:pt x="1801101" y="312115"/>
                </a:lnTo>
                <a:lnTo>
                  <a:pt x="1779181" y="327774"/>
                </a:lnTo>
                <a:lnTo>
                  <a:pt x="1826679" y="313156"/>
                </a:lnTo>
                <a:lnTo>
                  <a:pt x="1833473" y="31106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7975" y="3754628"/>
            <a:ext cx="35579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indent="-287655">
              <a:lnSpc>
                <a:spcPct val="100000"/>
              </a:lnSpc>
              <a:spcBef>
                <a:spcPts val="100"/>
              </a:spcBef>
              <a:buClr>
                <a:srgbClr val="44546A"/>
              </a:buClr>
              <a:buSzPct val="77777"/>
              <a:buFont typeface="Arial"/>
              <a:buChar char="•"/>
              <a:tabLst>
                <a:tab pos="299720" algn="l"/>
                <a:tab pos="300355" algn="l"/>
              </a:tabLst>
            </a:pPr>
            <a:r>
              <a:rPr dirty="0" sz="1800">
                <a:latin typeface="Times New Roman"/>
                <a:cs typeface="Times New Roman"/>
              </a:rPr>
              <a:t>The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default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 optional,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975" y="4035044"/>
            <a:ext cx="3619500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latin typeface="Times New Roman"/>
                <a:cs typeface="Times New Roman"/>
              </a:rPr>
              <a:t>can be </a:t>
            </a:r>
            <a:r>
              <a:rPr dirty="0" sz="1800" spc="-5">
                <a:latin typeface="Times New Roman"/>
                <a:cs typeface="Times New Roman"/>
              </a:rPr>
              <a:t>used to </a:t>
            </a:r>
            <a:r>
              <a:rPr dirty="0" sz="1800">
                <a:latin typeface="Times New Roman"/>
                <a:cs typeface="Times New Roman"/>
              </a:rPr>
              <a:t>perform </a:t>
            </a:r>
            <a:r>
              <a:rPr dirty="0" sz="1800" spc="-5">
                <a:latin typeface="Times New Roman"/>
                <a:cs typeface="Times New Roman"/>
              </a:rPr>
              <a:t>actions </a:t>
            </a:r>
            <a:r>
              <a:rPr dirty="0" sz="1800">
                <a:latin typeface="Times New Roman"/>
                <a:cs typeface="Times New Roman"/>
              </a:rPr>
              <a:t>when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none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specified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cases matches 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u="sng" sz="180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switch-expression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000" y="4343401"/>
            <a:ext cx="1295400" cy="50800"/>
          </a:xfrm>
          <a:custGeom>
            <a:avLst/>
            <a:gdLst/>
            <a:ahLst/>
            <a:cxnLst/>
            <a:rect l="l" t="t" r="r" b="b"/>
            <a:pathLst>
              <a:path w="1295400" h="50800">
                <a:moveTo>
                  <a:pt x="1244600" y="0"/>
                </a:moveTo>
                <a:lnTo>
                  <a:pt x="1263649" y="19049"/>
                </a:lnTo>
                <a:lnTo>
                  <a:pt x="1270000" y="19050"/>
                </a:lnTo>
                <a:lnTo>
                  <a:pt x="1270000" y="31750"/>
                </a:lnTo>
                <a:lnTo>
                  <a:pt x="1263650" y="31750"/>
                </a:lnTo>
                <a:lnTo>
                  <a:pt x="1244600" y="50800"/>
                </a:lnTo>
                <a:lnTo>
                  <a:pt x="1282700" y="31750"/>
                </a:lnTo>
                <a:lnTo>
                  <a:pt x="1270000" y="31750"/>
                </a:lnTo>
                <a:lnTo>
                  <a:pt x="1282702" y="31748"/>
                </a:lnTo>
                <a:lnTo>
                  <a:pt x="1295400" y="25400"/>
                </a:lnTo>
                <a:lnTo>
                  <a:pt x="1244600" y="0"/>
                </a:lnTo>
                <a:close/>
              </a:path>
              <a:path w="1295400" h="50800">
                <a:moveTo>
                  <a:pt x="1270000" y="25400"/>
                </a:moveTo>
                <a:lnTo>
                  <a:pt x="1263650" y="31749"/>
                </a:lnTo>
                <a:lnTo>
                  <a:pt x="1270000" y="31750"/>
                </a:lnTo>
                <a:lnTo>
                  <a:pt x="1270000" y="25400"/>
                </a:lnTo>
                <a:close/>
              </a:path>
              <a:path w="1295400" h="50800">
                <a:moveTo>
                  <a:pt x="0" y="19048"/>
                </a:moveTo>
                <a:lnTo>
                  <a:pt x="0" y="31748"/>
                </a:lnTo>
                <a:lnTo>
                  <a:pt x="1263651" y="31748"/>
                </a:lnTo>
                <a:lnTo>
                  <a:pt x="1270000" y="25400"/>
                </a:lnTo>
                <a:lnTo>
                  <a:pt x="1263649" y="19049"/>
                </a:lnTo>
                <a:lnTo>
                  <a:pt x="0" y="19048"/>
                </a:lnTo>
                <a:close/>
              </a:path>
              <a:path w="1295400" h="50800">
                <a:moveTo>
                  <a:pt x="1263649" y="19049"/>
                </a:moveTo>
                <a:lnTo>
                  <a:pt x="1270000" y="25400"/>
                </a:lnTo>
                <a:lnTo>
                  <a:pt x="1270000" y="19050"/>
                </a:lnTo>
                <a:lnTo>
                  <a:pt x="1263649" y="1904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626308" y="5037835"/>
            <a:ext cx="5111115" cy="1125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8580" marR="5080" indent="-55880">
              <a:lnSpc>
                <a:spcPct val="100400"/>
              </a:lnSpc>
              <a:spcBef>
                <a:spcPts val="90"/>
              </a:spcBef>
            </a:pPr>
            <a:r>
              <a:rPr dirty="0" sz="1800">
                <a:latin typeface="Times New Roman"/>
                <a:cs typeface="Times New Roman"/>
              </a:rPr>
              <a:t>When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 b="1">
                <a:latin typeface="Times New Roman"/>
                <a:cs typeface="Times New Roman"/>
              </a:rPr>
              <a:t>case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matches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 </a:t>
            </a:r>
            <a:r>
              <a:rPr dirty="0" sz="1800">
                <a:latin typeface="Times New Roman"/>
                <a:cs typeface="Times New Roman"/>
              </a:rPr>
              <a:t> of</a:t>
            </a:r>
            <a:r>
              <a:rPr dirty="0" sz="1800" spc="-5">
                <a:latin typeface="Times New Roman"/>
                <a:cs typeface="Times New Roman"/>
              </a:rPr>
              <a:t> the </a:t>
            </a:r>
            <a:r>
              <a:rPr dirty="0" sz="1800" spc="-5" b="1">
                <a:latin typeface="Times New Roman"/>
                <a:cs typeface="Times New Roman"/>
              </a:rPr>
              <a:t>switch-expression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statements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starting </a:t>
            </a:r>
            <a:r>
              <a:rPr dirty="0" sz="1800" spc="-20" i="1">
                <a:latin typeface="Times New Roman"/>
                <a:cs typeface="Times New Roman"/>
              </a:rPr>
              <a:t>from </a:t>
            </a:r>
            <a:r>
              <a:rPr dirty="0" sz="1800" spc="-434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this case</a:t>
            </a:r>
            <a:r>
              <a:rPr dirty="0" sz="1800" spc="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 </a:t>
            </a:r>
            <a:r>
              <a:rPr dirty="0" sz="1800" spc="-5">
                <a:latin typeface="Times New Roman"/>
                <a:cs typeface="Times New Roman"/>
              </a:rPr>
              <a:t>executed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until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either</a:t>
            </a:r>
            <a:r>
              <a:rPr dirty="0" sz="1800">
                <a:latin typeface="Times New Roman"/>
                <a:cs typeface="Times New Roman"/>
              </a:rPr>
              <a:t> 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break</a:t>
            </a:r>
            <a:r>
              <a:rPr dirty="0" sz="1800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 </a:t>
            </a:r>
            <a:r>
              <a:rPr dirty="0" sz="1800">
                <a:latin typeface="Times New Roman"/>
                <a:cs typeface="Times New Roman"/>
              </a:rPr>
              <a:t>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>
                <a:latin typeface="Times New Roman"/>
                <a:cs typeface="Times New Roman"/>
              </a:rPr>
              <a:t>end of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5" b="1">
                <a:latin typeface="Times New Roman"/>
                <a:cs typeface="Times New Roman"/>
              </a:rPr>
              <a:t>switch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 is </a:t>
            </a:r>
            <a:r>
              <a:rPr dirty="0" sz="1800">
                <a:latin typeface="Times New Roman"/>
                <a:cs typeface="Times New Roman"/>
              </a:rPr>
              <a:t>reached.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switch</a:t>
            </a:r>
            <a:r>
              <a:rPr dirty="0" spc="-6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623684"/>
            <a:chOff x="0" y="0"/>
            <a:chExt cx="12192000" cy="662368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36" y="857644"/>
              <a:ext cx="5614587" cy="5756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874" y="852881"/>
              <a:ext cx="5624195" cy="5766435"/>
            </a:xfrm>
            <a:custGeom>
              <a:avLst/>
              <a:gdLst/>
              <a:ahLst/>
              <a:cxnLst/>
              <a:rect l="l" t="t" r="r" b="b"/>
              <a:pathLst>
                <a:path w="5624195" h="5766434">
                  <a:moveTo>
                    <a:pt x="0" y="0"/>
                  </a:moveTo>
                  <a:lnTo>
                    <a:pt x="5624113" y="0"/>
                  </a:lnTo>
                  <a:lnTo>
                    <a:pt x="5624113" y="5765850"/>
                  </a:lnTo>
                  <a:lnTo>
                    <a:pt x="0" y="576585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0225" y="856894"/>
              <a:ext cx="6323886" cy="441894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35462" y="852132"/>
              <a:ext cx="6333490" cy="4428490"/>
            </a:xfrm>
            <a:custGeom>
              <a:avLst/>
              <a:gdLst/>
              <a:ahLst/>
              <a:cxnLst/>
              <a:rect l="l" t="t" r="r" b="b"/>
              <a:pathLst>
                <a:path w="6333490" h="4428490">
                  <a:moveTo>
                    <a:pt x="0" y="0"/>
                  </a:moveTo>
                  <a:lnTo>
                    <a:pt x="6333412" y="0"/>
                  </a:lnTo>
                  <a:lnTo>
                    <a:pt x="6333412" y="4428472"/>
                  </a:lnTo>
                  <a:lnTo>
                    <a:pt x="0" y="4428472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28327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 b="1">
                <a:latin typeface="Times New Roman"/>
                <a:cs typeface="Times New Roman"/>
              </a:rPr>
              <a:t>switch</a:t>
            </a:r>
            <a:r>
              <a:rPr dirty="0" spc="-65" b="1">
                <a:latin typeface="Times New Roman"/>
                <a:cs typeface="Times New Roman"/>
              </a:rPr>
              <a:t> </a:t>
            </a:r>
            <a:r>
              <a:rPr dirty="0"/>
              <a:t>Statements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66"/>
            <a:ext cx="12192000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E</a:t>
            </a:r>
            <a:r>
              <a:rPr dirty="0"/>
              <a:t>x</a:t>
            </a:r>
            <a:r>
              <a:rPr dirty="0" spc="5"/>
              <a:t>a</a:t>
            </a:r>
            <a:r>
              <a:rPr dirty="0"/>
              <a:t>mple</a:t>
            </a:r>
            <a:r>
              <a:rPr dirty="0" spc="5"/>
              <a:t> </a:t>
            </a:r>
            <a:r>
              <a:rPr dirty="0"/>
              <a:t>–</a:t>
            </a:r>
            <a:r>
              <a:rPr dirty="0" spc="-170"/>
              <a:t> </a:t>
            </a:r>
            <a:r>
              <a:rPr dirty="0" spc="-5"/>
              <a:t>A</a:t>
            </a:r>
            <a:r>
              <a:rPr dirty="0"/>
              <a:t>r</a:t>
            </a:r>
            <a:r>
              <a:rPr dirty="0" spc="5"/>
              <a:t>e</a:t>
            </a:r>
            <a:r>
              <a:rPr dirty="0"/>
              <a:t>a</a:t>
            </a:r>
            <a:r>
              <a:rPr dirty="0" spc="5"/>
              <a:t> </a:t>
            </a:r>
            <a:r>
              <a:rPr dirty="0"/>
              <a:t>of </a:t>
            </a:r>
            <a:r>
              <a:rPr dirty="0" spc="-5"/>
              <a:t>C</a:t>
            </a:r>
            <a:r>
              <a:rPr dirty="0"/>
              <a:t>ir</a:t>
            </a:r>
            <a:r>
              <a:rPr dirty="0" spc="5"/>
              <a:t>c</a:t>
            </a:r>
            <a:r>
              <a:rPr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32064" y="2765618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 spc="-5">
                <a:latin typeface="Times New Roman"/>
                <a:cs typeface="Times New Roman"/>
              </a:rPr>
              <a:t>Assign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20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radius:</a:t>
            </a:r>
            <a:endParaRPr sz="1800">
              <a:latin typeface="Times New Roman"/>
              <a:cs typeface="Times New Roman"/>
            </a:endParaRPr>
          </a:p>
          <a:p>
            <a:pPr marL="377190" indent="-2863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376555" algn="l"/>
                <a:tab pos="377190" algn="l"/>
              </a:tabLst>
            </a:pPr>
            <a:r>
              <a:rPr dirty="0" sz="1800">
                <a:latin typeface="Times New Roman"/>
                <a:cs typeface="Times New Roman"/>
              </a:rPr>
              <a:t>Area: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01339" y="3142548"/>
            <a:ext cx="3989704" cy="80645"/>
          </a:xfrm>
          <a:custGeom>
            <a:avLst/>
            <a:gdLst/>
            <a:ahLst/>
            <a:cxnLst/>
            <a:rect l="l" t="t" r="r" b="b"/>
            <a:pathLst>
              <a:path w="3989704" h="80644">
                <a:moveTo>
                  <a:pt x="75909" y="4185"/>
                </a:moveTo>
                <a:lnTo>
                  <a:pt x="0" y="42861"/>
                </a:lnTo>
                <a:lnTo>
                  <a:pt x="76485" y="80383"/>
                </a:lnTo>
                <a:lnTo>
                  <a:pt x="76294" y="55079"/>
                </a:lnTo>
                <a:lnTo>
                  <a:pt x="63591" y="55079"/>
                </a:lnTo>
                <a:lnTo>
                  <a:pt x="63398" y="29681"/>
                </a:lnTo>
                <a:lnTo>
                  <a:pt x="76101" y="29585"/>
                </a:lnTo>
                <a:lnTo>
                  <a:pt x="75909" y="4185"/>
                </a:lnTo>
                <a:close/>
              </a:path>
              <a:path w="3989704" h="80644">
                <a:moveTo>
                  <a:pt x="76101" y="29585"/>
                </a:moveTo>
                <a:lnTo>
                  <a:pt x="63398" y="29681"/>
                </a:lnTo>
                <a:lnTo>
                  <a:pt x="63591" y="55079"/>
                </a:lnTo>
                <a:lnTo>
                  <a:pt x="76293" y="54983"/>
                </a:lnTo>
                <a:lnTo>
                  <a:pt x="76101" y="29585"/>
                </a:lnTo>
                <a:close/>
              </a:path>
              <a:path w="3989704" h="80644">
                <a:moveTo>
                  <a:pt x="76293" y="54983"/>
                </a:moveTo>
                <a:lnTo>
                  <a:pt x="63591" y="55079"/>
                </a:lnTo>
                <a:lnTo>
                  <a:pt x="76294" y="55079"/>
                </a:lnTo>
                <a:close/>
              </a:path>
              <a:path w="3989704" h="80644">
                <a:moveTo>
                  <a:pt x="3989224" y="0"/>
                </a:moveTo>
                <a:lnTo>
                  <a:pt x="76101" y="29585"/>
                </a:lnTo>
                <a:lnTo>
                  <a:pt x="76293" y="54983"/>
                </a:lnTo>
                <a:lnTo>
                  <a:pt x="3989416" y="25400"/>
                </a:lnTo>
                <a:lnTo>
                  <a:pt x="398922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426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</a:t>
            </a:r>
            <a:r>
              <a:rPr dirty="0" spc="-85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03652" y="2760979"/>
            <a:ext cx="4533900" cy="1278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(boolean-expression)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?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expression1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expression2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marR="2986405">
              <a:lnSpc>
                <a:spcPct val="88300"/>
              </a:lnSpc>
            </a:pPr>
            <a:r>
              <a:rPr dirty="0" sz="1800" spc="-20">
                <a:latin typeface="Times New Roman"/>
                <a:cs typeface="Times New Roman"/>
              </a:rPr>
              <a:t>Ternary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Binary operator </a:t>
            </a:r>
            <a:r>
              <a:rPr dirty="0" sz="1800">
                <a:latin typeface="Times New Roman"/>
                <a:cs typeface="Times New Roman"/>
              </a:rPr>
              <a:t> Unary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0662" y="1135185"/>
            <a:ext cx="1305560" cy="120078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26034" rIns="0" bIns="0" rtlCol="0" vert="horz">
            <a:spAutoFit/>
          </a:bodyPr>
          <a:lstStyle/>
          <a:p>
            <a:pPr marL="90805" marR="385445">
              <a:lnSpc>
                <a:spcPct val="102200"/>
              </a:lnSpc>
              <a:spcBef>
                <a:spcPts val="204"/>
              </a:spcBef>
            </a:pP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(x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&gt;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0)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y = 1 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else</a:t>
            </a:r>
            <a:endParaRPr sz="1800">
              <a:latin typeface="Times New Roman"/>
              <a:cs typeface="Times New Roman"/>
            </a:endParaRPr>
          </a:p>
          <a:p>
            <a:pPr marL="205104">
              <a:lnSpc>
                <a:spcPts val="2090"/>
              </a:lnSpc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-1;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3898" y="1366018"/>
            <a:ext cx="2074545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(x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&gt;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?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-1;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4264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Conditional</a:t>
            </a:r>
            <a:r>
              <a:rPr dirty="0" spc="-85"/>
              <a:t> </a:t>
            </a:r>
            <a:r>
              <a:rPr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6802" y="1203452"/>
            <a:ext cx="5213350" cy="2515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5750" marR="5080" indent="-273050">
              <a:lnSpc>
                <a:spcPct val="1389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if </a:t>
            </a:r>
            <a:r>
              <a:rPr dirty="0" sz="1800" spc="-10" b="1">
                <a:latin typeface="Courier New"/>
                <a:cs typeface="Courier New"/>
              </a:rPr>
              <a:t>(num </a:t>
            </a:r>
            <a:r>
              <a:rPr dirty="0" sz="1800" b="1">
                <a:latin typeface="Courier New"/>
                <a:cs typeface="Courier New"/>
              </a:rPr>
              <a:t>% 2 </a:t>
            </a:r>
            <a:r>
              <a:rPr dirty="0" sz="1800" spc="-5" b="1">
                <a:latin typeface="Courier New"/>
                <a:cs typeface="Courier New"/>
              </a:rPr>
              <a:t>== </a:t>
            </a:r>
            <a:r>
              <a:rPr dirty="0" sz="1800" spc="-10" b="1">
                <a:latin typeface="Courier New"/>
                <a:cs typeface="Courier New"/>
              </a:rPr>
              <a:t>0) 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System.out.println(num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“is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even”);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810"/>
              </a:lnSpc>
            </a:pPr>
            <a:r>
              <a:rPr dirty="0" sz="1800" spc="-10" b="1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85750">
              <a:lnSpc>
                <a:spcPts val="2075"/>
              </a:lnSpc>
            </a:pPr>
            <a:r>
              <a:rPr dirty="0" sz="1800" spc="-10" b="1">
                <a:latin typeface="Courier New"/>
                <a:cs typeface="Courier New"/>
              </a:rPr>
              <a:t>System.out.println(num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“is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odd”);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ts val="2030"/>
              </a:lnSpc>
              <a:spcBef>
                <a:spcPts val="1380"/>
              </a:spcBef>
            </a:pPr>
            <a:r>
              <a:rPr dirty="0" sz="1800" spc="-10" b="1">
                <a:latin typeface="Courier New"/>
                <a:cs typeface="Courier New"/>
              </a:rPr>
              <a:t>System.out.println(</a:t>
            </a:r>
            <a:endParaRPr sz="1800">
              <a:latin typeface="Courier New"/>
              <a:cs typeface="Courier New"/>
            </a:endParaRPr>
          </a:p>
          <a:p>
            <a:pPr marL="285750" marR="414020">
              <a:lnSpc>
                <a:spcPts val="2020"/>
              </a:lnSpc>
              <a:spcBef>
                <a:spcPts val="55"/>
              </a:spcBef>
            </a:pPr>
            <a:r>
              <a:rPr dirty="0" sz="1800" spc="-10" b="1">
                <a:latin typeface="Courier New"/>
                <a:cs typeface="Courier New"/>
              </a:rPr>
              <a:t>(num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%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2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==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0)?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“is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even”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: </a:t>
            </a:r>
            <a:r>
              <a:rPr dirty="0" sz="1800" spc="-106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“is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odd”);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2137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  <a:r>
              <a:rPr dirty="0" spc="-70"/>
              <a:t> </a:t>
            </a:r>
            <a:r>
              <a:rPr dirty="0"/>
              <a:t>Precedence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53516"/>
            <a:ext cx="4762500" cy="452120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1.	</a:t>
            </a:r>
            <a:r>
              <a:rPr dirty="0" sz="1800" spc="-5">
                <a:latin typeface="Times New Roman"/>
                <a:cs typeface="Times New Roman"/>
              </a:rPr>
              <a:t>var++,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var--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2.	</a:t>
            </a:r>
            <a:r>
              <a:rPr dirty="0" sz="1800" spc="-5">
                <a:latin typeface="Times New Roman"/>
                <a:cs typeface="Times New Roman"/>
              </a:rPr>
              <a:t>+,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(Unary</a:t>
            </a:r>
            <a:r>
              <a:rPr dirty="0" sz="1800" spc="-5">
                <a:latin typeface="Times New Roman"/>
                <a:cs typeface="Times New Roman"/>
              </a:rPr>
              <a:t> plus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minus),</a:t>
            </a:r>
            <a:r>
              <a:rPr dirty="0" sz="1800" spc="-10">
                <a:latin typeface="Times New Roman"/>
                <a:cs typeface="Times New Roman"/>
              </a:rPr>
              <a:t> ++var,--var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(type)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Casting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!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(Not)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*, </a:t>
            </a:r>
            <a:r>
              <a:rPr dirty="0" sz="1800" spc="-5">
                <a:latin typeface="Times New Roman"/>
                <a:cs typeface="Times New Roman"/>
              </a:rPr>
              <a:t>/,</a:t>
            </a:r>
            <a:r>
              <a:rPr dirty="0" sz="1800">
                <a:latin typeface="Times New Roman"/>
                <a:cs typeface="Times New Roman"/>
              </a:rPr>
              <a:t> %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(Multiplication,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division,</a:t>
            </a:r>
            <a:r>
              <a:rPr dirty="0" sz="1800">
                <a:latin typeface="Times New Roman"/>
                <a:cs typeface="Times New Roman"/>
              </a:rPr>
              <a:t>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remainder)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6.	</a:t>
            </a:r>
            <a:r>
              <a:rPr dirty="0" sz="1800" spc="-5">
                <a:latin typeface="Times New Roman"/>
                <a:cs typeface="Times New Roman"/>
              </a:rPr>
              <a:t>+, </a:t>
            </a:r>
            <a:r>
              <a:rPr dirty="0" sz="1800">
                <a:latin typeface="Times New Roman"/>
                <a:cs typeface="Times New Roman"/>
              </a:rPr>
              <a:t>- </a:t>
            </a:r>
            <a:r>
              <a:rPr dirty="0" sz="1800" spc="-5">
                <a:latin typeface="Times New Roman"/>
                <a:cs typeface="Times New Roman"/>
              </a:rPr>
              <a:t>(Binary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addition</a:t>
            </a:r>
            <a:r>
              <a:rPr dirty="0" sz="1800">
                <a:latin typeface="Times New Roman"/>
                <a:cs typeface="Times New Roman"/>
              </a:rPr>
              <a:t> and </a:t>
            </a:r>
            <a:r>
              <a:rPr dirty="0" sz="1800" spc="-5">
                <a:latin typeface="Times New Roman"/>
                <a:cs typeface="Times New Roman"/>
              </a:rPr>
              <a:t>subtraction)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7.	</a:t>
            </a:r>
            <a:r>
              <a:rPr dirty="0" sz="1800" spc="-5">
                <a:latin typeface="Times New Roman"/>
                <a:cs typeface="Times New Roman"/>
              </a:rPr>
              <a:t>&lt;, &lt;=,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&gt;,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&gt;= (Relational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operators)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8.	</a:t>
            </a:r>
            <a:r>
              <a:rPr dirty="0" sz="1800" spc="-5">
                <a:latin typeface="Times New Roman"/>
                <a:cs typeface="Times New Roman"/>
              </a:rPr>
              <a:t>==,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!=;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(Equality)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9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^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(Exclusive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OR)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45"/>
              </a:spcBef>
              <a:buAutoNum type="arabicPeriod" startAt="9"/>
              <a:tabLst>
                <a:tab pos="355600" algn="l"/>
              </a:tabLst>
            </a:pPr>
            <a:r>
              <a:rPr dirty="0" sz="1800" spc="-5">
                <a:latin typeface="Times New Roman"/>
                <a:cs typeface="Times New Roman"/>
              </a:rPr>
              <a:t>&amp;&amp;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(Conditional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AND)</a:t>
            </a:r>
            <a:r>
              <a:rPr dirty="0" sz="1800" spc="-5">
                <a:latin typeface="Times New Roman"/>
                <a:cs typeface="Times New Roman"/>
              </a:rPr>
              <a:t> Short-circuit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9"/>
              <a:tabLst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||</a:t>
            </a:r>
            <a:r>
              <a:rPr dirty="0" sz="1800" spc="-5">
                <a:latin typeface="Times New Roman"/>
                <a:cs typeface="Times New Roman"/>
              </a:rPr>
              <a:t> (Conditional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OR)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Short-circuit</a:t>
            </a:r>
            <a:r>
              <a:rPr dirty="0" sz="1800">
                <a:latin typeface="Times New Roman"/>
                <a:cs typeface="Times New Roman"/>
              </a:rPr>
              <a:t> OR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dirty="0" sz="1800">
                <a:latin typeface="Times New Roman"/>
                <a:cs typeface="Times New Roman"/>
              </a:rPr>
              <a:t>12. </a:t>
            </a:r>
            <a:r>
              <a:rPr dirty="0" sz="1800" spc="-5">
                <a:latin typeface="Times New Roman"/>
                <a:cs typeface="Times New Roman"/>
              </a:rPr>
              <a:t>=,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+=,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-=,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*=,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/=, </a:t>
            </a:r>
            <a:r>
              <a:rPr dirty="0" sz="1800">
                <a:latin typeface="Times New Roman"/>
                <a:cs typeface="Times New Roman"/>
              </a:rPr>
              <a:t>%=</a:t>
            </a:r>
            <a:r>
              <a:rPr dirty="0" sz="1800" spc="-5">
                <a:latin typeface="Times New Roman"/>
                <a:cs typeface="Times New Roman"/>
              </a:rPr>
              <a:t> (Assignment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594804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  <a:r>
              <a:rPr dirty="0" spc="-5"/>
              <a:t> </a:t>
            </a:r>
            <a:r>
              <a:rPr dirty="0"/>
              <a:t>Precedence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170"/>
              <a:t> </a:t>
            </a:r>
            <a:r>
              <a:rPr dirty="0" spc="-5"/>
              <a:t>Associativity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8857" y="1023619"/>
            <a:ext cx="9718675" cy="39027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98450" marR="503555" indent="-285750">
              <a:lnSpc>
                <a:spcPts val="1989"/>
              </a:lnSpc>
              <a:spcBef>
                <a:spcPts val="3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parentheses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evaluated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first.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(Parentheses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nested,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which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case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inner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parentheses 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executed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first.)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98450" marR="770255" indent="-285750">
              <a:lnSpc>
                <a:spcPts val="1900"/>
              </a:lnSpc>
              <a:spcBef>
                <a:spcPts val="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evaluating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without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parentheses,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applied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according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precedence</a:t>
            </a:r>
            <a:r>
              <a:rPr dirty="0" sz="1800" spc="-5">
                <a:latin typeface="Times New Roman"/>
                <a:cs typeface="Times New Roman"/>
              </a:rPr>
              <a:t> rule</a:t>
            </a:r>
            <a:r>
              <a:rPr dirty="0" sz="1800">
                <a:latin typeface="Times New Roman"/>
                <a:cs typeface="Times New Roman"/>
              </a:rPr>
              <a:t> and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associativity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rule.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298450" marR="5080" indent="-285750">
              <a:lnSpc>
                <a:spcPts val="19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If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same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precedence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next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each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other,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their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associativity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determines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order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evaluation.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70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All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binary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except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assignment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left-associative.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7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Assignment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right-associative</a:t>
            </a:r>
            <a:r>
              <a:rPr dirty="0" sz="1800" spc="-5">
                <a:latin typeface="Times New Roman"/>
                <a:cs typeface="Times New Roman"/>
              </a:rPr>
              <a:t>.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Therefore,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8450" indent="-285750">
              <a:lnSpc>
                <a:spcPts val="207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 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 –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equivalent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((a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– b)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c) –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075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">
                <a:latin typeface="Times New Roman"/>
                <a:cs typeface="Times New Roman"/>
              </a:rPr>
              <a:t> +=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</a:t>
            </a:r>
            <a:r>
              <a:rPr dirty="0" sz="1800" spc="-5">
                <a:latin typeface="Times New Roman"/>
                <a:cs typeface="Times New Roman"/>
              </a:rPr>
              <a:t> is equivalent to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(b </a:t>
            </a:r>
            <a:r>
              <a:rPr dirty="0" sz="1800" spc="-5">
                <a:latin typeface="Times New Roman"/>
                <a:cs typeface="Times New Roman"/>
              </a:rPr>
              <a:t>+=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(c =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5))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762254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Operator</a:t>
            </a:r>
            <a:r>
              <a:rPr dirty="0" spc="-5"/>
              <a:t> </a:t>
            </a:r>
            <a:r>
              <a:rPr dirty="0"/>
              <a:t>Precedence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-170"/>
              <a:t> </a:t>
            </a:r>
            <a:r>
              <a:rPr dirty="0" spc="-5"/>
              <a:t>Associativity</a:t>
            </a:r>
            <a:r>
              <a:rPr dirty="0"/>
              <a:t> -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863" y="1048003"/>
            <a:ext cx="11142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Times New Roman"/>
                <a:cs typeface="Times New Roman"/>
              </a:rPr>
              <a:t>Applying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precedence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associativity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rule,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expression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+ 4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&gt; 5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*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(4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+ 3)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-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evaluated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 </a:t>
            </a:r>
            <a:r>
              <a:rPr dirty="0" sz="1800" spc="-5">
                <a:latin typeface="Times New Roman"/>
                <a:cs typeface="Times New Roman"/>
              </a:rPr>
              <a:t>follows: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1602" y="2505635"/>
            <a:ext cx="1875155" cy="285115"/>
            <a:chOff x="5041602" y="2505635"/>
            <a:chExt cx="1875155" cy="285115"/>
          </a:xfrm>
        </p:grpSpPr>
        <p:sp>
          <p:nvSpPr>
            <p:cNvPr id="5" name="object 5"/>
            <p:cNvSpPr/>
            <p:nvPr/>
          </p:nvSpPr>
          <p:spPr>
            <a:xfrm>
              <a:off x="5136318" y="2627326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w="0" h="154939">
                  <a:moveTo>
                    <a:pt x="0" y="154442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41602" y="2505635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7676" y="0"/>
                  </a:moveTo>
                  <a:lnTo>
                    <a:pt x="0" y="192959"/>
                  </a:lnTo>
                  <a:lnTo>
                    <a:pt x="97676" y="130590"/>
                  </a:lnTo>
                  <a:lnTo>
                    <a:pt x="192557" y="192959"/>
                  </a:lnTo>
                  <a:lnTo>
                    <a:pt x="976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36318" y="2781768"/>
              <a:ext cx="1780539" cy="0"/>
            </a:xfrm>
            <a:custGeom>
              <a:avLst/>
              <a:gdLst/>
              <a:ahLst/>
              <a:cxnLst/>
              <a:rect l="l" t="t" r="r" b="b"/>
              <a:pathLst>
                <a:path w="1780540" h="0">
                  <a:moveTo>
                    <a:pt x="0" y="0"/>
                  </a:moveTo>
                  <a:lnTo>
                    <a:pt x="1780065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3104513" y="3010198"/>
            <a:ext cx="3776345" cy="282575"/>
            <a:chOff x="3104513" y="3010198"/>
            <a:chExt cx="3776345" cy="282575"/>
          </a:xfrm>
        </p:grpSpPr>
        <p:sp>
          <p:nvSpPr>
            <p:cNvPr id="9" name="object 9"/>
            <p:cNvSpPr/>
            <p:nvPr/>
          </p:nvSpPr>
          <p:spPr>
            <a:xfrm>
              <a:off x="3199271" y="3131930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151352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04513" y="3010198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7718" y="0"/>
                  </a:moveTo>
                  <a:lnTo>
                    <a:pt x="0" y="193001"/>
                  </a:lnTo>
                  <a:lnTo>
                    <a:pt x="97718" y="130630"/>
                  </a:lnTo>
                  <a:lnTo>
                    <a:pt x="192557" y="193001"/>
                  </a:lnTo>
                  <a:lnTo>
                    <a:pt x="977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99271" y="3283283"/>
              <a:ext cx="3681729" cy="0"/>
            </a:xfrm>
            <a:custGeom>
              <a:avLst/>
              <a:gdLst/>
              <a:ahLst/>
              <a:cxnLst/>
              <a:rect l="l" t="t" r="r" b="b"/>
              <a:pathLst>
                <a:path w="3681729" h="0">
                  <a:moveTo>
                    <a:pt x="0" y="0"/>
                  </a:moveTo>
                  <a:lnTo>
                    <a:pt x="3681578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/>
          <p:cNvGrpSpPr/>
          <p:nvPr/>
        </p:nvGrpSpPr>
        <p:grpSpPr>
          <a:xfrm>
            <a:off x="3847969" y="3562259"/>
            <a:ext cx="3068955" cy="285115"/>
            <a:chOff x="3847969" y="3562259"/>
            <a:chExt cx="3068955" cy="285115"/>
          </a:xfrm>
        </p:grpSpPr>
        <p:sp>
          <p:nvSpPr>
            <p:cNvPr id="13" name="object 13"/>
            <p:cNvSpPr/>
            <p:nvPr/>
          </p:nvSpPr>
          <p:spPr>
            <a:xfrm>
              <a:off x="3942726" y="3683951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w="0" h="154939">
                  <a:moveTo>
                    <a:pt x="0" y="154318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47969" y="3562259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4757" y="0"/>
                  </a:moveTo>
                  <a:lnTo>
                    <a:pt x="0" y="192961"/>
                  </a:lnTo>
                  <a:lnTo>
                    <a:pt x="94757" y="130590"/>
                  </a:lnTo>
                  <a:lnTo>
                    <a:pt x="192474" y="192961"/>
                  </a:lnTo>
                  <a:lnTo>
                    <a:pt x="94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942726" y="3838270"/>
              <a:ext cx="2973705" cy="0"/>
            </a:xfrm>
            <a:custGeom>
              <a:avLst/>
              <a:gdLst/>
              <a:ahLst/>
              <a:cxnLst/>
              <a:rect l="l" t="t" r="r" b="b"/>
              <a:pathLst>
                <a:path w="2973704" h="0">
                  <a:moveTo>
                    <a:pt x="0" y="0"/>
                  </a:moveTo>
                  <a:lnTo>
                    <a:pt x="2973657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2518082" y="4167752"/>
            <a:ext cx="4380865" cy="285115"/>
            <a:chOff x="2518082" y="4167752"/>
            <a:chExt cx="4380865" cy="285115"/>
          </a:xfrm>
        </p:grpSpPr>
        <p:sp>
          <p:nvSpPr>
            <p:cNvPr id="17" name="object 17"/>
            <p:cNvSpPr/>
            <p:nvPr/>
          </p:nvSpPr>
          <p:spPr>
            <a:xfrm>
              <a:off x="2612839" y="4289444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w="0" h="154939">
                  <a:moveTo>
                    <a:pt x="0" y="154318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518082" y="4167752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7717" y="0"/>
                  </a:moveTo>
                  <a:lnTo>
                    <a:pt x="0" y="192878"/>
                  </a:lnTo>
                  <a:lnTo>
                    <a:pt x="97717" y="130590"/>
                  </a:lnTo>
                  <a:lnTo>
                    <a:pt x="192557" y="192878"/>
                  </a:lnTo>
                  <a:lnTo>
                    <a:pt x="977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612839" y="4443763"/>
              <a:ext cx="4286250" cy="0"/>
            </a:xfrm>
            <a:custGeom>
              <a:avLst/>
              <a:gdLst/>
              <a:ahLst/>
              <a:cxnLst/>
              <a:rect l="l" t="t" r="r" b="b"/>
              <a:pathLst>
                <a:path w="4286250" h="0">
                  <a:moveTo>
                    <a:pt x="0" y="0"/>
                  </a:moveTo>
                  <a:lnTo>
                    <a:pt x="4285777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/>
          <p:cNvGrpSpPr/>
          <p:nvPr/>
        </p:nvGrpSpPr>
        <p:grpSpPr>
          <a:xfrm>
            <a:off x="3400712" y="4702018"/>
            <a:ext cx="3462654" cy="288290"/>
            <a:chOff x="3400712" y="4702018"/>
            <a:chExt cx="3462654" cy="288290"/>
          </a:xfrm>
        </p:grpSpPr>
        <p:sp>
          <p:nvSpPr>
            <p:cNvPr id="21" name="object 21"/>
            <p:cNvSpPr/>
            <p:nvPr/>
          </p:nvSpPr>
          <p:spPr>
            <a:xfrm>
              <a:off x="3495551" y="4826676"/>
              <a:ext cx="0" cy="154940"/>
            </a:xfrm>
            <a:custGeom>
              <a:avLst/>
              <a:gdLst/>
              <a:ahLst/>
              <a:cxnLst/>
              <a:rect l="l" t="t" r="r" b="b"/>
              <a:pathLst>
                <a:path w="0" h="154939">
                  <a:moveTo>
                    <a:pt x="0" y="154318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00712" y="4702018"/>
              <a:ext cx="193040" cy="196215"/>
            </a:xfrm>
            <a:custGeom>
              <a:avLst/>
              <a:gdLst/>
              <a:ahLst/>
              <a:cxnLst/>
              <a:rect l="l" t="t" r="r" b="b"/>
              <a:pathLst>
                <a:path w="193039" h="196214">
                  <a:moveTo>
                    <a:pt x="97800" y="0"/>
                  </a:moveTo>
                  <a:lnTo>
                    <a:pt x="0" y="195802"/>
                  </a:lnTo>
                  <a:lnTo>
                    <a:pt x="97800" y="133555"/>
                  </a:lnTo>
                  <a:lnTo>
                    <a:pt x="192557" y="195802"/>
                  </a:lnTo>
                  <a:lnTo>
                    <a:pt x="9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495551" y="4980994"/>
              <a:ext cx="3368040" cy="0"/>
            </a:xfrm>
            <a:custGeom>
              <a:avLst/>
              <a:gdLst/>
              <a:ahLst/>
              <a:cxnLst/>
              <a:rect l="l" t="t" r="r" b="b"/>
              <a:pathLst>
                <a:path w="3368040" h="0">
                  <a:moveTo>
                    <a:pt x="0" y="0"/>
                  </a:moveTo>
                  <a:lnTo>
                    <a:pt x="3367531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2226972" y="2194886"/>
            <a:ext cx="7466330" cy="372110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 +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4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5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* (4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3)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5196840" indent="-351790">
              <a:lnSpc>
                <a:spcPts val="2039"/>
              </a:lnSpc>
              <a:spcBef>
                <a:spcPts val="335"/>
              </a:spcBef>
              <a:buAutoNum type="arabicParenBoth"/>
              <a:tabLst>
                <a:tab pos="5197475" algn="l"/>
              </a:tabLst>
            </a:pP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inside</a:t>
            </a:r>
            <a:r>
              <a:rPr dirty="0" sz="19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parentheses</a:t>
            </a:r>
            <a:r>
              <a:rPr dirty="0" sz="1900" spc="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first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39"/>
              </a:lnSpc>
            </a:pP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 +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4 *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4 &gt;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5 *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dirty="0" sz="1900" spc="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5214620" indent="-351790">
              <a:lnSpc>
                <a:spcPts val="2135"/>
              </a:lnSpc>
              <a:spcBef>
                <a:spcPts val="150"/>
              </a:spcBef>
              <a:buAutoNum type="arabicParenBoth" startAt="2"/>
              <a:tabLst>
                <a:tab pos="5215255" algn="l"/>
              </a:tabLst>
            </a:pP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multiplication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15"/>
              </a:lnSpc>
            </a:pP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 + 16 &gt; 5 * 7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5214620" indent="-351790">
              <a:lnSpc>
                <a:spcPts val="2210"/>
              </a:lnSpc>
              <a:buAutoNum type="arabicParenBoth" startAt="3"/>
              <a:tabLst>
                <a:tab pos="5215255" algn="l"/>
              </a:tabLst>
            </a:pP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multiplication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225"/>
              </a:lnSpc>
            </a:pP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16 &gt;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35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dirty="0" sz="1900" spc="1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5214620" indent="-351790">
              <a:lnSpc>
                <a:spcPts val="2120"/>
              </a:lnSpc>
              <a:spcBef>
                <a:spcPts val="175"/>
              </a:spcBef>
              <a:buAutoNum type="arabicParenBoth" startAt="4"/>
              <a:tabLst>
                <a:tab pos="5215255" algn="l"/>
              </a:tabLst>
            </a:pP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addition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</a:pP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19</a:t>
            </a:r>
            <a:r>
              <a:rPr dirty="0" sz="1900" spc="1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dirty="0" sz="1900" spc="1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35</a:t>
            </a:r>
            <a:r>
              <a:rPr dirty="0" sz="1900" spc="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–</a:t>
            </a:r>
            <a:r>
              <a:rPr dirty="0" sz="1900" spc="1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endParaRPr sz="1900">
              <a:latin typeface="Courier New"/>
              <a:cs typeface="Courier New"/>
            </a:endParaRPr>
          </a:p>
          <a:p>
            <a:pPr marL="5232400" indent="-351790">
              <a:lnSpc>
                <a:spcPts val="2135"/>
              </a:lnSpc>
              <a:spcBef>
                <a:spcPts val="130"/>
              </a:spcBef>
              <a:buAutoNum type="arabicParenBoth" startAt="5"/>
              <a:tabLst>
                <a:tab pos="5233035" algn="l"/>
              </a:tabLst>
            </a:pP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subtraction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19</a:t>
            </a:r>
            <a:r>
              <a:rPr dirty="0" sz="1900" spc="-1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&gt;</a:t>
            </a:r>
            <a:r>
              <a:rPr dirty="0" sz="1900" spc="-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34</a:t>
            </a:r>
            <a:endParaRPr sz="1900">
              <a:latin typeface="Courier New"/>
              <a:cs typeface="Courier New"/>
            </a:endParaRPr>
          </a:p>
          <a:p>
            <a:pPr marL="5214620" indent="-351790">
              <a:lnSpc>
                <a:spcPts val="2030"/>
              </a:lnSpc>
              <a:spcBef>
                <a:spcPts val="360"/>
              </a:spcBef>
              <a:buAutoNum type="arabicParenBoth" startAt="6"/>
              <a:tabLst>
                <a:tab pos="5215255" algn="l"/>
              </a:tabLst>
            </a:pP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greater</a:t>
            </a:r>
            <a:r>
              <a:rPr dirty="0" sz="19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900" spc="1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ts val="2030"/>
              </a:lnSpc>
            </a:pPr>
            <a:r>
              <a:rPr dirty="0" sz="1900" spc="20">
                <a:solidFill>
                  <a:srgbClr val="FF0000"/>
                </a:solidFill>
                <a:latin typeface="Courier New"/>
                <a:cs typeface="Courier New"/>
              </a:rPr>
              <a:t>false</a:t>
            </a:r>
            <a:endParaRPr sz="19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75105" y="5295564"/>
            <a:ext cx="4188460" cy="281940"/>
            <a:chOff x="2675105" y="5295564"/>
            <a:chExt cx="4188460" cy="281940"/>
          </a:xfrm>
        </p:grpSpPr>
        <p:sp>
          <p:nvSpPr>
            <p:cNvPr id="26" name="object 26"/>
            <p:cNvSpPr/>
            <p:nvPr/>
          </p:nvSpPr>
          <p:spPr>
            <a:xfrm>
              <a:off x="2769862" y="5417256"/>
              <a:ext cx="0" cy="151765"/>
            </a:xfrm>
            <a:custGeom>
              <a:avLst/>
              <a:gdLst/>
              <a:ahLst/>
              <a:cxnLst/>
              <a:rect l="l" t="t" r="r" b="b"/>
              <a:pathLst>
                <a:path w="0" h="151764">
                  <a:moveTo>
                    <a:pt x="0" y="151352"/>
                  </a:moveTo>
                  <a:lnTo>
                    <a:pt x="0" y="0"/>
                  </a:lnTo>
                </a:path>
              </a:pathLst>
            </a:custGeom>
            <a:ln w="17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675105" y="5295564"/>
              <a:ext cx="193040" cy="193040"/>
            </a:xfrm>
            <a:custGeom>
              <a:avLst/>
              <a:gdLst/>
              <a:ahLst/>
              <a:cxnLst/>
              <a:rect l="l" t="t" r="r" b="b"/>
              <a:pathLst>
                <a:path w="193039" h="193039">
                  <a:moveTo>
                    <a:pt x="94757" y="0"/>
                  </a:moveTo>
                  <a:lnTo>
                    <a:pt x="0" y="192959"/>
                  </a:lnTo>
                  <a:lnTo>
                    <a:pt x="94757" y="130590"/>
                  </a:lnTo>
                  <a:lnTo>
                    <a:pt x="192476" y="192959"/>
                  </a:lnTo>
                  <a:lnTo>
                    <a:pt x="947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69862" y="5568608"/>
              <a:ext cx="4093845" cy="0"/>
            </a:xfrm>
            <a:custGeom>
              <a:avLst/>
              <a:gdLst/>
              <a:ahLst/>
              <a:cxnLst/>
              <a:rect l="l" t="t" r="r" b="b"/>
              <a:pathLst>
                <a:path w="4093845" h="0">
                  <a:moveTo>
                    <a:pt x="0" y="0"/>
                  </a:moveTo>
                  <a:lnTo>
                    <a:pt x="4093220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518" y="206755"/>
            <a:ext cx="176276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7125" y="1002283"/>
            <a:ext cx="9436735" cy="2497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From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circle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area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computing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learned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latin typeface="Times New Roman"/>
                <a:cs typeface="Times New Roman"/>
              </a:rPr>
              <a:t>How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handle variables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ts val="2125"/>
              </a:lnSpc>
              <a:spcBef>
                <a:spcPts val="50"/>
              </a:spcBef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latin typeface="Times New Roman"/>
                <a:cs typeface="Times New Roman"/>
              </a:rPr>
              <a:t>How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solve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problems using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methods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ts val="2125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latin typeface="Times New Roman"/>
                <a:cs typeface="Times New Roman"/>
              </a:rPr>
              <a:t>How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control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condition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necessary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(e.g., </a:t>
            </a:r>
            <a:r>
              <a:rPr dirty="0" sz="1800" spc="-5">
                <a:latin typeface="Times New Roman"/>
                <a:cs typeface="Times New Roman"/>
              </a:rPr>
              <a:t>if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25"/>
              </a:lnSpc>
              <a:spcBef>
                <a:spcPts val="5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5">
                <a:latin typeface="Times New Roman"/>
                <a:cs typeface="Times New Roman"/>
              </a:rPr>
              <a:t>From 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day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determining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program,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learned</a:t>
            </a:r>
            <a:endParaRPr sz="1800">
              <a:latin typeface="Times New Roman"/>
              <a:cs typeface="Times New Roman"/>
            </a:endParaRPr>
          </a:p>
          <a:p>
            <a:pPr lvl="1" marL="755650" indent="-286385">
              <a:lnSpc>
                <a:spcPts val="2125"/>
              </a:lnSpc>
              <a:buFont typeface="Arial"/>
              <a:buChar char="•"/>
              <a:tabLst>
                <a:tab pos="755015" algn="l"/>
                <a:tab pos="755650" algn="l"/>
              </a:tabLst>
            </a:pPr>
            <a:r>
              <a:rPr dirty="0" sz="1800">
                <a:latin typeface="Times New Roman"/>
                <a:cs typeface="Times New Roman"/>
              </a:rPr>
              <a:t>How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write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algorithm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simpler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using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switch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endParaRPr sz="180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220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75">
                <a:latin typeface="Times New Roman"/>
                <a:cs typeface="Times New Roman"/>
              </a:rPr>
              <a:t>We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discussed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use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logical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make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conditional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simpler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(in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single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line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statement).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09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1800" spc="-75">
                <a:latin typeface="Times New Roman"/>
                <a:cs typeface="Times New Roman"/>
              </a:rPr>
              <a:t>We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discussed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>
                <a:latin typeface="Times New Roman"/>
                <a:cs typeface="Times New Roman"/>
              </a:rPr>
              <a:t> precedence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 </a:t>
            </a:r>
            <a:r>
              <a:rPr dirty="0" sz="1800" spc="-5">
                <a:latin typeface="Times New Roman"/>
                <a:cs typeface="Times New Roman"/>
              </a:rPr>
              <a:t>operators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in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problems.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7466"/>
            <a:ext cx="12192000" cy="530203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392493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"/>
              <a:t>E</a:t>
            </a:r>
            <a:r>
              <a:rPr dirty="0"/>
              <a:t>x</a:t>
            </a:r>
            <a:r>
              <a:rPr dirty="0" spc="5"/>
              <a:t>a</a:t>
            </a:r>
            <a:r>
              <a:rPr dirty="0"/>
              <a:t>mple</a:t>
            </a:r>
            <a:r>
              <a:rPr dirty="0" spc="5"/>
              <a:t> </a:t>
            </a:r>
            <a:r>
              <a:rPr dirty="0"/>
              <a:t>–</a:t>
            </a:r>
            <a:r>
              <a:rPr dirty="0" spc="-170"/>
              <a:t> </a:t>
            </a:r>
            <a:r>
              <a:rPr dirty="0" spc="-5"/>
              <a:t>A</a:t>
            </a:r>
            <a:r>
              <a:rPr dirty="0"/>
              <a:t>r</a:t>
            </a:r>
            <a:r>
              <a:rPr dirty="0" spc="5"/>
              <a:t>e</a:t>
            </a:r>
            <a:r>
              <a:rPr dirty="0"/>
              <a:t>a</a:t>
            </a:r>
            <a:r>
              <a:rPr dirty="0" spc="5"/>
              <a:t> </a:t>
            </a:r>
            <a:r>
              <a:rPr dirty="0"/>
              <a:t>of </a:t>
            </a:r>
            <a:r>
              <a:rPr dirty="0" spc="-5"/>
              <a:t>C</a:t>
            </a:r>
            <a:r>
              <a:rPr dirty="0"/>
              <a:t>ir</a:t>
            </a:r>
            <a:r>
              <a:rPr dirty="0" spc="5"/>
              <a:t>c</a:t>
            </a:r>
            <a:r>
              <a:rPr dirty="0"/>
              <a:t>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32064" y="3791231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1114" rIns="0" bIns="0" rtlCol="0" vert="horz">
            <a:spAutoFit/>
          </a:bodyPr>
          <a:lstStyle/>
          <a:p>
            <a:pPr marL="90805" marR="459740">
              <a:lnSpc>
                <a:spcPct val="101099"/>
              </a:lnSpc>
              <a:spcBef>
                <a:spcPts val="244"/>
              </a:spcBef>
            </a:pPr>
            <a:r>
              <a:rPr dirty="0" sz="1800" spc="-5">
                <a:latin typeface="Times New Roman"/>
                <a:cs typeface="Times New Roman"/>
              </a:rPr>
              <a:t>Computes the </a:t>
            </a:r>
            <a:r>
              <a:rPr dirty="0" sz="1800">
                <a:latin typeface="Times New Roman"/>
                <a:cs typeface="Times New Roman"/>
              </a:rPr>
              <a:t>area </a:t>
            </a:r>
            <a:r>
              <a:rPr dirty="0" sz="1800" spc="-5">
                <a:latin typeface="Times New Roman"/>
                <a:cs typeface="Times New Roman"/>
              </a:rPr>
              <a:t>using assigned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radius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43600" y="4071538"/>
            <a:ext cx="2188845" cy="99060"/>
          </a:xfrm>
          <a:custGeom>
            <a:avLst/>
            <a:gdLst/>
            <a:ahLst/>
            <a:cxnLst/>
            <a:rect l="l" t="t" r="r" b="b"/>
            <a:pathLst>
              <a:path w="2188845" h="99060">
                <a:moveTo>
                  <a:pt x="75309" y="22861"/>
                </a:moveTo>
                <a:lnTo>
                  <a:pt x="0" y="62691"/>
                </a:lnTo>
                <a:lnTo>
                  <a:pt x="77049" y="99040"/>
                </a:lnTo>
                <a:lnTo>
                  <a:pt x="76476" y="73936"/>
                </a:lnTo>
                <a:lnTo>
                  <a:pt x="63776" y="73936"/>
                </a:lnTo>
                <a:lnTo>
                  <a:pt x="63196" y="48544"/>
                </a:lnTo>
                <a:lnTo>
                  <a:pt x="75889" y="48254"/>
                </a:lnTo>
                <a:lnTo>
                  <a:pt x="75309" y="22861"/>
                </a:lnTo>
                <a:close/>
              </a:path>
              <a:path w="2188845" h="99060">
                <a:moveTo>
                  <a:pt x="75889" y="48254"/>
                </a:moveTo>
                <a:lnTo>
                  <a:pt x="63196" y="48544"/>
                </a:lnTo>
                <a:lnTo>
                  <a:pt x="63776" y="73936"/>
                </a:lnTo>
                <a:lnTo>
                  <a:pt x="76469" y="73646"/>
                </a:lnTo>
                <a:lnTo>
                  <a:pt x="75889" y="48254"/>
                </a:lnTo>
                <a:close/>
              </a:path>
              <a:path w="2188845" h="99060">
                <a:moveTo>
                  <a:pt x="76469" y="73646"/>
                </a:moveTo>
                <a:lnTo>
                  <a:pt x="63776" y="73936"/>
                </a:lnTo>
                <a:lnTo>
                  <a:pt x="76476" y="73936"/>
                </a:lnTo>
                <a:lnTo>
                  <a:pt x="76469" y="73646"/>
                </a:lnTo>
                <a:close/>
              </a:path>
              <a:path w="2188845" h="99060">
                <a:moveTo>
                  <a:pt x="2188173" y="0"/>
                </a:moveTo>
                <a:lnTo>
                  <a:pt x="75889" y="48254"/>
                </a:lnTo>
                <a:lnTo>
                  <a:pt x="76469" y="73646"/>
                </a:lnTo>
                <a:lnTo>
                  <a:pt x="2188753" y="25393"/>
                </a:lnTo>
                <a:lnTo>
                  <a:pt x="218817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99" y="858795"/>
            <a:ext cx="103758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67765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Reading</a:t>
            </a:r>
            <a:r>
              <a:rPr dirty="0" spc="-10"/>
              <a:t> </a:t>
            </a:r>
            <a:r>
              <a:rPr dirty="0"/>
              <a:t>Input</a:t>
            </a:r>
            <a:r>
              <a:rPr dirty="0" spc="-10"/>
              <a:t>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85362" y="657269"/>
            <a:ext cx="3657600" cy="92392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45"/>
              </a:spcBef>
            </a:pPr>
            <a:r>
              <a:rPr dirty="0" sz="1800" spc="-5">
                <a:latin typeface="Times New Roman"/>
                <a:cs typeface="Times New Roman"/>
              </a:rPr>
              <a:t>Explicit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Import.</a:t>
            </a:r>
            <a:endParaRPr sz="1800">
              <a:latin typeface="Times New Roman"/>
              <a:cs typeface="Times New Roman"/>
            </a:endParaRPr>
          </a:p>
          <a:p>
            <a:pPr marL="90805" marR="182245">
              <a:lnSpc>
                <a:spcPct val="102200"/>
              </a:lnSpc>
              <a:spcBef>
                <a:spcPts val="5"/>
              </a:spcBef>
            </a:pPr>
            <a:r>
              <a:rPr dirty="0" sz="1800" spc="-15">
                <a:latin typeface="Times New Roman"/>
                <a:cs typeface="Times New Roman"/>
              </a:rPr>
              <a:t>Alternatively,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it</a:t>
            </a:r>
            <a:r>
              <a:rPr dirty="0" sz="1800">
                <a:latin typeface="Times New Roman"/>
                <a:cs typeface="Times New Roman"/>
              </a:rPr>
              <a:t> can be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replaced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with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java.util.*;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11361" y="912173"/>
            <a:ext cx="2874010" cy="76200"/>
          </a:xfrm>
          <a:custGeom>
            <a:avLst/>
            <a:gdLst/>
            <a:ahLst/>
            <a:cxnLst/>
            <a:rect l="l" t="t" r="r" b="b"/>
            <a:pathLst>
              <a:path w="287400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492" y="50800"/>
                </a:lnTo>
                <a:lnTo>
                  <a:pt x="63492" y="25400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2874009" h="76200">
                <a:moveTo>
                  <a:pt x="76200" y="25399"/>
                </a:moveTo>
                <a:lnTo>
                  <a:pt x="63492" y="25400"/>
                </a:lnTo>
                <a:lnTo>
                  <a:pt x="63492" y="50800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2874009" h="76200">
                <a:moveTo>
                  <a:pt x="76200" y="50799"/>
                </a:moveTo>
                <a:lnTo>
                  <a:pt x="63492" y="50800"/>
                </a:lnTo>
                <a:lnTo>
                  <a:pt x="76200" y="50800"/>
                </a:lnTo>
                <a:close/>
              </a:path>
              <a:path w="2874009" h="76200">
                <a:moveTo>
                  <a:pt x="2874001" y="25398"/>
                </a:moveTo>
                <a:lnTo>
                  <a:pt x="76200" y="25399"/>
                </a:lnTo>
                <a:lnTo>
                  <a:pt x="76200" y="50799"/>
                </a:lnTo>
                <a:lnTo>
                  <a:pt x="2874001" y="50798"/>
                </a:lnTo>
                <a:lnTo>
                  <a:pt x="2874001" y="253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199" y="858795"/>
            <a:ext cx="103758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67765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Reading</a:t>
            </a:r>
            <a:r>
              <a:rPr dirty="0" spc="-10"/>
              <a:t> </a:t>
            </a:r>
            <a:r>
              <a:rPr dirty="0"/>
              <a:t>Input</a:t>
            </a:r>
            <a:r>
              <a:rPr dirty="0" spc="-10"/>
              <a:t>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96671" y="5278695"/>
            <a:ext cx="3657600" cy="36957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800" spc="-5">
                <a:latin typeface="Times New Roman"/>
                <a:cs typeface="Times New Roman"/>
              </a:rPr>
              <a:t>Create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Scanner object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13824" y="2730842"/>
            <a:ext cx="824230" cy="2552065"/>
          </a:xfrm>
          <a:custGeom>
            <a:avLst/>
            <a:gdLst/>
            <a:ahLst/>
            <a:cxnLst/>
            <a:rect l="l" t="t" r="r" b="b"/>
            <a:pathLst>
              <a:path w="824229" h="2552065">
                <a:moveTo>
                  <a:pt x="48476" y="68919"/>
                </a:moveTo>
                <a:lnTo>
                  <a:pt x="24238" y="76512"/>
                </a:lnTo>
                <a:lnTo>
                  <a:pt x="799527" y="2551648"/>
                </a:lnTo>
                <a:lnTo>
                  <a:pt x="823766" y="2544056"/>
                </a:lnTo>
                <a:lnTo>
                  <a:pt x="48476" y="68919"/>
                </a:lnTo>
                <a:close/>
              </a:path>
              <a:path w="824229" h="2552065">
                <a:moveTo>
                  <a:pt x="13580" y="0"/>
                </a:moveTo>
                <a:lnTo>
                  <a:pt x="0" y="84104"/>
                </a:lnTo>
                <a:lnTo>
                  <a:pt x="24238" y="76512"/>
                </a:lnTo>
                <a:lnTo>
                  <a:pt x="20445" y="64404"/>
                </a:lnTo>
                <a:lnTo>
                  <a:pt x="44683" y="56810"/>
                </a:lnTo>
                <a:lnTo>
                  <a:pt x="68360" y="56810"/>
                </a:lnTo>
                <a:lnTo>
                  <a:pt x="13580" y="0"/>
                </a:lnTo>
                <a:close/>
              </a:path>
              <a:path w="824229" h="2552065">
                <a:moveTo>
                  <a:pt x="44683" y="56810"/>
                </a:moveTo>
                <a:lnTo>
                  <a:pt x="20445" y="64404"/>
                </a:lnTo>
                <a:lnTo>
                  <a:pt x="24238" y="76512"/>
                </a:lnTo>
                <a:lnTo>
                  <a:pt x="48476" y="68919"/>
                </a:lnTo>
                <a:lnTo>
                  <a:pt x="44683" y="56810"/>
                </a:lnTo>
                <a:close/>
              </a:path>
              <a:path w="824229" h="2552065">
                <a:moveTo>
                  <a:pt x="68360" y="56810"/>
                </a:moveTo>
                <a:lnTo>
                  <a:pt x="44683" y="56810"/>
                </a:lnTo>
                <a:lnTo>
                  <a:pt x="48476" y="68919"/>
                </a:lnTo>
                <a:lnTo>
                  <a:pt x="72715" y="61327"/>
                </a:lnTo>
                <a:lnTo>
                  <a:pt x="68360" y="568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323" y="957586"/>
            <a:ext cx="10375898" cy="5486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4863" y="218947"/>
            <a:ext cx="6677659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5"/>
              <a:t> </a:t>
            </a:r>
            <a:r>
              <a:rPr dirty="0"/>
              <a:t>–</a:t>
            </a:r>
            <a:r>
              <a:rPr dirty="0" spc="-10"/>
              <a:t> </a:t>
            </a:r>
            <a:r>
              <a:rPr dirty="0"/>
              <a:t>Reading</a:t>
            </a:r>
            <a:r>
              <a:rPr dirty="0" spc="-10"/>
              <a:t> </a:t>
            </a:r>
            <a:r>
              <a:rPr dirty="0"/>
              <a:t>Input</a:t>
            </a:r>
            <a:r>
              <a:rPr dirty="0" spc="-10"/>
              <a:t> </a:t>
            </a:r>
            <a:r>
              <a:rPr dirty="0"/>
              <a:t>from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Console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04431" y="5278695"/>
            <a:ext cx="3657600" cy="64643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1440" marR="612140">
              <a:lnSpc>
                <a:spcPct val="101099"/>
              </a:lnSpc>
              <a:spcBef>
                <a:spcPts val="240"/>
              </a:spcBef>
            </a:pPr>
            <a:r>
              <a:rPr dirty="0" sz="1800" spc="-5">
                <a:latin typeface="Times New Roman"/>
                <a:cs typeface="Times New Roman"/>
              </a:rPr>
              <a:t>Use the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method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nextDouble()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to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obtain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5">
                <a:latin typeface="Times New Roman"/>
                <a:cs typeface="Times New Roman"/>
              </a:rPr>
              <a:t>double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value.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315200" y="3336324"/>
            <a:ext cx="1118235" cy="1948814"/>
          </a:xfrm>
          <a:custGeom>
            <a:avLst/>
            <a:gdLst/>
            <a:ahLst/>
            <a:cxnLst/>
            <a:rect l="l" t="t" r="r" b="b"/>
            <a:pathLst>
              <a:path w="1118234" h="1948814">
                <a:moveTo>
                  <a:pt x="48763" y="59914"/>
                </a:moveTo>
                <a:lnTo>
                  <a:pt x="26695" y="72491"/>
                </a:lnTo>
                <a:lnTo>
                  <a:pt x="1095951" y="1948660"/>
                </a:lnTo>
                <a:lnTo>
                  <a:pt x="1118019" y="1936083"/>
                </a:lnTo>
                <a:lnTo>
                  <a:pt x="48763" y="59914"/>
                </a:lnTo>
                <a:close/>
              </a:path>
              <a:path w="1118234" h="1948814">
                <a:moveTo>
                  <a:pt x="0" y="0"/>
                </a:moveTo>
                <a:lnTo>
                  <a:pt x="4627" y="85068"/>
                </a:lnTo>
                <a:lnTo>
                  <a:pt x="26695" y="72491"/>
                </a:lnTo>
                <a:lnTo>
                  <a:pt x="20407" y="61457"/>
                </a:lnTo>
                <a:lnTo>
                  <a:pt x="42475" y="48881"/>
                </a:lnTo>
                <a:lnTo>
                  <a:pt x="68124" y="48881"/>
                </a:lnTo>
                <a:lnTo>
                  <a:pt x="70831" y="47337"/>
                </a:lnTo>
                <a:lnTo>
                  <a:pt x="0" y="0"/>
                </a:lnTo>
                <a:close/>
              </a:path>
              <a:path w="1118234" h="1948814">
                <a:moveTo>
                  <a:pt x="42475" y="48881"/>
                </a:moveTo>
                <a:lnTo>
                  <a:pt x="20407" y="61457"/>
                </a:lnTo>
                <a:lnTo>
                  <a:pt x="26695" y="72491"/>
                </a:lnTo>
                <a:lnTo>
                  <a:pt x="48763" y="59914"/>
                </a:lnTo>
                <a:lnTo>
                  <a:pt x="42475" y="48881"/>
                </a:lnTo>
                <a:close/>
              </a:path>
              <a:path w="1118234" h="1948814">
                <a:moveTo>
                  <a:pt x="68124" y="48881"/>
                </a:moveTo>
                <a:lnTo>
                  <a:pt x="42475" y="48881"/>
                </a:lnTo>
                <a:lnTo>
                  <a:pt x="48763" y="59914"/>
                </a:lnTo>
                <a:lnTo>
                  <a:pt x="68124" y="4888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2025-01-28T23:34:43Z</dcterms:created>
  <dcterms:modified xsi:type="dcterms:W3CDTF">2025-01-28T23:34:43Z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LastSaved">
    <vt:filetime>2025-01-28T00:00:00Z</vt:filetime>
  </property>
</Properties>
</file>