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73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7175" y="89915"/>
            <a:ext cx="6089650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008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074" y="89915"/>
            <a:ext cx="6685915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3" y="1112011"/>
            <a:ext cx="470281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008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281" y="1030731"/>
            <a:ext cx="530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Lecture</a:t>
            </a:r>
            <a:r>
              <a:rPr sz="4000" spc="-20" dirty="0"/>
              <a:t> </a:t>
            </a:r>
            <a:r>
              <a:rPr sz="4000" dirty="0"/>
              <a:t>17</a:t>
            </a:r>
            <a:r>
              <a:rPr sz="4000" spc="-15" dirty="0"/>
              <a:t> </a:t>
            </a:r>
            <a:r>
              <a:rPr sz="4000" spc="-5" dirty="0"/>
              <a:t>Sets and</a:t>
            </a:r>
            <a:r>
              <a:rPr sz="4000" spc="-15" dirty="0"/>
              <a:t> </a:t>
            </a:r>
            <a:r>
              <a:rPr sz="4000" dirty="0"/>
              <a:t>Maps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074" y="236219"/>
            <a:ext cx="6664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50" dirty="0"/>
              <a:t> </a:t>
            </a:r>
            <a:r>
              <a:rPr spc="-20" dirty="0"/>
              <a:t>TestLinkedHashSet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392428"/>
            <a:ext cx="700532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6370" indent="-342900" algn="just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example creates a hash set filled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strings, </a:t>
            </a:r>
            <a:r>
              <a:rPr sz="3000" dirty="0">
                <a:latin typeface="Times New Roman"/>
                <a:cs typeface="Times New Roman"/>
              </a:rPr>
              <a:t>and uses an iterator to traverse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list.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100"/>
              </a:lnSpc>
              <a:spcBef>
                <a:spcPts val="615"/>
              </a:spcBef>
              <a:buSzPct val="75000"/>
              <a:buFont typeface="Arial"/>
              <a:buChar char="■"/>
              <a:tabLst>
                <a:tab pos="355600" algn="l"/>
              </a:tabLst>
            </a:pPr>
            <a:r>
              <a:rPr sz="2800" spc="-95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simplify the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loop without using 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iterator,</a:t>
            </a:r>
            <a:r>
              <a:rPr sz="2800" spc="-5" dirty="0">
                <a:latin typeface="Times New Roman"/>
                <a:cs typeface="Times New Roman"/>
              </a:rPr>
              <a:t> as follows: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74625" marR="767715" indent="-161925">
              <a:lnSpc>
                <a:spcPct val="116399"/>
              </a:lnSpc>
              <a:spcBef>
                <a:spcPts val="5"/>
              </a:spcBef>
            </a:pP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(Object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set)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System.out.print(element.toString()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343" y="89915"/>
            <a:ext cx="7098665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014855" marR="5080" indent="-2002155">
              <a:lnSpc>
                <a:spcPct val="100499"/>
              </a:lnSpc>
              <a:spcBef>
                <a:spcPts val="70"/>
              </a:spcBef>
              <a:tabLst>
                <a:tab pos="6402070" algn="l"/>
              </a:tabLst>
            </a:pPr>
            <a:r>
              <a:rPr spc="-5" dirty="0"/>
              <a:t>T</a:t>
            </a:r>
            <a:r>
              <a:rPr dirty="0"/>
              <a:t>he</a:t>
            </a:r>
            <a:r>
              <a:rPr spc="-5" dirty="0"/>
              <a:t> </a:t>
            </a:r>
            <a:r>
              <a:rPr dirty="0"/>
              <a:t>So</a:t>
            </a:r>
            <a:r>
              <a:rPr spc="-5" dirty="0"/>
              <a:t>r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dS</a:t>
            </a:r>
            <a:r>
              <a:rPr spc="-5" dirty="0"/>
              <a:t>e</a:t>
            </a:r>
            <a:r>
              <a:rPr dirty="0"/>
              <a:t>t </a:t>
            </a:r>
            <a:r>
              <a:rPr spc="-5" dirty="0"/>
              <a:t>I</a:t>
            </a:r>
            <a:r>
              <a:rPr dirty="0"/>
              <a:t>nt</a:t>
            </a:r>
            <a:r>
              <a:rPr spc="-5" dirty="0"/>
              <a:t>erfac</a:t>
            </a:r>
            <a:r>
              <a:rPr dirty="0"/>
              <a:t>e</a:t>
            </a:r>
            <a:r>
              <a:rPr spc="-5" dirty="0"/>
              <a:t> a</a:t>
            </a:r>
            <a:r>
              <a:rPr dirty="0"/>
              <a:t>nd	the  </a:t>
            </a:r>
            <a:r>
              <a:rPr spc="-25" dirty="0"/>
              <a:t>TreeSet</a:t>
            </a:r>
            <a:r>
              <a:rPr spc="-1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761235"/>
            <a:ext cx="7971155" cy="351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5255" indent="-342900">
              <a:lnSpc>
                <a:spcPct val="102699"/>
              </a:lnSpc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SortedSet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subinterface</a:t>
            </a:r>
            <a:r>
              <a:rPr sz="3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Set,</a:t>
            </a:r>
            <a:r>
              <a:rPr sz="3000" dirty="0">
                <a:latin typeface="Times New Roman"/>
                <a:cs typeface="Times New Roman"/>
              </a:rPr>
              <a:t> which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guarantees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sorted.</a:t>
            </a:r>
            <a:endParaRPr sz="3000">
              <a:latin typeface="Times New Roman"/>
              <a:cs typeface="Times New Roman"/>
            </a:endParaRPr>
          </a:p>
          <a:p>
            <a:pPr marL="355600" marR="477520" indent="-342900">
              <a:lnSpc>
                <a:spcPct val="102699"/>
              </a:lnSpc>
              <a:spcBef>
                <a:spcPts val="50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40" dirty="0">
                <a:latin typeface="Calibri"/>
                <a:cs typeface="Calibri"/>
              </a:rPr>
              <a:t>TreeSet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i="1" spc="-15" dirty="0">
                <a:latin typeface="Times New Roman"/>
                <a:cs typeface="Times New Roman"/>
              </a:rPr>
              <a:t>concrete</a:t>
            </a:r>
            <a:r>
              <a:rPr sz="3000" i="1" spc="-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class</a:t>
            </a:r>
            <a:r>
              <a:rPr sz="3000" i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SortedSet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105" dirty="0">
                <a:latin typeface="Times New Roman"/>
                <a:cs typeface="Times New Roman"/>
              </a:rPr>
              <a:t>You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use</a:t>
            </a:r>
            <a:r>
              <a:rPr sz="3000" dirty="0">
                <a:latin typeface="Times New Roman"/>
                <a:cs typeface="Times New Roman"/>
              </a:rPr>
              <a:t> 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iterator 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traverse the elements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sorted </a:t>
            </a:r>
            <a:r>
              <a:rPr sz="3000" spc="-30" dirty="0">
                <a:latin typeface="Times New Roman"/>
                <a:cs typeface="Times New Roman"/>
              </a:rPr>
              <a:t>order.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sorted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two ways.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343" y="89915"/>
            <a:ext cx="7098665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014855" marR="5080" indent="-2002155">
              <a:lnSpc>
                <a:spcPct val="100499"/>
              </a:lnSpc>
              <a:spcBef>
                <a:spcPts val="70"/>
              </a:spcBef>
              <a:tabLst>
                <a:tab pos="6402070" algn="l"/>
              </a:tabLst>
            </a:pPr>
            <a:r>
              <a:rPr spc="-5" dirty="0"/>
              <a:t>T</a:t>
            </a:r>
            <a:r>
              <a:rPr dirty="0"/>
              <a:t>he</a:t>
            </a:r>
            <a:r>
              <a:rPr spc="-5" dirty="0"/>
              <a:t> </a:t>
            </a:r>
            <a:r>
              <a:rPr dirty="0"/>
              <a:t>So</a:t>
            </a:r>
            <a:r>
              <a:rPr spc="-5" dirty="0"/>
              <a:t>r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dS</a:t>
            </a:r>
            <a:r>
              <a:rPr spc="-5" dirty="0"/>
              <a:t>e</a:t>
            </a:r>
            <a:r>
              <a:rPr dirty="0"/>
              <a:t>t </a:t>
            </a:r>
            <a:r>
              <a:rPr spc="-5" dirty="0"/>
              <a:t>I</a:t>
            </a:r>
            <a:r>
              <a:rPr dirty="0"/>
              <a:t>nt</a:t>
            </a:r>
            <a:r>
              <a:rPr spc="-5" dirty="0"/>
              <a:t>erfac</a:t>
            </a:r>
            <a:r>
              <a:rPr dirty="0"/>
              <a:t>e</a:t>
            </a:r>
            <a:r>
              <a:rPr spc="-5" dirty="0"/>
              <a:t> a</a:t>
            </a:r>
            <a:r>
              <a:rPr dirty="0"/>
              <a:t>nd	the  </a:t>
            </a:r>
            <a:r>
              <a:rPr spc="-25" dirty="0"/>
              <a:t>TreeSet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647443"/>
            <a:ext cx="8281670" cy="33350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way</a:t>
            </a:r>
            <a:r>
              <a:rPr sz="3200" spc="-5" dirty="0">
                <a:latin typeface="Times New Roman"/>
                <a:cs typeface="Times New Roman"/>
              </a:rPr>
              <a:t> is to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5" dirty="0">
                <a:latin typeface="Times New Roman"/>
                <a:cs typeface="Times New Roman"/>
              </a:rPr>
              <a:t>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Comparable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interface.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700"/>
              </a:lnSpc>
              <a:spcBef>
                <a:spcPts val="8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specify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comparator 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-5" dirty="0">
                <a:latin typeface="Times New Roman"/>
                <a:cs typeface="Times New Roman"/>
              </a:rPr>
              <a:t> if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class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</a:t>
            </a:r>
            <a:r>
              <a:rPr sz="3200" dirty="0">
                <a:latin typeface="Times New Roman"/>
                <a:cs typeface="Times New Roman"/>
              </a:rPr>
              <a:t> does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implement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Comparable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interface.</a:t>
            </a:r>
            <a:endParaRPr sz="3200">
              <a:latin typeface="Times New Roman"/>
              <a:cs typeface="Times New Roman"/>
            </a:endParaRPr>
          </a:p>
          <a:p>
            <a:pPr marL="755015" marR="244475" lvl="1" indent="-285750">
              <a:lnSpc>
                <a:spcPts val="3120"/>
              </a:lnSpc>
              <a:spcBef>
                <a:spcPts val="655"/>
              </a:spcBef>
              <a:buFont typeface="Arial"/>
              <a:buChar char="■"/>
              <a:tabLst>
                <a:tab pos="843915" algn="l"/>
                <a:tab pos="844550" algn="l"/>
              </a:tabLst>
            </a:pPr>
            <a:r>
              <a:rPr dirty="0"/>
              <a:t>	</a:t>
            </a:r>
            <a:r>
              <a:rPr sz="2800" dirty="0">
                <a:latin typeface="Times New Roman"/>
                <a:cs typeface="Times New Roman"/>
              </a:rPr>
              <a:t>Do not </a:t>
            </a:r>
            <a:r>
              <a:rPr sz="2800" spc="-5" dirty="0">
                <a:latin typeface="Times New Roman"/>
                <a:cs typeface="Times New Roman"/>
              </a:rPr>
              <a:t>use the </a:t>
            </a:r>
            <a:r>
              <a:rPr sz="2800" spc="-25" dirty="0">
                <a:latin typeface="Times New Roman"/>
                <a:cs typeface="Times New Roman"/>
              </a:rPr>
              <a:t>compareTo </a:t>
            </a:r>
            <a:r>
              <a:rPr sz="2800" spc="-5" dirty="0">
                <a:latin typeface="Times New Roman"/>
                <a:cs typeface="Times New Roman"/>
              </a:rPr>
              <a:t>method in the </a:t>
            </a:r>
            <a:r>
              <a:rPr sz="2800" spc="-10" dirty="0">
                <a:latin typeface="Times New Roman"/>
                <a:cs typeface="Times New Roman"/>
              </a:rPr>
              <a:t>class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approach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referred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i="1" spc="-25" dirty="0">
                <a:latin typeface="Times New Roman"/>
                <a:cs typeface="Times New Roman"/>
              </a:rPr>
              <a:t>order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by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comparator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859" y="425195"/>
            <a:ext cx="4935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50" dirty="0"/>
              <a:t> </a:t>
            </a:r>
            <a:r>
              <a:rPr spc="-45" dirty="0"/>
              <a:t>TestTreeSet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582419"/>
            <a:ext cx="8037195" cy="32740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25145" indent="-342900">
              <a:lnSpc>
                <a:spcPts val="3000"/>
              </a:lnSpc>
              <a:spcBef>
                <a:spcPts val="5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example</a:t>
            </a:r>
            <a:r>
              <a:rPr sz="2800" spc="-10" dirty="0">
                <a:latin typeface="Times New Roman"/>
                <a:cs typeface="Times New Roman"/>
              </a:rPr>
              <a:t> creates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 filled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strings,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then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creates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strings.</a:t>
            </a:r>
            <a:endParaRPr sz="2800">
              <a:latin typeface="Times New Roman"/>
              <a:cs typeface="Times New Roman"/>
            </a:endParaRPr>
          </a:p>
          <a:p>
            <a:pPr marL="355600" marR="796290" indent="-342900">
              <a:lnSpc>
                <a:spcPts val="3000"/>
              </a:lnSpc>
              <a:spcBef>
                <a:spcPts val="69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strings are sorted in the tree set using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compareTo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355600" marR="852805" indent="-342900">
              <a:lnSpc>
                <a:spcPts val="3000"/>
              </a:lnSpc>
              <a:spcBef>
                <a:spcPts val="69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example also </a:t>
            </a:r>
            <a:r>
              <a:rPr sz="2800" spc="-10" dirty="0">
                <a:latin typeface="Times New Roman"/>
                <a:cs typeface="Times New Roman"/>
              </a:rPr>
              <a:t>creates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tree set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geometric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590"/>
              </a:lnSpc>
              <a:spcBef>
                <a:spcPts val="64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geometric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the Comparator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252" y="846835"/>
            <a:ext cx="644398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class </a:t>
            </a:r>
            <a:r>
              <a:rPr sz="2400" spc="-30" dirty="0">
                <a:latin typeface="Times New Roman"/>
                <a:cs typeface="Times New Roman"/>
              </a:rPr>
              <a:t>TestTreeSet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static void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args)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Create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hash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Set&lt;String&gt;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HashSet&lt;&gt;();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Add strings to the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"London"</a:t>
            </a:r>
            <a:r>
              <a:rPr sz="2400" spc="-5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"Paris"</a:t>
            </a:r>
            <a:r>
              <a:rPr sz="2400" spc="-5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6865" marR="2799715">
              <a:lnSpc>
                <a:spcPct val="98700"/>
              </a:lnSpc>
              <a:spcBef>
                <a:spcPts val="65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 </a:t>
            </a:r>
            <a:r>
              <a:rPr sz="2400" b="1" spc="-40" dirty="0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sz="2400" spc="-40" dirty="0">
                <a:latin typeface="Times New Roman"/>
                <a:cs typeface="Times New Roman"/>
              </a:rPr>
              <a:t>); 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"San Francisco"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"Beijing"</a:t>
            </a:r>
            <a:r>
              <a:rPr sz="2400" spc="-5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</a:t>
            </a:r>
            <a:r>
              <a:rPr sz="2400" b="1" spc="-10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sz="2400" spc="-4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316865" marR="5080" indent="-5715">
              <a:lnSpc>
                <a:spcPts val="2810"/>
              </a:lnSpc>
            </a:pPr>
            <a:r>
              <a:rPr sz="2400" spc="-10" dirty="0">
                <a:latin typeface="Times New Roman"/>
                <a:cs typeface="Times New Roman"/>
              </a:rPr>
              <a:t>TreeSet&lt;String&gt; </a:t>
            </a:r>
            <a:r>
              <a:rPr sz="2400" spc="-5" dirty="0">
                <a:latin typeface="Times New Roman"/>
                <a:cs typeface="Times New Roman"/>
              </a:rPr>
              <a:t>treeSet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 </a:t>
            </a:r>
            <a:r>
              <a:rPr sz="2400" spc="-10" dirty="0">
                <a:latin typeface="Times New Roman"/>
                <a:cs typeface="Times New Roman"/>
              </a:rPr>
              <a:t>TreeSet&lt;&gt;(set); </a:t>
            </a:r>
            <a:r>
              <a:rPr sz="2400" spc="-5" dirty="0">
                <a:latin typeface="Times New Roman"/>
                <a:cs typeface="Times New Roman"/>
              </a:rPr>
              <a:t> 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"Sorted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8000"/>
                </a:solidFill>
                <a:latin typeface="Times New Roman"/>
                <a:cs typeface="Times New Roman"/>
              </a:rPr>
              <a:t>tree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set: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treeSet);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3741" y="20827"/>
            <a:ext cx="2507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latin typeface="Calibri"/>
                <a:cs typeface="Calibri"/>
              </a:rPr>
              <a:t>TestTreeSet.java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83" y="249427"/>
            <a:ext cx="7944484" cy="642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marR="1487805">
              <a:lnSpc>
                <a:spcPct val="100099"/>
              </a:lnSpc>
              <a:spcBef>
                <a:spcPts val="95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the methods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SortedSet interface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"first():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treeSet.first());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"last():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treeSet.last());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"headSet(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New 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York</a:t>
            </a:r>
            <a:r>
              <a:rPr sz="24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):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treeSet.headSet(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 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sz="2400" spc="-35" dirty="0">
                <a:latin typeface="Times New Roman"/>
                <a:cs typeface="Times New Roman"/>
              </a:rPr>
              <a:t>));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"tailSet(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New 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York</a:t>
            </a:r>
            <a:r>
              <a:rPr sz="24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):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treeSet.tailSet(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</a:t>
            </a:r>
            <a:r>
              <a:rPr sz="2400" b="1" spc="-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sz="2400" spc="-35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316865" marR="5080">
              <a:lnSpc>
                <a:spcPct val="100099"/>
              </a:lnSpc>
              <a:spcBef>
                <a:spcPts val="1415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the methods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NavigableSet interface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"lower(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treeSet.lower(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"higher(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treeSet.higher(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"floor(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treeSet.floor(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"ceiling(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treeSet.ceiling(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"pollFirst():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treeSet.pollFirst());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"pollLast():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treeSet.pollLast());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8000"/>
                </a:solidFill>
                <a:latin typeface="Times New Roman"/>
                <a:cs typeface="Times New Roman"/>
              </a:rPr>
              <a:t>tree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set: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treeSet);</a:t>
            </a:r>
            <a:endParaRPr sz="2400">
              <a:latin typeface="Times New Roman"/>
              <a:cs typeface="Times New Roman"/>
            </a:endParaRPr>
          </a:p>
          <a:p>
            <a:pPr marL="164465">
              <a:lnSpc>
                <a:spcPts val="2845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41" y="467868"/>
            <a:ext cx="8700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90" dirty="0"/>
              <a:t> </a:t>
            </a:r>
            <a:r>
              <a:rPr spc="-30" dirty="0"/>
              <a:t>TestTreeSetWithComparator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697228"/>
            <a:ext cx="7461884" cy="340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25" dirty="0">
                <a:latin typeface="Times New Roman"/>
                <a:cs typeface="Times New Roman"/>
              </a:rPr>
              <a:t>Write </a:t>
            </a:r>
            <a:r>
              <a:rPr sz="3000" dirty="0">
                <a:latin typeface="Times New Roman"/>
                <a:cs typeface="Times New Roman"/>
              </a:rPr>
              <a:t>a program that demonstrates how to </a:t>
            </a:r>
            <a:r>
              <a:rPr sz="3000" spc="-5" dirty="0">
                <a:latin typeface="Times New Roman"/>
                <a:cs typeface="Times New Roman"/>
              </a:rPr>
              <a:t>sort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 in a tree set </a:t>
            </a:r>
            <a:r>
              <a:rPr sz="3000" spc="-5" dirty="0">
                <a:latin typeface="Times New Roman"/>
                <a:cs typeface="Times New Roman"/>
              </a:rPr>
              <a:t>using </a:t>
            </a:r>
            <a:r>
              <a:rPr sz="3000" dirty="0">
                <a:latin typeface="Times New Roman"/>
                <a:cs typeface="Times New Roman"/>
              </a:rPr>
              <a:t>the Comparator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marR="47244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example creates a tree set of geometric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objects.</a:t>
            </a:r>
            <a:endParaRPr sz="3000">
              <a:latin typeface="Times New Roman"/>
              <a:cs typeface="Times New Roman"/>
            </a:endParaRPr>
          </a:p>
          <a:p>
            <a:pPr marL="355600" marR="14478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geometric objects are sorted </a:t>
            </a:r>
            <a:r>
              <a:rPr sz="3000" spc="-5" dirty="0">
                <a:latin typeface="Times New Roman"/>
                <a:cs typeface="Times New Roman"/>
              </a:rPr>
              <a:t>using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Comparator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329" y="196595"/>
            <a:ext cx="798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70" dirty="0"/>
              <a:t> </a:t>
            </a:r>
            <a:r>
              <a:rPr spc="-35" dirty="0"/>
              <a:t>TestTreeWithComparator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035811"/>
            <a:ext cx="7717790" cy="565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class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TestTreeSetWithComparator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static void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args)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set for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geometric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comparator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Set&lt;GeometricObject&gt;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17500" marR="716915" indent="152400">
              <a:lnSpc>
                <a:spcPts val="2900"/>
              </a:lnSpc>
              <a:spcBef>
                <a:spcPts val="4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 </a:t>
            </a:r>
            <a:r>
              <a:rPr sz="2400" spc="-10" dirty="0">
                <a:latin typeface="Times New Roman"/>
                <a:cs typeface="Times New Roman"/>
              </a:rPr>
              <a:t>TreeSet&lt;&gt;(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GeometricObjectComparator());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Rectangle(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2400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317500" marR="4397375">
              <a:lnSpc>
                <a:spcPts val="288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 </a:t>
            </a:r>
            <a:r>
              <a:rPr sz="2400" spc="-5" dirty="0">
                <a:latin typeface="Times New Roman"/>
                <a:cs typeface="Times New Roman"/>
              </a:rPr>
              <a:t>Circle(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40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Circle(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40</a:t>
            </a:r>
            <a:r>
              <a:rPr sz="2400" spc="-5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Rectangle(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469900" marR="139065" indent="-228600">
              <a:lnSpc>
                <a:spcPct val="100600"/>
              </a:lnSpc>
              <a:spcBef>
                <a:spcPts val="104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Display geometric objects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set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 sorted set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geometric objects"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(GeometricObject element: set)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"area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element.getArea());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605" y="196595"/>
            <a:ext cx="7367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9045" algn="l"/>
              </a:tabLst>
            </a:pPr>
            <a:r>
              <a:rPr dirty="0"/>
              <a:t>C</a:t>
            </a:r>
            <a:r>
              <a:rPr spc="-5" dirty="0"/>
              <a:t>a</a:t>
            </a:r>
            <a:r>
              <a:rPr dirty="0"/>
              <a:t>se</a:t>
            </a:r>
            <a:r>
              <a:rPr spc="-5" dirty="0"/>
              <a:t> </a:t>
            </a:r>
            <a:r>
              <a:rPr dirty="0"/>
              <a:t>Study: Counting	</a:t>
            </a:r>
            <a:r>
              <a:rPr spc="-5" dirty="0"/>
              <a:t>Ke</a:t>
            </a:r>
            <a:r>
              <a:rPr dirty="0"/>
              <a:t>y</a:t>
            </a:r>
            <a:r>
              <a:rPr spc="-5" dirty="0"/>
              <a:t>w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544828"/>
            <a:ext cx="7982584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example presents an application that counts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number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keywords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Java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source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file.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105" dirty="0">
                <a:latin typeface="Times New Roman"/>
                <a:cs typeface="Times New Roman"/>
              </a:rPr>
              <a:t>You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going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complete the </a:t>
            </a:r>
            <a:r>
              <a:rPr sz="3000" spc="-5" dirty="0">
                <a:latin typeface="Times New Roman"/>
                <a:cs typeface="Times New Roman"/>
              </a:rPr>
              <a:t>while </a:t>
            </a:r>
            <a:r>
              <a:rPr sz="3000" dirty="0">
                <a:latin typeface="Times New Roman"/>
                <a:cs typeface="Times New Roman"/>
              </a:rPr>
              <a:t>loop.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782827"/>
            <a:ext cx="8258175" cy="550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class </a:t>
            </a:r>
            <a:r>
              <a:rPr sz="2400" spc="-5" dirty="0">
                <a:latin typeface="Times New Roman"/>
                <a:cs typeface="Times New Roman"/>
              </a:rPr>
              <a:t>CountKeywords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17500" marR="951865" indent="-152400">
              <a:lnSpc>
                <a:spcPct val="100400"/>
              </a:lnSpc>
              <a:spcBef>
                <a:spcPts val="1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static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void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throws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</a:t>
            </a:r>
            <a:r>
              <a:rPr sz="2400" dirty="0">
                <a:latin typeface="Times New Roman"/>
                <a:cs typeface="Times New Roman"/>
              </a:rPr>
              <a:t> 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Scanner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Scanner(System.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"Enter</a:t>
            </a:r>
            <a:r>
              <a:rPr sz="2400" b="1" spc="-5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a Java 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source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file: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sz="2400" spc="-5" dirty="0">
                <a:latin typeface="Times New Roman"/>
                <a:cs typeface="Times New Roman"/>
              </a:rPr>
              <a:t>String filename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input.nextLine();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File(filename);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(file.exists())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45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"The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number</a:t>
            </a:r>
            <a:r>
              <a:rPr sz="2400" b="1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of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keywords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filename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is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countKeywords</a:t>
            </a:r>
            <a:r>
              <a:rPr sz="2400" spc="-10" dirty="0">
                <a:latin typeface="Times New Roman"/>
                <a:cs typeface="Times New Roman"/>
              </a:rPr>
              <a:t>(file));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r>
              <a:rPr sz="2400" b="1" spc="-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"File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filename</a:t>
            </a:r>
            <a:r>
              <a:rPr sz="2400" dirty="0">
                <a:latin typeface="Times New Roman"/>
                <a:cs typeface="Times New Roman"/>
              </a:rPr>
              <a:t>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does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not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exist"</a:t>
            </a:r>
            <a:r>
              <a:rPr sz="2400" spc="-5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739" y="29971"/>
            <a:ext cx="3719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Counting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Keywords.java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09295" marR="5080" indent="-544830">
              <a:lnSpc>
                <a:spcPct val="100499"/>
              </a:lnSpc>
              <a:spcBef>
                <a:spcPts val="70"/>
              </a:spcBef>
              <a:tabLst>
                <a:tab pos="3423920" algn="l"/>
              </a:tabLst>
            </a:pPr>
            <a:r>
              <a:rPr spc="-5" dirty="0"/>
              <a:t>Review </a:t>
            </a:r>
            <a:r>
              <a:rPr dirty="0"/>
              <a:t>of </a:t>
            </a:r>
            <a:r>
              <a:rPr spc="-5" dirty="0"/>
              <a:t>Java Collection </a:t>
            </a:r>
            <a:r>
              <a:rPr spc="-1085" dirty="0"/>
              <a:t> </a:t>
            </a:r>
            <a:r>
              <a:rPr spc="-5" dirty="0"/>
              <a:t>Framework	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96212"/>
            <a:ext cx="7150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Set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List 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subinterfaces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-5" dirty="0">
                <a:latin typeface="Times New Roman"/>
                <a:cs typeface="Times New Roman"/>
              </a:rPr>
              <a:t> Collection.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" y="2459037"/>
            <a:ext cx="82486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633476"/>
            <a:ext cx="8385175" cy="550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static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sz="24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countKeywords(File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throws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Array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of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 all Java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keywords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+</a:t>
            </a:r>
            <a:r>
              <a:rPr sz="2400"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true,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false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and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null</a:t>
            </a:r>
            <a:endParaRPr sz="2400">
              <a:latin typeface="Times New Roman"/>
              <a:cs typeface="Times New Roman"/>
            </a:endParaRPr>
          </a:p>
          <a:p>
            <a:pPr marL="469900" marR="108585" indent="-3048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String[]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keywordString</a:t>
            </a:r>
            <a:r>
              <a:rPr sz="2400" dirty="0">
                <a:latin typeface="Times New Roman"/>
                <a:cs typeface="Times New Roman"/>
              </a:rPr>
              <a:t> = </a:t>
            </a:r>
            <a:r>
              <a:rPr sz="2400" spc="-5" dirty="0">
                <a:latin typeface="Times New Roman"/>
                <a:cs typeface="Times New Roman"/>
              </a:rPr>
              <a:t>{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"abstract"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"assert"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"boolean"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"break"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"byte"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"case"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"catch"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"char"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"class"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"const"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10"/>
              </a:lnSpc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"continue"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"default"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"do"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"double"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"else"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"enum"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"extends"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"for"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"final"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"finally"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"float"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"goto"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"if"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"implements"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"import"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"instanceof"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"int"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"interface"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"long"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"native"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"new"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"package"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"private"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 marR="301625">
              <a:lnSpc>
                <a:spcPct val="99200"/>
              </a:lnSpc>
              <a:spcBef>
                <a:spcPts val="20"/>
              </a:spcBef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"protected"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"public"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"return"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"short"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"static"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"strictfp"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"super"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"switch"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"synchronized"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"this"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"throw"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"throws"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"transient"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"try"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"void"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"volatile"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"while"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"true"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"false"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"null"</a:t>
            </a:r>
            <a:r>
              <a:rPr sz="2400" spc="-5" dirty="0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Set&lt;String&gt;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HashSet&lt;&gt;(Arrays.</a:t>
            </a:r>
            <a:r>
              <a:rPr sz="2400" i="1" spc="-5" dirty="0">
                <a:latin typeface="Times New Roman"/>
                <a:cs typeface="Times New Roman"/>
              </a:rPr>
              <a:t>asList</a:t>
            </a:r>
            <a:r>
              <a:rPr sz="2400" spc="-5" dirty="0">
                <a:latin typeface="Times New Roman"/>
                <a:cs typeface="Times New Roman"/>
              </a:rPr>
              <a:t>(keywordString));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" y="2881071"/>
            <a:ext cx="3403600" cy="342900"/>
          </a:xfrm>
          <a:custGeom>
            <a:avLst/>
            <a:gdLst/>
            <a:ahLst/>
            <a:cxnLst/>
            <a:rect l="l" t="t" r="r" b="b"/>
            <a:pathLst>
              <a:path w="3403600" h="342900">
                <a:moveTo>
                  <a:pt x="3403600" y="0"/>
                </a:moveTo>
                <a:lnTo>
                  <a:pt x="3403600" y="0"/>
                </a:lnTo>
                <a:lnTo>
                  <a:pt x="0" y="0"/>
                </a:lnTo>
                <a:lnTo>
                  <a:pt x="0" y="342900"/>
                </a:lnTo>
                <a:lnTo>
                  <a:pt x="3403600" y="342900"/>
                </a:lnTo>
                <a:lnTo>
                  <a:pt x="3403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633476"/>
            <a:ext cx="630491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Set&lt;String&gt;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HashSet&lt;&gt;(Arrays.</a:t>
            </a:r>
            <a:r>
              <a:rPr sz="2400" i="1" spc="-5" dirty="0">
                <a:latin typeface="Times New Roman"/>
                <a:cs typeface="Times New Roman"/>
              </a:rPr>
              <a:t>asList</a:t>
            </a:r>
            <a:r>
              <a:rPr sz="2400" spc="-5" dirty="0">
                <a:latin typeface="Times New Roman"/>
                <a:cs typeface="Times New Roman"/>
              </a:rPr>
              <a:t>(keywordString));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Scanner input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Scanner(file);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while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(input.hasNext())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3249363"/>
            <a:ext cx="3754754" cy="3429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2590"/>
              </a:lnSpc>
            </a:pP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input.next();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3617663"/>
            <a:ext cx="4298950" cy="3429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2570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(keywordSet.contains(word))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" y="3973263"/>
            <a:ext cx="1725930" cy="3429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09600">
              <a:lnSpc>
                <a:spcPts val="2580"/>
              </a:lnSpc>
            </a:pP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oun</a:t>
            </a:r>
            <a:r>
              <a:rPr sz="2400" spc="-5" dirty="0">
                <a:latin typeface="Times New Roman"/>
                <a:cs typeface="Times New Roman"/>
              </a:rPr>
              <a:t>t++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291076"/>
            <a:ext cx="200850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sz="2400" b="1" spc="-7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387" y="241299"/>
            <a:ext cx="3806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The</a:t>
            </a:r>
            <a:r>
              <a:rPr sz="4000" spc="-50" dirty="0"/>
              <a:t> </a:t>
            </a:r>
            <a:r>
              <a:rPr sz="4000" dirty="0"/>
              <a:t>Map</a:t>
            </a:r>
            <a:r>
              <a:rPr sz="4000" spc="-45" dirty="0"/>
              <a:t> </a:t>
            </a:r>
            <a:r>
              <a:rPr sz="4000" dirty="0"/>
              <a:t>Interface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750315"/>
            <a:ext cx="6906259" cy="209804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maps keys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elements.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indexes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List,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indexes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integer.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Map,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</a:t>
            </a:r>
            <a:r>
              <a:rPr sz="2800" spc="-10" dirty="0">
                <a:latin typeface="Times New Roman"/>
                <a:cs typeface="Times New Roman"/>
              </a:rPr>
              <a:t> can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i="1" spc="-5" dirty="0">
                <a:latin typeface="Times New Roman"/>
                <a:cs typeface="Times New Roman"/>
              </a:rPr>
              <a:t>objects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3200400"/>
            <a:ext cx="8305800" cy="34956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68" y="425195"/>
            <a:ext cx="7840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4244340" algn="l"/>
              </a:tabLst>
            </a:pPr>
            <a:r>
              <a:rPr spc="-5" dirty="0"/>
              <a:t>Map	Interface</a:t>
            </a:r>
            <a:r>
              <a:rPr spc="5" dirty="0"/>
              <a:t> </a:t>
            </a:r>
            <a:r>
              <a:rPr spc="-5" dirty="0"/>
              <a:t>and	Class</a:t>
            </a:r>
            <a:r>
              <a:rPr spc="-60" dirty="0"/>
              <a:t> </a:t>
            </a:r>
            <a:r>
              <a:rPr spc="-5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117" y="1177035"/>
            <a:ext cx="8250555" cy="16992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63500" indent="-342900">
              <a:lnSpc>
                <a:spcPts val="3100"/>
              </a:lnSpc>
              <a:spcBef>
                <a:spcPts val="4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objects,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i="1" spc="-5" dirty="0">
                <a:latin typeface="Times New Roman"/>
                <a:cs typeface="Times New Roman"/>
              </a:rPr>
              <a:t>associated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00"/>
              </a:lnSpc>
              <a:spcBef>
                <a:spcPts val="69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95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key,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you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 to</a:t>
            </a:r>
            <a:r>
              <a:rPr sz="2800" dirty="0">
                <a:latin typeface="Times New Roman"/>
                <a:cs typeface="Times New Roman"/>
              </a:rPr>
              <a:t> put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 into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150" y="3733800"/>
            <a:ext cx="7785100" cy="19176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318" y="49275"/>
            <a:ext cx="4570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Concrete</a:t>
            </a:r>
            <a:r>
              <a:rPr sz="4000" spc="-30" dirty="0"/>
              <a:t> </a:t>
            </a:r>
            <a:r>
              <a:rPr sz="4000" dirty="0"/>
              <a:t>Map</a:t>
            </a:r>
            <a:r>
              <a:rPr sz="4000" spc="-25" dirty="0"/>
              <a:t> </a:t>
            </a:r>
            <a:r>
              <a:rPr sz="4000" spc="-5" dirty="0"/>
              <a:t>Classes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240" y="819567"/>
            <a:ext cx="6918192" cy="55797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468" y="49275"/>
            <a:ext cx="1154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</a:t>
            </a:r>
            <a:r>
              <a:rPr sz="4000" dirty="0"/>
              <a:t>nt</a:t>
            </a:r>
            <a:r>
              <a:rPr sz="4000" spc="5" dirty="0"/>
              <a:t>r</a:t>
            </a:r>
            <a:r>
              <a:rPr sz="4000" dirty="0"/>
              <a:t>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" y="1490662"/>
            <a:ext cx="8858249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270763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HashMap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975" y="1392428"/>
            <a:ext cx="8234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HashMap </a:t>
            </a:r>
            <a:r>
              <a:rPr sz="3000" dirty="0">
                <a:latin typeface="Times New Roman"/>
                <a:cs typeface="Times New Roman"/>
              </a:rPr>
              <a:t>class is </a:t>
            </a:r>
            <a:r>
              <a:rPr sz="3000" spc="-5" dirty="0">
                <a:latin typeface="Times New Roman"/>
                <a:cs typeface="Times New Roman"/>
              </a:rPr>
              <a:t>efficient </a:t>
            </a:r>
            <a:r>
              <a:rPr sz="3000" dirty="0">
                <a:latin typeface="Times New Roman"/>
                <a:cs typeface="Times New Roman"/>
              </a:rPr>
              <a:t>for locating a value,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inserting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mapping,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deleting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mapping.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270763"/>
            <a:ext cx="309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LinkedHashMap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975" y="994156"/>
            <a:ext cx="8491220" cy="4305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LinkedHashMap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introduced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JDK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1.4.</a:t>
            </a:r>
            <a:endParaRPr sz="2800">
              <a:latin typeface="Times New Roman"/>
              <a:cs typeface="Times New Roman"/>
            </a:endParaRPr>
          </a:p>
          <a:p>
            <a:pPr marL="355600" marR="464820" indent="-342900">
              <a:lnSpc>
                <a:spcPts val="3100"/>
              </a:lnSpc>
              <a:spcBef>
                <a:spcPts val="65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HashMap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linked list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implementation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supports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ordering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entries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map.</a:t>
            </a:r>
            <a:endParaRPr sz="2800">
              <a:latin typeface="Times New Roman"/>
              <a:cs typeface="Times New Roman"/>
            </a:endParaRPr>
          </a:p>
          <a:p>
            <a:pPr marL="355600" marR="219710" indent="-342900">
              <a:lnSpc>
                <a:spcPts val="3000"/>
              </a:lnSpc>
              <a:spcBef>
                <a:spcPts val="67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entries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retrieved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inserted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</a:t>
            </a:r>
            <a:r>
              <a:rPr sz="2800" dirty="0">
                <a:latin typeface="Times New Roman"/>
                <a:cs typeface="Times New Roman"/>
              </a:rPr>
              <a:t> (known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insertion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order</a:t>
            </a:r>
            <a:r>
              <a:rPr sz="2800" spc="-2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marR="148590" indent="-342900">
              <a:lnSpc>
                <a:spcPts val="3000"/>
              </a:lnSpc>
              <a:spcBef>
                <a:spcPts val="7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were last </a:t>
            </a:r>
            <a:r>
              <a:rPr sz="2800" spc="-10" dirty="0">
                <a:latin typeface="Times New Roman"/>
                <a:cs typeface="Times New Roman"/>
              </a:rPr>
              <a:t>accessed,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least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recently </a:t>
            </a:r>
            <a:r>
              <a:rPr sz="2800" spc="-10" dirty="0">
                <a:latin typeface="Times New Roman"/>
                <a:cs typeface="Times New Roman"/>
              </a:rPr>
              <a:t>accessed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most recent (</a:t>
            </a:r>
            <a:r>
              <a:rPr sz="2800" i="1" spc="-5" dirty="0">
                <a:latin typeface="Times New Roman"/>
                <a:cs typeface="Times New Roman"/>
              </a:rPr>
              <a:t>access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order</a:t>
            </a:r>
            <a:r>
              <a:rPr sz="2800" spc="-20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95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entries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HashMap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ordered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3180"/>
              </a:lnSpc>
              <a:spcBef>
                <a:spcPts val="3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construct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LinkedHashMap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order,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80"/>
              </a:lnSpc>
            </a:pPr>
            <a:r>
              <a:rPr sz="2800" spc="-15" dirty="0">
                <a:latin typeface="Calibri"/>
                <a:cs typeface="Calibri"/>
              </a:rPr>
              <a:t>LinkedHashMap(initialCapacity,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loadFactor,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032" y="270763"/>
            <a:ext cx="1685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/>
              <a:t>T</a:t>
            </a:r>
            <a:r>
              <a:rPr sz="3600" dirty="0"/>
              <a:t>ree</a:t>
            </a:r>
            <a:r>
              <a:rPr sz="3600" spc="-5" dirty="0"/>
              <a:t>M</a:t>
            </a:r>
            <a:r>
              <a:rPr sz="3600" dirty="0"/>
              <a:t>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975" y="1075435"/>
            <a:ext cx="8272145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672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Calibri"/>
                <a:cs typeface="Calibri"/>
              </a:rPr>
              <a:t>HashMap</a:t>
            </a:r>
            <a:r>
              <a:rPr sz="3000" spc="-5" dirty="0">
                <a:latin typeface="Times New Roman"/>
                <a:cs typeface="Times New Roman"/>
              </a:rPr>
              <a:t>, </a:t>
            </a:r>
            <a:r>
              <a:rPr sz="3000" spc="-10" dirty="0">
                <a:latin typeface="Calibri"/>
                <a:cs typeface="Calibri"/>
              </a:rPr>
              <a:t>LinkedHashMap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Calibri"/>
                <a:cs typeface="Calibri"/>
              </a:rPr>
              <a:t>TreeMap 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classes are three concrete implementations of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Map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Calibri"/>
                <a:cs typeface="Calibri"/>
              </a:rPr>
              <a:t>HashMap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efficient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b="1" i="1" spc="-5" dirty="0">
                <a:latin typeface="Times New Roman"/>
                <a:cs typeface="Times New Roman"/>
              </a:rPr>
              <a:t>locating</a:t>
            </a:r>
            <a:r>
              <a:rPr sz="3000" b="1" i="1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value,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3000" b="1" i="1" spc="-5" dirty="0">
                <a:latin typeface="Times New Roman"/>
                <a:cs typeface="Times New Roman"/>
              </a:rPr>
              <a:t>inserting</a:t>
            </a:r>
            <a:r>
              <a:rPr sz="3000" b="1" i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mapping,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b="1" i="1" dirty="0">
                <a:latin typeface="Times New Roman"/>
                <a:cs typeface="Times New Roman"/>
              </a:rPr>
              <a:t>deleting</a:t>
            </a:r>
            <a:r>
              <a:rPr sz="3000" b="1" i="1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mapping.</a:t>
            </a:r>
            <a:endParaRPr sz="3000">
              <a:latin typeface="Times New Roman"/>
              <a:cs typeface="Times New Roman"/>
            </a:endParaRPr>
          </a:p>
          <a:p>
            <a:pPr marL="355600" marR="40513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40" dirty="0">
                <a:latin typeface="Calibri"/>
                <a:cs typeface="Calibri"/>
              </a:rPr>
              <a:t>TreeMap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SortedMap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efficient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traversing </a:t>
            </a:r>
            <a:r>
              <a:rPr sz="3000" dirty="0">
                <a:latin typeface="Times New Roman"/>
                <a:cs typeface="Times New Roman"/>
              </a:rPr>
              <a:t>the keys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sorted </a:t>
            </a:r>
            <a:r>
              <a:rPr sz="3000" spc="-30" dirty="0">
                <a:latin typeface="Times New Roman"/>
                <a:cs typeface="Times New Roman"/>
              </a:rPr>
              <a:t>order.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042" y="562356"/>
            <a:ext cx="4243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30" dirty="0"/>
              <a:t> </a:t>
            </a:r>
            <a:r>
              <a:rPr spc="-50" dirty="0"/>
              <a:t>TestMap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950211"/>
            <a:ext cx="8164195" cy="35433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1197610" indent="-342900">
              <a:lnSpc>
                <a:spcPts val="3310"/>
              </a:lnSpc>
              <a:spcBef>
                <a:spcPts val="45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example creates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hash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borrowers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mortgages.</a:t>
            </a:r>
            <a:endParaRPr sz="3000">
              <a:latin typeface="Times New Roman"/>
              <a:cs typeface="Times New Roman"/>
            </a:endParaRPr>
          </a:p>
          <a:p>
            <a:pPr marL="355600" marR="647700" indent="-342900">
              <a:lnSpc>
                <a:spcPct val="90300"/>
              </a:lnSpc>
              <a:spcBef>
                <a:spcPts val="58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program </a:t>
            </a:r>
            <a:r>
              <a:rPr sz="3000" spc="-5" dirty="0">
                <a:latin typeface="Times New Roman"/>
                <a:cs typeface="Times New Roman"/>
              </a:rPr>
              <a:t>first </a:t>
            </a:r>
            <a:r>
              <a:rPr sz="3000" dirty="0">
                <a:latin typeface="Times New Roman"/>
                <a:cs typeface="Times New Roman"/>
              </a:rPr>
              <a:t>creates a hash map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borrower’s </a:t>
            </a:r>
            <a:r>
              <a:rPr sz="3000" dirty="0">
                <a:latin typeface="Times New Roman"/>
                <a:cs typeface="Times New Roman"/>
              </a:rPr>
              <a:t>name as its key and mortgage as its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190"/>
              </a:lnSpc>
              <a:spcBef>
                <a:spcPts val="855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program then creates a tree map from the hash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displays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mappings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ascending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order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" y="184150"/>
            <a:ext cx="8623300" cy="6210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72000" y="1143000"/>
            <a:ext cx="4495800" cy="685800"/>
          </a:xfrm>
          <a:prstGeom prst="rect">
            <a:avLst/>
          </a:prstGeom>
          <a:ln w="9525">
            <a:solidFill>
              <a:srgbClr val="CBCBCB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Collection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interface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root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 interface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 manipulating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a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collection 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objects.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633476"/>
            <a:ext cx="8518525" cy="587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class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TestMap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static void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args)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HashMap</a:t>
            </a:r>
            <a:endParaRPr sz="2400">
              <a:latin typeface="Times New Roman"/>
              <a:cs typeface="Times New Roman"/>
            </a:endParaRPr>
          </a:p>
          <a:p>
            <a:pPr marL="317500" marR="1596390">
              <a:lnSpc>
                <a:spcPts val="2810"/>
              </a:lnSpc>
              <a:spcBef>
                <a:spcPts val="155"/>
              </a:spcBef>
            </a:pPr>
            <a:r>
              <a:rPr sz="2400" spc="-5" dirty="0">
                <a:latin typeface="Times New Roman"/>
                <a:cs typeface="Times New Roman"/>
              </a:rPr>
              <a:t>Map&lt;String,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Integer&gt;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hashMap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HashMap&lt;&gt;();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"Smith"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30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20"/>
              </a:lnSpc>
            </a:pPr>
            <a:r>
              <a:rPr sz="2400" spc="-5" dirty="0">
                <a:latin typeface="Times New Roman"/>
                <a:cs typeface="Times New Roman"/>
              </a:rPr>
              <a:t>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"Anderson"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31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"Lewis"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"Cook"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317500" marR="1666239">
              <a:lnSpc>
                <a:spcPct val="100800"/>
              </a:lnSpc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"Display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entries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HashMap"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.println(hashMap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TreeMap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preceding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HashMap</a:t>
            </a:r>
            <a:endParaRPr sz="2400">
              <a:latin typeface="Times New Roman"/>
              <a:cs typeface="Times New Roman"/>
            </a:endParaRPr>
          </a:p>
          <a:p>
            <a:pPr marL="317500" marR="5080">
              <a:lnSpc>
                <a:spcPct val="992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Map&lt;String,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Integer&gt;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treeMap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TreeMap&lt;&gt;(hashMap); </a:t>
            </a:r>
            <a:r>
              <a:rPr sz="2400" spc="-5" dirty="0">
                <a:latin typeface="Times New Roman"/>
                <a:cs typeface="Times New Roman"/>
              </a:rPr>
              <a:t> 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"Display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entries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ascending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order</a:t>
            </a:r>
            <a:r>
              <a:rPr sz="2400" b="1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of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key"</a:t>
            </a:r>
            <a:r>
              <a:rPr sz="2400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.println(treeMap);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940" y="157988"/>
            <a:ext cx="2058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TestMap.java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16355"/>
            <a:ext cx="7484109" cy="515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LinkedHashMap</a:t>
            </a:r>
            <a:endParaRPr sz="2400">
              <a:latin typeface="Times New Roman"/>
              <a:cs typeface="Times New Roman"/>
            </a:endParaRPr>
          </a:p>
          <a:p>
            <a:pPr marL="12700" marR="2244725">
              <a:lnSpc>
                <a:spcPct val="100800"/>
              </a:lnSpc>
            </a:pPr>
            <a:r>
              <a:rPr sz="2400" spc="-5" dirty="0">
                <a:latin typeface="Times New Roman"/>
                <a:cs typeface="Times New Roman"/>
              </a:rPr>
              <a:t>Map&lt;String,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Integer&gt; linkedHashMap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LinkedHashMap&lt;&gt;(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0.75f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true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linkedHashMap.put(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"Smith"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30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sz="2400" spc="-5" dirty="0">
                <a:latin typeface="Times New Roman"/>
                <a:cs typeface="Times New Roman"/>
              </a:rPr>
              <a:t>linkedHashMap.put(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"Anderson"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31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linkedHashMap.put(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"Lewis"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linkedHashMap.put(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"Cook"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911860">
              <a:lnSpc>
                <a:spcPct val="988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Display the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age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for Lewis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age for "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"Lewis is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linkedHashMap.get(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"Lewis"</a:t>
            </a:r>
            <a:r>
              <a:rPr sz="2400" spc="-5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Display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linkedHashmap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"Display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entries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4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LinkedHashMap"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.println(linkedHashMap);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940" y="157988"/>
            <a:ext cx="2058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TestMap.java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57020"/>
            <a:ext cx="7903209" cy="22199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7500" marR="2012314" indent="-228600">
              <a:lnSpc>
                <a:spcPct val="100400"/>
              </a:lnSpc>
              <a:spcBef>
                <a:spcPts val="85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Display each entry with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name and age 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Names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and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ages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8000"/>
                </a:solidFill>
                <a:latin typeface="Times New Roman"/>
                <a:cs typeface="Times New Roman"/>
              </a:rPr>
              <a:t>are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treeMap.forEach(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ts val="2845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(name,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age)</a:t>
            </a:r>
            <a:r>
              <a:rPr sz="2400" dirty="0">
                <a:latin typeface="Times New Roman"/>
                <a:cs typeface="Times New Roman"/>
              </a:rPr>
              <a:t> -&gt;</a:t>
            </a:r>
            <a:r>
              <a:rPr sz="2400" spc="-5" dirty="0">
                <a:latin typeface="Times New Roman"/>
                <a:cs typeface="Times New Roman"/>
              </a:rPr>
              <a:t> 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.print(name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": "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age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940" y="157988"/>
            <a:ext cx="2058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TestMap.java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95" y="458724"/>
            <a:ext cx="8823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30" dirty="0"/>
              <a:t> </a:t>
            </a:r>
            <a:r>
              <a:rPr spc="-20" dirty="0"/>
              <a:t>CountOccurrenceOfWords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5" y="1316228"/>
            <a:ext cx="8767445" cy="506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program counts the occurrences of </a:t>
            </a:r>
            <a:r>
              <a:rPr sz="3000" spc="-5" dirty="0">
                <a:latin typeface="Times New Roman"/>
                <a:cs typeface="Times New Roman"/>
              </a:rPr>
              <a:t>words </a:t>
            </a:r>
            <a:r>
              <a:rPr sz="3000" dirty="0">
                <a:latin typeface="Times New Roman"/>
                <a:cs typeface="Times New Roman"/>
              </a:rPr>
              <a:t>in a text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displays the </a:t>
            </a:r>
            <a:r>
              <a:rPr sz="3000" spc="-5" dirty="0">
                <a:latin typeface="Times New Roman"/>
                <a:cs typeface="Times New Roman"/>
              </a:rPr>
              <a:t>words </a:t>
            </a:r>
            <a:r>
              <a:rPr sz="3000" dirty="0">
                <a:latin typeface="Times New Roman"/>
                <a:cs typeface="Times New Roman"/>
              </a:rPr>
              <a:t>and their occurrences in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ascending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order of the </a:t>
            </a:r>
            <a:r>
              <a:rPr sz="3000" spc="-5" dirty="0">
                <a:latin typeface="Times New Roman"/>
                <a:cs typeface="Times New Roman"/>
              </a:rPr>
              <a:t>words.</a:t>
            </a:r>
            <a:endParaRPr sz="3000">
              <a:latin typeface="Times New Roman"/>
              <a:cs typeface="Times New Roman"/>
            </a:endParaRPr>
          </a:p>
          <a:p>
            <a:pPr marL="355600" marR="35560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program uses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hash map to</a:t>
            </a:r>
            <a:r>
              <a:rPr sz="3000" spc="-5" dirty="0">
                <a:latin typeface="Times New Roman"/>
                <a:cs typeface="Times New Roman"/>
              </a:rPr>
              <a:t> store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pair </a:t>
            </a:r>
            <a:r>
              <a:rPr sz="3000" spc="-5" dirty="0">
                <a:latin typeface="Times New Roman"/>
                <a:cs typeface="Times New Roman"/>
              </a:rPr>
              <a:t>consisting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word</a:t>
            </a:r>
            <a:r>
              <a:rPr sz="3000" dirty="0">
                <a:latin typeface="Times New Roman"/>
                <a:cs typeface="Times New Roman"/>
              </a:rPr>
              <a:t> 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count.</a:t>
            </a:r>
            <a:endParaRPr sz="3000">
              <a:latin typeface="Times New Roman"/>
              <a:cs typeface="Times New Roman"/>
            </a:endParaRPr>
          </a:p>
          <a:p>
            <a:pPr marL="355600" marR="55880" indent="-342900">
              <a:lnSpc>
                <a:spcPct val="100000"/>
              </a:lnSpc>
              <a:spcBef>
                <a:spcPts val="31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each </a:t>
            </a:r>
            <a:r>
              <a:rPr sz="3000" spc="-5" dirty="0">
                <a:latin typeface="Times New Roman"/>
                <a:cs typeface="Times New Roman"/>
              </a:rPr>
              <a:t>word, </a:t>
            </a:r>
            <a:r>
              <a:rPr sz="3000" dirty="0">
                <a:latin typeface="Times New Roman"/>
                <a:cs typeface="Times New Roman"/>
              </a:rPr>
              <a:t>check whether it is already a key in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map.</a:t>
            </a:r>
            <a:endParaRPr sz="3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Font typeface="Arial"/>
              <a:buChar char="■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not,</a:t>
            </a:r>
            <a:r>
              <a:rPr sz="2600" spc="-5" dirty="0">
                <a:latin typeface="Times New Roman"/>
                <a:cs typeface="Times New Roman"/>
              </a:rPr>
              <a:t> add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key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 value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map.</a:t>
            </a:r>
            <a:endParaRPr sz="2600">
              <a:latin typeface="Times New Roman"/>
              <a:cs typeface="Times New Roman"/>
            </a:endParaRPr>
          </a:p>
          <a:p>
            <a:pPr marL="755015" marR="143510" lvl="1" indent="-285750">
              <a:lnSpc>
                <a:spcPct val="103099"/>
              </a:lnSpc>
              <a:spcBef>
                <a:spcPts val="170"/>
              </a:spcBef>
              <a:buFont typeface="Arial"/>
              <a:buChar char="■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Otherwise, increase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value for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word (key) </a:t>
            </a:r>
            <a:r>
              <a:rPr sz="2600" dirty="0">
                <a:latin typeface="Times New Roman"/>
                <a:cs typeface="Times New Roman"/>
              </a:rPr>
              <a:t>by 1 in 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map.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105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sort </a:t>
            </a:r>
            <a:r>
              <a:rPr sz="3000" dirty="0">
                <a:latin typeface="Times New Roman"/>
                <a:cs typeface="Times New Roman"/>
              </a:rPr>
              <a:t>the map,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convert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tree map.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036" y="425195"/>
            <a:ext cx="3870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5" dirty="0"/>
              <a:t>Set</a:t>
            </a:r>
            <a:r>
              <a:rPr spc="-3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75" y="1432052"/>
            <a:ext cx="8411210" cy="38328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Set </a:t>
            </a:r>
            <a:r>
              <a:rPr sz="3000" dirty="0">
                <a:latin typeface="Times New Roman"/>
                <a:cs typeface="Times New Roman"/>
              </a:rPr>
              <a:t>interface extends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Collection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marR="179070" indent="-342900">
              <a:lnSpc>
                <a:spcPct val="100000"/>
              </a:lnSpc>
              <a:spcBef>
                <a:spcPts val="29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does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introduce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constants,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but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 stipulates that an instance of </a:t>
            </a:r>
            <a:r>
              <a:rPr sz="3000" spc="-5" dirty="0">
                <a:latin typeface="Times New Roman"/>
                <a:cs typeface="Times New Roman"/>
              </a:rPr>
              <a:t>Set </a:t>
            </a:r>
            <a:r>
              <a:rPr sz="3000" dirty="0">
                <a:latin typeface="Times New Roman"/>
                <a:cs typeface="Times New Roman"/>
              </a:rPr>
              <a:t>contains no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duplicate elements.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31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concrete classes that implement </a:t>
            </a:r>
            <a:r>
              <a:rPr sz="3000" spc="-5" dirty="0">
                <a:latin typeface="Times New Roman"/>
                <a:cs typeface="Times New Roman"/>
              </a:rPr>
              <a:t>Set must </a:t>
            </a:r>
            <a:r>
              <a:rPr sz="3000" dirty="0">
                <a:latin typeface="Times New Roman"/>
                <a:cs typeface="Times New Roman"/>
              </a:rPr>
              <a:t>ensure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duplicate 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be added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marR="292100" indent="-342900">
              <a:lnSpc>
                <a:spcPct val="100000"/>
              </a:lnSpc>
              <a:spcBef>
                <a:spcPts val="29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That is no </a:t>
            </a:r>
            <a:r>
              <a:rPr sz="3000" spc="-5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elements e1 and e2 can be in the set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such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e1.equals(e2)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true.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677" y="68891"/>
            <a:ext cx="7044583" cy="62634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518" y="49275"/>
            <a:ext cx="35242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 indent="-733425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The</a:t>
            </a:r>
            <a:r>
              <a:rPr sz="4000" spc="-50" dirty="0"/>
              <a:t> </a:t>
            </a:r>
            <a:r>
              <a:rPr sz="4000" spc="-5" dirty="0"/>
              <a:t>Set</a:t>
            </a:r>
            <a:r>
              <a:rPr sz="4000" spc="-40" dirty="0"/>
              <a:t> </a:t>
            </a:r>
            <a:r>
              <a:rPr sz="4000" dirty="0"/>
              <a:t>Interface </a:t>
            </a:r>
            <a:r>
              <a:rPr sz="4000" spc="-985" dirty="0"/>
              <a:t> </a:t>
            </a:r>
            <a:r>
              <a:rPr sz="4000" spc="-5" dirty="0"/>
              <a:t>Hierarchy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080" y="425195"/>
            <a:ext cx="4960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70" dirty="0"/>
              <a:t> </a:t>
            </a:r>
            <a:r>
              <a:rPr spc="-5" dirty="0"/>
              <a:t>AbstractSet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468628"/>
            <a:ext cx="8406765" cy="471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6905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AbstractSet</a:t>
            </a:r>
            <a:r>
              <a:rPr sz="3000" dirty="0">
                <a:latin typeface="Times New Roman"/>
                <a:cs typeface="Times New Roman"/>
              </a:rPr>
              <a:t> class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convenience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extends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AbstractCollection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marR="879475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AbstractSet </a:t>
            </a:r>
            <a:r>
              <a:rPr sz="3000" dirty="0">
                <a:latin typeface="Times New Roman"/>
                <a:cs typeface="Times New Roman"/>
              </a:rPr>
              <a:t>class provides concrete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implementations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equals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hashCode</a:t>
            </a:r>
            <a:r>
              <a:rPr sz="3000" dirty="0">
                <a:latin typeface="Times New Roman"/>
                <a:cs typeface="Times New Roman"/>
              </a:rPr>
              <a:t> method.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31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hash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 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set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sum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hash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 of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marR="105410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Since </a:t>
            </a:r>
            <a:r>
              <a:rPr sz="3000" dirty="0">
                <a:latin typeface="Times New Roman"/>
                <a:cs typeface="Times New Roman"/>
              </a:rPr>
              <a:t>the size method and iterator method are not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implemented 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AbstractSet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class,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AbstractSet</a:t>
            </a:r>
            <a:r>
              <a:rPr sz="3000" dirty="0">
                <a:latin typeface="Times New Roman"/>
                <a:cs typeface="Times New Roman"/>
              </a:rPr>
              <a:t> is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 class.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918" y="425195"/>
            <a:ext cx="4246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HashSet</a:t>
            </a:r>
            <a:r>
              <a:rPr spc="-2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468628"/>
            <a:ext cx="796734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04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HashSet </a:t>
            </a:r>
            <a:r>
              <a:rPr sz="3000" dirty="0">
                <a:latin typeface="Times New Roman"/>
                <a:cs typeface="Times New Roman"/>
              </a:rPr>
              <a:t>class is a concrete class that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used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store</a:t>
            </a:r>
            <a:r>
              <a:rPr sz="3000" dirty="0">
                <a:latin typeface="Times New Roman"/>
                <a:cs typeface="Times New Roman"/>
              </a:rPr>
              <a:t> duplicate-free elements.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15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For </a:t>
            </a:r>
            <a:r>
              <a:rPr sz="3000" spc="-25" dirty="0">
                <a:latin typeface="Times New Roman"/>
                <a:cs typeface="Times New Roman"/>
              </a:rPr>
              <a:t>efficiency, </a:t>
            </a:r>
            <a:r>
              <a:rPr sz="3000" dirty="0">
                <a:latin typeface="Times New Roman"/>
                <a:cs typeface="Times New Roman"/>
              </a:rPr>
              <a:t>objects added to a hash set need 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 the </a:t>
            </a:r>
            <a:r>
              <a:rPr sz="3000" spc="-5" dirty="0">
                <a:latin typeface="Times New Roman"/>
                <a:cs typeface="Times New Roman"/>
              </a:rPr>
              <a:t>hashCode </a:t>
            </a:r>
            <a:r>
              <a:rPr sz="3000" dirty="0">
                <a:latin typeface="Times New Roman"/>
                <a:cs typeface="Times New Roman"/>
              </a:rPr>
              <a:t>method in a manner that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properly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disperses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hash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342" y="501395"/>
            <a:ext cx="5081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50" dirty="0"/>
              <a:t> </a:t>
            </a:r>
            <a:r>
              <a:rPr spc="-30" dirty="0"/>
              <a:t>TestHashSet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04620"/>
            <a:ext cx="7366000" cy="499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7050" indent="-342900" algn="just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example creates a hash set filled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strings, </a:t>
            </a:r>
            <a:r>
              <a:rPr sz="3000" dirty="0">
                <a:latin typeface="Times New Roman"/>
                <a:cs typeface="Times New Roman"/>
              </a:rPr>
              <a:t>and uses an iterator to traverse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list.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500"/>
              </a:lnSpc>
              <a:spcBef>
                <a:spcPts val="894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Add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Paris,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Times New Roman"/>
                <a:cs typeface="Times New Roman"/>
              </a:rPr>
              <a:t>York,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San </a:t>
            </a:r>
            <a:r>
              <a:rPr sz="3000" dirty="0">
                <a:latin typeface="Times New Roman"/>
                <a:cs typeface="Times New Roman"/>
              </a:rPr>
              <a:t>Francisco,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Beijing,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-80" dirty="0">
                <a:latin typeface="Times New Roman"/>
                <a:cs typeface="Times New Roman"/>
              </a:rPr>
              <a:t>York</a:t>
            </a:r>
            <a:r>
              <a:rPr sz="3000" dirty="0">
                <a:latin typeface="Times New Roman"/>
                <a:cs typeface="Times New Roman"/>
              </a:rPr>
              <a:t> to </a:t>
            </a:r>
            <a:r>
              <a:rPr sz="3000" spc="-10" dirty="0">
                <a:latin typeface="Calibri"/>
                <a:cs typeface="Calibri"/>
              </a:rPr>
              <a:t>set</a:t>
            </a:r>
            <a:r>
              <a:rPr sz="3000" spc="-1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TestHashSet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91059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void </a:t>
            </a:r>
            <a:r>
              <a:rPr sz="2400" spc="-5" dirty="0">
                <a:latin typeface="Calibri"/>
                <a:cs typeface="Calibri"/>
              </a:rPr>
              <a:t>main(String[]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args)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Create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hash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Set&lt;String&gt;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HashSet&lt;&gt;();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Add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strings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alibri"/>
                <a:cs typeface="Calibri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"London"</a:t>
            </a:r>
            <a:r>
              <a:rPr sz="2400" spc="-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66547"/>
            <a:ext cx="7343140" cy="661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TestHashSet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void </a:t>
            </a:r>
            <a:r>
              <a:rPr sz="2400" spc="-5" dirty="0">
                <a:latin typeface="Calibri"/>
                <a:cs typeface="Calibri"/>
              </a:rPr>
              <a:t>main(String[]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args)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Create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hash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Set&lt;String&gt;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HashSet&lt;&gt;();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285750" marR="4126865">
              <a:lnSpc>
                <a:spcPct val="100800"/>
              </a:lnSpc>
              <a:spcBef>
                <a:spcPts val="5"/>
              </a:spcBef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 Add strings 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the set </a:t>
            </a:r>
            <a:r>
              <a:rPr sz="2400" i="1" spc="-5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"London"</a:t>
            </a:r>
            <a:r>
              <a:rPr sz="2400" spc="-5" dirty="0">
                <a:latin typeface="Calibri"/>
                <a:cs typeface="Calibri"/>
              </a:rPr>
              <a:t>);…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m.</a:t>
            </a:r>
            <a:r>
              <a:rPr sz="2400" b="1" i="1" spc="-5" dirty="0">
                <a:solidFill>
                  <a:srgbClr val="660E7A"/>
                </a:solidFill>
                <a:latin typeface="Calibri"/>
                <a:cs typeface="Calibri"/>
              </a:rPr>
              <a:t>ou</a:t>
            </a:r>
            <a:r>
              <a:rPr sz="2400" b="1" i="1" spc="5" dirty="0">
                <a:solidFill>
                  <a:srgbClr val="660E7A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pri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tln(s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285750" marR="1981835">
              <a:lnSpc>
                <a:spcPct val="99200"/>
              </a:lnSpc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 Display the elements in the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hash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set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(String s: set) </a:t>
            </a:r>
            <a:r>
              <a:rPr sz="2400" dirty="0">
                <a:latin typeface="Calibri"/>
                <a:cs typeface="Calibri"/>
              </a:rPr>
              <a:t>{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.print(s.toUpperCase()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4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Process the elements using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forEach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</a:pPr>
            <a:r>
              <a:rPr sz="2400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.println();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sz="2400" spc="-15" dirty="0">
                <a:latin typeface="Calibri"/>
                <a:cs typeface="Calibri"/>
              </a:rPr>
              <a:t>set.forEach(e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.print(e.toLowerCase()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4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));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2263</Words>
  <Application>Microsoft Office PowerPoint</Application>
  <PresentationFormat>On-screen Show (4:3)</PresentationFormat>
  <Paragraphs>204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Lecture 17 Sets and Maps</vt:lpstr>
      <vt:lpstr>Review of Java Collection  Framework hierarchy</vt:lpstr>
      <vt:lpstr>PowerPoint Presentation</vt:lpstr>
      <vt:lpstr>The Set Interface</vt:lpstr>
      <vt:lpstr>The Set Interface  Hierarchy</vt:lpstr>
      <vt:lpstr>The AbstractSet Class</vt:lpstr>
      <vt:lpstr>The HashSet Class</vt:lpstr>
      <vt:lpstr>Example: TestHashSet</vt:lpstr>
      <vt:lpstr>PowerPoint Presentation</vt:lpstr>
      <vt:lpstr>Example: TestLinkedHashSet</vt:lpstr>
      <vt:lpstr>The SortedSet Interface and the  TreeSet Class</vt:lpstr>
      <vt:lpstr>The SortedSet Interface and the  TreeSet Class</vt:lpstr>
      <vt:lpstr>Example: TestTreeSet</vt:lpstr>
      <vt:lpstr>TestTreeSet.java</vt:lpstr>
      <vt:lpstr>PowerPoint Presentation</vt:lpstr>
      <vt:lpstr>Example: TestTreeSetWithComparator</vt:lpstr>
      <vt:lpstr>Example: TestTreeWithComparator</vt:lpstr>
      <vt:lpstr>Case Study: Counting Keywords</vt:lpstr>
      <vt:lpstr>Counting Keywords.java</vt:lpstr>
      <vt:lpstr>PowerPoint Presentation</vt:lpstr>
      <vt:lpstr>PowerPoint Presentation</vt:lpstr>
      <vt:lpstr>The Map Interface</vt:lpstr>
      <vt:lpstr>Map Interface and Class Hierarchy</vt:lpstr>
      <vt:lpstr>Concrete Map Classes</vt:lpstr>
      <vt:lpstr>Entry</vt:lpstr>
      <vt:lpstr>HashMap</vt:lpstr>
      <vt:lpstr>LinkedHashMap</vt:lpstr>
      <vt:lpstr>TreeMap</vt:lpstr>
      <vt:lpstr>Example: TestMap</vt:lpstr>
      <vt:lpstr>TestMap.java</vt:lpstr>
      <vt:lpstr>TestMap.java</vt:lpstr>
      <vt:lpstr>TestMap.java</vt:lpstr>
      <vt:lpstr>Case Study: CountOccurrenceOfWords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1</cp:revision>
  <dcterms:created xsi:type="dcterms:W3CDTF">2025-02-09T22:45:14Z</dcterms:created>
  <dcterms:modified xsi:type="dcterms:W3CDTF">2025-02-09T23:42:06Z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2025-02-09T23:42:06Z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d15f7aa1-9230-460a-a4b6-965411b4467d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