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132" y="165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93139" y="118871"/>
            <a:ext cx="10205720" cy="558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Lecture</a:t>
            </a:r>
            <a:r>
              <a:rPr spc="-15" dirty="0"/>
              <a:t> </a:t>
            </a:r>
            <a:r>
              <a:rPr dirty="0"/>
              <a:t>5</a:t>
            </a:r>
            <a:r>
              <a:rPr spc="-15" dirty="0"/>
              <a:t> </a:t>
            </a:r>
            <a:r>
              <a:rPr dirty="0"/>
              <a:t>-</a:t>
            </a:r>
            <a:r>
              <a:rPr spc="-25" dirty="0"/>
              <a:t> </a:t>
            </a:r>
            <a:r>
              <a:rPr spc="-5" dirty="0"/>
              <a:t>Methods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3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7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Lecture</a:t>
            </a:r>
            <a:r>
              <a:rPr spc="-15" dirty="0"/>
              <a:t> </a:t>
            </a:r>
            <a:r>
              <a:rPr dirty="0"/>
              <a:t>5</a:t>
            </a:r>
            <a:r>
              <a:rPr spc="-15" dirty="0"/>
              <a:t> </a:t>
            </a:r>
            <a:r>
              <a:rPr dirty="0"/>
              <a:t>-</a:t>
            </a:r>
            <a:r>
              <a:rPr spc="-25" dirty="0"/>
              <a:t> </a:t>
            </a:r>
            <a:r>
              <a:rPr spc="-5" dirty="0"/>
              <a:t>Methods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3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34877" y="1889382"/>
            <a:ext cx="5077460" cy="3475354"/>
          </a:xfrm>
          <a:custGeom>
            <a:avLst/>
            <a:gdLst/>
            <a:ahLst/>
            <a:cxnLst/>
            <a:rect l="l" t="t" r="r" b="b"/>
            <a:pathLst>
              <a:path w="5077460" h="3475354">
                <a:moveTo>
                  <a:pt x="0" y="0"/>
                </a:moveTo>
                <a:lnTo>
                  <a:pt x="5076890" y="0"/>
                </a:lnTo>
                <a:lnTo>
                  <a:pt x="5076890" y="3475001"/>
                </a:lnTo>
                <a:lnTo>
                  <a:pt x="0" y="3475001"/>
                </a:lnTo>
                <a:lnTo>
                  <a:pt x="0" y="0"/>
                </a:lnTo>
                <a:close/>
              </a:path>
            </a:pathLst>
          </a:custGeom>
          <a:ln w="23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952374" y="1920974"/>
            <a:ext cx="4888230" cy="34436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Lecture</a:t>
            </a:r>
            <a:r>
              <a:rPr spc="-15" dirty="0"/>
              <a:t> </a:t>
            </a:r>
            <a:r>
              <a:rPr dirty="0"/>
              <a:t>5</a:t>
            </a:r>
            <a:r>
              <a:rPr spc="-15" dirty="0"/>
              <a:t> </a:t>
            </a:r>
            <a:r>
              <a:rPr dirty="0"/>
              <a:t>-</a:t>
            </a:r>
            <a:r>
              <a:rPr spc="-25" dirty="0"/>
              <a:t> </a:t>
            </a:r>
            <a:r>
              <a:rPr spc="-5" dirty="0"/>
              <a:t>Methods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2/9/2025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3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132064" y="35175"/>
            <a:ext cx="4060190" cy="0"/>
          </a:xfrm>
          <a:custGeom>
            <a:avLst/>
            <a:gdLst/>
            <a:ahLst/>
            <a:cxnLst/>
            <a:rect l="l" t="t" r="r" b="b"/>
            <a:pathLst>
              <a:path w="4060190">
                <a:moveTo>
                  <a:pt x="0" y="0"/>
                </a:moveTo>
                <a:lnTo>
                  <a:pt x="4059936" y="1"/>
                </a:lnTo>
              </a:path>
            </a:pathLst>
          </a:custGeom>
          <a:ln w="50800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35924"/>
            <a:ext cx="8132445" cy="0"/>
          </a:xfrm>
          <a:custGeom>
            <a:avLst/>
            <a:gdLst/>
            <a:ahLst/>
            <a:cxnLst/>
            <a:rect l="l" t="t" r="r" b="b"/>
            <a:pathLst>
              <a:path w="8132445">
                <a:moveTo>
                  <a:pt x="0" y="0"/>
                </a:moveTo>
                <a:lnTo>
                  <a:pt x="8132064" y="1"/>
                </a:lnTo>
              </a:path>
            </a:pathLst>
          </a:custGeom>
          <a:ln w="50800">
            <a:solidFill>
              <a:srgbClr val="9015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97796" y="0"/>
            <a:ext cx="781313" cy="125073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Lecture</a:t>
            </a:r>
            <a:r>
              <a:rPr spc="-15" dirty="0"/>
              <a:t> </a:t>
            </a:r>
            <a:r>
              <a:rPr dirty="0"/>
              <a:t>5</a:t>
            </a:r>
            <a:r>
              <a:rPr spc="-15" dirty="0"/>
              <a:t> </a:t>
            </a:r>
            <a:r>
              <a:rPr dirty="0"/>
              <a:t>-</a:t>
            </a:r>
            <a:r>
              <a:rPr spc="-25" dirty="0"/>
              <a:t> </a:t>
            </a:r>
            <a:r>
              <a:rPr spc="-5" dirty="0"/>
              <a:t>Methods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2/9/2025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3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Lecture</a:t>
            </a:r>
            <a:r>
              <a:rPr spc="-15" dirty="0"/>
              <a:t> </a:t>
            </a:r>
            <a:r>
              <a:rPr dirty="0"/>
              <a:t>5</a:t>
            </a:r>
            <a:r>
              <a:rPr spc="-15" dirty="0"/>
              <a:t> </a:t>
            </a:r>
            <a:r>
              <a:rPr dirty="0"/>
              <a:t>-</a:t>
            </a:r>
            <a:r>
              <a:rPr spc="-25" dirty="0"/>
              <a:t> </a:t>
            </a:r>
            <a:r>
              <a:rPr spc="-5" dirty="0"/>
              <a:t>Methods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2/9/2025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3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93139" y="118871"/>
            <a:ext cx="10205720" cy="558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62805" y="1957610"/>
            <a:ext cx="5648325" cy="21609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460046" y="6428920"/>
            <a:ext cx="1271270" cy="2114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Lecture</a:t>
            </a:r>
            <a:r>
              <a:rPr spc="-15" dirty="0"/>
              <a:t> </a:t>
            </a:r>
            <a:r>
              <a:rPr dirty="0"/>
              <a:t>5</a:t>
            </a:r>
            <a:r>
              <a:rPr spc="-15" dirty="0"/>
              <a:t> </a:t>
            </a:r>
            <a:r>
              <a:rPr dirty="0"/>
              <a:t>-</a:t>
            </a:r>
            <a:r>
              <a:rPr spc="-25" dirty="0"/>
              <a:t> </a:t>
            </a:r>
            <a:r>
              <a:rPr spc="-5" dirty="0"/>
              <a:t>Methods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089640" y="6449539"/>
            <a:ext cx="222884" cy="1803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3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jp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5.jpg"/><Relationship Id="rId4" Type="http://schemas.openxmlformats.org/officeDocument/2006/relationships/image" Target="../media/image30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86599" y="2578776"/>
            <a:ext cx="8872220" cy="2310765"/>
          </a:xfrm>
          <a:prstGeom prst="rect">
            <a:avLst/>
          </a:prstGeom>
        </p:spPr>
        <p:txBody>
          <a:bodyPr vert="horz" wrap="square" lIns="0" tIns="259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5"/>
              </a:spcBef>
            </a:pPr>
            <a:r>
              <a:rPr sz="4000" spc="-10" dirty="0"/>
              <a:t>C</a:t>
            </a:r>
            <a:r>
              <a:rPr sz="4000" dirty="0"/>
              <a:t>S 501 – </a:t>
            </a:r>
            <a:r>
              <a:rPr sz="4000" spc="5" dirty="0"/>
              <a:t>I</a:t>
            </a:r>
            <a:r>
              <a:rPr sz="4000" dirty="0"/>
              <a:t>nt</a:t>
            </a:r>
            <a:r>
              <a:rPr sz="4000" spc="5" dirty="0"/>
              <a:t>r</a:t>
            </a:r>
            <a:r>
              <a:rPr sz="4000" dirty="0"/>
              <a:t>odu</a:t>
            </a:r>
            <a:r>
              <a:rPr sz="4000" spc="-5" dirty="0"/>
              <a:t>c</a:t>
            </a:r>
            <a:r>
              <a:rPr sz="4000" dirty="0"/>
              <a:t>tion to </a:t>
            </a:r>
            <a:r>
              <a:rPr sz="4000" spc="5" dirty="0"/>
              <a:t>J</a:t>
            </a:r>
            <a:r>
              <a:rPr sz="4000" spc="-520" dirty="0"/>
              <a:t>AV</a:t>
            </a:r>
            <a:r>
              <a:rPr sz="4000" dirty="0"/>
              <a:t>A</a:t>
            </a:r>
            <a:r>
              <a:rPr sz="4000" spc="-225" dirty="0"/>
              <a:t> </a:t>
            </a:r>
            <a:r>
              <a:rPr sz="4000" dirty="0"/>
              <a:t>P</a:t>
            </a:r>
            <a:r>
              <a:rPr sz="4000" spc="5" dirty="0"/>
              <a:t>r</a:t>
            </a:r>
            <a:r>
              <a:rPr sz="4000" dirty="0"/>
              <a:t>og</a:t>
            </a:r>
            <a:r>
              <a:rPr sz="4000" spc="5" dirty="0"/>
              <a:t>r</a:t>
            </a:r>
            <a:r>
              <a:rPr sz="4000" spc="-5" dirty="0"/>
              <a:t>a</a:t>
            </a:r>
            <a:r>
              <a:rPr sz="4000" dirty="0"/>
              <a:t>ming</a:t>
            </a:r>
            <a:endParaRPr sz="4000"/>
          </a:p>
          <a:p>
            <a:pPr marL="2995930" marR="3041650" indent="148590" algn="just">
              <a:lnSpc>
                <a:spcPct val="125000"/>
              </a:lnSpc>
              <a:spcBef>
                <a:spcPts val="450"/>
              </a:spcBef>
            </a:pPr>
            <a:r>
              <a:rPr sz="2400" spc="-5" dirty="0"/>
              <a:t>Lecture </a:t>
            </a:r>
            <a:r>
              <a:rPr sz="2400" dirty="0"/>
              <a:t>5 – </a:t>
            </a:r>
            <a:r>
              <a:rPr sz="2400" spc="-5" dirty="0"/>
              <a:t>Methods </a:t>
            </a:r>
            <a:r>
              <a:rPr sz="2400" dirty="0"/>
              <a:t> </a:t>
            </a:r>
            <a:r>
              <a:rPr sz="2400" spc="-5" dirty="0">
                <a:solidFill>
                  <a:srgbClr val="A5A5A5"/>
                </a:solidFill>
              </a:rPr>
              <a:t>Lecture </a:t>
            </a:r>
            <a:r>
              <a:rPr sz="2400" dirty="0">
                <a:solidFill>
                  <a:srgbClr val="A5A5A5"/>
                </a:solidFill>
              </a:rPr>
              <a:t>6 – 1-D </a:t>
            </a:r>
            <a:r>
              <a:rPr sz="2400" spc="-5" dirty="0">
                <a:solidFill>
                  <a:srgbClr val="A5A5A5"/>
                </a:solidFill>
              </a:rPr>
              <a:t>Array </a:t>
            </a:r>
            <a:r>
              <a:rPr sz="2400" dirty="0">
                <a:solidFill>
                  <a:srgbClr val="A5A5A5"/>
                </a:solidFill>
              </a:rPr>
              <a:t> </a:t>
            </a:r>
            <a:r>
              <a:rPr sz="2400" spc="-5" dirty="0">
                <a:solidFill>
                  <a:srgbClr val="A5A5A5"/>
                </a:solidFill>
              </a:rPr>
              <a:t>Lecture</a:t>
            </a:r>
            <a:r>
              <a:rPr sz="2400" spc="-25" dirty="0">
                <a:solidFill>
                  <a:srgbClr val="A5A5A5"/>
                </a:solidFill>
              </a:rPr>
              <a:t> </a:t>
            </a:r>
            <a:r>
              <a:rPr sz="2400" dirty="0">
                <a:solidFill>
                  <a:srgbClr val="A5A5A5"/>
                </a:solidFill>
              </a:rPr>
              <a:t>7</a:t>
            </a:r>
            <a:r>
              <a:rPr sz="2400" spc="-15" dirty="0">
                <a:solidFill>
                  <a:srgbClr val="A5A5A5"/>
                </a:solidFill>
              </a:rPr>
              <a:t> </a:t>
            </a:r>
            <a:r>
              <a:rPr sz="2400" dirty="0">
                <a:solidFill>
                  <a:srgbClr val="A5A5A5"/>
                </a:solidFill>
              </a:rPr>
              <a:t>–</a:t>
            </a:r>
            <a:r>
              <a:rPr sz="2400" spc="-20" dirty="0">
                <a:solidFill>
                  <a:srgbClr val="A5A5A5"/>
                </a:solidFill>
              </a:rPr>
              <a:t> </a:t>
            </a:r>
            <a:r>
              <a:rPr sz="2400" dirty="0">
                <a:solidFill>
                  <a:srgbClr val="A5A5A5"/>
                </a:solidFill>
              </a:rPr>
              <a:t>M-D</a:t>
            </a:r>
            <a:r>
              <a:rPr sz="2400" spc="-140" dirty="0">
                <a:solidFill>
                  <a:srgbClr val="A5A5A5"/>
                </a:solidFill>
              </a:rPr>
              <a:t> </a:t>
            </a:r>
            <a:r>
              <a:rPr sz="2400" spc="-5" dirty="0">
                <a:solidFill>
                  <a:srgbClr val="A5A5A5"/>
                </a:solidFill>
              </a:rPr>
              <a:t>Array</a:t>
            </a:r>
            <a:endParaRPr sz="2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9640" y="5140135"/>
            <a:ext cx="3133344" cy="133480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0770" y="2046455"/>
            <a:ext cx="7738745" cy="4057650"/>
          </a:xfrm>
          <a:prstGeom prst="rect">
            <a:avLst/>
          </a:prstGeom>
          <a:ln w="22498">
            <a:solidFill>
              <a:srgbClr val="000000"/>
            </a:solidFill>
          </a:ln>
        </p:spPr>
        <p:txBody>
          <a:bodyPr vert="horz" wrap="square" lIns="0" tIns="194310" rIns="0" bIns="0" rtlCol="0">
            <a:spAutoFit/>
          </a:bodyPr>
          <a:lstStyle/>
          <a:p>
            <a:pPr marL="554355">
              <a:lnSpc>
                <a:spcPct val="100000"/>
              </a:lnSpc>
              <a:spcBef>
                <a:spcPts val="1530"/>
              </a:spcBef>
            </a:pPr>
            <a:r>
              <a:rPr sz="1900" b="1" spc="-15" dirty="0">
                <a:solidFill>
                  <a:srgbClr val="000050"/>
                </a:solidFill>
                <a:latin typeface="Courier New"/>
                <a:cs typeface="Courier New"/>
              </a:rPr>
              <a:t>public</a:t>
            </a:r>
            <a:r>
              <a:rPr sz="1900" b="1" spc="-5" dirty="0">
                <a:solidFill>
                  <a:srgbClr val="000050"/>
                </a:solidFill>
                <a:latin typeface="Courier New"/>
                <a:cs typeface="Courier New"/>
              </a:rPr>
              <a:t> </a:t>
            </a:r>
            <a:r>
              <a:rPr sz="1900" b="1" spc="-15" dirty="0">
                <a:solidFill>
                  <a:srgbClr val="000050"/>
                </a:solidFill>
                <a:latin typeface="Courier New"/>
                <a:cs typeface="Courier New"/>
              </a:rPr>
              <a:t>static</a:t>
            </a:r>
            <a:r>
              <a:rPr sz="1900" b="1" spc="-5" dirty="0">
                <a:solidFill>
                  <a:srgbClr val="000050"/>
                </a:solidFill>
                <a:latin typeface="Courier New"/>
                <a:cs typeface="Courier New"/>
              </a:rPr>
              <a:t> </a:t>
            </a:r>
            <a:r>
              <a:rPr sz="1900" b="1" spc="-10" dirty="0">
                <a:solidFill>
                  <a:srgbClr val="000050"/>
                </a:solidFill>
                <a:latin typeface="Courier New"/>
                <a:cs typeface="Courier New"/>
              </a:rPr>
              <a:t>int</a:t>
            </a:r>
            <a:r>
              <a:rPr sz="1900" b="1" spc="5" dirty="0">
                <a:solidFill>
                  <a:srgbClr val="000050"/>
                </a:solidFill>
                <a:latin typeface="Courier New"/>
                <a:cs typeface="Courier New"/>
              </a:rPr>
              <a:t> </a:t>
            </a:r>
            <a:r>
              <a:rPr sz="1900" spc="-10" dirty="0">
                <a:latin typeface="Courier New"/>
                <a:cs typeface="Courier New"/>
              </a:rPr>
              <a:t>max(</a:t>
            </a:r>
            <a:r>
              <a:rPr sz="1900" b="1" spc="-10" dirty="0">
                <a:solidFill>
                  <a:srgbClr val="000050"/>
                </a:solidFill>
                <a:latin typeface="Courier New"/>
                <a:cs typeface="Courier New"/>
              </a:rPr>
              <a:t>int</a:t>
            </a:r>
            <a:r>
              <a:rPr sz="1900" b="1" spc="-5" dirty="0">
                <a:solidFill>
                  <a:srgbClr val="000050"/>
                </a:solidFill>
                <a:latin typeface="Courier New"/>
                <a:cs typeface="Courier New"/>
              </a:rPr>
              <a:t> </a:t>
            </a:r>
            <a:r>
              <a:rPr sz="1900" spc="-15" dirty="0">
                <a:latin typeface="Courier New"/>
                <a:cs typeface="Courier New"/>
              </a:rPr>
              <a:t>num1,</a:t>
            </a:r>
            <a:r>
              <a:rPr sz="1900" spc="-5" dirty="0">
                <a:latin typeface="Courier New"/>
                <a:cs typeface="Courier New"/>
              </a:rPr>
              <a:t> </a:t>
            </a:r>
            <a:r>
              <a:rPr sz="1900" b="1" spc="-10" dirty="0">
                <a:solidFill>
                  <a:srgbClr val="000050"/>
                </a:solidFill>
                <a:latin typeface="Courier New"/>
                <a:cs typeface="Courier New"/>
              </a:rPr>
              <a:t>int</a:t>
            </a:r>
            <a:r>
              <a:rPr sz="1900" b="1" dirty="0">
                <a:solidFill>
                  <a:srgbClr val="000050"/>
                </a:solidFill>
                <a:latin typeface="Courier New"/>
                <a:cs typeface="Courier New"/>
              </a:rPr>
              <a:t> </a:t>
            </a:r>
            <a:r>
              <a:rPr sz="1900" spc="-15" dirty="0">
                <a:latin typeface="Courier New"/>
                <a:cs typeface="Courier New"/>
              </a:rPr>
              <a:t>num2)</a:t>
            </a:r>
            <a:r>
              <a:rPr sz="1900" spc="-5" dirty="0">
                <a:latin typeface="Courier New"/>
                <a:cs typeface="Courier New"/>
              </a:rPr>
              <a:t> </a:t>
            </a:r>
            <a:r>
              <a:rPr sz="1900" spc="-10" dirty="0">
                <a:latin typeface="Courier New"/>
                <a:cs typeface="Courier New"/>
              </a:rPr>
              <a:t>{</a:t>
            </a:r>
            <a:endParaRPr sz="1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700">
              <a:latin typeface="Courier New"/>
              <a:cs typeface="Courier New"/>
            </a:endParaRPr>
          </a:p>
          <a:p>
            <a:pPr marL="914400">
              <a:lnSpc>
                <a:spcPct val="100000"/>
              </a:lnSpc>
            </a:pPr>
            <a:r>
              <a:rPr sz="1900" b="1" spc="-10" dirty="0">
                <a:solidFill>
                  <a:srgbClr val="000050"/>
                </a:solidFill>
                <a:latin typeface="Courier New"/>
                <a:cs typeface="Courier New"/>
              </a:rPr>
              <a:t>int</a:t>
            </a:r>
            <a:r>
              <a:rPr sz="1900" b="1" spc="-55" dirty="0">
                <a:solidFill>
                  <a:srgbClr val="000050"/>
                </a:solidFill>
                <a:latin typeface="Courier New"/>
                <a:cs typeface="Courier New"/>
              </a:rPr>
              <a:t> </a:t>
            </a:r>
            <a:r>
              <a:rPr sz="1900" spc="-10" dirty="0">
                <a:latin typeface="Courier New"/>
                <a:cs typeface="Courier New"/>
              </a:rPr>
              <a:t>result;</a:t>
            </a:r>
            <a:endParaRPr sz="1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100">
              <a:latin typeface="Courier New"/>
              <a:cs typeface="Courier New"/>
            </a:endParaRPr>
          </a:p>
          <a:p>
            <a:pPr marL="1202690" marR="4512310" indent="-288290">
              <a:lnSpc>
                <a:spcPts val="2130"/>
              </a:lnSpc>
              <a:spcBef>
                <a:spcPts val="5"/>
              </a:spcBef>
            </a:pPr>
            <a:r>
              <a:rPr sz="1900" b="1" spc="-10" dirty="0">
                <a:solidFill>
                  <a:srgbClr val="000050"/>
                </a:solidFill>
                <a:latin typeface="Courier New"/>
                <a:cs typeface="Courier New"/>
              </a:rPr>
              <a:t>if</a:t>
            </a:r>
            <a:r>
              <a:rPr sz="1900" b="1" spc="-30" dirty="0">
                <a:solidFill>
                  <a:srgbClr val="000050"/>
                </a:solidFill>
                <a:latin typeface="Courier New"/>
                <a:cs typeface="Courier New"/>
              </a:rPr>
              <a:t> </a:t>
            </a:r>
            <a:r>
              <a:rPr sz="1900" spc="-15" dirty="0">
                <a:latin typeface="Courier New"/>
                <a:cs typeface="Courier New"/>
              </a:rPr>
              <a:t>(num1</a:t>
            </a:r>
            <a:r>
              <a:rPr sz="1900" spc="-25" dirty="0">
                <a:latin typeface="Courier New"/>
                <a:cs typeface="Courier New"/>
              </a:rPr>
              <a:t> </a:t>
            </a:r>
            <a:r>
              <a:rPr sz="1900" spc="-10" dirty="0">
                <a:latin typeface="Courier New"/>
                <a:cs typeface="Courier New"/>
              </a:rPr>
              <a:t>&gt;</a:t>
            </a:r>
            <a:r>
              <a:rPr sz="1900" spc="-25" dirty="0">
                <a:latin typeface="Courier New"/>
                <a:cs typeface="Courier New"/>
              </a:rPr>
              <a:t> </a:t>
            </a:r>
            <a:r>
              <a:rPr sz="1900" spc="-10" dirty="0">
                <a:latin typeface="Courier New"/>
                <a:cs typeface="Courier New"/>
              </a:rPr>
              <a:t>num2) </a:t>
            </a:r>
            <a:r>
              <a:rPr sz="1900" spc="-1125" dirty="0">
                <a:latin typeface="Courier New"/>
                <a:cs typeface="Courier New"/>
              </a:rPr>
              <a:t> </a:t>
            </a:r>
            <a:r>
              <a:rPr sz="1900" spc="-15" dirty="0">
                <a:latin typeface="Courier New"/>
                <a:cs typeface="Courier New"/>
              </a:rPr>
              <a:t>result</a:t>
            </a:r>
            <a:r>
              <a:rPr sz="1900" spc="-40" dirty="0">
                <a:latin typeface="Courier New"/>
                <a:cs typeface="Courier New"/>
              </a:rPr>
              <a:t> </a:t>
            </a:r>
            <a:r>
              <a:rPr sz="1900" spc="-10" dirty="0">
                <a:latin typeface="Courier New"/>
                <a:cs typeface="Courier New"/>
              </a:rPr>
              <a:t>=</a:t>
            </a:r>
            <a:r>
              <a:rPr sz="1900" spc="-35" dirty="0">
                <a:latin typeface="Courier New"/>
                <a:cs typeface="Courier New"/>
              </a:rPr>
              <a:t> </a:t>
            </a:r>
            <a:r>
              <a:rPr sz="1900" spc="-10" dirty="0">
                <a:latin typeface="Courier New"/>
                <a:cs typeface="Courier New"/>
              </a:rPr>
              <a:t>num1;</a:t>
            </a:r>
            <a:endParaRPr sz="1900">
              <a:latin typeface="Courier New"/>
              <a:cs typeface="Courier New"/>
            </a:endParaRPr>
          </a:p>
          <a:p>
            <a:pPr marL="914400">
              <a:lnSpc>
                <a:spcPts val="2010"/>
              </a:lnSpc>
            </a:pPr>
            <a:r>
              <a:rPr sz="1900" b="1" spc="-10" dirty="0">
                <a:solidFill>
                  <a:srgbClr val="000050"/>
                </a:solidFill>
                <a:latin typeface="Courier New"/>
                <a:cs typeface="Courier New"/>
              </a:rPr>
              <a:t>else</a:t>
            </a:r>
            <a:endParaRPr sz="1900">
              <a:latin typeface="Courier New"/>
              <a:cs typeface="Courier New"/>
            </a:endParaRPr>
          </a:p>
          <a:p>
            <a:pPr marL="1202690">
              <a:lnSpc>
                <a:spcPts val="2205"/>
              </a:lnSpc>
            </a:pPr>
            <a:r>
              <a:rPr sz="1900" spc="-15" dirty="0">
                <a:latin typeface="Courier New"/>
                <a:cs typeface="Courier New"/>
              </a:rPr>
              <a:t>result</a:t>
            </a:r>
            <a:r>
              <a:rPr sz="1900" spc="-30" dirty="0">
                <a:latin typeface="Courier New"/>
                <a:cs typeface="Courier New"/>
              </a:rPr>
              <a:t> </a:t>
            </a:r>
            <a:r>
              <a:rPr sz="1900" spc="-10" dirty="0">
                <a:latin typeface="Courier New"/>
                <a:cs typeface="Courier New"/>
              </a:rPr>
              <a:t>=</a:t>
            </a:r>
            <a:r>
              <a:rPr sz="1900" spc="-30" dirty="0">
                <a:latin typeface="Courier New"/>
                <a:cs typeface="Courier New"/>
              </a:rPr>
              <a:t> </a:t>
            </a:r>
            <a:r>
              <a:rPr sz="1900" spc="-10" dirty="0">
                <a:latin typeface="Courier New"/>
                <a:cs typeface="Courier New"/>
              </a:rPr>
              <a:t>num2;</a:t>
            </a:r>
            <a:endParaRPr sz="1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700">
              <a:latin typeface="Courier New"/>
              <a:cs typeface="Courier New"/>
            </a:endParaRPr>
          </a:p>
          <a:p>
            <a:pPr marL="914400">
              <a:lnSpc>
                <a:spcPts val="2205"/>
              </a:lnSpc>
            </a:pPr>
            <a:r>
              <a:rPr sz="1900" b="1" spc="-10" dirty="0">
                <a:solidFill>
                  <a:srgbClr val="000050"/>
                </a:solidFill>
                <a:latin typeface="Courier New"/>
                <a:cs typeface="Courier New"/>
              </a:rPr>
              <a:t>return</a:t>
            </a:r>
            <a:r>
              <a:rPr sz="1900" b="1" spc="-45" dirty="0">
                <a:solidFill>
                  <a:srgbClr val="000050"/>
                </a:solidFill>
                <a:latin typeface="Courier New"/>
                <a:cs typeface="Courier New"/>
              </a:rPr>
              <a:t> </a:t>
            </a:r>
            <a:r>
              <a:rPr sz="1900" spc="-10" dirty="0">
                <a:latin typeface="Courier New"/>
                <a:cs typeface="Courier New"/>
              </a:rPr>
              <a:t>result;</a:t>
            </a:r>
            <a:endParaRPr sz="1900">
              <a:latin typeface="Courier New"/>
              <a:cs typeface="Courier New"/>
            </a:endParaRPr>
          </a:p>
          <a:p>
            <a:pPr marL="554355">
              <a:lnSpc>
                <a:spcPts val="2205"/>
              </a:lnSpc>
            </a:pPr>
            <a:r>
              <a:rPr sz="1900" spc="-10" dirty="0">
                <a:latin typeface="Courier New"/>
                <a:cs typeface="Courier New"/>
              </a:rPr>
              <a:t>}</a:t>
            </a:r>
            <a:endParaRPr sz="19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326814" y="1597953"/>
            <a:ext cx="1424940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spc="-5" dirty="0">
                <a:latin typeface="Times New Roman"/>
                <a:cs typeface="Times New Roman"/>
              </a:rPr>
              <a:t>Define</a:t>
            </a:r>
            <a:r>
              <a:rPr sz="1650" spc="-20" dirty="0">
                <a:latin typeface="Times New Roman"/>
                <a:cs typeface="Times New Roman"/>
              </a:rPr>
              <a:t> </a:t>
            </a:r>
            <a:r>
              <a:rPr sz="1650" dirty="0">
                <a:latin typeface="Times New Roman"/>
                <a:cs typeface="Times New Roman"/>
              </a:rPr>
              <a:t>a</a:t>
            </a:r>
            <a:r>
              <a:rPr sz="1650" spc="-20" dirty="0">
                <a:latin typeface="Times New Roman"/>
                <a:cs typeface="Times New Roman"/>
              </a:rPr>
              <a:t> </a:t>
            </a:r>
            <a:r>
              <a:rPr sz="1650" spc="-5" dirty="0">
                <a:latin typeface="Times New Roman"/>
                <a:cs typeface="Times New Roman"/>
              </a:rPr>
              <a:t>method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546311" y="1628008"/>
            <a:ext cx="1436370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dirty="0">
                <a:latin typeface="Times New Roman"/>
                <a:cs typeface="Times New Roman"/>
              </a:rPr>
              <a:t>Invoke</a:t>
            </a:r>
            <a:r>
              <a:rPr sz="1650" spc="-30" dirty="0">
                <a:latin typeface="Times New Roman"/>
                <a:cs typeface="Times New Roman"/>
              </a:rPr>
              <a:t> </a:t>
            </a:r>
            <a:r>
              <a:rPr sz="1650" dirty="0">
                <a:latin typeface="Times New Roman"/>
                <a:cs typeface="Times New Roman"/>
              </a:rPr>
              <a:t>a</a:t>
            </a:r>
            <a:r>
              <a:rPr sz="1650" spc="-30" dirty="0">
                <a:latin typeface="Times New Roman"/>
                <a:cs typeface="Times New Roman"/>
              </a:rPr>
              <a:t> </a:t>
            </a:r>
            <a:r>
              <a:rPr sz="1650" spc="-5" dirty="0">
                <a:latin typeface="Times New Roman"/>
                <a:cs typeface="Times New Roman"/>
              </a:rPr>
              <a:t>method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49353" y="2076509"/>
            <a:ext cx="3449954" cy="3366770"/>
          </a:xfrm>
          <a:prstGeom prst="rect">
            <a:avLst/>
          </a:prstGeom>
          <a:ln w="22498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100">
              <a:latin typeface="Times New Roman"/>
              <a:cs typeface="Times New Roman"/>
            </a:endParaRPr>
          </a:p>
          <a:p>
            <a:pPr marR="40005" algn="ctr">
              <a:lnSpc>
                <a:spcPct val="100000"/>
              </a:lnSpc>
            </a:pPr>
            <a:r>
              <a:rPr sz="1900" b="1" spc="-10" dirty="0">
                <a:solidFill>
                  <a:srgbClr val="000050"/>
                </a:solidFill>
                <a:latin typeface="Courier New"/>
                <a:cs typeface="Courier New"/>
              </a:rPr>
              <a:t>int</a:t>
            </a:r>
            <a:r>
              <a:rPr sz="1900" b="1" spc="-20" dirty="0">
                <a:solidFill>
                  <a:srgbClr val="000050"/>
                </a:solidFill>
                <a:latin typeface="Courier New"/>
                <a:cs typeface="Courier New"/>
              </a:rPr>
              <a:t> </a:t>
            </a:r>
            <a:r>
              <a:rPr sz="1900" spc="-10" dirty="0">
                <a:latin typeface="Courier New"/>
                <a:cs typeface="Courier New"/>
              </a:rPr>
              <a:t>z</a:t>
            </a:r>
            <a:r>
              <a:rPr sz="1900" spc="-20" dirty="0">
                <a:latin typeface="Courier New"/>
                <a:cs typeface="Courier New"/>
              </a:rPr>
              <a:t> </a:t>
            </a:r>
            <a:r>
              <a:rPr sz="1900" spc="-10" dirty="0">
                <a:latin typeface="Courier New"/>
                <a:cs typeface="Courier New"/>
              </a:rPr>
              <a:t>=</a:t>
            </a:r>
            <a:r>
              <a:rPr sz="1900" spc="-20" dirty="0">
                <a:latin typeface="Courier New"/>
                <a:cs typeface="Courier New"/>
              </a:rPr>
              <a:t> </a:t>
            </a:r>
            <a:r>
              <a:rPr sz="1900" spc="-15" dirty="0">
                <a:latin typeface="Courier New"/>
                <a:cs typeface="Courier New"/>
              </a:rPr>
              <a:t>max(x,</a:t>
            </a:r>
            <a:r>
              <a:rPr sz="1900" spc="-20" dirty="0">
                <a:latin typeface="Courier New"/>
                <a:cs typeface="Courier New"/>
              </a:rPr>
              <a:t> </a:t>
            </a:r>
            <a:r>
              <a:rPr sz="1900" spc="-15" dirty="0">
                <a:latin typeface="Courier New"/>
                <a:cs typeface="Courier New"/>
              </a:rPr>
              <a:t>y);</a:t>
            </a:r>
            <a:endParaRPr sz="1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100">
              <a:latin typeface="Courier New"/>
              <a:cs typeface="Courier New"/>
            </a:endParaRPr>
          </a:p>
          <a:p>
            <a:pPr marL="1906905" marR="289560" indent="-230504">
              <a:lnSpc>
                <a:spcPts val="1889"/>
              </a:lnSpc>
              <a:spcBef>
                <a:spcPts val="5"/>
              </a:spcBef>
            </a:pPr>
            <a:r>
              <a:rPr sz="1650" spc="-5" dirty="0">
                <a:latin typeface="Times New Roman"/>
                <a:cs typeface="Times New Roman"/>
              </a:rPr>
              <a:t>actual parameters </a:t>
            </a:r>
            <a:r>
              <a:rPr sz="1650" spc="-400" dirty="0">
                <a:latin typeface="Times New Roman"/>
                <a:cs typeface="Times New Roman"/>
              </a:rPr>
              <a:t> </a:t>
            </a:r>
            <a:r>
              <a:rPr sz="1650" spc="-5" dirty="0">
                <a:latin typeface="Times New Roman"/>
                <a:cs typeface="Times New Roman"/>
              </a:rPr>
              <a:t>(arguments)</a:t>
            </a:r>
            <a:endParaRPr sz="1650">
              <a:latin typeface="Times New Roman"/>
              <a:cs typeface="Times New Roman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0467819" y="2791738"/>
            <a:ext cx="628015" cy="649605"/>
            <a:chOff x="10467819" y="2791738"/>
            <a:chExt cx="628015" cy="649605"/>
          </a:xfrm>
        </p:grpSpPr>
        <p:sp>
          <p:nvSpPr>
            <p:cNvPr id="7" name="object 7"/>
            <p:cNvSpPr/>
            <p:nvPr/>
          </p:nvSpPr>
          <p:spPr>
            <a:xfrm>
              <a:off x="10478973" y="2978175"/>
              <a:ext cx="570230" cy="462915"/>
            </a:xfrm>
            <a:custGeom>
              <a:avLst/>
              <a:gdLst/>
              <a:ahLst/>
              <a:cxnLst/>
              <a:rect l="l" t="t" r="r" b="b"/>
              <a:pathLst>
                <a:path w="570229" h="462914">
                  <a:moveTo>
                    <a:pt x="179959" y="180327"/>
                  </a:moveTo>
                  <a:lnTo>
                    <a:pt x="149961" y="120218"/>
                  </a:lnTo>
                  <a:lnTo>
                    <a:pt x="89979" y="0"/>
                  </a:lnTo>
                  <a:lnTo>
                    <a:pt x="0" y="180327"/>
                  </a:lnTo>
                  <a:lnTo>
                    <a:pt x="74980" y="130238"/>
                  </a:lnTo>
                  <a:lnTo>
                    <a:pt x="74980" y="462851"/>
                  </a:lnTo>
                  <a:lnTo>
                    <a:pt x="104978" y="462851"/>
                  </a:lnTo>
                  <a:lnTo>
                    <a:pt x="104978" y="130238"/>
                  </a:lnTo>
                  <a:lnTo>
                    <a:pt x="179959" y="180327"/>
                  </a:lnTo>
                  <a:close/>
                </a:path>
                <a:path w="570229" h="462914">
                  <a:moveTo>
                    <a:pt x="569899" y="180327"/>
                  </a:moveTo>
                  <a:lnTo>
                    <a:pt x="539902" y="120218"/>
                  </a:lnTo>
                  <a:lnTo>
                    <a:pt x="479907" y="0"/>
                  </a:lnTo>
                  <a:lnTo>
                    <a:pt x="389928" y="180327"/>
                  </a:lnTo>
                  <a:lnTo>
                    <a:pt x="464908" y="130238"/>
                  </a:lnTo>
                  <a:lnTo>
                    <a:pt x="464908" y="441807"/>
                  </a:lnTo>
                  <a:lnTo>
                    <a:pt x="494906" y="441807"/>
                  </a:lnTo>
                  <a:lnTo>
                    <a:pt x="494906" y="130238"/>
                  </a:lnTo>
                  <a:lnTo>
                    <a:pt x="569899" y="18032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474169" y="2798088"/>
              <a:ext cx="615315" cy="172720"/>
            </a:xfrm>
            <a:custGeom>
              <a:avLst/>
              <a:gdLst/>
              <a:ahLst/>
              <a:cxnLst/>
              <a:rect l="l" t="t" r="r" b="b"/>
              <a:pathLst>
                <a:path w="615315" h="172719">
                  <a:moveTo>
                    <a:pt x="615311" y="0"/>
                  </a:moveTo>
                  <a:lnTo>
                    <a:pt x="0" y="0"/>
                  </a:lnTo>
                  <a:lnTo>
                    <a:pt x="0" y="172641"/>
                  </a:lnTo>
                  <a:lnTo>
                    <a:pt x="615311" y="172641"/>
                  </a:lnTo>
                  <a:lnTo>
                    <a:pt x="615311" y="0"/>
                  </a:lnTo>
                  <a:close/>
                </a:path>
              </a:pathLst>
            </a:custGeom>
            <a:solidFill>
              <a:srgbClr val="4472C4">
                <a:alpha val="3803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474169" y="2798088"/>
              <a:ext cx="615315" cy="172720"/>
            </a:xfrm>
            <a:custGeom>
              <a:avLst/>
              <a:gdLst/>
              <a:ahLst/>
              <a:cxnLst/>
              <a:rect l="l" t="t" r="r" b="b"/>
              <a:pathLst>
                <a:path w="615315" h="172719">
                  <a:moveTo>
                    <a:pt x="0" y="0"/>
                  </a:moveTo>
                  <a:lnTo>
                    <a:pt x="615311" y="0"/>
                  </a:lnTo>
                  <a:lnTo>
                    <a:pt x="615311" y="172641"/>
                  </a:lnTo>
                  <a:lnTo>
                    <a:pt x="0" y="172641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644418" y="883411"/>
            <a:ext cx="10866755" cy="7600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When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5" dirty="0">
                <a:latin typeface="Times New Roman"/>
                <a:cs typeface="Times New Roman"/>
              </a:rPr>
              <a:t>method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invoked,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you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pass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5" dirty="0">
                <a:latin typeface="Times New Roman"/>
                <a:cs typeface="Times New Roman"/>
              </a:rPr>
              <a:t>value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to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parameter.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This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value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is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referred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to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as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2400" b="1" i="1" spc="-5" dirty="0">
                <a:latin typeface="Times New Roman"/>
                <a:cs typeface="Times New Roman"/>
              </a:rPr>
              <a:t>actual</a:t>
            </a:r>
            <a:r>
              <a:rPr sz="2400" b="1" i="1" spc="-15" dirty="0">
                <a:latin typeface="Times New Roman"/>
                <a:cs typeface="Times New Roman"/>
              </a:rPr>
              <a:t> </a:t>
            </a:r>
            <a:r>
              <a:rPr sz="2400" b="1" i="1" spc="-5" dirty="0">
                <a:latin typeface="Times New Roman"/>
                <a:cs typeface="Times New Roman"/>
              </a:rPr>
              <a:t>parameter </a:t>
            </a:r>
            <a:r>
              <a:rPr sz="2400" dirty="0">
                <a:latin typeface="Times New Roman"/>
                <a:cs typeface="Times New Roman"/>
              </a:rPr>
              <a:t>or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b="1" i="1" spc="-5" dirty="0">
                <a:latin typeface="Times New Roman"/>
                <a:cs typeface="Times New Roman"/>
              </a:rPr>
              <a:t>argument</a:t>
            </a:r>
            <a:r>
              <a:rPr sz="2400" spc="-5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993139" y="118871"/>
            <a:ext cx="4050029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5.2.</a:t>
            </a:r>
            <a:r>
              <a:rPr spc="-25" dirty="0"/>
              <a:t> </a:t>
            </a:r>
            <a:r>
              <a:rPr spc="-5" dirty="0"/>
              <a:t>Defining</a:t>
            </a:r>
            <a:r>
              <a:rPr spc="-20" dirty="0"/>
              <a:t> </a:t>
            </a:r>
            <a:r>
              <a:rPr spc="-5" dirty="0"/>
              <a:t>Methods</a:t>
            </a:r>
          </a:p>
        </p:txBody>
      </p:sp>
      <p:grpSp>
        <p:nvGrpSpPr>
          <p:cNvPr id="12" name="object 12"/>
          <p:cNvGrpSpPr/>
          <p:nvPr/>
        </p:nvGrpSpPr>
        <p:grpSpPr>
          <a:xfrm>
            <a:off x="0" y="0"/>
            <a:ext cx="12192000" cy="1250950"/>
            <a:chOff x="0" y="0"/>
            <a:chExt cx="12192000" cy="1250950"/>
          </a:xfrm>
        </p:grpSpPr>
        <p:sp>
          <p:nvSpPr>
            <p:cNvPr id="13" name="object 13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</p:grp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Lecture</a:t>
            </a:r>
            <a:r>
              <a:rPr spc="-15" dirty="0"/>
              <a:t> </a:t>
            </a:r>
            <a:r>
              <a:rPr dirty="0"/>
              <a:t>5</a:t>
            </a:r>
            <a:r>
              <a:rPr spc="-15" dirty="0"/>
              <a:t> </a:t>
            </a:r>
            <a:r>
              <a:rPr dirty="0"/>
              <a:t>-</a:t>
            </a:r>
            <a:r>
              <a:rPr spc="-25" dirty="0"/>
              <a:t> </a:t>
            </a:r>
            <a:r>
              <a:rPr spc="-5" dirty="0"/>
              <a:t>Methods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0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19200" y="4745353"/>
            <a:ext cx="1036319" cy="258445"/>
          </a:xfrm>
          <a:prstGeom prst="rect">
            <a:avLst/>
          </a:prstGeom>
          <a:solidFill>
            <a:srgbClr val="4472C4">
              <a:alpha val="38038"/>
            </a:srgbClr>
          </a:solidFill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6195">
              <a:lnSpc>
                <a:spcPts val="1964"/>
              </a:lnSpc>
            </a:pPr>
            <a:r>
              <a:rPr sz="1900" b="1" spc="-10" dirty="0">
                <a:solidFill>
                  <a:srgbClr val="000050"/>
                </a:solidFill>
                <a:latin typeface="Courier New"/>
                <a:cs typeface="Courier New"/>
              </a:rPr>
              <a:t>return</a:t>
            </a:r>
            <a:endParaRPr sz="19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0770" y="2046455"/>
            <a:ext cx="7738745" cy="4057650"/>
          </a:xfrm>
          <a:prstGeom prst="rect">
            <a:avLst/>
          </a:prstGeom>
          <a:ln w="22498">
            <a:solidFill>
              <a:srgbClr val="000000"/>
            </a:solidFill>
          </a:ln>
        </p:spPr>
        <p:txBody>
          <a:bodyPr vert="horz" wrap="square" lIns="0" tIns="194310" rIns="0" bIns="0" rtlCol="0">
            <a:spAutoFit/>
          </a:bodyPr>
          <a:lstStyle/>
          <a:p>
            <a:pPr marL="554355">
              <a:lnSpc>
                <a:spcPct val="100000"/>
              </a:lnSpc>
              <a:spcBef>
                <a:spcPts val="1530"/>
              </a:spcBef>
            </a:pPr>
            <a:r>
              <a:rPr sz="1900" b="1" spc="-15" dirty="0">
                <a:solidFill>
                  <a:srgbClr val="000050"/>
                </a:solidFill>
                <a:latin typeface="Courier New"/>
                <a:cs typeface="Courier New"/>
              </a:rPr>
              <a:t>public</a:t>
            </a:r>
            <a:r>
              <a:rPr sz="1900" b="1" spc="-5" dirty="0">
                <a:solidFill>
                  <a:srgbClr val="000050"/>
                </a:solidFill>
                <a:latin typeface="Courier New"/>
                <a:cs typeface="Courier New"/>
              </a:rPr>
              <a:t> </a:t>
            </a:r>
            <a:r>
              <a:rPr sz="1900" b="1" spc="-15" dirty="0">
                <a:solidFill>
                  <a:srgbClr val="000050"/>
                </a:solidFill>
                <a:latin typeface="Courier New"/>
                <a:cs typeface="Courier New"/>
              </a:rPr>
              <a:t>static</a:t>
            </a:r>
            <a:r>
              <a:rPr sz="1900" b="1" spc="-5" dirty="0">
                <a:solidFill>
                  <a:srgbClr val="000050"/>
                </a:solidFill>
                <a:latin typeface="Courier New"/>
                <a:cs typeface="Courier New"/>
              </a:rPr>
              <a:t> </a:t>
            </a:r>
            <a:r>
              <a:rPr sz="1900" b="1" spc="-10" dirty="0">
                <a:solidFill>
                  <a:srgbClr val="000050"/>
                </a:solidFill>
                <a:latin typeface="Courier New"/>
                <a:cs typeface="Courier New"/>
              </a:rPr>
              <a:t>int</a:t>
            </a:r>
            <a:r>
              <a:rPr sz="1900" b="1" spc="5" dirty="0">
                <a:solidFill>
                  <a:srgbClr val="000050"/>
                </a:solidFill>
                <a:latin typeface="Courier New"/>
                <a:cs typeface="Courier New"/>
              </a:rPr>
              <a:t> </a:t>
            </a:r>
            <a:r>
              <a:rPr sz="1900" spc="-10" dirty="0">
                <a:latin typeface="Courier New"/>
                <a:cs typeface="Courier New"/>
              </a:rPr>
              <a:t>max(</a:t>
            </a:r>
            <a:r>
              <a:rPr sz="1900" b="1" spc="-10" dirty="0">
                <a:solidFill>
                  <a:srgbClr val="000050"/>
                </a:solidFill>
                <a:latin typeface="Courier New"/>
                <a:cs typeface="Courier New"/>
              </a:rPr>
              <a:t>int</a:t>
            </a:r>
            <a:r>
              <a:rPr sz="1900" b="1" spc="-5" dirty="0">
                <a:solidFill>
                  <a:srgbClr val="000050"/>
                </a:solidFill>
                <a:latin typeface="Courier New"/>
                <a:cs typeface="Courier New"/>
              </a:rPr>
              <a:t> </a:t>
            </a:r>
            <a:r>
              <a:rPr sz="1900" spc="-15" dirty="0">
                <a:latin typeface="Courier New"/>
                <a:cs typeface="Courier New"/>
              </a:rPr>
              <a:t>num1,</a:t>
            </a:r>
            <a:r>
              <a:rPr sz="1900" spc="-5" dirty="0">
                <a:latin typeface="Courier New"/>
                <a:cs typeface="Courier New"/>
              </a:rPr>
              <a:t> </a:t>
            </a:r>
            <a:r>
              <a:rPr sz="1900" b="1" spc="-10" dirty="0">
                <a:solidFill>
                  <a:srgbClr val="000050"/>
                </a:solidFill>
                <a:latin typeface="Courier New"/>
                <a:cs typeface="Courier New"/>
              </a:rPr>
              <a:t>int</a:t>
            </a:r>
            <a:r>
              <a:rPr sz="1900" b="1" dirty="0">
                <a:solidFill>
                  <a:srgbClr val="000050"/>
                </a:solidFill>
                <a:latin typeface="Courier New"/>
                <a:cs typeface="Courier New"/>
              </a:rPr>
              <a:t> </a:t>
            </a:r>
            <a:r>
              <a:rPr sz="1900" spc="-15" dirty="0">
                <a:latin typeface="Courier New"/>
                <a:cs typeface="Courier New"/>
              </a:rPr>
              <a:t>num2)</a:t>
            </a:r>
            <a:r>
              <a:rPr sz="1900" spc="-5" dirty="0">
                <a:latin typeface="Courier New"/>
                <a:cs typeface="Courier New"/>
              </a:rPr>
              <a:t> </a:t>
            </a:r>
            <a:r>
              <a:rPr sz="1900" spc="-10" dirty="0">
                <a:latin typeface="Courier New"/>
                <a:cs typeface="Courier New"/>
              </a:rPr>
              <a:t>{</a:t>
            </a:r>
            <a:endParaRPr sz="1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700">
              <a:latin typeface="Courier New"/>
              <a:cs typeface="Courier New"/>
            </a:endParaRPr>
          </a:p>
          <a:p>
            <a:pPr marL="914400">
              <a:lnSpc>
                <a:spcPct val="100000"/>
              </a:lnSpc>
            </a:pPr>
            <a:r>
              <a:rPr sz="1900" b="1" spc="-10" dirty="0">
                <a:solidFill>
                  <a:srgbClr val="000050"/>
                </a:solidFill>
                <a:latin typeface="Courier New"/>
                <a:cs typeface="Courier New"/>
              </a:rPr>
              <a:t>int</a:t>
            </a:r>
            <a:r>
              <a:rPr sz="1900" b="1" spc="-55" dirty="0">
                <a:solidFill>
                  <a:srgbClr val="000050"/>
                </a:solidFill>
                <a:latin typeface="Courier New"/>
                <a:cs typeface="Courier New"/>
              </a:rPr>
              <a:t> </a:t>
            </a:r>
            <a:r>
              <a:rPr sz="1900" spc="-10" dirty="0">
                <a:latin typeface="Courier New"/>
                <a:cs typeface="Courier New"/>
              </a:rPr>
              <a:t>result;</a:t>
            </a:r>
            <a:endParaRPr sz="1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100">
              <a:latin typeface="Courier New"/>
              <a:cs typeface="Courier New"/>
            </a:endParaRPr>
          </a:p>
          <a:p>
            <a:pPr marL="1202690" marR="4512310" indent="-288290">
              <a:lnSpc>
                <a:spcPts val="2130"/>
              </a:lnSpc>
              <a:spcBef>
                <a:spcPts val="5"/>
              </a:spcBef>
            </a:pPr>
            <a:r>
              <a:rPr sz="1900" b="1" spc="-10" dirty="0">
                <a:solidFill>
                  <a:srgbClr val="000050"/>
                </a:solidFill>
                <a:latin typeface="Courier New"/>
                <a:cs typeface="Courier New"/>
              </a:rPr>
              <a:t>if</a:t>
            </a:r>
            <a:r>
              <a:rPr sz="1900" b="1" spc="-30" dirty="0">
                <a:solidFill>
                  <a:srgbClr val="000050"/>
                </a:solidFill>
                <a:latin typeface="Courier New"/>
                <a:cs typeface="Courier New"/>
              </a:rPr>
              <a:t> </a:t>
            </a:r>
            <a:r>
              <a:rPr sz="1900" spc="-15" dirty="0">
                <a:latin typeface="Courier New"/>
                <a:cs typeface="Courier New"/>
              </a:rPr>
              <a:t>(num1</a:t>
            </a:r>
            <a:r>
              <a:rPr sz="1900" spc="-25" dirty="0">
                <a:latin typeface="Courier New"/>
                <a:cs typeface="Courier New"/>
              </a:rPr>
              <a:t> </a:t>
            </a:r>
            <a:r>
              <a:rPr sz="1900" spc="-10" dirty="0">
                <a:latin typeface="Courier New"/>
                <a:cs typeface="Courier New"/>
              </a:rPr>
              <a:t>&gt;</a:t>
            </a:r>
            <a:r>
              <a:rPr sz="1900" spc="-25" dirty="0">
                <a:latin typeface="Courier New"/>
                <a:cs typeface="Courier New"/>
              </a:rPr>
              <a:t> </a:t>
            </a:r>
            <a:r>
              <a:rPr sz="1900" spc="-10" dirty="0">
                <a:latin typeface="Courier New"/>
                <a:cs typeface="Courier New"/>
              </a:rPr>
              <a:t>num2) </a:t>
            </a:r>
            <a:r>
              <a:rPr sz="1900" spc="-1125" dirty="0">
                <a:latin typeface="Courier New"/>
                <a:cs typeface="Courier New"/>
              </a:rPr>
              <a:t> </a:t>
            </a:r>
            <a:r>
              <a:rPr sz="1900" spc="-15" dirty="0">
                <a:latin typeface="Courier New"/>
                <a:cs typeface="Courier New"/>
              </a:rPr>
              <a:t>result</a:t>
            </a:r>
            <a:r>
              <a:rPr sz="1900" spc="-40" dirty="0">
                <a:latin typeface="Courier New"/>
                <a:cs typeface="Courier New"/>
              </a:rPr>
              <a:t> </a:t>
            </a:r>
            <a:r>
              <a:rPr sz="1900" spc="-10" dirty="0">
                <a:latin typeface="Courier New"/>
                <a:cs typeface="Courier New"/>
              </a:rPr>
              <a:t>=</a:t>
            </a:r>
            <a:r>
              <a:rPr sz="1900" spc="-35" dirty="0">
                <a:latin typeface="Courier New"/>
                <a:cs typeface="Courier New"/>
              </a:rPr>
              <a:t> </a:t>
            </a:r>
            <a:r>
              <a:rPr sz="1900" spc="-10" dirty="0">
                <a:latin typeface="Courier New"/>
                <a:cs typeface="Courier New"/>
              </a:rPr>
              <a:t>num1;</a:t>
            </a:r>
            <a:endParaRPr sz="1900">
              <a:latin typeface="Courier New"/>
              <a:cs typeface="Courier New"/>
            </a:endParaRPr>
          </a:p>
          <a:p>
            <a:pPr marL="914400">
              <a:lnSpc>
                <a:spcPts val="2010"/>
              </a:lnSpc>
            </a:pPr>
            <a:r>
              <a:rPr sz="1900" b="1" spc="-10" dirty="0">
                <a:solidFill>
                  <a:srgbClr val="000050"/>
                </a:solidFill>
                <a:latin typeface="Courier New"/>
                <a:cs typeface="Courier New"/>
              </a:rPr>
              <a:t>else</a:t>
            </a:r>
            <a:endParaRPr sz="1900">
              <a:latin typeface="Courier New"/>
              <a:cs typeface="Courier New"/>
            </a:endParaRPr>
          </a:p>
          <a:p>
            <a:pPr marL="1202690">
              <a:lnSpc>
                <a:spcPts val="2205"/>
              </a:lnSpc>
            </a:pPr>
            <a:r>
              <a:rPr sz="1900" spc="-15" dirty="0">
                <a:latin typeface="Courier New"/>
                <a:cs typeface="Courier New"/>
              </a:rPr>
              <a:t>result</a:t>
            </a:r>
            <a:r>
              <a:rPr sz="1900" spc="-30" dirty="0">
                <a:latin typeface="Courier New"/>
                <a:cs typeface="Courier New"/>
              </a:rPr>
              <a:t> </a:t>
            </a:r>
            <a:r>
              <a:rPr sz="1900" spc="-10" dirty="0">
                <a:latin typeface="Courier New"/>
                <a:cs typeface="Courier New"/>
              </a:rPr>
              <a:t>=</a:t>
            </a:r>
            <a:r>
              <a:rPr sz="1900" spc="-30" dirty="0">
                <a:latin typeface="Courier New"/>
                <a:cs typeface="Courier New"/>
              </a:rPr>
              <a:t> </a:t>
            </a:r>
            <a:r>
              <a:rPr sz="1900" spc="-10" dirty="0">
                <a:latin typeface="Courier New"/>
                <a:cs typeface="Courier New"/>
              </a:rPr>
              <a:t>num2;</a:t>
            </a:r>
            <a:endParaRPr sz="1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700">
              <a:latin typeface="Courier New"/>
              <a:cs typeface="Courier New"/>
            </a:endParaRPr>
          </a:p>
          <a:p>
            <a:pPr marL="1922780">
              <a:lnSpc>
                <a:spcPts val="2205"/>
              </a:lnSpc>
            </a:pPr>
            <a:r>
              <a:rPr sz="1900" spc="-10" dirty="0">
                <a:latin typeface="Courier New"/>
                <a:cs typeface="Courier New"/>
              </a:rPr>
              <a:t>result;</a:t>
            </a:r>
            <a:endParaRPr sz="1900">
              <a:latin typeface="Courier New"/>
              <a:cs typeface="Courier New"/>
            </a:endParaRPr>
          </a:p>
          <a:p>
            <a:pPr marL="554355">
              <a:lnSpc>
                <a:spcPts val="2205"/>
              </a:lnSpc>
            </a:pPr>
            <a:r>
              <a:rPr sz="1900" spc="-10" dirty="0">
                <a:latin typeface="Courier New"/>
                <a:cs typeface="Courier New"/>
              </a:rPr>
              <a:t>}</a:t>
            </a:r>
            <a:endParaRPr sz="19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26814" y="1597953"/>
            <a:ext cx="1424940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spc="-5" dirty="0">
                <a:latin typeface="Times New Roman"/>
                <a:cs typeface="Times New Roman"/>
              </a:rPr>
              <a:t>Define</a:t>
            </a:r>
            <a:r>
              <a:rPr sz="1650" spc="-20" dirty="0">
                <a:latin typeface="Times New Roman"/>
                <a:cs typeface="Times New Roman"/>
              </a:rPr>
              <a:t> </a:t>
            </a:r>
            <a:r>
              <a:rPr sz="1650" dirty="0">
                <a:latin typeface="Times New Roman"/>
                <a:cs typeface="Times New Roman"/>
              </a:rPr>
              <a:t>a</a:t>
            </a:r>
            <a:r>
              <a:rPr sz="1650" spc="-20" dirty="0">
                <a:latin typeface="Times New Roman"/>
                <a:cs typeface="Times New Roman"/>
              </a:rPr>
              <a:t> </a:t>
            </a:r>
            <a:r>
              <a:rPr sz="1650" spc="-5" dirty="0">
                <a:latin typeface="Times New Roman"/>
                <a:cs typeface="Times New Roman"/>
              </a:rPr>
              <a:t>method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546311" y="1628008"/>
            <a:ext cx="1436370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dirty="0">
                <a:latin typeface="Times New Roman"/>
                <a:cs typeface="Times New Roman"/>
              </a:rPr>
              <a:t>Invoke</a:t>
            </a:r>
            <a:r>
              <a:rPr sz="1650" spc="-30" dirty="0">
                <a:latin typeface="Times New Roman"/>
                <a:cs typeface="Times New Roman"/>
              </a:rPr>
              <a:t> </a:t>
            </a:r>
            <a:r>
              <a:rPr sz="1650" dirty="0">
                <a:latin typeface="Times New Roman"/>
                <a:cs typeface="Times New Roman"/>
              </a:rPr>
              <a:t>a</a:t>
            </a:r>
            <a:r>
              <a:rPr sz="1650" spc="-30" dirty="0">
                <a:latin typeface="Times New Roman"/>
                <a:cs typeface="Times New Roman"/>
              </a:rPr>
              <a:t> </a:t>
            </a:r>
            <a:r>
              <a:rPr sz="1650" spc="-5" dirty="0">
                <a:latin typeface="Times New Roman"/>
                <a:cs typeface="Times New Roman"/>
              </a:rPr>
              <a:t>method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349353" y="2076509"/>
            <a:ext cx="3449954" cy="3366770"/>
          </a:xfrm>
          <a:prstGeom prst="rect">
            <a:avLst/>
          </a:prstGeom>
          <a:ln w="22498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100">
              <a:latin typeface="Times New Roman"/>
              <a:cs typeface="Times New Roman"/>
            </a:endParaRPr>
          </a:p>
          <a:p>
            <a:pPr marR="40005" algn="ctr">
              <a:lnSpc>
                <a:spcPct val="100000"/>
              </a:lnSpc>
            </a:pPr>
            <a:r>
              <a:rPr sz="1900" b="1" spc="-10" dirty="0">
                <a:solidFill>
                  <a:srgbClr val="000050"/>
                </a:solidFill>
                <a:latin typeface="Courier New"/>
                <a:cs typeface="Courier New"/>
              </a:rPr>
              <a:t>int</a:t>
            </a:r>
            <a:r>
              <a:rPr sz="1900" b="1" spc="-20" dirty="0">
                <a:solidFill>
                  <a:srgbClr val="000050"/>
                </a:solidFill>
                <a:latin typeface="Courier New"/>
                <a:cs typeface="Courier New"/>
              </a:rPr>
              <a:t> </a:t>
            </a:r>
            <a:r>
              <a:rPr sz="1900" spc="-10" dirty="0">
                <a:latin typeface="Courier New"/>
                <a:cs typeface="Courier New"/>
              </a:rPr>
              <a:t>z</a:t>
            </a:r>
            <a:r>
              <a:rPr sz="1900" spc="-20" dirty="0">
                <a:latin typeface="Courier New"/>
                <a:cs typeface="Courier New"/>
              </a:rPr>
              <a:t> </a:t>
            </a:r>
            <a:r>
              <a:rPr sz="1900" spc="-10" dirty="0">
                <a:latin typeface="Courier New"/>
                <a:cs typeface="Courier New"/>
              </a:rPr>
              <a:t>=</a:t>
            </a:r>
            <a:r>
              <a:rPr sz="1900" spc="-20" dirty="0">
                <a:latin typeface="Courier New"/>
                <a:cs typeface="Courier New"/>
              </a:rPr>
              <a:t> </a:t>
            </a:r>
            <a:r>
              <a:rPr sz="1900" spc="-15" dirty="0">
                <a:latin typeface="Courier New"/>
                <a:cs typeface="Courier New"/>
              </a:rPr>
              <a:t>max(x,</a:t>
            </a:r>
            <a:r>
              <a:rPr sz="1900" spc="-20" dirty="0">
                <a:latin typeface="Courier New"/>
                <a:cs typeface="Courier New"/>
              </a:rPr>
              <a:t> </a:t>
            </a:r>
            <a:r>
              <a:rPr sz="1900" spc="-15" dirty="0">
                <a:latin typeface="Courier New"/>
                <a:cs typeface="Courier New"/>
              </a:rPr>
              <a:t>y);</a:t>
            </a:r>
            <a:endParaRPr sz="1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100">
              <a:latin typeface="Courier New"/>
              <a:cs typeface="Courier New"/>
            </a:endParaRPr>
          </a:p>
          <a:p>
            <a:pPr marL="1906905" marR="289560" indent="-230504">
              <a:lnSpc>
                <a:spcPts val="1889"/>
              </a:lnSpc>
              <a:spcBef>
                <a:spcPts val="5"/>
              </a:spcBef>
            </a:pPr>
            <a:r>
              <a:rPr sz="1650" spc="-5" dirty="0">
                <a:latin typeface="Times New Roman"/>
                <a:cs typeface="Times New Roman"/>
              </a:rPr>
              <a:t>actual parameters </a:t>
            </a:r>
            <a:r>
              <a:rPr sz="1650" spc="-400" dirty="0">
                <a:latin typeface="Times New Roman"/>
                <a:cs typeface="Times New Roman"/>
              </a:rPr>
              <a:t> </a:t>
            </a:r>
            <a:r>
              <a:rPr sz="1650" spc="-5" dirty="0">
                <a:latin typeface="Times New Roman"/>
                <a:cs typeface="Times New Roman"/>
              </a:rPr>
              <a:t>(arguments)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0868904" y="2978165"/>
            <a:ext cx="180340" cy="441959"/>
          </a:xfrm>
          <a:custGeom>
            <a:avLst/>
            <a:gdLst/>
            <a:ahLst/>
            <a:cxnLst/>
            <a:rect l="l" t="t" r="r" b="b"/>
            <a:pathLst>
              <a:path w="180340" h="441960">
                <a:moveTo>
                  <a:pt x="89980" y="120220"/>
                </a:moveTo>
                <a:lnTo>
                  <a:pt x="74984" y="130238"/>
                </a:lnTo>
                <a:lnTo>
                  <a:pt x="74985" y="441812"/>
                </a:lnTo>
                <a:lnTo>
                  <a:pt x="104980" y="441812"/>
                </a:lnTo>
                <a:lnTo>
                  <a:pt x="104978" y="130238"/>
                </a:lnTo>
                <a:lnTo>
                  <a:pt x="89980" y="120220"/>
                </a:lnTo>
                <a:close/>
              </a:path>
              <a:path w="180340" h="441960">
                <a:moveTo>
                  <a:pt x="89980" y="0"/>
                </a:moveTo>
                <a:lnTo>
                  <a:pt x="0" y="180331"/>
                </a:lnTo>
                <a:lnTo>
                  <a:pt x="74983" y="130239"/>
                </a:lnTo>
                <a:lnTo>
                  <a:pt x="74983" y="120220"/>
                </a:lnTo>
                <a:lnTo>
                  <a:pt x="149972" y="120220"/>
                </a:lnTo>
                <a:lnTo>
                  <a:pt x="89980" y="0"/>
                </a:lnTo>
                <a:close/>
              </a:path>
              <a:path w="180340" h="441960">
                <a:moveTo>
                  <a:pt x="149972" y="120220"/>
                </a:moveTo>
                <a:lnTo>
                  <a:pt x="104978" y="120220"/>
                </a:lnTo>
                <a:lnTo>
                  <a:pt x="104979" y="130239"/>
                </a:lnTo>
                <a:lnTo>
                  <a:pt x="179967" y="180331"/>
                </a:lnTo>
                <a:lnTo>
                  <a:pt x="149972" y="120220"/>
                </a:lnTo>
                <a:close/>
              </a:path>
              <a:path w="180340" h="441960">
                <a:moveTo>
                  <a:pt x="89980" y="120220"/>
                </a:moveTo>
                <a:lnTo>
                  <a:pt x="74983" y="120220"/>
                </a:lnTo>
                <a:lnTo>
                  <a:pt x="74983" y="130239"/>
                </a:lnTo>
                <a:lnTo>
                  <a:pt x="89980" y="120220"/>
                </a:lnTo>
                <a:close/>
              </a:path>
              <a:path w="180340" h="441960">
                <a:moveTo>
                  <a:pt x="104978" y="120220"/>
                </a:moveTo>
                <a:lnTo>
                  <a:pt x="89980" y="120220"/>
                </a:lnTo>
                <a:lnTo>
                  <a:pt x="104978" y="130238"/>
                </a:lnTo>
                <a:lnTo>
                  <a:pt x="104978" y="1202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478974" y="2978165"/>
            <a:ext cx="180340" cy="462915"/>
          </a:xfrm>
          <a:custGeom>
            <a:avLst/>
            <a:gdLst/>
            <a:ahLst/>
            <a:cxnLst/>
            <a:rect l="l" t="t" r="r" b="b"/>
            <a:pathLst>
              <a:path w="180340" h="462914">
                <a:moveTo>
                  <a:pt x="89980" y="120220"/>
                </a:moveTo>
                <a:lnTo>
                  <a:pt x="74984" y="130238"/>
                </a:lnTo>
                <a:lnTo>
                  <a:pt x="74985" y="462850"/>
                </a:lnTo>
                <a:lnTo>
                  <a:pt x="104980" y="462850"/>
                </a:lnTo>
                <a:lnTo>
                  <a:pt x="104978" y="130238"/>
                </a:lnTo>
                <a:lnTo>
                  <a:pt x="89980" y="120220"/>
                </a:lnTo>
                <a:close/>
              </a:path>
              <a:path w="180340" h="462914">
                <a:moveTo>
                  <a:pt x="89980" y="0"/>
                </a:moveTo>
                <a:lnTo>
                  <a:pt x="0" y="180331"/>
                </a:lnTo>
                <a:lnTo>
                  <a:pt x="74983" y="130239"/>
                </a:lnTo>
                <a:lnTo>
                  <a:pt x="74983" y="120220"/>
                </a:lnTo>
                <a:lnTo>
                  <a:pt x="149972" y="120220"/>
                </a:lnTo>
                <a:lnTo>
                  <a:pt x="89980" y="0"/>
                </a:lnTo>
                <a:close/>
              </a:path>
              <a:path w="180340" h="462914">
                <a:moveTo>
                  <a:pt x="149972" y="120220"/>
                </a:moveTo>
                <a:lnTo>
                  <a:pt x="104978" y="120220"/>
                </a:lnTo>
                <a:lnTo>
                  <a:pt x="104979" y="130239"/>
                </a:lnTo>
                <a:lnTo>
                  <a:pt x="179967" y="180331"/>
                </a:lnTo>
                <a:lnTo>
                  <a:pt x="149972" y="120220"/>
                </a:lnTo>
                <a:close/>
              </a:path>
              <a:path w="180340" h="462914">
                <a:moveTo>
                  <a:pt x="89980" y="120220"/>
                </a:moveTo>
                <a:lnTo>
                  <a:pt x="74983" y="120220"/>
                </a:lnTo>
                <a:lnTo>
                  <a:pt x="74983" y="130239"/>
                </a:lnTo>
                <a:lnTo>
                  <a:pt x="89980" y="120220"/>
                </a:lnTo>
                <a:close/>
              </a:path>
              <a:path w="180340" h="462914">
                <a:moveTo>
                  <a:pt x="104978" y="120220"/>
                </a:moveTo>
                <a:lnTo>
                  <a:pt x="89980" y="120220"/>
                </a:lnTo>
                <a:lnTo>
                  <a:pt x="104978" y="130238"/>
                </a:lnTo>
                <a:lnTo>
                  <a:pt x="104978" y="1202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82825" y="779779"/>
            <a:ext cx="10238740" cy="7600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75"/>
              </a:spcBef>
            </a:pP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5" dirty="0">
                <a:latin typeface="Times New Roman"/>
                <a:cs typeface="Times New Roman"/>
              </a:rPr>
              <a:t>method may return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5" dirty="0">
                <a:latin typeface="Times New Roman"/>
                <a:cs typeface="Times New Roman"/>
              </a:rPr>
              <a:t>value. The </a:t>
            </a:r>
            <a:r>
              <a:rPr sz="2400" b="1" i="1" spc="-30" dirty="0">
                <a:latin typeface="Times New Roman"/>
                <a:cs typeface="Times New Roman"/>
              </a:rPr>
              <a:t>returnValueType </a:t>
            </a:r>
            <a:r>
              <a:rPr sz="2400" spc="-5" dirty="0">
                <a:latin typeface="Times New Roman"/>
                <a:cs typeface="Times New Roman"/>
              </a:rPr>
              <a:t>is the data type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-5" dirty="0">
                <a:latin typeface="Times New Roman"/>
                <a:cs typeface="Times New Roman"/>
              </a:rPr>
              <a:t>the value the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method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returns.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If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method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does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not </a:t>
            </a:r>
            <a:r>
              <a:rPr sz="2400" spc="-5" dirty="0">
                <a:latin typeface="Times New Roman"/>
                <a:cs typeface="Times New Roman"/>
              </a:rPr>
              <a:t>return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value,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b="1" i="1" spc="-30" dirty="0">
                <a:latin typeface="Times New Roman"/>
                <a:cs typeface="Times New Roman"/>
              </a:rPr>
              <a:t>returnValueType</a:t>
            </a:r>
            <a:r>
              <a:rPr sz="2400" b="1" i="1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82825" y="1489964"/>
            <a:ext cx="19748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keyword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void</a:t>
            </a:r>
            <a:r>
              <a:rPr sz="2400" spc="-5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439704" y="2308904"/>
            <a:ext cx="550545" cy="264160"/>
            <a:chOff x="3439704" y="2308904"/>
            <a:chExt cx="550545" cy="264160"/>
          </a:xfrm>
        </p:grpSpPr>
        <p:sp>
          <p:nvSpPr>
            <p:cNvPr id="12" name="object 12"/>
            <p:cNvSpPr/>
            <p:nvPr/>
          </p:nvSpPr>
          <p:spPr>
            <a:xfrm>
              <a:off x="3446054" y="2315254"/>
              <a:ext cx="537845" cy="251460"/>
            </a:xfrm>
            <a:custGeom>
              <a:avLst/>
              <a:gdLst/>
              <a:ahLst/>
              <a:cxnLst/>
              <a:rect l="l" t="t" r="r" b="b"/>
              <a:pathLst>
                <a:path w="537845" h="251460">
                  <a:moveTo>
                    <a:pt x="537669" y="0"/>
                  </a:moveTo>
                  <a:lnTo>
                    <a:pt x="0" y="0"/>
                  </a:lnTo>
                  <a:lnTo>
                    <a:pt x="0" y="251270"/>
                  </a:lnTo>
                  <a:lnTo>
                    <a:pt x="537669" y="251270"/>
                  </a:lnTo>
                  <a:lnTo>
                    <a:pt x="537669" y="0"/>
                  </a:lnTo>
                  <a:close/>
                </a:path>
              </a:pathLst>
            </a:custGeom>
            <a:solidFill>
              <a:srgbClr val="4472C4">
                <a:alpha val="3803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446054" y="2315254"/>
              <a:ext cx="537845" cy="251460"/>
            </a:xfrm>
            <a:custGeom>
              <a:avLst/>
              <a:gdLst/>
              <a:ahLst/>
              <a:cxnLst/>
              <a:rect l="l" t="t" r="r" b="b"/>
              <a:pathLst>
                <a:path w="537845" h="251460">
                  <a:moveTo>
                    <a:pt x="0" y="0"/>
                  </a:moveTo>
                  <a:lnTo>
                    <a:pt x="537670" y="0"/>
                  </a:lnTo>
                  <a:lnTo>
                    <a:pt x="537670" y="251270"/>
                  </a:lnTo>
                  <a:lnTo>
                    <a:pt x="0" y="25127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993139" y="118871"/>
            <a:ext cx="4050029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5.2.</a:t>
            </a:r>
            <a:r>
              <a:rPr spc="-25" dirty="0"/>
              <a:t> </a:t>
            </a:r>
            <a:r>
              <a:rPr spc="-5" dirty="0"/>
              <a:t>Defining</a:t>
            </a:r>
            <a:r>
              <a:rPr spc="-20" dirty="0"/>
              <a:t> </a:t>
            </a:r>
            <a:r>
              <a:rPr spc="-5" dirty="0"/>
              <a:t>Methods</a:t>
            </a:r>
          </a:p>
        </p:txBody>
      </p:sp>
      <p:grpSp>
        <p:nvGrpSpPr>
          <p:cNvPr id="15" name="object 15"/>
          <p:cNvGrpSpPr/>
          <p:nvPr/>
        </p:nvGrpSpPr>
        <p:grpSpPr>
          <a:xfrm>
            <a:off x="0" y="0"/>
            <a:ext cx="12192000" cy="1250950"/>
            <a:chOff x="0" y="0"/>
            <a:chExt cx="12192000" cy="1250950"/>
          </a:xfrm>
        </p:grpSpPr>
        <p:sp>
          <p:nvSpPr>
            <p:cNvPr id="16" name="object 16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</p:grp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Lecture</a:t>
            </a:r>
            <a:r>
              <a:rPr spc="-15" dirty="0"/>
              <a:t> </a:t>
            </a:r>
            <a:r>
              <a:rPr dirty="0"/>
              <a:t>5</a:t>
            </a:r>
            <a:r>
              <a:rPr spc="-15" dirty="0"/>
              <a:t> </a:t>
            </a:r>
            <a:r>
              <a:rPr dirty="0"/>
              <a:t>-</a:t>
            </a:r>
            <a:r>
              <a:rPr spc="-25" dirty="0"/>
              <a:t> </a:t>
            </a:r>
            <a:r>
              <a:rPr spc="-5" dirty="0"/>
              <a:t>Methods</a:t>
            </a: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0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4418" y="798068"/>
            <a:ext cx="10838815" cy="1116965"/>
          </a:xfrm>
          <a:prstGeom prst="rect">
            <a:avLst/>
          </a:prstGeom>
        </p:spPr>
        <p:txBody>
          <a:bodyPr vert="horz" wrap="square" lIns="0" tIns="1924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15"/>
              </a:spcBef>
            </a:pPr>
            <a:r>
              <a:rPr sz="2400" spc="-175" dirty="0">
                <a:latin typeface="Times New Roman"/>
                <a:cs typeface="Times New Roman"/>
              </a:rPr>
              <a:t>T</a:t>
            </a:r>
            <a:r>
              <a:rPr sz="2400" spc="-5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s</a:t>
            </a:r>
            <a:r>
              <a:rPr sz="2400" spc="-5" dirty="0">
                <a:latin typeface="Times New Roman"/>
                <a:cs typeface="Times New Roman"/>
              </a:rPr>
              <a:t>ti</a:t>
            </a:r>
            <a:r>
              <a:rPr sz="2400" dirty="0">
                <a:latin typeface="Times New Roman"/>
                <a:cs typeface="Times New Roman"/>
              </a:rPr>
              <a:t>ng </a:t>
            </a:r>
            <a:r>
              <a:rPr sz="2400" spc="-5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he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ma</a:t>
            </a:r>
            <a:r>
              <a:rPr sz="2400" b="1" dirty="0">
                <a:latin typeface="Courier New"/>
                <a:cs typeface="Courier New"/>
              </a:rPr>
              <a:t>x</a:t>
            </a:r>
            <a:r>
              <a:rPr sz="2400" b="1" spc="-844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met</a:t>
            </a:r>
            <a:r>
              <a:rPr sz="2400" dirty="0">
                <a:latin typeface="Times New Roman"/>
                <a:cs typeface="Times New Roman"/>
              </a:rPr>
              <a:t>hod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15"/>
              </a:spcBef>
            </a:pPr>
            <a:r>
              <a:rPr sz="2400" spc="-5" dirty="0">
                <a:latin typeface="Times New Roman"/>
                <a:cs typeface="Times New Roman"/>
              </a:rPr>
              <a:t>This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program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demonstrates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calling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5" dirty="0">
                <a:latin typeface="Times New Roman"/>
                <a:cs typeface="Times New Roman"/>
              </a:rPr>
              <a:t>method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max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to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return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largest</a:t>
            </a:r>
            <a:r>
              <a:rPr sz="2400" dirty="0">
                <a:latin typeface="Times New Roman"/>
                <a:cs typeface="Times New Roman"/>
              </a:rPr>
              <a:t> of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int</a:t>
            </a:r>
            <a:r>
              <a:rPr sz="2400" b="1" spc="-84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values.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93139" y="118871"/>
            <a:ext cx="3780154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5.3.</a:t>
            </a:r>
            <a:r>
              <a:rPr spc="-20" dirty="0"/>
              <a:t> </a:t>
            </a:r>
            <a:r>
              <a:rPr spc="-5" dirty="0"/>
              <a:t>Calling</a:t>
            </a:r>
            <a:r>
              <a:rPr spc="-20" dirty="0"/>
              <a:t> </a:t>
            </a:r>
            <a:r>
              <a:rPr spc="-5" dirty="0"/>
              <a:t>Methods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4687" y="2317252"/>
            <a:ext cx="5502220" cy="3145782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0" y="0"/>
            <a:ext cx="12192000" cy="1250950"/>
            <a:chOff x="0" y="0"/>
            <a:chExt cx="12192000" cy="1250950"/>
          </a:xfrm>
        </p:grpSpPr>
        <p:sp>
          <p:nvSpPr>
            <p:cNvPr id="6" name="object 6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Lecture</a:t>
            </a:r>
            <a:r>
              <a:rPr spc="-15" dirty="0"/>
              <a:t> </a:t>
            </a:r>
            <a:r>
              <a:rPr dirty="0"/>
              <a:t>5</a:t>
            </a:r>
            <a:r>
              <a:rPr spc="-15" dirty="0"/>
              <a:t> </a:t>
            </a:r>
            <a:r>
              <a:rPr dirty="0"/>
              <a:t>-</a:t>
            </a:r>
            <a:r>
              <a:rPr spc="-25" dirty="0"/>
              <a:t> </a:t>
            </a:r>
            <a:r>
              <a:rPr spc="-5" dirty="0"/>
              <a:t>Methods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0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139" y="118871"/>
            <a:ext cx="3780154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5.3.</a:t>
            </a:r>
            <a:r>
              <a:rPr spc="-20" dirty="0"/>
              <a:t> </a:t>
            </a:r>
            <a:r>
              <a:rPr spc="-5" dirty="0"/>
              <a:t>Calling</a:t>
            </a:r>
            <a:r>
              <a:rPr spc="-20" dirty="0"/>
              <a:t> </a:t>
            </a:r>
            <a:r>
              <a:rPr spc="-5" dirty="0"/>
              <a:t>Methods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3349" y="740650"/>
            <a:ext cx="6403774" cy="5732343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0" y="0"/>
            <a:ext cx="12192000" cy="1250950"/>
            <a:chOff x="0" y="0"/>
            <a:chExt cx="12192000" cy="1250950"/>
          </a:xfrm>
        </p:grpSpPr>
        <p:sp>
          <p:nvSpPr>
            <p:cNvPr id="5" name="object 5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Lecture</a:t>
            </a:r>
            <a:r>
              <a:rPr spc="-15" dirty="0"/>
              <a:t> </a:t>
            </a:r>
            <a:r>
              <a:rPr dirty="0"/>
              <a:t>5</a:t>
            </a:r>
            <a:r>
              <a:rPr spc="-15" dirty="0"/>
              <a:t> </a:t>
            </a:r>
            <a:r>
              <a:rPr dirty="0"/>
              <a:t>-</a:t>
            </a:r>
            <a:r>
              <a:rPr spc="-25" dirty="0"/>
              <a:t> </a:t>
            </a:r>
            <a:r>
              <a:rPr spc="-5" dirty="0"/>
              <a:t>Methods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0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139" y="118871"/>
            <a:ext cx="3780154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5.3.</a:t>
            </a:r>
            <a:r>
              <a:rPr spc="-20" dirty="0"/>
              <a:t> </a:t>
            </a:r>
            <a:r>
              <a:rPr spc="-5" dirty="0"/>
              <a:t>Calling</a:t>
            </a:r>
            <a:r>
              <a:rPr spc="-20" dirty="0"/>
              <a:t> </a:t>
            </a:r>
            <a:r>
              <a:rPr spc="-5" dirty="0"/>
              <a:t>Methods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96226" y="648470"/>
            <a:ext cx="11961495" cy="4391025"/>
            <a:chOff x="96226" y="648470"/>
            <a:chExt cx="11961495" cy="439102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0894" y="2043956"/>
              <a:ext cx="5701119" cy="228361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02576" y="2037605"/>
              <a:ext cx="5923280" cy="2296795"/>
            </a:xfrm>
            <a:custGeom>
              <a:avLst/>
              <a:gdLst/>
              <a:ahLst/>
              <a:cxnLst/>
              <a:rect l="l" t="t" r="r" b="b"/>
              <a:pathLst>
                <a:path w="5923280" h="2296795">
                  <a:moveTo>
                    <a:pt x="0" y="0"/>
                  </a:moveTo>
                  <a:lnTo>
                    <a:pt x="5922964" y="0"/>
                  </a:lnTo>
                  <a:lnTo>
                    <a:pt x="5922964" y="2296318"/>
                  </a:lnTo>
                  <a:lnTo>
                    <a:pt x="0" y="2296318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196373" y="2046419"/>
              <a:ext cx="5577182" cy="2956737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6128054" y="2040069"/>
              <a:ext cx="5923280" cy="2992755"/>
            </a:xfrm>
            <a:custGeom>
              <a:avLst/>
              <a:gdLst/>
              <a:ahLst/>
              <a:cxnLst/>
              <a:rect l="l" t="t" r="r" b="b"/>
              <a:pathLst>
                <a:path w="5923280" h="2992754">
                  <a:moveTo>
                    <a:pt x="0" y="0"/>
                  </a:moveTo>
                  <a:lnTo>
                    <a:pt x="5922964" y="0"/>
                  </a:lnTo>
                  <a:lnTo>
                    <a:pt x="5922964" y="2992597"/>
                  </a:lnTo>
                  <a:lnTo>
                    <a:pt x="0" y="2992597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09495" y="648470"/>
              <a:ext cx="8723307" cy="2672593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5829094" y="689355"/>
            <a:ext cx="2431415" cy="1013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9756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latin typeface="Times New Roman"/>
                <a:cs typeface="Times New Roman"/>
              </a:rPr>
              <a:t>pass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j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to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num2</a:t>
            </a: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200" spc="-5" dirty="0">
                <a:latin typeface="Times New Roman"/>
                <a:cs typeface="Times New Roman"/>
              </a:rPr>
              <a:t>pass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i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to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num1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135856" y="2526386"/>
            <a:ext cx="3689985" cy="915035"/>
          </a:xfrm>
          <a:custGeom>
            <a:avLst/>
            <a:gdLst/>
            <a:ahLst/>
            <a:cxnLst/>
            <a:rect l="l" t="t" r="r" b="b"/>
            <a:pathLst>
              <a:path w="3689984" h="915035">
                <a:moveTo>
                  <a:pt x="3612776" y="24700"/>
                </a:moveTo>
                <a:lnTo>
                  <a:pt x="0" y="890262"/>
                </a:lnTo>
                <a:lnTo>
                  <a:pt x="5918" y="914963"/>
                </a:lnTo>
                <a:lnTo>
                  <a:pt x="3618694" y="49402"/>
                </a:lnTo>
                <a:lnTo>
                  <a:pt x="3612776" y="24700"/>
                </a:lnTo>
                <a:close/>
              </a:path>
              <a:path w="3689984" h="915035">
                <a:moveTo>
                  <a:pt x="3686935" y="21737"/>
                </a:moveTo>
                <a:lnTo>
                  <a:pt x="3625146" y="21737"/>
                </a:lnTo>
                <a:lnTo>
                  <a:pt x="3631063" y="46438"/>
                </a:lnTo>
                <a:lnTo>
                  <a:pt x="3618694" y="49402"/>
                </a:lnTo>
                <a:lnTo>
                  <a:pt x="3624613" y="74103"/>
                </a:lnTo>
                <a:lnTo>
                  <a:pt x="3686935" y="21737"/>
                </a:lnTo>
                <a:close/>
              </a:path>
              <a:path w="3689984" h="915035">
                <a:moveTo>
                  <a:pt x="3625146" y="21737"/>
                </a:moveTo>
                <a:lnTo>
                  <a:pt x="3612776" y="24700"/>
                </a:lnTo>
                <a:lnTo>
                  <a:pt x="3618694" y="49402"/>
                </a:lnTo>
                <a:lnTo>
                  <a:pt x="3631063" y="46438"/>
                </a:lnTo>
                <a:lnTo>
                  <a:pt x="3625146" y="21737"/>
                </a:lnTo>
                <a:close/>
              </a:path>
              <a:path w="3689984" h="915035">
                <a:moveTo>
                  <a:pt x="3606858" y="0"/>
                </a:moveTo>
                <a:lnTo>
                  <a:pt x="3612776" y="24700"/>
                </a:lnTo>
                <a:lnTo>
                  <a:pt x="3625146" y="21737"/>
                </a:lnTo>
                <a:lnTo>
                  <a:pt x="3686935" y="21737"/>
                </a:lnTo>
                <a:lnTo>
                  <a:pt x="3689838" y="19297"/>
                </a:lnTo>
                <a:lnTo>
                  <a:pt x="3606858" y="0"/>
                </a:lnTo>
                <a:close/>
              </a:path>
            </a:pathLst>
          </a:custGeom>
          <a:solidFill>
            <a:srgbClr val="ED7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906329" y="3048508"/>
            <a:ext cx="91948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Call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2200" b="1" dirty="0">
                <a:latin typeface="Courier New"/>
                <a:cs typeface="Courier New"/>
              </a:rPr>
              <a:t>max</a:t>
            </a:r>
            <a:endParaRPr sz="2200">
              <a:latin typeface="Courier New"/>
              <a:cs typeface="Courier New"/>
            </a:endParaRPr>
          </a:p>
        </p:txBody>
      </p:sp>
      <p:pic>
        <p:nvPicPr>
          <p:cNvPr id="12" name="object 1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588904" y="3471491"/>
            <a:ext cx="6801288" cy="2289148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4596405" y="5645403"/>
            <a:ext cx="170878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dirty="0">
                <a:latin typeface="Courier New"/>
                <a:cs typeface="Courier New"/>
              </a:rPr>
              <a:t>k</a:t>
            </a:r>
            <a:r>
              <a:rPr sz="2200" b="1" spc="-45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=</a:t>
            </a:r>
            <a:r>
              <a:rPr sz="2200" b="1" spc="-40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result</a:t>
            </a:r>
            <a:endParaRPr sz="2200">
              <a:latin typeface="Courier New"/>
              <a:cs typeface="Courier New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0" y="0"/>
            <a:ext cx="12192000" cy="1250950"/>
            <a:chOff x="0" y="0"/>
            <a:chExt cx="12192000" cy="1250950"/>
          </a:xfrm>
        </p:grpSpPr>
        <p:sp>
          <p:nvSpPr>
            <p:cNvPr id="15" name="object 15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</p:grp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Lecture</a:t>
            </a:r>
            <a:r>
              <a:rPr spc="-15" dirty="0"/>
              <a:t> </a:t>
            </a:r>
            <a:r>
              <a:rPr dirty="0"/>
              <a:t>5</a:t>
            </a:r>
            <a:r>
              <a:rPr spc="-15" dirty="0"/>
              <a:t> </a:t>
            </a:r>
            <a:r>
              <a:rPr dirty="0"/>
              <a:t>-</a:t>
            </a:r>
            <a:r>
              <a:rPr spc="-25" dirty="0"/>
              <a:t> </a:t>
            </a:r>
            <a:r>
              <a:rPr spc="-5" dirty="0"/>
              <a:t>Methods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0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2393" y="878332"/>
            <a:ext cx="10677525" cy="97028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2700" marR="5080">
              <a:lnSpc>
                <a:spcPts val="2400"/>
              </a:lnSpc>
              <a:spcBef>
                <a:spcPts val="380"/>
              </a:spcBef>
            </a:pPr>
            <a:r>
              <a:rPr sz="2200" dirty="0">
                <a:latin typeface="Times New Roman"/>
                <a:cs typeface="Times New Roman"/>
              </a:rPr>
              <a:t>A</a:t>
            </a:r>
            <a:r>
              <a:rPr sz="2200" spc="-120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Courier New"/>
                <a:cs typeface="Courier New"/>
              </a:rPr>
              <a:t>return</a:t>
            </a:r>
            <a:r>
              <a:rPr sz="2200" b="1" spc="-765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statement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is</a:t>
            </a:r>
            <a:r>
              <a:rPr sz="2200" spc="-5" dirty="0">
                <a:latin typeface="Times New Roman"/>
                <a:cs typeface="Times New Roman"/>
              </a:rPr>
              <a:t> required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for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 </a:t>
            </a:r>
            <a:r>
              <a:rPr sz="2200" spc="-5" dirty="0">
                <a:latin typeface="Times New Roman"/>
                <a:cs typeface="Times New Roman"/>
              </a:rPr>
              <a:t>value-returning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method.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The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method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shown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below</a:t>
            </a:r>
            <a:r>
              <a:rPr sz="2200" dirty="0">
                <a:latin typeface="Times New Roman"/>
                <a:cs typeface="Times New Roman"/>
              </a:rPr>
              <a:t> in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(a) </a:t>
            </a:r>
            <a:r>
              <a:rPr sz="2200" spc="-53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is</a:t>
            </a:r>
            <a:r>
              <a:rPr sz="2200" spc="-5" dirty="0">
                <a:latin typeface="Times New Roman"/>
                <a:cs typeface="Times New Roman"/>
              </a:rPr>
              <a:t> logically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correct,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but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it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has </a:t>
            </a:r>
            <a:r>
              <a:rPr sz="2200" dirty="0">
                <a:latin typeface="Times New Roman"/>
                <a:cs typeface="Times New Roman"/>
              </a:rPr>
              <a:t>a </a:t>
            </a:r>
            <a:r>
              <a:rPr sz="2200" spc="-5" dirty="0">
                <a:latin typeface="Times New Roman"/>
                <a:cs typeface="Times New Roman"/>
              </a:rPr>
              <a:t>compilation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error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because</a:t>
            </a:r>
            <a:r>
              <a:rPr sz="2200" dirty="0">
                <a:latin typeface="Times New Roman"/>
                <a:cs typeface="Times New Roman"/>
              </a:rPr>
              <a:t> the </a:t>
            </a:r>
            <a:r>
              <a:rPr sz="2200" spc="-5" dirty="0">
                <a:latin typeface="Times New Roman"/>
                <a:cs typeface="Times New Roman"/>
              </a:rPr>
              <a:t>Java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compiler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thinks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it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possible 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that</a:t>
            </a:r>
            <a:r>
              <a:rPr sz="2200" dirty="0">
                <a:latin typeface="Times New Roman"/>
                <a:cs typeface="Times New Roman"/>
              </a:rPr>
              <a:t> this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method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does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not </a:t>
            </a:r>
            <a:r>
              <a:rPr sz="2200" spc="-5" dirty="0">
                <a:latin typeface="Times New Roman"/>
                <a:cs typeface="Times New Roman"/>
              </a:rPr>
              <a:t>return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any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value.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81366" y="2060022"/>
            <a:ext cx="5038725" cy="2407920"/>
          </a:xfrm>
          <a:prstGeom prst="rect">
            <a:avLst/>
          </a:prstGeom>
          <a:ln w="24103">
            <a:solidFill>
              <a:srgbClr val="000000"/>
            </a:solidFill>
          </a:ln>
        </p:spPr>
        <p:txBody>
          <a:bodyPr vert="horz" wrap="square" lIns="0" tIns="10160" rIns="0" bIns="0" rtlCol="0">
            <a:spAutoFit/>
          </a:bodyPr>
          <a:lstStyle/>
          <a:p>
            <a:pPr marL="358140" marR="175895" indent="-310515">
              <a:lnSpc>
                <a:spcPts val="2270"/>
              </a:lnSpc>
              <a:spcBef>
                <a:spcPts val="80"/>
              </a:spcBef>
            </a:pPr>
            <a:r>
              <a:rPr sz="2000" b="1" spc="15" dirty="0">
                <a:solidFill>
                  <a:srgbClr val="000050"/>
                </a:solidFill>
                <a:latin typeface="Courier New"/>
                <a:cs typeface="Courier New"/>
              </a:rPr>
              <a:t>public static </a:t>
            </a:r>
            <a:r>
              <a:rPr sz="2000" b="1" spc="20" dirty="0">
                <a:solidFill>
                  <a:srgbClr val="000050"/>
                </a:solidFill>
                <a:latin typeface="Courier New"/>
                <a:cs typeface="Courier New"/>
              </a:rPr>
              <a:t>int </a:t>
            </a:r>
            <a:r>
              <a:rPr sz="2000" b="1" spc="15" dirty="0">
                <a:latin typeface="Courier New"/>
                <a:cs typeface="Courier New"/>
              </a:rPr>
              <a:t>sign(int n) </a:t>
            </a:r>
            <a:r>
              <a:rPr sz="2000" b="1" spc="20" dirty="0">
                <a:latin typeface="Courier New"/>
                <a:cs typeface="Courier New"/>
              </a:rPr>
              <a:t>{ </a:t>
            </a:r>
            <a:r>
              <a:rPr sz="2000" b="1" spc="-1190" dirty="0">
                <a:latin typeface="Courier New"/>
                <a:cs typeface="Courier New"/>
              </a:rPr>
              <a:t> </a:t>
            </a:r>
            <a:r>
              <a:rPr sz="2000" b="1" spc="20" dirty="0">
                <a:solidFill>
                  <a:srgbClr val="000050"/>
                </a:solidFill>
                <a:latin typeface="Courier New"/>
                <a:cs typeface="Courier New"/>
              </a:rPr>
              <a:t>if</a:t>
            </a:r>
            <a:r>
              <a:rPr sz="2000" b="1" spc="15" dirty="0">
                <a:solidFill>
                  <a:srgbClr val="000050"/>
                </a:solidFill>
                <a:latin typeface="Courier New"/>
                <a:cs typeface="Courier New"/>
              </a:rPr>
              <a:t> </a:t>
            </a:r>
            <a:r>
              <a:rPr sz="2000" b="1" spc="15" dirty="0">
                <a:latin typeface="Courier New"/>
                <a:cs typeface="Courier New"/>
              </a:rPr>
              <a:t>(n </a:t>
            </a:r>
            <a:r>
              <a:rPr sz="2000" b="1" spc="20" dirty="0">
                <a:latin typeface="Courier New"/>
                <a:cs typeface="Courier New"/>
              </a:rPr>
              <a:t>&gt;</a:t>
            </a:r>
            <a:r>
              <a:rPr sz="2000" b="1" spc="15" dirty="0">
                <a:latin typeface="Courier New"/>
                <a:cs typeface="Courier New"/>
              </a:rPr>
              <a:t> </a:t>
            </a:r>
            <a:r>
              <a:rPr sz="2000" b="1" spc="20" dirty="0">
                <a:solidFill>
                  <a:srgbClr val="3366FF"/>
                </a:solidFill>
                <a:latin typeface="Courier New"/>
                <a:cs typeface="Courier New"/>
              </a:rPr>
              <a:t>0</a:t>
            </a:r>
            <a:r>
              <a:rPr sz="2000" b="1" spc="20" dirty="0">
                <a:latin typeface="Courier New"/>
                <a:cs typeface="Courier New"/>
              </a:rPr>
              <a:t>)</a:t>
            </a:r>
            <a:endParaRPr sz="2000">
              <a:latin typeface="Courier New"/>
              <a:cs typeface="Courier New"/>
            </a:endParaRPr>
          </a:p>
          <a:p>
            <a:pPr marL="668020">
              <a:lnSpc>
                <a:spcPts val="2165"/>
              </a:lnSpc>
            </a:pPr>
            <a:r>
              <a:rPr sz="2000" b="1" spc="20" dirty="0">
                <a:solidFill>
                  <a:srgbClr val="000050"/>
                </a:solidFill>
                <a:latin typeface="Courier New"/>
                <a:cs typeface="Courier New"/>
              </a:rPr>
              <a:t>return</a:t>
            </a:r>
            <a:r>
              <a:rPr sz="2000" b="1" spc="-75" dirty="0">
                <a:solidFill>
                  <a:srgbClr val="000050"/>
                </a:solidFill>
                <a:latin typeface="Courier New"/>
                <a:cs typeface="Courier New"/>
              </a:rPr>
              <a:t> </a:t>
            </a:r>
            <a:r>
              <a:rPr sz="2000" b="1" spc="20" dirty="0">
                <a:solidFill>
                  <a:srgbClr val="3366FF"/>
                </a:solidFill>
                <a:latin typeface="Courier New"/>
                <a:cs typeface="Courier New"/>
              </a:rPr>
              <a:t>1</a:t>
            </a:r>
            <a:r>
              <a:rPr sz="2000" b="1" spc="20" dirty="0">
                <a:latin typeface="Courier New"/>
                <a:cs typeface="Courier New"/>
              </a:rPr>
              <a:t>;</a:t>
            </a:r>
            <a:endParaRPr sz="2000">
              <a:latin typeface="Courier New"/>
              <a:cs typeface="Courier New"/>
            </a:endParaRPr>
          </a:p>
          <a:p>
            <a:pPr marL="668020" marR="2190750" indent="-310515">
              <a:lnSpc>
                <a:spcPts val="2270"/>
              </a:lnSpc>
              <a:spcBef>
                <a:spcPts val="120"/>
              </a:spcBef>
            </a:pPr>
            <a:r>
              <a:rPr sz="2000" b="1" spc="15" dirty="0">
                <a:solidFill>
                  <a:srgbClr val="000050"/>
                </a:solidFill>
                <a:latin typeface="Courier New"/>
                <a:cs typeface="Courier New"/>
              </a:rPr>
              <a:t>else</a:t>
            </a:r>
            <a:r>
              <a:rPr sz="2000" b="1" dirty="0">
                <a:solidFill>
                  <a:srgbClr val="000050"/>
                </a:solidFill>
                <a:latin typeface="Courier New"/>
                <a:cs typeface="Courier New"/>
              </a:rPr>
              <a:t> </a:t>
            </a:r>
            <a:r>
              <a:rPr sz="2000" b="1" spc="20" dirty="0">
                <a:solidFill>
                  <a:srgbClr val="000050"/>
                </a:solidFill>
                <a:latin typeface="Courier New"/>
                <a:cs typeface="Courier New"/>
              </a:rPr>
              <a:t>if</a:t>
            </a:r>
            <a:r>
              <a:rPr sz="2000" b="1" dirty="0">
                <a:solidFill>
                  <a:srgbClr val="000050"/>
                </a:solidFill>
                <a:latin typeface="Courier New"/>
                <a:cs typeface="Courier New"/>
              </a:rPr>
              <a:t> </a:t>
            </a:r>
            <a:r>
              <a:rPr sz="2000" b="1" spc="15" dirty="0">
                <a:latin typeface="Courier New"/>
                <a:cs typeface="Courier New"/>
              </a:rPr>
              <a:t>(n</a:t>
            </a:r>
            <a:r>
              <a:rPr sz="2000" b="1" dirty="0">
                <a:latin typeface="Courier New"/>
                <a:cs typeface="Courier New"/>
              </a:rPr>
              <a:t> </a:t>
            </a:r>
            <a:r>
              <a:rPr sz="2000" b="1" spc="15" dirty="0">
                <a:latin typeface="Courier New"/>
                <a:cs typeface="Courier New"/>
              </a:rPr>
              <a:t>==</a:t>
            </a:r>
            <a:r>
              <a:rPr sz="2000" b="1" dirty="0">
                <a:latin typeface="Courier New"/>
                <a:cs typeface="Courier New"/>
              </a:rPr>
              <a:t> </a:t>
            </a:r>
            <a:r>
              <a:rPr sz="2000" b="1" spc="20" dirty="0">
                <a:solidFill>
                  <a:srgbClr val="3366FF"/>
                </a:solidFill>
                <a:latin typeface="Courier New"/>
                <a:cs typeface="Courier New"/>
              </a:rPr>
              <a:t>0</a:t>
            </a:r>
            <a:r>
              <a:rPr sz="2000" b="1" spc="20" dirty="0">
                <a:latin typeface="Courier New"/>
                <a:cs typeface="Courier New"/>
              </a:rPr>
              <a:t>) </a:t>
            </a:r>
            <a:r>
              <a:rPr sz="2000" b="1" spc="-1185" dirty="0">
                <a:latin typeface="Courier New"/>
                <a:cs typeface="Courier New"/>
              </a:rPr>
              <a:t> </a:t>
            </a:r>
            <a:r>
              <a:rPr sz="2000" b="1" spc="20" dirty="0">
                <a:solidFill>
                  <a:srgbClr val="000050"/>
                </a:solidFill>
                <a:latin typeface="Courier New"/>
                <a:cs typeface="Courier New"/>
              </a:rPr>
              <a:t>return</a:t>
            </a:r>
            <a:r>
              <a:rPr sz="2000" b="1" dirty="0">
                <a:solidFill>
                  <a:srgbClr val="000050"/>
                </a:solidFill>
                <a:latin typeface="Courier New"/>
                <a:cs typeface="Courier New"/>
              </a:rPr>
              <a:t> </a:t>
            </a:r>
            <a:r>
              <a:rPr sz="2000" b="1" spc="20" dirty="0">
                <a:solidFill>
                  <a:srgbClr val="3366FF"/>
                </a:solidFill>
                <a:latin typeface="Courier New"/>
                <a:cs typeface="Courier New"/>
              </a:rPr>
              <a:t>0</a:t>
            </a:r>
            <a:r>
              <a:rPr sz="2000" b="1" spc="20" dirty="0">
                <a:latin typeface="Courier New"/>
                <a:cs typeface="Courier New"/>
              </a:rPr>
              <a:t>;</a:t>
            </a:r>
            <a:endParaRPr sz="2000">
              <a:latin typeface="Courier New"/>
              <a:cs typeface="Courier New"/>
            </a:endParaRPr>
          </a:p>
          <a:p>
            <a:pPr marL="668020" marR="2346325" indent="-310515">
              <a:lnSpc>
                <a:spcPts val="2270"/>
              </a:lnSpc>
              <a:spcBef>
                <a:spcPts val="10"/>
              </a:spcBef>
            </a:pPr>
            <a:r>
              <a:rPr sz="2000" b="1" spc="20" dirty="0">
                <a:solidFill>
                  <a:srgbClr val="000050"/>
                </a:solidFill>
                <a:latin typeface="Courier New"/>
                <a:cs typeface="Courier New"/>
              </a:rPr>
              <a:t>else</a:t>
            </a:r>
            <a:r>
              <a:rPr sz="2000" b="1" spc="-5" dirty="0">
                <a:solidFill>
                  <a:srgbClr val="000050"/>
                </a:solidFill>
                <a:latin typeface="Courier New"/>
                <a:cs typeface="Courier New"/>
              </a:rPr>
              <a:t> </a:t>
            </a:r>
            <a:r>
              <a:rPr sz="2000" b="1" spc="20" dirty="0">
                <a:solidFill>
                  <a:srgbClr val="000050"/>
                </a:solidFill>
                <a:latin typeface="Courier New"/>
                <a:cs typeface="Courier New"/>
              </a:rPr>
              <a:t>if</a:t>
            </a:r>
            <a:r>
              <a:rPr sz="2000" b="1" dirty="0">
                <a:solidFill>
                  <a:srgbClr val="000050"/>
                </a:solidFill>
                <a:latin typeface="Courier New"/>
                <a:cs typeface="Courier New"/>
              </a:rPr>
              <a:t> </a:t>
            </a:r>
            <a:r>
              <a:rPr sz="2000" b="1" spc="15" dirty="0">
                <a:latin typeface="Courier New"/>
                <a:cs typeface="Courier New"/>
              </a:rPr>
              <a:t>(n</a:t>
            </a:r>
            <a:r>
              <a:rPr sz="2000" b="1" spc="-5" dirty="0">
                <a:latin typeface="Courier New"/>
                <a:cs typeface="Courier New"/>
              </a:rPr>
              <a:t> </a:t>
            </a:r>
            <a:r>
              <a:rPr sz="2000" b="1" spc="20" dirty="0">
                <a:latin typeface="Courier New"/>
                <a:cs typeface="Courier New"/>
              </a:rPr>
              <a:t>&lt;</a:t>
            </a:r>
            <a:r>
              <a:rPr sz="2000" b="1" dirty="0">
                <a:latin typeface="Courier New"/>
                <a:cs typeface="Courier New"/>
              </a:rPr>
              <a:t> </a:t>
            </a:r>
            <a:r>
              <a:rPr sz="2000" b="1" spc="20" dirty="0">
                <a:solidFill>
                  <a:srgbClr val="3366FF"/>
                </a:solidFill>
                <a:latin typeface="Courier New"/>
                <a:cs typeface="Courier New"/>
              </a:rPr>
              <a:t>0</a:t>
            </a:r>
            <a:r>
              <a:rPr sz="2000" b="1" spc="20" dirty="0">
                <a:latin typeface="Courier New"/>
                <a:cs typeface="Courier New"/>
              </a:rPr>
              <a:t>) </a:t>
            </a:r>
            <a:r>
              <a:rPr sz="2000" b="1" spc="-1185" dirty="0">
                <a:latin typeface="Courier New"/>
                <a:cs typeface="Courier New"/>
              </a:rPr>
              <a:t> </a:t>
            </a:r>
            <a:r>
              <a:rPr sz="2000" b="1" spc="20" dirty="0">
                <a:solidFill>
                  <a:srgbClr val="000050"/>
                </a:solidFill>
                <a:latin typeface="Courier New"/>
                <a:cs typeface="Courier New"/>
              </a:rPr>
              <a:t>return</a:t>
            </a:r>
            <a:r>
              <a:rPr sz="2000" b="1" spc="-5" dirty="0">
                <a:solidFill>
                  <a:srgbClr val="000050"/>
                </a:solidFill>
                <a:latin typeface="Courier New"/>
                <a:cs typeface="Courier New"/>
              </a:rPr>
              <a:t> </a:t>
            </a:r>
            <a:r>
              <a:rPr sz="2000" b="1" spc="20" dirty="0">
                <a:solidFill>
                  <a:srgbClr val="3366FF"/>
                </a:solidFill>
                <a:latin typeface="Courier New"/>
                <a:cs typeface="Courier New"/>
              </a:rPr>
              <a:t>–1</a:t>
            </a:r>
            <a:r>
              <a:rPr sz="2000" b="1" spc="20" dirty="0">
                <a:latin typeface="Courier New"/>
                <a:cs typeface="Courier New"/>
              </a:rPr>
              <a:t>;</a:t>
            </a:r>
            <a:endParaRPr sz="2000">
              <a:latin typeface="Courier New"/>
              <a:cs typeface="Courier New"/>
            </a:endParaRPr>
          </a:p>
          <a:p>
            <a:pPr marL="48260">
              <a:lnSpc>
                <a:spcPts val="2225"/>
              </a:lnSpc>
            </a:pPr>
            <a:r>
              <a:rPr sz="2000" b="1" spc="20" dirty="0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37250" y="4409793"/>
            <a:ext cx="9885045" cy="1289050"/>
          </a:xfrm>
          <a:prstGeom prst="rect">
            <a:avLst/>
          </a:prstGeom>
        </p:spPr>
        <p:txBody>
          <a:bodyPr vert="horz" wrap="square" lIns="0" tIns="172720" rIns="0" bIns="0" rtlCol="0">
            <a:spAutoFit/>
          </a:bodyPr>
          <a:lstStyle/>
          <a:p>
            <a:pPr marL="2282190">
              <a:lnSpc>
                <a:spcPct val="100000"/>
              </a:lnSpc>
              <a:spcBef>
                <a:spcPts val="1360"/>
              </a:spcBef>
            </a:pPr>
            <a:r>
              <a:rPr sz="1750" spc="5" dirty="0">
                <a:latin typeface="Times New Roman"/>
                <a:cs typeface="Times New Roman"/>
              </a:rPr>
              <a:t>(a)</a:t>
            </a:r>
            <a:endParaRPr sz="1750">
              <a:latin typeface="Times New Roman"/>
              <a:cs typeface="Times New Roman"/>
            </a:endParaRPr>
          </a:p>
          <a:p>
            <a:pPr marL="12700">
              <a:lnSpc>
                <a:spcPts val="2520"/>
              </a:lnSpc>
              <a:spcBef>
                <a:spcPts val="1545"/>
              </a:spcBef>
            </a:pPr>
            <a:r>
              <a:rPr sz="2200" spc="-75" dirty="0">
                <a:latin typeface="Times New Roman"/>
                <a:cs typeface="Times New Roman"/>
              </a:rPr>
              <a:t>To</a:t>
            </a:r>
            <a:r>
              <a:rPr sz="2200" dirty="0">
                <a:latin typeface="Times New Roman"/>
                <a:cs typeface="Times New Roman"/>
              </a:rPr>
              <a:t> fix this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problem,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delete </a:t>
            </a:r>
            <a:r>
              <a:rPr sz="2200" b="1" i="1" dirty="0">
                <a:latin typeface="Courier New"/>
                <a:cs typeface="Courier New"/>
              </a:rPr>
              <a:t>if(n</a:t>
            </a:r>
            <a:r>
              <a:rPr sz="2200" b="1" i="1" spc="10" dirty="0">
                <a:latin typeface="Courier New"/>
                <a:cs typeface="Courier New"/>
              </a:rPr>
              <a:t> </a:t>
            </a:r>
            <a:r>
              <a:rPr sz="2200" b="1" i="1" dirty="0">
                <a:latin typeface="Courier New"/>
                <a:cs typeface="Courier New"/>
              </a:rPr>
              <a:t>&lt;</a:t>
            </a:r>
            <a:r>
              <a:rPr sz="2200" b="1" i="1" spc="5" dirty="0">
                <a:latin typeface="Courier New"/>
                <a:cs typeface="Courier New"/>
              </a:rPr>
              <a:t> </a:t>
            </a:r>
            <a:r>
              <a:rPr sz="2200" b="1" i="1" dirty="0">
                <a:latin typeface="Courier New"/>
                <a:cs typeface="Courier New"/>
              </a:rPr>
              <a:t>0)</a:t>
            </a:r>
            <a:r>
              <a:rPr sz="2200" b="1" i="1" spc="15" dirty="0">
                <a:latin typeface="Courier New"/>
                <a:cs typeface="Courier New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in </a:t>
            </a:r>
            <a:r>
              <a:rPr sz="2200" spc="-5" dirty="0">
                <a:latin typeface="Times New Roman"/>
                <a:cs typeface="Times New Roman"/>
              </a:rPr>
              <a:t>(a),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so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that</a:t>
            </a:r>
            <a:r>
              <a:rPr sz="2200" dirty="0">
                <a:latin typeface="Times New Roman"/>
                <a:cs typeface="Times New Roman"/>
              </a:rPr>
              <a:t> the</a:t>
            </a:r>
            <a:r>
              <a:rPr sz="2200" spc="-5" dirty="0">
                <a:latin typeface="Times New Roman"/>
                <a:cs typeface="Times New Roman"/>
              </a:rPr>
              <a:t> compiler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will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see </a:t>
            </a:r>
            <a:r>
              <a:rPr sz="2200" dirty="0">
                <a:latin typeface="Times New Roman"/>
                <a:cs typeface="Times New Roman"/>
              </a:rPr>
              <a:t>a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Courier New"/>
                <a:cs typeface="Courier New"/>
              </a:rPr>
              <a:t>return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ts val="2520"/>
              </a:lnSpc>
            </a:pPr>
            <a:r>
              <a:rPr sz="2200" spc="-5" dirty="0">
                <a:latin typeface="Times New Roman"/>
                <a:cs typeface="Times New Roman"/>
              </a:rPr>
              <a:t>statement</a:t>
            </a:r>
            <a:r>
              <a:rPr sz="2200" dirty="0">
                <a:latin typeface="Times New Roman"/>
                <a:cs typeface="Times New Roman"/>
              </a:rPr>
              <a:t> to be</a:t>
            </a:r>
            <a:r>
              <a:rPr sz="2200" spc="-5" dirty="0">
                <a:latin typeface="Times New Roman"/>
                <a:cs typeface="Times New Roman"/>
              </a:rPr>
              <a:t> reached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regardless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of how the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Courier New"/>
                <a:cs typeface="Courier New"/>
              </a:rPr>
              <a:t>if</a:t>
            </a:r>
            <a:r>
              <a:rPr sz="2200" b="1" spc="-770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statement</a:t>
            </a:r>
            <a:r>
              <a:rPr sz="2200" dirty="0">
                <a:latin typeface="Times New Roman"/>
                <a:cs typeface="Times New Roman"/>
              </a:rPr>
              <a:t> is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evaluated.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97270" y="2086982"/>
            <a:ext cx="6098540" cy="27666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91590">
              <a:lnSpc>
                <a:spcPts val="2085"/>
              </a:lnSpc>
            </a:pPr>
            <a:r>
              <a:rPr sz="2000" b="1" spc="15" dirty="0">
                <a:solidFill>
                  <a:srgbClr val="000050"/>
                </a:solidFill>
                <a:latin typeface="Courier New"/>
                <a:cs typeface="Courier New"/>
              </a:rPr>
              <a:t>public</a:t>
            </a:r>
            <a:r>
              <a:rPr sz="2000" b="1" spc="5" dirty="0">
                <a:solidFill>
                  <a:srgbClr val="000050"/>
                </a:solidFill>
                <a:latin typeface="Courier New"/>
                <a:cs typeface="Courier New"/>
              </a:rPr>
              <a:t> </a:t>
            </a:r>
            <a:r>
              <a:rPr sz="2000" b="1" spc="15" dirty="0">
                <a:solidFill>
                  <a:srgbClr val="000050"/>
                </a:solidFill>
                <a:latin typeface="Courier New"/>
                <a:cs typeface="Courier New"/>
              </a:rPr>
              <a:t>static</a:t>
            </a:r>
            <a:r>
              <a:rPr sz="2000" b="1" spc="10" dirty="0">
                <a:solidFill>
                  <a:srgbClr val="000050"/>
                </a:solidFill>
                <a:latin typeface="Courier New"/>
                <a:cs typeface="Courier New"/>
              </a:rPr>
              <a:t> </a:t>
            </a:r>
            <a:r>
              <a:rPr sz="2000" b="1" spc="20" dirty="0">
                <a:solidFill>
                  <a:srgbClr val="000050"/>
                </a:solidFill>
                <a:latin typeface="Courier New"/>
                <a:cs typeface="Courier New"/>
              </a:rPr>
              <a:t>int</a:t>
            </a:r>
            <a:r>
              <a:rPr sz="2000" b="1" spc="5" dirty="0">
                <a:solidFill>
                  <a:srgbClr val="000050"/>
                </a:solidFill>
                <a:latin typeface="Courier New"/>
                <a:cs typeface="Courier New"/>
              </a:rPr>
              <a:t> </a:t>
            </a:r>
            <a:r>
              <a:rPr sz="2000" b="1" spc="15" dirty="0">
                <a:latin typeface="Courier New"/>
                <a:cs typeface="Courier New"/>
              </a:rPr>
              <a:t>sign(int</a:t>
            </a:r>
            <a:r>
              <a:rPr sz="2000" b="1" spc="10" dirty="0">
                <a:latin typeface="Courier New"/>
                <a:cs typeface="Courier New"/>
              </a:rPr>
              <a:t> </a:t>
            </a:r>
            <a:r>
              <a:rPr sz="2000" b="1" spc="15" dirty="0">
                <a:latin typeface="Courier New"/>
                <a:cs typeface="Courier New"/>
              </a:rPr>
              <a:t>n)</a:t>
            </a:r>
            <a:r>
              <a:rPr sz="2000" b="1" spc="10" dirty="0">
                <a:latin typeface="Courier New"/>
                <a:cs typeface="Courier New"/>
              </a:rPr>
              <a:t> </a:t>
            </a:r>
            <a:r>
              <a:rPr sz="2000" b="1" spc="20" dirty="0"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1911985" marR="2782570" indent="-1912620">
              <a:lnSpc>
                <a:spcPct val="63200"/>
              </a:lnSpc>
              <a:spcBef>
                <a:spcPts val="1515"/>
              </a:spcBef>
              <a:tabLst>
                <a:tab pos="1601470" algn="l"/>
              </a:tabLst>
            </a:pPr>
            <a:r>
              <a:rPr sz="1750" spc="10" dirty="0">
                <a:latin typeface="Times New Roman"/>
                <a:cs typeface="Times New Roman"/>
              </a:rPr>
              <a:t>Should be	</a:t>
            </a:r>
            <a:r>
              <a:rPr sz="3000" b="1" spc="30" baseline="20833" dirty="0">
                <a:solidFill>
                  <a:srgbClr val="000050"/>
                </a:solidFill>
                <a:latin typeface="Courier New"/>
                <a:cs typeface="Courier New"/>
              </a:rPr>
              <a:t>if </a:t>
            </a:r>
            <a:r>
              <a:rPr sz="3000" b="1" spc="22" baseline="20833" dirty="0">
                <a:latin typeface="Courier New"/>
                <a:cs typeface="Courier New"/>
              </a:rPr>
              <a:t>(n </a:t>
            </a:r>
            <a:r>
              <a:rPr sz="3000" b="1" spc="30" baseline="20833" dirty="0">
                <a:latin typeface="Courier New"/>
                <a:cs typeface="Courier New"/>
              </a:rPr>
              <a:t>&gt; </a:t>
            </a:r>
            <a:r>
              <a:rPr sz="3000" b="1" spc="30" baseline="20833" dirty="0">
                <a:solidFill>
                  <a:srgbClr val="3366FF"/>
                </a:solidFill>
                <a:latin typeface="Courier New"/>
                <a:cs typeface="Courier New"/>
              </a:rPr>
              <a:t>0</a:t>
            </a:r>
            <a:r>
              <a:rPr sz="3000" b="1" spc="30" baseline="20833" dirty="0">
                <a:latin typeface="Courier New"/>
                <a:cs typeface="Courier New"/>
              </a:rPr>
              <a:t>) </a:t>
            </a:r>
            <a:r>
              <a:rPr sz="3000" b="1" spc="-1777" baseline="20833" dirty="0">
                <a:latin typeface="Courier New"/>
                <a:cs typeface="Courier New"/>
              </a:rPr>
              <a:t> </a:t>
            </a:r>
            <a:r>
              <a:rPr sz="2000" b="1" spc="20" dirty="0">
                <a:solidFill>
                  <a:srgbClr val="000050"/>
                </a:solidFill>
                <a:latin typeface="Courier New"/>
                <a:cs typeface="Courier New"/>
              </a:rPr>
              <a:t>return</a:t>
            </a:r>
            <a:r>
              <a:rPr sz="2000" b="1" spc="-75" dirty="0">
                <a:solidFill>
                  <a:srgbClr val="000050"/>
                </a:solidFill>
                <a:latin typeface="Courier New"/>
                <a:cs typeface="Courier New"/>
              </a:rPr>
              <a:t> </a:t>
            </a:r>
            <a:r>
              <a:rPr sz="2000" b="1" spc="20" dirty="0">
                <a:solidFill>
                  <a:srgbClr val="3366FF"/>
                </a:solidFill>
                <a:latin typeface="Courier New"/>
                <a:cs typeface="Courier New"/>
              </a:rPr>
              <a:t>1</a:t>
            </a:r>
            <a:r>
              <a:rPr sz="2000" b="1" spc="20" dirty="0">
                <a:latin typeface="Courier New"/>
                <a:cs typeface="Courier New"/>
              </a:rPr>
              <a:t>;</a:t>
            </a:r>
            <a:endParaRPr sz="2000">
              <a:latin typeface="Courier New"/>
              <a:cs typeface="Courier New"/>
            </a:endParaRPr>
          </a:p>
          <a:p>
            <a:pPr marL="1911985" marR="2007235" indent="-310515">
              <a:lnSpc>
                <a:spcPts val="2270"/>
              </a:lnSpc>
              <a:spcBef>
                <a:spcPts val="60"/>
              </a:spcBef>
            </a:pPr>
            <a:r>
              <a:rPr sz="2000" b="1" spc="15" dirty="0">
                <a:solidFill>
                  <a:srgbClr val="000050"/>
                </a:solidFill>
                <a:latin typeface="Courier New"/>
                <a:cs typeface="Courier New"/>
              </a:rPr>
              <a:t>else</a:t>
            </a:r>
            <a:r>
              <a:rPr sz="2000" b="1" dirty="0">
                <a:solidFill>
                  <a:srgbClr val="000050"/>
                </a:solidFill>
                <a:latin typeface="Courier New"/>
                <a:cs typeface="Courier New"/>
              </a:rPr>
              <a:t> </a:t>
            </a:r>
            <a:r>
              <a:rPr sz="2000" b="1" spc="20" dirty="0">
                <a:solidFill>
                  <a:srgbClr val="000050"/>
                </a:solidFill>
                <a:latin typeface="Courier New"/>
                <a:cs typeface="Courier New"/>
              </a:rPr>
              <a:t>if</a:t>
            </a:r>
            <a:r>
              <a:rPr sz="2000" b="1" dirty="0">
                <a:solidFill>
                  <a:srgbClr val="000050"/>
                </a:solidFill>
                <a:latin typeface="Courier New"/>
                <a:cs typeface="Courier New"/>
              </a:rPr>
              <a:t> </a:t>
            </a:r>
            <a:r>
              <a:rPr sz="2000" b="1" spc="15" dirty="0">
                <a:latin typeface="Courier New"/>
                <a:cs typeface="Courier New"/>
              </a:rPr>
              <a:t>(n</a:t>
            </a:r>
            <a:r>
              <a:rPr sz="2000" b="1" dirty="0">
                <a:latin typeface="Courier New"/>
                <a:cs typeface="Courier New"/>
              </a:rPr>
              <a:t> </a:t>
            </a:r>
            <a:r>
              <a:rPr sz="2000" b="1" spc="15" dirty="0">
                <a:latin typeface="Courier New"/>
                <a:cs typeface="Courier New"/>
              </a:rPr>
              <a:t>==</a:t>
            </a:r>
            <a:r>
              <a:rPr sz="2000" b="1" dirty="0">
                <a:latin typeface="Courier New"/>
                <a:cs typeface="Courier New"/>
              </a:rPr>
              <a:t> </a:t>
            </a:r>
            <a:r>
              <a:rPr sz="2000" b="1" spc="20" dirty="0">
                <a:solidFill>
                  <a:srgbClr val="3366FF"/>
                </a:solidFill>
                <a:latin typeface="Courier New"/>
                <a:cs typeface="Courier New"/>
              </a:rPr>
              <a:t>0</a:t>
            </a:r>
            <a:r>
              <a:rPr sz="2000" b="1" spc="20" dirty="0">
                <a:latin typeface="Courier New"/>
                <a:cs typeface="Courier New"/>
              </a:rPr>
              <a:t>) </a:t>
            </a:r>
            <a:r>
              <a:rPr sz="2000" b="1" spc="-1185" dirty="0">
                <a:latin typeface="Courier New"/>
                <a:cs typeface="Courier New"/>
              </a:rPr>
              <a:t> </a:t>
            </a:r>
            <a:r>
              <a:rPr sz="2000" b="1" spc="20" dirty="0">
                <a:solidFill>
                  <a:srgbClr val="000050"/>
                </a:solidFill>
                <a:latin typeface="Courier New"/>
                <a:cs typeface="Courier New"/>
              </a:rPr>
              <a:t>return</a:t>
            </a:r>
            <a:r>
              <a:rPr sz="2000" b="1" dirty="0">
                <a:solidFill>
                  <a:srgbClr val="000050"/>
                </a:solidFill>
                <a:latin typeface="Courier New"/>
                <a:cs typeface="Courier New"/>
              </a:rPr>
              <a:t> </a:t>
            </a:r>
            <a:r>
              <a:rPr sz="2000" b="1" spc="20" dirty="0">
                <a:solidFill>
                  <a:srgbClr val="3366FF"/>
                </a:solidFill>
                <a:latin typeface="Courier New"/>
                <a:cs typeface="Courier New"/>
              </a:rPr>
              <a:t>0</a:t>
            </a:r>
            <a:r>
              <a:rPr sz="2000" b="1" spc="20" dirty="0">
                <a:latin typeface="Courier New"/>
                <a:cs typeface="Courier New"/>
              </a:rPr>
              <a:t>;</a:t>
            </a:r>
            <a:endParaRPr sz="2000">
              <a:latin typeface="Courier New"/>
              <a:cs typeface="Courier New"/>
            </a:endParaRPr>
          </a:p>
          <a:p>
            <a:pPr marL="1601470">
              <a:lnSpc>
                <a:spcPts val="2165"/>
              </a:lnSpc>
            </a:pPr>
            <a:r>
              <a:rPr sz="2000" b="1" spc="15" dirty="0">
                <a:solidFill>
                  <a:srgbClr val="000050"/>
                </a:solidFill>
                <a:latin typeface="Courier New"/>
                <a:cs typeface="Courier New"/>
              </a:rPr>
              <a:t>else</a:t>
            </a:r>
            <a:endParaRPr sz="2000">
              <a:latin typeface="Courier New"/>
              <a:cs typeface="Courier New"/>
            </a:endParaRPr>
          </a:p>
          <a:p>
            <a:pPr marL="1911985">
              <a:lnSpc>
                <a:spcPts val="2275"/>
              </a:lnSpc>
            </a:pPr>
            <a:r>
              <a:rPr sz="2000" b="1" spc="20" dirty="0">
                <a:solidFill>
                  <a:srgbClr val="000050"/>
                </a:solidFill>
                <a:latin typeface="Courier New"/>
                <a:cs typeface="Courier New"/>
              </a:rPr>
              <a:t>return</a:t>
            </a:r>
            <a:r>
              <a:rPr sz="2000" b="1" spc="-45" dirty="0">
                <a:solidFill>
                  <a:srgbClr val="000050"/>
                </a:solidFill>
                <a:latin typeface="Courier New"/>
                <a:cs typeface="Courier New"/>
              </a:rPr>
              <a:t> </a:t>
            </a:r>
            <a:r>
              <a:rPr sz="2000" b="1" spc="20" dirty="0">
                <a:solidFill>
                  <a:srgbClr val="3366FF"/>
                </a:solidFill>
                <a:latin typeface="Courier New"/>
                <a:cs typeface="Courier New"/>
              </a:rPr>
              <a:t>–1</a:t>
            </a:r>
            <a:r>
              <a:rPr sz="2000" b="1" spc="20" dirty="0">
                <a:latin typeface="Courier New"/>
                <a:cs typeface="Courier New"/>
              </a:rPr>
              <a:t>;</a:t>
            </a:r>
            <a:endParaRPr sz="2000">
              <a:latin typeface="Courier New"/>
              <a:cs typeface="Courier New"/>
            </a:endParaRPr>
          </a:p>
          <a:p>
            <a:pPr marL="1291590">
              <a:lnSpc>
                <a:spcPts val="2335"/>
              </a:lnSpc>
            </a:pPr>
            <a:r>
              <a:rPr sz="2000" b="1" spc="20" dirty="0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 marL="1722755" algn="ctr">
              <a:lnSpc>
                <a:spcPct val="100000"/>
              </a:lnSpc>
              <a:spcBef>
                <a:spcPts val="1639"/>
              </a:spcBef>
            </a:pPr>
            <a:r>
              <a:rPr sz="1750" spc="10" dirty="0">
                <a:latin typeface="Times New Roman"/>
                <a:cs typeface="Times New Roman"/>
              </a:rPr>
              <a:t>(b)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619638" y="2766250"/>
            <a:ext cx="1402080" cy="193040"/>
          </a:xfrm>
          <a:custGeom>
            <a:avLst/>
            <a:gdLst/>
            <a:ahLst/>
            <a:cxnLst/>
            <a:rect l="l" t="t" r="r" b="b"/>
            <a:pathLst>
              <a:path w="1402079" h="193039">
                <a:moveTo>
                  <a:pt x="1369377" y="80253"/>
                </a:moveTo>
                <a:lnTo>
                  <a:pt x="1272486" y="80253"/>
                </a:lnTo>
                <a:lnTo>
                  <a:pt x="1272486" y="112355"/>
                </a:lnTo>
                <a:lnTo>
                  <a:pt x="1261719" y="112358"/>
                </a:lnTo>
                <a:lnTo>
                  <a:pt x="1207894" y="192609"/>
                </a:lnTo>
                <a:lnTo>
                  <a:pt x="1401673" y="96304"/>
                </a:lnTo>
                <a:lnTo>
                  <a:pt x="1369377" y="80253"/>
                </a:lnTo>
                <a:close/>
              </a:path>
              <a:path w="1402079" h="193039">
                <a:moveTo>
                  <a:pt x="1261720" y="80253"/>
                </a:moveTo>
                <a:lnTo>
                  <a:pt x="0" y="80256"/>
                </a:lnTo>
                <a:lnTo>
                  <a:pt x="0" y="112358"/>
                </a:lnTo>
                <a:lnTo>
                  <a:pt x="1261721" y="112355"/>
                </a:lnTo>
                <a:lnTo>
                  <a:pt x="1272485" y="96304"/>
                </a:lnTo>
                <a:lnTo>
                  <a:pt x="1261720" y="80253"/>
                </a:lnTo>
                <a:close/>
              </a:path>
              <a:path w="1402079" h="193039">
                <a:moveTo>
                  <a:pt x="1272486" y="96305"/>
                </a:moveTo>
                <a:lnTo>
                  <a:pt x="1261721" y="112355"/>
                </a:lnTo>
                <a:lnTo>
                  <a:pt x="1272486" y="112355"/>
                </a:lnTo>
                <a:lnTo>
                  <a:pt x="1272486" y="96305"/>
                </a:lnTo>
                <a:close/>
              </a:path>
              <a:path w="1402079" h="193039">
                <a:moveTo>
                  <a:pt x="1272486" y="80253"/>
                </a:moveTo>
                <a:lnTo>
                  <a:pt x="1261720" y="80253"/>
                </a:lnTo>
                <a:lnTo>
                  <a:pt x="1272486" y="96305"/>
                </a:lnTo>
                <a:lnTo>
                  <a:pt x="1272486" y="80253"/>
                </a:lnTo>
                <a:close/>
              </a:path>
              <a:path w="1402079" h="193039">
                <a:moveTo>
                  <a:pt x="1207894" y="0"/>
                </a:moveTo>
                <a:lnTo>
                  <a:pt x="1261720" y="80253"/>
                </a:lnTo>
                <a:lnTo>
                  <a:pt x="1369377" y="80253"/>
                </a:lnTo>
                <a:lnTo>
                  <a:pt x="120789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93139" y="118871"/>
            <a:ext cx="3780154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5.3.</a:t>
            </a:r>
            <a:r>
              <a:rPr spc="-20" dirty="0"/>
              <a:t> </a:t>
            </a:r>
            <a:r>
              <a:rPr spc="-5" dirty="0"/>
              <a:t>Calling</a:t>
            </a:r>
            <a:r>
              <a:rPr spc="-20" dirty="0"/>
              <a:t> </a:t>
            </a:r>
            <a:r>
              <a:rPr spc="-5" dirty="0"/>
              <a:t>Methods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5628789" y="1732828"/>
            <a:ext cx="6503670" cy="3239135"/>
            <a:chOff x="5628789" y="1732828"/>
            <a:chExt cx="6503670" cy="3239135"/>
          </a:xfrm>
        </p:grpSpPr>
        <p:sp>
          <p:nvSpPr>
            <p:cNvPr id="9" name="object 9"/>
            <p:cNvSpPr/>
            <p:nvPr/>
          </p:nvSpPr>
          <p:spPr>
            <a:xfrm>
              <a:off x="5635139" y="1739178"/>
              <a:ext cx="6490970" cy="3226435"/>
            </a:xfrm>
            <a:custGeom>
              <a:avLst/>
              <a:gdLst/>
              <a:ahLst/>
              <a:cxnLst/>
              <a:rect l="l" t="t" r="r" b="b"/>
              <a:pathLst>
                <a:path w="6490970" h="3226435">
                  <a:moveTo>
                    <a:pt x="6490444" y="0"/>
                  </a:moveTo>
                  <a:lnTo>
                    <a:pt x="0" y="0"/>
                  </a:lnTo>
                  <a:lnTo>
                    <a:pt x="0" y="3226020"/>
                  </a:lnTo>
                  <a:lnTo>
                    <a:pt x="6490444" y="3226020"/>
                  </a:lnTo>
                  <a:lnTo>
                    <a:pt x="649044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635139" y="1739178"/>
              <a:ext cx="6490970" cy="3226435"/>
            </a:xfrm>
            <a:custGeom>
              <a:avLst/>
              <a:gdLst/>
              <a:ahLst/>
              <a:cxnLst/>
              <a:rect l="l" t="t" r="r" b="b"/>
              <a:pathLst>
                <a:path w="6490970" h="3226435">
                  <a:moveTo>
                    <a:pt x="0" y="0"/>
                  </a:moveTo>
                  <a:lnTo>
                    <a:pt x="6490445" y="0"/>
                  </a:lnTo>
                  <a:lnTo>
                    <a:pt x="6490445" y="3226021"/>
                  </a:lnTo>
                  <a:lnTo>
                    <a:pt x="0" y="3226021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1624351" y="3539863"/>
            <a:ext cx="1636395" cy="271145"/>
            <a:chOff x="1624351" y="3539863"/>
            <a:chExt cx="1636395" cy="271145"/>
          </a:xfrm>
        </p:grpSpPr>
        <p:sp>
          <p:nvSpPr>
            <p:cNvPr id="12" name="object 12"/>
            <p:cNvSpPr/>
            <p:nvPr/>
          </p:nvSpPr>
          <p:spPr>
            <a:xfrm>
              <a:off x="1630701" y="3546213"/>
              <a:ext cx="1623695" cy="258445"/>
            </a:xfrm>
            <a:custGeom>
              <a:avLst/>
              <a:gdLst/>
              <a:ahLst/>
              <a:cxnLst/>
              <a:rect l="l" t="t" r="r" b="b"/>
              <a:pathLst>
                <a:path w="1623695" h="258445">
                  <a:moveTo>
                    <a:pt x="1623327" y="0"/>
                  </a:moveTo>
                  <a:lnTo>
                    <a:pt x="0" y="0"/>
                  </a:lnTo>
                  <a:lnTo>
                    <a:pt x="0" y="258251"/>
                  </a:lnTo>
                  <a:lnTo>
                    <a:pt x="1623327" y="258251"/>
                  </a:lnTo>
                  <a:lnTo>
                    <a:pt x="1623327" y="0"/>
                  </a:lnTo>
                  <a:close/>
                </a:path>
              </a:pathLst>
            </a:custGeom>
            <a:solidFill>
              <a:srgbClr val="4472C4">
                <a:alpha val="3803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630701" y="3546213"/>
              <a:ext cx="1623695" cy="258445"/>
            </a:xfrm>
            <a:custGeom>
              <a:avLst/>
              <a:gdLst/>
              <a:ahLst/>
              <a:cxnLst/>
              <a:rect l="l" t="t" r="r" b="b"/>
              <a:pathLst>
                <a:path w="1623695" h="258445">
                  <a:moveTo>
                    <a:pt x="0" y="0"/>
                  </a:moveTo>
                  <a:lnTo>
                    <a:pt x="1623328" y="0"/>
                  </a:lnTo>
                  <a:lnTo>
                    <a:pt x="1623328" y="258251"/>
                  </a:lnTo>
                  <a:lnTo>
                    <a:pt x="0" y="258251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0" y="0"/>
            <a:ext cx="12192000" cy="1250950"/>
            <a:chOff x="0" y="0"/>
            <a:chExt cx="12192000" cy="1250950"/>
          </a:xfrm>
        </p:grpSpPr>
        <p:sp>
          <p:nvSpPr>
            <p:cNvPr id="15" name="object 15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</p:grp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Lecture</a:t>
            </a:r>
            <a:r>
              <a:rPr spc="-15" dirty="0"/>
              <a:t> </a:t>
            </a:r>
            <a:r>
              <a:rPr dirty="0"/>
              <a:t>5</a:t>
            </a:r>
            <a:r>
              <a:rPr spc="-15" dirty="0"/>
              <a:t> </a:t>
            </a:r>
            <a:r>
              <a:rPr dirty="0"/>
              <a:t>-</a:t>
            </a:r>
            <a:r>
              <a:rPr spc="-25" dirty="0"/>
              <a:t> </a:t>
            </a:r>
            <a:r>
              <a:rPr spc="-5" dirty="0"/>
              <a:t>Methods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0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63621" y="1158747"/>
            <a:ext cx="10560050" cy="95821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 marR="5080">
              <a:lnSpc>
                <a:spcPct val="89100"/>
              </a:lnSpc>
              <a:spcBef>
                <a:spcPts val="385"/>
              </a:spcBef>
            </a:pPr>
            <a:r>
              <a:rPr sz="2200" dirty="0">
                <a:latin typeface="Times New Roman"/>
                <a:cs typeface="Times New Roman"/>
              </a:rPr>
              <a:t>NOTE: </a:t>
            </a:r>
            <a:r>
              <a:rPr sz="2200" spc="-5" dirty="0">
                <a:latin typeface="Times New Roman"/>
                <a:cs typeface="Times New Roman"/>
              </a:rPr>
              <a:t>One</a:t>
            </a:r>
            <a:r>
              <a:rPr sz="2200" dirty="0">
                <a:latin typeface="Times New Roman"/>
                <a:cs typeface="Times New Roman"/>
              </a:rPr>
              <a:t> of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the </a:t>
            </a:r>
            <a:r>
              <a:rPr sz="2200" spc="-5" dirty="0">
                <a:latin typeface="Times New Roman"/>
                <a:cs typeface="Times New Roman"/>
              </a:rPr>
              <a:t>benefits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of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methods </a:t>
            </a:r>
            <a:r>
              <a:rPr sz="2200" dirty="0">
                <a:latin typeface="Times New Roman"/>
                <a:cs typeface="Times New Roman"/>
              </a:rPr>
              <a:t>is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for </a:t>
            </a:r>
            <a:r>
              <a:rPr sz="2200" spc="-5" dirty="0">
                <a:latin typeface="Times New Roman"/>
                <a:cs typeface="Times New Roman"/>
              </a:rPr>
              <a:t>reuse.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The </a:t>
            </a:r>
            <a:r>
              <a:rPr sz="22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max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method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can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be </a:t>
            </a:r>
            <a:r>
              <a:rPr sz="2200" spc="-5" dirty="0">
                <a:latin typeface="Times New Roman"/>
                <a:cs typeface="Times New Roman"/>
              </a:rPr>
              <a:t>invoked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from </a:t>
            </a:r>
            <a:r>
              <a:rPr sz="2200" spc="-5" dirty="0">
                <a:latin typeface="Times New Roman"/>
                <a:cs typeface="Times New Roman"/>
              </a:rPr>
              <a:t>any </a:t>
            </a:r>
            <a:r>
              <a:rPr sz="2200" spc="-53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class besides </a:t>
            </a:r>
            <a:r>
              <a:rPr sz="2200" u="sng" spc="-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TestMax</a:t>
            </a:r>
            <a:r>
              <a:rPr sz="2200" spc="-25" dirty="0">
                <a:latin typeface="Times New Roman"/>
                <a:cs typeface="Times New Roman"/>
              </a:rPr>
              <a:t>. </a:t>
            </a:r>
            <a:r>
              <a:rPr sz="2200" dirty="0">
                <a:latin typeface="Times New Roman"/>
                <a:cs typeface="Times New Roman"/>
              </a:rPr>
              <a:t>If you </a:t>
            </a:r>
            <a:r>
              <a:rPr sz="2200" spc="-5" dirty="0">
                <a:latin typeface="Times New Roman"/>
                <a:cs typeface="Times New Roman"/>
              </a:rPr>
              <a:t>create </a:t>
            </a:r>
            <a:r>
              <a:rPr sz="2200" dirty="0">
                <a:latin typeface="Times New Roman"/>
                <a:cs typeface="Times New Roman"/>
              </a:rPr>
              <a:t>a </a:t>
            </a:r>
            <a:r>
              <a:rPr sz="2200" spc="-5" dirty="0">
                <a:latin typeface="Times New Roman"/>
                <a:cs typeface="Times New Roman"/>
              </a:rPr>
              <a:t>new class </a:t>
            </a:r>
            <a:r>
              <a:rPr sz="2200" u="sng" spc="-3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Test</a:t>
            </a:r>
            <a:r>
              <a:rPr sz="2200" spc="-35" dirty="0">
                <a:latin typeface="Times New Roman"/>
                <a:cs typeface="Times New Roman"/>
              </a:rPr>
              <a:t>, </a:t>
            </a:r>
            <a:r>
              <a:rPr sz="2200" dirty="0">
                <a:latin typeface="Times New Roman"/>
                <a:cs typeface="Times New Roman"/>
              </a:rPr>
              <a:t>you </a:t>
            </a:r>
            <a:r>
              <a:rPr sz="2200" spc="-5" dirty="0">
                <a:latin typeface="Times New Roman"/>
                <a:cs typeface="Times New Roman"/>
              </a:rPr>
              <a:t>can </a:t>
            </a:r>
            <a:r>
              <a:rPr sz="2200" dirty="0">
                <a:latin typeface="Times New Roman"/>
                <a:cs typeface="Times New Roman"/>
              </a:rPr>
              <a:t>invoke the </a:t>
            </a:r>
            <a:r>
              <a:rPr sz="22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max</a:t>
            </a:r>
            <a:r>
              <a:rPr sz="2200" spc="-5" dirty="0">
                <a:latin typeface="Times New Roman"/>
                <a:cs typeface="Times New Roman"/>
              </a:rPr>
              <a:t> method using 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ClassName.methodName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(e.g.,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u="sng" spc="-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TestMax.max</a:t>
            </a:r>
            <a:r>
              <a:rPr sz="2200" spc="-15" dirty="0">
                <a:latin typeface="Times New Roman"/>
                <a:cs typeface="Times New Roman"/>
              </a:rPr>
              <a:t>).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3139" y="118871"/>
            <a:ext cx="3780154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dirty="0">
                <a:latin typeface="Times New Roman"/>
                <a:cs typeface="Times New Roman"/>
              </a:rPr>
              <a:t>5.3.</a:t>
            </a:r>
            <a:r>
              <a:rPr sz="3500" spc="-20" dirty="0">
                <a:latin typeface="Times New Roman"/>
                <a:cs typeface="Times New Roman"/>
              </a:rPr>
              <a:t> </a:t>
            </a:r>
            <a:r>
              <a:rPr sz="3500" spc="-5" dirty="0">
                <a:latin typeface="Times New Roman"/>
                <a:cs typeface="Times New Roman"/>
              </a:rPr>
              <a:t>Calling</a:t>
            </a:r>
            <a:r>
              <a:rPr sz="3500" spc="-20" dirty="0">
                <a:latin typeface="Times New Roman"/>
                <a:cs typeface="Times New Roman"/>
              </a:rPr>
              <a:t> </a:t>
            </a:r>
            <a:r>
              <a:rPr sz="3500" spc="-5" dirty="0">
                <a:latin typeface="Times New Roman"/>
                <a:cs typeface="Times New Roman"/>
              </a:rPr>
              <a:t>Methods</a:t>
            </a:r>
            <a:endParaRPr sz="35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12192000" cy="1250950"/>
            <a:chOff x="0" y="0"/>
            <a:chExt cx="12192000" cy="1250950"/>
          </a:xfrm>
        </p:grpSpPr>
        <p:sp>
          <p:nvSpPr>
            <p:cNvPr id="5" name="object 5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Lecture</a:t>
            </a:r>
            <a:r>
              <a:rPr spc="-15" dirty="0"/>
              <a:t> </a:t>
            </a:r>
            <a:r>
              <a:rPr dirty="0"/>
              <a:t>5</a:t>
            </a:r>
            <a:r>
              <a:rPr spc="-15" dirty="0"/>
              <a:t> </a:t>
            </a:r>
            <a:r>
              <a:rPr dirty="0"/>
              <a:t>-</a:t>
            </a:r>
            <a:r>
              <a:rPr spc="-25" dirty="0"/>
              <a:t> </a:t>
            </a:r>
            <a:r>
              <a:rPr spc="-5" dirty="0"/>
              <a:t>Methods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0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75768" y="3825841"/>
            <a:ext cx="8694008" cy="238633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93139" y="118871"/>
            <a:ext cx="3780154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5.3.</a:t>
            </a:r>
            <a:r>
              <a:rPr spc="-20" dirty="0"/>
              <a:t> </a:t>
            </a:r>
            <a:r>
              <a:rPr spc="-5" dirty="0"/>
              <a:t>Calling</a:t>
            </a:r>
            <a:r>
              <a:rPr spc="-20" dirty="0"/>
              <a:t> </a:t>
            </a:r>
            <a:r>
              <a:rPr spc="-5" dirty="0"/>
              <a:t>Methods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67609" y="914907"/>
            <a:ext cx="10740390" cy="271081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55600" marR="5080" indent="-342900">
              <a:lnSpc>
                <a:spcPct val="100499"/>
              </a:lnSpc>
              <a:spcBef>
                <a:spcPts val="8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200" b="1" i="1" spc="-5" dirty="0">
                <a:latin typeface="Times New Roman"/>
                <a:cs typeface="Times New Roman"/>
              </a:rPr>
              <a:t>call</a:t>
            </a:r>
            <a:r>
              <a:rPr sz="2200" b="1" i="1" spc="5" dirty="0">
                <a:latin typeface="Times New Roman"/>
                <a:cs typeface="Times New Roman"/>
              </a:rPr>
              <a:t> </a:t>
            </a:r>
            <a:r>
              <a:rPr sz="2200" b="1" i="1" spc="-5" dirty="0">
                <a:latin typeface="Times New Roman"/>
                <a:cs typeface="Times New Roman"/>
              </a:rPr>
              <a:t>stack</a:t>
            </a:r>
            <a:r>
              <a:rPr sz="2200" spc="-5" dirty="0">
                <a:latin typeface="Times New Roman"/>
                <a:cs typeface="Times New Roman"/>
              </a:rPr>
              <a:t>: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Each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time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 </a:t>
            </a:r>
            <a:r>
              <a:rPr sz="2200" spc="-5" dirty="0">
                <a:latin typeface="Times New Roman"/>
                <a:cs typeface="Times New Roman"/>
              </a:rPr>
              <a:t>method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is</a:t>
            </a:r>
            <a:r>
              <a:rPr sz="2200" spc="-5" dirty="0">
                <a:latin typeface="Times New Roman"/>
                <a:cs typeface="Times New Roman"/>
              </a:rPr>
              <a:t> invoked,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the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system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creates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an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i="1" spc="-5" dirty="0">
                <a:latin typeface="Times New Roman"/>
                <a:cs typeface="Times New Roman"/>
              </a:rPr>
              <a:t>activation</a:t>
            </a:r>
            <a:r>
              <a:rPr sz="2200" i="1" spc="10" dirty="0">
                <a:latin typeface="Times New Roman"/>
                <a:cs typeface="Times New Roman"/>
              </a:rPr>
              <a:t> </a:t>
            </a:r>
            <a:r>
              <a:rPr sz="2200" i="1" spc="-35" dirty="0">
                <a:latin typeface="Times New Roman"/>
                <a:cs typeface="Times New Roman"/>
              </a:rPr>
              <a:t>record</a:t>
            </a:r>
            <a:r>
              <a:rPr sz="2200" i="1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that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stores </a:t>
            </a:r>
            <a:r>
              <a:rPr sz="2200" spc="-53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parameters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and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variables </a:t>
            </a:r>
            <a:r>
              <a:rPr sz="2200" dirty="0">
                <a:latin typeface="Times New Roman"/>
                <a:cs typeface="Times New Roman"/>
              </a:rPr>
              <a:t>for the </a:t>
            </a:r>
            <a:r>
              <a:rPr sz="2200" spc="-5" dirty="0">
                <a:latin typeface="Times New Roman"/>
                <a:cs typeface="Times New Roman"/>
              </a:rPr>
              <a:t>method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and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places </a:t>
            </a:r>
            <a:r>
              <a:rPr sz="2200" dirty="0">
                <a:latin typeface="Times New Roman"/>
                <a:cs typeface="Times New Roman"/>
              </a:rPr>
              <a:t>the </a:t>
            </a:r>
            <a:r>
              <a:rPr sz="2200" spc="-5" dirty="0">
                <a:latin typeface="Times New Roman"/>
                <a:cs typeface="Times New Roman"/>
              </a:rPr>
              <a:t>activation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record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in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an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area </a:t>
            </a:r>
            <a:r>
              <a:rPr sz="2200" dirty="0">
                <a:latin typeface="Times New Roman"/>
                <a:cs typeface="Times New Roman"/>
              </a:rPr>
              <a:t>of 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memory</a:t>
            </a:r>
            <a:r>
              <a:rPr sz="2200" i="1" spc="-5" dirty="0">
                <a:latin typeface="Times New Roman"/>
                <a:cs typeface="Times New Roman"/>
              </a:rPr>
              <a:t>.</a:t>
            </a:r>
            <a:endParaRPr sz="2200">
              <a:latin typeface="Times New Roman"/>
              <a:cs typeface="Times New Roman"/>
            </a:endParaRPr>
          </a:p>
          <a:p>
            <a:pPr marL="355600" indent="-342900">
              <a:lnSpc>
                <a:spcPts val="259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200" spc="-5" dirty="0">
                <a:latin typeface="Times New Roman"/>
                <a:cs typeface="Times New Roman"/>
              </a:rPr>
              <a:t>also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known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as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an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i="1" spc="-5" dirty="0">
                <a:latin typeface="Times New Roman"/>
                <a:cs typeface="Times New Roman"/>
              </a:rPr>
              <a:t>execution</a:t>
            </a:r>
            <a:r>
              <a:rPr sz="2200" i="1" spc="5" dirty="0">
                <a:latin typeface="Times New Roman"/>
                <a:cs typeface="Times New Roman"/>
              </a:rPr>
              <a:t> </a:t>
            </a:r>
            <a:r>
              <a:rPr sz="2200" i="1" spc="-5" dirty="0">
                <a:latin typeface="Times New Roman"/>
                <a:cs typeface="Times New Roman"/>
              </a:rPr>
              <a:t>stack</a:t>
            </a:r>
            <a:r>
              <a:rPr sz="2200" spc="-5" dirty="0">
                <a:latin typeface="Times New Roman"/>
                <a:cs typeface="Times New Roman"/>
              </a:rPr>
              <a:t>,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i="1" spc="-5" dirty="0">
                <a:latin typeface="Times New Roman"/>
                <a:cs typeface="Times New Roman"/>
              </a:rPr>
              <a:t>runtime</a:t>
            </a:r>
            <a:r>
              <a:rPr sz="2200" i="1" dirty="0">
                <a:latin typeface="Times New Roman"/>
                <a:cs typeface="Times New Roman"/>
              </a:rPr>
              <a:t> </a:t>
            </a:r>
            <a:r>
              <a:rPr sz="2200" i="1" spc="-5" dirty="0">
                <a:latin typeface="Times New Roman"/>
                <a:cs typeface="Times New Roman"/>
              </a:rPr>
              <a:t>stack</a:t>
            </a:r>
            <a:r>
              <a:rPr sz="2200" spc="-5" dirty="0">
                <a:latin typeface="Times New Roman"/>
                <a:cs typeface="Times New Roman"/>
              </a:rPr>
              <a:t>,</a:t>
            </a:r>
            <a:r>
              <a:rPr sz="2200" dirty="0">
                <a:latin typeface="Times New Roman"/>
                <a:cs typeface="Times New Roman"/>
              </a:rPr>
              <a:t> or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i="1" spc="-5" dirty="0">
                <a:latin typeface="Times New Roman"/>
                <a:cs typeface="Times New Roman"/>
              </a:rPr>
              <a:t>machine</a:t>
            </a:r>
            <a:r>
              <a:rPr sz="2200" i="1" dirty="0">
                <a:latin typeface="Times New Roman"/>
                <a:cs typeface="Times New Roman"/>
              </a:rPr>
              <a:t> </a:t>
            </a:r>
            <a:r>
              <a:rPr sz="2200" i="1" spc="-5" dirty="0">
                <a:latin typeface="Times New Roman"/>
                <a:cs typeface="Times New Roman"/>
              </a:rPr>
              <a:t>stack</a:t>
            </a:r>
            <a:endParaRPr sz="2200">
              <a:latin typeface="Times New Roman"/>
              <a:cs typeface="Times New Roman"/>
            </a:endParaRPr>
          </a:p>
          <a:p>
            <a:pPr marL="355600" marR="188595" indent="-342900">
              <a:lnSpc>
                <a:spcPts val="2620"/>
              </a:lnSpc>
              <a:spcBef>
                <a:spcPts val="15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200" spc="-5" dirty="0">
                <a:latin typeface="Times New Roman"/>
                <a:cs typeface="Times New Roman"/>
              </a:rPr>
              <a:t>When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method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calls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another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method,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the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caller’s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activation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record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is </a:t>
            </a:r>
            <a:r>
              <a:rPr sz="2200" spc="-5" dirty="0">
                <a:latin typeface="Times New Roman"/>
                <a:cs typeface="Times New Roman"/>
              </a:rPr>
              <a:t>kept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intact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and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new </a:t>
            </a:r>
            <a:r>
              <a:rPr sz="2200" spc="-53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activation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record</a:t>
            </a:r>
            <a:r>
              <a:rPr sz="2200" dirty="0">
                <a:latin typeface="Times New Roman"/>
                <a:cs typeface="Times New Roman"/>
              </a:rPr>
              <a:t> is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created</a:t>
            </a:r>
            <a:r>
              <a:rPr sz="2200" dirty="0">
                <a:latin typeface="Times New Roman"/>
                <a:cs typeface="Times New Roman"/>
              </a:rPr>
              <a:t> for the</a:t>
            </a:r>
            <a:r>
              <a:rPr sz="2200" spc="-5" dirty="0">
                <a:latin typeface="Times New Roman"/>
                <a:cs typeface="Times New Roman"/>
              </a:rPr>
              <a:t> new method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called.</a:t>
            </a:r>
            <a:endParaRPr sz="2200">
              <a:latin typeface="Times New Roman"/>
              <a:cs typeface="Times New Roman"/>
            </a:endParaRPr>
          </a:p>
          <a:p>
            <a:pPr marL="355600" marR="410209" indent="-342900">
              <a:lnSpc>
                <a:spcPts val="2620"/>
              </a:lnSpc>
              <a:spcBef>
                <a:spcPts val="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200" spc="-5" dirty="0">
                <a:latin typeface="Times New Roman"/>
                <a:cs typeface="Times New Roman"/>
              </a:rPr>
              <a:t>When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 </a:t>
            </a:r>
            <a:r>
              <a:rPr sz="2200" spc="-5" dirty="0">
                <a:latin typeface="Times New Roman"/>
                <a:cs typeface="Times New Roman"/>
              </a:rPr>
              <a:t>method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finishes</a:t>
            </a:r>
            <a:r>
              <a:rPr sz="2200" dirty="0">
                <a:latin typeface="Times New Roman"/>
                <a:cs typeface="Times New Roman"/>
              </a:rPr>
              <a:t> its</a:t>
            </a:r>
            <a:r>
              <a:rPr sz="2200" spc="-5" dirty="0">
                <a:latin typeface="Times New Roman"/>
                <a:cs typeface="Times New Roman"/>
              </a:rPr>
              <a:t> work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and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returns </a:t>
            </a:r>
            <a:r>
              <a:rPr sz="2200" dirty="0">
                <a:latin typeface="Times New Roman"/>
                <a:cs typeface="Times New Roman"/>
              </a:rPr>
              <a:t>to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its </a:t>
            </a:r>
            <a:r>
              <a:rPr sz="2200" spc="-15" dirty="0">
                <a:latin typeface="Times New Roman"/>
                <a:cs typeface="Times New Roman"/>
              </a:rPr>
              <a:t>caller,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its</a:t>
            </a:r>
            <a:r>
              <a:rPr sz="2200" spc="-5" dirty="0">
                <a:latin typeface="Times New Roman"/>
                <a:cs typeface="Times New Roman"/>
              </a:rPr>
              <a:t> activation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record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is</a:t>
            </a:r>
            <a:r>
              <a:rPr sz="2200" spc="-5" dirty="0">
                <a:latin typeface="Times New Roman"/>
                <a:cs typeface="Times New Roman"/>
              </a:rPr>
              <a:t> removed </a:t>
            </a:r>
            <a:r>
              <a:rPr sz="2200" spc="-53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from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the</a:t>
            </a:r>
            <a:r>
              <a:rPr sz="2200" spc="-5" dirty="0">
                <a:latin typeface="Times New Roman"/>
                <a:cs typeface="Times New Roman"/>
              </a:rPr>
              <a:t> call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stack.</a:t>
            </a:r>
            <a:endParaRPr sz="220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0"/>
            <a:ext cx="12192000" cy="1250950"/>
            <a:chOff x="0" y="0"/>
            <a:chExt cx="12192000" cy="1250950"/>
          </a:xfrm>
        </p:grpSpPr>
        <p:sp>
          <p:nvSpPr>
            <p:cNvPr id="6" name="object 6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Lecture</a:t>
            </a:r>
            <a:r>
              <a:rPr spc="-15" dirty="0"/>
              <a:t> </a:t>
            </a:r>
            <a:r>
              <a:rPr dirty="0"/>
              <a:t>5</a:t>
            </a:r>
            <a:r>
              <a:rPr spc="-15" dirty="0"/>
              <a:t> </a:t>
            </a:r>
            <a:r>
              <a:rPr dirty="0"/>
              <a:t>-</a:t>
            </a:r>
            <a:r>
              <a:rPr spc="-25" dirty="0"/>
              <a:t> </a:t>
            </a:r>
            <a:r>
              <a:rPr spc="-5" dirty="0"/>
              <a:t>Methods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0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45913" y="5427506"/>
            <a:ext cx="1666875" cy="58166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40"/>
              </a:spcBef>
            </a:pPr>
            <a:r>
              <a:rPr sz="1800" spc="10" dirty="0">
                <a:latin typeface="Times New Roman"/>
                <a:cs typeface="Times New Roman"/>
              </a:rPr>
              <a:t>The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20" dirty="0">
                <a:latin typeface="Times New Roman"/>
                <a:cs typeface="Times New Roman"/>
              </a:rPr>
              <a:t>main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10" dirty="0">
                <a:latin typeface="Times New Roman"/>
                <a:cs typeface="Times New Roman"/>
              </a:rPr>
              <a:t>method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spc="15" dirty="0">
                <a:latin typeface="Times New Roman"/>
                <a:cs typeface="Times New Roman"/>
              </a:rPr>
              <a:t>is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10" dirty="0">
                <a:latin typeface="Times New Roman"/>
                <a:cs typeface="Times New Roman"/>
              </a:rPr>
              <a:t>invoked.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273636" y="4965799"/>
            <a:ext cx="2199005" cy="0"/>
          </a:xfrm>
          <a:custGeom>
            <a:avLst/>
            <a:gdLst/>
            <a:ahLst/>
            <a:cxnLst/>
            <a:rect l="l" t="t" r="r" b="b"/>
            <a:pathLst>
              <a:path w="2199004">
                <a:moveTo>
                  <a:pt x="0" y="0"/>
                </a:moveTo>
                <a:lnTo>
                  <a:pt x="2198756" y="0"/>
                </a:lnTo>
              </a:path>
            </a:pathLst>
          </a:custGeom>
          <a:ln w="2091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107139" y="4545036"/>
            <a:ext cx="330835" cy="30607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800" spc="10" dirty="0">
                <a:latin typeface="Times New Roman"/>
                <a:cs typeface="Times New Roman"/>
              </a:rPr>
              <a:t>i: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spc="20" dirty="0">
                <a:latin typeface="Times New Roman"/>
                <a:cs typeface="Times New Roman"/>
              </a:rPr>
              <a:t>5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497708" y="1412523"/>
            <a:ext cx="9985375" cy="3546475"/>
            <a:chOff x="497708" y="1412523"/>
            <a:chExt cx="9985375" cy="3546475"/>
          </a:xfrm>
        </p:grpSpPr>
        <p:sp>
          <p:nvSpPr>
            <p:cNvPr id="6" name="object 6"/>
            <p:cNvSpPr/>
            <p:nvPr/>
          </p:nvSpPr>
          <p:spPr>
            <a:xfrm>
              <a:off x="8273635" y="2088207"/>
              <a:ext cx="2199005" cy="2860675"/>
            </a:xfrm>
            <a:custGeom>
              <a:avLst/>
              <a:gdLst/>
              <a:ahLst/>
              <a:cxnLst/>
              <a:rect l="l" t="t" r="r" b="b"/>
              <a:pathLst>
                <a:path w="2199004" h="2860675">
                  <a:moveTo>
                    <a:pt x="0" y="2860161"/>
                  </a:moveTo>
                  <a:lnTo>
                    <a:pt x="0" y="0"/>
                  </a:lnTo>
                </a:path>
                <a:path w="2199004" h="2860675">
                  <a:moveTo>
                    <a:pt x="2198756" y="2860161"/>
                  </a:moveTo>
                  <a:lnTo>
                    <a:pt x="2198756" y="34957"/>
                  </a:lnTo>
                </a:path>
              </a:pathLst>
            </a:custGeom>
            <a:ln w="209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11043" y="1425858"/>
              <a:ext cx="5381625" cy="2129790"/>
            </a:xfrm>
            <a:custGeom>
              <a:avLst/>
              <a:gdLst/>
              <a:ahLst/>
              <a:cxnLst/>
              <a:rect l="l" t="t" r="r" b="b"/>
              <a:pathLst>
                <a:path w="5381625" h="2129790">
                  <a:moveTo>
                    <a:pt x="0" y="2129285"/>
                  </a:moveTo>
                  <a:lnTo>
                    <a:pt x="5381042" y="2129285"/>
                  </a:lnTo>
                  <a:lnTo>
                    <a:pt x="5381042" y="0"/>
                  </a:lnTo>
                  <a:lnTo>
                    <a:pt x="0" y="0"/>
                  </a:lnTo>
                  <a:lnTo>
                    <a:pt x="0" y="2129285"/>
                  </a:lnTo>
                  <a:close/>
                </a:path>
              </a:pathLst>
            </a:custGeom>
            <a:ln w="26150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757705" y="1662370"/>
            <a:ext cx="1383030" cy="230504"/>
          </a:xfrm>
          <a:prstGeom prst="rect">
            <a:avLst/>
          </a:prstGeom>
          <a:solidFill>
            <a:srgbClr val="4472C4">
              <a:alpha val="45098"/>
            </a:srgbClr>
          </a:solidFill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1750">
              <a:lnSpc>
                <a:spcPts val="1705"/>
              </a:lnSpc>
            </a:pPr>
            <a:r>
              <a:rPr sz="1700" spc="5" dirty="0">
                <a:latin typeface="Courier New"/>
                <a:cs typeface="Courier New"/>
              </a:rPr>
              <a:t>int</a:t>
            </a:r>
            <a:r>
              <a:rPr sz="1700" spc="-2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i</a:t>
            </a:r>
            <a:r>
              <a:rPr sz="1700" spc="-2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=</a:t>
            </a:r>
            <a:r>
              <a:rPr sz="1700" spc="-15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5;</a:t>
            </a:r>
            <a:endParaRPr sz="1700"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06692" y="3734040"/>
            <a:ext cx="5694680" cy="2365375"/>
          </a:xfrm>
          <a:custGeom>
            <a:avLst/>
            <a:gdLst/>
            <a:ahLst/>
            <a:cxnLst/>
            <a:rect l="l" t="t" r="r" b="b"/>
            <a:pathLst>
              <a:path w="5694680" h="2365375">
                <a:moveTo>
                  <a:pt x="0" y="2365038"/>
                </a:moveTo>
                <a:lnTo>
                  <a:pt x="5694617" y="2365038"/>
                </a:lnTo>
                <a:lnTo>
                  <a:pt x="5694617" y="0"/>
                </a:lnTo>
                <a:lnTo>
                  <a:pt x="0" y="0"/>
                </a:lnTo>
                <a:lnTo>
                  <a:pt x="0" y="2365038"/>
                </a:lnTo>
                <a:close/>
              </a:path>
            </a:pathLst>
          </a:custGeom>
          <a:ln w="26149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11547" y="1823379"/>
            <a:ext cx="5643880" cy="23774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278130">
              <a:lnSpc>
                <a:spcPts val="1880"/>
              </a:lnSpc>
              <a:spcBef>
                <a:spcPts val="114"/>
              </a:spcBef>
            </a:pPr>
            <a:r>
              <a:rPr sz="1700" spc="5" dirty="0">
                <a:latin typeface="Courier New"/>
                <a:cs typeface="Courier New"/>
              </a:rPr>
              <a:t>int</a:t>
            </a:r>
            <a:r>
              <a:rPr sz="1700" spc="-2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j</a:t>
            </a:r>
            <a:r>
              <a:rPr sz="1700" spc="-15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=</a:t>
            </a:r>
            <a:r>
              <a:rPr sz="1700" spc="-15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2;</a:t>
            </a:r>
            <a:endParaRPr sz="1700">
              <a:latin typeface="Courier New"/>
              <a:cs typeface="Courier New"/>
            </a:endParaRPr>
          </a:p>
          <a:p>
            <a:pPr marL="278130">
              <a:lnSpc>
                <a:spcPts val="1880"/>
              </a:lnSpc>
            </a:pPr>
            <a:r>
              <a:rPr sz="1700" spc="5" dirty="0">
                <a:latin typeface="Courier New"/>
                <a:cs typeface="Courier New"/>
              </a:rPr>
              <a:t>int</a:t>
            </a:r>
            <a:r>
              <a:rPr sz="1700" spc="-1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k</a:t>
            </a:r>
            <a:r>
              <a:rPr sz="1700" spc="-5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=</a:t>
            </a:r>
            <a:r>
              <a:rPr sz="1700" spc="-5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max(i,</a:t>
            </a:r>
            <a:r>
              <a:rPr sz="1700" spc="-1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j);</a:t>
            </a:r>
            <a:endParaRPr sz="1700">
              <a:latin typeface="Courier New"/>
              <a:cs typeface="Courier New"/>
            </a:endParaRPr>
          </a:p>
          <a:p>
            <a:pPr marL="278130">
              <a:lnSpc>
                <a:spcPts val="1880"/>
              </a:lnSpc>
              <a:spcBef>
                <a:spcPts val="1395"/>
              </a:spcBef>
            </a:pPr>
            <a:r>
              <a:rPr sz="1700" spc="5" dirty="0">
                <a:latin typeface="Courier New"/>
                <a:cs typeface="Courier New"/>
              </a:rPr>
              <a:t>System.out.println(</a:t>
            </a:r>
            <a:endParaRPr sz="1700">
              <a:latin typeface="Courier New"/>
              <a:cs typeface="Courier New"/>
            </a:endParaRPr>
          </a:p>
          <a:p>
            <a:pPr marL="408940" marR="1568450">
              <a:lnSpc>
                <a:spcPts val="1720"/>
              </a:lnSpc>
              <a:spcBef>
                <a:spcPts val="165"/>
              </a:spcBef>
            </a:pPr>
            <a:r>
              <a:rPr sz="1700" spc="5" dirty="0">
                <a:latin typeface="Courier New"/>
                <a:cs typeface="Courier New"/>
              </a:rPr>
              <a:t>"The maximum between " + i + </a:t>
            </a:r>
            <a:r>
              <a:rPr sz="1700" spc="-1010" dirty="0">
                <a:latin typeface="Courier New"/>
                <a:cs typeface="Courier New"/>
              </a:rPr>
              <a:t> </a:t>
            </a:r>
            <a:r>
              <a:rPr sz="170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"</a:t>
            </a:r>
            <a:r>
              <a:rPr sz="170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and</a:t>
            </a:r>
            <a:r>
              <a:rPr sz="170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"</a:t>
            </a:r>
            <a:r>
              <a:rPr sz="170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+</a:t>
            </a:r>
            <a:r>
              <a:rPr sz="170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j +</a:t>
            </a:r>
            <a:r>
              <a:rPr sz="170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"</a:t>
            </a:r>
            <a:r>
              <a:rPr sz="170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is</a:t>
            </a:r>
            <a:r>
              <a:rPr sz="170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" +</a:t>
            </a:r>
            <a:r>
              <a:rPr sz="170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k);</a:t>
            </a:r>
            <a:endParaRPr sz="1700">
              <a:latin typeface="Courier New"/>
              <a:cs typeface="Courier New"/>
            </a:endParaRPr>
          </a:p>
          <a:p>
            <a:pPr marL="16510">
              <a:lnSpc>
                <a:spcPts val="1675"/>
              </a:lnSpc>
            </a:pPr>
            <a:r>
              <a:rPr sz="1700" spc="5" dirty="0">
                <a:latin typeface="Courier New"/>
                <a:cs typeface="Courier New"/>
              </a:rPr>
              <a:t>}</a:t>
            </a:r>
            <a:endParaRPr sz="17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00">
              <a:latin typeface="Courier New"/>
              <a:cs typeface="Courier New"/>
            </a:endParaRPr>
          </a:p>
          <a:p>
            <a:pPr marL="273685" marR="5080" indent="-261620">
              <a:lnSpc>
                <a:spcPts val="1720"/>
              </a:lnSpc>
            </a:pPr>
            <a:r>
              <a:rPr sz="1700" spc="5" dirty="0">
                <a:latin typeface="Courier New"/>
                <a:cs typeface="Courier New"/>
              </a:rPr>
              <a:t>public static</a:t>
            </a:r>
            <a:r>
              <a:rPr sz="1700" spc="1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int max(int</a:t>
            </a:r>
            <a:r>
              <a:rPr sz="1700" spc="1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num1,</a:t>
            </a:r>
            <a:r>
              <a:rPr sz="1700" spc="1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int num2)</a:t>
            </a:r>
            <a:r>
              <a:rPr sz="1700" spc="1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{ </a:t>
            </a:r>
            <a:r>
              <a:rPr sz="1700" spc="-1005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int</a:t>
            </a:r>
            <a:r>
              <a:rPr sz="170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result;</a:t>
            </a:r>
            <a:endParaRPr sz="17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72882" y="4349745"/>
            <a:ext cx="2116455" cy="941705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273685" marR="5080" indent="-261620">
              <a:lnSpc>
                <a:spcPts val="1720"/>
              </a:lnSpc>
              <a:spcBef>
                <a:spcPts val="440"/>
              </a:spcBef>
            </a:pPr>
            <a:r>
              <a:rPr sz="1700" spc="5" dirty="0">
                <a:latin typeface="Courier New"/>
                <a:cs typeface="Courier New"/>
              </a:rPr>
              <a:t>if</a:t>
            </a:r>
            <a:r>
              <a:rPr sz="1700" spc="-15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(num1</a:t>
            </a:r>
            <a:r>
              <a:rPr sz="1700" spc="-2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&gt;</a:t>
            </a:r>
            <a:r>
              <a:rPr sz="1700" spc="-15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num2) </a:t>
            </a:r>
            <a:r>
              <a:rPr sz="1700" spc="-1005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result</a:t>
            </a:r>
            <a:r>
              <a:rPr sz="1700" spc="-25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=</a:t>
            </a:r>
            <a:r>
              <a:rPr sz="1700" spc="-25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num1;</a:t>
            </a:r>
            <a:endParaRPr sz="1700">
              <a:latin typeface="Courier New"/>
              <a:cs typeface="Courier New"/>
            </a:endParaRPr>
          </a:p>
          <a:p>
            <a:pPr marL="12700">
              <a:lnSpc>
                <a:spcPts val="1550"/>
              </a:lnSpc>
            </a:pPr>
            <a:r>
              <a:rPr sz="1700" spc="5" dirty="0">
                <a:latin typeface="Courier New"/>
                <a:cs typeface="Courier New"/>
              </a:rPr>
              <a:t>else</a:t>
            </a:r>
            <a:endParaRPr sz="1700">
              <a:latin typeface="Courier New"/>
              <a:cs typeface="Courier New"/>
            </a:endParaRPr>
          </a:p>
          <a:p>
            <a:pPr marL="273685">
              <a:lnSpc>
                <a:spcPts val="1880"/>
              </a:lnSpc>
            </a:pPr>
            <a:r>
              <a:rPr sz="1700" spc="5" dirty="0">
                <a:latin typeface="Courier New"/>
                <a:cs typeface="Courier New"/>
              </a:rPr>
              <a:t>result</a:t>
            </a:r>
            <a:r>
              <a:rPr sz="1700" spc="-25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=</a:t>
            </a:r>
            <a:r>
              <a:rPr sz="1700" spc="-25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num2;</a:t>
            </a:r>
            <a:endParaRPr sz="17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72882" y="5440701"/>
            <a:ext cx="1854835" cy="2876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700" spc="5" dirty="0">
                <a:latin typeface="Courier New"/>
                <a:cs typeface="Courier New"/>
              </a:rPr>
              <a:t>return</a:t>
            </a:r>
            <a:r>
              <a:rPr sz="1700" spc="-5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result;</a:t>
            </a:r>
            <a:endParaRPr sz="17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11547" y="5654477"/>
            <a:ext cx="156210" cy="2876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700" spc="5" dirty="0">
                <a:latin typeface="Courier New"/>
                <a:cs typeface="Courier New"/>
              </a:rPr>
              <a:t>}</a:t>
            </a:r>
            <a:endParaRPr sz="1700">
              <a:latin typeface="Courier New"/>
              <a:cs typeface="Courier New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2186814" y="827675"/>
            <a:ext cx="4723765" cy="948690"/>
            <a:chOff x="2186814" y="827675"/>
            <a:chExt cx="4723765" cy="948690"/>
          </a:xfrm>
        </p:grpSpPr>
        <p:sp>
          <p:nvSpPr>
            <p:cNvPr id="15" name="object 15"/>
            <p:cNvSpPr/>
            <p:nvPr/>
          </p:nvSpPr>
          <p:spPr>
            <a:xfrm>
              <a:off x="2193165" y="834025"/>
              <a:ext cx="4711065" cy="935990"/>
            </a:xfrm>
            <a:custGeom>
              <a:avLst/>
              <a:gdLst/>
              <a:ahLst/>
              <a:cxnLst/>
              <a:rect l="l" t="t" r="r" b="b"/>
              <a:pathLst>
                <a:path w="4711065" h="935989">
                  <a:moveTo>
                    <a:pt x="2744072" y="490538"/>
                  </a:moveTo>
                  <a:lnTo>
                    <a:pt x="1901088" y="490538"/>
                  </a:lnTo>
                  <a:lnTo>
                    <a:pt x="0" y="935840"/>
                  </a:lnTo>
                  <a:lnTo>
                    <a:pt x="2744072" y="490538"/>
                  </a:lnTo>
                  <a:close/>
                </a:path>
                <a:path w="4711065" h="935989">
                  <a:moveTo>
                    <a:pt x="4629278" y="0"/>
                  </a:moveTo>
                  <a:lnTo>
                    <a:pt x="1420855" y="0"/>
                  </a:lnTo>
                  <a:lnTo>
                    <a:pt x="1389031" y="6425"/>
                  </a:lnTo>
                  <a:lnTo>
                    <a:pt x="1363044" y="23946"/>
                  </a:lnTo>
                  <a:lnTo>
                    <a:pt x="1345523" y="49934"/>
                  </a:lnTo>
                  <a:lnTo>
                    <a:pt x="1339098" y="81758"/>
                  </a:lnTo>
                  <a:lnTo>
                    <a:pt x="1339098" y="408783"/>
                  </a:lnTo>
                  <a:lnTo>
                    <a:pt x="1345523" y="440603"/>
                  </a:lnTo>
                  <a:lnTo>
                    <a:pt x="1363044" y="466591"/>
                  </a:lnTo>
                  <a:lnTo>
                    <a:pt x="1389031" y="484113"/>
                  </a:lnTo>
                  <a:lnTo>
                    <a:pt x="1420855" y="490538"/>
                  </a:lnTo>
                  <a:lnTo>
                    <a:pt x="4629278" y="490538"/>
                  </a:lnTo>
                  <a:lnTo>
                    <a:pt x="4687089" y="466591"/>
                  </a:lnTo>
                  <a:lnTo>
                    <a:pt x="4711035" y="408783"/>
                  </a:lnTo>
                  <a:lnTo>
                    <a:pt x="4711035" y="81758"/>
                  </a:lnTo>
                  <a:lnTo>
                    <a:pt x="4704610" y="49934"/>
                  </a:lnTo>
                  <a:lnTo>
                    <a:pt x="4687089" y="23946"/>
                  </a:lnTo>
                  <a:lnTo>
                    <a:pt x="4661102" y="6425"/>
                  </a:lnTo>
                  <a:lnTo>
                    <a:pt x="4629278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193164" y="834025"/>
              <a:ext cx="4711065" cy="935990"/>
            </a:xfrm>
            <a:custGeom>
              <a:avLst/>
              <a:gdLst/>
              <a:ahLst/>
              <a:cxnLst/>
              <a:rect l="l" t="t" r="r" b="b"/>
              <a:pathLst>
                <a:path w="4711065" h="935989">
                  <a:moveTo>
                    <a:pt x="1339099" y="81758"/>
                  </a:moveTo>
                  <a:lnTo>
                    <a:pt x="1345523" y="49934"/>
                  </a:lnTo>
                  <a:lnTo>
                    <a:pt x="1363045" y="23946"/>
                  </a:lnTo>
                  <a:lnTo>
                    <a:pt x="1389032" y="6424"/>
                  </a:lnTo>
                  <a:lnTo>
                    <a:pt x="1420856" y="0"/>
                  </a:lnTo>
                  <a:lnTo>
                    <a:pt x="1901088" y="0"/>
                  </a:lnTo>
                  <a:lnTo>
                    <a:pt x="2744073" y="0"/>
                  </a:lnTo>
                  <a:lnTo>
                    <a:pt x="4629279" y="0"/>
                  </a:lnTo>
                  <a:lnTo>
                    <a:pt x="4661103" y="6424"/>
                  </a:lnTo>
                  <a:lnTo>
                    <a:pt x="4687090" y="23946"/>
                  </a:lnTo>
                  <a:lnTo>
                    <a:pt x="4704612" y="49934"/>
                  </a:lnTo>
                  <a:lnTo>
                    <a:pt x="4711037" y="81758"/>
                  </a:lnTo>
                  <a:lnTo>
                    <a:pt x="4711037" y="286148"/>
                  </a:lnTo>
                  <a:lnTo>
                    <a:pt x="4711037" y="408783"/>
                  </a:lnTo>
                  <a:lnTo>
                    <a:pt x="4704612" y="440603"/>
                  </a:lnTo>
                  <a:lnTo>
                    <a:pt x="4687090" y="466591"/>
                  </a:lnTo>
                  <a:lnTo>
                    <a:pt x="4661103" y="484113"/>
                  </a:lnTo>
                  <a:lnTo>
                    <a:pt x="4629279" y="490538"/>
                  </a:lnTo>
                  <a:lnTo>
                    <a:pt x="2744073" y="490538"/>
                  </a:lnTo>
                  <a:lnTo>
                    <a:pt x="0" y="935840"/>
                  </a:lnTo>
                  <a:lnTo>
                    <a:pt x="1901088" y="490538"/>
                  </a:lnTo>
                  <a:lnTo>
                    <a:pt x="1420856" y="490538"/>
                  </a:lnTo>
                  <a:lnTo>
                    <a:pt x="1389032" y="484113"/>
                  </a:lnTo>
                  <a:lnTo>
                    <a:pt x="1363045" y="466591"/>
                  </a:lnTo>
                  <a:lnTo>
                    <a:pt x="1345523" y="440603"/>
                  </a:lnTo>
                  <a:lnTo>
                    <a:pt x="1339099" y="408779"/>
                  </a:lnTo>
                  <a:lnTo>
                    <a:pt x="1339099" y="286148"/>
                  </a:lnTo>
                  <a:lnTo>
                    <a:pt x="1339099" y="81758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515892" y="878332"/>
            <a:ext cx="6220460" cy="7962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97225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latin typeface="Times New Roman"/>
                <a:cs typeface="Times New Roman"/>
              </a:rPr>
              <a:t>i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is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declared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and initialized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80"/>
              </a:spcBef>
            </a:pPr>
            <a:r>
              <a:rPr sz="1700" spc="5" dirty="0">
                <a:latin typeface="Courier New"/>
                <a:cs typeface="Courier New"/>
              </a:rPr>
              <a:t>public static</a:t>
            </a:r>
            <a:r>
              <a:rPr sz="1700" spc="1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void main(String[]</a:t>
            </a:r>
            <a:r>
              <a:rPr sz="1700" spc="1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args)</a:t>
            </a:r>
            <a:r>
              <a:rPr sz="1700" spc="1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{</a:t>
            </a:r>
            <a:endParaRPr sz="1700">
              <a:latin typeface="Courier New"/>
              <a:cs typeface="Courier New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281246" y="1765724"/>
            <a:ext cx="7732395" cy="2974975"/>
          </a:xfrm>
          <a:custGeom>
            <a:avLst/>
            <a:gdLst/>
            <a:ahLst/>
            <a:cxnLst/>
            <a:rect l="l" t="t" r="r" b="b"/>
            <a:pathLst>
              <a:path w="7732395" h="2974975">
                <a:moveTo>
                  <a:pt x="7691940" y="2967280"/>
                </a:moveTo>
                <a:lnTo>
                  <a:pt x="7675539" y="2974602"/>
                </a:lnTo>
                <a:lnTo>
                  <a:pt x="7704155" y="2971784"/>
                </a:lnTo>
                <a:lnTo>
                  <a:pt x="7703710" y="2971784"/>
                </a:lnTo>
                <a:lnTo>
                  <a:pt x="7691940" y="2967280"/>
                </a:lnTo>
                <a:close/>
              </a:path>
              <a:path w="7732395" h="2974975">
                <a:moveTo>
                  <a:pt x="7708215" y="2960014"/>
                </a:moveTo>
                <a:lnTo>
                  <a:pt x="7691940" y="2967280"/>
                </a:lnTo>
                <a:lnTo>
                  <a:pt x="7703710" y="2971784"/>
                </a:lnTo>
                <a:lnTo>
                  <a:pt x="7708215" y="2960014"/>
                </a:lnTo>
                <a:close/>
              </a:path>
              <a:path w="7732395" h="2974975">
                <a:moveTo>
                  <a:pt x="7693695" y="2927158"/>
                </a:moveTo>
                <a:lnTo>
                  <a:pt x="7701017" y="2943557"/>
                </a:lnTo>
                <a:lnTo>
                  <a:pt x="7712788" y="2948062"/>
                </a:lnTo>
                <a:lnTo>
                  <a:pt x="7703710" y="2971784"/>
                </a:lnTo>
                <a:lnTo>
                  <a:pt x="7704155" y="2971784"/>
                </a:lnTo>
                <a:lnTo>
                  <a:pt x="7732062" y="2969036"/>
                </a:lnTo>
                <a:lnTo>
                  <a:pt x="7693695" y="2927158"/>
                </a:lnTo>
                <a:close/>
              </a:path>
              <a:path w="7732395" h="2974975">
                <a:moveTo>
                  <a:pt x="9079" y="0"/>
                </a:moveTo>
                <a:lnTo>
                  <a:pt x="0" y="23722"/>
                </a:lnTo>
                <a:lnTo>
                  <a:pt x="7691940" y="2967280"/>
                </a:lnTo>
                <a:lnTo>
                  <a:pt x="7708215" y="2960014"/>
                </a:lnTo>
                <a:lnTo>
                  <a:pt x="7708284" y="2959833"/>
                </a:lnTo>
                <a:lnTo>
                  <a:pt x="7701017" y="2943557"/>
                </a:lnTo>
                <a:lnTo>
                  <a:pt x="9079" y="0"/>
                </a:lnTo>
                <a:close/>
              </a:path>
              <a:path w="7732395" h="2974975">
                <a:moveTo>
                  <a:pt x="7701017" y="2943557"/>
                </a:moveTo>
                <a:lnTo>
                  <a:pt x="7708284" y="2959833"/>
                </a:lnTo>
                <a:lnTo>
                  <a:pt x="7712788" y="2948062"/>
                </a:lnTo>
                <a:lnTo>
                  <a:pt x="7701017" y="294355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993139" y="118871"/>
            <a:ext cx="3780154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5.3.</a:t>
            </a:r>
            <a:r>
              <a:rPr spc="-20" dirty="0"/>
              <a:t> </a:t>
            </a:r>
            <a:r>
              <a:rPr spc="-5" dirty="0"/>
              <a:t>Calling</a:t>
            </a:r>
            <a:r>
              <a:rPr spc="-20" dirty="0"/>
              <a:t> </a:t>
            </a:r>
            <a:r>
              <a:rPr spc="-5" dirty="0"/>
              <a:t>Methods</a:t>
            </a:r>
          </a:p>
        </p:txBody>
      </p:sp>
      <p:grpSp>
        <p:nvGrpSpPr>
          <p:cNvPr id="20" name="object 20"/>
          <p:cNvGrpSpPr/>
          <p:nvPr/>
        </p:nvGrpSpPr>
        <p:grpSpPr>
          <a:xfrm>
            <a:off x="0" y="0"/>
            <a:ext cx="12192000" cy="1250950"/>
            <a:chOff x="0" y="0"/>
            <a:chExt cx="12192000" cy="1250950"/>
          </a:xfrm>
        </p:grpSpPr>
        <p:sp>
          <p:nvSpPr>
            <p:cNvPr id="21" name="object 21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</p:grpSp>
      <p:sp>
        <p:nvSpPr>
          <p:cNvPr id="24" name="object 2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Lecture</a:t>
            </a:r>
            <a:r>
              <a:rPr spc="-15" dirty="0"/>
              <a:t> </a:t>
            </a:r>
            <a:r>
              <a:rPr dirty="0"/>
              <a:t>5</a:t>
            </a:r>
            <a:r>
              <a:rPr spc="-15" dirty="0"/>
              <a:t> </a:t>
            </a:r>
            <a:r>
              <a:rPr dirty="0"/>
              <a:t>-</a:t>
            </a:r>
            <a:r>
              <a:rPr spc="-25" dirty="0"/>
              <a:t> </a:t>
            </a:r>
            <a:r>
              <a:rPr spc="-5" dirty="0"/>
              <a:t>Methods</a:t>
            </a:r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0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79607" y="5594392"/>
            <a:ext cx="1668145" cy="582295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 marR="5080">
              <a:lnSpc>
                <a:spcPts val="2170"/>
              </a:lnSpc>
              <a:spcBef>
                <a:spcPts val="204"/>
              </a:spcBef>
            </a:pPr>
            <a:r>
              <a:rPr sz="1850" spc="-15" dirty="0">
                <a:latin typeface="Times New Roman"/>
                <a:cs typeface="Times New Roman"/>
              </a:rPr>
              <a:t>The</a:t>
            </a:r>
            <a:r>
              <a:rPr sz="1850" spc="-50" dirty="0">
                <a:latin typeface="Times New Roman"/>
                <a:cs typeface="Times New Roman"/>
              </a:rPr>
              <a:t> </a:t>
            </a:r>
            <a:r>
              <a:rPr sz="1850" spc="-5" dirty="0">
                <a:latin typeface="Times New Roman"/>
                <a:cs typeface="Times New Roman"/>
              </a:rPr>
              <a:t>main</a:t>
            </a:r>
            <a:r>
              <a:rPr sz="1850" spc="-40" dirty="0">
                <a:latin typeface="Times New Roman"/>
                <a:cs typeface="Times New Roman"/>
              </a:rPr>
              <a:t> </a:t>
            </a:r>
            <a:r>
              <a:rPr sz="1850" spc="-15" dirty="0">
                <a:latin typeface="Times New Roman"/>
                <a:cs typeface="Times New Roman"/>
              </a:rPr>
              <a:t>method </a:t>
            </a:r>
            <a:r>
              <a:rPr sz="1850" spc="-450" dirty="0">
                <a:latin typeface="Times New Roman"/>
                <a:cs typeface="Times New Roman"/>
              </a:rPr>
              <a:t> </a:t>
            </a:r>
            <a:r>
              <a:rPr sz="1850" spc="-5" dirty="0">
                <a:latin typeface="Times New Roman"/>
                <a:cs typeface="Times New Roman"/>
              </a:rPr>
              <a:t>is</a:t>
            </a:r>
            <a:r>
              <a:rPr sz="1850" spc="-10" dirty="0">
                <a:latin typeface="Times New Roman"/>
                <a:cs typeface="Times New Roman"/>
              </a:rPr>
              <a:t> invoked.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107178" y="5132296"/>
            <a:ext cx="2200910" cy="0"/>
          </a:xfrm>
          <a:custGeom>
            <a:avLst/>
            <a:gdLst/>
            <a:ahLst/>
            <a:cxnLst/>
            <a:rect l="l" t="t" r="r" b="b"/>
            <a:pathLst>
              <a:path w="2200909">
                <a:moveTo>
                  <a:pt x="0" y="0"/>
                </a:moveTo>
                <a:lnTo>
                  <a:pt x="2200560" y="0"/>
                </a:lnTo>
              </a:path>
            </a:pathLst>
          </a:custGeom>
          <a:ln w="209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942196" y="4442449"/>
            <a:ext cx="330835" cy="5753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2170"/>
              </a:lnSpc>
              <a:spcBef>
                <a:spcPts val="90"/>
              </a:spcBef>
            </a:pPr>
            <a:r>
              <a:rPr sz="1850" dirty="0">
                <a:latin typeface="Times New Roman"/>
                <a:cs typeface="Times New Roman"/>
              </a:rPr>
              <a:t>j:</a:t>
            </a:r>
            <a:r>
              <a:rPr sz="1850" spc="-114" dirty="0">
                <a:latin typeface="Times New Roman"/>
                <a:cs typeface="Times New Roman"/>
              </a:rPr>
              <a:t> </a:t>
            </a:r>
            <a:r>
              <a:rPr sz="1850" spc="-5" dirty="0">
                <a:latin typeface="Times New Roman"/>
                <a:cs typeface="Times New Roman"/>
              </a:rPr>
              <a:t>2</a:t>
            </a: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ts val="2170"/>
              </a:lnSpc>
            </a:pPr>
            <a:r>
              <a:rPr sz="1850" dirty="0">
                <a:latin typeface="Times New Roman"/>
                <a:cs typeface="Times New Roman"/>
              </a:rPr>
              <a:t>i:</a:t>
            </a:r>
            <a:r>
              <a:rPr sz="1850" spc="-114" dirty="0">
                <a:latin typeface="Times New Roman"/>
                <a:cs typeface="Times New Roman"/>
              </a:rPr>
              <a:t> </a:t>
            </a:r>
            <a:r>
              <a:rPr sz="1850" spc="-5" dirty="0">
                <a:latin typeface="Times New Roman"/>
                <a:cs typeface="Times New Roman"/>
              </a:rPr>
              <a:t>5</a:t>
            </a:r>
            <a:endParaRPr sz="185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48955" y="1328101"/>
            <a:ext cx="9969500" cy="3797300"/>
            <a:chOff x="348955" y="1328101"/>
            <a:chExt cx="9969500" cy="3797300"/>
          </a:xfrm>
        </p:grpSpPr>
        <p:sp>
          <p:nvSpPr>
            <p:cNvPr id="6" name="object 6"/>
            <p:cNvSpPr/>
            <p:nvPr/>
          </p:nvSpPr>
          <p:spPr>
            <a:xfrm>
              <a:off x="8107178" y="2252343"/>
              <a:ext cx="2200910" cy="2862580"/>
            </a:xfrm>
            <a:custGeom>
              <a:avLst/>
              <a:gdLst/>
              <a:ahLst/>
              <a:cxnLst/>
              <a:rect l="l" t="t" r="r" b="b"/>
              <a:pathLst>
                <a:path w="2200909" h="2862579">
                  <a:moveTo>
                    <a:pt x="0" y="2862508"/>
                  </a:moveTo>
                  <a:lnTo>
                    <a:pt x="0" y="0"/>
                  </a:lnTo>
                </a:path>
                <a:path w="2200909" h="2862579">
                  <a:moveTo>
                    <a:pt x="2200560" y="2862508"/>
                  </a:moveTo>
                  <a:lnTo>
                    <a:pt x="2200560" y="34986"/>
                  </a:lnTo>
                </a:path>
              </a:pathLst>
            </a:custGeom>
            <a:ln w="209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62290" y="1341436"/>
              <a:ext cx="5386070" cy="2131060"/>
            </a:xfrm>
            <a:custGeom>
              <a:avLst/>
              <a:gdLst/>
              <a:ahLst/>
              <a:cxnLst/>
              <a:rect l="l" t="t" r="r" b="b"/>
              <a:pathLst>
                <a:path w="5386070" h="2131060">
                  <a:moveTo>
                    <a:pt x="0" y="2131053"/>
                  </a:moveTo>
                  <a:lnTo>
                    <a:pt x="5385510" y="2131053"/>
                  </a:lnTo>
                  <a:lnTo>
                    <a:pt x="5385510" y="0"/>
                  </a:lnTo>
                  <a:lnTo>
                    <a:pt x="0" y="0"/>
                  </a:lnTo>
                  <a:lnTo>
                    <a:pt x="0" y="2131053"/>
                  </a:lnTo>
                  <a:close/>
                </a:path>
              </a:pathLst>
            </a:custGeom>
            <a:ln w="26172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604085" y="1777583"/>
            <a:ext cx="1421130" cy="269240"/>
          </a:xfrm>
          <a:prstGeom prst="rect">
            <a:avLst/>
          </a:prstGeom>
          <a:solidFill>
            <a:srgbClr val="4472C4">
              <a:alpha val="45098"/>
            </a:srgbClr>
          </a:solidFill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6830">
              <a:lnSpc>
                <a:spcPts val="1860"/>
              </a:lnSpc>
            </a:pPr>
            <a:r>
              <a:rPr sz="1700" spc="5" dirty="0">
                <a:latin typeface="Courier New"/>
                <a:cs typeface="Courier New"/>
              </a:rPr>
              <a:t>int</a:t>
            </a:r>
            <a:r>
              <a:rPr sz="1700" spc="-15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j</a:t>
            </a:r>
            <a:r>
              <a:rPr sz="1700" spc="-15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=</a:t>
            </a:r>
            <a:r>
              <a:rPr sz="1700" spc="-15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2;</a:t>
            </a:r>
            <a:endParaRPr sz="1700"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57935" y="3651535"/>
            <a:ext cx="5699760" cy="2367280"/>
          </a:xfrm>
          <a:custGeom>
            <a:avLst/>
            <a:gdLst/>
            <a:ahLst/>
            <a:cxnLst/>
            <a:rect l="l" t="t" r="r" b="b"/>
            <a:pathLst>
              <a:path w="5699760" h="2367279">
                <a:moveTo>
                  <a:pt x="0" y="2367002"/>
                </a:moveTo>
                <a:lnTo>
                  <a:pt x="5699345" y="2367002"/>
                </a:lnTo>
                <a:lnTo>
                  <a:pt x="5699345" y="0"/>
                </a:lnTo>
                <a:lnTo>
                  <a:pt x="0" y="0"/>
                </a:lnTo>
                <a:lnTo>
                  <a:pt x="0" y="2367002"/>
                </a:lnTo>
                <a:close/>
              </a:path>
            </a:pathLst>
          </a:custGeom>
          <a:ln w="26171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278130">
              <a:lnSpc>
                <a:spcPct val="100000"/>
              </a:lnSpc>
              <a:spcBef>
                <a:spcPts val="114"/>
              </a:spcBef>
            </a:pPr>
            <a:r>
              <a:rPr spc="5" dirty="0"/>
              <a:t>int</a:t>
            </a:r>
            <a:r>
              <a:rPr spc="-5" dirty="0"/>
              <a:t> </a:t>
            </a:r>
            <a:r>
              <a:rPr spc="5" dirty="0"/>
              <a:t>k</a:t>
            </a:r>
            <a:r>
              <a:rPr spc="-5" dirty="0"/>
              <a:t> </a:t>
            </a:r>
            <a:r>
              <a:rPr spc="5" dirty="0"/>
              <a:t>=</a:t>
            </a:r>
            <a:r>
              <a:rPr spc="-5" dirty="0"/>
              <a:t> </a:t>
            </a:r>
            <a:r>
              <a:rPr spc="5" dirty="0"/>
              <a:t>max(i,</a:t>
            </a:r>
            <a:r>
              <a:rPr spc="-5" dirty="0"/>
              <a:t> </a:t>
            </a:r>
            <a:r>
              <a:rPr spc="5" dirty="0"/>
              <a:t>j);</a:t>
            </a:r>
          </a:p>
          <a:p>
            <a:pPr marL="278130">
              <a:lnSpc>
                <a:spcPts val="1880"/>
              </a:lnSpc>
              <a:spcBef>
                <a:spcPts val="1400"/>
              </a:spcBef>
            </a:pPr>
            <a:r>
              <a:rPr spc="5" dirty="0"/>
              <a:t>System.out.println(</a:t>
            </a:r>
          </a:p>
          <a:p>
            <a:pPr marL="408940" marR="1569720">
              <a:lnSpc>
                <a:spcPts val="1720"/>
              </a:lnSpc>
              <a:spcBef>
                <a:spcPts val="165"/>
              </a:spcBef>
            </a:pPr>
            <a:r>
              <a:rPr spc="5" dirty="0"/>
              <a:t>"The maximum between " + i + </a:t>
            </a:r>
            <a:r>
              <a:rPr spc="-1010" dirty="0"/>
              <a:t> </a:t>
            </a:r>
            <a:r>
              <a:rPr dirty="0"/>
              <a:t> </a:t>
            </a:r>
            <a:r>
              <a:rPr spc="5" dirty="0"/>
              <a:t>"</a:t>
            </a:r>
            <a:r>
              <a:rPr dirty="0"/>
              <a:t> </a:t>
            </a:r>
            <a:r>
              <a:rPr spc="5" dirty="0"/>
              <a:t>and</a:t>
            </a:r>
            <a:r>
              <a:rPr dirty="0"/>
              <a:t> </a:t>
            </a:r>
            <a:r>
              <a:rPr spc="5" dirty="0"/>
              <a:t>" +</a:t>
            </a:r>
            <a:r>
              <a:rPr dirty="0"/>
              <a:t> </a:t>
            </a:r>
            <a:r>
              <a:rPr spc="5" dirty="0"/>
              <a:t>j +</a:t>
            </a:r>
            <a:r>
              <a:rPr dirty="0"/>
              <a:t> </a:t>
            </a:r>
            <a:r>
              <a:rPr spc="5" dirty="0"/>
              <a:t>" is</a:t>
            </a:r>
            <a:r>
              <a:rPr dirty="0"/>
              <a:t> </a:t>
            </a:r>
            <a:r>
              <a:rPr spc="5" dirty="0"/>
              <a:t>" +</a:t>
            </a:r>
            <a:r>
              <a:rPr dirty="0"/>
              <a:t> </a:t>
            </a:r>
            <a:r>
              <a:rPr spc="5" dirty="0"/>
              <a:t>k);</a:t>
            </a:r>
          </a:p>
          <a:p>
            <a:pPr marL="16510">
              <a:lnSpc>
                <a:spcPts val="1680"/>
              </a:lnSpc>
            </a:pPr>
            <a:r>
              <a:rPr spc="5" dirty="0"/>
              <a:t>}</a:t>
            </a: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400"/>
          </a:p>
          <a:p>
            <a:pPr marL="273685" marR="5080" indent="-261620">
              <a:lnSpc>
                <a:spcPts val="1720"/>
              </a:lnSpc>
            </a:pPr>
            <a:r>
              <a:rPr spc="5" dirty="0"/>
              <a:t>public</a:t>
            </a:r>
            <a:r>
              <a:rPr spc="10" dirty="0"/>
              <a:t> </a:t>
            </a:r>
            <a:r>
              <a:rPr spc="5" dirty="0"/>
              <a:t>static</a:t>
            </a:r>
            <a:r>
              <a:rPr spc="10" dirty="0"/>
              <a:t> </a:t>
            </a:r>
            <a:r>
              <a:rPr spc="5" dirty="0"/>
              <a:t>int</a:t>
            </a:r>
            <a:r>
              <a:rPr spc="15" dirty="0"/>
              <a:t> </a:t>
            </a:r>
            <a:r>
              <a:rPr spc="5" dirty="0"/>
              <a:t>max(int</a:t>
            </a:r>
            <a:r>
              <a:rPr spc="10" dirty="0"/>
              <a:t> </a:t>
            </a:r>
            <a:r>
              <a:rPr spc="5" dirty="0"/>
              <a:t>num1,</a:t>
            </a:r>
            <a:r>
              <a:rPr spc="15" dirty="0"/>
              <a:t> </a:t>
            </a:r>
            <a:r>
              <a:rPr spc="5" dirty="0"/>
              <a:t>int</a:t>
            </a:r>
            <a:r>
              <a:rPr spc="10" dirty="0"/>
              <a:t> </a:t>
            </a:r>
            <a:r>
              <a:rPr spc="5" dirty="0"/>
              <a:t>num2)</a:t>
            </a:r>
            <a:r>
              <a:rPr spc="15" dirty="0"/>
              <a:t> </a:t>
            </a:r>
            <a:r>
              <a:rPr spc="5" dirty="0"/>
              <a:t>{ </a:t>
            </a:r>
            <a:r>
              <a:rPr spc="-1005" dirty="0"/>
              <a:t> </a:t>
            </a:r>
            <a:r>
              <a:rPr spc="5" dirty="0"/>
              <a:t>int</a:t>
            </a:r>
            <a:r>
              <a:rPr dirty="0"/>
              <a:t> </a:t>
            </a:r>
            <a:r>
              <a:rPr spc="5" dirty="0"/>
              <a:t>result;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624358" y="4267761"/>
            <a:ext cx="2117725" cy="942975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273685" marR="5080" indent="-261620">
              <a:lnSpc>
                <a:spcPts val="1720"/>
              </a:lnSpc>
              <a:spcBef>
                <a:spcPts val="440"/>
              </a:spcBef>
            </a:pPr>
            <a:r>
              <a:rPr sz="1700" spc="5" dirty="0">
                <a:latin typeface="Courier New"/>
                <a:cs typeface="Courier New"/>
              </a:rPr>
              <a:t>if</a:t>
            </a:r>
            <a:r>
              <a:rPr sz="1700" spc="-1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(num1</a:t>
            </a:r>
            <a:r>
              <a:rPr sz="1700" spc="-15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&gt;</a:t>
            </a:r>
            <a:r>
              <a:rPr sz="1700" spc="-1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num2) </a:t>
            </a:r>
            <a:r>
              <a:rPr sz="1700" spc="-1005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result</a:t>
            </a:r>
            <a:r>
              <a:rPr sz="1700" spc="-2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=</a:t>
            </a:r>
            <a:r>
              <a:rPr sz="1700" spc="-2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num1;</a:t>
            </a:r>
            <a:endParaRPr sz="1700">
              <a:latin typeface="Courier New"/>
              <a:cs typeface="Courier New"/>
            </a:endParaRPr>
          </a:p>
          <a:p>
            <a:pPr marL="12700">
              <a:lnSpc>
                <a:spcPts val="1555"/>
              </a:lnSpc>
            </a:pPr>
            <a:r>
              <a:rPr sz="1700" spc="5" dirty="0">
                <a:latin typeface="Courier New"/>
                <a:cs typeface="Courier New"/>
              </a:rPr>
              <a:t>else</a:t>
            </a:r>
            <a:endParaRPr sz="1700">
              <a:latin typeface="Courier New"/>
              <a:cs typeface="Courier New"/>
            </a:endParaRPr>
          </a:p>
          <a:p>
            <a:pPr marL="273685">
              <a:lnSpc>
                <a:spcPts val="1880"/>
              </a:lnSpc>
            </a:pPr>
            <a:r>
              <a:rPr sz="1700" spc="5" dirty="0">
                <a:latin typeface="Courier New"/>
                <a:cs typeface="Courier New"/>
              </a:rPr>
              <a:t>result</a:t>
            </a:r>
            <a:r>
              <a:rPr sz="1700" spc="-2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=</a:t>
            </a:r>
            <a:r>
              <a:rPr sz="1700" spc="-2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num2;</a:t>
            </a:r>
            <a:endParaRPr sz="17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24358" y="5359623"/>
            <a:ext cx="1856739" cy="2876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700" spc="5" dirty="0">
                <a:latin typeface="Courier New"/>
                <a:cs typeface="Courier New"/>
              </a:rPr>
              <a:t>return</a:t>
            </a:r>
            <a:r>
              <a:rPr sz="1700" spc="-4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result;</a:t>
            </a:r>
            <a:endParaRPr sz="17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62805" y="5573576"/>
            <a:ext cx="156210" cy="2876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700" spc="5" dirty="0">
                <a:latin typeface="Courier New"/>
                <a:cs typeface="Courier New"/>
              </a:rPr>
              <a:t>}</a:t>
            </a:r>
            <a:endParaRPr sz="1700">
              <a:latin typeface="Courier New"/>
              <a:cs typeface="Courier New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2039714" y="826678"/>
            <a:ext cx="4871085" cy="1101090"/>
            <a:chOff x="2039714" y="826678"/>
            <a:chExt cx="4871085" cy="1101090"/>
          </a:xfrm>
        </p:grpSpPr>
        <p:sp>
          <p:nvSpPr>
            <p:cNvPr id="15" name="object 15"/>
            <p:cNvSpPr/>
            <p:nvPr/>
          </p:nvSpPr>
          <p:spPr>
            <a:xfrm>
              <a:off x="2046063" y="833028"/>
              <a:ext cx="4858385" cy="1088390"/>
            </a:xfrm>
            <a:custGeom>
              <a:avLst/>
              <a:gdLst/>
              <a:ahLst/>
              <a:cxnLst/>
              <a:rect l="l" t="t" r="r" b="b"/>
              <a:pathLst>
                <a:path w="4858384" h="1088389">
                  <a:moveTo>
                    <a:pt x="2782290" y="490537"/>
                  </a:moveTo>
                  <a:lnTo>
                    <a:pt x="1892693" y="490537"/>
                  </a:lnTo>
                  <a:lnTo>
                    <a:pt x="0" y="1088224"/>
                  </a:lnTo>
                  <a:lnTo>
                    <a:pt x="2782290" y="490537"/>
                  </a:lnTo>
                  <a:close/>
                </a:path>
                <a:path w="4858384" h="1088389">
                  <a:moveTo>
                    <a:pt x="4776261" y="0"/>
                  </a:moveTo>
                  <a:lnTo>
                    <a:pt x="1381385" y="0"/>
                  </a:lnTo>
                  <a:lnTo>
                    <a:pt x="1349562" y="6424"/>
                  </a:lnTo>
                  <a:lnTo>
                    <a:pt x="1323575" y="23946"/>
                  </a:lnTo>
                  <a:lnTo>
                    <a:pt x="1306053" y="49933"/>
                  </a:lnTo>
                  <a:lnTo>
                    <a:pt x="1299629" y="81756"/>
                  </a:lnTo>
                  <a:lnTo>
                    <a:pt x="1299629" y="408779"/>
                  </a:lnTo>
                  <a:lnTo>
                    <a:pt x="1306053" y="440603"/>
                  </a:lnTo>
                  <a:lnTo>
                    <a:pt x="1323575" y="466591"/>
                  </a:lnTo>
                  <a:lnTo>
                    <a:pt x="1349562" y="484112"/>
                  </a:lnTo>
                  <a:lnTo>
                    <a:pt x="1381385" y="490537"/>
                  </a:lnTo>
                  <a:lnTo>
                    <a:pt x="4776261" y="490537"/>
                  </a:lnTo>
                  <a:lnTo>
                    <a:pt x="4808084" y="484112"/>
                  </a:lnTo>
                  <a:lnTo>
                    <a:pt x="4834071" y="466591"/>
                  </a:lnTo>
                  <a:lnTo>
                    <a:pt x="4851593" y="440603"/>
                  </a:lnTo>
                  <a:lnTo>
                    <a:pt x="4858017" y="408779"/>
                  </a:lnTo>
                  <a:lnTo>
                    <a:pt x="4858017" y="81756"/>
                  </a:lnTo>
                  <a:lnTo>
                    <a:pt x="4851593" y="49933"/>
                  </a:lnTo>
                  <a:lnTo>
                    <a:pt x="4834071" y="23946"/>
                  </a:lnTo>
                  <a:lnTo>
                    <a:pt x="4808084" y="6424"/>
                  </a:lnTo>
                  <a:lnTo>
                    <a:pt x="4776261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046064" y="833028"/>
              <a:ext cx="4858385" cy="1088390"/>
            </a:xfrm>
            <a:custGeom>
              <a:avLst/>
              <a:gdLst/>
              <a:ahLst/>
              <a:cxnLst/>
              <a:rect l="l" t="t" r="r" b="b"/>
              <a:pathLst>
                <a:path w="4858384" h="1088389">
                  <a:moveTo>
                    <a:pt x="1299629" y="81756"/>
                  </a:moveTo>
                  <a:lnTo>
                    <a:pt x="1306053" y="49933"/>
                  </a:lnTo>
                  <a:lnTo>
                    <a:pt x="1323574" y="23946"/>
                  </a:lnTo>
                  <a:lnTo>
                    <a:pt x="1349562" y="6424"/>
                  </a:lnTo>
                  <a:lnTo>
                    <a:pt x="1381385" y="0"/>
                  </a:lnTo>
                  <a:lnTo>
                    <a:pt x="1892693" y="0"/>
                  </a:lnTo>
                  <a:lnTo>
                    <a:pt x="2782291" y="0"/>
                  </a:lnTo>
                  <a:lnTo>
                    <a:pt x="4776261" y="0"/>
                  </a:lnTo>
                  <a:lnTo>
                    <a:pt x="4808084" y="6424"/>
                  </a:lnTo>
                  <a:lnTo>
                    <a:pt x="4834071" y="23946"/>
                  </a:lnTo>
                  <a:lnTo>
                    <a:pt x="4851593" y="49933"/>
                  </a:lnTo>
                  <a:lnTo>
                    <a:pt x="4858018" y="81756"/>
                  </a:lnTo>
                  <a:lnTo>
                    <a:pt x="4858018" y="286147"/>
                  </a:lnTo>
                  <a:lnTo>
                    <a:pt x="4858018" y="408781"/>
                  </a:lnTo>
                  <a:lnTo>
                    <a:pt x="4851593" y="440604"/>
                  </a:lnTo>
                  <a:lnTo>
                    <a:pt x="4834071" y="466591"/>
                  </a:lnTo>
                  <a:lnTo>
                    <a:pt x="4808084" y="484113"/>
                  </a:lnTo>
                  <a:lnTo>
                    <a:pt x="4776261" y="490538"/>
                  </a:lnTo>
                  <a:lnTo>
                    <a:pt x="2782291" y="490538"/>
                  </a:lnTo>
                  <a:lnTo>
                    <a:pt x="0" y="1088225"/>
                  </a:lnTo>
                  <a:lnTo>
                    <a:pt x="1892693" y="490538"/>
                  </a:lnTo>
                  <a:lnTo>
                    <a:pt x="1381385" y="490538"/>
                  </a:lnTo>
                  <a:lnTo>
                    <a:pt x="1349562" y="484113"/>
                  </a:lnTo>
                  <a:lnTo>
                    <a:pt x="1323574" y="466591"/>
                  </a:lnTo>
                  <a:lnTo>
                    <a:pt x="1306053" y="440604"/>
                  </a:lnTo>
                  <a:lnTo>
                    <a:pt x="1299629" y="408781"/>
                  </a:lnTo>
                  <a:lnTo>
                    <a:pt x="1299629" y="286147"/>
                  </a:lnTo>
                  <a:lnTo>
                    <a:pt x="1299629" y="81756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367154" y="764502"/>
            <a:ext cx="6275705" cy="1043940"/>
          </a:xfrm>
          <a:prstGeom prst="rect">
            <a:avLst/>
          </a:prstGeom>
        </p:spPr>
        <p:txBody>
          <a:bodyPr vert="horz" wrap="square" lIns="0" tIns="126364" rIns="0" bIns="0" rtlCol="0">
            <a:spAutoFit/>
          </a:bodyPr>
          <a:lstStyle/>
          <a:p>
            <a:pPr marL="3252470">
              <a:lnSpc>
                <a:spcPct val="100000"/>
              </a:lnSpc>
              <a:spcBef>
                <a:spcPts val="994"/>
              </a:spcBef>
            </a:pPr>
            <a:r>
              <a:rPr sz="2200" dirty="0">
                <a:latin typeface="Times New Roman"/>
                <a:cs typeface="Times New Roman"/>
              </a:rPr>
              <a:t>j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is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declared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and initialized</a:t>
            </a:r>
            <a:endParaRPr sz="2200">
              <a:latin typeface="Times New Roman"/>
              <a:cs typeface="Times New Roman"/>
            </a:endParaRPr>
          </a:p>
          <a:p>
            <a:pPr marL="273685" marR="1024255" indent="-261620">
              <a:lnSpc>
                <a:spcPts val="1720"/>
              </a:lnSpc>
              <a:spcBef>
                <a:spcPts val="1045"/>
              </a:spcBef>
            </a:pPr>
            <a:r>
              <a:rPr sz="1700" spc="5" dirty="0">
                <a:latin typeface="Courier New"/>
                <a:cs typeface="Courier New"/>
              </a:rPr>
              <a:t>public</a:t>
            </a:r>
            <a:r>
              <a:rPr sz="1700" spc="1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static</a:t>
            </a:r>
            <a:r>
              <a:rPr sz="1700" spc="15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void</a:t>
            </a:r>
            <a:r>
              <a:rPr sz="1700" spc="15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main(String[]</a:t>
            </a:r>
            <a:r>
              <a:rPr sz="1700" spc="15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args)</a:t>
            </a:r>
            <a:r>
              <a:rPr sz="1700" spc="15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{ </a:t>
            </a:r>
            <a:r>
              <a:rPr sz="1700" spc="-1005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int</a:t>
            </a:r>
            <a:r>
              <a:rPr sz="170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i =</a:t>
            </a:r>
            <a:r>
              <a:rPr sz="170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5;</a:t>
            </a:r>
            <a:endParaRPr sz="1700">
              <a:latin typeface="Courier New"/>
              <a:cs typeface="Courier New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046686" y="1965568"/>
            <a:ext cx="7813040" cy="2700020"/>
          </a:xfrm>
          <a:custGeom>
            <a:avLst/>
            <a:gdLst/>
            <a:ahLst/>
            <a:cxnLst/>
            <a:rect l="l" t="t" r="r" b="b"/>
            <a:pathLst>
              <a:path w="7813040" h="2700020">
                <a:moveTo>
                  <a:pt x="7780915" y="2688062"/>
                </a:moveTo>
                <a:lnTo>
                  <a:pt x="7756704" y="2699881"/>
                </a:lnTo>
                <a:lnTo>
                  <a:pt x="7813003" y="2692383"/>
                </a:lnTo>
                <a:lnTo>
                  <a:pt x="7810837" y="2690176"/>
                </a:lnTo>
                <a:lnTo>
                  <a:pt x="7787060" y="2690176"/>
                </a:lnTo>
                <a:lnTo>
                  <a:pt x="7780915" y="2688062"/>
                </a:lnTo>
                <a:close/>
              </a:path>
              <a:path w="7813040" h="2700020">
                <a:moveTo>
                  <a:pt x="7785045" y="2676053"/>
                </a:moveTo>
                <a:lnTo>
                  <a:pt x="7788984" y="2684123"/>
                </a:lnTo>
                <a:lnTo>
                  <a:pt x="7780915" y="2688062"/>
                </a:lnTo>
                <a:lnTo>
                  <a:pt x="7787060" y="2690176"/>
                </a:lnTo>
                <a:lnTo>
                  <a:pt x="7791190" y="2678167"/>
                </a:lnTo>
                <a:lnTo>
                  <a:pt x="7785045" y="2676053"/>
                </a:lnTo>
                <a:close/>
              </a:path>
              <a:path w="7813040" h="2700020">
                <a:moveTo>
                  <a:pt x="7773225" y="2651843"/>
                </a:moveTo>
                <a:lnTo>
                  <a:pt x="7785045" y="2676053"/>
                </a:lnTo>
                <a:lnTo>
                  <a:pt x="7791190" y="2678167"/>
                </a:lnTo>
                <a:lnTo>
                  <a:pt x="7787060" y="2690176"/>
                </a:lnTo>
                <a:lnTo>
                  <a:pt x="7810837" y="2690176"/>
                </a:lnTo>
                <a:lnTo>
                  <a:pt x="7773225" y="2651843"/>
                </a:lnTo>
                <a:close/>
              </a:path>
              <a:path w="7813040" h="2700020">
                <a:moveTo>
                  <a:pt x="4131" y="0"/>
                </a:moveTo>
                <a:lnTo>
                  <a:pt x="0" y="12009"/>
                </a:lnTo>
                <a:lnTo>
                  <a:pt x="7780915" y="2688062"/>
                </a:lnTo>
                <a:lnTo>
                  <a:pt x="7788984" y="2684123"/>
                </a:lnTo>
                <a:lnTo>
                  <a:pt x="7785045" y="2676053"/>
                </a:lnTo>
                <a:lnTo>
                  <a:pt x="413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993139" y="118871"/>
            <a:ext cx="3780154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5.3.</a:t>
            </a:r>
            <a:r>
              <a:rPr spc="-20" dirty="0"/>
              <a:t> </a:t>
            </a:r>
            <a:r>
              <a:rPr spc="-5" dirty="0"/>
              <a:t>Calling</a:t>
            </a:r>
            <a:r>
              <a:rPr spc="-20" dirty="0"/>
              <a:t> </a:t>
            </a:r>
            <a:r>
              <a:rPr spc="-5" dirty="0"/>
              <a:t>Methods</a:t>
            </a:r>
          </a:p>
        </p:txBody>
      </p:sp>
      <p:grpSp>
        <p:nvGrpSpPr>
          <p:cNvPr id="20" name="object 20"/>
          <p:cNvGrpSpPr/>
          <p:nvPr/>
        </p:nvGrpSpPr>
        <p:grpSpPr>
          <a:xfrm>
            <a:off x="0" y="0"/>
            <a:ext cx="12192000" cy="1250950"/>
            <a:chOff x="0" y="0"/>
            <a:chExt cx="12192000" cy="1250950"/>
          </a:xfrm>
        </p:grpSpPr>
        <p:sp>
          <p:nvSpPr>
            <p:cNvPr id="21" name="object 21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</p:grpSp>
      <p:sp>
        <p:nvSpPr>
          <p:cNvPr id="24" name="object 2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Lecture</a:t>
            </a:r>
            <a:r>
              <a:rPr spc="-15" dirty="0"/>
              <a:t> </a:t>
            </a:r>
            <a:r>
              <a:rPr dirty="0"/>
              <a:t>5</a:t>
            </a:r>
            <a:r>
              <a:rPr spc="-15" dirty="0"/>
              <a:t> </a:t>
            </a:r>
            <a:r>
              <a:rPr dirty="0"/>
              <a:t>-</a:t>
            </a:r>
            <a:r>
              <a:rPr spc="-25" dirty="0"/>
              <a:t> </a:t>
            </a:r>
            <a:r>
              <a:rPr spc="-5" dirty="0"/>
              <a:t>Methods</a:t>
            </a:r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0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139" y="118871"/>
            <a:ext cx="395097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dirty="0">
                <a:latin typeface="Times New Roman"/>
                <a:cs typeface="Times New Roman"/>
              </a:rPr>
              <a:t>5.1.</a:t>
            </a:r>
            <a:r>
              <a:rPr sz="3500" spc="-25" dirty="0">
                <a:latin typeface="Times New Roman"/>
                <a:cs typeface="Times New Roman"/>
              </a:rPr>
              <a:t> </a:t>
            </a:r>
            <a:r>
              <a:rPr sz="3500" spc="-5" dirty="0">
                <a:latin typeface="Times New Roman"/>
                <a:cs typeface="Times New Roman"/>
              </a:rPr>
              <a:t>Opening</a:t>
            </a:r>
            <a:r>
              <a:rPr sz="3500" spc="-25" dirty="0">
                <a:latin typeface="Times New Roman"/>
                <a:cs typeface="Times New Roman"/>
              </a:rPr>
              <a:t> </a:t>
            </a:r>
            <a:r>
              <a:rPr sz="3500" spc="-5" dirty="0">
                <a:latin typeface="Times New Roman"/>
                <a:cs typeface="Times New Roman"/>
              </a:rPr>
              <a:t>Problem</a:t>
            </a:r>
            <a:endParaRPr sz="35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85225" y="1626615"/>
            <a:ext cx="871664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500" dirty="0">
                <a:latin typeface="Times New Roman"/>
                <a:cs typeface="Times New Roman"/>
              </a:rPr>
              <a:t>Find the sum of integers from 1 to 10, from 20 to 30, and from 35 to </a:t>
            </a:r>
            <a:r>
              <a:rPr sz="2500" spc="-61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45,</a:t>
            </a:r>
            <a:r>
              <a:rPr sz="2500" spc="-5" dirty="0">
                <a:latin typeface="Times New Roman"/>
                <a:cs typeface="Times New Roman"/>
              </a:rPr>
              <a:t> </a:t>
            </a:r>
            <a:r>
              <a:rPr sz="2500" spc="-15" dirty="0">
                <a:latin typeface="Times New Roman"/>
                <a:cs typeface="Times New Roman"/>
              </a:rPr>
              <a:t>respectively.</a:t>
            </a:r>
            <a:endParaRPr sz="25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12192000" cy="1250950"/>
            <a:chOff x="0" y="0"/>
            <a:chExt cx="12192000" cy="1250950"/>
          </a:xfrm>
        </p:grpSpPr>
        <p:sp>
          <p:nvSpPr>
            <p:cNvPr id="5" name="object 5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Lecture</a:t>
            </a:r>
            <a:r>
              <a:rPr spc="-15" dirty="0"/>
              <a:t> </a:t>
            </a:r>
            <a:r>
              <a:rPr dirty="0"/>
              <a:t>5</a:t>
            </a:r>
            <a:r>
              <a:rPr spc="-15" dirty="0"/>
              <a:t> </a:t>
            </a:r>
            <a:r>
              <a:rPr dirty="0"/>
              <a:t>-</a:t>
            </a:r>
            <a:r>
              <a:rPr spc="-25" dirty="0"/>
              <a:t> </a:t>
            </a:r>
            <a:r>
              <a:rPr spc="-5" dirty="0"/>
              <a:t>Methods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0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513144" y="5345307"/>
            <a:ext cx="1577975" cy="551815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>
              <a:lnSpc>
                <a:spcPts val="2050"/>
              </a:lnSpc>
              <a:spcBef>
                <a:spcPts val="200"/>
              </a:spcBef>
            </a:pPr>
            <a:r>
              <a:rPr sz="1750" spc="-10" dirty="0">
                <a:latin typeface="Times New Roman"/>
                <a:cs typeface="Times New Roman"/>
              </a:rPr>
              <a:t>The</a:t>
            </a:r>
            <a:r>
              <a:rPr sz="1750" spc="-60" dirty="0">
                <a:latin typeface="Times New Roman"/>
                <a:cs typeface="Times New Roman"/>
              </a:rPr>
              <a:t> </a:t>
            </a:r>
            <a:r>
              <a:rPr sz="1750" spc="-5" dirty="0">
                <a:latin typeface="Times New Roman"/>
                <a:cs typeface="Times New Roman"/>
              </a:rPr>
              <a:t>main</a:t>
            </a:r>
            <a:r>
              <a:rPr sz="1750" spc="-45" dirty="0">
                <a:latin typeface="Times New Roman"/>
                <a:cs typeface="Times New Roman"/>
              </a:rPr>
              <a:t> </a:t>
            </a:r>
            <a:r>
              <a:rPr sz="1750" spc="-15" dirty="0">
                <a:latin typeface="Times New Roman"/>
                <a:cs typeface="Times New Roman"/>
              </a:rPr>
              <a:t>method </a:t>
            </a:r>
            <a:r>
              <a:rPr sz="1750" spc="-420" dirty="0">
                <a:latin typeface="Times New Roman"/>
                <a:cs typeface="Times New Roman"/>
              </a:rPr>
              <a:t> </a:t>
            </a:r>
            <a:r>
              <a:rPr sz="1750" spc="-5" dirty="0">
                <a:latin typeface="Times New Roman"/>
                <a:cs typeface="Times New Roman"/>
              </a:rPr>
              <a:t>is</a:t>
            </a:r>
            <a:r>
              <a:rPr sz="1750" spc="-10" dirty="0">
                <a:latin typeface="Times New Roman"/>
                <a:cs typeface="Times New Roman"/>
              </a:rPr>
              <a:t> invoked.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350824" y="4909139"/>
            <a:ext cx="2080895" cy="0"/>
          </a:xfrm>
          <a:custGeom>
            <a:avLst/>
            <a:gdLst/>
            <a:ahLst/>
            <a:cxnLst/>
            <a:rect l="l" t="t" r="r" b="b"/>
            <a:pathLst>
              <a:path w="2080895">
                <a:moveTo>
                  <a:pt x="0" y="0"/>
                </a:moveTo>
                <a:lnTo>
                  <a:pt x="2080394" y="0"/>
                </a:lnTo>
              </a:path>
            </a:pathLst>
          </a:custGeom>
          <a:ln w="197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381116" y="3497168"/>
            <a:ext cx="2018030" cy="130429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45085">
              <a:lnSpc>
                <a:spcPts val="2000"/>
              </a:lnSpc>
              <a:spcBef>
                <a:spcPts val="240"/>
              </a:spcBef>
            </a:pPr>
            <a:r>
              <a:rPr sz="1750" spc="-5" dirty="0">
                <a:latin typeface="Times New Roman"/>
                <a:cs typeface="Times New Roman"/>
              </a:rPr>
              <a:t>Space </a:t>
            </a:r>
            <a:r>
              <a:rPr sz="1750" spc="-15" dirty="0">
                <a:latin typeface="Times New Roman"/>
                <a:cs typeface="Times New Roman"/>
              </a:rPr>
              <a:t>required for </a:t>
            </a:r>
            <a:r>
              <a:rPr sz="1750" spc="-10" dirty="0">
                <a:latin typeface="Times New Roman"/>
                <a:cs typeface="Times New Roman"/>
              </a:rPr>
              <a:t>the </a:t>
            </a:r>
            <a:r>
              <a:rPr sz="1750" spc="-425" dirty="0">
                <a:latin typeface="Times New Roman"/>
                <a:cs typeface="Times New Roman"/>
              </a:rPr>
              <a:t> </a:t>
            </a:r>
            <a:r>
              <a:rPr sz="1750" spc="-10" dirty="0">
                <a:latin typeface="Times New Roman"/>
                <a:cs typeface="Times New Roman"/>
              </a:rPr>
              <a:t>main</a:t>
            </a:r>
            <a:r>
              <a:rPr sz="1750" spc="5" dirty="0">
                <a:latin typeface="Times New Roman"/>
                <a:cs typeface="Times New Roman"/>
              </a:rPr>
              <a:t> </a:t>
            </a:r>
            <a:r>
              <a:rPr sz="1750" spc="-15" dirty="0">
                <a:latin typeface="Times New Roman"/>
                <a:cs typeface="Times New Roman"/>
              </a:rPr>
              <a:t>method</a:t>
            </a:r>
            <a:endParaRPr sz="1750">
              <a:latin typeface="Times New Roman"/>
              <a:cs typeface="Times New Roman"/>
            </a:endParaRPr>
          </a:p>
          <a:p>
            <a:pPr marL="1718945">
              <a:lnSpc>
                <a:spcPts val="1889"/>
              </a:lnSpc>
            </a:pPr>
            <a:r>
              <a:rPr sz="1750" dirty="0">
                <a:latin typeface="Times New Roman"/>
                <a:cs typeface="Times New Roman"/>
              </a:rPr>
              <a:t>k:</a:t>
            </a:r>
            <a:endParaRPr sz="1750">
              <a:latin typeface="Times New Roman"/>
              <a:cs typeface="Times New Roman"/>
            </a:endParaRPr>
          </a:p>
          <a:p>
            <a:pPr marL="1716405">
              <a:lnSpc>
                <a:spcPts val="1989"/>
              </a:lnSpc>
            </a:pPr>
            <a:r>
              <a:rPr sz="1750" dirty="0">
                <a:latin typeface="Times New Roman"/>
                <a:cs typeface="Times New Roman"/>
              </a:rPr>
              <a:t>j</a:t>
            </a:r>
            <a:r>
              <a:rPr sz="1750" spc="-5" dirty="0">
                <a:latin typeface="Times New Roman"/>
                <a:cs typeface="Times New Roman"/>
              </a:rPr>
              <a:t>:</a:t>
            </a:r>
            <a:r>
              <a:rPr sz="1750" spc="-15" dirty="0">
                <a:latin typeface="Times New Roman"/>
                <a:cs typeface="Times New Roman"/>
              </a:rPr>
              <a:t> </a:t>
            </a:r>
            <a:r>
              <a:rPr sz="1750" spc="-5" dirty="0">
                <a:latin typeface="Times New Roman"/>
                <a:cs typeface="Times New Roman"/>
              </a:rPr>
              <a:t>2</a:t>
            </a:r>
            <a:endParaRPr sz="1750">
              <a:latin typeface="Times New Roman"/>
              <a:cs typeface="Times New Roman"/>
            </a:endParaRPr>
          </a:p>
          <a:p>
            <a:pPr marL="1716405">
              <a:lnSpc>
                <a:spcPts val="2050"/>
              </a:lnSpc>
            </a:pPr>
            <a:r>
              <a:rPr sz="1750" dirty="0">
                <a:latin typeface="Times New Roman"/>
                <a:cs typeface="Times New Roman"/>
              </a:rPr>
              <a:t>i</a:t>
            </a:r>
            <a:r>
              <a:rPr sz="1750" spc="-5" dirty="0">
                <a:latin typeface="Times New Roman"/>
                <a:cs typeface="Times New Roman"/>
              </a:rPr>
              <a:t>:</a:t>
            </a:r>
            <a:r>
              <a:rPr sz="1750" spc="-15" dirty="0">
                <a:latin typeface="Times New Roman"/>
                <a:cs typeface="Times New Roman"/>
              </a:rPr>
              <a:t> </a:t>
            </a:r>
            <a:r>
              <a:rPr sz="1750" spc="-5" dirty="0">
                <a:latin typeface="Times New Roman"/>
                <a:cs typeface="Times New Roman"/>
              </a:rPr>
              <a:t>5</a:t>
            </a:r>
            <a:endParaRPr sz="175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30957" y="1222856"/>
            <a:ext cx="10210800" cy="3680460"/>
            <a:chOff x="230957" y="1222856"/>
            <a:chExt cx="10210800" cy="3680460"/>
          </a:xfrm>
        </p:grpSpPr>
        <p:sp>
          <p:nvSpPr>
            <p:cNvPr id="6" name="object 6"/>
            <p:cNvSpPr/>
            <p:nvPr/>
          </p:nvSpPr>
          <p:spPr>
            <a:xfrm>
              <a:off x="8350824" y="2186453"/>
              <a:ext cx="2080895" cy="2706370"/>
            </a:xfrm>
            <a:custGeom>
              <a:avLst/>
              <a:gdLst/>
              <a:ahLst/>
              <a:cxnLst/>
              <a:rect l="l" t="t" r="r" b="b"/>
              <a:pathLst>
                <a:path w="2080895" h="2706370">
                  <a:moveTo>
                    <a:pt x="0" y="2706193"/>
                  </a:moveTo>
                  <a:lnTo>
                    <a:pt x="0" y="0"/>
                  </a:lnTo>
                </a:path>
                <a:path w="2080895" h="2706370">
                  <a:moveTo>
                    <a:pt x="2080394" y="2706193"/>
                  </a:moveTo>
                  <a:lnTo>
                    <a:pt x="2080394" y="33076"/>
                  </a:lnTo>
                </a:path>
              </a:pathLst>
            </a:custGeom>
            <a:ln w="197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44292" y="1236191"/>
              <a:ext cx="5386070" cy="2131060"/>
            </a:xfrm>
            <a:custGeom>
              <a:avLst/>
              <a:gdLst/>
              <a:ahLst/>
              <a:cxnLst/>
              <a:rect l="l" t="t" r="r" b="b"/>
              <a:pathLst>
                <a:path w="5386070" h="2131060">
                  <a:moveTo>
                    <a:pt x="0" y="2131053"/>
                  </a:moveTo>
                  <a:lnTo>
                    <a:pt x="5385510" y="2131053"/>
                  </a:lnTo>
                  <a:lnTo>
                    <a:pt x="5385510" y="0"/>
                  </a:lnTo>
                  <a:lnTo>
                    <a:pt x="0" y="0"/>
                  </a:lnTo>
                  <a:lnTo>
                    <a:pt x="0" y="2131053"/>
                  </a:lnTo>
                  <a:close/>
                </a:path>
              </a:pathLst>
            </a:custGeom>
            <a:ln w="26172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450463" y="1902023"/>
            <a:ext cx="768985" cy="259715"/>
          </a:xfrm>
          <a:prstGeom prst="rect">
            <a:avLst/>
          </a:prstGeom>
          <a:solidFill>
            <a:srgbClr val="4472C4">
              <a:alpha val="45098"/>
            </a:srgbClr>
          </a:solidFill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2390">
              <a:lnSpc>
                <a:spcPts val="1770"/>
              </a:lnSpc>
            </a:pPr>
            <a:r>
              <a:rPr sz="1700" spc="5" dirty="0">
                <a:latin typeface="Courier New"/>
                <a:cs typeface="Courier New"/>
              </a:rPr>
              <a:t>int</a:t>
            </a:r>
            <a:r>
              <a:rPr sz="1700" spc="-6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k</a:t>
            </a:r>
            <a:endParaRPr sz="17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95282" y="1852365"/>
            <a:ext cx="1595120" cy="2876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700" spc="5" dirty="0">
                <a:latin typeface="Courier New"/>
                <a:cs typeface="Courier New"/>
              </a:rPr>
              <a:t>=</a:t>
            </a:r>
            <a:r>
              <a:rPr sz="1700" spc="-25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max(i,</a:t>
            </a:r>
            <a:r>
              <a:rPr sz="1700" spc="-2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j);</a:t>
            </a:r>
            <a:endParaRPr sz="17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49156" y="2288988"/>
            <a:ext cx="4079240" cy="93853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273685">
              <a:lnSpc>
                <a:spcPts val="1880"/>
              </a:lnSpc>
              <a:spcBef>
                <a:spcPts val="114"/>
              </a:spcBef>
            </a:pPr>
            <a:r>
              <a:rPr sz="1700" spc="5" dirty="0">
                <a:latin typeface="Courier New"/>
                <a:cs typeface="Courier New"/>
              </a:rPr>
              <a:t>System.out.println(</a:t>
            </a:r>
            <a:endParaRPr sz="1700">
              <a:latin typeface="Courier New"/>
              <a:cs typeface="Courier New"/>
            </a:endParaRPr>
          </a:p>
          <a:p>
            <a:pPr marL="404495" marR="5080">
              <a:lnSpc>
                <a:spcPts val="1720"/>
              </a:lnSpc>
              <a:spcBef>
                <a:spcPts val="165"/>
              </a:spcBef>
            </a:pPr>
            <a:r>
              <a:rPr sz="1700" spc="5" dirty="0">
                <a:latin typeface="Courier New"/>
                <a:cs typeface="Courier New"/>
              </a:rPr>
              <a:t>"The maximum between " + i + </a:t>
            </a:r>
            <a:r>
              <a:rPr sz="1700" spc="-1010" dirty="0">
                <a:latin typeface="Courier New"/>
                <a:cs typeface="Courier New"/>
              </a:rPr>
              <a:t> </a:t>
            </a:r>
            <a:r>
              <a:rPr sz="170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"</a:t>
            </a:r>
            <a:r>
              <a:rPr sz="170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and</a:t>
            </a:r>
            <a:r>
              <a:rPr sz="170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" +</a:t>
            </a:r>
            <a:r>
              <a:rPr sz="170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j +</a:t>
            </a:r>
            <a:r>
              <a:rPr sz="170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" is</a:t>
            </a:r>
            <a:r>
              <a:rPr sz="170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" +</a:t>
            </a:r>
            <a:r>
              <a:rPr sz="170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k);</a:t>
            </a:r>
            <a:endParaRPr sz="1700">
              <a:latin typeface="Courier New"/>
              <a:cs typeface="Courier New"/>
            </a:endParaRPr>
          </a:p>
          <a:p>
            <a:pPr marL="12700">
              <a:lnSpc>
                <a:spcPts val="1680"/>
              </a:lnSpc>
            </a:pPr>
            <a:r>
              <a:rPr sz="1700" spc="5" dirty="0">
                <a:latin typeface="Courier New"/>
                <a:cs typeface="Courier New"/>
              </a:rPr>
              <a:t>}</a:t>
            </a:r>
            <a:endParaRPr sz="1700">
              <a:latin typeface="Courier New"/>
              <a:cs typeface="Courier New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39937" y="3546290"/>
            <a:ext cx="5699760" cy="2367280"/>
          </a:xfrm>
          <a:custGeom>
            <a:avLst/>
            <a:gdLst/>
            <a:ahLst/>
            <a:cxnLst/>
            <a:rect l="l" t="t" r="r" b="b"/>
            <a:pathLst>
              <a:path w="5699760" h="2367279">
                <a:moveTo>
                  <a:pt x="0" y="2367002"/>
                </a:moveTo>
                <a:lnTo>
                  <a:pt x="5699345" y="2367002"/>
                </a:lnTo>
                <a:lnTo>
                  <a:pt x="5699345" y="0"/>
                </a:lnTo>
                <a:lnTo>
                  <a:pt x="0" y="0"/>
                </a:lnTo>
                <a:lnTo>
                  <a:pt x="0" y="2367002"/>
                </a:lnTo>
                <a:close/>
              </a:path>
            </a:pathLst>
          </a:custGeom>
          <a:ln w="26171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44807" y="3507400"/>
            <a:ext cx="5648325" cy="506095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273685" marR="5080" indent="-261620">
              <a:lnSpc>
                <a:spcPts val="1720"/>
              </a:lnSpc>
              <a:spcBef>
                <a:spcPts val="440"/>
              </a:spcBef>
            </a:pPr>
            <a:r>
              <a:rPr sz="1700" spc="5" dirty="0">
                <a:latin typeface="Courier New"/>
                <a:cs typeface="Courier New"/>
              </a:rPr>
              <a:t>public</a:t>
            </a:r>
            <a:r>
              <a:rPr sz="1700" spc="1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static</a:t>
            </a:r>
            <a:r>
              <a:rPr sz="1700" spc="1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int</a:t>
            </a:r>
            <a:r>
              <a:rPr sz="1700" spc="15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max(int</a:t>
            </a:r>
            <a:r>
              <a:rPr sz="1700" spc="1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num1,</a:t>
            </a:r>
            <a:r>
              <a:rPr sz="1700" spc="15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int</a:t>
            </a:r>
            <a:r>
              <a:rPr sz="1700" spc="1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num2)</a:t>
            </a:r>
            <a:r>
              <a:rPr sz="1700" spc="15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{ </a:t>
            </a:r>
            <a:r>
              <a:rPr sz="1700" spc="-1005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int</a:t>
            </a:r>
            <a:r>
              <a:rPr sz="170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result;</a:t>
            </a:r>
            <a:endParaRPr sz="17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06360" y="4162516"/>
            <a:ext cx="2117725" cy="942975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273685" marR="5080" indent="-261620">
              <a:lnSpc>
                <a:spcPts val="1720"/>
              </a:lnSpc>
              <a:spcBef>
                <a:spcPts val="440"/>
              </a:spcBef>
            </a:pPr>
            <a:r>
              <a:rPr sz="1700" spc="5" dirty="0">
                <a:latin typeface="Courier New"/>
                <a:cs typeface="Courier New"/>
              </a:rPr>
              <a:t>if</a:t>
            </a:r>
            <a:r>
              <a:rPr sz="1700" spc="-1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(num1</a:t>
            </a:r>
            <a:r>
              <a:rPr sz="1700" spc="-15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&gt;</a:t>
            </a:r>
            <a:r>
              <a:rPr sz="1700" spc="-1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num2) </a:t>
            </a:r>
            <a:r>
              <a:rPr sz="1700" spc="-1005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result</a:t>
            </a:r>
            <a:r>
              <a:rPr sz="1700" spc="-2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=</a:t>
            </a:r>
            <a:r>
              <a:rPr sz="1700" spc="-2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num1;</a:t>
            </a:r>
            <a:endParaRPr sz="1700">
              <a:latin typeface="Courier New"/>
              <a:cs typeface="Courier New"/>
            </a:endParaRPr>
          </a:p>
          <a:p>
            <a:pPr marL="12700">
              <a:lnSpc>
                <a:spcPts val="1555"/>
              </a:lnSpc>
            </a:pPr>
            <a:r>
              <a:rPr sz="1700" spc="5" dirty="0">
                <a:latin typeface="Courier New"/>
                <a:cs typeface="Courier New"/>
              </a:rPr>
              <a:t>else</a:t>
            </a:r>
            <a:endParaRPr sz="1700">
              <a:latin typeface="Courier New"/>
              <a:cs typeface="Courier New"/>
            </a:endParaRPr>
          </a:p>
          <a:p>
            <a:pPr marL="273685">
              <a:lnSpc>
                <a:spcPts val="1880"/>
              </a:lnSpc>
            </a:pPr>
            <a:r>
              <a:rPr sz="1700" spc="5" dirty="0">
                <a:latin typeface="Courier New"/>
                <a:cs typeface="Courier New"/>
              </a:rPr>
              <a:t>result</a:t>
            </a:r>
            <a:r>
              <a:rPr sz="1700" spc="-2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=</a:t>
            </a:r>
            <a:r>
              <a:rPr sz="1700" spc="-2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num2;</a:t>
            </a:r>
            <a:endParaRPr sz="17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06360" y="5254378"/>
            <a:ext cx="1856739" cy="2876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700" spc="5" dirty="0">
                <a:latin typeface="Courier New"/>
                <a:cs typeface="Courier New"/>
              </a:rPr>
              <a:t>return</a:t>
            </a:r>
            <a:r>
              <a:rPr sz="1700" spc="-4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result;</a:t>
            </a:r>
            <a:endParaRPr sz="17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44807" y="5468332"/>
            <a:ext cx="156210" cy="2876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700" spc="5" dirty="0">
                <a:latin typeface="Courier New"/>
                <a:cs typeface="Courier New"/>
              </a:rPr>
              <a:t>}</a:t>
            </a:r>
            <a:endParaRPr sz="1700">
              <a:latin typeface="Courier New"/>
              <a:cs typeface="Courier New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1281508" y="791891"/>
            <a:ext cx="5320665" cy="1158240"/>
            <a:chOff x="1281508" y="791891"/>
            <a:chExt cx="5320665" cy="1158240"/>
          </a:xfrm>
        </p:grpSpPr>
        <p:sp>
          <p:nvSpPr>
            <p:cNvPr id="17" name="object 17"/>
            <p:cNvSpPr/>
            <p:nvPr/>
          </p:nvSpPr>
          <p:spPr>
            <a:xfrm>
              <a:off x="1287858" y="798241"/>
              <a:ext cx="5307965" cy="1145540"/>
            </a:xfrm>
            <a:custGeom>
              <a:avLst/>
              <a:gdLst/>
              <a:ahLst/>
              <a:cxnLst/>
              <a:rect l="l" t="t" r="r" b="b"/>
              <a:pathLst>
                <a:path w="5307965" h="1145539">
                  <a:moveTo>
                    <a:pt x="3761765" y="490537"/>
                  </a:moveTo>
                  <a:lnTo>
                    <a:pt x="3099183" y="490537"/>
                  </a:lnTo>
                  <a:lnTo>
                    <a:pt x="0" y="1145382"/>
                  </a:lnTo>
                  <a:lnTo>
                    <a:pt x="3761765" y="490537"/>
                  </a:lnTo>
                  <a:close/>
                </a:path>
                <a:path w="5307965" h="1145539">
                  <a:moveTo>
                    <a:pt x="5226033" y="0"/>
                  </a:moveTo>
                  <a:lnTo>
                    <a:pt x="2739219" y="0"/>
                  </a:lnTo>
                  <a:lnTo>
                    <a:pt x="2707395" y="6425"/>
                  </a:lnTo>
                  <a:lnTo>
                    <a:pt x="2681407" y="23946"/>
                  </a:lnTo>
                  <a:lnTo>
                    <a:pt x="2663886" y="49934"/>
                  </a:lnTo>
                  <a:lnTo>
                    <a:pt x="2657461" y="81758"/>
                  </a:lnTo>
                  <a:lnTo>
                    <a:pt x="2657461" y="408781"/>
                  </a:lnTo>
                  <a:lnTo>
                    <a:pt x="2663886" y="440603"/>
                  </a:lnTo>
                  <a:lnTo>
                    <a:pt x="2681407" y="466591"/>
                  </a:lnTo>
                  <a:lnTo>
                    <a:pt x="2707395" y="484112"/>
                  </a:lnTo>
                  <a:lnTo>
                    <a:pt x="2739219" y="490537"/>
                  </a:lnTo>
                  <a:lnTo>
                    <a:pt x="5226033" y="490537"/>
                  </a:lnTo>
                  <a:lnTo>
                    <a:pt x="5283845" y="466591"/>
                  </a:lnTo>
                  <a:lnTo>
                    <a:pt x="5307791" y="408781"/>
                  </a:lnTo>
                  <a:lnTo>
                    <a:pt x="5307792" y="81758"/>
                  </a:lnTo>
                  <a:lnTo>
                    <a:pt x="5301367" y="49934"/>
                  </a:lnTo>
                  <a:lnTo>
                    <a:pt x="5283845" y="23946"/>
                  </a:lnTo>
                  <a:lnTo>
                    <a:pt x="5257857" y="6425"/>
                  </a:lnTo>
                  <a:lnTo>
                    <a:pt x="5226033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287858" y="798241"/>
              <a:ext cx="5307965" cy="1145540"/>
            </a:xfrm>
            <a:custGeom>
              <a:avLst/>
              <a:gdLst/>
              <a:ahLst/>
              <a:cxnLst/>
              <a:rect l="l" t="t" r="r" b="b"/>
              <a:pathLst>
                <a:path w="5307965" h="1145539">
                  <a:moveTo>
                    <a:pt x="2657461" y="81759"/>
                  </a:moveTo>
                  <a:lnTo>
                    <a:pt x="2663886" y="49934"/>
                  </a:lnTo>
                  <a:lnTo>
                    <a:pt x="2681407" y="23946"/>
                  </a:lnTo>
                  <a:lnTo>
                    <a:pt x="2707395" y="6425"/>
                  </a:lnTo>
                  <a:lnTo>
                    <a:pt x="2739220" y="0"/>
                  </a:lnTo>
                  <a:lnTo>
                    <a:pt x="3099182" y="0"/>
                  </a:lnTo>
                  <a:lnTo>
                    <a:pt x="3761766" y="0"/>
                  </a:lnTo>
                  <a:lnTo>
                    <a:pt x="5226033" y="0"/>
                  </a:lnTo>
                  <a:lnTo>
                    <a:pt x="5257857" y="6425"/>
                  </a:lnTo>
                  <a:lnTo>
                    <a:pt x="5283845" y="23946"/>
                  </a:lnTo>
                  <a:lnTo>
                    <a:pt x="5301367" y="49934"/>
                  </a:lnTo>
                  <a:lnTo>
                    <a:pt x="5307792" y="81759"/>
                  </a:lnTo>
                  <a:lnTo>
                    <a:pt x="5307792" y="286148"/>
                  </a:lnTo>
                  <a:lnTo>
                    <a:pt x="5307792" y="408781"/>
                  </a:lnTo>
                  <a:lnTo>
                    <a:pt x="5301367" y="440603"/>
                  </a:lnTo>
                  <a:lnTo>
                    <a:pt x="5283845" y="466591"/>
                  </a:lnTo>
                  <a:lnTo>
                    <a:pt x="5257857" y="484112"/>
                  </a:lnTo>
                  <a:lnTo>
                    <a:pt x="5226033" y="490538"/>
                  </a:lnTo>
                  <a:lnTo>
                    <a:pt x="3761766" y="490538"/>
                  </a:lnTo>
                  <a:lnTo>
                    <a:pt x="0" y="1145383"/>
                  </a:lnTo>
                  <a:lnTo>
                    <a:pt x="3099182" y="490538"/>
                  </a:lnTo>
                  <a:lnTo>
                    <a:pt x="2739220" y="490538"/>
                  </a:lnTo>
                  <a:lnTo>
                    <a:pt x="2707395" y="484112"/>
                  </a:lnTo>
                  <a:lnTo>
                    <a:pt x="2681407" y="466591"/>
                  </a:lnTo>
                  <a:lnTo>
                    <a:pt x="2663886" y="440603"/>
                  </a:lnTo>
                  <a:lnTo>
                    <a:pt x="2657461" y="408778"/>
                  </a:lnTo>
                  <a:lnTo>
                    <a:pt x="2657461" y="286148"/>
                  </a:lnTo>
                  <a:lnTo>
                    <a:pt x="2657461" y="81759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249156" y="815810"/>
            <a:ext cx="5573395" cy="1106170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305"/>
              </a:spcBef>
            </a:pPr>
            <a:r>
              <a:rPr sz="2200" spc="-5" dirty="0">
                <a:latin typeface="Times New Roman"/>
                <a:cs typeface="Times New Roman"/>
              </a:rPr>
              <a:t>Declare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k</a:t>
            </a:r>
            <a:endParaRPr sz="2200">
              <a:latin typeface="Times New Roman"/>
              <a:cs typeface="Times New Roman"/>
            </a:endParaRPr>
          </a:p>
          <a:p>
            <a:pPr marL="273685" marR="321945" indent="-261620">
              <a:lnSpc>
                <a:spcPts val="1720"/>
              </a:lnSpc>
              <a:spcBef>
                <a:spcPts val="500"/>
              </a:spcBef>
            </a:pPr>
            <a:r>
              <a:rPr sz="1700" spc="5" dirty="0">
                <a:latin typeface="Courier New"/>
                <a:cs typeface="Courier New"/>
              </a:rPr>
              <a:t>public</a:t>
            </a:r>
            <a:r>
              <a:rPr sz="1700" spc="1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static</a:t>
            </a:r>
            <a:r>
              <a:rPr sz="1700" spc="15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void</a:t>
            </a:r>
            <a:r>
              <a:rPr sz="1700" spc="15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main(String[]</a:t>
            </a:r>
            <a:r>
              <a:rPr sz="1700" spc="15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args)</a:t>
            </a:r>
            <a:r>
              <a:rPr sz="1700" spc="15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{ </a:t>
            </a:r>
            <a:r>
              <a:rPr sz="1700" spc="-1005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int</a:t>
            </a:r>
            <a:r>
              <a:rPr sz="170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i =</a:t>
            </a:r>
            <a:r>
              <a:rPr sz="170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5;</a:t>
            </a:r>
            <a:endParaRPr sz="1700">
              <a:latin typeface="Courier New"/>
              <a:cs typeface="Courier New"/>
            </a:endParaRPr>
          </a:p>
          <a:p>
            <a:pPr marL="273685">
              <a:lnSpc>
                <a:spcPts val="1714"/>
              </a:lnSpc>
            </a:pPr>
            <a:r>
              <a:rPr sz="1700" spc="5" dirty="0">
                <a:latin typeface="Courier New"/>
                <a:cs typeface="Courier New"/>
              </a:rPr>
              <a:t>int</a:t>
            </a:r>
            <a:r>
              <a:rPr sz="1700" spc="-2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j</a:t>
            </a:r>
            <a:r>
              <a:rPr sz="1700" spc="-2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=</a:t>
            </a:r>
            <a:r>
              <a:rPr sz="1700" spc="-2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2;</a:t>
            </a:r>
            <a:endParaRPr sz="1700">
              <a:latin typeface="Courier New"/>
              <a:cs typeface="Courier New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297889" y="2149739"/>
            <a:ext cx="8639175" cy="1984375"/>
          </a:xfrm>
          <a:custGeom>
            <a:avLst/>
            <a:gdLst/>
            <a:ahLst/>
            <a:cxnLst/>
            <a:rect l="l" t="t" r="r" b="b"/>
            <a:pathLst>
              <a:path w="8639175" h="1984375">
                <a:moveTo>
                  <a:pt x="8606242" y="1969698"/>
                </a:moveTo>
                <a:lnTo>
                  <a:pt x="8583442" y="1984049"/>
                </a:lnTo>
                <a:lnTo>
                  <a:pt x="8636634" y="1971031"/>
                </a:lnTo>
                <a:lnTo>
                  <a:pt x="8612101" y="1971031"/>
                </a:lnTo>
                <a:lnTo>
                  <a:pt x="8606242" y="1969698"/>
                </a:lnTo>
                <a:close/>
              </a:path>
              <a:path w="8639175" h="1984375">
                <a:moveTo>
                  <a:pt x="8613433" y="1965171"/>
                </a:moveTo>
                <a:lnTo>
                  <a:pt x="8606242" y="1969698"/>
                </a:lnTo>
                <a:lnTo>
                  <a:pt x="8612101" y="1971031"/>
                </a:lnTo>
                <a:lnTo>
                  <a:pt x="8613433" y="1965171"/>
                </a:lnTo>
                <a:close/>
              </a:path>
              <a:path w="8639175" h="1984375">
                <a:moveTo>
                  <a:pt x="8594708" y="1934514"/>
                </a:moveTo>
                <a:lnTo>
                  <a:pt x="8609058" y="1957314"/>
                </a:lnTo>
                <a:lnTo>
                  <a:pt x="8614917" y="1958647"/>
                </a:lnTo>
                <a:lnTo>
                  <a:pt x="8613585" y="1964506"/>
                </a:lnTo>
                <a:lnTo>
                  <a:pt x="8613842" y="1964914"/>
                </a:lnTo>
                <a:lnTo>
                  <a:pt x="8613433" y="1965171"/>
                </a:lnTo>
                <a:lnTo>
                  <a:pt x="8612101" y="1971031"/>
                </a:lnTo>
                <a:lnTo>
                  <a:pt x="8636634" y="1971031"/>
                </a:lnTo>
                <a:lnTo>
                  <a:pt x="8638611" y="1970547"/>
                </a:lnTo>
                <a:lnTo>
                  <a:pt x="8594708" y="1934514"/>
                </a:lnTo>
                <a:close/>
              </a:path>
              <a:path w="8639175" h="1984375">
                <a:moveTo>
                  <a:pt x="2816" y="0"/>
                </a:moveTo>
                <a:lnTo>
                  <a:pt x="0" y="12383"/>
                </a:lnTo>
                <a:lnTo>
                  <a:pt x="8606242" y="1969698"/>
                </a:lnTo>
                <a:lnTo>
                  <a:pt x="8613433" y="1965171"/>
                </a:lnTo>
                <a:lnTo>
                  <a:pt x="8613585" y="1964506"/>
                </a:lnTo>
                <a:lnTo>
                  <a:pt x="8609058" y="1957314"/>
                </a:lnTo>
                <a:lnTo>
                  <a:pt x="2816" y="0"/>
                </a:lnTo>
                <a:close/>
              </a:path>
              <a:path w="8639175" h="1984375">
                <a:moveTo>
                  <a:pt x="8609058" y="1957314"/>
                </a:moveTo>
                <a:lnTo>
                  <a:pt x="8613585" y="1964506"/>
                </a:lnTo>
                <a:lnTo>
                  <a:pt x="8614917" y="1958647"/>
                </a:lnTo>
                <a:lnTo>
                  <a:pt x="8609058" y="195731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1" name="object 21"/>
          <p:cNvGrpSpPr/>
          <p:nvPr/>
        </p:nvGrpSpPr>
        <p:grpSpPr>
          <a:xfrm>
            <a:off x="0" y="0"/>
            <a:ext cx="12192000" cy="1250950"/>
            <a:chOff x="0" y="0"/>
            <a:chExt cx="12192000" cy="1250950"/>
          </a:xfrm>
        </p:grpSpPr>
        <p:sp>
          <p:nvSpPr>
            <p:cNvPr id="22" name="object 22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</p:grpSp>
      <p:sp>
        <p:nvSpPr>
          <p:cNvPr id="25" name="object 25"/>
          <p:cNvSpPr txBox="1">
            <a:spLocks noGrp="1"/>
          </p:cNvSpPr>
          <p:nvPr>
            <p:ph type="title"/>
          </p:nvPr>
        </p:nvSpPr>
        <p:spPr>
          <a:xfrm>
            <a:off x="993139" y="118871"/>
            <a:ext cx="3780154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5.3.</a:t>
            </a:r>
            <a:r>
              <a:rPr spc="-20" dirty="0"/>
              <a:t> </a:t>
            </a:r>
            <a:r>
              <a:rPr spc="-5" dirty="0"/>
              <a:t>Calling</a:t>
            </a:r>
            <a:r>
              <a:rPr spc="-20" dirty="0"/>
              <a:t> </a:t>
            </a:r>
            <a:r>
              <a:rPr spc="-5" dirty="0"/>
              <a:t>Methods</a:t>
            </a:r>
          </a:p>
        </p:txBody>
      </p:sp>
      <p:sp>
        <p:nvSpPr>
          <p:cNvPr id="26" name="object 2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Lecture</a:t>
            </a:r>
            <a:r>
              <a:rPr spc="-15" dirty="0"/>
              <a:t> </a:t>
            </a:r>
            <a:r>
              <a:rPr dirty="0"/>
              <a:t>5</a:t>
            </a:r>
            <a:r>
              <a:rPr spc="-15" dirty="0"/>
              <a:t> </a:t>
            </a:r>
            <a:r>
              <a:rPr dirty="0"/>
              <a:t>-</a:t>
            </a:r>
            <a:r>
              <a:rPr spc="-25" dirty="0"/>
              <a:t> </a:t>
            </a:r>
            <a:r>
              <a:rPr spc="-5" dirty="0"/>
              <a:t>Methods</a:t>
            </a:r>
          </a:p>
        </p:txBody>
      </p:sp>
      <p:sp>
        <p:nvSpPr>
          <p:cNvPr id="27" name="object 2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0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08419" y="5349780"/>
            <a:ext cx="1577975" cy="551815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>
              <a:lnSpc>
                <a:spcPts val="2050"/>
              </a:lnSpc>
              <a:spcBef>
                <a:spcPts val="200"/>
              </a:spcBef>
            </a:pPr>
            <a:r>
              <a:rPr sz="1750" spc="-10" dirty="0">
                <a:latin typeface="Times New Roman"/>
                <a:cs typeface="Times New Roman"/>
              </a:rPr>
              <a:t>The</a:t>
            </a:r>
            <a:r>
              <a:rPr sz="1750" spc="-60" dirty="0">
                <a:latin typeface="Times New Roman"/>
                <a:cs typeface="Times New Roman"/>
              </a:rPr>
              <a:t> </a:t>
            </a:r>
            <a:r>
              <a:rPr sz="1750" spc="-5" dirty="0">
                <a:latin typeface="Times New Roman"/>
                <a:cs typeface="Times New Roman"/>
              </a:rPr>
              <a:t>main</a:t>
            </a:r>
            <a:r>
              <a:rPr sz="1750" spc="-45" dirty="0">
                <a:latin typeface="Times New Roman"/>
                <a:cs typeface="Times New Roman"/>
              </a:rPr>
              <a:t> </a:t>
            </a:r>
            <a:r>
              <a:rPr sz="1750" spc="-15" dirty="0">
                <a:latin typeface="Times New Roman"/>
                <a:cs typeface="Times New Roman"/>
              </a:rPr>
              <a:t>method </a:t>
            </a:r>
            <a:r>
              <a:rPr sz="1750" spc="-420" dirty="0">
                <a:latin typeface="Times New Roman"/>
                <a:cs typeface="Times New Roman"/>
              </a:rPr>
              <a:t> </a:t>
            </a:r>
            <a:r>
              <a:rPr sz="1750" spc="-5" dirty="0">
                <a:latin typeface="Times New Roman"/>
                <a:cs typeface="Times New Roman"/>
              </a:rPr>
              <a:t>is</a:t>
            </a:r>
            <a:r>
              <a:rPr sz="1750" spc="-10" dirty="0">
                <a:latin typeface="Times New Roman"/>
                <a:cs typeface="Times New Roman"/>
              </a:rPr>
              <a:t> invoked.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246098" y="4913612"/>
            <a:ext cx="2080895" cy="0"/>
          </a:xfrm>
          <a:custGeom>
            <a:avLst/>
            <a:gdLst/>
            <a:ahLst/>
            <a:cxnLst/>
            <a:rect l="l" t="t" r="r" b="b"/>
            <a:pathLst>
              <a:path w="2080895">
                <a:moveTo>
                  <a:pt x="0" y="0"/>
                </a:moveTo>
                <a:lnTo>
                  <a:pt x="2080394" y="0"/>
                </a:lnTo>
              </a:path>
            </a:pathLst>
          </a:custGeom>
          <a:ln w="197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255993" y="3501641"/>
            <a:ext cx="2061210" cy="130429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33020" marR="67310">
              <a:lnSpc>
                <a:spcPts val="2000"/>
              </a:lnSpc>
              <a:spcBef>
                <a:spcPts val="240"/>
              </a:spcBef>
            </a:pPr>
            <a:r>
              <a:rPr sz="1750" spc="-5" dirty="0">
                <a:latin typeface="Times New Roman"/>
                <a:cs typeface="Times New Roman"/>
              </a:rPr>
              <a:t>Space </a:t>
            </a:r>
            <a:r>
              <a:rPr sz="1750" spc="-15" dirty="0">
                <a:latin typeface="Times New Roman"/>
                <a:cs typeface="Times New Roman"/>
              </a:rPr>
              <a:t>required for </a:t>
            </a:r>
            <a:r>
              <a:rPr sz="1750" spc="-10" dirty="0">
                <a:latin typeface="Times New Roman"/>
                <a:cs typeface="Times New Roman"/>
              </a:rPr>
              <a:t>the </a:t>
            </a:r>
            <a:r>
              <a:rPr sz="1750" spc="-425" dirty="0">
                <a:latin typeface="Times New Roman"/>
                <a:cs typeface="Times New Roman"/>
              </a:rPr>
              <a:t> </a:t>
            </a:r>
            <a:r>
              <a:rPr sz="1750" spc="-10" dirty="0">
                <a:latin typeface="Times New Roman"/>
                <a:cs typeface="Times New Roman"/>
              </a:rPr>
              <a:t>main</a:t>
            </a:r>
            <a:r>
              <a:rPr sz="1750" spc="5" dirty="0">
                <a:latin typeface="Times New Roman"/>
                <a:cs typeface="Times New Roman"/>
              </a:rPr>
              <a:t> </a:t>
            </a:r>
            <a:r>
              <a:rPr sz="1750" spc="-15" dirty="0">
                <a:latin typeface="Times New Roman"/>
                <a:cs typeface="Times New Roman"/>
              </a:rPr>
              <a:t>method</a:t>
            </a:r>
            <a:endParaRPr sz="1750">
              <a:latin typeface="Times New Roman"/>
              <a:cs typeface="Times New Roman"/>
            </a:endParaRPr>
          </a:p>
          <a:p>
            <a:pPr marL="1739264">
              <a:lnSpc>
                <a:spcPts val="1889"/>
              </a:lnSpc>
            </a:pPr>
            <a:r>
              <a:rPr sz="1750" dirty="0">
                <a:latin typeface="Times New Roman"/>
                <a:cs typeface="Times New Roman"/>
              </a:rPr>
              <a:t>k:</a:t>
            </a:r>
            <a:endParaRPr sz="1750">
              <a:latin typeface="Times New Roman"/>
              <a:cs typeface="Times New Roman"/>
            </a:endParaRPr>
          </a:p>
          <a:p>
            <a:pPr marL="1736725">
              <a:lnSpc>
                <a:spcPts val="1989"/>
              </a:lnSpc>
            </a:pPr>
            <a:r>
              <a:rPr sz="1750" dirty="0">
                <a:latin typeface="Times New Roman"/>
                <a:cs typeface="Times New Roman"/>
              </a:rPr>
              <a:t>j</a:t>
            </a:r>
            <a:r>
              <a:rPr sz="1750" spc="-5" dirty="0">
                <a:latin typeface="Times New Roman"/>
                <a:cs typeface="Times New Roman"/>
              </a:rPr>
              <a:t>:</a:t>
            </a:r>
            <a:r>
              <a:rPr sz="1750" spc="-15" dirty="0">
                <a:latin typeface="Times New Roman"/>
                <a:cs typeface="Times New Roman"/>
              </a:rPr>
              <a:t> </a:t>
            </a:r>
            <a:r>
              <a:rPr sz="1750" spc="-5" dirty="0">
                <a:latin typeface="Times New Roman"/>
                <a:cs typeface="Times New Roman"/>
              </a:rPr>
              <a:t>2</a:t>
            </a:r>
            <a:endParaRPr sz="1750">
              <a:latin typeface="Times New Roman"/>
              <a:cs typeface="Times New Roman"/>
            </a:endParaRPr>
          </a:p>
          <a:p>
            <a:pPr marL="1736725">
              <a:lnSpc>
                <a:spcPts val="2050"/>
              </a:lnSpc>
            </a:pPr>
            <a:r>
              <a:rPr sz="1750" dirty="0">
                <a:latin typeface="Times New Roman"/>
                <a:cs typeface="Times New Roman"/>
              </a:rPr>
              <a:t>i</a:t>
            </a:r>
            <a:r>
              <a:rPr sz="1750" spc="-5" dirty="0">
                <a:latin typeface="Times New Roman"/>
                <a:cs typeface="Times New Roman"/>
              </a:rPr>
              <a:t>:</a:t>
            </a:r>
            <a:r>
              <a:rPr sz="1750" spc="-15" dirty="0">
                <a:latin typeface="Times New Roman"/>
                <a:cs typeface="Times New Roman"/>
              </a:rPr>
              <a:t> </a:t>
            </a:r>
            <a:r>
              <a:rPr sz="1750" spc="-5" dirty="0">
                <a:latin typeface="Times New Roman"/>
                <a:cs typeface="Times New Roman"/>
              </a:rPr>
              <a:t>5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246098" y="2190926"/>
            <a:ext cx="2080895" cy="2706370"/>
          </a:xfrm>
          <a:custGeom>
            <a:avLst/>
            <a:gdLst/>
            <a:ahLst/>
            <a:cxnLst/>
            <a:rect l="l" t="t" r="r" b="b"/>
            <a:pathLst>
              <a:path w="2080895" h="2706370">
                <a:moveTo>
                  <a:pt x="0" y="2706193"/>
                </a:moveTo>
                <a:lnTo>
                  <a:pt x="0" y="0"/>
                </a:lnTo>
              </a:path>
              <a:path w="2080895" h="2706370">
                <a:moveTo>
                  <a:pt x="2080394" y="2706193"/>
                </a:moveTo>
                <a:lnTo>
                  <a:pt x="2080394" y="33076"/>
                </a:lnTo>
              </a:path>
            </a:pathLst>
          </a:custGeom>
          <a:ln w="197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05400" y="1148623"/>
            <a:ext cx="5386070" cy="2131060"/>
          </a:xfrm>
          <a:custGeom>
            <a:avLst/>
            <a:gdLst/>
            <a:ahLst/>
            <a:cxnLst/>
            <a:rect l="l" t="t" r="r" b="b"/>
            <a:pathLst>
              <a:path w="5386070" h="2131060">
                <a:moveTo>
                  <a:pt x="0" y="2131053"/>
                </a:moveTo>
                <a:lnTo>
                  <a:pt x="5385510" y="2131053"/>
                </a:lnTo>
                <a:lnTo>
                  <a:pt x="5385510" y="0"/>
                </a:lnTo>
                <a:lnTo>
                  <a:pt x="0" y="0"/>
                </a:lnTo>
                <a:lnTo>
                  <a:pt x="0" y="2131053"/>
                </a:lnTo>
                <a:close/>
              </a:path>
            </a:pathLst>
          </a:custGeom>
          <a:ln w="26172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725268" y="1109740"/>
            <a:ext cx="941069" cy="2876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700" spc="5" dirty="0">
                <a:latin typeface="Courier New"/>
                <a:cs typeface="Courier New"/>
              </a:rPr>
              <a:t>args)</a:t>
            </a:r>
            <a:r>
              <a:rPr sz="1700" spc="-65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{</a:t>
            </a:r>
            <a:endParaRPr sz="17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10264" y="1109740"/>
            <a:ext cx="4210050" cy="724535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273685" marR="5080" indent="-261620">
              <a:lnSpc>
                <a:spcPts val="1720"/>
              </a:lnSpc>
              <a:spcBef>
                <a:spcPts val="440"/>
              </a:spcBef>
            </a:pPr>
            <a:r>
              <a:rPr sz="1700" spc="5" dirty="0">
                <a:latin typeface="Courier New"/>
                <a:cs typeface="Courier New"/>
              </a:rPr>
              <a:t>public</a:t>
            </a:r>
            <a:r>
              <a:rPr sz="1700" spc="1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static</a:t>
            </a:r>
            <a:r>
              <a:rPr sz="1700" spc="1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void</a:t>
            </a:r>
            <a:r>
              <a:rPr sz="1700" spc="15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main(String[] </a:t>
            </a:r>
            <a:r>
              <a:rPr sz="1700" spc="-1005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int</a:t>
            </a:r>
            <a:r>
              <a:rPr sz="170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i</a:t>
            </a:r>
            <a:r>
              <a:rPr sz="170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= 5;</a:t>
            </a:r>
            <a:endParaRPr sz="1700">
              <a:latin typeface="Courier New"/>
              <a:cs typeface="Courier New"/>
            </a:endParaRPr>
          </a:p>
          <a:p>
            <a:pPr marL="273685">
              <a:lnSpc>
                <a:spcPts val="1714"/>
              </a:lnSpc>
            </a:pPr>
            <a:r>
              <a:rPr sz="1700" spc="5" dirty="0">
                <a:latin typeface="Courier New"/>
                <a:cs typeface="Courier New"/>
              </a:rPr>
              <a:t>int</a:t>
            </a:r>
            <a:r>
              <a:rPr sz="1700" spc="-2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j</a:t>
            </a:r>
            <a:r>
              <a:rPr sz="1700" spc="-2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=</a:t>
            </a:r>
            <a:r>
              <a:rPr sz="1700" spc="-2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2;</a:t>
            </a:r>
            <a:endParaRPr sz="17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71816" y="1764797"/>
            <a:ext cx="941069" cy="2876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700" spc="5" dirty="0">
                <a:latin typeface="Courier New"/>
                <a:cs typeface="Courier New"/>
              </a:rPr>
              <a:t>int</a:t>
            </a:r>
            <a:r>
              <a:rPr sz="1700" spc="-35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k</a:t>
            </a:r>
            <a:r>
              <a:rPr sz="1700" spc="-3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=</a:t>
            </a:r>
            <a:endParaRPr sz="17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41020" y="1834616"/>
            <a:ext cx="1574800" cy="25082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9535">
              <a:lnSpc>
                <a:spcPts val="1610"/>
              </a:lnSpc>
            </a:pPr>
            <a:r>
              <a:rPr sz="1700" spc="5" dirty="0">
                <a:latin typeface="Courier New"/>
                <a:cs typeface="Courier New"/>
              </a:rPr>
              <a:t>max(i,</a:t>
            </a:r>
            <a:r>
              <a:rPr sz="1700" spc="-35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j);</a:t>
            </a:r>
            <a:endParaRPr sz="17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10264" y="2201420"/>
            <a:ext cx="4079240" cy="93853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273685">
              <a:lnSpc>
                <a:spcPts val="1880"/>
              </a:lnSpc>
              <a:spcBef>
                <a:spcPts val="114"/>
              </a:spcBef>
            </a:pPr>
            <a:r>
              <a:rPr sz="1700" spc="5" dirty="0">
                <a:latin typeface="Courier New"/>
                <a:cs typeface="Courier New"/>
              </a:rPr>
              <a:t>System.out.println(</a:t>
            </a:r>
            <a:endParaRPr sz="1700">
              <a:latin typeface="Courier New"/>
              <a:cs typeface="Courier New"/>
            </a:endParaRPr>
          </a:p>
          <a:p>
            <a:pPr marL="404495" marR="5080">
              <a:lnSpc>
                <a:spcPts val="1720"/>
              </a:lnSpc>
              <a:spcBef>
                <a:spcPts val="165"/>
              </a:spcBef>
            </a:pPr>
            <a:r>
              <a:rPr sz="1700" spc="5" dirty="0">
                <a:latin typeface="Courier New"/>
                <a:cs typeface="Courier New"/>
              </a:rPr>
              <a:t>"The maximum between " + i + </a:t>
            </a:r>
            <a:r>
              <a:rPr sz="1700" spc="-1010" dirty="0">
                <a:latin typeface="Courier New"/>
                <a:cs typeface="Courier New"/>
              </a:rPr>
              <a:t> </a:t>
            </a:r>
            <a:r>
              <a:rPr sz="170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"</a:t>
            </a:r>
            <a:r>
              <a:rPr sz="170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and</a:t>
            </a:r>
            <a:r>
              <a:rPr sz="170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" +</a:t>
            </a:r>
            <a:r>
              <a:rPr sz="170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j +</a:t>
            </a:r>
            <a:r>
              <a:rPr sz="170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" is</a:t>
            </a:r>
            <a:r>
              <a:rPr sz="170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" +</a:t>
            </a:r>
            <a:r>
              <a:rPr sz="170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k);</a:t>
            </a:r>
            <a:endParaRPr sz="1700">
              <a:latin typeface="Courier New"/>
              <a:cs typeface="Courier New"/>
            </a:endParaRPr>
          </a:p>
          <a:p>
            <a:pPr marL="12700">
              <a:lnSpc>
                <a:spcPts val="1680"/>
              </a:lnSpc>
            </a:pPr>
            <a:r>
              <a:rPr sz="1700" spc="5" dirty="0">
                <a:latin typeface="Courier New"/>
                <a:cs typeface="Courier New"/>
              </a:rPr>
              <a:t>}</a:t>
            </a:r>
            <a:endParaRPr sz="1700">
              <a:latin typeface="Courier New"/>
              <a:cs typeface="Courier New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01045" y="3458722"/>
            <a:ext cx="5699760" cy="2367280"/>
          </a:xfrm>
          <a:custGeom>
            <a:avLst/>
            <a:gdLst/>
            <a:ahLst/>
            <a:cxnLst/>
            <a:rect l="l" t="t" r="r" b="b"/>
            <a:pathLst>
              <a:path w="5699760" h="2367279">
                <a:moveTo>
                  <a:pt x="0" y="2367002"/>
                </a:moveTo>
                <a:lnTo>
                  <a:pt x="5699345" y="2367002"/>
                </a:lnTo>
                <a:lnTo>
                  <a:pt x="5699345" y="0"/>
                </a:lnTo>
                <a:lnTo>
                  <a:pt x="0" y="0"/>
                </a:lnTo>
                <a:lnTo>
                  <a:pt x="0" y="2367002"/>
                </a:lnTo>
                <a:close/>
              </a:path>
            </a:pathLst>
          </a:custGeom>
          <a:ln w="26171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05915" y="3419832"/>
            <a:ext cx="5648325" cy="506095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273685" marR="5080" indent="-261620">
              <a:lnSpc>
                <a:spcPts val="1720"/>
              </a:lnSpc>
              <a:spcBef>
                <a:spcPts val="440"/>
              </a:spcBef>
            </a:pPr>
            <a:r>
              <a:rPr sz="1700" spc="5" dirty="0">
                <a:latin typeface="Courier New"/>
                <a:cs typeface="Courier New"/>
              </a:rPr>
              <a:t>public</a:t>
            </a:r>
            <a:r>
              <a:rPr sz="1700" spc="1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static</a:t>
            </a:r>
            <a:r>
              <a:rPr sz="1700" spc="1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int</a:t>
            </a:r>
            <a:r>
              <a:rPr sz="1700" spc="15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max(int</a:t>
            </a:r>
            <a:r>
              <a:rPr sz="1700" spc="1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num1,</a:t>
            </a:r>
            <a:r>
              <a:rPr sz="1700" spc="15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int</a:t>
            </a:r>
            <a:r>
              <a:rPr sz="1700" spc="1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num2)</a:t>
            </a:r>
            <a:r>
              <a:rPr sz="1700" spc="15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{ </a:t>
            </a:r>
            <a:r>
              <a:rPr sz="1700" spc="-1005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int</a:t>
            </a:r>
            <a:r>
              <a:rPr sz="170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result;</a:t>
            </a:r>
            <a:endParaRPr sz="17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67468" y="4074948"/>
            <a:ext cx="2117725" cy="942975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273685" marR="5080" indent="-261620">
              <a:lnSpc>
                <a:spcPts val="1720"/>
              </a:lnSpc>
              <a:spcBef>
                <a:spcPts val="440"/>
              </a:spcBef>
            </a:pPr>
            <a:r>
              <a:rPr sz="1700" spc="5" dirty="0">
                <a:latin typeface="Courier New"/>
                <a:cs typeface="Courier New"/>
              </a:rPr>
              <a:t>if</a:t>
            </a:r>
            <a:r>
              <a:rPr sz="1700" spc="-1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(num1</a:t>
            </a:r>
            <a:r>
              <a:rPr sz="1700" spc="-15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&gt;</a:t>
            </a:r>
            <a:r>
              <a:rPr sz="1700" spc="-1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num2) </a:t>
            </a:r>
            <a:r>
              <a:rPr sz="1700" spc="-1005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result</a:t>
            </a:r>
            <a:r>
              <a:rPr sz="1700" spc="-2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=</a:t>
            </a:r>
            <a:r>
              <a:rPr sz="1700" spc="-2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num1;</a:t>
            </a:r>
            <a:endParaRPr sz="1700">
              <a:latin typeface="Courier New"/>
              <a:cs typeface="Courier New"/>
            </a:endParaRPr>
          </a:p>
          <a:p>
            <a:pPr marL="12700">
              <a:lnSpc>
                <a:spcPts val="1555"/>
              </a:lnSpc>
            </a:pPr>
            <a:r>
              <a:rPr sz="1700" spc="5" dirty="0">
                <a:latin typeface="Courier New"/>
                <a:cs typeface="Courier New"/>
              </a:rPr>
              <a:t>else</a:t>
            </a:r>
            <a:endParaRPr sz="1700">
              <a:latin typeface="Courier New"/>
              <a:cs typeface="Courier New"/>
            </a:endParaRPr>
          </a:p>
          <a:p>
            <a:pPr marL="273685">
              <a:lnSpc>
                <a:spcPts val="1880"/>
              </a:lnSpc>
            </a:pPr>
            <a:r>
              <a:rPr sz="1700" spc="5" dirty="0">
                <a:latin typeface="Courier New"/>
                <a:cs typeface="Courier New"/>
              </a:rPr>
              <a:t>result</a:t>
            </a:r>
            <a:r>
              <a:rPr sz="1700" spc="-2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=</a:t>
            </a:r>
            <a:r>
              <a:rPr sz="1700" spc="-2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num2;</a:t>
            </a:r>
            <a:endParaRPr sz="17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67468" y="5166810"/>
            <a:ext cx="1856739" cy="2876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700" spc="5" dirty="0">
                <a:latin typeface="Courier New"/>
                <a:cs typeface="Courier New"/>
              </a:rPr>
              <a:t>return</a:t>
            </a:r>
            <a:r>
              <a:rPr sz="1700" spc="-4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result;</a:t>
            </a:r>
            <a:endParaRPr sz="17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05915" y="5380764"/>
            <a:ext cx="156210" cy="2876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700" spc="5" dirty="0">
                <a:latin typeface="Courier New"/>
                <a:cs typeface="Courier New"/>
              </a:rPr>
              <a:t>}</a:t>
            </a:r>
            <a:endParaRPr sz="1700">
              <a:latin typeface="Courier New"/>
              <a:cs typeface="Courier New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641020" y="743215"/>
            <a:ext cx="5043805" cy="1341755"/>
            <a:chOff x="1641020" y="743215"/>
            <a:chExt cx="5043805" cy="1341755"/>
          </a:xfrm>
        </p:grpSpPr>
        <p:sp>
          <p:nvSpPr>
            <p:cNvPr id="18" name="object 18"/>
            <p:cNvSpPr/>
            <p:nvPr/>
          </p:nvSpPr>
          <p:spPr>
            <a:xfrm>
              <a:off x="1641020" y="1834616"/>
              <a:ext cx="1574800" cy="250825"/>
            </a:xfrm>
            <a:custGeom>
              <a:avLst/>
              <a:gdLst/>
              <a:ahLst/>
              <a:cxnLst/>
              <a:rect l="l" t="t" r="r" b="b"/>
              <a:pathLst>
                <a:path w="1574800" h="250825">
                  <a:moveTo>
                    <a:pt x="1574604" y="0"/>
                  </a:moveTo>
                  <a:lnTo>
                    <a:pt x="0" y="0"/>
                  </a:lnTo>
                  <a:lnTo>
                    <a:pt x="0" y="250207"/>
                  </a:lnTo>
                  <a:lnTo>
                    <a:pt x="1574604" y="250207"/>
                  </a:lnTo>
                  <a:lnTo>
                    <a:pt x="1574604" y="0"/>
                  </a:lnTo>
                  <a:close/>
                </a:path>
              </a:pathLst>
            </a:custGeom>
            <a:solidFill>
              <a:srgbClr val="4472C4">
                <a:alpha val="450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263238" y="749565"/>
              <a:ext cx="3415029" cy="1190625"/>
            </a:xfrm>
            <a:custGeom>
              <a:avLst/>
              <a:gdLst/>
              <a:ahLst/>
              <a:cxnLst/>
              <a:rect l="l" t="t" r="r" b="b"/>
              <a:pathLst>
                <a:path w="3415029" h="1190625">
                  <a:moveTo>
                    <a:pt x="1868737" y="490537"/>
                  </a:moveTo>
                  <a:lnTo>
                    <a:pt x="1206155" y="490537"/>
                  </a:lnTo>
                  <a:lnTo>
                    <a:pt x="0" y="1190623"/>
                  </a:lnTo>
                  <a:lnTo>
                    <a:pt x="1868737" y="490537"/>
                  </a:lnTo>
                  <a:close/>
                </a:path>
                <a:path w="3415029" h="1190625">
                  <a:moveTo>
                    <a:pt x="3333005" y="0"/>
                  </a:moveTo>
                  <a:lnTo>
                    <a:pt x="846192" y="0"/>
                  </a:lnTo>
                  <a:lnTo>
                    <a:pt x="814368" y="6424"/>
                  </a:lnTo>
                  <a:lnTo>
                    <a:pt x="788380" y="23946"/>
                  </a:lnTo>
                  <a:lnTo>
                    <a:pt x="770858" y="49934"/>
                  </a:lnTo>
                  <a:lnTo>
                    <a:pt x="764433" y="81758"/>
                  </a:lnTo>
                  <a:lnTo>
                    <a:pt x="764433" y="408781"/>
                  </a:lnTo>
                  <a:lnTo>
                    <a:pt x="770858" y="440602"/>
                  </a:lnTo>
                  <a:lnTo>
                    <a:pt x="788380" y="466590"/>
                  </a:lnTo>
                  <a:lnTo>
                    <a:pt x="814368" y="484112"/>
                  </a:lnTo>
                  <a:lnTo>
                    <a:pt x="846192" y="490537"/>
                  </a:lnTo>
                  <a:lnTo>
                    <a:pt x="3333005" y="490537"/>
                  </a:lnTo>
                  <a:lnTo>
                    <a:pt x="3390817" y="466590"/>
                  </a:lnTo>
                  <a:lnTo>
                    <a:pt x="3414764" y="408781"/>
                  </a:lnTo>
                  <a:lnTo>
                    <a:pt x="3414764" y="81758"/>
                  </a:lnTo>
                  <a:lnTo>
                    <a:pt x="3408339" y="49934"/>
                  </a:lnTo>
                  <a:lnTo>
                    <a:pt x="3390817" y="23946"/>
                  </a:lnTo>
                  <a:lnTo>
                    <a:pt x="3364829" y="6424"/>
                  </a:lnTo>
                  <a:lnTo>
                    <a:pt x="3333005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263237" y="749565"/>
              <a:ext cx="3415029" cy="1190625"/>
            </a:xfrm>
            <a:custGeom>
              <a:avLst/>
              <a:gdLst/>
              <a:ahLst/>
              <a:cxnLst/>
              <a:rect l="l" t="t" r="r" b="b"/>
              <a:pathLst>
                <a:path w="3415029" h="1190625">
                  <a:moveTo>
                    <a:pt x="764433" y="81759"/>
                  </a:moveTo>
                  <a:lnTo>
                    <a:pt x="770858" y="49934"/>
                  </a:lnTo>
                  <a:lnTo>
                    <a:pt x="788380" y="23946"/>
                  </a:lnTo>
                  <a:lnTo>
                    <a:pt x="814368" y="6425"/>
                  </a:lnTo>
                  <a:lnTo>
                    <a:pt x="846192" y="0"/>
                  </a:lnTo>
                  <a:lnTo>
                    <a:pt x="1206155" y="0"/>
                  </a:lnTo>
                  <a:lnTo>
                    <a:pt x="1868738" y="0"/>
                  </a:lnTo>
                  <a:lnTo>
                    <a:pt x="3333005" y="0"/>
                  </a:lnTo>
                  <a:lnTo>
                    <a:pt x="3364830" y="6425"/>
                  </a:lnTo>
                  <a:lnTo>
                    <a:pt x="3390818" y="23946"/>
                  </a:lnTo>
                  <a:lnTo>
                    <a:pt x="3408339" y="49934"/>
                  </a:lnTo>
                  <a:lnTo>
                    <a:pt x="3414764" y="81759"/>
                  </a:lnTo>
                  <a:lnTo>
                    <a:pt x="3414764" y="286148"/>
                  </a:lnTo>
                  <a:lnTo>
                    <a:pt x="3414764" y="408781"/>
                  </a:lnTo>
                  <a:lnTo>
                    <a:pt x="3408339" y="440603"/>
                  </a:lnTo>
                  <a:lnTo>
                    <a:pt x="3390818" y="466591"/>
                  </a:lnTo>
                  <a:lnTo>
                    <a:pt x="3364830" y="484112"/>
                  </a:lnTo>
                  <a:lnTo>
                    <a:pt x="3333005" y="490538"/>
                  </a:lnTo>
                  <a:lnTo>
                    <a:pt x="1868738" y="490538"/>
                  </a:lnTo>
                  <a:lnTo>
                    <a:pt x="0" y="1190625"/>
                  </a:lnTo>
                  <a:lnTo>
                    <a:pt x="1206155" y="490538"/>
                  </a:lnTo>
                  <a:lnTo>
                    <a:pt x="846192" y="490538"/>
                  </a:lnTo>
                  <a:lnTo>
                    <a:pt x="814368" y="484112"/>
                  </a:lnTo>
                  <a:lnTo>
                    <a:pt x="788380" y="466591"/>
                  </a:lnTo>
                  <a:lnTo>
                    <a:pt x="770858" y="440603"/>
                  </a:lnTo>
                  <a:lnTo>
                    <a:pt x="764433" y="408778"/>
                  </a:lnTo>
                  <a:lnTo>
                    <a:pt x="764433" y="286148"/>
                  </a:lnTo>
                  <a:lnTo>
                    <a:pt x="764433" y="81759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4435262" y="792988"/>
            <a:ext cx="183515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latin typeface="Times New Roman"/>
                <a:cs typeface="Times New Roman"/>
              </a:rPr>
              <a:t>Invoke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max(i,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j)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852102" y="1948988"/>
            <a:ext cx="436880" cy="1557020"/>
          </a:xfrm>
          <a:custGeom>
            <a:avLst/>
            <a:gdLst/>
            <a:ahLst/>
            <a:cxnLst/>
            <a:rect l="l" t="t" r="r" b="b"/>
            <a:pathLst>
              <a:path w="436879" h="1557020">
                <a:moveTo>
                  <a:pt x="0" y="1473525"/>
                </a:moveTo>
                <a:lnTo>
                  <a:pt x="17877" y="1556821"/>
                </a:lnTo>
                <a:lnTo>
                  <a:pt x="45834" y="1524680"/>
                </a:lnTo>
                <a:lnTo>
                  <a:pt x="8939" y="1515172"/>
                </a:lnTo>
                <a:lnTo>
                  <a:pt x="13693" y="1496726"/>
                </a:lnTo>
                <a:lnTo>
                  <a:pt x="0" y="1473525"/>
                </a:lnTo>
                <a:close/>
              </a:path>
              <a:path w="436879" h="1557020">
                <a:moveTo>
                  <a:pt x="50586" y="1506235"/>
                </a:moveTo>
                <a:lnTo>
                  <a:pt x="27387" y="1519926"/>
                </a:lnTo>
                <a:lnTo>
                  <a:pt x="45833" y="1524680"/>
                </a:lnTo>
                <a:lnTo>
                  <a:pt x="50586" y="1506235"/>
                </a:lnTo>
                <a:close/>
              </a:path>
              <a:path w="436879" h="1557020">
                <a:moveTo>
                  <a:pt x="73789" y="1492542"/>
                </a:moveTo>
                <a:lnTo>
                  <a:pt x="50586" y="1506235"/>
                </a:lnTo>
                <a:lnTo>
                  <a:pt x="45833" y="1524680"/>
                </a:lnTo>
                <a:lnTo>
                  <a:pt x="73789" y="1492542"/>
                </a:lnTo>
                <a:close/>
              </a:path>
              <a:path w="436879" h="1557020">
                <a:moveTo>
                  <a:pt x="27387" y="1519926"/>
                </a:moveTo>
                <a:close/>
              </a:path>
              <a:path w="436879" h="1557020">
                <a:moveTo>
                  <a:pt x="399441" y="0"/>
                </a:moveTo>
                <a:lnTo>
                  <a:pt x="13693" y="1496726"/>
                </a:lnTo>
                <a:lnTo>
                  <a:pt x="27387" y="1519926"/>
                </a:lnTo>
                <a:lnTo>
                  <a:pt x="50586" y="1506235"/>
                </a:lnTo>
                <a:lnTo>
                  <a:pt x="436335" y="9508"/>
                </a:lnTo>
                <a:lnTo>
                  <a:pt x="399441" y="0"/>
                </a:lnTo>
                <a:close/>
              </a:path>
              <a:path w="436879" h="1557020">
                <a:moveTo>
                  <a:pt x="13693" y="1496726"/>
                </a:moveTo>
                <a:lnTo>
                  <a:pt x="8939" y="1515172"/>
                </a:lnTo>
                <a:lnTo>
                  <a:pt x="27385" y="1519926"/>
                </a:lnTo>
                <a:lnTo>
                  <a:pt x="13693" y="149672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3" name="object 23"/>
          <p:cNvGrpSpPr/>
          <p:nvPr/>
        </p:nvGrpSpPr>
        <p:grpSpPr>
          <a:xfrm>
            <a:off x="0" y="0"/>
            <a:ext cx="12192000" cy="1250950"/>
            <a:chOff x="0" y="0"/>
            <a:chExt cx="12192000" cy="1250950"/>
          </a:xfrm>
        </p:grpSpPr>
        <p:sp>
          <p:nvSpPr>
            <p:cNvPr id="24" name="object 24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</p:grpSp>
      <p:sp>
        <p:nvSpPr>
          <p:cNvPr id="27" name="object 27"/>
          <p:cNvSpPr txBox="1">
            <a:spLocks noGrp="1"/>
          </p:cNvSpPr>
          <p:nvPr>
            <p:ph type="title"/>
          </p:nvPr>
        </p:nvSpPr>
        <p:spPr>
          <a:xfrm>
            <a:off x="993139" y="118871"/>
            <a:ext cx="3780154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5.3.</a:t>
            </a:r>
            <a:r>
              <a:rPr spc="-20" dirty="0"/>
              <a:t> </a:t>
            </a:r>
            <a:r>
              <a:rPr spc="-5" dirty="0"/>
              <a:t>Calling</a:t>
            </a:r>
            <a:r>
              <a:rPr spc="-20" dirty="0"/>
              <a:t> </a:t>
            </a:r>
            <a:r>
              <a:rPr spc="-5" dirty="0"/>
              <a:t>Methods</a:t>
            </a:r>
          </a:p>
        </p:txBody>
      </p:sp>
      <p:sp>
        <p:nvSpPr>
          <p:cNvPr id="28" name="object 2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Lecture</a:t>
            </a:r>
            <a:r>
              <a:rPr spc="-15" dirty="0"/>
              <a:t> </a:t>
            </a:r>
            <a:r>
              <a:rPr dirty="0"/>
              <a:t>5</a:t>
            </a:r>
            <a:r>
              <a:rPr spc="-15" dirty="0"/>
              <a:t> </a:t>
            </a:r>
            <a:r>
              <a:rPr dirty="0"/>
              <a:t>-</a:t>
            </a:r>
            <a:r>
              <a:rPr spc="-25" dirty="0"/>
              <a:t> </a:t>
            </a:r>
            <a:r>
              <a:rPr spc="-5" dirty="0"/>
              <a:t>Methods</a:t>
            </a:r>
          </a:p>
        </p:txBody>
      </p:sp>
      <p:sp>
        <p:nvSpPr>
          <p:cNvPr id="29" name="object 2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0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419238" y="1856246"/>
            <a:ext cx="2368550" cy="2809240"/>
            <a:chOff x="8419238" y="1856246"/>
            <a:chExt cx="2368550" cy="2809240"/>
          </a:xfrm>
        </p:grpSpPr>
        <p:sp>
          <p:nvSpPr>
            <p:cNvPr id="3" name="object 3"/>
            <p:cNvSpPr/>
            <p:nvPr/>
          </p:nvSpPr>
          <p:spPr>
            <a:xfrm>
              <a:off x="10765597" y="2831660"/>
              <a:ext cx="20320" cy="1340485"/>
            </a:xfrm>
            <a:custGeom>
              <a:avLst/>
              <a:gdLst/>
              <a:ahLst/>
              <a:cxnLst/>
              <a:rect l="l" t="t" r="r" b="b"/>
              <a:pathLst>
                <a:path w="20320" h="1340485">
                  <a:moveTo>
                    <a:pt x="13194" y="79254"/>
                  </a:moveTo>
                  <a:lnTo>
                    <a:pt x="6597" y="79254"/>
                  </a:lnTo>
                  <a:lnTo>
                    <a:pt x="9895" y="82552"/>
                  </a:lnTo>
                  <a:lnTo>
                    <a:pt x="13194" y="79254"/>
                  </a:lnTo>
                  <a:close/>
                </a:path>
                <a:path w="20320" h="1340485">
                  <a:moveTo>
                    <a:pt x="13194" y="0"/>
                  </a:moveTo>
                  <a:lnTo>
                    <a:pt x="6597" y="0"/>
                  </a:lnTo>
                  <a:lnTo>
                    <a:pt x="0" y="6596"/>
                  </a:lnTo>
                  <a:lnTo>
                    <a:pt x="0" y="75955"/>
                  </a:lnTo>
                  <a:lnTo>
                    <a:pt x="3298" y="79254"/>
                  </a:lnTo>
                  <a:lnTo>
                    <a:pt x="16493" y="79254"/>
                  </a:lnTo>
                  <a:lnTo>
                    <a:pt x="19791" y="75955"/>
                  </a:lnTo>
                  <a:lnTo>
                    <a:pt x="19791" y="6596"/>
                  </a:lnTo>
                  <a:lnTo>
                    <a:pt x="13194" y="0"/>
                  </a:lnTo>
                  <a:close/>
                </a:path>
                <a:path w="20320" h="1340485">
                  <a:moveTo>
                    <a:pt x="16493" y="145223"/>
                  </a:moveTo>
                  <a:lnTo>
                    <a:pt x="3298" y="145223"/>
                  </a:lnTo>
                  <a:lnTo>
                    <a:pt x="0" y="148521"/>
                  </a:lnTo>
                  <a:lnTo>
                    <a:pt x="0" y="217789"/>
                  </a:lnTo>
                  <a:lnTo>
                    <a:pt x="6597" y="224386"/>
                  </a:lnTo>
                  <a:lnTo>
                    <a:pt x="13194" y="224386"/>
                  </a:lnTo>
                  <a:lnTo>
                    <a:pt x="19791" y="217789"/>
                  </a:lnTo>
                  <a:lnTo>
                    <a:pt x="19791" y="148521"/>
                  </a:lnTo>
                  <a:lnTo>
                    <a:pt x="16493" y="145223"/>
                  </a:lnTo>
                  <a:close/>
                </a:path>
                <a:path w="20320" h="1340485">
                  <a:moveTo>
                    <a:pt x="9895" y="141924"/>
                  </a:moveTo>
                  <a:lnTo>
                    <a:pt x="6597" y="145223"/>
                  </a:lnTo>
                  <a:lnTo>
                    <a:pt x="13194" y="145223"/>
                  </a:lnTo>
                  <a:lnTo>
                    <a:pt x="9895" y="141924"/>
                  </a:lnTo>
                  <a:close/>
                </a:path>
                <a:path w="20320" h="1340485">
                  <a:moveTo>
                    <a:pt x="13194" y="287148"/>
                  </a:moveTo>
                  <a:lnTo>
                    <a:pt x="6597" y="287148"/>
                  </a:lnTo>
                  <a:lnTo>
                    <a:pt x="0" y="293745"/>
                  </a:lnTo>
                  <a:lnTo>
                    <a:pt x="0" y="363012"/>
                  </a:lnTo>
                  <a:lnTo>
                    <a:pt x="6597" y="369609"/>
                  </a:lnTo>
                  <a:lnTo>
                    <a:pt x="13194" y="369609"/>
                  </a:lnTo>
                  <a:lnTo>
                    <a:pt x="19791" y="363012"/>
                  </a:lnTo>
                  <a:lnTo>
                    <a:pt x="19791" y="293745"/>
                  </a:lnTo>
                  <a:lnTo>
                    <a:pt x="13194" y="287148"/>
                  </a:lnTo>
                  <a:close/>
                </a:path>
                <a:path w="20320" h="1340485">
                  <a:moveTo>
                    <a:pt x="13194" y="432371"/>
                  </a:moveTo>
                  <a:lnTo>
                    <a:pt x="6597" y="432371"/>
                  </a:lnTo>
                  <a:lnTo>
                    <a:pt x="0" y="438968"/>
                  </a:lnTo>
                  <a:lnTo>
                    <a:pt x="0" y="508235"/>
                  </a:lnTo>
                  <a:lnTo>
                    <a:pt x="6597" y="514832"/>
                  </a:lnTo>
                  <a:lnTo>
                    <a:pt x="13194" y="514832"/>
                  </a:lnTo>
                  <a:lnTo>
                    <a:pt x="19791" y="508235"/>
                  </a:lnTo>
                  <a:lnTo>
                    <a:pt x="19791" y="438968"/>
                  </a:lnTo>
                  <a:lnTo>
                    <a:pt x="13194" y="432371"/>
                  </a:lnTo>
                  <a:close/>
                </a:path>
                <a:path w="20320" h="1340485">
                  <a:moveTo>
                    <a:pt x="13194" y="656757"/>
                  </a:moveTo>
                  <a:lnTo>
                    <a:pt x="6597" y="656757"/>
                  </a:lnTo>
                  <a:lnTo>
                    <a:pt x="9895" y="660056"/>
                  </a:lnTo>
                  <a:lnTo>
                    <a:pt x="13194" y="656757"/>
                  </a:lnTo>
                  <a:close/>
                </a:path>
                <a:path w="20320" h="1340485">
                  <a:moveTo>
                    <a:pt x="13194" y="577503"/>
                  </a:moveTo>
                  <a:lnTo>
                    <a:pt x="6597" y="577503"/>
                  </a:lnTo>
                  <a:lnTo>
                    <a:pt x="0" y="584100"/>
                  </a:lnTo>
                  <a:lnTo>
                    <a:pt x="0" y="653459"/>
                  </a:lnTo>
                  <a:lnTo>
                    <a:pt x="3298" y="656757"/>
                  </a:lnTo>
                  <a:lnTo>
                    <a:pt x="16493" y="656757"/>
                  </a:lnTo>
                  <a:lnTo>
                    <a:pt x="19791" y="653459"/>
                  </a:lnTo>
                  <a:lnTo>
                    <a:pt x="19791" y="584100"/>
                  </a:lnTo>
                  <a:lnTo>
                    <a:pt x="13194" y="577503"/>
                  </a:lnTo>
                  <a:close/>
                </a:path>
                <a:path w="20320" h="1340485">
                  <a:moveTo>
                    <a:pt x="16493" y="722726"/>
                  </a:moveTo>
                  <a:lnTo>
                    <a:pt x="3298" y="722726"/>
                  </a:lnTo>
                  <a:lnTo>
                    <a:pt x="0" y="726025"/>
                  </a:lnTo>
                  <a:lnTo>
                    <a:pt x="0" y="795384"/>
                  </a:lnTo>
                  <a:lnTo>
                    <a:pt x="6597" y="801981"/>
                  </a:lnTo>
                  <a:lnTo>
                    <a:pt x="13194" y="801981"/>
                  </a:lnTo>
                  <a:lnTo>
                    <a:pt x="19791" y="795384"/>
                  </a:lnTo>
                  <a:lnTo>
                    <a:pt x="19791" y="726025"/>
                  </a:lnTo>
                  <a:lnTo>
                    <a:pt x="16493" y="722726"/>
                  </a:lnTo>
                  <a:close/>
                </a:path>
                <a:path w="20320" h="1340485">
                  <a:moveTo>
                    <a:pt x="9895" y="719428"/>
                  </a:moveTo>
                  <a:lnTo>
                    <a:pt x="6597" y="722726"/>
                  </a:lnTo>
                  <a:lnTo>
                    <a:pt x="13194" y="722726"/>
                  </a:lnTo>
                  <a:lnTo>
                    <a:pt x="9895" y="719428"/>
                  </a:lnTo>
                  <a:close/>
                </a:path>
                <a:path w="20320" h="1340485">
                  <a:moveTo>
                    <a:pt x="13194" y="864651"/>
                  </a:moveTo>
                  <a:lnTo>
                    <a:pt x="6597" y="864651"/>
                  </a:lnTo>
                  <a:lnTo>
                    <a:pt x="0" y="871248"/>
                  </a:lnTo>
                  <a:lnTo>
                    <a:pt x="0" y="940607"/>
                  </a:lnTo>
                  <a:lnTo>
                    <a:pt x="6597" y="947204"/>
                  </a:lnTo>
                  <a:lnTo>
                    <a:pt x="13194" y="947204"/>
                  </a:lnTo>
                  <a:lnTo>
                    <a:pt x="19791" y="940607"/>
                  </a:lnTo>
                  <a:lnTo>
                    <a:pt x="19791" y="871248"/>
                  </a:lnTo>
                  <a:lnTo>
                    <a:pt x="13194" y="864651"/>
                  </a:lnTo>
                  <a:close/>
                </a:path>
                <a:path w="20320" h="1340485">
                  <a:moveTo>
                    <a:pt x="13194" y="1009874"/>
                  </a:moveTo>
                  <a:lnTo>
                    <a:pt x="6597" y="1009874"/>
                  </a:lnTo>
                  <a:lnTo>
                    <a:pt x="0" y="1016471"/>
                  </a:lnTo>
                  <a:lnTo>
                    <a:pt x="0" y="1085739"/>
                  </a:lnTo>
                  <a:lnTo>
                    <a:pt x="6597" y="1092336"/>
                  </a:lnTo>
                  <a:lnTo>
                    <a:pt x="13194" y="1092336"/>
                  </a:lnTo>
                  <a:lnTo>
                    <a:pt x="19791" y="1085739"/>
                  </a:lnTo>
                  <a:lnTo>
                    <a:pt x="19791" y="1016471"/>
                  </a:lnTo>
                  <a:lnTo>
                    <a:pt x="13194" y="1009874"/>
                  </a:lnTo>
                  <a:close/>
                </a:path>
                <a:path w="20320" h="1340485">
                  <a:moveTo>
                    <a:pt x="13194" y="1234261"/>
                  </a:moveTo>
                  <a:lnTo>
                    <a:pt x="6597" y="1234261"/>
                  </a:lnTo>
                  <a:lnTo>
                    <a:pt x="9895" y="1237559"/>
                  </a:lnTo>
                  <a:lnTo>
                    <a:pt x="13194" y="1234261"/>
                  </a:lnTo>
                  <a:close/>
                </a:path>
                <a:path w="20320" h="1340485">
                  <a:moveTo>
                    <a:pt x="13194" y="1155098"/>
                  </a:moveTo>
                  <a:lnTo>
                    <a:pt x="6597" y="1155098"/>
                  </a:lnTo>
                  <a:lnTo>
                    <a:pt x="0" y="1161695"/>
                  </a:lnTo>
                  <a:lnTo>
                    <a:pt x="0" y="1230962"/>
                  </a:lnTo>
                  <a:lnTo>
                    <a:pt x="3298" y="1234261"/>
                  </a:lnTo>
                  <a:lnTo>
                    <a:pt x="16493" y="1234261"/>
                  </a:lnTo>
                  <a:lnTo>
                    <a:pt x="19791" y="1230962"/>
                  </a:lnTo>
                  <a:lnTo>
                    <a:pt x="19791" y="1161695"/>
                  </a:lnTo>
                  <a:lnTo>
                    <a:pt x="13194" y="1155098"/>
                  </a:lnTo>
                  <a:close/>
                </a:path>
                <a:path w="20320" h="1340485">
                  <a:moveTo>
                    <a:pt x="16493" y="1300321"/>
                  </a:moveTo>
                  <a:lnTo>
                    <a:pt x="3298" y="1300321"/>
                  </a:lnTo>
                  <a:lnTo>
                    <a:pt x="0" y="1303620"/>
                  </a:lnTo>
                  <a:lnTo>
                    <a:pt x="0" y="1333306"/>
                  </a:lnTo>
                  <a:lnTo>
                    <a:pt x="6597" y="1339903"/>
                  </a:lnTo>
                  <a:lnTo>
                    <a:pt x="13194" y="1339903"/>
                  </a:lnTo>
                  <a:lnTo>
                    <a:pt x="19791" y="1333306"/>
                  </a:lnTo>
                  <a:lnTo>
                    <a:pt x="19791" y="1303620"/>
                  </a:lnTo>
                  <a:lnTo>
                    <a:pt x="16493" y="1300321"/>
                  </a:lnTo>
                  <a:close/>
                </a:path>
                <a:path w="20320" h="1340485">
                  <a:moveTo>
                    <a:pt x="9895" y="1297023"/>
                  </a:moveTo>
                  <a:lnTo>
                    <a:pt x="6597" y="1300321"/>
                  </a:lnTo>
                  <a:lnTo>
                    <a:pt x="13194" y="1300321"/>
                  </a:lnTo>
                  <a:lnTo>
                    <a:pt x="9895" y="129702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0765597" y="2831660"/>
              <a:ext cx="20320" cy="1340485"/>
            </a:xfrm>
            <a:custGeom>
              <a:avLst/>
              <a:gdLst/>
              <a:ahLst/>
              <a:cxnLst/>
              <a:rect l="l" t="t" r="r" b="b"/>
              <a:pathLst>
                <a:path w="20320" h="1340485">
                  <a:moveTo>
                    <a:pt x="19791" y="9895"/>
                  </a:moveTo>
                  <a:lnTo>
                    <a:pt x="19791" y="69359"/>
                  </a:lnTo>
                  <a:lnTo>
                    <a:pt x="19791" y="75955"/>
                  </a:lnTo>
                  <a:lnTo>
                    <a:pt x="16493" y="79254"/>
                  </a:lnTo>
                  <a:lnTo>
                    <a:pt x="13194" y="79254"/>
                  </a:lnTo>
                  <a:lnTo>
                    <a:pt x="9895" y="82552"/>
                  </a:lnTo>
                  <a:lnTo>
                    <a:pt x="6597" y="79254"/>
                  </a:lnTo>
                  <a:lnTo>
                    <a:pt x="3298" y="79254"/>
                  </a:lnTo>
                  <a:lnTo>
                    <a:pt x="0" y="75955"/>
                  </a:lnTo>
                  <a:lnTo>
                    <a:pt x="0" y="69359"/>
                  </a:lnTo>
                  <a:lnTo>
                    <a:pt x="0" y="9895"/>
                  </a:lnTo>
                  <a:lnTo>
                    <a:pt x="0" y="6596"/>
                  </a:lnTo>
                  <a:lnTo>
                    <a:pt x="3298" y="3298"/>
                  </a:lnTo>
                  <a:lnTo>
                    <a:pt x="6597" y="0"/>
                  </a:lnTo>
                  <a:lnTo>
                    <a:pt x="9895" y="0"/>
                  </a:lnTo>
                  <a:lnTo>
                    <a:pt x="13194" y="0"/>
                  </a:lnTo>
                  <a:lnTo>
                    <a:pt x="16493" y="3298"/>
                  </a:lnTo>
                  <a:lnTo>
                    <a:pt x="19791" y="6596"/>
                  </a:lnTo>
                  <a:lnTo>
                    <a:pt x="19791" y="9895"/>
                  </a:lnTo>
                  <a:close/>
                </a:path>
                <a:path w="20320" h="1340485">
                  <a:moveTo>
                    <a:pt x="19791" y="151820"/>
                  </a:moveTo>
                  <a:lnTo>
                    <a:pt x="19791" y="214490"/>
                  </a:lnTo>
                  <a:lnTo>
                    <a:pt x="19791" y="217789"/>
                  </a:lnTo>
                  <a:lnTo>
                    <a:pt x="16493" y="221087"/>
                  </a:lnTo>
                  <a:lnTo>
                    <a:pt x="13194" y="224386"/>
                  </a:lnTo>
                  <a:lnTo>
                    <a:pt x="9895" y="224386"/>
                  </a:lnTo>
                  <a:lnTo>
                    <a:pt x="6597" y="224386"/>
                  </a:lnTo>
                  <a:lnTo>
                    <a:pt x="3298" y="221087"/>
                  </a:lnTo>
                  <a:lnTo>
                    <a:pt x="0" y="217789"/>
                  </a:lnTo>
                  <a:lnTo>
                    <a:pt x="0" y="214490"/>
                  </a:lnTo>
                  <a:lnTo>
                    <a:pt x="0" y="151820"/>
                  </a:lnTo>
                  <a:lnTo>
                    <a:pt x="0" y="148521"/>
                  </a:lnTo>
                  <a:lnTo>
                    <a:pt x="3298" y="145223"/>
                  </a:lnTo>
                  <a:lnTo>
                    <a:pt x="6597" y="145223"/>
                  </a:lnTo>
                  <a:lnTo>
                    <a:pt x="9895" y="141924"/>
                  </a:lnTo>
                  <a:lnTo>
                    <a:pt x="13194" y="145223"/>
                  </a:lnTo>
                  <a:lnTo>
                    <a:pt x="16493" y="145223"/>
                  </a:lnTo>
                  <a:lnTo>
                    <a:pt x="19791" y="148521"/>
                  </a:lnTo>
                  <a:lnTo>
                    <a:pt x="19791" y="151820"/>
                  </a:lnTo>
                  <a:close/>
                </a:path>
                <a:path w="20320" h="1340485">
                  <a:moveTo>
                    <a:pt x="19791" y="297043"/>
                  </a:moveTo>
                  <a:lnTo>
                    <a:pt x="19791" y="359714"/>
                  </a:lnTo>
                  <a:lnTo>
                    <a:pt x="19791" y="363012"/>
                  </a:lnTo>
                  <a:lnTo>
                    <a:pt x="16493" y="366311"/>
                  </a:lnTo>
                  <a:lnTo>
                    <a:pt x="13194" y="369609"/>
                  </a:lnTo>
                  <a:lnTo>
                    <a:pt x="9895" y="369609"/>
                  </a:lnTo>
                  <a:lnTo>
                    <a:pt x="6597" y="369609"/>
                  </a:lnTo>
                  <a:lnTo>
                    <a:pt x="3298" y="366311"/>
                  </a:lnTo>
                  <a:lnTo>
                    <a:pt x="0" y="363012"/>
                  </a:lnTo>
                  <a:lnTo>
                    <a:pt x="0" y="359714"/>
                  </a:lnTo>
                  <a:lnTo>
                    <a:pt x="0" y="297043"/>
                  </a:lnTo>
                  <a:lnTo>
                    <a:pt x="0" y="293745"/>
                  </a:lnTo>
                  <a:lnTo>
                    <a:pt x="3298" y="290446"/>
                  </a:lnTo>
                  <a:lnTo>
                    <a:pt x="6597" y="287148"/>
                  </a:lnTo>
                  <a:lnTo>
                    <a:pt x="9895" y="287148"/>
                  </a:lnTo>
                  <a:lnTo>
                    <a:pt x="13194" y="287148"/>
                  </a:lnTo>
                  <a:lnTo>
                    <a:pt x="16493" y="290446"/>
                  </a:lnTo>
                  <a:lnTo>
                    <a:pt x="19791" y="293745"/>
                  </a:lnTo>
                  <a:lnTo>
                    <a:pt x="19791" y="297043"/>
                  </a:lnTo>
                  <a:close/>
                </a:path>
                <a:path w="20320" h="1340485">
                  <a:moveTo>
                    <a:pt x="19791" y="442266"/>
                  </a:moveTo>
                  <a:lnTo>
                    <a:pt x="19791" y="504937"/>
                  </a:lnTo>
                  <a:lnTo>
                    <a:pt x="19791" y="508235"/>
                  </a:lnTo>
                  <a:lnTo>
                    <a:pt x="16493" y="511534"/>
                  </a:lnTo>
                  <a:lnTo>
                    <a:pt x="13194" y="514832"/>
                  </a:lnTo>
                  <a:lnTo>
                    <a:pt x="9895" y="514832"/>
                  </a:lnTo>
                  <a:lnTo>
                    <a:pt x="6597" y="514832"/>
                  </a:lnTo>
                  <a:lnTo>
                    <a:pt x="3298" y="511534"/>
                  </a:lnTo>
                  <a:lnTo>
                    <a:pt x="0" y="508235"/>
                  </a:lnTo>
                  <a:lnTo>
                    <a:pt x="0" y="504937"/>
                  </a:lnTo>
                  <a:lnTo>
                    <a:pt x="0" y="442266"/>
                  </a:lnTo>
                  <a:lnTo>
                    <a:pt x="0" y="438968"/>
                  </a:lnTo>
                  <a:lnTo>
                    <a:pt x="3298" y="435670"/>
                  </a:lnTo>
                  <a:lnTo>
                    <a:pt x="6597" y="432371"/>
                  </a:lnTo>
                  <a:lnTo>
                    <a:pt x="9895" y="432371"/>
                  </a:lnTo>
                  <a:lnTo>
                    <a:pt x="13194" y="432371"/>
                  </a:lnTo>
                  <a:lnTo>
                    <a:pt x="16493" y="435670"/>
                  </a:lnTo>
                  <a:lnTo>
                    <a:pt x="19791" y="438968"/>
                  </a:lnTo>
                  <a:lnTo>
                    <a:pt x="19791" y="442266"/>
                  </a:lnTo>
                  <a:close/>
                </a:path>
                <a:path w="20320" h="1340485">
                  <a:moveTo>
                    <a:pt x="19791" y="587490"/>
                  </a:moveTo>
                  <a:lnTo>
                    <a:pt x="19791" y="646862"/>
                  </a:lnTo>
                  <a:lnTo>
                    <a:pt x="19791" y="653459"/>
                  </a:lnTo>
                  <a:lnTo>
                    <a:pt x="16493" y="656757"/>
                  </a:lnTo>
                  <a:lnTo>
                    <a:pt x="13194" y="656757"/>
                  </a:lnTo>
                  <a:lnTo>
                    <a:pt x="9895" y="660056"/>
                  </a:lnTo>
                  <a:lnTo>
                    <a:pt x="6597" y="656757"/>
                  </a:lnTo>
                  <a:lnTo>
                    <a:pt x="3298" y="656757"/>
                  </a:lnTo>
                  <a:lnTo>
                    <a:pt x="0" y="653459"/>
                  </a:lnTo>
                  <a:lnTo>
                    <a:pt x="0" y="646862"/>
                  </a:lnTo>
                  <a:lnTo>
                    <a:pt x="0" y="587490"/>
                  </a:lnTo>
                  <a:lnTo>
                    <a:pt x="0" y="584100"/>
                  </a:lnTo>
                  <a:lnTo>
                    <a:pt x="3298" y="580801"/>
                  </a:lnTo>
                  <a:lnTo>
                    <a:pt x="6597" y="577503"/>
                  </a:lnTo>
                  <a:lnTo>
                    <a:pt x="9895" y="577503"/>
                  </a:lnTo>
                  <a:lnTo>
                    <a:pt x="13194" y="577503"/>
                  </a:lnTo>
                  <a:lnTo>
                    <a:pt x="16493" y="580801"/>
                  </a:lnTo>
                  <a:lnTo>
                    <a:pt x="19791" y="584100"/>
                  </a:lnTo>
                  <a:lnTo>
                    <a:pt x="19791" y="587490"/>
                  </a:lnTo>
                  <a:close/>
                </a:path>
                <a:path w="20320" h="1340485">
                  <a:moveTo>
                    <a:pt x="19791" y="729323"/>
                  </a:moveTo>
                  <a:lnTo>
                    <a:pt x="19791" y="792085"/>
                  </a:lnTo>
                  <a:lnTo>
                    <a:pt x="19791" y="795384"/>
                  </a:lnTo>
                  <a:lnTo>
                    <a:pt x="16493" y="798682"/>
                  </a:lnTo>
                  <a:lnTo>
                    <a:pt x="13194" y="801981"/>
                  </a:lnTo>
                  <a:lnTo>
                    <a:pt x="9895" y="801981"/>
                  </a:lnTo>
                  <a:lnTo>
                    <a:pt x="6597" y="801981"/>
                  </a:lnTo>
                  <a:lnTo>
                    <a:pt x="3298" y="798682"/>
                  </a:lnTo>
                  <a:lnTo>
                    <a:pt x="0" y="795384"/>
                  </a:lnTo>
                  <a:lnTo>
                    <a:pt x="0" y="792085"/>
                  </a:lnTo>
                  <a:lnTo>
                    <a:pt x="0" y="729323"/>
                  </a:lnTo>
                  <a:lnTo>
                    <a:pt x="0" y="726025"/>
                  </a:lnTo>
                  <a:lnTo>
                    <a:pt x="3298" y="722726"/>
                  </a:lnTo>
                  <a:lnTo>
                    <a:pt x="6597" y="722726"/>
                  </a:lnTo>
                  <a:lnTo>
                    <a:pt x="9895" y="719428"/>
                  </a:lnTo>
                  <a:lnTo>
                    <a:pt x="13194" y="722726"/>
                  </a:lnTo>
                  <a:lnTo>
                    <a:pt x="16493" y="722726"/>
                  </a:lnTo>
                  <a:lnTo>
                    <a:pt x="19791" y="726025"/>
                  </a:lnTo>
                  <a:lnTo>
                    <a:pt x="19791" y="729323"/>
                  </a:lnTo>
                  <a:close/>
                </a:path>
                <a:path w="20320" h="1340485">
                  <a:moveTo>
                    <a:pt x="19791" y="874546"/>
                  </a:moveTo>
                  <a:lnTo>
                    <a:pt x="19791" y="937309"/>
                  </a:lnTo>
                  <a:lnTo>
                    <a:pt x="19791" y="940607"/>
                  </a:lnTo>
                  <a:lnTo>
                    <a:pt x="16493" y="943905"/>
                  </a:lnTo>
                  <a:lnTo>
                    <a:pt x="13194" y="947204"/>
                  </a:lnTo>
                  <a:lnTo>
                    <a:pt x="9895" y="947204"/>
                  </a:lnTo>
                  <a:lnTo>
                    <a:pt x="6597" y="947204"/>
                  </a:lnTo>
                  <a:lnTo>
                    <a:pt x="3298" y="943905"/>
                  </a:lnTo>
                  <a:lnTo>
                    <a:pt x="0" y="940607"/>
                  </a:lnTo>
                  <a:lnTo>
                    <a:pt x="0" y="937309"/>
                  </a:lnTo>
                  <a:lnTo>
                    <a:pt x="0" y="874546"/>
                  </a:lnTo>
                  <a:lnTo>
                    <a:pt x="0" y="871248"/>
                  </a:lnTo>
                  <a:lnTo>
                    <a:pt x="3298" y="867950"/>
                  </a:lnTo>
                  <a:lnTo>
                    <a:pt x="6597" y="864651"/>
                  </a:lnTo>
                  <a:lnTo>
                    <a:pt x="9895" y="864651"/>
                  </a:lnTo>
                  <a:lnTo>
                    <a:pt x="13194" y="864651"/>
                  </a:lnTo>
                  <a:lnTo>
                    <a:pt x="16493" y="867950"/>
                  </a:lnTo>
                  <a:lnTo>
                    <a:pt x="19791" y="871248"/>
                  </a:lnTo>
                  <a:lnTo>
                    <a:pt x="19791" y="874546"/>
                  </a:lnTo>
                  <a:close/>
                </a:path>
                <a:path w="20320" h="1340485">
                  <a:moveTo>
                    <a:pt x="19791" y="1019770"/>
                  </a:moveTo>
                  <a:lnTo>
                    <a:pt x="19791" y="1082440"/>
                  </a:lnTo>
                  <a:lnTo>
                    <a:pt x="19791" y="1085739"/>
                  </a:lnTo>
                  <a:lnTo>
                    <a:pt x="16493" y="1089037"/>
                  </a:lnTo>
                  <a:lnTo>
                    <a:pt x="13194" y="1092336"/>
                  </a:lnTo>
                  <a:lnTo>
                    <a:pt x="9895" y="1092336"/>
                  </a:lnTo>
                  <a:lnTo>
                    <a:pt x="6597" y="1092336"/>
                  </a:lnTo>
                  <a:lnTo>
                    <a:pt x="3298" y="1089037"/>
                  </a:lnTo>
                  <a:lnTo>
                    <a:pt x="0" y="1085739"/>
                  </a:lnTo>
                  <a:lnTo>
                    <a:pt x="0" y="1082440"/>
                  </a:lnTo>
                  <a:lnTo>
                    <a:pt x="0" y="1019770"/>
                  </a:lnTo>
                  <a:lnTo>
                    <a:pt x="0" y="1016471"/>
                  </a:lnTo>
                  <a:lnTo>
                    <a:pt x="3298" y="1013173"/>
                  </a:lnTo>
                  <a:lnTo>
                    <a:pt x="6597" y="1009874"/>
                  </a:lnTo>
                  <a:lnTo>
                    <a:pt x="9895" y="1009874"/>
                  </a:lnTo>
                  <a:lnTo>
                    <a:pt x="13194" y="1009874"/>
                  </a:lnTo>
                  <a:lnTo>
                    <a:pt x="16493" y="1013173"/>
                  </a:lnTo>
                  <a:lnTo>
                    <a:pt x="19791" y="1016471"/>
                  </a:lnTo>
                  <a:lnTo>
                    <a:pt x="19791" y="1019770"/>
                  </a:lnTo>
                  <a:close/>
                </a:path>
                <a:path w="20320" h="1340485">
                  <a:moveTo>
                    <a:pt x="19791" y="1164993"/>
                  </a:moveTo>
                  <a:lnTo>
                    <a:pt x="19791" y="1224365"/>
                  </a:lnTo>
                  <a:lnTo>
                    <a:pt x="19791" y="1230962"/>
                  </a:lnTo>
                  <a:lnTo>
                    <a:pt x="16493" y="1234261"/>
                  </a:lnTo>
                  <a:lnTo>
                    <a:pt x="13194" y="1234261"/>
                  </a:lnTo>
                  <a:lnTo>
                    <a:pt x="9895" y="1237559"/>
                  </a:lnTo>
                  <a:lnTo>
                    <a:pt x="6597" y="1234261"/>
                  </a:lnTo>
                  <a:lnTo>
                    <a:pt x="3298" y="1234261"/>
                  </a:lnTo>
                  <a:lnTo>
                    <a:pt x="0" y="1230962"/>
                  </a:lnTo>
                  <a:lnTo>
                    <a:pt x="0" y="1224365"/>
                  </a:lnTo>
                  <a:lnTo>
                    <a:pt x="0" y="1164993"/>
                  </a:lnTo>
                  <a:lnTo>
                    <a:pt x="0" y="1161695"/>
                  </a:lnTo>
                  <a:lnTo>
                    <a:pt x="3298" y="1158396"/>
                  </a:lnTo>
                  <a:lnTo>
                    <a:pt x="6597" y="1155098"/>
                  </a:lnTo>
                  <a:lnTo>
                    <a:pt x="9895" y="1155098"/>
                  </a:lnTo>
                  <a:lnTo>
                    <a:pt x="13194" y="1155098"/>
                  </a:lnTo>
                  <a:lnTo>
                    <a:pt x="16493" y="1158396"/>
                  </a:lnTo>
                  <a:lnTo>
                    <a:pt x="19791" y="1161695"/>
                  </a:lnTo>
                  <a:lnTo>
                    <a:pt x="19791" y="1164993"/>
                  </a:lnTo>
                  <a:close/>
                </a:path>
                <a:path w="20320" h="1340485">
                  <a:moveTo>
                    <a:pt x="19791" y="1306918"/>
                  </a:moveTo>
                  <a:lnTo>
                    <a:pt x="19791" y="1330007"/>
                  </a:lnTo>
                  <a:lnTo>
                    <a:pt x="19791" y="1333306"/>
                  </a:lnTo>
                  <a:lnTo>
                    <a:pt x="16493" y="1336604"/>
                  </a:lnTo>
                  <a:lnTo>
                    <a:pt x="13194" y="1339902"/>
                  </a:lnTo>
                  <a:lnTo>
                    <a:pt x="9895" y="1339902"/>
                  </a:lnTo>
                  <a:lnTo>
                    <a:pt x="6597" y="1339902"/>
                  </a:lnTo>
                  <a:lnTo>
                    <a:pt x="3298" y="1336604"/>
                  </a:lnTo>
                  <a:lnTo>
                    <a:pt x="0" y="1333306"/>
                  </a:lnTo>
                  <a:lnTo>
                    <a:pt x="0" y="1330007"/>
                  </a:lnTo>
                  <a:lnTo>
                    <a:pt x="0" y="1306918"/>
                  </a:lnTo>
                  <a:lnTo>
                    <a:pt x="0" y="1303620"/>
                  </a:lnTo>
                  <a:lnTo>
                    <a:pt x="3298" y="1300321"/>
                  </a:lnTo>
                  <a:lnTo>
                    <a:pt x="6597" y="1300321"/>
                  </a:lnTo>
                  <a:lnTo>
                    <a:pt x="9895" y="1297023"/>
                  </a:lnTo>
                  <a:lnTo>
                    <a:pt x="13194" y="1300321"/>
                  </a:lnTo>
                  <a:lnTo>
                    <a:pt x="16493" y="1300321"/>
                  </a:lnTo>
                  <a:lnTo>
                    <a:pt x="19791" y="1303620"/>
                  </a:lnTo>
                  <a:lnTo>
                    <a:pt x="19791" y="1306918"/>
                  </a:lnTo>
                  <a:close/>
                </a:path>
              </a:pathLst>
            </a:custGeom>
            <a:ln w="32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429398" y="1866406"/>
              <a:ext cx="2097405" cy="2788920"/>
            </a:xfrm>
            <a:custGeom>
              <a:avLst/>
              <a:gdLst/>
              <a:ahLst/>
              <a:cxnLst/>
              <a:rect l="l" t="t" r="r" b="b"/>
              <a:pathLst>
                <a:path w="2097404" h="2788920">
                  <a:moveTo>
                    <a:pt x="13189" y="2758877"/>
                  </a:moveTo>
                  <a:lnTo>
                    <a:pt x="2093474" y="2758877"/>
                  </a:lnTo>
                </a:path>
                <a:path w="2097404" h="2788920">
                  <a:moveTo>
                    <a:pt x="0" y="2788654"/>
                  </a:moveTo>
                  <a:lnTo>
                    <a:pt x="0" y="16492"/>
                  </a:lnTo>
                </a:path>
                <a:path w="2097404" h="2788920">
                  <a:moveTo>
                    <a:pt x="2080279" y="2788654"/>
                  </a:moveTo>
                  <a:lnTo>
                    <a:pt x="2080279" y="0"/>
                  </a:lnTo>
                </a:path>
                <a:path w="2097404" h="2788920">
                  <a:moveTo>
                    <a:pt x="16488" y="1353005"/>
                  </a:moveTo>
                  <a:lnTo>
                    <a:pt x="2096864" y="1353005"/>
                  </a:lnTo>
                </a:path>
              </a:pathLst>
            </a:custGeom>
            <a:ln w="197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9727572" y="2625914"/>
            <a:ext cx="753110" cy="5454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2050"/>
              </a:lnSpc>
              <a:spcBef>
                <a:spcPts val="90"/>
              </a:spcBef>
            </a:pPr>
            <a:r>
              <a:rPr sz="1750" spc="5" dirty="0">
                <a:latin typeface="Times New Roman"/>
                <a:cs typeface="Times New Roman"/>
              </a:rPr>
              <a:t>nu</a:t>
            </a:r>
            <a:r>
              <a:rPr sz="1750" spc="-40" dirty="0">
                <a:latin typeface="Times New Roman"/>
                <a:cs typeface="Times New Roman"/>
              </a:rPr>
              <a:t>m</a:t>
            </a:r>
            <a:r>
              <a:rPr sz="1750" spc="5" dirty="0">
                <a:latin typeface="Times New Roman"/>
                <a:cs typeface="Times New Roman"/>
              </a:rPr>
              <a:t>2</a:t>
            </a:r>
            <a:r>
              <a:rPr sz="1750" spc="-5" dirty="0">
                <a:latin typeface="Times New Roman"/>
                <a:cs typeface="Times New Roman"/>
              </a:rPr>
              <a:t>:</a:t>
            </a:r>
            <a:r>
              <a:rPr sz="1750" spc="-40" dirty="0">
                <a:latin typeface="Times New Roman"/>
                <a:cs typeface="Times New Roman"/>
              </a:rPr>
              <a:t> </a:t>
            </a:r>
            <a:r>
              <a:rPr sz="1750" spc="-5" dirty="0">
                <a:latin typeface="Times New Roman"/>
                <a:cs typeface="Times New Roman"/>
              </a:rPr>
              <a:t>2</a:t>
            </a:r>
            <a:endParaRPr sz="1750">
              <a:latin typeface="Times New Roman"/>
              <a:cs typeface="Times New Roman"/>
            </a:endParaRPr>
          </a:p>
          <a:p>
            <a:pPr marL="12700">
              <a:lnSpc>
                <a:spcPts val="2050"/>
              </a:lnSpc>
            </a:pPr>
            <a:r>
              <a:rPr sz="1750" spc="5" dirty="0">
                <a:latin typeface="Times New Roman"/>
                <a:cs typeface="Times New Roman"/>
              </a:rPr>
              <a:t>nu</a:t>
            </a:r>
            <a:r>
              <a:rPr sz="1750" spc="-40" dirty="0">
                <a:latin typeface="Times New Roman"/>
                <a:cs typeface="Times New Roman"/>
              </a:rPr>
              <a:t>m</a:t>
            </a:r>
            <a:r>
              <a:rPr sz="1750" spc="5" dirty="0">
                <a:latin typeface="Times New Roman"/>
                <a:cs typeface="Times New Roman"/>
              </a:rPr>
              <a:t>1</a:t>
            </a:r>
            <a:r>
              <a:rPr sz="1750" spc="-5" dirty="0">
                <a:latin typeface="Times New Roman"/>
                <a:cs typeface="Times New Roman"/>
              </a:rPr>
              <a:t>:</a:t>
            </a:r>
            <a:r>
              <a:rPr sz="1750" spc="-40" dirty="0">
                <a:latin typeface="Times New Roman"/>
                <a:cs typeface="Times New Roman"/>
              </a:rPr>
              <a:t> </a:t>
            </a:r>
            <a:r>
              <a:rPr sz="1750" spc="-5" dirty="0">
                <a:latin typeface="Times New Roman"/>
                <a:cs typeface="Times New Roman"/>
              </a:rPr>
              <a:t>5</a:t>
            </a:r>
            <a:endParaRPr sz="1750">
              <a:latin typeface="Times New Roman"/>
              <a:cs typeface="Times New Roman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0493185" y="2740953"/>
            <a:ext cx="607695" cy="1696720"/>
            <a:chOff x="10493185" y="2740953"/>
            <a:chExt cx="607695" cy="1696720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509679" y="2740953"/>
              <a:ext cx="211295" cy="168312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0501432" y="4151772"/>
              <a:ext cx="227965" cy="20320"/>
            </a:xfrm>
            <a:custGeom>
              <a:avLst/>
              <a:gdLst/>
              <a:ahLst/>
              <a:cxnLst/>
              <a:rect l="l" t="t" r="r" b="b"/>
              <a:pathLst>
                <a:path w="227965" h="20320">
                  <a:moveTo>
                    <a:pt x="75960" y="0"/>
                  </a:moveTo>
                  <a:lnTo>
                    <a:pt x="6597" y="0"/>
                  </a:lnTo>
                  <a:lnTo>
                    <a:pt x="0" y="6596"/>
                  </a:lnTo>
                  <a:lnTo>
                    <a:pt x="0" y="13193"/>
                  </a:lnTo>
                  <a:lnTo>
                    <a:pt x="6597" y="19790"/>
                  </a:lnTo>
                  <a:lnTo>
                    <a:pt x="75960" y="19790"/>
                  </a:lnTo>
                  <a:lnTo>
                    <a:pt x="82557" y="13193"/>
                  </a:lnTo>
                  <a:lnTo>
                    <a:pt x="82557" y="6596"/>
                  </a:lnTo>
                  <a:lnTo>
                    <a:pt x="75960" y="0"/>
                  </a:lnTo>
                  <a:close/>
                </a:path>
                <a:path w="227965" h="20320">
                  <a:moveTo>
                    <a:pt x="221329" y="0"/>
                  </a:moveTo>
                  <a:lnTo>
                    <a:pt x="151920" y="0"/>
                  </a:lnTo>
                  <a:lnTo>
                    <a:pt x="145323" y="6596"/>
                  </a:lnTo>
                  <a:lnTo>
                    <a:pt x="145323" y="13193"/>
                  </a:lnTo>
                  <a:lnTo>
                    <a:pt x="151920" y="19790"/>
                  </a:lnTo>
                  <a:lnTo>
                    <a:pt x="221329" y="19790"/>
                  </a:lnTo>
                  <a:lnTo>
                    <a:pt x="227926" y="13193"/>
                  </a:lnTo>
                  <a:lnTo>
                    <a:pt x="227926" y="6596"/>
                  </a:lnTo>
                  <a:lnTo>
                    <a:pt x="22132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501432" y="4151772"/>
              <a:ext cx="227965" cy="20320"/>
            </a:xfrm>
            <a:custGeom>
              <a:avLst/>
              <a:gdLst/>
              <a:ahLst/>
              <a:cxnLst/>
              <a:rect l="l" t="t" r="r" b="b"/>
              <a:pathLst>
                <a:path w="227965" h="20320">
                  <a:moveTo>
                    <a:pt x="9895" y="0"/>
                  </a:moveTo>
                  <a:lnTo>
                    <a:pt x="72661" y="0"/>
                  </a:lnTo>
                  <a:lnTo>
                    <a:pt x="75960" y="0"/>
                  </a:lnTo>
                  <a:lnTo>
                    <a:pt x="79258" y="3298"/>
                  </a:lnTo>
                  <a:lnTo>
                    <a:pt x="82557" y="6596"/>
                  </a:lnTo>
                  <a:lnTo>
                    <a:pt x="82557" y="9895"/>
                  </a:lnTo>
                  <a:lnTo>
                    <a:pt x="82557" y="13193"/>
                  </a:lnTo>
                  <a:lnTo>
                    <a:pt x="79258" y="16492"/>
                  </a:lnTo>
                  <a:lnTo>
                    <a:pt x="75960" y="19790"/>
                  </a:lnTo>
                  <a:lnTo>
                    <a:pt x="72661" y="19790"/>
                  </a:lnTo>
                  <a:lnTo>
                    <a:pt x="9895" y="19790"/>
                  </a:lnTo>
                  <a:lnTo>
                    <a:pt x="6597" y="19790"/>
                  </a:lnTo>
                  <a:lnTo>
                    <a:pt x="3298" y="16492"/>
                  </a:lnTo>
                  <a:lnTo>
                    <a:pt x="0" y="13193"/>
                  </a:lnTo>
                  <a:lnTo>
                    <a:pt x="0" y="9895"/>
                  </a:lnTo>
                  <a:lnTo>
                    <a:pt x="0" y="6596"/>
                  </a:lnTo>
                  <a:lnTo>
                    <a:pt x="3298" y="3298"/>
                  </a:lnTo>
                  <a:lnTo>
                    <a:pt x="6597" y="0"/>
                  </a:lnTo>
                  <a:lnTo>
                    <a:pt x="9895" y="0"/>
                  </a:lnTo>
                  <a:close/>
                </a:path>
                <a:path w="227965" h="20320">
                  <a:moveTo>
                    <a:pt x="155219" y="0"/>
                  </a:moveTo>
                  <a:lnTo>
                    <a:pt x="217893" y="0"/>
                  </a:lnTo>
                  <a:lnTo>
                    <a:pt x="221329" y="0"/>
                  </a:lnTo>
                  <a:lnTo>
                    <a:pt x="224627" y="3298"/>
                  </a:lnTo>
                  <a:lnTo>
                    <a:pt x="227926" y="6596"/>
                  </a:lnTo>
                  <a:lnTo>
                    <a:pt x="227926" y="9895"/>
                  </a:lnTo>
                  <a:lnTo>
                    <a:pt x="227926" y="13193"/>
                  </a:lnTo>
                  <a:lnTo>
                    <a:pt x="224627" y="16492"/>
                  </a:lnTo>
                  <a:lnTo>
                    <a:pt x="221329" y="19790"/>
                  </a:lnTo>
                  <a:lnTo>
                    <a:pt x="217893" y="19790"/>
                  </a:lnTo>
                  <a:lnTo>
                    <a:pt x="155219" y="19790"/>
                  </a:lnTo>
                  <a:lnTo>
                    <a:pt x="151920" y="19790"/>
                  </a:lnTo>
                  <a:lnTo>
                    <a:pt x="148621" y="16492"/>
                  </a:lnTo>
                  <a:lnTo>
                    <a:pt x="145323" y="13193"/>
                  </a:lnTo>
                  <a:lnTo>
                    <a:pt x="145323" y="9895"/>
                  </a:lnTo>
                  <a:lnTo>
                    <a:pt x="145323" y="6596"/>
                  </a:lnTo>
                  <a:lnTo>
                    <a:pt x="148621" y="3298"/>
                  </a:lnTo>
                  <a:lnTo>
                    <a:pt x="151920" y="0"/>
                  </a:lnTo>
                  <a:lnTo>
                    <a:pt x="155219" y="0"/>
                  </a:lnTo>
                  <a:close/>
                </a:path>
              </a:pathLst>
            </a:custGeom>
            <a:ln w="32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494835" y="2973585"/>
              <a:ext cx="591185" cy="165100"/>
            </a:xfrm>
            <a:custGeom>
              <a:avLst/>
              <a:gdLst/>
              <a:ahLst/>
              <a:cxnLst/>
              <a:rect l="l" t="t" r="r" b="b"/>
              <a:pathLst>
                <a:path w="591184" h="165100">
                  <a:moveTo>
                    <a:pt x="165115" y="0"/>
                  </a:moveTo>
                  <a:lnTo>
                    <a:pt x="0" y="82461"/>
                  </a:lnTo>
                  <a:lnTo>
                    <a:pt x="165115" y="165014"/>
                  </a:lnTo>
                  <a:lnTo>
                    <a:pt x="120694" y="95655"/>
                  </a:lnTo>
                  <a:lnTo>
                    <a:pt x="105647" y="95655"/>
                  </a:lnTo>
                  <a:lnTo>
                    <a:pt x="102349" y="92356"/>
                  </a:lnTo>
                  <a:lnTo>
                    <a:pt x="99050" y="85759"/>
                  </a:lnTo>
                  <a:lnTo>
                    <a:pt x="95752" y="82461"/>
                  </a:lnTo>
                  <a:lnTo>
                    <a:pt x="99050" y="75864"/>
                  </a:lnTo>
                  <a:lnTo>
                    <a:pt x="105647" y="69267"/>
                  </a:lnTo>
                  <a:lnTo>
                    <a:pt x="120704" y="69267"/>
                  </a:lnTo>
                  <a:lnTo>
                    <a:pt x="165115" y="0"/>
                  </a:lnTo>
                  <a:close/>
                </a:path>
                <a:path w="591184" h="165100">
                  <a:moveTo>
                    <a:pt x="120704" y="69267"/>
                  </a:moveTo>
                  <a:lnTo>
                    <a:pt x="105647" y="69267"/>
                  </a:lnTo>
                  <a:lnTo>
                    <a:pt x="99050" y="75864"/>
                  </a:lnTo>
                  <a:lnTo>
                    <a:pt x="95752" y="82461"/>
                  </a:lnTo>
                  <a:lnTo>
                    <a:pt x="99050" y="85759"/>
                  </a:lnTo>
                  <a:lnTo>
                    <a:pt x="102349" y="92356"/>
                  </a:lnTo>
                  <a:lnTo>
                    <a:pt x="105647" y="95655"/>
                  </a:lnTo>
                  <a:lnTo>
                    <a:pt x="120694" y="95655"/>
                  </a:lnTo>
                  <a:lnTo>
                    <a:pt x="112245" y="82461"/>
                  </a:lnTo>
                  <a:lnTo>
                    <a:pt x="120704" y="69267"/>
                  </a:lnTo>
                  <a:close/>
                </a:path>
                <a:path w="591184" h="165100">
                  <a:moveTo>
                    <a:pt x="198101" y="69267"/>
                  </a:moveTo>
                  <a:lnTo>
                    <a:pt x="120704" y="69267"/>
                  </a:lnTo>
                  <a:lnTo>
                    <a:pt x="112245" y="82461"/>
                  </a:lnTo>
                  <a:lnTo>
                    <a:pt x="120694" y="95655"/>
                  </a:lnTo>
                  <a:lnTo>
                    <a:pt x="198101" y="95655"/>
                  </a:lnTo>
                  <a:lnTo>
                    <a:pt x="204698" y="92356"/>
                  </a:lnTo>
                  <a:lnTo>
                    <a:pt x="204698" y="85759"/>
                  </a:lnTo>
                  <a:lnTo>
                    <a:pt x="207997" y="82461"/>
                  </a:lnTo>
                  <a:lnTo>
                    <a:pt x="204698" y="75864"/>
                  </a:lnTo>
                  <a:lnTo>
                    <a:pt x="204698" y="72565"/>
                  </a:lnTo>
                  <a:lnTo>
                    <a:pt x="198101" y="69267"/>
                  </a:lnTo>
                  <a:close/>
                </a:path>
                <a:path w="591184" h="165100">
                  <a:moveTo>
                    <a:pt x="392949" y="69267"/>
                  </a:moveTo>
                  <a:lnTo>
                    <a:pt x="297152" y="69267"/>
                  </a:lnTo>
                  <a:lnTo>
                    <a:pt x="290554" y="75864"/>
                  </a:lnTo>
                  <a:lnTo>
                    <a:pt x="290554" y="85759"/>
                  </a:lnTo>
                  <a:lnTo>
                    <a:pt x="293853" y="92356"/>
                  </a:lnTo>
                  <a:lnTo>
                    <a:pt x="297152" y="95655"/>
                  </a:lnTo>
                  <a:lnTo>
                    <a:pt x="392949" y="95655"/>
                  </a:lnTo>
                  <a:lnTo>
                    <a:pt x="396248" y="92356"/>
                  </a:lnTo>
                  <a:lnTo>
                    <a:pt x="399547" y="85759"/>
                  </a:lnTo>
                  <a:lnTo>
                    <a:pt x="399547" y="75864"/>
                  </a:lnTo>
                  <a:lnTo>
                    <a:pt x="392949" y="69267"/>
                  </a:lnTo>
                  <a:close/>
                </a:path>
                <a:path w="591184" h="165100">
                  <a:moveTo>
                    <a:pt x="584453" y="69267"/>
                  </a:moveTo>
                  <a:lnTo>
                    <a:pt x="492000" y="69267"/>
                  </a:lnTo>
                  <a:lnTo>
                    <a:pt x="485403" y="72565"/>
                  </a:lnTo>
                  <a:lnTo>
                    <a:pt x="482104" y="75864"/>
                  </a:lnTo>
                  <a:lnTo>
                    <a:pt x="482104" y="85759"/>
                  </a:lnTo>
                  <a:lnTo>
                    <a:pt x="485403" y="92356"/>
                  </a:lnTo>
                  <a:lnTo>
                    <a:pt x="492000" y="95655"/>
                  </a:lnTo>
                  <a:lnTo>
                    <a:pt x="584453" y="95655"/>
                  </a:lnTo>
                  <a:lnTo>
                    <a:pt x="587752" y="92356"/>
                  </a:lnTo>
                  <a:lnTo>
                    <a:pt x="591051" y="85759"/>
                  </a:lnTo>
                  <a:lnTo>
                    <a:pt x="591051" y="75864"/>
                  </a:lnTo>
                  <a:lnTo>
                    <a:pt x="584453" y="6926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494834" y="2973585"/>
              <a:ext cx="591185" cy="165100"/>
            </a:xfrm>
            <a:custGeom>
              <a:avLst/>
              <a:gdLst/>
              <a:ahLst/>
              <a:cxnLst/>
              <a:rect l="l" t="t" r="r" b="b"/>
              <a:pathLst>
                <a:path w="591184" h="165100">
                  <a:moveTo>
                    <a:pt x="112245" y="69267"/>
                  </a:moveTo>
                  <a:lnTo>
                    <a:pt x="194802" y="69267"/>
                  </a:lnTo>
                  <a:lnTo>
                    <a:pt x="198101" y="69267"/>
                  </a:lnTo>
                  <a:lnTo>
                    <a:pt x="204698" y="72565"/>
                  </a:lnTo>
                  <a:lnTo>
                    <a:pt x="204698" y="75864"/>
                  </a:lnTo>
                  <a:lnTo>
                    <a:pt x="207997" y="82461"/>
                  </a:lnTo>
                  <a:lnTo>
                    <a:pt x="204698" y="85759"/>
                  </a:lnTo>
                  <a:lnTo>
                    <a:pt x="204698" y="92356"/>
                  </a:lnTo>
                  <a:lnTo>
                    <a:pt x="198101" y="95655"/>
                  </a:lnTo>
                  <a:lnTo>
                    <a:pt x="194802" y="95655"/>
                  </a:lnTo>
                  <a:lnTo>
                    <a:pt x="112245" y="95655"/>
                  </a:lnTo>
                  <a:lnTo>
                    <a:pt x="105647" y="95655"/>
                  </a:lnTo>
                  <a:lnTo>
                    <a:pt x="102349" y="92356"/>
                  </a:lnTo>
                  <a:lnTo>
                    <a:pt x="99050" y="85759"/>
                  </a:lnTo>
                  <a:lnTo>
                    <a:pt x="95752" y="82461"/>
                  </a:lnTo>
                  <a:lnTo>
                    <a:pt x="99050" y="75864"/>
                  </a:lnTo>
                  <a:lnTo>
                    <a:pt x="102349" y="72565"/>
                  </a:lnTo>
                  <a:lnTo>
                    <a:pt x="105647" y="69267"/>
                  </a:lnTo>
                  <a:lnTo>
                    <a:pt x="112245" y="69267"/>
                  </a:lnTo>
                  <a:close/>
                </a:path>
                <a:path w="591184" h="165100">
                  <a:moveTo>
                    <a:pt x="303749" y="69267"/>
                  </a:moveTo>
                  <a:lnTo>
                    <a:pt x="386352" y="69267"/>
                  </a:lnTo>
                  <a:lnTo>
                    <a:pt x="392949" y="69267"/>
                  </a:lnTo>
                  <a:lnTo>
                    <a:pt x="396248" y="72565"/>
                  </a:lnTo>
                  <a:lnTo>
                    <a:pt x="399547" y="75864"/>
                  </a:lnTo>
                  <a:lnTo>
                    <a:pt x="399547" y="82461"/>
                  </a:lnTo>
                  <a:lnTo>
                    <a:pt x="399547" y="85759"/>
                  </a:lnTo>
                  <a:lnTo>
                    <a:pt x="396248" y="92356"/>
                  </a:lnTo>
                  <a:lnTo>
                    <a:pt x="392949" y="95655"/>
                  </a:lnTo>
                  <a:lnTo>
                    <a:pt x="386352" y="95655"/>
                  </a:lnTo>
                  <a:lnTo>
                    <a:pt x="303749" y="95655"/>
                  </a:lnTo>
                  <a:lnTo>
                    <a:pt x="297152" y="95655"/>
                  </a:lnTo>
                  <a:lnTo>
                    <a:pt x="293853" y="92356"/>
                  </a:lnTo>
                  <a:lnTo>
                    <a:pt x="290554" y="85759"/>
                  </a:lnTo>
                  <a:lnTo>
                    <a:pt x="290554" y="82461"/>
                  </a:lnTo>
                  <a:lnTo>
                    <a:pt x="290554" y="75864"/>
                  </a:lnTo>
                  <a:lnTo>
                    <a:pt x="293853" y="72565"/>
                  </a:lnTo>
                  <a:lnTo>
                    <a:pt x="297152" y="69267"/>
                  </a:lnTo>
                  <a:lnTo>
                    <a:pt x="303749" y="69267"/>
                  </a:lnTo>
                  <a:close/>
                </a:path>
                <a:path w="591184" h="165100">
                  <a:moveTo>
                    <a:pt x="495299" y="69267"/>
                  </a:moveTo>
                  <a:lnTo>
                    <a:pt x="577856" y="69267"/>
                  </a:lnTo>
                  <a:lnTo>
                    <a:pt x="584453" y="69267"/>
                  </a:lnTo>
                  <a:lnTo>
                    <a:pt x="587752" y="72565"/>
                  </a:lnTo>
                  <a:lnTo>
                    <a:pt x="591051" y="75864"/>
                  </a:lnTo>
                  <a:lnTo>
                    <a:pt x="591051" y="82461"/>
                  </a:lnTo>
                  <a:lnTo>
                    <a:pt x="591051" y="85759"/>
                  </a:lnTo>
                  <a:lnTo>
                    <a:pt x="587752" y="92356"/>
                  </a:lnTo>
                  <a:lnTo>
                    <a:pt x="584453" y="95655"/>
                  </a:lnTo>
                  <a:lnTo>
                    <a:pt x="577856" y="95655"/>
                  </a:lnTo>
                  <a:lnTo>
                    <a:pt x="495299" y="95655"/>
                  </a:lnTo>
                  <a:lnTo>
                    <a:pt x="492000" y="95655"/>
                  </a:lnTo>
                  <a:lnTo>
                    <a:pt x="485403" y="92356"/>
                  </a:lnTo>
                  <a:lnTo>
                    <a:pt x="482104" y="85759"/>
                  </a:lnTo>
                  <a:lnTo>
                    <a:pt x="482104" y="82461"/>
                  </a:lnTo>
                  <a:lnTo>
                    <a:pt x="482104" y="75864"/>
                  </a:lnTo>
                  <a:lnTo>
                    <a:pt x="485403" y="72565"/>
                  </a:lnTo>
                  <a:lnTo>
                    <a:pt x="492000" y="69267"/>
                  </a:lnTo>
                  <a:lnTo>
                    <a:pt x="495299" y="69267"/>
                  </a:lnTo>
                  <a:close/>
                </a:path>
                <a:path w="591184" h="165100">
                  <a:moveTo>
                    <a:pt x="112245" y="82461"/>
                  </a:moveTo>
                  <a:lnTo>
                    <a:pt x="165115" y="165014"/>
                  </a:lnTo>
                  <a:lnTo>
                    <a:pt x="0" y="82461"/>
                  </a:lnTo>
                  <a:lnTo>
                    <a:pt x="165115" y="0"/>
                  </a:lnTo>
                  <a:lnTo>
                    <a:pt x="112245" y="82461"/>
                  </a:lnTo>
                  <a:close/>
                </a:path>
              </a:pathLst>
            </a:custGeom>
            <a:ln w="32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1079288" y="3046151"/>
              <a:ext cx="20320" cy="1379855"/>
            </a:xfrm>
            <a:custGeom>
              <a:avLst/>
              <a:gdLst/>
              <a:ahLst/>
              <a:cxnLst/>
              <a:rect l="l" t="t" r="r" b="b"/>
              <a:pathLst>
                <a:path w="20320" h="1379854">
                  <a:moveTo>
                    <a:pt x="13194" y="79254"/>
                  </a:moveTo>
                  <a:lnTo>
                    <a:pt x="6597" y="79254"/>
                  </a:lnTo>
                  <a:lnTo>
                    <a:pt x="9895" y="82552"/>
                  </a:lnTo>
                  <a:lnTo>
                    <a:pt x="13194" y="79254"/>
                  </a:lnTo>
                  <a:close/>
                </a:path>
                <a:path w="20320" h="1379854">
                  <a:moveTo>
                    <a:pt x="13194" y="0"/>
                  </a:moveTo>
                  <a:lnTo>
                    <a:pt x="6597" y="0"/>
                  </a:lnTo>
                  <a:lnTo>
                    <a:pt x="0" y="6596"/>
                  </a:lnTo>
                  <a:lnTo>
                    <a:pt x="0" y="75955"/>
                  </a:lnTo>
                  <a:lnTo>
                    <a:pt x="3298" y="79254"/>
                  </a:lnTo>
                  <a:lnTo>
                    <a:pt x="16493" y="79254"/>
                  </a:lnTo>
                  <a:lnTo>
                    <a:pt x="19791" y="75955"/>
                  </a:lnTo>
                  <a:lnTo>
                    <a:pt x="19791" y="6596"/>
                  </a:lnTo>
                  <a:lnTo>
                    <a:pt x="13194" y="0"/>
                  </a:lnTo>
                  <a:close/>
                </a:path>
                <a:path w="20320" h="1379854">
                  <a:moveTo>
                    <a:pt x="16493" y="145223"/>
                  </a:moveTo>
                  <a:lnTo>
                    <a:pt x="3298" y="145223"/>
                  </a:lnTo>
                  <a:lnTo>
                    <a:pt x="0" y="148521"/>
                  </a:lnTo>
                  <a:lnTo>
                    <a:pt x="0" y="217880"/>
                  </a:lnTo>
                  <a:lnTo>
                    <a:pt x="6597" y="224477"/>
                  </a:lnTo>
                  <a:lnTo>
                    <a:pt x="13194" y="224477"/>
                  </a:lnTo>
                  <a:lnTo>
                    <a:pt x="19791" y="217880"/>
                  </a:lnTo>
                  <a:lnTo>
                    <a:pt x="19791" y="148521"/>
                  </a:lnTo>
                  <a:lnTo>
                    <a:pt x="16493" y="145223"/>
                  </a:lnTo>
                  <a:close/>
                </a:path>
                <a:path w="20320" h="1379854">
                  <a:moveTo>
                    <a:pt x="9895" y="141924"/>
                  </a:moveTo>
                  <a:lnTo>
                    <a:pt x="6597" y="145223"/>
                  </a:lnTo>
                  <a:lnTo>
                    <a:pt x="13194" y="145223"/>
                  </a:lnTo>
                  <a:lnTo>
                    <a:pt x="9895" y="141924"/>
                  </a:lnTo>
                  <a:close/>
                </a:path>
                <a:path w="20320" h="1379854">
                  <a:moveTo>
                    <a:pt x="13194" y="287148"/>
                  </a:moveTo>
                  <a:lnTo>
                    <a:pt x="6597" y="287148"/>
                  </a:lnTo>
                  <a:lnTo>
                    <a:pt x="0" y="293745"/>
                  </a:lnTo>
                  <a:lnTo>
                    <a:pt x="0" y="363012"/>
                  </a:lnTo>
                  <a:lnTo>
                    <a:pt x="6597" y="369609"/>
                  </a:lnTo>
                  <a:lnTo>
                    <a:pt x="13194" y="369609"/>
                  </a:lnTo>
                  <a:lnTo>
                    <a:pt x="19791" y="363012"/>
                  </a:lnTo>
                  <a:lnTo>
                    <a:pt x="19791" y="293745"/>
                  </a:lnTo>
                  <a:lnTo>
                    <a:pt x="13194" y="287148"/>
                  </a:lnTo>
                  <a:close/>
                </a:path>
                <a:path w="20320" h="1379854">
                  <a:moveTo>
                    <a:pt x="13194" y="432371"/>
                  </a:moveTo>
                  <a:lnTo>
                    <a:pt x="6597" y="432371"/>
                  </a:lnTo>
                  <a:lnTo>
                    <a:pt x="0" y="438968"/>
                  </a:lnTo>
                  <a:lnTo>
                    <a:pt x="0" y="508235"/>
                  </a:lnTo>
                  <a:lnTo>
                    <a:pt x="6597" y="514832"/>
                  </a:lnTo>
                  <a:lnTo>
                    <a:pt x="13194" y="514832"/>
                  </a:lnTo>
                  <a:lnTo>
                    <a:pt x="19791" y="508235"/>
                  </a:lnTo>
                  <a:lnTo>
                    <a:pt x="19791" y="438968"/>
                  </a:lnTo>
                  <a:lnTo>
                    <a:pt x="13194" y="432371"/>
                  </a:lnTo>
                  <a:close/>
                </a:path>
                <a:path w="20320" h="1379854">
                  <a:moveTo>
                    <a:pt x="13194" y="656757"/>
                  </a:moveTo>
                  <a:lnTo>
                    <a:pt x="6597" y="656757"/>
                  </a:lnTo>
                  <a:lnTo>
                    <a:pt x="9895" y="660056"/>
                  </a:lnTo>
                  <a:lnTo>
                    <a:pt x="13194" y="656757"/>
                  </a:lnTo>
                  <a:close/>
                </a:path>
                <a:path w="20320" h="1379854">
                  <a:moveTo>
                    <a:pt x="13194" y="577594"/>
                  </a:moveTo>
                  <a:lnTo>
                    <a:pt x="6597" y="577594"/>
                  </a:lnTo>
                  <a:lnTo>
                    <a:pt x="0" y="584191"/>
                  </a:lnTo>
                  <a:lnTo>
                    <a:pt x="0" y="653459"/>
                  </a:lnTo>
                  <a:lnTo>
                    <a:pt x="3298" y="656757"/>
                  </a:lnTo>
                  <a:lnTo>
                    <a:pt x="16493" y="656757"/>
                  </a:lnTo>
                  <a:lnTo>
                    <a:pt x="19791" y="653459"/>
                  </a:lnTo>
                  <a:lnTo>
                    <a:pt x="19791" y="584191"/>
                  </a:lnTo>
                  <a:lnTo>
                    <a:pt x="13194" y="577594"/>
                  </a:lnTo>
                  <a:close/>
                </a:path>
                <a:path w="20320" h="1379854">
                  <a:moveTo>
                    <a:pt x="16493" y="722818"/>
                  </a:moveTo>
                  <a:lnTo>
                    <a:pt x="3298" y="722818"/>
                  </a:lnTo>
                  <a:lnTo>
                    <a:pt x="0" y="726116"/>
                  </a:lnTo>
                  <a:lnTo>
                    <a:pt x="0" y="795384"/>
                  </a:lnTo>
                  <a:lnTo>
                    <a:pt x="6597" y="801981"/>
                  </a:lnTo>
                  <a:lnTo>
                    <a:pt x="13194" y="801981"/>
                  </a:lnTo>
                  <a:lnTo>
                    <a:pt x="19791" y="795384"/>
                  </a:lnTo>
                  <a:lnTo>
                    <a:pt x="19791" y="726116"/>
                  </a:lnTo>
                  <a:lnTo>
                    <a:pt x="16493" y="722818"/>
                  </a:lnTo>
                  <a:close/>
                </a:path>
                <a:path w="20320" h="1379854">
                  <a:moveTo>
                    <a:pt x="9895" y="719519"/>
                  </a:moveTo>
                  <a:lnTo>
                    <a:pt x="6597" y="722818"/>
                  </a:lnTo>
                  <a:lnTo>
                    <a:pt x="13194" y="722818"/>
                  </a:lnTo>
                  <a:lnTo>
                    <a:pt x="9895" y="719519"/>
                  </a:lnTo>
                  <a:close/>
                </a:path>
                <a:path w="20320" h="1379854">
                  <a:moveTo>
                    <a:pt x="13194" y="864651"/>
                  </a:moveTo>
                  <a:lnTo>
                    <a:pt x="6597" y="864651"/>
                  </a:lnTo>
                  <a:lnTo>
                    <a:pt x="0" y="871248"/>
                  </a:lnTo>
                  <a:lnTo>
                    <a:pt x="0" y="940607"/>
                  </a:lnTo>
                  <a:lnTo>
                    <a:pt x="6597" y="947204"/>
                  </a:lnTo>
                  <a:lnTo>
                    <a:pt x="13194" y="947204"/>
                  </a:lnTo>
                  <a:lnTo>
                    <a:pt x="19791" y="940607"/>
                  </a:lnTo>
                  <a:lnTo>
                    <a:pt x="19791" y="871248"/>
                  </a:lnTo>
                  <a:lnTo>
                    <a:pt x="13194" y="864651"/>
                  </a:lnTo>
                  <a:close/>
                </a:path>
                <a:path w="20320" h="1379854">
                  <a:moveTo>
                    <a:pt x="13194" y="1009874"/>
                  </a:moveTo>
                  <a:lnTo>
                    <a:pt x="6597" y="1009874"/>
                  </a:lnTo>
                  <a:lnTo>
                    <a:pt x="0" y="1016471"/>
                  </a:lnTo>
                  <a:lnTo>
                    <a:pt x="0" y="1085830"/>
                  </a:lnTo>
                  <a:lnTo>
                    <a:pt x="6597" y="1092427"/>
                  </a:lnTo>
                  <a:lnTo>
                    <a:pt x="13194" y="1092427"/>
                  </a:lnTo>
                  <a:lnTo>
                    <a:pt x="19791" y="1085830"/>
                  </a:lnTo>
                  <a:lnTo>
                    <a:pt x="19791" y="1016471"/>
                  </a:lnTo>
                  <a:lnTo>
                    <a:pt x="13194" y="1009874"/>
                  </a:lnTo>
                  <a:close/>
                </a:path>
                <a:path w="20320" h="1379854">
                  <a:moveTo>
                    <a:pt x="13194" y="1234261"/>
                  </a:moveTo>
                  <a:lnTo>
                    <a:pt x="6597" y="1234261"/>
                  </a:lnTo>
                  <a:lnTo>
                    <a:pt x="9895" y="1237559"/>
                  </a:lnTo>
                  <a:lnTo>
                    <a:pt x="13194" y="1234261"/>
                  </a:lnTo>
                  <a:close/>
                </a:path>
                <a:path w="20320" h="1379854">
                  <a:moveTo>
                    <a:pt x="13194" y="1155098"/>
                  </a:moveTo>
                  <a:lnTo>
                    <a:pt x="6597" y="1155098"/>
                  </a:lnTo>
                  <a:lnTo>
                    <a:pt x="0" y="1161695"/>
                  </a:lnTo>
                  <a:lnTo>
                    <a:pt x="0" y="1230962"/>
                  </a:lnTo>
                  <a:lnTo>
                    <a:pt x="3298" y="1234261"/>
                  </a:lnTo>
                  <a:lnTo>
                    <a:pt x="16493" y="1234261"/>
                  </a:lnTo>
                  <a:lnTo>
                    <a:pt x="19791" y="1230962"/>
                  </a:lnTo>
                  <a:lnTo>
                    <a:pt x="19791" y="1161695"/>
                  </a:lnTo>
                  <a:lnTo>
                    <a:pt x="13194" y="1155098"/>
                  </a:lnTo>
                  <a:close/>
                </a:path>
                <a:path w="20320" h="1379854">
                  <a:moveTo>
                    <a:pt x="16493" y="1300321"/>
                  </a:moveTo>
                  <a:lnTo>
                    <a:pt x="3298" y="1300321"/>
                  </a:lnTo>
                  <a:lnTo>
                    <a:pt x="0" y="1303620"/>
                  </a:lnTo>
                  <a:lnTo>
                    <a:pt x="0" y="1372887"/>
                  </a:lnTo>
                  <a:lnTo>
                    <a:pt x="6597" y="1379484"/>
                  </a:lnTo>
                  <a:lnTo>
                    <a:pt x="13194" y="1379484"/>
                  </a:lnTo>
                  <a:lnTo>
                    <a:pt x="19791" y="1372887"/>
                  </a:lnTo>
                  <a:lnTo>
                    <a:pt x="19791" y="1303620"/>
                  </a:lnTo>
                  <a:lnTo>
                    <a:pt x="16493" y="1300321"/>
                  </a:lnTo>
                  <a:close/>
                </a:path>
                <a:path w="20320" h="1379854">
                  <a:moveTo>
                    <a:pt x="9895" y="1297023"/>
                  </a:moveTo>
                  <a:lnTo>
                    <a:pt x="6597" y="1300321"/>
                  </a:lnTo>
                  <a:lnTo>
                    <a:pt x="13194" y="1300321"/>
                  </a:lnTo>
                  <a:lnTo>
                    <a:pt x="9895" y="129702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1079288" y="3046151"/>
              <a:ext cx="20320" cy="1379855"/>
            </a:xfrm>
            <a:custGeom>
              <a:avLst/>
              <a:gdLst/>
              <a:ahLst/>
              <a:cxnLst/>
              <a:rect l="l" t="t" r="r" b="b"/>
              <a:pathLst>
                <a:path w="20320" h="1379854">
                  <a:moveTo>
                    <a:pt x="19791" y="9895"/>
                  </a:moveTo>
                  <a:lnTo>
                    <a:pt x="19791" y="69359"/>
                  </a:lnTo>
                  <a:lnTo>
                    <a:pt x="19791" y="75955"/>
                  </a:lnTo>
                  <a:lnTo>
                    <a:pt x="16493" y="79254"/>
                  </a:lnTo>
                  <a:lnTo>
                    <a:pt x="13194" y="79254"/>
                  </a:lnTo>
                  <a:lnTo>
                    <a:pt x="9895" y="82552"/>
                  </a:lnTo>
                  <a:lnTo>
                    <a:pt x="6597" y="79254"/>
                  </a:lnTo>
                  <a:lnTo>
                    <a:pt x="3298" y="79254"/>
                  </a:lnTo>
                  <a:lnTo>
                    <a:pt x="0" y="75955"/>
                  </a:lnTo>
                  <a:lnTo>
                    <a:pt x="0" y="69359"/>
                  </a:lnTo>
                  <a:lnTo>
                    <a:pt x="0" y="9895"/>
                  </a:lnTo>
                  <a:lnTo>
                    <a:pt x="0" y="6596"/>
                  </a:lnTo>
                  <a:lnTo>
                    <a:pt x="3298" y="3298"/>
                  </a:lnTo>
                  <a:lnTo>
                    <a:pt x="6597" y="0"/>
                  </a:lnTo>
                  <a:lnTo>
                    <a:pt x="9895" y="0"/>
                  </a:lnTo>
                  <a:lnTo>
                    <a:pt x="13194" y="0"/>
                  </a:lnTo>
                  <a:lnTo>
                    <a:pt x="16493" y="3298"/>
                  </a:lnTo>
                  <a:lnTo>
                    <a:pt x="19791" y="6596"/>
                  </a:lnTo>
                  <a:lnTo>
                    <a:pt x="19791" y="9895"/>
                  </a:lnTo>
                  <a:close/>
                </a:path>
                <a:path w="20320" h="1379854">
                  <a:moveTo>
                    <a:pt x="19791" y="151820"/>
                  </a:moveTo>
                  <a:lnTo>
                    <a:pt x="19791" y="214582"/>
                  </a:lnTo>
                  <a:lnTo>
                    <a:pt x="19791" y="217880"/>
                  </a:lnTo>
                  <a:lnTo>
                    <a:pt x="16493" y="221179"/>
                  </a:lnTo>
                  <a:lnTo>
                    <a:pt x="13194" y="224477"/>
                  </a:lnTo>
                  <a:lnTo>
                    <a:pt x="9895" y="224477"/>
                  </a:lnTo>
                  <a:lnTo>
                    <a:pt x="6597" y="224477"/>
                  </a:lnTo>
                  <a:lnTo>
                    <a:pt x="3298" y="221179"/>
                  </a:lnTo>
                  <a:lnTo>
                    <a:pt x="0" y="217880"/>
                  </a:lnTo>
                  <a:lnTo>
                    <a:pt x="0" y="214582"/>
                  </a:lnTo>
                  <a:lnTo>
                    <a:pt x="0" y="151820"/>
                  </a:lnTo>
                  <a:lnTo>
                    <a:pt x="0" y="148521"/>
                  </a:lnTo>
                  <a:lnTo>
                    <a:pt x="3298" y="145223"/>
                  </a:lnTo>
                  <a:lnTo>
                    <a:pt x="6597" y="145223"/>
                  </a:lnTo>
                  <a:lnTo>
                    <a:pt x="9895" y="141924"/>
                  </a:lnTo>
                  <a:lnTo>
                    <a:pt x="13194" y="145223"/>
                  </a:lnTo>
                  <a:lnTo>
                    <a:pt x="16493" y="145223"/>
                  </a:lnTo>
                  <a:lnTo>
                    <a:pt x="19791" y="148521"/>
                  </a:lnTo>
                  <a:lnTo>
                    <a:pt x="19791" y="151820"/>
                  </a:lnTo>
                  <a:close/>
                </a:path>
                <a:path w="20320" h="1379854">
                  <a:moveTo>
                    <a:pt x="19791" y="297043"/>
                  </a:moveTo>
                  <a:lnTo>
                    <a:pt x="19791" y="359714"/>
                  </a:lnTo>
                  <a:lnTo>
                    <a:pt x="19791" y="363012"/>
                  </a:lnTo>
                  <a:lnTo>
                    <a:pt x="16493" y="366311"/>
                  </a:lnTo>
                  <a:lnTo>
                    <a:pt x="13194" y="369609"/>
                  </a:lnTo>
                  <a:lnTo>
                    <a:pt x="9895" y="369609"/>
                  </a:lnTo>
                  <a:lnTo>
                    <a:pt x="6597" y="369609"/>
                  </a:lnTo>
                  <a:lnTo>
                    <a:pt x="3298" y="366311"/>
                  </a:lnTo>
                  <a:lnTo>
                    <a:pt x="0" y="363012"/>
                  </a:lnTo>
                  <a:lnTo>
                    <a:pt x="0" y="359714"/>
                  </a:lnTo>
                  <a:lnTo>
                    <a:pt x="0" y="297043"/>
                  </a:lnTo>
                  <a:lnTo>
                    <a:pt x="0" y="293745"/>
                  </a:lnTo>
                  <a:lnTo>
                    <a:pt x="3298" y="290446"/>
                  </a:lnTo>
                  <a:lnTo>
                    <a:pt x="6597" y="287148"/>
                  </a:lnTo>
                  <a:lnTo>
                    <a:pt x="9895" y="287148"/>
                  </a:lnTo>
                  <a:lnTo>
                    <a:pt x="13194" y="287148"/>
                  </a:lnTo>
                  <a:lnTo>
                    <a:pt x="16493" y="290446"/>
                  </a:lnTo>
                  <a:lnTo>
                    <a:pt x="19791" y="293745"/>
                  </a:lnTo>
                  <a:lnTo>
                    <a:pt x="19791" y="297043"/>
                  </a:lnTo>
                  <a:close/>
                </a:path>
                <a:path w="20320" h="1379854">
                  <a:moveTo>
                    <a:pt x="19791" y="442266"/>
                  </a:moveTo>
                  <a:lnTo>
                    <a:pt x="19791" y="504937"/>
                  </a:lnTo>
                  <a:lnTo>
                    <a:pt x="19791" y="508235"/>
                  </a:lnTo>
                  <a:lnTo>
                    <a:pt x="16493" y="511534"/>
                  </a:lnTo>
                  <a:lnTo>
                    <a:pt x="13194" y="514832"/>
                  </a:lnTo>
                  <a:lnTo>
                    <a:pt x="9895" y="514832"/>
                  </a:lnTo>
                  <a:lnTo>
                    <a:pt x="6597" y="514832"/>
                  </a:lnTo>
                  <a:lnTo>
                    <a:pt x="3298" y="511534"/>
                  </a:lnTo>
                  <a:lnTo>
                    <a:pt x="0" y="508235"/>
                  </a:lnTo>
                  <a:lnTo>
                    <a:pt x="0" y="504937"/>
                  </a:lnTo>
                  <a:lnTo>
                    <a:pt x="0" y="442266"/>
                  </a:lnTo>
                  <a:lnTo>
                    <a:pt x="0" y="438968"/>
                  </a:lnTo>
                  <a:lnTo>
                    <a:pt x="3298" y="435670"/>
                  </a:lnTo>
                  <a:lnTo>
                    <a:pt x="6597" y="432371"/>
                  </a:lnTo>
                  <a:lnTo>
                    <a:pt x="9895" y="432371"/>
                  </a:lnTo>
                  <a:lnTo>
                    <a:pt x="13194" y="432371"/>
                  </a:lnTo>
                  <a:lnTo>
                    <a:pt x="16493" y="435670"/>
                  </a:lnTo>
                  <a:lnTo>
                    <a:pt x="19791" y="438968"/>
                  </a:lnTo>
                  <a:lnTo>
                    <a:pt x="19791" y="442266"/>
                  </a:lnTo>
                  <a:close/>
                </a:path>
                <a:path w="20320" h="1379854">
                  <a:moveTo>
                    <a:pt x="19791" y="587490"/>
                  </a:moveTo>
                  <a:lnTo>
                    <a:pt x="19791" y="646862"/>
                  </a:lnTo>
                  <a:lnTo>
                    <a:pt x="19791" y="653459"/>
                  </a:lnTo>
                  <a:lnTo>
                    <a:pt x="16493" y="656757"/>
                  </a:lnTo>
                  <a:lnTo>
                    <a:pt x="13194" y="656757"/>
                  </a:lnTo>
                  <a:lnTo>
                    <a:pt x="9895" y="660056"/>
                  </a:lnTo>
                  <a:lnTo>
                    <a:pt x="6597" y="656757"/>
                  </a:lnTo>
                  <a:lnTo>
                    <a:pt x="3298" y="656757"/>
                  </a:lnTo>
                  <a:lnTo>
                    <a:pt x="0" y="653459"/>
                  </a:lnTo>
                  <a:lnTo>
                    <a:pt x="0" y="646862"/>
                  </a:lnTo>
                  <a:lnTo>
                    <a:pt x="0" y="587490"/>
                  </a:lnTo>
                  <a:lnTo>
                    <a:pt x="0" y="584191"/>
                  </a:lnTo>
                  <a:lnTo>
                    <a:pt x="3298" y="580893"/>
                  </a:lnTo>
                  <a:lnTo>
                    <a:pt x="6597" y="577594"/>
                  </a:lnTo>
                  <a:lnTo>
                    <a:pt x="9895" y="577594"/>
                  </a:lnTo>
                  <a:lnTo>
                    <a:pt x="13194" y="577594"/>
                  </a:lnTo>
                  <a:lnTo>
                    <a:pt x="16493" y="580893"/>
                  </a:lnTo>
                  <a:lnTo>
                    <a:pt x="19791" y="584191"/>
                  </a:lnTo>
                  <a:lnTo>
                    <a:pt x="19791" y="587490"/>
                  </a:lnTo>
                  <a:close/>
                </a:path>
                <a:path w="20320" h="1379854">
                  <a:moveTo>
                    <a:pt x="19791" y="729415"/>
                  </a:moveTo>
                  <a:lnTo>
                    <a:pt x="19791" y="792085"/>
                  </a:lnTo>
                  <a:lnTo>
                    <a:pt x="19791" y="795384"/>
                  </a:lnTo>
                  <a:lnTo>
                    <a:pt x="16493" y="798682"/>
                  </a:lnTo>
                  <a:lnTo>
                    <a:pt x="13194" y="801981"/>
                  </a:lnTo>
                  <a:lnTo>
                    <a:pt x="9895" y="801981"/>
                  </a:lnTo>
                  <a:lnTo>
                    <a:pt x="6597" y="801981"/>
                  </a:lnTo>
                  <a:lnTo>
                    <a:pt x="3298" y="798682"/>
                  </a:lnTo>
                  <a:lnTo>
                    <a:pt x="0" y="795384"/>
                  </a:lnTo>
                  <a:lnTo>
                    <a:pt x="0" y="792085"/>
                  </a:lnTo>
                  <a:lnTo>
                    <a:pt x="0" y="729415"/>
                  </a:lnTo>
                  <a:lnTo>
                    <a:pt x="0" y="726116"/>
                  </a:lnTo>
                  <a:lnTo>
                    <a:pt x="3298" y="722818"/>
                  </a:lnTo>
                  <a:lnTo>
                    <a:pt x="6597" y="722818"/>
                  </a:lnTo>
                  <a:lnTo>
                    <a:pt x="9895" y="719519"/>
                  </a:lnTo>
                  <a:lnTo>
                    <a:pt x="13194" y="722818"/>
                  </a:lnTo>
                  <a:lnTo>
                    <a:pt x="16493" y="722818"/>
                  </a:lnTo>
                  <a:lnTo>
                    <a:pt x="19791" y="726116"/>
                  </a:lnTo>
                  <a:lnTo>
                    <a:pt x="19791" y="729415"/>
                  </a:lnTo>
                  <a:close/>
                </a:path>
                <a:path w="20320" h="1379854">
                  <a:moveTo>
                    <a:pt x="19791" y="874546"/>
                  </a:moveTo>
                  <a:lnTo>
                    <a:pt x="19791" y="937309"/>
                  </a:lnTo>
                  <a:lnTo>
                    <a:pt x="19791" y="940607"/>
                  </a:lnTo>
                  <a:lnTo>
                    <a:pt x="16493" y="943905"/>
                  </a:lnTo>
                  <a:lnTo>
                    <a:pt x="13194" y="947204"/>
                  </a:lnTo>
                  <a:lnTo>
                    <a:pt x="9895" y="947204"/>
                  </a:lnTo>
                  <a:lnTo>
                    <a:pt x="6597" y="947204"/>
                  </a:lnTo>
                  <a:lnTo>
                    <a:pt x="3298" y="943905"/>
                  </a:lnTo>
                  <a:lnTo>
                    <a:pt x="0" y="940607"/>
                  </a:lnTo>
                  <a:lnTo>
                    <a:pt x="0" y="937309"/>
                  </a:lnTo>
                  <a:lnTo>
                    <a:pt x="0" y="874546"/>
                  </a:lnTo>
                  <a:lnTo>
                    <a:pt x="0" y="871248"/>
                  </a:lnTo>
                  <a:lnTo>
                    <a:pt x="3298" y="867950"/>
                  </a:lnTo>
                  <a:lnTo>
                    <a:pt x="6597" y="864651"/>
                  </a:lnTo>
                  <a:lnTo>
                    <a:pt x="9895" y="864651"/>
                  </a:lnTo>
                  <a:lnTo>
                    <a:pt x="13194" y="864651"/>
                  </a:lnTo>
                  <a:lnTo>
                    <a:pt x="16493" y="867950"/>
                  </a:lnTo>
                  <a:lnTo>
                    <a:pt x="19791" y="871248"/>
                  </a:lnTo>
                  <a:lnTo>
                    <a:pt x="19791" y="874546"/>
                  </a:lnTo>
                  <a:close/>
                </a:path>
                <a:path w="20320" h="1379854">
                  <a:moveTo>
                    <a:pt x="19791" y="1019770"/>
                  </a:moveTo>
                  <a:lnTo>
                    <a:pt x="19791" y="1082532"/>
                  </a:lnTo>
                  <a:lnTo>
                    <a:pt x="19791" y="1085830"/>
                  </a:lnTo>
                  <a:lnTo>
                    <a:pt x="16493" y="1089129"/>
                  </a:lnTo>
                  <a:lnTo>
                    <a:pt x="13194" y="1092427"/>
                  </a:lnTo>
                  <a:lnTo>
                    <a:pt x="9895" y="1092427"/>
                  </a:lnTo>
                  <a:lnTo>
                    <a:pt x="6597" y="1092427"/>
                  </a:lnTo>
                  <a:lnTo>
                    <a:pt x="3298" y="1089129"/>
                  </a:lnTo>
                  <a:lnTo>
                    <a:pt x="0" y="1085830"/>
                  </a:lnTo>
                  <a:lnTo>
                    <a:pt x="0" y="1082532"/>
                  </a:lnTo>
                  <a:lnTo>
                    <a:pt x="0" y="1019770"/>
                  </a:lnTo>
                  <a:lnTo>
                    <a:pt x="0" y="1016471"/>
                  </a:lnTo>
                  <a:lnTo>
                    <a:pt x="3298" y="1013173"/>
                  </a:lnTo>
                  <a:lnTo>
                    <a:pt x="6597" y="1009874"/>
                  </a:lnTo>
                  <a:lnTo>
                    <a:pt x="9895" y="1009874"/>
                  </a:lnTo>
                  <a:lnTo>
                    <a:pt x="13194" y="1009874"/>
                  </a:lnTo>
                  <a:lnTo>
                    <a:pt x="16493" y="1013173"/>
                  </a:lnTo>
                  <a:lnTo>
                    <a:pt x="19791" y="1016471"/>
                  </a:lnTo>
                  <a:lnTo>
                    <a:pt x="19791" y="1019770"/>
                  </a:lnTo>
                  <a:close/>
                </a:path>
                <a:path w="20320" h="1379854">
                  <a:moveTo>
                    <a:pt x="19791" y="1164993"/>
                  </a:moveTo>
                  <a:lnTo>
                    <a:pt x="19791" y="1224365"/>
                  </a:lnTo>
                  <a:lnTo>
                    <a:pt x="19791" y="1230962"/>
                  </a:lnTo>
                  <a:lnTo>
                    <a:pt x="16493" y="1234261"/>
                  </a:lnTo>
                  <a:lnTo>
                    <a:pt x="13194" y="1234261"/>
                  </a:lnTo>
                  <a:lnTo>
                    <a:pt x="9895" y="1237559"/>
                  </a:lnTo>
                  <a:lnTo>
                    <a:pt x="6597" y="1234261"/>
                  </a:lnTo>
                  <a:lnTo>
                    <a:pt x="3298" y="1234261"/>
                  </a:lnTo>
                  <a:lnTo>
                    <a:pt x="0" y="1230962"/>
                  </a:lnTo>
                  <a:lnTo>
                    <a:pt x="0" y="1224365"/>
                  </a:lnTo>
                  <a:lnTo>
                    <a:pt x="0" y="1164993"/>
                  </a:lnTo>
                  <a:lnTo>
                    <a:pt x="0" y="1161695"/>
                  </a:lnTo>
                  <a:lnTo>
                    <a:pt x="3298" y="1158396"/>
                  </a:lnTo>
                  <a:lnTo>
                    <a:pt x="6597" y="1155098"/>
                  </a:lnTo>
                  <a:lnTo>
                    <a:pt x="9895" y="1155098"/>
                  </a:lnTo>
                  <a:lnTo>
                    <a:pt x="13194" y="1155098"/>
                  </a:lnTo>
                  <a:lnTo>
                    <a:pt x="16493" y="1158396"/>
                  </a:lnTo>
                  <a:lnTo>
                    <a:pt x="19791" y="1161695"/>
                  </a:lnTo>
                  <a:lnTo>
                    <a:pt x="19791" y="1164993"/>
                  </a:lnTo>
                  <a:close/>
                </a:path>
                <a:path w="20320" h="1379854">
                  <a:moveTo>
                    <a:pt x="19791" y="1306918"/>
                  </a:moveTo>
                  <a:lnTo>
                    <a:pt x="19791" y="1369589"/>
                  </a:lnTo>
                  <a:lnTo>
                    <a:pt x="19791" y="1372887"/>
                  </a:lnTo>
                  <a:lnTo>
                    <a:pt x="16493" y="1376185"/>
                  </a:lnTo>
                  <a:lnTo>
                    <a:pt x="13194" y="1379484"/>
                  </a:lnTo>
                  <a:lnTo>
                    <a:pt x="9895" y="1379484"/>
                  </a:lnTo>
                  <a:lnTo>
                    <a:pt x="6597" y="1379484"/>
                  </a:lnTo>
                  <a:lnTo>
                    <a:pt x="3298" y="1376185"/>
                  </a:lnTo>
                  <a:lnTo>
                    <a:pt x="0" y="1372887"/>
                  </a:lnTo>
                  <a:lnTo>
                    <a:pt x="0" y="1369589"/>
                  </a:lnTo>
                  <a:lnTo>
                    <a:pt x="0" y="1306918"/>
                  </a:lnTo>
                  <a:lnTo>
                    <a:pt x="0" y="1303620"/>
                  </a:lnTo>
                  <a:lnTo>
                    <a:pt x="3298" y="1300321"/>
                  </a:lnTo>
                  <a:lnTo>
                    <a:pt x="6597" y="1300321"/>
                  </a:lnTo>
                  <a:lnTo>
                    <a:pt x="9895" y="1297023"/>
                  </a:lnTo>
                  <a:lnTo>
                    <a:pt x="13194" y="1300321"/>
                  </a:lnTo>
                  <a:lnTo>
                    <a:pt x="16493" y="1300321"/>
                  </a:lnTo>
                  <a:lnTo>
                    <a:pt x="19791" y="1303620"/>
                  </a:lnTo>
                  <a:lnTo>
                    <a:pt x="19791" y="1306918"/>
                  </a:lnTo>
                  <a:close/>
                </a:path>
              </a:pathLst>
            </a:custGeom>
            <a:ln w="32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0517925" y="4415740"/>
              <a:ext cx="515620" cy="20320"/>
            </a:xfrm>
            <a:custGeom>
              <a:avLst/>
              <a:gdLst/>
              <a:ahLst/>
              <a:cxnLst/>
              <a:rect l="l" t="t" r="r" b="b"/>
              <a:pathLst>
                <a:path w="515620" h="20320">
                  <a:moveTo>
                    <a:pt x="75960" y="0"/>
                  </a:moveTo>
                  <a:lnTo>
                    <a:pt x="6597" y="0"/>
                  </a:lnTo>
                  <a:lnTo>
                    <a:pt x="0" y="6596"/>
                  </a:lnTo>
                  <a:lnTo>
                    <a:pt x="0" y="13193"/>
                  </a:lnTo>
                  <a:lnTo>
                    <a:pt x="6597" y="19790"/>
                  </a:lnTo>
                  <a:lnTo>
                    <a:pt x="75960" y="19790"/>
                  </a:lnTo>
                  <a:lnTo>
                    <a:pt x="82557" y="13193"/>
                  </a:lnTo>
                  <a:lnTo>
                    <a:pt x="82557" y="6596"/>
                  </a:lnTo>
                  <a:lnTo>
                    <a:pt x="75960" y="0"/>
                  </a:lnTo>
                  <a:close/>
                </a:path>
                <a:path w="515620" h="20320">
                  <a:moveTo>
                    <a:pt x="221329" y="0"/>
                  </a:moveTo>
                  <a:lnTo>
                    <a:pt x="151920" y="0"/>
                  </a:lnTo>
                  <a:lnTo>
                    <a:pt x="145323" y="6596"/>
                  </a:lnTo>
                  <a:lnTo>
                    <a:pt x="145323" y="13193"/>
                  </a:lnTo>
                  <a:lnTo>
                    <a:pt x="151920" y="19790"/>
                  </a:lnTo>
                  <a:lnTo>
                    <a:pt x="221329" y="19790"/>
                  </a:lnTo>
                  <a:lnTo>
                    <a:pt x="227926" y="13193"/>
                  </a:lnTo>
                  <a:lnTo>
                    <a:pt x="227926" y="6596"/>
                  </a:lnTo>
                  <a:lnTo>
                    <a:pt x="221329" y="0"/>
                  </a:lnTo>
                  <a:close/>
                </a:path>
                <a:path w="515620" h="20320">
                  <a:moveTo>
                    <a:pt x="366560" y="0"/>
                  </a:moveTo>
                  <a:lnTo>
                    <a:pt x="297152" y="0"/>
                  </a:lnTo>
                  <a:lnTo>
                    <a:pt x="290554" y="6596"/>
                  </a:lnTo>
                  <a:lnTo>
                    <a:pt x="290554" y="13193"/>
                  </a:lnTo>
                  <a:lnTo>
                    <a:pt x="297152" y="19790"/>
                  </a:lnTo>
                  <a:lnTo>
                    <a:pt x="366560" y="19790"/>
                  </a:lnTo>
                  <a:lnTo>
                    <a:pt x="369859" y="16492"/>
                  </a:lnTo>
                  <a:lnTo>
                    <a:pt x="369859" y="13193"/>
                  </a:lnTo>
                  <a:lnTo>
                    <a:pt x="373158" y="9895"/>
                  </a:lnTo>
                  <a:lnTo>
                    <a:pt x="369859" y="6596"/>
                  </a:lnTo>
                  <a:lnTo>
                    <a:pt x="369859" y="3298"/>
                  </a:lnTo>
                  <a:lnTo>
                    <a:pt x="366560" y="0"/>
                  </a:lnTo>
                  <a:close/>
                </a:path>
                <a:path w="515620" h="20320">
                  <a:moveTo>
                    <a:pt x="508585" y="0"/>
                  </a:moveTo>
                  <a:lnTo>
                    <a:pt x="439222" y="0"/>
                  </a:lnTo>
                  <a:lnTo>
                    <a:pt x="435923" y="3298"/>
                  </a:lnTo>
                  <a:lnTo>
                    <a:pt x="435923" y="6596"/>
                  </a:lnTo>
                  <a:lnTo>
                    <a:pt x="432625" y="9895"/>
                  </a:lnTo>
                  <a:lnTo>
                    <a:pt x="435923" y="13193"/>
                  </a:lnTo>
                  <a:lnTo>
                    <a:pt x="435923" y="16492"/>
                  </a:lnTo>
                  <a:lnTo>
                    <a:pt x="439222" y="19790"/>
                  </a:lnTo>
                  <a:lnTo>
                    <a:pt x="508585" y="19790"/>
                  </a:lnTo>
                  <a:lnTo>
                    <a:pt x="515182" y="13193"/>
                  </a:lnTo>
                  <a:lnTo>
                    <a:pt x="515182" y="6596"/>
                  </a:lnTo>
                  <a:lnTo>
                    <a:pt x="50858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0517925" y="4415740"/>
              <a:ext cx="515620" cy="20320"/>
            </a:xfrm>
            <a:custGeom>
              <a:avLst/>
              <a:gdLst/>
              <a:ahLst/>
              <a:cxnLst/>
              <a:rect l="l" t="t" r="r" b="b"/>
              <a:pathLst>
                <a:path w="515620" h="20320">
                  <a:moveTo>
                    <a:pt x="9987" y="0"/>
                  </a:moveTo>
                  <a:lnTo>
                    <a:pt x="72661" y="0"/>
                  </a:lnTo>
                  <a:lnTo>
                    <a:pt x="75960" y="0"/>
                  </a:lnTo>
                  <a:lnTo>
                    <a:pt x="79258" y="3298"/>
                  </a:lnTo>
                  <a:lnTo>
                    <a:pt x="82557" y="6596"/>
                  </a:lnTo>
                  <a:lnTo>
                    <a:pt x="82557" y="9895"/>
                  </a:lnTo>
                  <a:lnTo>
                    <a:pt x="82557" y="13193"/>
                  </a:lnTo>
                  <a:lnTo>
                    <a:pt x="79258" y="16492"/>
                  </a:lnTo>
                  <a:lnTo>
                    <a:pt x="75960" y="19790"/>
                  </a:lnTo>
                  <a:lnTo>
                    <a:pt x="72661" y="19790"/>
                  </a:lnTo>
                  <a:lnTo>
                    <a:pt x="9987" y="19790"/>
                  </a:lnTo>
                  <a:lnTo>
                    <a:pt x="6597" y="19790"/>
                  </a:lnTo>
                  <a:lnTo>
                    <a:pt x="3298" y="16492"/>
                  </a:lnTo>
                  <a:lnTo>
                    <a:pt x="0" y="13193"/>
                  </a:lnTo>
                  <a:lnTo>
                    <a:pt x="0" y="9895"/>
                  </a:lnTo>
                  <a:lnTo>
                    <a:pt x="0" y="6596"/>
                  </a:lnTo>
                  <a:lnTo>
                    <a:pt x="3298" y="3298"/>
                  </a:lnTo>
                  <a:lnTo>
                    <a:pt x="6597" y="0"/>
                  </a:lnTo>
                  <a:lnTo>
                    <a:pt x="9987" y="0"/>
                  </a:lnTo>
                  <a:close/>
                </a:path>
                <a:path w="515620" h="20320">
                  <a:moveTo>
                    <a:pt x="155219" y="0"/>
                  </a:moveTo>
                  <a:lnTo>
                    <a:pt x="218030" y="0"/>
                  </a:lnTo>
                  <a:lnTo>
                    <a:pt x="221329" y="0"/>
                  </a:lnTo>
                  <a:lnTo>
                    <a:pt x="224627" y="3298"/>
                  </a:lnTo>
                  <a:lnTo>
                    <a:pt x="227926" y="6596"/>
                  </a:lnTo>
                  <a:lnTo>
                    <a:pt x="227926" y="9895"/>
                  </a:lnTo>
                  <a:lnTo>
                    <a:pt x="227926" y="13193"/>
                  </a:lnTo>
                  <a:lnTo>
                    <a:pt x="224627" y="16492"/>
                  </a:lnTo>
                  <a:lnTo>
                    <a:pt x="221329" y="19790"/>
                  </a:lnTo>
                  <a:lnTo>
                    <a:pt x="218030" y="19790"/>
                  </a:lnTo>
                  <a:lnTo>
                    <a:pt x="155219" y="19790"/>
                  </a:lnTo>
                  <a:lnTo>
                    <a:pt x="151920" y="19790"/>
                  </a:lnTo>
                  <a:lnTo>
                    <a:pt x="148621" y="16492"/>
                  </a:lnTo>
                  <a:lnTo>
                    <a:pt x="145323" y="13193"/>
                  </a:lnTo>
                  <a:lnTo>
                    <a:pt x="145323" y="9895"/>
                  </a:lnTo>
                  <a:lnTo>
                    <a:pt x="145323" y="6596"/>
                  </a:lnTo>
                  <a:lnTo>
                    <a:pt x="148621" y="3298"/>
                  </a:lnTo>
                  <a:lnTo>
                    <a:pt x="151920" y="0"/>
                  </a:lnTo>
                  <a:lnTo>
                    <a:pt x="155219" y="0"/>
                  </a:lnTo>
                  <a:close/>
                </a:path>
                <a:path w="515620" h="20320">
                  <a:moveTo>
                    <a:pt x="300588" y="0"/>
                  </a:moveTo>
                  <a:lnTo>
                    <a:pt x="363262" y="0"/>
                  </a:lnTo>
                  <a:lnTo>
                    <a:pt x="366560" y="0"/>
                  </a:lnTo>
                  <a:lnTo>
                    <a:pt x="369859" y="3298"/>
                  </a:lnTo>
                  <a:lnTo>
                    <a:pt x="369859" y="6596"/>
                  </a:lnTo>
                  <a:lnTo>
                    <a:pt x="373158" y="9895"/>
                  </a:lnTo>
                  <a:lnTo>
                    <a:pt x="369859" y="13193"/>
                  </a:lnTo>
                  <a:lnTo>
                    <a:pt x="369859" y="16492"/>
                  </a:lnTo>
                  <a:lnTo>
                    <a:pt x="366560" y="19790"/>
                  </a:lnTo>
                  <a:lnTo>
                    <a:pt x="363262" y="19790"/>
                  </a:lnTo>
                  <a:lnTo>
                    <a:pt x="300588" y="19790"/>
                  </a:lnTo>
                  <a:lnTo>
                    <a:pt x="297152" y="19790"/>
                  </a:lnTo>
                  <a:lnTo>
                    <a:pt x="293853" y="16492"/>
                  </a:lnTo>
                  <a:lnTo>
                    <a:pt x="290554" y="13193"/>
                  </a:lnTo>
                  <a:lnTo>
                    <a:pt x="290554" y="9895"/>
                  </a:lnTo>
                  <a:lnTo>
                    <a:pt x="290554" y="6596"/>
                  </a:lnTo>
                  <a:lnTo>
                    <a:pt x="293853" y="3298"/>
                  </a:lnTo>
                  <a:lnTo>
                    <a:pt x="297152" y="0"/>
                  </a:lnTo>
                  <a:lnTo>
                    <a:pt x="300588" y="0"/>
                  </a:lnTo>
                  <a:close/>
                </a:path>
                <a:path w="515620" h="20320">
                  <a:moveTo>
                    <a:pt x="445819" y="0"/>
                  </a:moveTo>
                  <a:lnTo>
                    <a:pt x="505286" y="0"/>
                  </a:lnTo>
                  <a:lnTo>
                    <a:pt x="508585" y="0"/>
                  </a:lnTo>
                  <a:lnTo>
                    <a:pt x="511884" y="3298"/>
                  </a:lnTo>
                  <a:lnTo>
                    <a:pt x="515182" y="6596"/>
                  </a:lnTo>
                  <a:lnTo>
                    <a:pt x="515182" y="9895"/>
                  </a:lnTo>
                  <a:lnTo>
                    <a:pt x="515182" y="13193"/>
                  </a:lnTo>
                  <a:lnTo>
                    <a:pt x="511884" y="16492"/>
                  </a:lnTo>
                  <a:lnTo>
                    <a:pt x="508585" y="19790"/>
                  </a:lnTo>
                  <a:lnTo>
                    <a:pt x="505286" y="19790"/>
                  </a:lnTo>
                  <a:lnTo>
                    <a:pt x="445819" y="19790"/>
                  </a:lnTo>
                  <a:lnTo>
                    <a:pt x="439222" y="19790"/>
                  </a:lnTo>
                  <a:lnTo>
                    <a:pt x="435923" y="16492"/>
                  </a:lnTo>
                  <a:lnTo>
                    <a:pt x="435923" y="13193"/>
                  </a:lnTo>
                  <a:lnTo>
                    <a:pt x="432625" y="9895"/>
                  </a:lnTo>
                  <a:lnTo>
                    <a:pt x="435923" y="6596"/>
                  </a:lnTo>
                  <a:lnTo>
                    <a:pt x="435923" y="3298"/>
                  </a:lnTo>
                  <a:lnTo>
                    <a:pt x="439222" y="0"/>
                  </a:lnTo>
                  <a:lnTo>
                    <a:pt x="445819" y="0"/>
                  </a:lnTo>
                  <a:close/>
                </a:path>
              </a:pathLst>
            </a:custGeom>
            <a:ln w="32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8446382" y="3229896"/>
            <a:ext cx="2018030" cy="242951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 marR="45085">
              <a:lnSpc>
                <a:spcPts val="1970"/>
              </a:lnSpc>
              <a:spcBef>
                <a:spcPts val="265"/>
              </a:spcBef>
            </a:pPr>
            <a:r>
              <a:rPr sz="1750" spc="-5" dirty="0">
                <a:latin typeface="Times New Roman"/>
                <a:cs typeface="Times New Roman"/>
              </a:rPr>
              <a:t>Space </a:t>
            </a:r>
            <a:r>
              <a:rPr sz="1750" spc="-15" dirty="0">
                <a:latin typeface="Times New Roman"/>
                <a:cs typeface="Times New Roman"/>
              </a:rPr>
              <a:t>required for </a:t>
            </a:r>
            <a:r>
              <a:rPr sz="1750" spc="-10" dirty="0">
                <a:latin typeface="Times New Roman"/>
                <a:cs typeface="Times New Roman"/>
              </a:rPr>
              <a:t>the </a:t>
            </a:r>
            <a:r>
              <a:rPr sz="1750" spc="-425" dirty="0">
                <a:latin typeface="Times New Roman"/>
                <a:cs typeface="Times New Roman"/>
              </a:rPr>
              <a:t> </a:t>
            </a:r>
            <a:r>
              <a:rPr sz="1750" spc="-10" dirty="0">
                <a:latin typeface="Times New Roman"/>
                <a:cs typeface="Times New Roman"/>
              </a:rPr>
              <a:t>main</a:t>
            </a:r>
            <a:r>
              <a:rPr sz="1750" spc="5" dirty="0">
                <a:latin typeface="Times New Roman"/>
                <a:cs typeface="Times New Roman"/>
              </a:rPr>
              <a:t> </a:t>
            </a:r>
            <a:r>
              <a:rPr sz="1750" spc="-15" dirty="0">
                <a:latin typeface="Times New Roman"/>
                <a:cs typeface="Times New Roman"/>
              </a:rPr>
              <a:t>method</a:t>
            </a:r>
            <a:endParaRPr sz="1750">
              <a:latin typeface="Times New Roman"/>
              <a:cs typeface="Times New Roman"/>
            </a:endParaRPr>
          </a:p>
          <a:p>
            <a:pPr marL="1718945">
              <a:lnSpc>
                <a:spcPts val="1900"/>
              </a:lnSpc>
            </a:pPr>
            <a:r>
              <a:rPr sz="1750" dirty="0">
                <a:latin typeface="Times New Roman"/>
                <a:cs typeface="Times New Roman"/>
              </a:rPr>
              <a:t>k:</a:t>
            </a:r>
            <a:endParaRPr sz="1750">
              <a:latin typeface="Times New Roman"/>
              <a:cs typeface="Times New Roman"/>
            </a:endParaRPr>
          </a:p>
          <a:p>
            <a:pPr marL="1716405">
              <a:lnSpc>
                <a:spcPts val="1989"/>
              </a:lnSpc>
            </a:pPr>
            <a:r>
              <a:rPr sz="1750" dirty="0">
                <a:latin typeface="Times New Roman"/>
                <a:cs typeface="Times New Roman"/>
              </a:rPr>
              <a:t>j</a:t>
            </a:r>
            <a:r>
              <a:rPr sz="1750" spc="-5" dirty="0">
                <a:latin typeface="Times New Roman"/>
                <a:cs typeface="Times New Roman"/>
              </a:rPr>
              <a:t>:</a:t>
            </a:r>
            <a:r>
              <a:rPr sz="1750" spc="-15" dirty="0">
                <a:latin typeface="Times New Roman"/>
                <a:cs typeface="Times New Roman"/>
              </a:rPr>
              <a:t> </a:t>
            </a:r>
            <a:r>
              <a:rPr sz="1750" spc="-5" dirty="0">
                <a:latin typeface="Times New Roman"/>
                <a:cs typeface="Times New Roman"/>
              </a:rPr>
              <a:t>2</a:t>
            </a:r>
            <a:endParaRPr sz="1750">
              <a:latin typeface="Times New Roman"/>
              <a:cs typeface="Times New Roman"/>
            </a:endParaRPr>
          </a:p>
          <a:p>
            <a:pPr marL="1716405">
              <a:lnSpc>
                <a:spcPts val="2050"/>
              </a:lnSpc>
            </a:pPr>
            <a:r>
              <a:rPr sz="1750" dirty="0">
                <a:latin typeface="Times New Roman"/>
                <a:cs typeface="Times New Roman"/>
              </a:rPr>
              <a:t>i</a:t>
            </a:r>
            <a:r>
              <a:rPr sz="1750" spc="-5" dirty="0">
                <a:latin typeface="Times New Roman"/>
                <a:cs typeface="Times New Roman"/>
              </a:rPr>
              <a:t>:</a:t>
            </a:r>
            <a:r>
              <a:rPr sz="1750" spc="-15" dirty="0">
                <a:latin typeface="Times New Roman"/>
                <a:cs typeface="Times New Roman"/>
              </a:rPr>
              <a:t> </a:t>
            </a:r>
            <a:r>
              <a:rPr sz="1750" spc="-5" dirty="0">
                <a:latin typeface="Times New Roman"/>
                <a:cs typeface="Times New Roman"/>
              </a:rPr>
              <a:t>5</a:t>
            </a:r>
            <a:endParaRPr sz="17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300">
              <a:latin typeface="Times New Roman"/>
              <a:cs typeface="Times New Roman"/>
            </a:endParaRPr>
          </a:p>
          <a:p>
            <a:pPr marL="161290" marR="152400">
              <a:lnSpc>
                <a:spcPts val="2030"/>
              </a:lnSpc>
            </a:pPr>
            <a:r>
              <a:rPr sz="1750" spc="-10" dirty="0">
                <a:latin typeface="Times New Roman"/>
                <a:cs typeface="Times New Roman"/>
              </a:rPr>
              <a:t>The</a:t>
            </a:r>
            <a:r>
              <a:rPr sz="1750" spc="-45" dirty="0">
                <a:latin typeface="Times New Roman"/>
                <a:cs typeface="Times New Roman"/>
              </a:rPr>
              <a:t> </a:t>
            </a:r>
            <a:r>
              <a:rPr sz="1750" spc="-10" dirty="0">
                <a:latin typeface="Times New Roman"/>
                <a:cs typeface="Times New Roman"/>
              </a:rPr>
              <a:t>max</a:t>
            </a:r>
            <a:r>
              <a:rPr sz="1750" spc="-25" dirty="0">
                <a:latin typeface="Times New Roman"/>
                <a:cs typeface="Times New Roman"/>
              </a:rPr>
              <a:t> </a:t>
            </a:r>
            <a:r>
              <a:rPr sz="1750" spc="-10" dirty="0">
                <a:latin typeface="Times New Roman"/>
                <a:cs typeface="Times New Roman"/>
              </a:rPr>
              <a:t>method</a:t>
            </a:r>
            <a:r>
              <a:rPr sz="1750" spc="-35" dirty="0">
                <a:latin typeface="Times New Roman"/>
                <a:cs typeface="Times New Roman"/>
              </a:rPr>
              <a:t> </a:t>
            </a:r>
            <a:r>
              <a:rPr sz="1750" spc="-5" dirty="0">
                <a:latin typeface="Times New Roman"/>
                <a:cs typeface="Times New Roman"/>
              </a:rPr>
              <a:t>is </a:t>
            </a:r>
            <a:r>
              <a:rPr sz="1750" spc="-420" dirty="0">
                <a:latin typeface="Times New Roman"/>
                <a:cs typeface="Times New Roman"/>
              </a:rPr>
              <a:t> </a:t>
            </a:r>
            <a:r>
              <a:rPr sz="1750" spc="-10" dirty="0">
                <a:latin typeface="Times New Roman"/>
                <a:cs typeface="Times New Roman"/>
              </a:rPr>
              <a:t>invoked.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24960" y="1210628"/>
            <a:ext cx="5386070" cy="2131060"/>
          </a:xfrm>
          <a:custGeom>
            <a:avLst/>
            <a:gdLst/>
            <a:ahLst/>
            <a:cxnLst/>
            <a:rect l="l" t="t" r="r" b="b"/>
            <a:pathLst>
              <a:path w="5386070" h="2131060">
                <a:moveTo>
                  <a:pt x="0" y="2131053"/>
                </a:moveTo>
                <a:lnTo>
                  <a:pt x="5385510" y="2131053"/>
                </a:lnTo>
                <a:lnTo>
                  <a:pt x="5385510" y="0"/>
                </a:lnTo>
                <a:lnTo>
                  <a:pt x="0" y="0"/>
                </a:lnTo>
                <a:lnTo>
                  <a:pt x="0" y="2131053"/>
                </a:lnTo>
                <a:close/>
              </a:path>
            </a:pathLst>
          </a:custGeom>
          <a:ln w="26172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229824" y="1171746"/>
            <a:ext cx="4210050" cy="942975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273685" marR="5080" indent="-261620">
              <a:lnSpc>
                <a:spcPts val="1720"/>
              </a:lnSpc>
              <a:spcBef>
                <a:spcPts val="440"/>
              </a:spcBef>
            </a:pPr>
            <a:r>
              <a:rPr sz="1700" spc="5" dirty="0">
                <a:latin typeface="Courier New"/>
                <a:cs typeface="Courier New"/>
              </a:rPr>
              <a:t>public</a:t>
            </a:r>
            <a:r>
              <a:rPr sz="1700" spc="1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static</a:t>
            </a:r>
            <a:r>
              <a:rPr sz="1700" spc="1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void</a:t>
            </a:r>
            <a:r>
              <a:rPr sz="1700" spc="15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main(String[] </a:t>
            </a:r>
            <a:r>
              <a:rPr sz="1700" spc="-1005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int</a:t>
            </a:r>
            <a:r>
              <a:rPr sz="170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i</a:t>
            </a:r>
            <a:r>
              <a:rPr sz="170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= 5;</a:t>
            </a:r>
            <a:endParaRPr sz="1700">
              <a:latin typeface="Courier New"/>
              <a:cs typeface="Courier New"/>
            </a:endParaRPr>
          </a:p>
          <a:p>
            <a:pPr marL="273685">
              <a:lnSpc>
                <a:spcPts val="1555"/>
              </a:lnSpc>
            </a:pPr>
            <a:r>
              <a:rPr sz="1700" spc="5" dirty="0">
                <a:latin typeface="Courier New"/>
                <a:cs typeface="Courier New"/>
              </a:rPr>
              <a:t>int</a:t>
            </a:r>
            <a:r>
              <a:rPr sz="1700" spc="-2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j</a:t>
            </a:r>
            <a:r>
              <a:rPr sz="1700" spc="-2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=</a:t>
            </a:r>
            <a:r>
              <a:rPr sz="1700" spc="-2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2;</a:t>
            </a:r>
            <a:endParaRPr sz="1700">
              <a:latin typeface="Courier New"/>
              <a:cs typeface="Courier New"/>
            </a:endParaRPr>
          </a:p>
          <a:p>
            <a:pPr marL="273685">
              <a:lnSpc>
                <a:spcPts val="1880"/>
              </a:lnSpc>
            </a:pPr>
            <a:r>
              <a:rPr sz="1700" spc="5" dirty="0">
                <a:latin typeface="Courier New"/>
                <a:cs typeface="Courier New"/>
              </a:rPr>
              <a:t>int</a:t>
            </a:r>
            <a:r>
              <a:rPr sz="1700" spc="-5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k</a:t>
            </a:r>
            <a:r>
              <a:rPr sz="1700" spc="-5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=</a:t>
            </a:r>
            <a:r>
              <a:rPr sz="1700" spc="-5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max(i,</a:t>
            </a:r>
            <a:r>
              <a:rPr sz="1700" spc="-5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j);</a:t>
            </a:r>
            <a:endParaRPr sz="1700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91376" y="2263425"/>
            <a:ext cx="2771775" cy="724535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142875" marR="5080" indent="-130810">
              <a:lnSpc>
                <a:spcPts val="1720"/>
              </a:lnSpc>
              <a:spcBef>
                <a:spcPts val="440"/>
              </a:spcBef>
            </a:pPr>
            <a:r>
              <a:rPr sz="1700" spc="5" dirty="0">
                <a:latin typeface="Courier New"/>
                <a:cs typeface="Courier New"/>
              </a:rPr>
              <a:t>System.out.println( </a:t>
            </a:r>
            <a:r>
              <a:rPr sz="1700" spc="1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"The</a:t>
            </a:r>
            <a:r>
              <a:rPr sz="1700" spc="-1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maximum</a:t>
            </a:r>
            <a:r>
              <a:rPr sz="1700" spc="-5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between </a:t>
            </a:r>
            <a:r>
              <a:rPr sz="1700" spc="-1005" dirty="0">
                <a:latin typeface="Courier New"/>
                <a:cs typeface="Courier New"/>
              </a:rPr>
              <a:t> </a:t>
            </a:r>
            <a:r>
              <a:rPr sz="170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"</a:t>
            </a:r>
            <a:r>
              <a:rPr sz="1700" spc="-5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and</a:t>
            </a:r>
            <a:r>
              <a:rPr sz="170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"</a:t>
            </a:r>
            <a:r>
              <a:rPr sz="170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+</a:t>
            </a:r>
            <a:r>
              <a:rPr sz="170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j</a:t>
            </a:r>
            <a:r>
              <a:rPr sz="1700" spc="-5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+</a:t>
            </a:r>
            <a:r>
              <a:rPr sz="170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"</a:t>
            </a:r>
            <a:r>
              <a:rPr sz="170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is</a:t>
            </a:r>
            <a:r>
              <a:rPr sz="170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"</a:t>
            </a:r>
            <a:endParaRPr sz="1700"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368075" y="2481918"/>
            <a:ext cx="941069" cy="5060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ts val="1880"/>
              </a:lnSpc>
              <a:spcBef>
                <a:spcPts val="114"/>
              </a:spcBef>
            </a:pPr>
            <a:r>
              <a:rPr sz="1700" spc="5" dirty="0">
                <a:latin typeface="Courier New"/>
                <a:cs typeface="Courier New"/>
              </a:rPr>
              <a:t>"</a:t>
            </a:r>
            <a:r>
              <a:rPr sz="1700" spc="-25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+</a:t>
            </a:r>
            <a:r>
              <a:rPr sz="1700" spc="-2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i</a:t>
            </a:r>
            <a:r>
              <a:rPr sz="1700" spc="-25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+</a:t>
            </a:r>
            <a:endParaRPr sz="1700">
              <a:latin typeface="Courier New"/>
              <a:cs typeface="Courier New"/>
            </a:endParaRPr>
          </a:p>
          <a:p>
            <a:pPr marL="12700">
              <a:lnSpc>
                <a:spcPts val="1880"/>
              </a:lnSpc>
            </a:pPr>
            <a:r>
              <a:rPr sz="1700" spc="5" dirty="0">
                <a:latin typeface="Courier New"/>
                <a:cs typeface="Courier New"/>
              </a:rPr>
              <a:t>+</a:t>
            </a:r>
            <a:r>
              <a:rPr sz="1700" spc="-5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k);</a:t>
            </a:r>
            <a:endParaRPr sz="1700">
              <a:latin typeface="Courier New"/>
              <a:cs typeface="Courier New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29824" y="2914178"/>
            <a:ext cx="156210" cy="2876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700" spc="5" dirty="0">
                <a:latin typeface="Courier New"/>
                <a:cs typeface="Courier New"/>
              </a:rPr>
              <a:t>}</a:t>
            </a:r>
            <a:endParaRPr sz="1700">
              <a:latin typeface="Courier New"/>
              <a:cs typeface="Courier New"/>
            </a:endParaRPr>
          </a:p>
        </p:txBody>
      </p:sp>
      <p:graphicFrame>
        <p:nvGraphicFramePr>
          <p:cNvPr id="23" name="object 23"/>
          <p:cNvGraphicFramePr>
            <a:graphicFrameLocks noGrp="1"/>
          </p:cNvGraphicFramePr>
          <p:nvPr/>
        </p:nvGraphicFramePr>
        <p:xfrm>
          <a:off x="207519" y="3502311"/>
          <a:ext cx="5846444" cy="26003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270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342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51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3365">
                <a:tc>
                  <a:txBody>
                    <a:bodyPr/>
                    <a:lstStyle/>
                    <a:p>
                      <a:pPr marL="17145">
                        <a:lnSpc>
                          <a:spcPts val="1855"/>
                        </a:lnSpc>
                      </a:pPr>
                      <a:r>
                        <a:rPr sz="1700" spc="5" dirty="0">
                          <a:latin typeface="Courier New"/>
                          <a:cs typeface="Courier New"/>
                        </a:rPr>
                        <a:t>public</a:t>
                      </a:r>
                      <a:r>
                        <a:rPr sz="1700" spc="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700" spc="5" dirty="0">
                          <a:latin typeface="Courier New"/>
                          <a:cs typeface="Courier New"/>
                        </a:rPr>
                        <a:t>static</a:t>
                      </a:r>
                      <a:r>
                        <a:rPr sz="1700" spc="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700" spc="5" dirty="0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sz="1700" spc="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700" spc="5" dirty="0">
                          <a:latin typeface="Courier New"/>
                          <a:cs typeface="Courier New"/>
                        </a:rPr>
                        <a:t>max(i</a:t>
                      </a:r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28575">
                      <a:solidFill>
                        <a:srgbClr val="00FF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FF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44145">
                        <a:lnSpc>
                          <a:spcPts val="1855"/>
                        </a:lnSpc>
                      </a:pPr>
                      <a:r>
                        <a:rPr sz="1700" spc="5" dirty="0">
                          <a:latin typeface="Courier New"/>
                          <a:cs typeface="Courier New"/>
                        </a:rPr>
                        <a:t>nt</a:t>
                      </a:r>
                      <a:r>
                        <a:rPr sz="17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700" spc="5" dirty="0">
                          <a:latin typeface="Courier New"/>
                          <a:cs typeface="Courier New"/>
                        </a:rPr>
                        <a:t>num1,</a:t>
                      </a:r>
                      <a:r>
                        <a:rPr sz="1700" spc="-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700" spc="5" dirty="0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sz="1700" spc="-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700" spc="5" dirty="0">
                          <a:latin typeface="Courier New"/>
                          <a:cs typeface="Courier New"/>
                        </a:rPr>
                        <a:t>num2)</a:t>
                      </a:r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FF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AABFE4"/>
                    </a:solidFill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ts val="1855"/>
                        </a:lnSpc>
                      </a:pPr>
                      <a:r>
                        <a:rPr sz="1700" dirty="0">
                          <a:latin typeface="Courier New"/>
                          <a:cs typeface="Courier New"/>
                        </a:rPr>
                        <a:t>{</a:t>
                      </a:r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FF00"/>
                      </a:solidFill>
                      <a:prstDash val="solid"/>
                    </a:lnR>
                    <a:lnT w="28575">
                      <a:solidFill>
                        <a:srgbClr val="00FF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13280">
                <a:tc gridSpan="3">
                  <a:txBody>
                    <a:bodyPr/>
                    <a:lstStyle/>
                    <a:p>
                      <a:pPr marL="278765">
                        <a:lnSpc>
                          <a:spcPts val="1575"/>
                        </a:lnSpc>
                      </a:pPr>
                      <a:r>
                        <a:rPr sz="1700" spc="5" dirty="0">
                          <a:latin typeface="Courier New"/>
                          <a:cs typeface="Courier New"/>
                        </a:rPr>
                        <a:t>int</a:t>
                      </a:r>
                      <a:r>
                        <a:rPr sz="1700" spc="-3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700" spc="5" dirty="0">
                          <a:latin typeface="Courier New"/>
                          <a:cs typeface="Courier New"/>
                        </a:rPr>
                        <a:t>result;</a:t>
                      </a:r>
                      <a:endParaRPr sz="1700">
                        <a:latin typeface="Courier New"/>
                        <a:cs typeface="Courier New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540385" marR="3319779" indent="-261620">
                        <a:lnSpc>
                          <a:spcPts val="1720"/>
                        </a:lnSpc>
                        <a:spcBef>
                          <a:spcPts val="5"/>
                        </a:spcBef>
                      </a:pPr>
                      <a:r>
                        <a:rPr sz="1700" spc="5" dirty="0">
                          <a:latin typeface="Courier New"/>
                          <a:cs typeface="Courier New"/>
                        </a:rPr>
                        <a:t>if</a:t>
                      </a:r>
                      <a:r>
                        <a:rPr sz="17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700" spc="5" dirty="0">
                          <a:latin typeface="Courier New"/>
                          <a:cs typeface="Courier New"/>
                        </a:rPr>
                        <a:t>(num1</a:t>
                      </a:r>
                      <a:r>
                        <a:rPr sz="1700" spc="-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700" spc="5" dirty="0">
                          <a:latin typeface="Courier New"/>
                          <a:cs typeface="Courier New"/>
                        </a:rPr>
                        <a:t>&gt;</a:t>
                      </a:r>
                      <a:r>
                        <a:rPr sz="17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700" spc="5" dirty="0">
                          <a:latin typeface="Courier New"/>
                          <a:cs typeface="Courier New"/>
                        </a:rPr>
                        <a:t>num2) </a:t>
                      </a:r>
                      <a:r>
                        <a:rPr sz="1700" spc="-100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700" spc="5" dirty="0">
                          <a:latin typeface="Courier New"/>
                          <a:cs typeface="Courier New"/>
                        </a:rPr>
                        <a:t>result</a:t>
                      </a:r>
                      <a:r>
                        <a:rPr sz="1700" spc="-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700" spc="5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700" spc="-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700" spc="5" dirty="0">
                          <a:latin typeface="Courier New"/>
                          <a:cs typeface="Courier New"/>
                        </a:rPr>
                        <a:t>num1;</a:t>
                      </a:r>
                      <a:endParaRPr sz="1700">
                        <a:latin typeface="Courier New"/>
                        <a:cs typeface="Courier New"/>
                      </a:endParaRPr>
                    </a:p>
                    <a:p>
                      <a:pPr marL="278765">
                        <a:lnSpc>
                          <a:spcPts val="1555"/>
                        </a:lnSpc>
                      </a:pPr>
                      <a:r>
                        <a:rPr sz="1700" spc="5" dirty="0">
                          <a:latin typeface="Courier New"/>
                          <a:cs typeface="Courier New"/>
                        </a:rPr>
                        <a:t>else</a:t>
                      </a:r>
                      <a:endParaRPr sz="1700">
                        <a:latin typeface="Courier New"/>
                        <a:cs typeface="Courier New"/>
                      </a:endParaRPr>
                    </a:p>
                    <a:p>
                      <a:pPr marL="540385">
                        <a:lnSpc>
                          <a:spcPts val="1880"/>
                        </a:lnSpc>
                      </a:pPr>
                      <a:r>
                        <a:rPr sz="1700" spc="5" dirty="0">
                          <a:latin typeface="Courier New"/>
                          <a:cs typeface="Courier New"/>
                        </a:rPr>
                        <a:t>result</a:t>
                      </a:r>
                      <a:r>
                        <a:rPr sz="1700" spc="-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700" spc="5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700" spc="-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700" spc="5" dirty="0">
                          <a:latin typeface="Courier New"/>
                          <a:cs typeface="Courier New"/>
                        </a:rPr>
                        <a:t>num2;</a:t>
                      </a:r>
                      <a:endParaRPr sz="1700">
                        <a:latin typeface="Courier New"/>
                        <a:cs typeface="Courier New"/>
                      </a:endParaRPr>
                    </a:p>
                    <a:p>
                      <a:pPr marL="278765">
                        <a:lnSpc>
                          <a:spcPts val="1860"/>
                        </a:lnSpc>
                        <a:spcBef>
                          <a:spcPts val="1400"/>
                        </a:spcBef>
                      </a:pPr>
                      <a:r>
                        <a:rPr sz="1700" spc="5" dirty="0">
                          <a:latin typeface="Courier New"/>
                          <a:cs typeface="Courier New"/>
                        </a:rPr>
                        <a:t>return</a:t>
                      </a:r>
                      <a:r>
                        <a:rPr sz="1700" spc="-2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700" spc="5" dirty="0">
                          <a:latin typeface="Courier New"/>
                          <a:cs typeface="Courier New"/>
                        </a:rPr>
                        <a:t>result;</a:t>
                      </a:r>
                      <a:endParaRPr sz="1700">
                        <a:latin typeface="Courier New"/>
                        <a:cs typeface="Courier New"/>
                      </a:endParaRPr>
                    </a:p>
                    <a:p>
                      <a:pPr marL="17145">
                        <a:lnSpc>
                          <a:spcPts val="1860"/>
                        </a:lnSpc>
                      </a:pPr>
                      <a:r>
                        <a:rPr sz="1700" dirty="0">
                          <a:latin typeface="Courier New"/>
                          <a:cs typeface="Courier New"/>
                        </a:rPr>
                        <a:t>}</a:t>
                      </a:r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28575">
                      <a:solidFill>
                        <a:srgbClr val="00FF00"/>
                      </a:solidFill>
                      <a:prstDash val="solid"/>
                    </a:lnL>
                    <a:lnR w="28575">
                      <a:solidFill>
                        <a:srgbClr val="00FF00"/>
                      </a:solidFill>
                      <a:prstDash val="solid"/>
                    </a:lnR>
                    <a:lnB w="28575">
                      <a:solidFill>
                        <a:srgbClr val="00FF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24" name="object 24"/>
          <p:cNvGrpSpPr/>
          <p:nvPr/>
        </p:nvGrpSpPr>
        <p:grpSpPr>
          <a:xfrm>
            <a:off x="4517269" y="1157695"/>
            <a:ext cx="3442970" cy="2339340"/>
            <a:chOff x="4517269" y="1157695"/>
            <a:chExt cx="3442970" cy="2339340"/>
          </a:xfrm>
        </p:grpSpPr>
        <p:sp>
          <p:nvSpPr>
            <p:cNvPr id="25" name="object 25"/>
            <p:cNvSpPr/>
            <p:nvPr/>
          </p:nvSpPr>
          <p:spPr>
            <a:xfrm>
              <a:off x="4523619" y="1164045"/>
              <a:ext cx="3430270" cy="2326640"/>
            </a:xfrm>
            <a:custGeom>
              <a:avLst/>
              <a:gdLst/>
              <a:ahLst/>
              <a:cxnLst/>
              <a:rect l="l" t="t" r="r" b="b"/>
              <a:pathLst>
                <a:path w="3430270" h="2326640">
                  <a:moveTo>
                    <a:pt x="1429238" y="822130"/>
                  </a:moveTo>
                  <a:lnTo>
                    <a:pt x="571695" y="822130"/>
                  </a:lnTo>
                  <a:lnTo>
                    <a:pt x="82086" y="2326038"/>
                  </a:lnTo>
                  <a:lnTo>
                    <a:pt x="1429238" y="822130"/>
                  </a:lnTo>
                  <a:close/>
                </a:path>
                <a:path w="3430270" h="2326640">
                  <a:moveTo>
                    <a:pt x="3293149" y="0"/>
                  </a:moveTo>
                  <a:lnTo>
                    <a:pt x="137024" y="0"/>
                  </a:lnTo>
                  <a:lnTo>
                    <a:pt x="93713" y="6985"/>
                  </a:lnTo>
                  <a:lnTo>
                    <a:pt x="56099" y="26437"/>
                  </a:lnTo>
                  <a:lnTo>
                    <a:pt x="26437" y="56098"/>
                  </a:lnTo>
                  <a:lnTo>
                    <a:pt x="6985" y="93713"/>
                  </a:lnTo>
                  <a:lnTo>
                    <a:pt x="0" y="137022"/>
                  </a:lnTo>
                  <a:lnTo>
                    <a:pt x="0" y="685107"/>
                  </a:lnTo>
                  <a:lnTo>
                    <a:pt x="6985" y="728417"/>
                  </a:lnTo>
                  <a:lnTo>
                    <a:pt x="26437" y="766031"/>
                  </a:lnTo>
                  <a:lnTo>
                    <a:pt x="56099" y="795693"/>
                  </a:lnTo>
                  <a:lnTo>
                    <a:pt x="93713" y="815145"/>
                  </a:lnTo>
                  <a:lnTo>
                    <a:pt x="137024" y="822130"/>
                  </a:lnTo>
                  <a:lnTo>
                    <a:pt x="3293149" y="822130"/>
                  </a:lnTo>
                  <a:lnTo>
                    <a:pt x="3336459" y="815145"/>
                  </a:lnTo>
                  <a:lnTo>
                    <a:pt x="3374073" y="795693"/>
                  </a:lnTo>
                  <a:lnTo>
                    <a:pt x="3403734" y="766031"/>
                  </a:lnTo>
                  <a:lnTo>
                    <a:pt x="3423186" y="728417"/>
                  </a:lnTo>
                  <a:lnTo>
                    <a:pt x="3430172" y="685107"/>
                  </a:lnTo>
                  <a:lnTo>
                    <a:pt x="3430172" y="137022"/>
                  </a:lnTo>
                  <a:lnTo>
                    <a:pt x="3423186" y="93713"/>
                  </a:lnTo>
                  <a:lnTo>
                    <a:pt x="3403734" y="56098"/>
                  </a:lnTo>
                  <a:lnTo>
                    <a:pt x="3374073" y="26437"/>
                  </a:lnTo>
                  <a:lnTo>
                    <a:pt x="3336459" y="6985"/>
                  </a:lnTo>
                  <a:lnTo>
                    <a:pt x="3293149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523619" y="1164045"/>
              <a:ext cx="3430270" cy="2326640"/>
            </a:xfrm>
            <a:custGeom>
              <a:avLst/>
              <a:gdLst/>
              <a:ahLst/>
              <a:cxnLst/>
              <a:rect l="l" t="t" r="r" b="b"/>
              <a:pathLst>
                <a:path w="3430270" h="2326640">
                  <a:moveTo>
                    <a:pt x="0" y="137023"/>
                  </a:moveTo>
                  <a:lnTo>
                    <a:pt x="6985" y="93713"/>
                  </a:lnTo>
                  <a:lnTo>
                    <a:pt x="26437" y="56099"/>
                  </a:lnTo>
                  <a:lnTo>
                    <a:pt x="56099" y="26437"/>
                  </a:lnTo>
                  <a:lnTo>
                    <a:pt x="93713" y="6985"/>
                  </a:lnTo>
                  <a:lnTo>
                    <a:pt x="137023" y="0"/>
                  </a:lnTo>
                  <a:lnTo>
                    <a:pt x="571695" y="0"/>
                  </a:lnTo>
                  <a:lnTo>
                    <a:pt x="1429238" y="0"/>
                  </a:lnTo>
                  <a:lnTo>
                    <a:pt x="3293149" y="0"/>
                  </a:lnTo>
                  <a:lnTo>
                    <a:pt x="3336459" y="6985"/>
                  </a:lnTo>
                  <a:lnTo>
                    <a:pt x="3374073" y="26437"/>
                  </a:lnTo>
                  <a:lnTo>
                    <a:pt x="3403734" y="56099"/>
                  </a:lnTo>
                  <a:lnTo>
                    <a:pt x="3423186" y="93713"/>
                  </a:lnTo>
                  <a:lnTo>
                    <a:pt x="3430172" y="137023"/>
                  </a:lnTo>
                  <a:lnTo>
                    <a:pt x="3430172" y="479575"/>
                  </a:lnTo>
                  <a:lnTo>
                    <a:pt x="3430172" y="685107"/>
                  </a:lnTo>
                  <a:lnTo>
                    <a:pt x="3423186" y="728417"/>
                  </a:lnTo>
                  <a:lnTo>
                    <a:pt x="3403734" y="766031"/>
                  </a:lnTo>
                  <a:lnTo>
                    <a:pt x="3374073" y="795693"/>
                  </a:lnTo>
                  <a:lnTo>
                    <a:pt x="3336459" y="815145"/>
                  </a:lnTo>
                  <a:lnTo>
                    <a:pt x="3293149" y="822131"/>
                  </a:lnTo>
                  <a:lnTo>
                    <a:pt x="1429238" y="822131"/>
                  </a:lnTo>
                  <a:lnTo>
                    <a:pt x="82085" y="2326039"/>
                  </a:lnTo>
                  <a:lnTo>
                    <a:pt x="571695" y="822131"/>
                  </a:lnTo>
                  <a:lnTo>
                    <a:pt x="137023" y="822131"/>
                  </a:lnTo>
                  <a:lnTo>
                    <a:pt x="93713" y="815145"/>
                  </a:lnTo>
                  <a:lnTo>
                    <a:pt x="56099" y="795693"/>
                  </a:lnTo>
                  <a:lnTo>
                    <a:pt x="26437" y="766031"/>
                  </a:lnTo>
                  <a:lnTo>
                    <a:pt x="6985" y="728417"/>
                  </a:lnTo>
                  <a:lnTo>
                    <a:pt x="0" y="685107"/>
                  </a:lnTo>
                  <a:lnTo>
                    <a:pt x="0" y="479575"/>
                  </a:lnTo>
                  <a:lnTo>
                    <a:pt x="0" y="137023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4519428" y="1225803"/>
            <a:ext cx="3274060" cy="70231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810895" marR="30480" indent="-773430">
              <a:lnSpc>
                <a:spcPct val="101800"/>
              </a:lnSpc>
              <a:spcBef>
                <a:spcPts val="50"/>
              </a:spcBef>
            </a:pPr>
            <a:r>
              <a:rPr sz="2550" spc="7" baseline="29411" dirty="0">
                <a:latin typeface="Courier New"/>
                <a:cs typeface="Courier New"/>
              </a:rPr>
              <a:t>a</a:t>
            </a:r>
            <a:r>
              <a:rPr sz="2550" spc="-1132" baseline="29411" dirty="0">
                <a:latin typeface="Courier New"/>
                <a:cs typeface="Courier New"/>
              </a:rPr>
              <a:t>r</a:t>
            </a:r>
            <a:r>
              <a:rPr sz="2200" spc="-345" dirty="0">
                <a:latin typeface="Times New Roman"/>
                <a:cs typeface="Times New Roman"/>
              </a:rPr>
              <a:t>p</a:t>
            </a:r>
            <a:r>
              <a:rPr sz="2550" spc="-1027" baseline="29411" dirty="0">
                <a:latin typeface="Courier New"/>
                <a:cs typeface="Courier New"/>
              </a:rPr>
              <a:t>g</a:t>
            </a:r>
            <a:r>
              <a:rPr sz="2200" spc="-290" dirty="0">
                <a:latin typeface="Times New Roman"/>
                <a:cs typeface="Times New Roman"/>
              </a:rPr>
              <a:t>a</a:t>
            </a:r>
            <a:r>
              <a:rPr sz="2550" spc="-1110" baseline="29411" dirty="0">
                <a:latin typeface="Courier New"/>
                <a:cs typeface="Courier New"/>
              </a:rPr>
              <a:t>s</a:t>
            </a:r>
            <a:r>
              <a:rPr sz="2200" spc="-114" dirty="0">
                <a:latin typeface="Times New Roman"/>
                <a:cs typeface="Times New Roman"/>
              </a:rPr>
              <a:t>s</a:t>
            </a:r>
            <a:r>
              <a:rPr sz="2550" spc="-1380" baseline="29411" dirty="0">
                <a:latin typeface="Courier New"/>
                <a:cs typeface="Courier New"/>
              </a:rPr>
              <a:t>)</a:t>
            </a:r>
            <a:r>
              <a:rPr sz="2200" dirty="0">
                <a:latin typeface="Times New Roman"/>
                <a:cs typeface="Times New Roman"/>
              </a:rPr>
              <a:t>s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60" dirty="0">
                <a:latin typeface="Times New Roman"/>
                <a:cs typeface="Times New Roman"/>
              </a:rPr>
              <a:t>t</a:t>
            </a:r>
            <a:r>
              <a:rPr sz="2550" spc="-1447" baseline="29411" dirty="0">
                <a:latin typeface="Courier New"/>
                <a:cs typeface="Courier New"/>
              </a:rPr>
              <a:t>{</a:t>
            </a:r>
            <a:r>
              <a:rPr sz="2200" dirty="0">
                <a:latin typeface="Times New Roman"/>
                <a:cs typeface="Times New Roman"/>
              </a:rPr>
              <a:t>he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v</a:t>
            </a:r>
            <a:r>
              <a:rPr sz="2200" spc="-5" dirty="0">
                <a:latin typeface="Times New Roman"/>
                <a:cs typeface="Times New Roman"/>
              </a:rPr>
              <a:t>a</a:t>
            </a:r>
            <a:r>
              <a:rPr sz="2200" dirty="0">
                <a:latin typeface="Times New Roman"/>
                <a:cs typeface="Times New Roman"/>
              </a:rPr>
              <a:t>lu</a:t>
            </a:r>
            <a:r>
              <a:rPr sz="2200" spc="-5" dirty="0">
                <a:latin typeface="Times New Roman"/>
                <a:cs typeface="Times New Roman"/>
              </a:rPr>
              <a:t>e</a:t>
            </a:r>
            <a:r>
              <a:rPr sz="2200" dirty="0">
                <a:latin typeface="Times New Roman"/>
                <a:cs typeface="Times New Roman"/>
              </a:rPr>
              <a:t>s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of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i </a:t>
            </a:r>
            <a:r>
              <a:rPr sz="2200" spc="-5" dirty="0">
                <a:latin typeface="Times New Roman"/>
                <a:cs typeface="Times New Roman"/>
              </a:rPr>
              <a:t>a</a:t>
            </a:r>
            <a:r>
              <a:rPr sz="2200" dirty="0">
                <a:latin typeface="Times New Roman"/>
                <a:cs typeface="Times New Roman"/>
              </a:rPr>
              <a:t>nd j to  num1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and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num2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5557291" y="2951387"/>
            <a:ext cx="4116070" cy="705485"/>
          </a:xfrm>
          <a:custGeom>
            <a:avLst/>
            <a:gdLst/>
            <a:ahLst/>
            <a:cxnLst/>
            <a:rect l="l" t="t" r="r" b="b"/>
            <a:pathLst>
              <a:path w="4116070" h="705485">
                <a:moveTo>
                  <a:pt x="4083478" y="15679"/>
                </a:moveTo>
                <a:lnTo>
                  <a:pt x="0" y="692444"/>
                </a:lnTo>
                <a:lnTo>
                  <a:pt x="2076" y="704973"/>
                </a:lnTo>
                <a:lnTo>
                  <a:pt x="4085554" y="28208"/>
                </a:lnTo>
                <a:lnTo>
                  <a:pt x="4090734" y="20969"/>
                </a:lnTo>
                <a:lnTo>
                  <a:pt x="4083478" y="15679"/>
                </a:lnTo>
                <a:close/>
              </a:path>
              <a:path w="4116070" h="705485">
                <a:moveTo>
                  <a:pt x="4109029" y="14650"/>
                </a:moveTo>
                <a:lnTo>
                  <a:pt x="4089687" y="14650"/>
                </a:lnTo>
                <a:lnTo>
                  <a:pt x="4091763" y="27179"/>
                </a:lnTo>
                <a:lnTo>
                  <a:pt x="4085554" y="28208"/>
                </a:lnTo>
                <a:lnTo>
                  <a:pt x="4069875" y="50116"/>
                </a:lnTo>
                <a:lnTo>
                  <a:pt x="4115838" y="16752"/>
                </a:lnTo>
                <a:lnTo>
                  <a:pt x="4109029" y="14650"/>
                </a:lnTo>
                <a:close/>
              </a:path>
              <a:path w="4116070" h="705485">
                <a:moveTo>
                  <a:pt x="4090734" y="20969"/>
                </a:moveTo>
                <a:lnTo>
                  <a:pt x="4085554" y="28208"/>
                </a:lnTo>
                <a:lnTo>
                  <a:pt x="4091763" y="27179"/>
                </a:lnTo>
                <a:lnTo>
                  <a:pt x="4090734" y="20969"/>
                </a:lnTo>
                <a:close/>
              </a:path>
              <a:path w="4116070" h="705485">
                <a:moveTo>
                  <a:pt x="4089687" y="14650"/>
                </a:moveTo>
                <a:lnTo>
                  <a:pt x="4083478" y="15679"/>
                </a:lnTo>
                <a:lnTo>
                  <a:pt x="4090716" y="20859"/>
                </a:lnTo>
                <a:lnTo>
                  <a:pt x="4089687" y="14650"/>
                </a:lnTo>
                <a:close/>
              </a:path>
              <a:path w="4116070" h="705485">
                <a:moveTo>
                  <a:pt x="4061569" y="0"/>
                </a:moveTo>
                <a:lnTo>
                  <a:pt x="4083478" y="15679"/>
                </a:lnTo>
                <a:lnTo>
                  <a:pt x="4089687" y="14650"/>
                </a:lnTo>
                <a:lnTo>
                  <a:pt x="4109029" y="14650"/>
                </a:lnTo>
                <a:lnTo>
                  <a:pt x="406156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9" name="object 29"/>
          <p:cNvGrpSpPr/>
          <p:nvPr/>
        </p:nvGrpSpPr>
        <p:grpSpPr>
          <a:xfrm>
            <a:off x="0" y="0"/>
            <a:ext cx="12192000" cy="1250950"/>
            <a:chOff x="0" y="0"/>
            <a:chExt cx="12192000" cy="1250950"/>
          </a:xfrm>
        </p:grpSpPr>
        <p:sp>
          <p:nvSpPr>
            <p:cNvPr id="30" name="object 30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</p:grpSp>
      <p:sp>
        <p:nvSpPr>
          <p:cNvPr id="33" name="object 33"/>
          <p:cNvSpPr txBox="1">
            <a:spLocks noGrp="1"/>
          </p:cNvSpPr>
          <p:nvPr>
            <p:ph type="title"/>
          </p:nvPr>
        </p:nvSpPr>
        <p:spPr>
          <a:xfrm>
            <a:off x="993139" y="118871"/>
            <a:ext cx="3780154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5.3.</a:t>
            </a:r>
            <a:r>
              <a:rPr spc="-20" dirty="0"/>
              <a:t> </a:t>
            </a:r>
            <a:r>
              <a:rPr spc="-5" dirty="0"/>
              <a:t>Calling</a:t>
            </a:r>
            <a:r>
              <a:rPr spc="-20" dirty="0"/>
              <a:t> </a:t>
            </a:r>
            <a:r>
              <a:rPr spc="-5" dirty="0"/>
              <a:t>Methods</a:t>
            </a:r>
          </a:p>
        </p:txBody>
      </p:sp>
      <p:sp>
        <p:nvSpPr>
          <p:cNvPr id="34" name="object 3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Lecture</a:t>
            </a:r>
            <a:r>
              <a:rPr spc="-15" dirty="0"/>
              <a:t> </a:t>
            </a:r>
            <a:r>
              <a:rPr dirty="0"/>
              <a:t>5</a:t>
            </a:r>
            <a:r>
              <a:rPr spc="-15" dirty="0"/>
              <a:t> </a:t>
            </a:r>
            <a:r>
              <a:rPr dirty="0"/>
              <a:t>-</a:t>
            </a:r>
            <a:r>
              <a:rPr spc="-25" dirty="0"/>
              <a:t> </a:t>
            </a:r>
            <a:r>
              <a:rPr spc="-5" dirty="0"/>
              <a:t>Methods</a:t>
            </a:r>
          </a:p>
        </p:txBody>
      </p:sp>
      <p:sp>
        <p:nvSpPr>
          <p:cNvPr id="35" name="object 3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0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262076" y="2313737"/>
            <a:ext cx="2368550" cy="2809240"/>
            <a:chOff x="8262076" y="2313737"/>
            <a:chExt cx="2368550" cy="2809240"/>
          </a:xfrm>
        </p:grpSpPr>
        <p:sp>
          <p:nvSpPr>
            <p:cNvPr id="3" name="object 3"/>
            <p:cNvSpPr/>
            <p:nvPr/>
          </p:nvSpPr>
          <p:spPr>
            <a:xfrm>
              <a:off x="10608435" y="3289151"/>
              <a:ext cx="20320" cy="1340485"/>
            </a:xfrm>
            <a:custGeom>
              <a:avLst/>
              <a:gdLst/>
              <a:ahLst/>
              <a:cxnLst/>
              <a:rect l="l" t="t" r="r" b="b"/>
              <a:pathLst>
                <a:path w="20320" h="1340485">
                  <a:moveTo>
                    <a:pt x="13194" y="79254"/>
                  </a:moveTo>
                  <a:lnTo>
                    <a:pt x="6597" y="79254"/>
                  </a:lnTo>
                  <a:lnTo>
                    <a:pt x="9895" y="82552"/>
                  </a:lnTo>
                  <a:lnTo>
                    <a:pt x="13194" y="79254"/>
                  </a:lnTo>
                  <a:close/>
                </a:path>
                <a:path w="20320" h="1340485">
                  <a:moveTo>
                    <a:pt x="13194" y="0"/>
                  </a:moveTo>
                  <a:lnTo>
                    <a:pt x="6597" y="0"/>
                  </a:lnTo>
                  <a:lnTo>
                    <a:pt x="0" y="6596"/>
                  </a:lnTo>
                  <a:lnTo>
                    <a:pt x="0" y="75955"/>
                  </a:lnTo>
                  <a:lnTo>
                    <a:pt x="3298" y="79254"/>
                  </a:lnTo>
                  <a:lnTo>
                    <a:pt x="16493" y="79254"/>
                  </a:lnTo>
                  <a:lnTo>
                    <a:pt x="19791" y="75955"/>
                  </a:lnTo>
                  <a:lnTo>
                    <a:pt x="19791" y="6596"/>
                  </a:lnTo>
                  <a:lnTo>
                    <a:pt x="13194" y="0"/>
                  </a:lnTo>
                  <a:close/>
                </a:path>
                <a:path w="20320" h="1340485">
                  <a:moveTo>
                    <a:pt x="16493" y="145223"/>
                  </a:moveTo>
                  <a:lnTo>
                    <a:pt x="3298" y="145223"/>
                  </a:lnTo>
                  <a:lnTo>
                    <a:pt x="0" y="148521"/>
                  </a:lnTo>
                  <a:lnTo>
                    <a:pt x="0" y="217789"/>
                  </a:lnTo>
                  <a:lnTo>
                    <a:pt x="6597" y="224386"/>
                  </a:lnTo>
                  <a:lnTo>
                    <a:pt x="13194" y="224386"/>
                  </a:lnTo>
                  <a:lnTo>
                    <a:pt x="19791" y="217789"/>
                  </a:lnTo>
                  <a:lnTo>
                    <a:pt x="19791" y="148521"/>
                  </a:lnTo>
                  <a:lnTo>
                    <a:pt x="16493" y="145223"/>
                  </a:lnTo>
                  <a:close/>
                </a:path>
                <a:path w="20320" h="1340485">
                  <a:moveTo>
                    <a:pt x="9895" y="141924"/>
                  </a:moveTo>
                  <a:lnTo>
                    <a:pt x="6597" y="145223"/>
                  </a:lnTo>
                  <a:lnTo>
                    <a:pt x="13194" y="145223"/>
                  </a:lnTo>
                  <a:lnTo>
                    <a:pt x="9895" y="141924"/>
                  </a:lnTo>
                  <a:close/>
                </a:path>
                <a:path w="20320" h="1340485">
                  <a:moveTo>
                    <a:pt x="13194" y="287148"/>
                  </a:moveTo>
                  <a:lnTo>
                    <a:pt x="6597" y="287148"/>
                  </a:lnTo>
                  <a:lnTo>
                    <a:pt x="0" y="293745"/>
                  </a:lnTo>
                  <a:lnTo>
                    <a:pt x="0" y="363012"/>
                  </a:lnTo>
                  <a:lnTo>
                    <a:pt x="6597" y="369609"/>
                  </a:lnTo>
                  <a:lnTo>
                    <a:pt x="13194" y="369609"/>
                  </a:lnTo>
                  <a:lnTo>
                    <a:pt x="19791" y="363012"/>
                  </a:lnTo>
                  <a:lnTo>
                    <a:pt x="19791" y="293745"/>
                  </a:lnTo>
                  <a:lnTo>
                    <a:pt x="13194" y="287148"/>
                  </a:lnTo>
                  <a:close/>
                </a:path>
                <a:path w="20320" h="1340485">
                  <a:moveTo>
                    <a:pt x="13194" y="432371"/>
                  </a:moveTo>
                  <a:lnTo>
                    <a:pt x="6597" y="432371"/>
                  </a:lnTo>
                  <a:lnTo>
                    <a:pt x="0" y="438968"/>
                  </a:lnTo>
                  <a:lnTo>
                    <a:pt x="0" y="508235"/>
                  </a:lnTo>
                  <a:lnTo>
                    <a:pt x="6597" y="514832"/>
                  </a:lnTo>
                  <a:lnTo>
                    <a:pt x="13194" y="514832"/>
                  </a:lnTo>
                  <a:lnTo>
                    <a:pt x="19791" y="508235"/>
                  </a:lnTo>
                  <a:lnTo>
                    <a:pt x="19791" y="438968"/>
                  </a:lnTo>
                  <a:lnTo>
                    <a:pt x="13194" y="432371"/>
                  </a:lnTo>
                  <a:close/>
                </a:path>
                <a:path w="20320" h="1340485">
                  <a:moveTo>
                    <a:pt x="13194" y="656757"/>
                  </a:moveTo>
                  <a:lnTo>
                    <a:pt x="6597" y="656757"/>
                  </a:lnTo>
                  <a:lnTo>
                    <a:pt x="9895" y="660056"/>
                  </a:lnTo>
                  <a:lnTo>
                    <a:pt x="13194" y="656757"/>
                  </a:lnTo>
                  <a:close/>
                </a:path>
                <a:path w="20320" h="1340485">
                  <a:moveTo>
                    <a:pt x="13194" y="577503"/>
                  </a:moveTo>
                  <a:lnTo>
                    <a:pt x="6597" y="577503"/>
                  </a:lnTo>
                  <a:lnTo>
                    <a:pt x="0" y="584100"/>
                  </a:lnTo>
                  <a:lnTo>
                    <a:pt x="0" y="653459"/>
                  </a:lnTo>
                  <a:lnTo>
                    <a:pt x="3298" y="656757"/>
                  </a:lnTo>
                  <a:lnTo>
                    <a:pt x="16493" y="656757"/>
                  </a:lnTo>
                  <a:lnTo>
                    <a:pt x="19791" y="653459"/>
                  </a:lnTo>
                  <a:lnTo>
                    <a:pt x="19791" y="584100"/>
                  </a:lnTo>
                  <a:lnTo>
                    <a:pt x="13194" y="577503"/>
                  </a:lnTo>
                  <a:close/>
                </a:path>
                <a:path w="20320" h="1340485">
                  <a:moveTo>
                    <a:pt x="16493" y="722726"/>
                  </a:moveTo>
                  <a:lnTo>
                    <a:pt x="3298" y="722726"/>
                  </a:lnTo>
                  <a:lnTo>
                    <a:pt x="0" y="726025"/>
                  </a:lnTo>
                  <a:lnTo>
                    <a:pt x="0" y="795384"/>
                  </a:lnTo>
                  <a:lnTo>
                    <a:pt x="6597" y="801981"/>
                  </a:lnTo>
                  <a:lnTo>
                    <a:pt x="13194" y="801981"/>
                  </a:lnTo>
                  <a:lnTo>
                    <a:pt x="19791" y="795384"/>
                  </a:lnTo>
                  <a:lnTo>
                    <a:pt x="19791" y="726025"/>
                  </a:lnTo>
                  <a:lnTo>
                    <a:pt x="16493" y="722726"/>
                  </a:lnTo>
                  <a:close/>
                </a:path>
                <a:path w="20320" h="1340485">
                  <a:moveTo>
                    <a:pt x="9895" y="719428"/>
                  </a:moveTo>
                  <a:lnTo>
                    <a:pt x="6597" y="722726"/>
                  </a:lnTo>
                  <a:lnTo>
                    <a:pt x="13194" y="722726"/>
                  </a:lnTo>
                  <a:lnTo>
                    <a:pt x="9895" y="719428"/>
                  </a:lnTo>
                  <a:close/>
                </a:path>
                <a:path w="20320" h="1340485">
                  <a:moveTo>
                    <a:pt x="13194" y="864651"/>
                  </a:moveTo>
                  <a:lnTo>
                    <a:pt x="6597" y="864651"/>
                  </a:lnTo>
                  <a:lnTo>
                    <a:pt x="0" y="871248"/>
                  </a:lnTo>
                  <a:lnTo>
                    <a:pt x="0" y="940607"/>
                  </a:lnTo>
                  <a:lnTo>
                    <a:pt x="6597" y="947204"/>
                  </a:lnTo>
                  <a:lnTo>
                    <a:pt x="13194" y="947204"/>
                  </a:lnTo>
                  <a:lnTo>
                    <a:pt x="19791" y="940607"/>
                  </a:lnTo>
                  <a:lnTo>
                    <a:pt x="19791" y="871248"/>
                  </a:lnTo>
                  <a:lnTo>
                    <a:pt x="13194" y="864651"/>
                  </a:lnTo>
                  <a:close/>
                </a:path>
                <a:path w="20320" h="1340485">
                  <a:moveTo>
                    <a:pt x="13194" y="1009874"/>
                  </a:moveTo>
                  <a:lnTo>
                    <a:pt x="6597" y="1009874"/>
                  </a:lnTo>
                  <a:lnTo>
                    <a:pt x="0" y="1016471"/>
                  </a:lnTo>
                  <a:lnTo>
                    <a:pt x="0" y="1085739"/>
                  </a:lnTo>
                  <a:lnTo>
                    <a:pt x="6597" y="1092336"/>
                  </a:lnTo>
                  <a:lnTo>
                    <a:pt x="13194" y="1092336"/>
                  </a:lnTo>
                  <a:lnTo>
                    <a:pt x="19791" y="1085739"/>
                  </a:lnTo>
                  <a:lnTo>
                    <a:pt x="19791" y="1016471"/>
                  </a:lnTo>
                  <a:lnTo>
                    <a:pt x="13194" y="1009874"/>
                  </a:lnTo>
                  <a:close/>
                </a:path>
                <a:path w="20320" h="1340485">
                  <a:moveTo>
                    <a:pt x="13194" y="1234261"/>
                  </a:moveTo>
                  <a:lnTo>
                    <a:pt x="6597" y="1234261"/>
                  </a:lnTo>
                  <a:lnTo>
                    <a:pt x="9895" y="1237559"/>
                  </a:lnTo>
                  <a:lnTo>
                    <a:pt x="13194" y="1234261"/>
                  </a:lnTo>
                  <a:close/>
                </a:path>
                <a:path w="20320" h="1340485">
                  <a:moveTo>
                    <a:pt x="13194" y="1155098"/>
                  </a:moveTo>
                  <a:lnTo>
                    <a:pt x="6597" y="1155098"/>
                  </a:lnTo>
                  <a:lnTo>
                    <a:pt x="0" y="1161695"/>
                  </a:lnTo>
                  <a:lnTo>
                    <a:pt x="0" y="1230962"/>
                  </a:lnTo>
                  <a:lnTo>
                    <a:pt x="3298" y="1234261"/>
                  </a:lnTo>
                  <a:lnTo>
                    <a:pt x="16493" y="1234261"/>
                  </a:lnTo>
                  <a:lnTo>
                    <a:pt x="19791" y="1230962"/>
                  </a:lnTo>
                  <a:lnTo>
                    <a:pt x="19791" y="1161695"/>
                  </a:lnTo>
                  <a:lnTo>
                    <a:pt x="13194" y="1155098"/>
                  </a:lnTo>
                  <a:close/>
                </a:path>
                <a:path w="20320" h="1340485">
                  <a:moveTo>
                    <a:pt x="16493" y="1300321"/>
                  </a:moveTo>
                  <a:lnTo>
                    <a:pt x="3298" y="1300321"/>
                  </a:lnTo>
                  <a:lnTo>
                    <a:pt x="0" y="1303620"/>
                  </a:lnTo>
                  <a:lnTo>
                    <a:pt x="0" y="1333306"/>
                  </a:lnTo>
                  <a:lnTo>
                    <a:pt x="6597" y="1339903"/>
                  </a:lnTo>
                  <a:lnTo>
                    <a:pt x="13194" y="1339903"/>
                  </a:lnTo>
                  <a:lnTo>
                    <a:pt x="19791" y="1333306"/>
                  </a:lnTo>
                  <a:lnTo>
                    <a:pt x="19791" y="1303620"/>
                  </a:lnTo>
                  <a:lnTo>
                    <a:pt x="16493" y="1300321"/>
                  </a:lnTo>
                  <a:close/>
                </a:path>
                <a:path w="20320" h="1340485">
                  <a:moveTo>
                    <a:pt x="9895" y="1297023"/>
                  </a:moveTo>
                  <a:lnTo>
                    <a:pt x="6597" y="1300321"/>
                  </a:lnTo>
                  <a:lnTo>
                    <a:pt x="13194" y="1300321"/>
                  </a:lnTo>
                  <a:lnTo>
                    <a:pt x="9895" y="129702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0608435" y="3289151"/>
              <a:ext cx="20320" cy="1340485"/>
            </a:xfrm>
            <a:custGeom>
              <a:avLst/>
              <a:gdLst/>
              <a:ahLst/>
              <a:cxnLst/>
              <a:rect l="l" t="t" r="r" b="b"/>
              <a:pathLst>
                <a:path w="20320" h="1340485">
                  <a:moveTo>
                    <a:pt x="19791" y="9895"/>
                  </a:moveTo>
                  <a:lnTo>
                    <a:pt x="19791" y="69359"/>
                  </a:lnTo>
                  <a:lnTo>
                    <a:pt x="19791" y="75955"/>
                  </a:lnTo>
                  <a:lnTo>
                    <a:pt x="16493" y="79254"/>
                  </a:lnTo>
                  <a:lnTo>
                    <a:pt x="13194" y="79254"/>
                  </a:lnTo>
                  <a:lnTo>
                    <a:pt x="9895" y="82552"/>
                  </a:lnTo>
                  <a:lnTo>
                    <a:pt x="6597" y="79254"/>
                  </a:lnTo>
                  <a:lnTo>
                    <a:pt x="3298" y="79254"/>
                  </a:lnTo>
                  <a:lnTo>
                    <a:pt x="0" y="75955"/>
                  </a:lnTo>
                  <a:lnTo>
                    <a:pt x="0" y="69359"/>
                  </a:lnTo>
                  <a:lnTo>
                    <a:pt x="0" y="9895"/>
                  </a:lnTo>
                  <a:lnTo>
                    <a:pt x="0" y="6596"/>
                  </a:lnTo>
                  <a:lnTo>
                    <a:pt x="3298" y="3298"/>
                  </a:lnTo>
                  <a:lnTo>
                    <a:pt x="6597" y="0"/>
                  </a:lnTo>
                  <a:lnTo>
                    <a:pt x="9895" y="0"/>
                  </a:lnTo>
                  <a:lnTo>
                    <a:pt x="13194" y="0"/>
                  </a:lnTo>
                  <a:lnTo>
                    <a:pt x="16493" y="3298"/>
                  </a:lnTo>
                  <a:lnTo>
                    <a:pt x="19791" y="6596"/>
                  </a:lnTo>
                  <a:lnTo>
                    <a:pt x="19791" y="9895"/>
                  </a:lnTo>
                  <a:close/>
                </a:path>
                <a:path w="20320" h="1340485">
                  <a:moveTo>
                    <a:pt x="19791" y="151820"/>
                  </a:moveTo>
                  <a:lnTo>
                    <a:pt x="19791" y="214490"/>
                  </a:lnTo>
                  <a:lnTo>
                    <a:pt x="19791" y="217789"/>
                  </a:lnTo>
                  <a:lnTo>
                    <a:pt x="16493" y="221087"/>
                  </a:lnTo>
                  <a:lnTo>
                    <a:pt x="13194" y="224386"/>
                  </a:lnTo>
                  <a:lnTo>
                    <a:pt x="9895" y="224386"/>
                  </a:lnTo>
                  <a:lnTo>
                    <a:pt x="6597" y="224386"/>
                  </a:lnTo>
                  <a:lnTo>
                    <a:pt x="3298" y="221087"/>
                  </a:lnTo>
                  <a:lnTo>
                    <a:pt x="0" y="217789"/>
                  </a:lnTo>
                  <a:lnTo>
                    <a:pt x="0" y="214490"/>
                  </a:lnTo>
                  <a:lnTo>
                    <a:pt x="0" y="151820"/>
                  </a:lnTo>
                  <a:lnTo>
                    <a:pt x="0" y="148521"/>
                  </a:lnTo>
                  <a:lnTo>
                    <a:pt x="3298" y="145223"/>
                  </a:lnTo>
                  <a:lnTo>
                    <a:pt x="6597" y="145223"/>
                  </a:lnTo>
                  <a:lnTo>
                    <a:pt x="9895" y="141924"/>
                  </a:lnTo>
                  <a:lnTo>
                    <a:pt x="13194" y="145223"/>
                  </a:lnTo>
                  <a:lnTo>
                    <a:pt x="16493" y="145223"/>
                  </a:lnTo>
                  <a:lnTo>
                    <a:pt x="19791" y="148521"/>
                  </a:lnTo>
                  <a:lnTo>
                    <a:pt x="19791" y="151820"/>
                  </a:lnTo>
                  <a:close/>
                </a:path>
                <a:path w="20320" h="1340485">
                  <a:moveTo>
                    <a:pt x="19791" y="297043"/>
                  </a:moveTo>
                  <a:lnTo>
                    <a:pt x="19791" y="359714"/>
                  </a:lnTo>
                  <a:lnTo>
                    <a:pt x="19791" y="363012"/>
                  </a:lnTo>
                  <a:lnTo>
                    <a:pt x="16493" y="366311"/>
                  </a:lnTo>
                  <a:lnTo>
                    <a:pt x="13194" y="369609"/>
                  </a:lnTo>
                  <a:lnTo>
                    <a:pt x="9895" y="369609"/>
                  </a:lnTo>
                  <a:lnTo>
                    <a:pt x="6597" y="369609"/>
                  </a:lnTo>
                  <a:lnTo>
                    <a:pt x="3298" y="366311"/>
                  </a:lnTo>
                  <a:lnTo>
                    <a:pt x="0" y="363012"/>
                  </a:lnTo>
                  <a:lnTo>
                    <a:pt x="0" y="359714"/>
                  </a:lnTo>
                  <a:lnTo>
                    <a:pt x="0" y="297043"/>
                  </a:lnTo>
                  <a:lnTo>
                    <a:pt x="0" y="293745"/>
                  </a:lnTo>
                  <a:lnTo>
                    <a:pt x="3298" y="290446"/>
                  </a:lnTo>
                  <a:lnTo>
                    <a:pt x="6597" y="287148"/>
                  </a:lnTo>
                  <a:lnTo>
                    <a:pt x="9895" y="287148"/>
                  </a:lnTo>
                  <a:lnTo>
                    <a:pt x="13194" y="287148"/>
                  </a:lnTo>
                  <a:lnTo>
                    <a:pt x="16493" y="290446"/>
                  </a:lnTo>
                  <a:lnTo>
                    <a:pt x="19791" y="293745"/>
                  </a:lnTo>
                  <a:lnTo>
                    <a:pt x="19791" y="297043"/>
                  </a:lnTo>
                  <a:close/>
                </a:path>
                <a:path w="20320" h="1340485">
                  <a:moveTo>
                    <a:pt x="19791" y="442266"/>
                  </a:moveTo>
                  <a:lnTo>
                    <a:pt x="19791" y="504937"/>
                  </a:lnTo>
                  <a:lnTo>
                    <a:pt x="19791" y="508235"/>
                  </a:lnTo>
                  <a:lnTo>
                    <a:pt x="16493" y="511534"/>
                  </a:lnTo>
                  <a:lnTo>
                    <a:pt x="13194" y="514832"/>
                  </a:lnTo>
                  <a:lnTo>
                    <a:pt x="9895" y="514832"/>
                  </a:lnTo>
                  <a:lnTo>
                    <a:pt x="6597" y="514832"/>
                  </a:lnTo>
                  <a:lnTo>
                    <a:pt x="3298" y="511534"/>
                  </a:lnTo>
                  <a:lnTo>
                    <a:pt x="0" y="508235"/>
                  </a:lnTo>
                  <a:lnTo>
                    <a:pt x="0" y="504937"/>
                  </a:lnTo>
                  <a:lnTo>
                    <a:pt x="0" y="442266"/>
                  </a:lnTo>
                  <a:lnTo>
                    <a:pt x="0" y="438968"/>
                  </a:lnTo>
                  <a:lnTo>
                    <a:pt x="3298" y="435670"/>
                  </a:lnTo>
                  <a:lnTo>
                    <a:pt x="6597" y="432371"/>
                  </a:lnTo>
                  <a:lnTo>
                    <a:pt x="9895" y="432371"/>
                  </a:lnTo>
                  <a:lnTo>
                    <a:pt x="13194" y="432371"/>
                  </a:lnTo>
                  <a:lnTo>
                    <a:pt x="16493" y="435670"/>
                  </a:lnTo>
                  <a:lnTo>
                    <a:pt x="19791" y="438968"/>
                  </a:lnTo>
                  <a:lnTo>
                    <a:pt x="19791" y="442266"/>
                  </a:lnTo>
                  <a:close/>
                </a:path>
                <a:path w="20320" h="1340485">
                  <a:moveTo>
                    <a:pt x="19791" y="587490"/>
                  </a:moveTo>
                  <a:lnTo>
                    <a:pt x="19791" y="646862"/>
                  </a:lnTo>
                  <a:lnTo>
                    <a:pt x="19791" y="653459"/>
                  </a:lnTo>
                  <a:lnTo>
                    <a:pt x="16493" y="656757"/>
                  </a:lnTo>
                  <a:lnTo>
                    <a:pt x="13194" y="656757"/>
                  </a:lnTo>
                  <a:lnTo>
                    <a:pt x="9895" y="660056"/>
                  </a:lnTo>
                  <a:lnTo>
                    <a:pt x="6597" y="656757"/>
                  </a:lnTo>
                  <a:lnTo>
                    <a:pt x="3298" y="656757"/>
                  </a:lnTo>
                  <a:lnTo>
                    <a:pt x="0" y="653459"/>
                  </a:lnTo>
                  <a:lnTo>
                    <a:pt x="0" y="646862"/>
                  </a:lnTo>
                  <a:lnTo>
                    <a:pt x="0" y="587490"/>
                  </a:lnTo>
                  <a:lnTo>
                    <a:pt x="0" y="584100"/>
                  </a:lnTo>
                  <a:lnTo>
                    <a:pt x="3298" y="580801"/>
                  </a:lnTo>
                  <a:lnTo>
                    <a:pt x="6597" y="577503"/>
                  </a:lnTo>
                  <a:lnTo>
                    <a:pt x="9895" y="577503"/>
                  </a:lnTo>
                  <a:lnTo>
                    <a:pt x="13194" y="577503"/>
                  </a:lnTo>
                  <a:lnTo>
                    <a:pt x="16493" y="580801"/>
                  </a:lnTo>
                  <a:lnTo>
                    <a:pt x="19791" y="584100"/>
                  </a:lnTo>
                  <a:lnTo>
                    <a:pt x="19791" y="587490"/>
                  </a:lnTo>
                  <a:close/>
                </a:path>
                <a:path w="20320" h="1340485">
                  <a:moveTo>
                    <a:pt x="19791" y="729323"/>
                  </a:moveTo>
                  <a:lnTo>
                    <a:pt x="19791" y="792085"/>
                  </a:lnTo>
                  <a:lnTo>
                    <a:pt x="19791" y="795384"/>
                  </a:lnTo>
                  <a:lnTo>
                    <a:pt x="16493" y="798682"/>
                  </a:lnTo>
                  <a:lnTo>
                    <a:pt x="13194" y="801981"/>
                  </a:lnTo>
                  <a:lnTo>
                    <a:pt x="9895" y="801981"/>
                  </a:lnTo>
                  <a:lnTo>
                    <a:pt x="6597" y="801981"/>
                  </a:lnTo>
                  <a:lnTo>
                    <a:pt x="3298" y="798682"/>
                  </a:lnTo>
                  <a:lnTo>
                    <a:pt x="0" y="795384"/>
                  </a:lnTo>
                  <a:lnTo>
                    <a:pt x="0" y="792085"/>
                  </a:lnTo>
                  <a:lnTo>
                    <a:pt x="0" y="729323"/>
                  </a:lnTo>
                  <a:lnTo>
                    <a:pt x="0" y="726025"/>
                  </a:lnTo>
                  <a:lnTo>
                    <a:pt x="3298" y="722726"/>
                  </a:lnTo>
                  <a:lnTo>
                    <a:pt x="6597" y="722726"/>
                  </a:lnTo>
                  <a:lnTo>
                    <a:pt x="9895" y="719428"/>
                  </a:lnTo>
                  <a:lnTo>
                    <a:pt x="13194" y="722726"/>
                  </a:lnTo>
                  <a:lnTo>
                    <a:pt x="16493" y="722726"/>
                  </a:lnTo>
                  <a:lnTo>
                    <a:pt x="19791" y="726025"/>
                  </a:lnTo>
                  <a:lnTo>
                    <a:pt x="19791" y="729323"/>
                  </a:lnTo>
                  <a:close/>
                </a:path>
                <a:path w="20320" h="1340485">
                  <a:moveTo>
                    <a:pt x="19791" y="874546"/>
                  </a:moveTo>
                  <a:lnTo>
                    <a:pt x="19791" y="937309"/>
                  </a:lnTo>
                  <a:lnTo>
                    <a:pt x="19791" y="940607"/>
                  </a:lnTo>
                  <a:lnTo>
                    <a:pt x="16493" y="943905"/>
                  </a:lnTo>
                  <a:lnTo>
                    <a:pt x="13194" y="947204"/>
                  </a:lnTo>
                  <a:lnTo>
                    <a:pt x="9895" y="947204"/>
                  </a:lnTo>
                  <a:lnTo>
                    <a:pt x="6597" y="947204"/>
                  </a:lnTo>
                  <a:lnTo>
                    <a:pt x="3298" y="943905"/>
                  </a:lnTo>
                  <a:lnTo>
                    <a:pt x="0" y="940607"/>
                  </a:lnTo>
                  <a:lnTo>
                    <a:pt x="0" y="937309"/>
                  </a:lnTo>
                  <a:lnTo>
                    <a:pt x="0" y="874546"/>
                  </a:lnTo>
                  <a:lnTo>
                    <a:pt x="0" y="871248"/>
                  </a:lnTo>
                  <a:lnTo>
                    <a:pt x="3298" y="867950"/>
                  </a:lnTo>
                  <a:lnTo>
                    <a:pt x="6597" y="864651"/>
                  </a:lnTo>
                  <a:lnTo>
                    <a:pt x="9895" y="864651"/>
                  </a:lnTo>
                  <a:lnTo>
                    <a:pt x="13194" y="864651"/>
                  </a:lnTo>
                  <a:lnTo>
                    <a:pt x="16493" y="867950"/>
                  </a:lnTo>
                  <a:lnTo>
                    <a:pt x="19791" y="871248"/>
                  </a:lnTo>
                  <a:lnTo>
                    <a:pt x="19791" y="874546"/>
                  </a:lnTo>
                  <a:close/>
                </a:path>
                <a:path w="20320" h="1340485">
                  <a:moveTo>
                    <a:pt x="19791" y="1019770"/>
                  </a:moveTo>
                  <a:lnTo>
                    <a:pt x="19791" y="1082440"/>
                  </a:lnTo>
                  <a:lnTo>
                    <a:pt x="19791" y="1085739"/>
                  </a:lnTo>
                  <a:lnTo>
                    <a:pt x="16493" y="1089037"/>
                  </a:lnTo>
                  <a:lnTo>
                    <a:pt x="13194" y="1092336"/>
                  </a:lnTo>
                  <a:lnTo>
                    <a:pt x="9895" y="1092336"/>
                  </a:lnTo>
                  <a:lnTo>
                    <a:pt x="6597" y="1092336"/>
                  </a:lnTo>
                  <a:lnTo>
                    <a:pt x="3298" y="1089037"/>
                  </a:lnTo>
                  <a:lnTo>
                    <a:pt x="0" y="1085739"/>
                  </a:lnTo>
                  <a:lnTo>
                    <a:pt x="0" y="1082440"/>
                  </a:lnTo>
                  <a:lnTo>
                    <a:pt x="0" y="1019770"/>
                  </a:lnTo>
                  <a:lnTo>
                    <a:pt x="0" y="1016471"/>
                  </a:lnTo>
                  <a:lnTo>
                    <a:pt x="3298" y="1013173"/>
                  </a:lnTo>
                  <a:lnTo>
                    <a:pt x="6597" y="1009874"/>
                  </a:lnTo>
                  <a:lnTo>
                    <a:pt x="9895" y="1009874"/>
                  </a:lnTo>
                  <a:lnTo>
                    <a:pt x="13194" y="1009874"/>
                  </a:lnTo>
                  <a:lnTo>
                    <a:pt x="16493" y="1013173"/>
                  </a:lnTo>
                  <a:lnTo>
                    <a:pt x="19791" y="1016471"/>
                  </a:lnTo>
                  <a:lnTo>
                    <a:pt x="19791" y="1019770"/>
                  </a:lnTo>
                  <a:close/>
                </a:path>
                <a:path w="20320" h="1340485">
                  <a:moveTo>
                    <a:pt x="19791" y="1164993"/>
                  </a:moveTo>
                  <a:lnTo>
                    <a:pt x="19791" y="1224365"/>
                  </a:lnTo>
                  <a:lnTo>
                    <a:pt x="19791" y="1230962"/>
                  </a:lnTo>
                  <a:lnTo>
                    <a:pt x="16493" y="1234261"/>
                  </a:lnTo>
                  <a:lnTo>
                    <a:pt x="13194" y="1234261"/>
                  </a:lnTo>
                  <a:lnTo>
                    <a:pt x="9895" y="1237559"/>
                  </a:lnTo>
                  <a:lnTo>
                    <a:pt x="6597" y="1234261"/>
                  </a:lnTo>
                  <a:lnTo>
                    <a:pt x="3298" y="1234261"/>
                  </a:lnTo>
                  <a:lnTo>
                    <a:pt x="0" y="1230962"/>
                  </a:lnTo>
                  <a:lnTo>
                    <a:pt x="0" y="1224365"/>
                  </a:lnTo>
                  <a:lnTo>
                    <a:pt x="0" y="1164993"/>
                  </a:lnTo>
                  <a:lnTo>
                    <a:pt x="0" y="1161695"/>
                  </a:lnTo>
                  <a:lnTo>
                    <a:pt x="3298" y="1158396"/>
                  </a:lnTo>
                  <a:lnTo>
                    <a:pt x="6597" y="1155098"/>
                  </a:lnTo>
                  <a:lnTo>
                    <a:pt x="9895" y="1155098"/>
                  </a:lnTo>
                  <a:lnTo>
                    <a:pt x="13194" y="1155098"/>
                  </a:lnTo>
                  <a:lnTo>
                    <a:pt x="16493" y="1158396"/>
                  </a:lnTo>
                  <a:lnTo>
                    <a:pt x="19791" y="1161695"/>
                  </a:lnTo>
                  <a:lnTo>
                    <a:pt x="19791" y="1164993"/>
                  </a:lnTo>
                  <a:close/>
                </a:path>
                <a:path w="20320" h="1340485">
                  <a:moveTo>
                    <a:pt x="19791" y="1306918"/>
                  </a:moveTo>
                  <a:lnTo>
                    <a:pt x="19791" y="1330007"/>
                  </a:lnTo>
                  <a:lnTo>
                    <a:pt x="19791" y="1333306"/>
                  </a:lnTo>
                  <a:lnTo>
                    <a:pt x="16493" y="1336604"/>
                  </a:lnTo>
                  <a:lnTo>
                    <a:pt x="13194" y="1339902"/>
                  </a:lnTo>
                  <a:lnTo>
                    <a:pt x="9895" y="1339902"/>
                  </a:lnTo>
                  <a:lnTo>
                    <a:pt x="6597" y="1339902"/>
                  </a:lnTo>
                  <a:lnTo>
                    <a:pt x="3298" y="1336604"/>
                  </a:lnTo>
                  <a:lnTo>
                    <a:pt x="0" y="1333306"/>
                  </a:lnTo>
                  <a:lnTo>
                    <a:pt x="0" y="1330007"/>
                  </a:lnTo>
                  <a:lnTo>
                    <a:pt x="0" y="1306918"/>
                  </a:lnTo>
                  <a:lnTo>
                    <a:pt x="0" y="1303620"/>
                  </a:lnTo>
                  <a:lnTo>
                    <a:pt x="3298" y="1300321"/>
                  </a:lnTo>
                  <a:lnTo>
                    <a:pt x="6597" y="1300321"/>
                  </a:lnTo>
                  <a:lnTo>
                    <a:pt x="9895" y="1297023"/>
                  </a:lnTo>
                  <a:lnTo>
                    <a:pt x="13194" y="1300321"/>
                  </a:lnTo>
                  <a:lnTo>
                    <a:pt x="16493" y="1300321"/>
                  </a:lnTo>
                  <a:lnTo>
                    <a:pt x="19791" y="1303620"/>
                  </a:lnTo>
                  <a:lnTo>
                    <a:pt x="19791" y="1306918"/>
                  </a:lnTo>
                  <a:close/>
                </a:path>
              </a:pathLst>
            </a:custGeom>
            <a:ln w="32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272236" y="2323897"/>
              <a:ext cx="2097405" cy="2788920"/>
            </a:xfrm>
            <a:custGeom>
              <a:avLst/>
              <a:gdLst/>
              <a:ahLst/>
              <a:cxnLst/>
              <a:rect l="l" t="t" r="r" b="b"/>
              <a:pathLst>
                <a:path w="2097404" h="2788920">
                  <a:moveTo>
                    <a:pt x="13189" y="2758877"/>
                  </a:moveTo>
                  <a:lnTo>
                    <a:pt x="2093474" y="2758877"/>
                  </a:lnTo>
                </a:path>
                <a:path w="2097404" h="2788920">
                  <a:moveTo>
                    <a:pt x="0" y="2788654"/>
                  </a:moveTo>
                  <a:lnTo>
                    <a:pt x="0" y="16492"/>
                  </a:lnTo>
                </a:path>
                <a:path w="2097404" h="2788920">
                  <a:moveTo>
                    <a:pt x="2080279" y="2788654"/>
                  </a:moveTo>
                  <a:lnTo>
                    <a:pt x="2080279" y="0"/>
                  </a:lnTo>
                </a:path>
                <a:path w="2097404" h="2788920">
                  <a:moveTo>
                    <a:pt x="16488" y="1353005"/>
                  </a:moveTo>
                  <a:lnTo>
                    <a:pt x="2096864" y="1353005"/>
                  </a:lnTo>
                </a:path>
              </a:pathLst>
            </a:custGeom>
            <a:ln w="197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8437868" y="5568510"/>
            <a:ext cx="1722120" cy="54864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5080">
              <a:lnSpc>
                <a:spcPts val="2030"/>
              </a:lnSpc>
              <a:spcBef>
                <a:spcPts val="215"/>
              </a:spcBef>
            </a:pPr>
            <a:r>
              <a:rPr sz="1750" spc="-10" dirty="0">
                <a:latin typeface="Times New Roman"/>
                <a:cs typeface="Times New Roman"/>
              </a:rPr>
              <a:t>The</a:t>
            </a:r>
            <a:r>
              <a:rPr sz="1750" spc="-45" dirty="0">
                <a:latin typeface="Times New Roman"/>
                <a:cs typeface="Times New Roman"/>
              </a:rPr>
              <a:t> </a:t>
            </a:r>
            <a:r>
              <a:rPr sz="1750" spc="-10" dirty="0">
                <a:latin typeface="Times New Roman"/>
                <a:cs typeface="Times New Roman"/>
              </a:rPr>
              <a:t>max</a:t>
            </a:r>
            <a:r>
              <a:rPr sz="1750" spc="-25" dirty="0">
                <a:latin typeface="Times New Roman"/>
                <a:cs typeface="Times New Roman"/>
              </a:rPr>
              <a:t> </a:t>
            </a:r>
            <a:r>
              <a:rPr sz="1750" spc="-10" dirty="0">
                <a:latin typeface="Times New Roman"/>
                <a:cs typeface="Times New Roman"/>
              </a:rPr>
              <a:t>method</a:t>
            </a:r>
            <a:r>
              <a:rPr sz="1750" spc="-35" dirty="0">
                <a:latin typeface="Times New Roman"/>
                <a:cs typeface="Times New Roman"/>
              </a:rPr>
              <a:t> </a:t>
            </a:r>
            <a:r>
              <a:rPr sz="1750" spc="-5" dirty="0">
                <a:latin typeface="Times New Roman"/>
                <a:cs typeface="Times New Roman"/>
              </a:rPr>
              <a:t>is </a:t>
            </a:r>
            <a:r>
              <a:rPr sz="1750" spc="-420" dirty="0">
                <a:latin typeface="Times New Roman"/>
                <a:cs typeface="Times New Roman"/>
              </a:rPr>
              <a:t> </a:t>
            </a:r>
            <a:r>
              <a:rPr sz="1750" spc="-10" dirty="0">
                <a:latin typeface="Times New Roman"/>
                <a:cs typeface="Times New Roman"/>
              </a:rPr>
              <a:t>invoked.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570409" y="2829333"/>
            <a:ext cx="753110" cy="799465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>
              <a:lnSpc>
                <a:spcPts val="2000"/>
              </a:lnSpc>
              <a:spcBef>
                <a:spcPts val="240"/>
              </a:spcBef>
            </a:pPr>
            <a:r>
              <a:rPr sz="1750" spc="-10" dirty="0">
                <a:latin typeface="Times New Roman"/>
                <a:cs typeface="Times New Roman"/>
              </a:rPr>
              <a:t>result: </a:t>
            </a:r>
            <a:r>
              <a:rPr sz="1750" spc="-5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nu</a:t>
            </a:r>
            <a:r>
              <a:rPr sz="1750" spc="-40" dirty="0">
                <a:latin typeface="Times New Roman"/>
                <a:cs typeface="Times New Roman"/>
              </a:rPr>
              <a:t>m</a:t>
            </a:r>
            <a:r>
              <a:rPr sz="1750" spc="5" dirty="0">
                <a:latin typeface="Times New Roman"/>
                <a:cs typeface="Times New Roman"/>
              </a:rPr>
              <a:t>2</a:t>
            </a:r>
            <a:r>
              <a:rPr sz="1750" spc="-5" dirty="0">
                <a:latin typeface="Times New Roman"/>
                <a:cs typeface="Times New Roman"/>
              </a:rPr>
              <a:t>:</a:t>
            </a:r>
            <a:r>
              <a:rPr sz="1750" spc="-40" dirty="0">
                <a:latin typeface="Times New Roman"/>
                <a:cs typeface="Times New Roman"/>
              </a:rPr>
              <a:t> </a:t>
            </a:r>
            <a:r>
              <a:rPr sz="1750" spc="-5" dirty="0">
                <a:latin typeface="Times New Roman"/>
                <a:cs typeface="Times New Roman"/>
              </a:rPr>
              <a:t>2</a:t>
            </a:r>
            <a:endParaRPr sz="1750">
              <a:latin typeface="Times New Roman"/>
              <a:cs typeface="Times New Roman"/>
            </a:endParaRPr>
          </a:p>
          <a:p>
            <a:pPr marL="12700">
              <a:lnSpc>
                <a:spcPts val="1950"/>
              </a:lnSpc>
            </a:pPr>
            <a:r>
              <a:rPr sz="1750" spc="5" dirty="0">
                <a:latin typeface="Times New Roman"/>
                <a:cs typeface="Times New Roman"/>
              </a:rPr>
              <a:t>nu</a:t>
            </a:r>
            <a:r>
              <a:rPr sz="1750" spc="-40" dirty="0">
                <a:latin typeface="Times New Roman"/>
                <a:cs typeface="Times New Roman"/>
              </a:rPr>
              <a:t>m</a:t>
            </a:r>
            <a:r>
              <a:rPr sz="1750" spc="5" dirty="0">
                <a:latin typeface="Times New Roman"/>
                <a:cs typeface="Times New Roman"/>
              </a:rPr>
              <a:t>1</a:t>
            </a:r>
            <a:r>
              <a:rPr sz="1750" spc="-5" dirty="0">
                <a:latin typeface="Times New Roman"/>
                <a:cs typeface="Times New Roman"/>
              </a:rPr>
              <a:t>:</a:t>
            </a:r>
            <a:r>
              <a:rPr sz="1750" spc="-40" dirty="0">
                <a:latin typeface="Times New Roman"/>
                <a:cs typeface="Times New Roman"/>
              </a:rPr>
              <a:t> </a:t>
            </a:r>
            <a:r>
              <a:rPr sz="1750" spc="-5" dirty="0">
                <a:latin typeface="Times New Roman"/>
                <a:cs typeface="Times New Roman"/>
              </a:rPr>
              <a:t>5</a:t>
            </a:r>
            <a:endParaRPr sz="1750">
              <a:latin typeface="Times New Roman"/>
              <a:cs typeface="Times New Roman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0335766" y="3198444"/>
            <a:ext cx="608330" cy="1696720"/>
            <a:chOff x="10335766" y="3198444"/>
            <a:chExt cx="608330" cy="1696720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352515" y="3198444"/>
              <a:ext cx="211295" cy="168312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0344269" y="4609263"/>
              <a:ext cx="227965" cy="20320"/>
            </a:xfrm>
            <a:custGeom>
              <a:avLst/>
              <a:gdLst/>
              <a:ahLst/>
              <a:cxnLst/>
              <a:rect l="l" t="t" r="r" b="b"/>
              <a:pathLst>
                <a:path w="227965" h="20320">
                  <a:moveTo>
                    <a:pt x="75960" y="0"/>
                  </a:moveTo>
                  <a:lnTo>
                    <a:pt x="6597" y="0"/>
                  </a:lnTo>
                  <a:lnTo>
                    <a:pt x="0" y="6596"/>
                  </a:lnTo>
                  <a:lnTo>
                    <a:pt x="0" y="13193"/>
                  </a:lnTo>
                  <a:lnTo>
                    <a:pt x="6597" y="19790"/>
                  </a:lnTo>
                  <a:lnTo>
                    <a:pt x="75960" y="19790"/>
                  </a:lnTo>
                  <a:lnTo>
                    <a:pt x="82557" y="13193"/>
                  </a:lnTo>
                  <a:lnTo>
                    <a:pt x="82557" y="6596"/>
                  </a:lnTo>
                  <a:lnTo>
                    <a:pt x="75960" y="0"/>
                  </a:lnTo>
                  <a:close/>
                </a:path>
                <a:path w="227965" h="20320">
                  <a:moveTo>
                    <a:pt x="221329" y="0"/>
                  </a:moveTo>
                  <a:lnTo>
                    <a:pt x="151920" y="0"/>
                  </a:lnTo>
                  <a:lnTo>
                    <a:pt x="145323" y="6596"/>
                  </a:lnTo>
                  <a:lnTo>
                    <a:pt x="145323" y="13193"/>
                  </a:lnTo>
                  <a:lnTo>
                    <a:pt x="151920" y="19790"/>
                  </a:lnTo>
                  <a:lnTo>
                    <a:pt x="221329" y="19790"/>
                  </a:lnTo>
                  <a:lnTo>
                    <a:pt x="227926" y="13193"/>
                  </a:lnTo>
                  <a:lnTo>
                    <a:pt x="227926" y="6596"/>
                  </a:lnTo>
                  <a:lnTo>
                    <a:pt x="22132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344269" y="4609263"/>
              <a:ext cx="227965" cy="20320"/>
            </a:xfrm>
            <a:custGeom>
              <a:avLst/>
              <a:gdLst/>
              <a:ahLst/>
              <a:cxnLst/>
              <a:rect l="l" t="t" r="r" b="b"/>
              <a:pathLst>
                <a:path w="227965" h="20320">
                  <a:moveTo>
                    <a:pt x="9895" y="0"/>
                  </a:moveTo>
                  <a:lnTo>
                    <a:pt x="72661" y="0"/>
                  </a:lnTo>
                  <a:lnTo>
                    <a:pt x="75960" y="0"/>
                  </a:lnTo>
                  <a:lnTo>
                    <a:pt x="79258" y="3298"/>
                  </a:lnTo>
                  <a:lnTo>
                    <a:pt x="82557" y="6596"/>
                  </a:lnTo>
                  <a:lnTo>
                    <a:pt x="82557" y="9895"/>
                  </a:lnTo>
                  <a:lnTo>
                    <a:pt x="82557" y="13193"/>
                  </a:lnTo>
                  <a:lnTo>
                    <a:pt x="79258" y="16492"/>
                  </a:lnTo>
                  <a:lnTo>
                    <a:pt x="75960" y="19790"/>
                  </a:lnTo>
                  <a:lnTo>
                    <a:pt x="72661" y="19790"/>
                  </a:lnTo>
                  <a:lnTo>
                    <a:pt x="9895" y="19790"/>
                  </a:lnTo>
                  <a:lnTo>
                    <a:pt x="6597" y="19790"/>
                  </a:lnTo>
                  <a:lnTo>
                    <a:pt x="3298" y="16492"/>
                  </a:lnTo>
                  <a:lnTo>
                    <a:pt x="0" y="13193"/>
                  </a:lnTo>
                  <a:lnTo>
                    <a:pt x="0" y="9895"/>
                  </a:lnTo>
                  <a:lnTo>
                    <a:pt x="0" y="6596"/>
                  </a:lnTo>
                  <a:lnTo>
                    <a:pt x="3298" y="3298"/>
                  </a:lnTo>
                  <a:lnTo>
                    <a:pt x="6597" y="0"/>
                  </a:lnTo>
                  <a:lnTo>
                    <a:pt x="9895" y="0"/>
                  </a:lnTo>
                  <a:close/>
                </a:path>
                <a:path w="227965" h="20320">
                  <a:moveTo>
                    <a:pt x="155219" y="0"/>
                  </a:moveTo>
                  <a:lnTo>
                    <a:pt x="217893" y="0"/>
                  </a:lnTo>
                  <a:lnTo>
                    <a:pt x="221329" y="0"/>
                  </a:lnTo>
                  <a:lnTo>
                    <a:pt x="224627" y="3298"/>
                  </a:lnTo>
                  <a:lnTo>
                    <a:pt x="227926" y="6596"/>
                  </a:lnTo>
                  <a:lnTo>
                    <a:pt x="227926" y="9895"/>
                  </a:lnTo>
                  <a:lnTo>
                    <a:pt x="227926" y="13193"/>
                  </a:lnTo>
                  <a:lnTo>
                    <a:pt x="224627" y="16492"/>
                  </a:lnTo>
                  <a:lnTo>
                    <a:pt x="221329" y="19790"/>
                  </a:lnTo>
                  <a:lnTo>
                    <a:pt x="217893" y="19790"/>
                  </a:lnTo>
                  <a:lnTo>
                    <a:pt x="155219" y="19790"/>
                  </a:lnTo>
                  <a:lnTo>
                    <a:pt x="151920" y="19790"/>
                  </a:lnTo>
                  <a:lnTo>
                    <a:pt x="148621" y="16492"/>
                  </a:lnTo>
                  <a:lnTo>
                    <a:pt x="145323" y="13193"/>
                  </a:lnTo>
                  <a:lnTo>
                    <a:pt x="145323" y="9895"/>
                  </a:lnTo>
                  <a:lnTo>
                    <a:pt x="145323" y="6596"/>
                  </a:lnTo>
                  <a:lnTo>
                    <a:pt x="148621" y="3298"/>
                  </a:lnTo>
                  <a:lnTo>
                    <a:pt x="151920" y="0"/>
                  </a:lnTo>
                  <a:lnTo>
                    <a:pt x="155219" y="0"/>
                  </a:lnTo>
                  <a:close/>
                </a:path>
              </a:pathLst>
            </a:custGeom>
            <a:ln w="32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37671" y="3431076"/>
              <a:ext cx="591185" cy="165100"/>
            </a:xfrm>
            <a:custGeom>
              <a:avLst/>
              <a:gdLst/>
              <a:ahLst/>
              <a:cxnLst/>
              <a:rect l="l" t="t" r="r" b="b"/>
              <a:pathLst>
                <a:path w="591184" h="165100">
                  <a:moveTo>
                    <a:pt x="165115" y="0"/>
                  </a:moveTo>
                  <a:lnTo>
                    <a:pt x="0" y="82461"/>
                  </a:lnTo>
                  <a:lnTo>
                    <a:pt x="165115" y="165014"/>
                  </a:lnTo>
                  <a:lnTo>
                    <a:pt x="120694" y="95655"/>
                  </a:lnTo>
                  <a:lnTo>
                    <a:pt x="105647" y="95655"/>
                  </a:lnTo>
                  <a:lnTo>
                    <a:pt x="102349" y="92356"/>
                  </a:lnTo>
                  <a:lnTo>
                    <a:pt x="99050" y="85759"/>
                  </a:lnTo>
                  <a:lnTo>
                    <a:pt x="95752" y="82461"/>
                  </a:lnTo>
                  <a:lnTo>
                    <a:pt x="99050" y="75864"/>
                  </a:lnTo>
                  <a:lnTo>
                    <a:pt x="105647" y="69267"/>
                  </a:lnTo>
                  <a:lnTo>
                    <a:pt x="120704" y="69267"/>
                  </a:lnTo>
                  <a:lnTo>
                    <a:pt x="165115" y="0"/>
                  </a:lnTo>
                  <a:close/>
                </a:path>
                <a:path w="591184" h="165100">
                  <a:moveTo>
                    <a:pt x="120704" y="69267"/>
                  </a:moveTo>
                  <a:lnTo>
                    <a:pt x="105647" y="69267"/>
                  </a:lnTo>
                  <a:lnTo>
                    <a:pt x="99050" y="75864"/>
                  </a:lnTo>
                  <a:lnTo>
                    <a:pt x="95752" y="82461"/>
                  </a:lnTo>
                  <a:lnTo>
                    <a:pt x="99050" y="85759"/>
                  </a:lnTo>
                  <a:lnTo>
                    <a:pt x="102349" y="92356"/>
                  </a:lnTo>
                  <a:lnTo>
                    <a:pt x="105647" y="95655"/>
                  </a:lnTo>
                  <a:lnTo>
                    <a:pt x="120694" y="95655"/>
                  </a:lnTo>
                  <a:lnTo>
                    <a:pt x="112245" y="82461"/>
                  </a:lnTo>
                  <a:lnTo>
                    <a:pt x="120704" y="69267"/>
                  </a:lnTo>
                  <a:close/>
                </a:path>
                <a:path w="591184" h="165100">
                  <a:moveTo>
                    <a:pt x="198101" y="69267"/>
                  </a:moveTo>
                  <a:lnTo>
                    <a:pt x="120704" y="69267"/>
                  </a:lnTo>
                  <a:lnTo>
                    <a:pt x="112245" y="82461"/>
                  </a:lnTo>
                  <a:lnTo>
                    <a:pt x="120694" y="95655"/>
                  </a:lnTo>
                  <a:lnTo>
                    <a:pt x="198101" y="95655"/>
                  </a:lnTo>
                  <a:lnTo>
                    <a:pt x="204698" y="92356"/>
                  </a:lnTo>
                  <a:lnTo>
                    <a:pt x="204698" y="85759"/>
                  </a:lnTo>
                  <a:lnTo>
                    <a:pt x="207997" y="82461"/>
                  </a:lnTo>
                  <a:lnTo>
                    <a:pt x="204698" y="75864"/>
                  </a:lnTo>
                  <a:lnTo>
                    <a:pt x="204698" y="72565"/>
                  </a:lnTo>
                  <a:lnTo>
                    <a:pt x="198101" y="69267"/>
                  </a:lnTo>
                  <a:close/>
                </a:path>
                <a:path w="591184" h="165100">
                  <a:moveTo>
                    <a:pt x="392949" y="69267"/>
                  </a:moveTo>
                  <a:lnTo>
                    <a:pt x="297152" y="69267"/>
                  </a:lnTo>
                  <a:lnTo>
                    <a:pt x="290554" y="75864"/>
                  </a:lnTo>
                  <a:lnTo>
                    <a:pt x="290554" y="85759"/>
                  </a:lnTo>
                  <a:lnTo>
                    <a:pt x="293853" y="92356"/>
                  </a:lnTo>
                  <a:lnTo>
                    <a:pt x="297152" y="95655"/>
                  </a:lnTo>
                  <a:lnTo>
                    <a:pt x="392949" y="95655"/>
                  </a:lnTo>
                  <a:lnTo>
                    <a:pt x="396248" y="92356"/>
                  </a:lnTo>
                  <a:lnTo>
                    <a:pt x="399547" y="85759"/>
                  </a:lnTo>
                  <a:lnTo>
                    <a:pt x="399547" y="75864"/>
                  </a:lnTo>
                  <a:lnTo>
                    <a:pt x="392949" y="69267"/>
                  </a:lnTo>
                  <a:close/>
                </a:path>
                <a:path w="591184" h="165100">
                  <a:moveTo>
                    <a:pt x="584453" y="69267"/>
                  </a:moveTo>
                  <a:lnTo>
                    <a:pt x="492000" y="69267"/>
                  </a:lnTo>
                  <a:lnTo>
                    <a:pt x="485403" y="72565"/>
                  </a:lnTo>
                  <a:lnTo>
                    <a:pt x="482104" y="75864"/>
                  </a:lnTo>
                  <a:lnTo>
                    <a:pt x="482104" y="85759"/>
                  </a:lnTo>
                  <a:lnTo>
                    <a:pt x="485403" y="92356"/>
                  </a:lnTo>
                  <a:lnTo>
                    <a:pt x="492000" y="95655"/>
                  </a:lnTo>
                  <a:lnTo>
                    <a:pt x="584453" y="95655"/>
                  </a:lnTo>
                  <a:lnTo>
                    <a:pt x="587752" y="92356"/>
                  </a:lnTo>
                  <a:lnTo>
                    <a:pt x="591051" y="85759"/>
                  </a:lnTo>
                  <a:lnTo>
                    <a:pt x="591051" y="75864"/>
                  </a:lnTo>
                  <a:lnTo>
                    <a:pt x="584453" y="6926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0337671" y="3431076"/>
              <a:ext cx="591185" cy="165100"/>
            </a:xfrm>
            <a:custGeom>
              <a:avLst/>
              <a:gdLst/>
              <a:ahLst/>
              <a:cxnLst/>
              <a:rect l="l" t="t" r="r" b="b"/>
              <a:pathLst>
                <a:path w="591184" h="165100">
                  <a:moveTo>
                    <a:pt x="112245" y="69267"/>
                  </a:moveTo>
                  <a:lnTo>
                    <a:pt x="194802" y="69267"/>
                  </a:lnTo>
                  <a:lnTo>
                    <a:pt x="198101" y="69267"/>
                  </a:lnTo>
                  <a:lnTo>
                    <a:pt x="204698" y="72565"/>
                  </a:lnTo>
                  <a:lnTo>
                    <a:pt x="204698" y="75864"/>
                  </a:lnTo>
                  <a:lnTo>
                    <a:pt x="207997" y="82461"/>
                  </a:lnTo>
                  <a:lnTo>
                    <a:pt x="204698" y="85759"/>
                  </a:lnTo>
                  <a:lnTo>
                    <a:pt x="204698" y="92356"/>
                  </a:lnTo>
                  <a:lnTo>
                    <a:pt x="198101" y="95655"/>
                  </a:lnTo>
                  <a:lnTo>
                    <a:pt x="194802" y="95655"/>
                  </a:lnTo>
                  <a:lnTo>
                    <a:pt x="112245" y="95655"/>
                  </a:lnTo>
                  <a:lnTo>
                    <a:pt x="105647" y="95655"/>
                  </a:lnTo>
                  <a:lnTo>
                    <a:pt x="102349" y="92356"/>
                  </a:lnTo>
                  <a:lnTo>
                    <a:pt x="99050" y="85759"/>
                  </a:lnTo>
                  <a:lnTo>
                    <a:pt x="95752" y="82461"/>
                  </a:lnTo>
                  <a:lnTo>
                    <a:pt x="99050" y="75864"/>
                  </a:lnTo>
                  <a:lnTo>
                    <a:pt x="102349" y="72565"/>
                  </a:lnTo>
                  <a:lnTo>
                    <a:pt x="105647" y="69267"/>
                  </a:lnTo>
                  <a:lnTo>
                    <a:pt x="112245" y="69267"/>
                  </a:lnTo>
                  <a:close/>
                </a:path>
                <a:path w="591184" h="165100">
                  <a:moveTo>
                    <a:pt x="303749" y="69267"/>
                  </a:moveTo>
                  <a:lnTo>
                    <a:pt x="386352" y="69267"/>
                  </a:lnTo>
                  <a:lnTo>
                    <a:pt x="392949" y="69267"/>
                  </a:lnTo>
                  <a:lnTo>
                    <a:pt x="396248" y="72565"/>
                  </a:lnTo>
                  <a:lnTo>
                    <a:pt x="399547" y="75864"/>
                  </a:lnTo>
                  <a:lnTo>
                    <a:pt x="399547" y="82461"/>
                  </a:lnTo>
                  <a:lnTo>
                    <a:pt x="399547" y="85759"/>
                  </a:lnTo>
                  <a:lnTo>
                    <a:pt x="396248" y="92356"/>
                  </a:lnTo>
                  <a:lnTo>
                    <a:pt x="392949" y="95655"/>
                  </a:lnTo>
                  <a:lnTo>
                    <a:pt x="386352" y="95655"/>
                  </a:lnTo>
                  <a:lnTo>
                    <a:pt x="303749" y="95655"/>
                  </a:lnTo>
                  <a:lnTo>
                    <a:pt x="297152" y="95655"/>
                  </a:lnTo>
                  <a:lnTo>
                    <a:pt x="293853" y="92356"/>
                  </a:lnTo>
                  <a:lnTo>
                    <a:pt x="290554" y="85759"/>
                  </a:lnTo>
                  <a:lnTo>
                    <a:pt x="290554" y="82461"/>
                  </a:lnTo>
                  <a:lnTo>
                    <a:pt x="290554" y="75864"/>
                  </a:lnTo>
                  <a:lnTo>
                    <a:pt x="293853" y="72565"/>
                  </a:lnTo>
                  <a:lnTo>
                    <a:pt x="297152" y="69267"/>
                  </a:lnTo>
                  <a:lnTo>
                    <a:pt x="303749" y="69267"/>
                  </a:lnTo>
                  <a:close/>
                </a:path>
                <a:path w="591184" h="165100">
                  <a:moveTo>
                    <a:pt x="495299" y="69267"/>
                  </a:moveTo>
                  <a:lnTo>
                    <a:pt x="577856" y="69267"/>
                  </a:lnTo>
                  <a:lnTo>
                    <a:pt x="584453" y="69267"/>
                  </a:lnTo>
                  <a:lnTo>
                    <a:pt x="587752" y="72565"/>
                  </a:lnTo>
                  <a:lnTo>
                    <a:pt x="591051" y="75864"/>
                  </a:lnTo>
                  <a:lnTo>
                    <a:pt x="591051" y="82461"/>
                  </a:lnTo>
                  <a:lnTo>
                    <a:pt x="591051" y="85759"/>
                  </a:lnTo>
                  <a:lnTo>
                    <a:pt x="587752" y="92356"/>
                  </a:lnTo>
                  <a:lnTo>
                    <a:pt x="584453" y="95655"/>
                  </a:lnTo>
                  <a:lnTo>
                    <a:pt x="577856" y="95655"/>
                  </a:lnTo>
                  <a:lnTo>
                    <a:pt x="495299" y="95655"/>
                  </a:lnTo>
                  <a:lnTo>
                    <a:pt x="492000" y="95655"/>
                  </a:lnTo>
                  <a:lnTo>
                    <a:pt x="485403" y="92356"/>
                  </a:lnTo>
                  <a:lnTo>
                    <a:pt x="482104" y="85759"/>
                  </a:lnTo>
                  <a:lnTo>
                    <a:pt x="482104" y="82461"/>
                  </a:lnTo>
                  <a:lnTo>
                    <a:pt x="482104" y="75864"/>
                  </a:lnTo>
                  <a:lnTo>
                    <a:pt x="485403" y="72565"/>
                  </a:lnTo>
                  <a:lnTo>
                    <a:pt x="492000" y="69267"/>
                  </a:lnTo>
                  <a:lnTo>
                    <a:pt x="495299" y="69267"/>
                  </a:lnTo>
                  <a:close/>
                </a:path>
                <a:path w="591184" h="165100">
                  <a:moveTo>
                    <a:pt x="112245" y="82461"/>
                  </a:moveTo>
                  <a:lnTo>
                    <a:pt x="165115" y="165014"/>
                  </a:lnTo>
                  <a:lnTo>
                    <a:pt x="0" y="82461"/>
                  </a:lnTo>
                  <a:lnTo>
                    <a:pt x="165115" y="0"/>
                  </a:lnTo>
                  <a:lnTo>
                    <a:pt x="112245" y="82461"/>
                  </a:lnTo>
                  <a:close/>
                </a:path>
              </a:pathLst>
            </a:custGeom>
            <a:ln w="32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0922125" y="3503642"/>
              <a:ext cx="20320" cy="1379855"/>
            </a:xfrm>
            <a:custGeom>
              <a:avLst/>
              <a:gdLst/>
              <a:ahLst/>
              <a:cxnLst/>
              <a:rect l="l" t="t" r="r" b="b"/>
              <a:pathLst>
                <a:path w="20320" h="1379854">
                  <a:moveTo>
                    <a:pt x="13194" y="79254"/>
                  </a:moveTo>
                  <a:lnTo>
                    <a:pt x="6597" y="79254"/>
                  </a:lnTo>
                  <a:lnTo>
                    <a:pt x="9895" y="82552"/>
                  </a:lnTo>
                  <a:lnTo>
                    <a:pt x="13194" y="79254"/>
                  </a:lnTo>
                  <a:close/>
                </a:path>
                <a:path w="20320" h="1379854">
                  <a:moveTo>
                    <a:pt x="13194" y="0"/>
                  </a:moveTo>
                  <a:lnTo>
                    <a:pt x="6597" y="0"/>
                  </a:lnTo>
                  <a:lnTo>
                    <a:pt x="0" y="6596"/>
                  </a:lnTo>
                  <a:lnTo>
                    <a:pt x="0" y="75955"/>
                  </a:lnTo>
                  <a:lnTo>
                    <a:pt x="3298" y="79254"/>
                  </a:lnTo>
                  <a:lnTo>
                    <a:pt x="16493" y="79254"/>
                  </a:lnTo>
                  <a:lnTo>
                    <a:pt x="19791" y="75955"/>
                  </a:lnTo>
                  <a:lnTo>
                    <a:pt x="19791" y="6596"/>
                  </a:lnTo>
                  <a:lnTo>
                    <a:pt x="13194" y="0"/>
                  </a:lnTo>
                  <a:close/>
                </a:path>
                <a:path w="20320" h="1379854">
                  <a:moveTo>
                    <a:pt x="16493" y="145223"/>
                  </a:moveTo>
                  <a:lnTo>
                    <a:pt x="3298" y="145223"/>
                  </a:lnTo>
                  <a:lnTo>
                    <a:pt x="0" y="148521"/>
                  </a:lnTo>
                  <a:lnTo>
                    <a:pt x="0" y="217880"/>
                  </a:lnTo>
                  <a:lnTo>
                    <a:pt x="6597" y="224477"/>
                  </a:lnTo>
                  <a:lnTo>
                    <a:pt x="13194" y="224477"/>
                  </a:lnTo>
                  <a:lnTo>
                    <a:pt x="19791" y="217880"/>
                  </a:lnTo>
                  <a:lnTo>
                    <a:pt x="19791" y="148521"/>
                  </a:lnTo>
                  <a:lnTo>
                    <a:pt x="16493" y="145223"/>
                  </a:lnTo>
                  <a:close/>
                </a:path>
                <a:path w="20320" h="1379854">
                  <a:moveTo>
                    <a:pt x="9895" y="141924"/>
                  </a:moveTo>
                  <a:lnTo>
                    <a:pt x="6597" y="145223"/>
                  </a:lnTo>
                  <a:lnTo>
                    <a:pt x="13194" y="145223"/>
                  </a:lnTo>
                  <a:lnTo>
                    <a:pt x="9895" y="141924"/>
                  </a:lnTo>
                  <a:close/>
                </a:path>
                <a:path w="20320" h="1379854">
                  <a:moveTo>
                    <a:pt x="13194" y="287148"/>
                  </a:moveTo>
                  <a:lnTo>
                    <a:pt x="6597" y="287148"/>
                  </a:lnTo>
                  <a:lnTo>
                    <a:pt x="0" y="293745"/>
                  </a:lnTo>
                  <a:lnTo>
                    <a:pt x="0" y="363012"/>
                  </a:lnTo>
                  <a:lnTo>
                    <a:pt x="6597" y="369609"/>
                  </a:lnTo>
                  <a:lnTo>
                    <a:pt x="13194" y="369609"/>
                  </a:lnTo>
                  <a:lnTo>
                    <a:pt x="19791" y="363012"/>
                  </a:lnTo>
                  <a:lnTo>
                    <a:pt x="19791" y="293745"/>
                  </a:lnTo>
                  <a:lnTo>
                    <a:pt x="13194" y="287148"/>
                  </a:lnTo>
                  <a:close/>
                </a:path>
                <a:path w="20320" h="1379854">
                  <a:moveTo>
                    <a:pt x="13194" y="432371"/>
                  </a:moveTo>
                  <a:lnTo>
                    <a:pt x="6597" y="432371"/>
                  </a:lnTo>
                  <a:lnTo>
                    <a:pt x="0" y="438968"/>
                  </a:lnTo>
                  <a:lnTo>
                    <a:pt x="0" y="508235"/>
                  </a:lnTo>
                  <a:lnTo>
                    <a:pt x="6597" y="514832"/>
                  </a:lnTo>
                  <a:lnTo>
                    <a:pt x="13194" y="514832"/>
                  </a:lnTo>
                  <a:lnTo>
                    <a:pt x="19791" y="508235"/>
                  </a:lnTo>
                  <a:lnTo>
                    <a:pt x="19791" y="438968"/>
                  </a:lnTo>
                  <a:lnTo>
                    <a:pt x="13194" y="432371"/>
                  </a:lnTo>
                  <a:close/>
                </a:path>
                <a:path w="20320" h="1379854">
                  <a:moveTo>
                    <a:pt x="13194" y="656757"/>
                  </a:moveTo>
                  <a:lnTo>
                    <a:pt x="6597" y="656757"/>
                  </a:lnTo>
                  <a:lnTo>
                    <a:pt x="9895" y="660056"/>
                  </a:lnTo>
                  <a:lnTo>
                    <a:pt x="13194" y="656757"/>
                  </a:lnTo>
                  <a:close/>
                </a:path>
                <a:path w="20320" h="1379854">
                  <a:moveTo>
                    <a:pt x="13194" y="577594"/>
                  </a:moveTo>
                  <a:lnTo>
                    <a:pt x="6597" y="577594"/>
                  </a:lnTo>
                  <a:lnTo>
                    <a:pt x="0" y="584191"/>
                  </a:lnTo>
                  <a:lnTo>
                    <a:pt x="0" y="653459"/>
                  </a:lnTo>
                  <a:lnTo>
                    <a:pt x="3298" y="656757"/>
                  </a:lnTo>
                  <a:lnTo>
                    <a:pt x="16493" y="656757"/>
                  </a:lnTo>
                  <a:lnTo>
                    <a:pt x="19791" y="653459"/>
                  </a:lnTo>
                  <a:lnTo>
                    <a:pt x="19791" y="584191"/>
                  </a:lnTo>
                  <a:lnTo>
                    <a:pt x="13194" y="577594"/>
                  </a:lnTo>
                  <a:close/>
                </a:path>
                <a:path w="20320" h="1379854">
                  <a:moveTo>
                    <a:pt x="16493" y="722818"/>
                  </a:moveTo>
                  <a:lnTo>
                    <a:pt x="3298" y="722818"/>
                  </a:lnTo>
                  <a:lnTo>
                    <a:pt x="0" y="726116"/>
                  </a:lnTo>
                  <a:lnTo>
                    <a:pt x="0" y="795384"/>
                  </a:lnTo>
                  <a:lnTo>
                    <a:pt x="6597" y="801981"/>
                  </a:lnTo>
                  <a:lnTo>
                    <a:pt x="13194" y="801981"/>
                  </a:lnTo>
                  <a:lnTo>
                    <a:pt x="19791" y="795384"/>
                  </a:lnTo>
                  <a:lnTo>
                    <a:pt x="19791" y="726116"/>
                  </a:lnTo>
                  <a:lnTo>
                    <a:pt x="16493" y="722818"/>
                  </a:lnTo>
                  <a:close/>
                </a:path>
                <a:path w="20320" h="1379854">
                  <a:moveTo>
                    <a:pt x="9895" y="719519"/>
                  </a:moveTo>
                  <a:lnTo>
                    <a:pt x="6597" y="722818"/>
                  </a:lnTo>
                  <a:lnTo>
                    <a:pt x="13194" y="722818"/>
                  </a:lnTo>
                  <a:lnTo>
                    <a:pt x="9895" y="719519"/>
                  </a:lnTo>
                  <a:close/>
                </a:path>
                <a:path w="20320" h="1379854">
                  <a:moveTo>
                    <a:pt x="13194" y="864651"/>
                  </a:moveTo>
                  <a:lnTo>
                    <a:pt x="6597" y="864651"/>
                  </a:lnTo>
                  <a:lnTo>
                    <a:pt x="0" y="871248"/>
                  </a:lnTo>
                  <a:lnTo>
                    <a:pt x="0" y="940607"/>
                  </a:lnTo>
                  <a:lnTo>
                    <a:pt x="6597" y="947204"/>
                  </a:lnTo>
                  <a:lnTo>
                    <a:pt x="13194" y="947204"/>
                  </a:lnTo>
                  <a:lnTo>
                    <a:pt x="19791" y="940607"/>
                  </a:lnTo>
                  <a:lnTo>
                    <a:pt x="19791" y="871248"/>
                  </a:lnTo>
                  <a:lnTo>
                    <a:pt x="13194" y="864651"/>
                  </a:lnTo>
                  <a:close/>
                </a:path>
                <a:path w="20320" h="1379854">
                  <a:moveTo>
                    <a:pt x="13194" y="1009874"/>
                  </a:moveTo>
                  <a:lnTo>
                    <a:pt x="6597" y="1009874"/>
                  </a:lnTo>
                  <a:lnTo>
                    <a:pt x="0" y="1016471"/>
                  </a:lnTo>
                  <a:lnTo>
                    <a:pt x="0" y="1085830"/>
                  </a:lnTo>
                  <a:lnTo>
                    <a:pt x="6597" y="1092427"/>
                  </a:lnTo>
                  <a:lnTo>
                    <a:pt x="13194" y="1092427"/>
                  </a:lnTo>
                  <a:lnTo>
                    <a:pt x="19791" y="1085830"/>
                  </a:lnTo>
                  <a:lnTo>
                    <a:pt x="19791" y="1016471"/>
                  </a:lnTo>
                  <a:lnTo>
                    <a:pt x="13194" y="1009874"/>
                  </a:lnTo>
                  <a:close/>
                </a:path>
                <a:path w="20320" h="1379854">
                  <a:moveTo>
                    <a:pt x="13194" y="1234261"/>
                  </a:moveTo>
                  <a:lnTo>
                    <a:pt x="6597" y="1234261"/>
                  </a:lnTo>
                  <a:lnTo>
                    <a:pt x="9895" y="1237559"/>
                  </a:lnTo>
                  <a:lnTo>
                    <a:pt x="13194" y="1234261"/>
                  </a:lnTo>
                  <a:close/>
                </a:path>
                <a:path w="20320" h="1379854">
                  <a:moveTo>
                    <a:pt x="13194" y="1155098"/>
                  </a:moveTo>
                  <a:lnTo>
                    <a:pt x="6597" y="1155098"/>
                  </a:lnTo>
                  <a:lnTo>
                    <a:pt x="0" y="1161695"/>
                  </a:lnTo>
                  <a:lnTo>
                    <a:pt x="0" y="1230962"/>
                  </a:lnTo>
                  <a:lnTo>
                    <a:pt x="3298" y="1234261"/>
                  </a:lnTo>
                  <a:lnTo>
                    <a:pt x="16493" y="1234261"/>
                  </a:lnTo>
                  <a:lnTo>
                    <a:pt x="19791" y="1230962"/>
                  </a:lnTo>
                  <a:lnTo>
                    <a:pt x="19791" y="1161695"/>
                  </a:lnTo>
                  <a:lnTo>
                    <a:pt x="13194" y="1155098"/>
                  </a:lnTo>
                  <a:close/>
                </a:path>
                <a:path w="20320" h="1379854">
                  <a:moveTo>
                    <a:pt x="16493" y="1300321"/>
                  </a:moveTo>
                  <a:lnTo>
                    <a:pt x="3298" y="1300321"/>
                  </a:lnTo>
                  <a:lnTo>
                    <a:pt x="0" y="1303620"/>
                  </a:lnTo>
                  <a:lnTo>
                    <a:pt x="0" y="1372887"/>
                  </a:lnTo>
                  <a:lnTo>
                    <a:pt x="6597" y="1379484"/>
                  </a:lnTo>
                  <a:lnTo>
                    <a:pt x="13194" y="1379484"/>
                  </a:lnTo>
                  <a:lnTo>
                    <a:pt x="19791" y="1372887"/>
                  </a:lnTo>
                  <a:lnTo>
                    <a:pt x="19791" y="1303620"/>
                  </a:lnTo>
                  <a:lnTo>
                    <a:pt x="16493" y="1300321"/>
                  </a:lnTo>
                  <a:close/>
                </a:path>
                <a:path w="20320" h="1379854">
                  <a:moveTo>
                    <a:pt x="9895" y="1297023"/>
                  </a:moveTo>
                  <a:lnTo>
                    <a:pt x="6597" y="1300321"/>
                  </a:lnTo>
                  <a:lnTo>
                    <a:pt x="13194" y="1300321"/>
                  </a:lnTo>
                  <a:lnTo>
                    <a:pt x="9895" y="129702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0922125" y="3503642"/>
              <a:ext cx="20320" cy="1379855"/>
            </a:xfrm>
            <a:custGeom>
              <a:avLst/>
              <a:gdLst/>
              <a:ahLst/>
              <a:cxnLst/>
              <a:rect l="l" t="t" r="r" b="b"/>
              <a:pathLst>
                <a:path w="20320" h="1379854">
                  <a:moveTo>
                    <a:pt x="19791" y="9895"/>
                  </a:moveTo>
                  <a:lnTo>
                    <a:pt x="19791" y="69359"/>
                  </a:lnTo>
                  <a:lnTo>
                    <a:pt x="19791" y="75955"/>
                  </a:lnTo>
                  <a:lnTo>
                    <a:pt x="16493" y="79254"/>
                  </a:lnTo>
                  <a:lnTo>
                    <a:pt x="13194" y="79254"/>
                  </a:lnTo>
                  <a:lnTo>
                    <a:pt x="9895" y="82552"/>
                  </a:lnTo>
                  <a:lnTo>
                    <a:pt x="6597" y="79254"/>
                  </a:lnTo>
                  <a:lnTo>
                    <a:pt x="3298" y="79254"/>
                  </a:lnTo>
                  <a:lnTo>
                    <a:pt x="0" y="75955"/>
                  </a:lnTo>
                  <a:lnTo>
                    <a:pt x="0" y="69359"/>
                  </a:lnTo>
                  <a:lnTo>
                    <a:pt x="0" y="9895"/>
                  </a:lnTo>
                  <a:lnTo>
                    <a:pt x="0" y="6596"/>
                  </a:lnTo>
                  <a:lnTo>
                    <a:pt x="3298" y="3298"/>
                  </a:lnTo>
                  <a:lnTo>
                    <a:pt x="6597" y="0"/>
                  </a:lnTo>
                  <a:lnTo>
                    <a:pt x="9895" y="0"/>
                  </a:lnTo>
                  <a:lnTo>
                    <a:pt x="13194" y="0"/>
                  </a:lnTo>
                  <a:lnTo>
                    <a:pt x="16493" y="3298"/>
                  </a:lnTo>
                  <a:lnTo>
                    <a:pt x="19791" y="6596"/>
                  </a:lnTo>
                  <a:lnTo>
                    <a:pt x="19791" y="9895"/>
                  </a:lnTo>
                  <a:close/>
                </a:path>
                <a:path w="20320" h="1379854">
                  <a:moveTo>
                    <a:pt x="19791" y="151820"/>
                  </a:moveTo>
                  <a:lnTo>
                    <a:pt x="19791" y="214582"/>
                  </a:lnTo>
                  <a:lnTo>
                    <a:pt x="19791" y="217880"/>
                  </a:lnTo>
                  <a:lnTo>
                    <a:pt x="16493" y="221179"/>
                  </a:lnTo>
                  <a:lnTo>
                    <a:pt x="13194" y="224477"/>
                  </a:lnTo>
                  <a:lnTo>
                    <a:pt x="9895" y="224477"/>
                  </a:lnTo>
                  <a:lnTo>
                    <a:pt x="6597" y="224477"/>
                  </a:lnTo>
                  <a:lnTo>
                    <a:pt x="3298" y="221179"/>
                  </a:lnTo>
                  <a:lnTo>
                    <a:pt x="0" y="217880"/>
                  </a:lnTo>
                  <a:lnTo>
                    <a:pt x="0" y="214582"/>
                  </a:lnTo>
                  <a:lnTo>
                    <a:pt x="0" y="151820"/>
                  </a:lnTo>
                  <a:lnTo>
                    <a:pt x="0" y="148521"/>
                  </a:lnTo>
                  <a:lnTo>
                    <a:pt x="3298" y="145223"/>
                  </a:lnTo>
                  <a:lnTo>
                    <a:pt x="6597" y="145223"/>
                  </a:lnTo>
                  <a:lnTo>
                    <a:pt x="9895" y="141924"/>
                  </a:lnTo>
                  <a:lnTo>
                    <a:pt x="13194" y="145223"/>
                  </a:lnTo>
                  <a:lnTo>
                    <a:pt x="16493" y="145223"/>
                  </a:lnTo>
                  <a:lnTo>
                    <a:pt x="19791" y="148521"/>
                  </a:lnTo>
                  <a:lnTo>
                    <a:pt x="19791" y="151820"/>
                  </a:lnTo>
                  <a:close/>
                </a:path>
                <a:path w="20320" h="1379854">
                  <a:moveTo>
                    <a:pt x="19791" y="297043"/>
                  </a:moveTo>
                  <a:lnTo>
                    <a:pt x="19791" y="359714"/>
                  </a:lnTo>
                  <a:lnTo>
                    <a:pt x="19791" y="363012"/>
                  </a:lnTo>
                  <a:lnTo>
                    <a:pt x="16493" y="366311"/>
                  </a:lnTo>
                  <a:lnTo>
                    <a:pt x="13194" y="369609"/>
                  </a:lnTo>
                  <a:lnTo>
                    <a:pt x="9895" y="369609"/>
                  </a:lnTo>
                  <a:lnTo>
                    <a:pt x="6597" y="369609"/>
                  </a:lnTo>
                  <a:lnTo>
                    <a:pt x="3298" y="366311"/>
                  </a:lnTo>
                  <a:lnTo>
                    <a:pt x="0" y="363012"/>
                  </a:lnTo>
                  <a:lnTo>
                    <a:pt x="0" y="359714"/>
                  </a:lnTo>
                  <a:lnTo>
                    <a:pt x="0" y="297043"/>
                  </a:lnTo>
                  <a:lnTo>
                    <a:pt x="0" y="293745"/>
                  </a:lnTo>
                  <a:lnTo>
                    <a:pt x="3298" y="290446"/>
                  </a:lnTo>
                  <a:lnTo>
                    <a:pt x="6597" y="287148"/>
                  </a:lnTo>
                  <a:lnTo>
                    <a:pt x="9895" y="287148"/>
                  </a:lnTo>
                  <a:lnTo>
                    <a:pt x="13194" y="287148"/>
                  </a:lnTo>
                  <a:lnTo>
                    <a:pt x="16493" y="290446"/>
                  </a:lnTo>
                  <a:lnTo>
                    <a:pt x="19791" y="293745"/>
                  </a:lnTo>
                  <a:lnTo>
                    <a:pt x="19791" y="297043"/>
                  </a:lnTo>
                  <a:close/>
                </a:path>
                <a:path w="20320" h="1379854">
                  <a:moveTo>
                    <a:pt x="19791" y="442266"/>
                  </a:moveTo>
                  <a:lnTo>
                    <a:pt x="19791" y="504937"/>
                  </a:lnTo>
                  <a:lnTo>
                    <a:pt x="19791" y="508235"/>
                  </a:lnTo>
                  <a:lnTo>
                    <a:pt x="16493" y="511534"/>
                  </a:lnTo>
                  <a:lnTo>
                    <a:pt x="13194" y="514832"/>
                  </a:lnTo>
                  <a:lnTo>
                    <a:pt x="9895" y="514832"/>
                  </a:lnTo>
                  <a:lnTo>
                    <a:pt x="6597" y="514832"/>
                  </a:lnTo>
                  <a:lnTo>
                    <a:pt x="3298" y="511534"/>
                  </a:lnTo>
                  <a:lnTo>
                    <a:pt x="0" y="508235"/>
                  </a:lnTo>
                  <a:lnTo>
                    <a:pt x="0" y="504937"/>
                  </a:lnTo>
                  <a:lnTo>
                    <a:pt x="0" y="442266"/>
                  </a:lnTo>
                  <a:lnTo>
                    <a:pt x="0" y="438968"/>
                  </a:lnTo>
                  <a:lnTo>
                    <a:pt x="3298" y="435670"/>
                  </a:lnTo>
                  <a:lnTo>
                    <a:pt x="6597" y="432371"/>
                  </a:lnTo>
                  <a:lnTo>
                    <a:pt x="9895" y="432371"/>
                  </a:lnTo>
                  <a:lnTo>
                    <a:pt x="13194" y="432371"/>
                  </a:lnTo>
                  <a:lnTo>
                    <a:pt x="16493" y="435670"/>
                  </a:lnTo>
                  <a:lnTo>
                    <a:pt x="19791" y="438968"/>
                  </a:lnTo>
                  <a:lnTo>
                    <a:pt x="19791" y="442266"/>
                  </a:lnTo>
                  <a:close/>
                </a:path>
                <a:path w="20320" h="1379854">
                  <a:moveTo>
                    <a:pt x="19791" y="587490"/>
                  </a:moveTo>
                  <a:lnTo>
                    <a:pt x="19791" y="646862"/>
                  </a:lnTo>
                  <a:lnTo>
                    <a:pt x="19791" y="653459"/>
                  </a:lnTo>
                  <a:lnTo>
                    <a:pt x="16493" y="656757"/>
                  </a:lnTo>
                  <a:lnTo>
                    <a:pt x="13194" y="656757"/>
                  </a:lnTo>
                  <a:lnTo>
                    <a:pt x="9895" y="660056"/>
                  </a:lnTo>
                  <a:lnTo>
                    <a:pt x="6597" y="656757"/>
                  </a:lnTo>
                  <a:lnTo>
                    <a:pt x="3298" y="656757"/>
                  </a:lnTo>
                  <a:lnTo>
                    <a:pt x="0" y="653459"/>
                  </a:lnTo>
                  <a:lnTo>
                    <a:pt x="0" y="646862"/>
                  </a:lnTo>
                  <a:lnTo>
                    <a:pt x="0" y="587490"/>
                  </a:lnTo>
                  <a:lnTo>
                    <a:pt x="0" y="584191"/>
                  </a:lnTo>
                  <a:lnTo>
                    <a:pt x="3298" y="580893"/>
                  </a:lnTo>
                  <a:lnTo>
                    <a:pt x="6597" y="577594"/>
                  </a:lnTo>
                  <a:lnTo>
                    <a:pt x="9895" y="577594"/>
                  </a:lnTo>
                  <a:lnTo>
                    <a:pt x="13194" y="577594"/>
                  </a:lnTo>
                  <a:lnTo>
                    <a:pt x="16493" y="580893"/>
                  </a:lnTo>
                  <a:lnTo>
                    <a:pt x="19791" y="584191"/>
                  </a:lnTo>
                  <a:lnTo>
                    <a:pt x="19791" y="587490"/>
                  </a:lnTo>
                  <a:close/>
                </a:path>
                <a:path w="20320" h="1379854">
                  <a:moveTo>
                    <a:pt x="19791" y="729415"/>
                  </a:moveTo>
                  <a:lnTo>
                    <a:pt x="19791" y="792085"/>
                  </a:lnTo>
                  <a:lnTo>
                    <a:pt x="19791" y="795384"/>
                  </a:lnTo>
                  <a:lnTo>
                    <a:pt x="16493" y="798682"/>
                  </a:lnTo>
                  <a:lnTo>
                    <a:pt x="13194" y="801981"/>
                  </a:lnTo>
                  <a:lnTo>
                    <a:pt x="9895" y="801981"/>
                  </a:lnTo>
                  <a:lnTo>
                    <a:pt x="6597" y="801981"/>
                  </a:lnTo>
                  <a:lnTo>
                    <a:pt x="3298" y="798682"/>
                  </a:lnTo>
                  <a:lnTo>
                    <a:pt x="0" y="795384"/>
                  </a:lnTo>
                  <a:lnTo>
                    <a:pt x="0" y="792085"/>
                  </a:lnTo>
                  <a:lnTo>
                    <a:pt x="0" y="729415"/>
                  </a:lnTo>
                  <a:lnTo>
                    <a:pt x="0" y="726116"/>
                  </a:lnTo>
                  <a:lnTo>
                    <a:pt x="3298" y="722818"/>
                  </a:lnTo>
                  <a:lnTo>
                    <a:pt x="6597" y="722818"/>
                  </a:lnTo>
                  <a:lnTo>
                    <a:pt x="9895" y="719519"/>
                  </a:lnTo>
                  <a:lnTo>
                    <a:pt x="13194" y="722818"/>
                  </a:lnTo>
                  <a:lnTo>
                    <a:pt x="16493" y="722818"/>
                  </a:lnTo>
                  <a:lnTo>
                    <a:pt x="19791" y="726116"/>
                  </a:lnTo>
                  <a:lnTo>
                    <a:pt x="19791" y="729415"/>
                  </a:lnTo>
                  <a:close/>
                </a:path>
                <a:path w="20320" h="1379854">
                  <a:moveTo>
                    <a:pt x="19791" y="874546"/>
                  </a:moveTo>
                  <a:lnTo>
                    <a:pt x="19791" y="937309"/>
                  </a:lnTo>
                  <a:lnTo>
                    <a:pt x="19791" y="940607"/>
                  </a:lnTo>
                  <a:lnTo>
                    <a:pt x="16493" y="943905"/>
                  </a:lnTo>
                  <a:lnTo>
                    <a:pt x="13194" y="947204"/>
                  </a:lnTo>
                  <a:lnTo>
                    <a:pt x="9895" y="947204"/>
                  </a:lnTo>
                  <a:lnTo>
                    <a:pt x="6597" y="947204"/>
                  </a:lnTo>
                  <a:lnTo>
                    <a:pt x="3298" y="943905"/>
                  </a:lnTo>
                  <a:lnTo>
                    <a:pt x="0" y="940607"/>
                  </a:lnTo>
                  <a:lnTo>
                    <a:pt x="0" y="937309"/>
                  </a:lnTo>
                  <a:lnTo>
                    <a:pt x="0" y="874546"/>
                  </a:lnTo>
                  <a:lnTo>
                    <a:pt x="0" y="871248"/>
                  </a:lnTo>
                  <a:lnTo>
                    <a:pt x="3298" y="867950"/>
                  </a:lnTo>
                  <a:lnTo>
                    <a:pt x="6597" y="864651"/>
                  </a:lnTo>
                  <a:lnTo>
                    <a:pt x="9895" y="864651"/>
                  </a:lnTo>
                  <a:lnTo>
                    <a:pt x="13194" y="864651"/>
                  </a:lnTo>
                  <a:lnTo>
                    <a:pt x="16493" y="867950"/>
                  </a:lnTo>
                  <a:lnTo>
                    <a:pt x="19791" y="871248"/>
                  </a:lnTo>
                  <a:lnTo>
                    <a:pt x="19791" y="874546"/>
                  </a:lnTo>
                  <a:close/>
                </a:path>
                <a:path w="20320" h="1379854">
                  <a:moveTo>
                    <a:pt x="19791" y="1019770"/>
                  </a:moveTo>
                  <a:lnTo>
                    <a:pt x="19791" y="1082532"/>
                  </a:lnTo>
                  <a:lnTo>
                    <a:pt x="19791" y="1085830"/>
                  </a:lnTo>
                  <a:lnTo>
                    <a:pt x="16493" y="1089129"/>
                  </a:lnTo>
                  <a:lnTo>
                    <a:pt x="13194" y="1092427"/>
                  </a:lnTo>
                  <a:lnTo>
                    <a:pt x="9895" y="1092427"/>
                  </a:lnTo>
                  <a:lnTo>
                    <a:pt x="6597" y="1092427"/>
                  </a:lnTo>
                  <a:lnTo>
                    <a:pt x="3298" y="1089129"/>
                  </a:lnTo>
                  <a:lnTo>
                    <a:pt x="0" y="1085830"/>
                  </a:lnTo>
                  <a:lnTo>
                    <a:pt x="0" y="1082532"/>
                  </a:lnTo>
                  <a:lnTo>
                    <a:pt x="0" y="1019770"/>
                  </a:lnTo>
                  <a:lnTo>
                    <a:pt x="0" y="1016471"/>
                  </a:lnTo>
                  <a:lnTo>
                    <a:pt x="3298" y="1013173"/>
                  </a:lnTo>
                  <a:lnTo>
                    <a:pt x="6597" y="1009874"/>
                  </a:lnTo>
                  <a:lnTo>
                    <a:pt x="9895" y="1009874"/>
                  </a:lnTo>
                  <a:lnTo>
                    <a:pt x="13194" y="1009874"/>
                  </a:lnTo>
                  <a:lnTo>
                    <a:pt x="16493" y="1013173"/>
                  </a:lnTo>
                  <a:lnTo>
                    <a:pt x="19791" y="1016471"/>
                  </a:lnTo>
                  <a:lnTo>
                    <a:pt x="19791" y="1019770"/>
                  </a:lnTo>
                  <a:close/>
                </a:path>
                <a:path w="20320" h="1379854">
                  <a:moveTo>
                    <a:pt x="19791" y="1164993"/>
                  </a:moveTo>
                  <a:lnTo>
                    <a:pt x="19791" y="1224365"/>
                  </a:lnTo>
                  <a:lnTo>
                    <a:pt x="19791" y="1230962"/>
                  </a:lnTo>
                  <a:lnTo>
                    <a:pt x="16493" y="1234261"/>
                  </a:lnTo>
                  <a:lnTo>
                    <a:pt x="13194" y="1234261"/>
                  </a:lnTo>
                  <a:lnTo>
                    <a:pt x="9895" y="1237559"/>
                  </a:lnTo>
                  <a:lnTo>
                    <a:pt x="6597" y="1234261"/>
                  </a:lnTo>
                  <a:lnTo>
                    <a:pt x="3298" y="1234261"/>
                  </a:lnTo>
                  <a:lnTo>
                    <a:pt x="0" y="1230962"/>
                  </a:lnTo>
                  <a:lnTo>
                    <a:pt x="0" y="1224365"/>
                  </a:lnTo>
                  <a:lnTo>
                    <a:pt x="0" y="1164993"/>
                  </a:lnTo>
                  <a:lnTo>
                    <a:pt x="0" y="1161695"/>
                  </a:lnTo>
                  <a:lnTo>
                    <a:pt x="3298" y="1158396"/>
                  </a:lnTo>
                  <a:lnTo>
                    <a:pt x="6597" y="1155098"/>
                  </a:lnTo>
                  <a:lnTo>
                    <a:pt x="9895" y="1155098"/>
                  </a:lnTo>
                  <a:lnTo>
                    <a:pt x="13194" y="1155098"/>
                  </a:lnTo>
                  <a:lnTo>
                    <a:pt x="16493" y="1158396"/>
                  </a:lnTo>
                  <a:lnTo>
                    <a:pt x="19791" y="1161695"/>
                  </a:lnTo>
                  <a:lnTo>
                    <a:pt x="19791" y="1164993"/>
                  </a:lnTo>
                  <a:close/>
                </a:path>
                <a:path w="20320" h="1379854">
                  <a:moveTo>
                    <a:pt x="19791" y="1306918"/>
                  </a:moveTo>
                  <a:lnTo>
                    <a:pt x="19791" y="1369589"/>
                  </a:lnTo>
                  <a:lnTo>
                    <a:pt x="19791" y="1372887"/>
                  </a:lnTo>
                  <a:lnTo>
                    <a:pt x="16493" y="1376185"/>
                  </a:lnTo>
                  <a:lnTo>
                    <a:pt x="13194" y="1379484"/>
                  </a:lnTo>
                  <a:lnTo>
                    <a:pt x="9895" y="1379484"/>
                  </a:lnTo>
                  <a:lnTo>
                    <a:pt x="6597" y="1379484"/>
                  </a:lnTo>
                  <a:lnTo>
                    <a:pt x="3298" y="1376185"/>
                  </a:lnTo>
                  <a:lnTo>
                    <a:pt x="0" y="1372887"/>
                  </a:lnTo>
                  <a:lnTo>
                    <a:pt x="0" y="1369589"/>
                  </a:lnTo>
                  <a:lnTo>
                    <a:pt x="0" y="1306918"/>
                  </a:lnTo>
                  <a:lnTo>
                    <a:pt x="0" y="1303620"/>
                  </a:lnTo>
                  <a:lnTo>
                    <a:pt x="3298" y="1300321"/>
                  </a:lnTo>
                  <a:lnTo>
                    <a:pt x="6597" y="1300321"/>
                  </a:lnTo>
                  <a:lnTo>
                    <a:pt x="9895" y="1297023"/>
                  </a:lnTo>
                  <a:lnTo>
                    <a:pt x="13194" y="1300321"/>
                  </a:lnTo>
                  <a:lnTo>
                    <a:pt x="16493" y="1300321"/>
                  </a:lnTo>
                  <a:lnTo>
                    <a:pt x="19791" y="1303620"/>
                  </a:lnTo>
                  <a:lnTo>
                    <a:pt x="19791" y="1306918"/>
                  </a:lnTo>
                  <a:close/>
                </a:path>
              </a:pathLst>
            </a:custGeom>
            <a:ln w="32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0360762" y="4873231"/>
              <a:ext cx="515620" cy="20320"/>
            </a:xfrm>
            <a:custGeom>
              <a:avLst/>
              <a:gdLst/>
              <a:ahLst/>
              <a:cxnLst/>
              <a:rect l="l" t="t" r="r" b="b"/>
              <a:pathLst>
                <a:path w="515620" h="20320">
                  <a:moveTo>
                    <a:pt x="75960" y="0"/>
                  </a:moveTo>
                  <a:lnTo>
                    <a:pt x="6597" y="0"/>
                  </a:lnTo>
                  <a:lnTo>
                    <a:pt x="0" y="6596"/>
                  </a:lnTo>
                  <a:lnTo>
                    <a:pt x="0" y="13193"/>
                  </a:lnTo>
                  <a:lnTo>
                    <a:pt x="6597" y="19790"/>
                  </a:lnTo>
                  <a:lnTo>
                    <a:pt x="75960" y="19790"/>
                  </a:lnTo>
                  <a:lnTo>
                    <a:pt x="82557" y="13193"/>
                  </a:lnTo>
                  <a:lnTo>
                    <a:pt x="82557" y="6596"/>
                  </a:lnTo>
                  <a:lnTo>
                    <a:pt x="75960" y="0"/>
                  </a:lnTo>
                  <a:close/>
                </a:path>
                <a:path w="515620" h="20320">
                  <a:moveTo>
                    <a:pt x="221329" y="0"/>
                  </a:moveTo>
                  <a:lnTo>
                    <a:pt x="151920" y="0"/>
                  </a:lnTo>
                  <a:lnTo>
                    <a:pt x="145323" y="6596"/>
                  </a:lnTo>
                  <a:lnTo>
                    <a:pt x="145323" y="13193"/>
                  </a:lnTo>
                  <a:lnTo>
                    <a:pt x="151920" y="19790"/>
                  </a:lnTo>
                  <a:lnTo>
                    <a:pt x="221329" y="19790"/>
                  </a:lnTo>
                  <a:lnTo>
                    <a:pt x="227926" y="13193"/>
                  </a:lnTo>
                  <a:lnTo>
                    <a:pt x="227926" y="6596"/>
                  </a:lnTo>
                  <a:lnTo>
                    <a:pt x="221329" y="0"/>
                  </a:lnTo>
                  <a:close/>
                </a:path>
                <a:path w="515620" h="20320">
                  <a:moveTo>
                    <a:pt x="366560" y="0"/>
                  </a:moveTo>
                  <a:lnTo>
                    <a:pt x="297152" y="0"/>
                  </a:lnTo>
                  <a:lnTo>
                    <a:pt x="290554" y="6596"/>
                  </a:lnTo>
                  <a:lnTo>
                    <a:pt x="290554" y="13193"/>
                  </a:lnTo>
                  <a:lnTo>
                    <a:pt x="297152" y="19790"/>
                  </a:lnTo>
                  <a:lnTo>
                    <a:pt x="366560" y="19790"/>
                  </a:lnTo>
                  <a:lnTo>
                    <a:pt x="369859" y="16492"/>
                  </a:lnTo>
                  <a:lnTo>
                    <a:pt x="369859" y="13193"/>
                  </a:lnTo>
                  <a:lnTo>
                    <a:pt x="373158" y="9895"/>
                  </a:lnTo>
                  <a:lnTo>
                    <a:pt x="369859" y="6596"/>
                  </a:lnTo>
                  <a:lnTo>
                    <a:pt x="369859" y="3298"/>
                  </a:lnTo>
                  <a:lnTo>
                    <a:pt x="366560" y="0"/>
                  </a:lnTo>
                  <a:close/>
                </a:path>
                <a:path w="515620" h="20320">
                  <a:moveTo>
                    <a:pt x="508585" y="0"/>
                  </a:moveTo>
                  <a:lnTo>
                    <a:pt x="439222" y="0"/>
                  </a:lnTo>
                  <a:lnTo>
                    <a:pt x="435923" y="3298"/>
                  </a:lnTo>
                  <a:lnTo>
                    <a:pt x="435923" y="6596"/>
                  </a:lnTo>
                  <a:lnTo>
                    <a:pt x="432625" y="9895"/>
                  </a:lnTo>
                  <a:lnTo>
                    <a:pt x="435923" y="13193"/>
                  </a:lnTo>
                  <a:lnTo>
                    <a:pt x="435923" y="16492"/>
                  </a:lnTo>
                  <a:lnTo>
                    <a:pt x="439222" y="19790"/>
                  </a:lnTo>
                  <a:lnTo>
                    <a:pt x="508585" y="19790"/>
                  </a:lnTo>
                  <a:lnTo>
                    <a:pt x="515182" y="13193"/>
                  </a:lnTo>
                  <a:lnTo>
                    <a:pt x="515182" y="6596"/>
                  </a:lnTo>
                  <a:lnTo>
                    <a:pt x="50858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0360762" y="4873231"/>
              <a:ext cx="515620" cy="20320"/>
            </a:xfrm>
            <a:custGeom>
              <a:avLst/>
              <a:gdLst/>
              <a:ahLst/>
              <a:cxnLst/>
              <a:rect l="l" t="t" r="r" b="b"/>
              <a:pathLst>
                <a:path w="515620" h="20320">
                  <a:moveTo>
                    <a:pt x="9987" y="0"/>
                  </a:moveTo>
                  <a:lnTo>
                    <a:pt x="72661" y="0"/>
                  </a:lnTo>
                  <a:lnTo>
                    <a:pt x="75960" y="0"/>
                  </a:lnTo>
                  <a:lnTo>
                    <a:pt x="79258" y="3298"/>
                  </a:lnTo>
                  <a:lnTo>
                    <a:pt x="82557" y="6596"/>
                  </a:lnTo>
                  <a:lnTo>
                    <a:pt x="82557" y="9895"/>
                  </a:lnTo>
                  <a:lnTo>
                    <a:pt x="82557" y="13193"/>
                  </a:lnTo>
                  <a:lnTo>
                    <a:pt x="79258" y="16492"/>
                  </a:lnTo>
                  <a:lnTo>
                    <a:pt x="75960" y="19790"/>
                  </a:lnTo>
                  <a:lnTo>
                    <a:pt x="72661" y="19790"/>
                  </a:lnTo>
                  <a:lnTo>
                    <a:pt x="9987" y="19790"/>
                  </a:lnTo>
                  <a:lnTo>
                    <a:pt x="6597" y="19790"/>
                  </a:lnTo>
                  <a:lnTo>
                    <a:pt x="3298" y="16492"/>
                  </a:lnTo>
                  <a:lnTo>
                    <a:pt x="0" y="13193"/>
                  </a:lnTo>
                  <a:lnTo>
                    <a:pt x="0" y="9895"/>
                  </a:lnTo>
                  <a:lnTo>
                    <a:pt x="0" y="6596"/>
                  </a:lnTo>
                  <a:lnTo>
                    <a:pt x="3298" y="3298"/>
                  </a:lnTo>
                  <a:lnTo>
                    <a:pt x="6597" y="0"/>
                  </a:lnTo>
                  <a:lnTo>
                    <a:pt x="9987" y="0"/>
                  </a:lnTo>
                  <a:close/>
                </a:path>
                <a:path w="515620" h="20320">
                  <a:moveTo>
                    <a:pt x="155219" y="0"/>
                  </a:moveTo>
                  <a:lnTo>
                    <a:pt x="218030" y="0"/>
                  </a:lnTo>
                  <a:lnTo>
                    <a:pt x="221329" y="0"/>
                  </a:lnTo>
                  <a:lnTo>
                    <a:pt x="224627" y="3298"/>
                  </a:lnTo>
                  <a:lnTo>
                    <a:pt x="227926" y="6596"/>
                  </a:lnTo>
                  <a:lnTo>
                    <a:pt x="227926" y="9895"/>
                  </a:lnTo>
                  <a:lnTo>
                    <a:pt x="227926" y="13193"/>
                  </a:lnTo>
                  <a:lnTo>
                    <a:pt x="224627" y="16492"/>
                  </a:lnTo>
                  <a:lnTo>
                    <a:pt x="221329" y="19790"/>
                  </a:lnTo>
                  <a:lnTo>
                    <a:pt x="218030" y="19790"/>
                  </a:lnTo>
                  <a:lnTo>
                    <a:pt x="155219" y="19790"/>
                  </a:lnTo>
                  <a:lnTo>
                    <a:pt x="151920" y="19790"/>
                  </a:lnTo>
                  <a:lnTo>
                    <a:pt x="148621" y="16492"/>
                  </a:lnTo>
                  <a:lnTo>
                    <a:pt x="145323" y="13193"/>
                  </a:lnTo>
                  <a:lnTo>
                    <a:pt x="145323" y="9895"/>
                  </a:lnTo>
                  <a:lnTo>
                    <a:pt x="145323" y="6596"/>
                  </a:lnTo>
                  <a:lnTo>
                    <a:pt x="148621" y="3298"/>
                  </a:lnTo>
                  <a:lnTo>
                    <a:pt x="151920" y="0"/>
                  </a:lnTo>
                  <a:lnTo>
                    <a:pt x="155219" y="0"/>
                  </a:lnTo>
                  <a:close/>
                </a:path>
                <a:path w="515620" h="20320">
                  <a:moveTo>
                    <a:pt x="300588" y="0"/>
                  </a:moveTo>
                  <a:lnTo>
                    <a:pt x="363262" y="0"/>
                  </a:lnTo>
                  <a:lnTo>
                    <a:pt x="366560" y="0"/>
                  </a:lnTo>
                  <a:lnTo>
                    <a:pt x="369859" y="3298"/>
                  </a:lnTo>
                  <a:lnTo>
                    <a:pt x="369859" y="6596"/>
                  </a:lnTo>
                  <a:lnTo>
                    <a:pt x="373158" y="9895"/>
                  </a:lnTo>
                  <a:lnTo>
                    <a:pt x="369859" y="13193"/>
                  </a:lnTo>
                  <a:lnTo>
                    <a:pt x="369859" y="16492"/>
                  </a:lnTo>
                  <a:lnTo>
                    <a:pt x="366560" y="19790"/>
                  </a:lnTo>
                  <a:lnTo>
                    <a:pt x="363262" y="19790"/>
                  </a:lnTo>
                  <a:lnTo>
                    <a:pt x="300588" y="19790"/>
                  </a:lnTo>
                  <a:lnTo>
                    <a:pt x="297152" y="19790"/>
                  </a:lnTo>
                  <a:lnTo>
                    <a:pt x="293853" y="16492"/>
                  </a:lnTo>
                  <a:lnTo>
                    <a:pt x="290554" y="13193"/>
                  </a:lnTo>
                  <a:lnTo>
                    <a:pt x="290554" y="9895"/>
                  </a:lnTo>
                  <a:lnTo>
                    <a:pt x="290554" y="6596"/>
                  </a:lnTo>
                  <a:lnTo>
                    <a:pt x="293853" y="3298"/>
                  </a:lnTo>
                  <a:lnTo>
                    <a:pt x="297152" y="0"/>
                  </a:lnTo>
                  <a:lnTo>
                    <a:pt x="300588" y="0"/>
                  </a:lnTo>
                  <a:close/>
                </a:path>
                <a:path w="515620" h="20320">
                  <a:moveTo>
                    <a:pt x="445819" y="0"/>
                  </a:moveTo>
                  <a:lnTo>
                    <a:pt x="505286" y="0"/>
                  </a:lnTo>
                  <a:lnTo>
                    <a:pt x="508585" y="0"/>
                  </a:lnTo>
                  <a:lnTo>
                    <a:pt x="511884" y="3298"/>
                  </a:lnTo>
                  <a:lnTo>
                    <a:pt x="515182" y="6596"/>
                  </a:lnTo>
                  <a:lnTo>
                    <a:pt x="515182" y="9895"/>
                  </a:lnTo>
                  <a:lnTo>
                    <a:pt x="515182" y="13193"/>
                  </a:lnTo>
                  <a:lnTo>
                    <a:pt x="511884" y="16492"/>
                  </a:lnTo>
                  <a:lnTo>
                    <a:pt x="508585" y="19790"/>
                  </a:lnTo>
                  <a:lnTo>
                    <a:pt x="505286" y="19790"/>
                  </a:lnTo>
                  <a:lnTo>
                    <a:pt x="445819" y="19790"/>
                  </a:lnTo>
                  <a:lnTo>
                    <a:pt x="439222" y="19790"/>
                  </a:lnTo>
                  <a:lnTo>
                    <a:pt x="435923" y="16492"/>
                  </a:lnTo>
                  <a:lnTo>
                    <a:pt x="435923" y="13193"/>
                  </a:lnTo>
                  <a:lnTo>
                    <a:pt x="432625" y="9895"/>
                  </a:lnTo>
                  <a:lnTo>
                    <a:pt x="435923" y="6596"/>
                  </a:lnTo>
                  <a:lnTo>
                    <a:pt x="435923" y="3298"/>
                  </a:lnTo>
                  <a:lnTo>
                    <a:pt x="439222" y="0"/>
                  </a:lnTo>
                  <a:lnTo>
                    <a:pt x="445819" y="0"/>
                  </a:lnTo>
                  <a:close/>
                </a:path>
              </a:pathLst>
            </a:custGeom>
            <a:ln w="32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8289219" y="3687387"/>
            <a:ext cx="2018030" cy="1301115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 marR="45085">
              <a:lnSpc>
                <a:spcPts val="1970"/>
              </a:lnSpc>
              <a:spcBef>
                <a:spcPts val="265"/>
              </a:spcBef>
            </a:pPr>
            <a:r>
              <a:rPr sz="1750" spc="-5" dirty="0">
                <a:latin typeface="Times New Roman"/>
                <a:cs typeface="Times New Roman"/>
              </a:rPr>
              <a:t>Space </a:t>
            </a:r>
            <a:r>
              <a:rPr sz="1750" spc="-15" dirty="0">
                <a:latin typeface="Times New Roman"/>
                <a:cs typeface="Times New Roman"/>
              </a:rPr>
              <a:t>required for </a:t>
            </a:r>
            <a:r>
              <a:rPr sz="1750" spc="-10" dirty="0">
                <a:latin typeface="Times New Roman"/>
                <a:cs typeface="Times New Roman"/>
              </a:rPr>
              <a:t>the </a:t>
            </a:r>
            <a:r>
              <a:rPr sz="1750" spc="-425" dirty="0">
                <a:latin typeface="Times New Roman"/>
                <a:cs typeface="Times New Roman"/>
              </a:rPr>
              <a:t> </a:t>
            </a:r>
            <a:r>
              <a:rPr sz="1750" spc="-10" dirty="0">
                <a:latin typeface="Times New Roman"/>
                <a:cs typeface="Times New Roman"/>
              </a:rPr>
              <a:t>main</a:t>
            </a:r>
            <a:r>
              <a:rPr sz="1750" spc="5" dirty="0">
                <a:latin typeface="Times New Roman"/>
                <a:cs typeface="Times New Roman"/>
              </a:rPr>
              <a:t> </a:t>
            </a:r>
            <a:r>
              <a:rPr sz="1750" spc="-15" dirty="0">
                <a:latin typeface="Times New Roman"/>
                <a:cs typeface="Times New Roman"/>
              </a:rPr>
              <a:t>method</a:t>
            </a:r>
            <a:endParaRPr sz="1750">
              <a:latin typeface="Times New Roman"/>
              <a:cs typeface="Times New Roman"/>
            </a:endParaRPr>
          </a:p>
          <a:p>
            <a:pPr marL="1718945">
              <a:lnSpc>
                <a:spcPts val="1900"/>
              </a:lnSpc>
            </a:pPr>
            <a:r>
              <a:rPr sz="1750" dirty="0">
                <a:latin typeface="Times New Roman"/>
                <a:cs typeface="Times New Roman"/>
              </a:rPr>
              <a:t>k:</a:t>
            </a:r>
            <a:endParaRPr sz="1750">
              <a:latin typeface="Times New Roman"/>
              <a:cs typeface="Times New Roman"/>
            </a:endParaRPr>
          </a:p>
          <a:p>
            <a:pPr marL="1716405">
              <a:lnSpc>
                <a:spcPts val="1989"/>
              </a:lnSpc>
            </a:pPr>
            <a:r>
              <a:rPr sz="1750" dirty="0">
                <a:latin typeface="Times New Roman"/>
                <a:cs typeface="Times New Roman"/>
              </a:rPr>
              <a:t>j</a:t>
            </a:r>
            <a:r>
              <a:rPr sz="1750" spc="-5" dirty="0">
                <a:latin typeface="Times New Roman"/>
                <a:cs typeface="Times New Roman"/>
              </a:rPr>
              <a:t>:</a:t>
            </a:r>
            <a:r>
              <a:rPr sz="1750" spc="-15" dirty="0">
                <a:latin typeface="Times New Roman"/>
                <a:cs typeface="Times New Roman"/>
              </a:rPr>
              <a:t> </a:t>
            </a:r>
            <a:r>
              <a:rPr sz="1750" spc="-5" dirty="0">
                <a:latin typeface="Times New Roman"/>
                <a:cs typeface="Times New Roman"/>
              </a:rPr>
              <a:t>2</a:t>
            </a:r>
            <a:endParaRPr sz="1750">
              <a:latin typeface="Times New Roman"/>
              <a:cs typeface="Times New Roman"/>
            </a:endParaRPr>
          </a:p>
          <a:p>
            <a:pPr marL="1716405">
              <a:lnSpc>
                <a:spcPts val="2050"/>
              </a:lnSpc>
            </a:pPr>
            <a:r>
              <a:rPr sz="1750" dirty="0">
                <a:latin typeface="Times New Roman"/>
                <a:cs typeface="Times New Roman"/>
              </a:rPr>
              <a:t>i</a:t>
            </a:r>
            <a:r>
              <a:rPr sz="1750" spc="-5" dirty="0">
                <a:latin typeface="Times New Roman"/>
                <a:cs typeface="Times New Roman"/>
              </a:rPr>
              <a:t>:</a:t>
            </a:r>
            <a:r>
              <a:rPr sz="1750" spc="-15" dirty="0">
                <a:latin typeface="Times New Roman"/>
                <a:cs typeface="Times New Roman"/>
              </a:rPr>
              <a:t> </a:t>
            </a:r>
            <a:r>
              <a:rPr sz="1750" spc="-5" dirty="0">
                <a:latin typeface="Times New Roman"/>
                <a:cs typeface="Times New Roman"/>
              </a:rPr>
              <a:t>5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858408" y="1552717"/>
            <a:ext cx="5386070" cy="2131060"/>
          </a:xfrm>
          <a:custGeom>
            <a:avLst/>
            <a:gdLst/>
            <a:ahLst/>
            <a:cxnLst/>
            <a:rect l="l" t="t" r="r" b="b"/>
            <a:pathLst>
              <a:path w="5386070" h="2131060">
                <a:moveTo>
                  <a:pt x="0" y="2131053"/>
                </a:moveTo>
                <a:lnTo>
                  <a:pt x="5385510" y="2131053"/>
                </a:lnTo>
                <a:lnTo>
                  <a:pt x="5385510" y="0"/>
                </a:lnTo>
                <a:lnTo>
                  <a:pt x="0" y="0"/>
                </a:lnTo>
                <a:lnTo>
                  <a:pt x="0" y="2131053"/>
                </a:lnTo>
                <a:close/>
              </a:path>
            </a:pathLst>
          </a:custGeom>
          <a:ln w="26172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863272" y="1513834"/>
            <a:ext cx="5255895" cy="506095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273685" marR="5080" indent="-261620">
              <a:lnSpc>
                <a:spcPts val="1720"/>
              </a:lnSpc>
              <a:spcBef>
                <a:spcPts val="440"/>
              </a:spcBef>
            </a:pPr>
            <a:r>
              <a:rPr sz="1700" spc="5" dirty="0">
                <a:latin typeface="Courier New"/>
                <a:cs typeface="Courier New"/>
              </a:rPr>
              <a:t>public</a:t>
            </a:r>
            <a:r>
              <a:rPr sz="1700" spc="1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static</a:t>
            </a:r>
            <a:r>
              <a:rPr sz="1700" spc="15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void</a:t>
            </a:r>
            <a:r>
              <a:rPr sz="1700" spc="15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main(String[]</a:t>
            </a:r>
            <a:r>
              <a:rPr sz="1700" spc="15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args)</a:t>
            </a:r>
            <a:r>
              <a:rPr sz="1700" spc="15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{ </a:t>
            </a:r>
            <a:r>
              <a:rPr sz="1700" spc="-1005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int</a:t>
            </a:r>
            <a:r>
              <a:rPr sz="170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i =</a:t>
            </a:r>
            <a:r>
              <a:rPr sz="170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5;</a:t>
            </a:r>
            <a:endParaRPr sz="1700"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124824" y="1950579"/>
            <a:ext cx="1333500" cy="2876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700" spc="5" dirty="0">
                <a:latin typeface="Courier New"/>
                <a:cs typeface="Courier New"/>
              </a:rPr>
              <a:t>int</a:t>
            </a:r>
            <a:r>
              <a:rPr sz="1700" spc="-2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j</a:t>
            </a:r>
            <a:r>
              <a:rPr sz="1700" spc="-2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=</a:t>
            </a:r>
            <a:r>
              <a:rPr sz="1700" spc="-15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2;</a:t>
            </a:r>
            <a:endParaRPr sz="1700">
              <a:latin typeface="Courier New"/>
              <a:cs typeface="Courier New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124824" y="2168891"/>
            <a:ext cx="2379345" cy="2876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700" spc="5" dirty="0">
                <a:latin typeface="Courier New"/>
                <a:cs typeface="Courier New"/>
              </a:rPr>
              <a:t>int</a:t>
            </a:r>
            <a:r>
              <a:rPr sz="1700" spc="-5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k</a:t>
            </a:r>
            <a:r>
              <a:rPr sz="1700" spc="-5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=</a:t>
            </a:r>
            <a:r>
              <a:rPr sz="1700" spc="-5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max(i,</a:t>
            </a:r>
            <a:r>
              <a:rPr sz="1700" spc="-5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j);</a:t>
            </a:r>
            <a:endParaRPr sz="1700">
              <a:latin typeface="Courier New"/>
              <a:cs typeface="Courier New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124824" y="2605514"/>
            <a:ext cx="2771775" cy="724535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142875" marR="5080" indent="-130810">
              <a:lnSpc>
                <a:spcPts val="1720"/>
              </a:lnSpc>
              <a:spcBef>
                <a:spcPts val="440"/>
              </a:spcBef>
            </a:pPr>
            <a:r>
              <a:rPr sz="1700" spc="5" dirty="0">
                <a:latin typeface="Courier New"/>
                <a:cs typeface="Courier New"/>
              </a:rPr>
              <a:t>System.out.println( </a:t>
            </a:r>
            <a:r>
              <a:rPr sz="1700" spc="1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"The</a:t>
            </a:r>
            <a:r>
              <a:rPr sz="1700" spc="-1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maximum</a:t>
            </a:r>
            <a:r>
              <a:rPr sz="1700" spc="-5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between </a:t>
            </a:r>
            <a:r>
              <a:rPr sz="1700" spc="-1005" dirty="0">
                <a:latin typeface="Courier New"/>
                <a:cs typeface="Courier New"/>
              </a:rPr>
              <a:t> </a:t>
            </a:r>
            <a:r>
              <a:rPr sz="170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"</a:t>
            </a:r>
            <a:r>
              <a:rPr sz="1700" spc="-5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and</a:t>
            </a:r>
            <a:r>
              <a:rPr sz="170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"</a:t>
            </a:r>
            <a:r>
              <a:rPr sz="170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+</a:t>
            </a:r>
            <a:r>
              <a:rPr sz="170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j</a:t>
            </a:r>
            <a:r>
              <a:rPr sz="1700" spc="-5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+</a:t>
            </a:r>
            <a:r>
              <a:rPr sz="170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"</a:t>
            </a:r>
            <a:r>
              <a:rPr sz="170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is</a:t>
            </a:r>
            <a:r>
              <a:rPr sz="170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"</a:t>
            </a:r>
            <a:endParaRPr sz="1700">
              <a:latin typeface="Courier New"/>
              <a:cs typeface="Courier New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001523" y="2824007"/>
            <a:ext cx="941069" cy="5060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ts val="1880"/>
              </a:lnSpc>
              <a:spcBef>
                <a:spcPts val="114"/>
              </a:spcBef>
            </a:pPr>
            <a:r>
              <a:rPr sz="1700" spc="5" dirty="0">
                <a:latin typeface="Courier New"/>
                <a:cs typeface="Courier New"/>
              </a:rPr>
              <a:t>"</a:t>
            </a:r>
            <a:r>
              <a:rPr sz="1700" spc="-25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+</a:t>
            </a:r>
            <a:r>
              <a:rPr sz="1700" spc="-2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i</a:t>
            </a:r>
            <a:r>
              <a:rPr sz="1700" spc="-25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+</a:t>
            </a:r>
            <a:endParaRPr sz="1700">
              <a:latin typeface="Courier New"/>
              <a:cs typeface="Courier New"/>
            </a:endParaRPr>
          </a:p>
          <a:p>
            <a:pPr marL="12700">
              <a:lnSpc>
                <a:spcPts val="1880"/>
              </a:lnSpc>
            </a:pPr>
            <a:r>
              <a:rPr sz="1700" spc="5" dirty="0">
                <a:latin typeface="Courier New"/>
                <a:cs typeface="Courier New"/>
              </a:rPr>
              <a:t>+</a:t>
            </a:r>
            <a:r>
              <a:rPr sz="1700" spc="-5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k);</a:t>
            </a:r>
            <a:endParaRPr sz="1700">
              <a:latin typeface="Courier New"/>
              <a:cs typeface="Courier New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63272" y="3256267"/>
            <a:ext cx="156210" cy="2876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700" spc="5" dirty="0">
                <a:latin typeface="Courier New"/>
                <a:cs typeface="Courier New"/>
              </a:rPr>
              <a:t>}</a:t>
            </a:r>
            <a:endParaRPr sz="1700">
              <a:latin typeface="Courier New"/>
              <a:cs typeface="Courier New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854053" y="3862816"/>
            <a:ext cx="5699760" cy="2367280"/>
          </a:xfrm>
          <a:custGeom>
            <a:avLst/>
            <a:gdLst/>
            <a:ahLst/>
            <a:cxnLst/>
            <a:rect l="l" t="t" r="r" b="b"/>
            <a:pathLst>
              <a:path w="5699759" h="2367279">
                <a:moveTo>
                  <a:pt x="0" y="2367002"/>
                </a:moveTo>
                <a:lnTo>
                  <a:pt x="5699345" y="2367002"/>
                </a:lnTo>
                <a:lnTo>
                  <a:pt x="5699345" y="0"/>
                </a:lnTo>
                <a:lnTo>
                  <a:pt x="0" y="0"/>
                </a:lnTo>
                <a:lnTo>
                  <a:pt x="0" y="2367002"/>
                </a:lnTo>
                <a:close/>
              </a:path>
            </a:pathLst>
          </a:custGeom>
          <a:ln w="26171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858923" y="3823926"/>
            <a:ext cx="3294379" cy="2876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700" spc="5" dirty="0">
                <a:latin typeface="Courier New"/>
                <a:cs typeface="Courier New"/>
              </a:rPr>
              <a:t>public</a:t>
            </a:r>
            <a:r>
              <a:rPr sz="170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static int</a:t>
            </a:r>
            <a:r>
              <a:rPr sz="170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max(int</a:t>
            </a:r>
            <a:endParaRPr sz="1700">
              <a:latin typeface="Courier New"/>
              <a:cs typeface="Courier New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258642" y="3823926"/>
            <a:ext cx="2248535" cy="2876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700" spc="5" dirty="0">
                <a:latin typeface="Courier New"/>
                <a:cs typeface="Courier New"/>
              </a:rPr>
              <a:t>num1,</a:t>
            </a:r>
            <a:r>
              <a:rPr sz="1700" spc="-1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int</a:t>
            </a:r>
            <a:r>
              <a:rPr sz="1700" spc="-1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num2)</a:t>
            </a:r>
            <a:r>
              <a:rPr sz="1700" spc="-5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{</a:t>
            </a:r>
            <a:endParaRPr sz="1700">
              <a:latin typeface="Courier New"/>
              <a:cs typeface="Courier New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081168" y="4081885"/>
            <a:ext cx="1597025" cy="240665"/>
          </a:xfrm>
          <a:prstGeom prst="rect">
            <a:avLst/>
          </a:prstGeom>
          <a:solidFill>
            <a:srgbClr val="4472C4">
              <a:alpha val="45098"/>
            </a:srgbClr>
          </a:solidFill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1435">
              <a:lnSpc>
                <a:spcPts val="1850"/>
              </a:lnSpc>
            </a:pPr>
            <a:r>
              <a:rPr sz="1700" spc="5" dirty="0">
                <a:latin typeface="Courier New"/>
                <a:cs typeface="Courier New"/>
              </a:rPr>
              <a:t>int</a:t>
            </a:r>
            <a:r>
              <a:rPr sz="1700" spc="-35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result;</a:t>
            </a:r>
            <a:endParaRPr sz="1700">
              <a:latin typeface="Courier New"/>
              <a:cs typeface="Courier New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120476" y="4479042"/>
            <a:ext cx="2117725" cy="942975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273685" marR="5080" indent="-261620">
              <a:lnSpc>
                <a:spcPts val="1720"/>
              </a:lnSpc>
              <a:spcBef>
                <a:spcPts val="440"/>
              </a:spcBef>
            </a:pPr>
            <a:r>
              <a:rPr sz="1700" spc="5" dirty="0">
                <a:latin typeface="Courier New"/>
                <a:cs typeface="Courier New"/>
              </a:rPr>
              <a:t>if</a:t>
            </a:r>
            <a:r>
              <a:rPr sz="1700" spc="-1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(num1</a:t>
            </a:r>
            <a:r>
              <a:rPr sz="1700" spc="-15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&gt;</a:t>
            </a:r>
            <a:r>
              <a:rPr sz="1700" spc="-1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num2) </a:t>
            </a:r>
            <a:r>
              <a:rPr sz="1700" spc="-1005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result</a:t>
            </a:r>
            <a:r>
              <a:rPr sz="1700" spc="-2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=</a:t>
            </a:r>
            <a:r>
              <a:rPr sz="1700" spc="-2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num1;</a:t>
            </a:r>
            <a:endParaRPr sz="1700">
              <a:latin typeface="Courier New"/>
              <a:cs typeface="Courier New"/>
            </a:endParaRPr>
          </a:p>
          <a:p>
            <a:pPr marL="12700">
              <a:lnSpc>
                <a:spcPts val="1555"/>
              </a:lnSpc>
            </a:pPr>
            <a:r>
              <a:rPr sz="1700" spc="5" dirty="0">
                <a:latin typeface="Courier New"/>
                <a:cs typeface="Courier New"/>
              </a:rPr>
              <a:t>else</a:t>
            </a:r>
            <a:endParaRPr sz="1700">
              <a:latin typeface="Courier New"/>
              <a:cs typeface="Courier New"/>
            </a:endParaRPr>
          </a:p>
          <a:p>
            <a:pPr marL="273685">
              <a:lnSpc>
                <a:spcPts val="1880"/>
              </a:lnSpc>
            </a:pPr>
            <a:r>
              <a:rPr sz="1700" spc="5" dirty="0">
                <a:latin typeface="Courier New"/>
                <a:cs typeface="Courier New"/>
              </a:rPr>
              <a:t>result</a:t>
            </a:r>
            <a:r>
              <a:rPr sz="1700" spc="-2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=</a:t>
            </a:r>
            <a:r>
              <a:rPr sz="1700" spc="-2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num2;</a:t>
            </a:r>
            <a:endParaRPr sz="1700">
              <a:latin typeface="Courier New"/>
              <a:cs typeface="Courier New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120476" y="5570904"/>
            <a:ext cx="1856739" cy="2876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700" spc="5" dirty="0">
                <a:latin typeface="Courier New"/>
                <a:cs typeface="Courier New"/>
              </a:rPr>
              <a:t>return</a:t>
            </a:r>
            <a:r>
              <a:rPr sz="1700" spc="-4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result;</a:t>
            </a:r>
            <a:endParaRPr sz="1700">
              <a:latin typeface="Courier New"/>
              <a:cs typeface="Courier New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858923" y="5784858"/>
            <a:ext cx="156210" cy="2876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700" spc="5" dirty="0">
                <a:latin typeface="Courier New"/>
                <a:cs typeface="Courier New"/>
              </a:rPr>
              <a:t>}</a:t>
            </a:r>
            <a:endParaRPr sz="1700">
              <a:latin typeface="Courier New"/>
              <a:cs typeface="Courier New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2707163" y="1745346"/>
            <a:ext cx="2690495" cy="2393950"/>
            <a:chOff x="2707163" y="1745346"/>
            <a:chExt cx="2690495" cy="2393950"/>
          </a:xfrm>
        </p:grpSpPr>
        <p:sp>
          <p:nvSpPr>
            <p:cNvPr id="34" name="object 34"/>
            <p:cNvSpPr/>
            <p:nvPr/>
          </p:nvSpPr>
          <p:spPr>
            <a:xfrm>
              <a:off x="2713513" y="1751696"/>
              <a:ext cx="2677795" cy="2381250"/>
            </a:xfrm>
            <a:custGeom>
              <a:avLst/>
              <a:gdLst/>
              <a:ahLst/>
              <a:cxnLst/>
              <a:rect l="l" t="t" r="r" b="b"/>
              <a:pathLst>
                <a:path w="2677795" h="2381250">
                  <a:moveTo>
                    <a:pt x="1131656" y="490537"/>
                  </a:moveTo>
                  <a:lnTo>
                    <a:pt x="469074" y="490537"/>
                  </a:lnTo>
                  <a:lnTo>
                    <a:pt x="0" y="2381243"/>
                  </a:lnTo>
                  <a:lnTo>
                    <a:pt x="1131656" y="490537"/>
                  </a:lnTo>
                  <a:close/>
                </a:path>
                <a:path w="2677795" h="2381250">
                  <a:moveTo>
                    <a:pt x="2595924" y="0"/>
                  </a:moveTo>
                  <a:lnTo>
                    <a:pt x="109110" y="0"/>
                  </a:lnTo>
                  <a:lnTo>
                    <a:pt x="77286" y="6425"/>
                  </a:lnTo>
                  <a:lnTo>
                    <a:pt x="51298" y="23946"/>
                  </a:lnTo>
                  <a:lnTo>
                    <a:pt x="33777" y="49934"/>
                  </a:lnTo>
                  <a:lnTo>
                    <a:pt x="27351" y="81758"/>
                  </a:lnTo>
                  <a:lnTo>
                    <a:pt x="27352" y="408781"/>
                  </a:lnTo>
                  <a:lnTo>
                    <a:pt x="33777" y="440603"/>
                  </a:lnTo>
                  <a:lnTo>
                    <a:pt x="51298" y="466591"/>
                  </a:lnTo>
                  <a:lnTo>
                    <a:pt x="77286" y="484112"/>
                  </a:lnTo>
                  <a:lnTo>
                    <a:pt x="109110" y="490537"/>
                  </a:lnTo>
                  <a:lnTo>
                    <a:pt x="2595924" y="490537"/>
                  </a:lnTo>
                  <a:lnTo>
                    <a:pt x="2653736" y="466591"/>
                  </a:lnTo>
                  <a:lnTo>
                    <a:pt x="2677682" y="408781"/>
                  </a:lnTo>
                  <a:lnTo>
                    <a:pt x="2677683" y="81758"/>
                  </a:lnTo>
                  <a:lnTo>
                    <a:pt x="2671258" y="49934"/>
                  </a:lnTo>
                  <a:lnTo>
                    <a:pt x="2653736" y="23946"/>
                  </a:lnTo>
                  <a:lnTo>
                    <a:pt x="2627748" y="6425"/>
                  </a:lnTo>
                  <a:lnTo>
                    <a:pt x="2595924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713513" y="1751696"/>
              <a:ext cx="2677795" cy="2381250"/>
            </a:xfrm>
            <a:custGeom>
              <a:avLst/>
              <a:gdLst/>
              <a:ahLst/>
              <a:cxnLst/>
              <a:rect l="l" t="t" r="r" b="b"/>
              <a:pathLst>
                <a:path w="2677795" h="2381250">
                  <a:moveTo>
                    <a:pt x="27352" y="81759"/>
                  </a:moveTo>
                  <a:lnTo>
                    <a:pt x="33777" y="49934"/>
                  </a:lnTo>
                  <a:lnTo>
                    <a:pt x="51299" y="23946"/>
                  </a:lnTo>
                  <a:lnTo>
                    <a:pt x="77287" y="6425"/>
                  </a:lnTo>
                  <a:lnTo>
                    <a:pt x="109111" y="0"/>
                  </a:lnTo>
                  <a:lnTo>
                    <a:pt x="469074" y="0"/>
                  </a:lnTo>
                  <a:lnTo>
                    <a:pt x="1131657" y="0"/>
                  </a:lnTo>
                  <a:lnTo>
                    <a:pt x="2595924" y="0"/>
                  </a:lnTo>
                  <a:lnTo>
                    <a:pt x="2627748" y="6425"/>
                  </a:lnTo>
                  <a:lnTo>
                    <a:pt x="2653736" y="23946"/>
                  </a:lnTo>
                  <a:lnTo>
                    <a:pt x="2671258" y="49934"/>
                  </a:lnTo>
                  <a:lnTo>
                    <a:pt x="2677683" y="81759"/>
                  </a:lnTo>
                  <a:lnTo>
                    <a:pt x="2677683" y="286148"/>
                  </a:lnTo>
                  <a:lnTo>
                    <a:pt x="2677683" y="408781"/>
                  </a:lnTo>
                  <a:lnTo>
                    <a:pt x="2671258" y="440603"/>
                  </a:lnTo>
                  <a:lnTo>
                    <a:pt x="2653736" y="466591"/>
                  </a:lnTo>
                  <a:lnTo>
                    <a:pt x="2627748" y="484112"/>
                  </a:lnTo>
                  <a:lnTo>
                    <a:pt x="2595924" y="490538"/>
                  </a:lnTo>
                  <a:lnTo>
                    <a:pt x="1131657" y="490538"/>
                  </a:lnTo>
                  <a:lnTo>
                    <a:pt x="0" y="2381243"/>
                  </a:lnTo>
                  <a:lnTo>
                    <a:pt x="469074" y="490538"/>
                  </a:lnTo>
                  <a:lnTo>
                    <a:pt x="109111" y="490538"/>
                  </a:lnTo>
                  <a:lnTo>
                    <a:pt x="77287" y="484112"/>
                  </a:lnTo>
                  <a:lnTo>
                    <a:pt x="51299" y="466591"/>
                  </a:lnTo>
                  <a:lnTo>
                    <a:pt x="33777" y="440603"/>
                  </a:lnTo>
                  <a:lnTo>
                    <a:pt x="27352" y="408778"/>
                  </a:lnTo>
                  <a:lnTo>
                    <a:pt x="27352" y="286148"/>
                  </a:lnTo>
                  <a:lnTo>
                    <a:pt x="27352" y="81759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3273868" y="1795779"/>
            <a:ext cx="158432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latin typeface="Times New Roman"/>
                <a:cs typeface="Times New Roman"/>
              </a:rPr>
              <a:t>Declare</a:t>
            </a:r>
            <a:r>
              <a:rPr sz="2200" spc="-6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result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2719731" y="3028617"/>
            <a:ext cx="6794500" cy="1202690"/>
          </a:xfrm>
          <a:custGeom>
            <a:avLst/>
            <a:gdLst/>
            <a:ahLst/>
            <a:cxnLst/>
            <a:rect l="l" t="t" r="r" b="b"/>
            <a:pathLst>
              <a:path w="6794500" h="1202689">
                <a:moveTo>
                  <a:pt x="6761944" y="15508"/>
                </a:moveTo>
                <a:lnTo>
                  <a:pt x="0" y="1189972"/>
                </a:lnTo>
                <a:lnTo>
                  <a:pt x="2172" y="1202485"/>
                </a:lnTo>
                <a:lnTo>
                  <a:pt x="6764117" y="28021"/>
                </a:lnTo>
                <a:lnTo>
                  <a:pt x="6769287" y="20678"/>
                </a:lnTo>
                <a:lnTo>
                  <a:pt x="6761944" y="15508"/>
                </a:lnTo>
                <a:close/>
              </a:path>
              <a:path w="6794500" h="1202689">
                <a:moveTo>
                  <a:pt x="6787816" y="14381"/>
                </a:moveTo>
                <a:lnTo>
                  <a:pt x="6768430" y="14381"/>
                </a:lnTo>
                <a:lnTo>
                  <a:pt x="6770603" y="26894"/>
                </a:lnTo>
                <a:lnTo>
                  <a:pt x="6764117" y="28021"/>
                </a:lnTo>
                <a:lnTo>
                  <a:pt x="6748608" y="50049"/>
                </a:lnTo>
                <a:lnTo>
                  <a:pt x="6794313" y="16332"/>
                </a:lnTo>
                <a:lnTo>
                  <a:pt x="6787816" y="14381"/>
                </a:lnTo>
                <a:close/>
              </a:path>
              <a:path w="6794500" h="1202689">
                <a:moveTo>
                  <a:pt x="6768430" y="14381"/>
                </a:moveTo>
                <a:lnTo>
                  <a:pt x="6761944" y="15508"/>
                </a:lnTo>
                <a:lnTo>
                  <a:pt x="6769287" y="20678"/>
                </a:lnTo>
                <a:lnTo>
                  <a:pt x="6764117" y="28021"/>
                </a:lnTo>
                <a:lnTo>
                  <a:pt x="6770603" y="26894"/>
                </a:lnTo>
                <a:lnTo>
                  <a:pt x="6768430" y="14381"/>
                </a:lnTo>
                <a:close/>
              </a:path>
              <a:path w="6794500" h="1202689">
                <a:moveTo>
                  <a:pt x="6739915" y="0"/>
                </a:moveTo>
                <a:lnTo>
                  <a:pt x="6761944" y="15508"/>
                </a:lnTo>
                <a:lnTo>
                  <a:pt x="6768430" y="14381"/>
                </a:lnTo>
                <a:lnTo>
                  <a:pt x="6787816" y="14381"/>
                </a:lnTo>
                <a:lnTo>
                  <a:pt x="673991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8" name="object 38"/>
          <p:cNvGrpSpPr/>
          <p:nvPr/>
        </p:nvGrpSpPr>
        <p:grpSpPr>
          <a:xfrm>
            <a:off x="0" y="0"/>
            <a:ext cx="12192000" cy="1250950"/>
            <a:chOff x="0" y="0"/>
            <a:chExt cx="12192000" cy="1250950"/>
          </a:xfrm>
        </p:grpSpPr>
        <p:sp>
          <p:nvSpPr>
            <p:cNvPr id="39" name="object 39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" name="object 4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</p:grpSp>
      <p:sp>
        <p:nvSpPr>
          <p:cNvPr id="42" name="object 42"/>
          <p:cNvSpPr txBox="1">
            <a:spLocks noGrp="1"/>
          </p:cNvSpPr>
          <p:nvPr>
            <p:ph type="title"/>
          </p:nvPr>
        </p:nvSpPr>
        <p:spPr>
          <a:xfrm>
            <a:off x="993139" y="118871"/>
            <a:ext cx="3780154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5.3.</a:t>
            </a:r>
            <a:r>
              <a:rPr spc="-20" dirty="0"/>
              <a:t> </a:t>
            </a:r>
            <a:r>
              <a:rPr spc="-5" dirty="0"/>
              <a:t>Calling</a:t>
            </a:r>
            <a:r>
              <a:rPr spc="-20" dirty="0"/>
              <a:t> </a:t>
            </a:r>
            <a:r>
              <a:rPr spc="-5" dirty="0"/>
              <a:t>Methods</a:t>
            </a:r>
          </a:p>
        </p:txBody>
      </p:sp>
      <p:sp>
        <p:nvSpPr>
          <p:cNvPr id="43" name="object 4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Lecture</a:t>
            </a:r>
            <a:r>
              <a:rPr spc="-15" dirty="0"/>
              <a:t> </a:t>
            </a:r>
            <a:r>
              <a:rPr dirty="0"/>
              <a:t>5</a:t>
            </a:r>
            <a:r>
              <a:rPr spc="-15" dirty="0"/>
              <a:t> </a:t>
            </a:r>
            <a:r>
              <a:rPr dirty="0"/>
              <a:t>-</a:t>
            </a:r>
            <a:r>
              <a:rPr spc="-25" dirty="0"/>
              <a:t> </a:t>
            </a:r>
            <a:r>
              <a:rPr spc="-5" dirty="0"/>
              <a:t>Methods</a:t>
            </a:r>
          </a:p>
        </p:txBody>
      </p:sp>
      <p:sp>
        <p:nvSpPr>
          <p:cNvPr id="44" name="object 4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0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493185" y="2171804"/>
            <a:ext cx="607695" cy="2788920"/>
            <a:chOff x="10493185" y="2171804"/>
            <a:chExt cx="607695" cy="2788920"/>
          </a:xfrm>
        </p:grpSpPr>
        <p:sp>
          <p:nvSpPr>
            <p:cNvPr id="3" name="object 3"/>
            <p:cNvSpPr/>
            <p:nvPr/>
          </p:nvSpPr>
          <p:spPr>
            <a:xfrm>
              <a:off x="10765597" y="3137058"/>
              <a:ext cx="20320" cy="1340485"/>
            </a:xfrm>
            <a:custGeom>
              <a:avLst/>
              <a:gdLst/>
              <a:ahLst/>
              <a:cxnLst/>
              <a:rect l="l" t="t" r="r" b="b"/>
              <a:pathLst>
                <a:path w="20320" h="1340485">
                  <a:moveTo>
                    <a:pt x="13194" y="79254"/>
                  </a:moveTo>
                  <a:lnTo>
                    <a:pt x="6597" y="79254"/>
                  </a:lnTo>
                  <a:lnTo>
                    <a:pt x="9895" y="82552"/>
                  </a:lnTo>
                  <a:lnTo>
                    <a:pt x="13194" y="79254"/>
                  </a:lnTo>
                  <a:close/>
                </a:path>
                <a:path w="20320" h="1340485">
                  <a:moveTo>
                    <a:pt x="13194" y="0"/>
                  </a:moveTo>
                  <a:lnTo>
                    <a:pt x="6597" y="0"/>
                  </a:lnTo>
                  <a:lnTo>
                    <a:pt x="0" y="6596"/>
                  </a:lnTo>
                  <a:lnTo>
                    <a:pt x="0" y="75955"/>
                  </a:lnTo>
                  <a:lnTo>
                    <a:pt x="3298" y="79254"/>
                  </a:lnTo>
                  <a:lnTo>
                    <a:pt x="16493" y="79254"/>
                  </a:lnTo>
                  <a:lnTo>
                    <a:pt x="19791" y="75955"/>
                  </a:lnTo>
                  <a:lnTo>
                    <a:pt x="19791" y="6596"/>
                  </a:lnTo>
                  <a:lnTo>
                    <a:pt x="13194" y="0"/>
                  </a:lnTo>
                  <a:close/>
                </a:path>
                <a:path w="20320" h="1340485">
                  <a:moveTo>
                    <a:pt x="16493" y="145223"/>
                  </a:moveTo>
                  <a:lnTo>
                    <a:pt x="3298" y="145223"/>
                  </a:lnTo>
                  <a:lnTo>
                    <a:pt x="0" y="148521"/>
                  </a:lnTo>
                  <a:lnTo>
                    <a:pt x="0" y="217789"/>
                  </a:lnTo>
                  <a:lnTo>
                    <a:pt x="6597" y="224386"/>
                  </a:lnTo>
                  <a:lnTo>
                    <a:pt x="13194" y="224386"/>
                  </a:lnTo>
                  <a:lnTo>
                    <a:pt x="19791" y="217789"/>
                  </a:lnTo>
                  <a:lnTo>
                    <a:pt x="19791" y="148521"/>
                  </a:lnTo>
                  <a:lnTo>
                    <a:pt x="16493" y="145223"/>
                  </a:lnTo>
                  <a:close/>
                </a:path>
                <a:path w="20320" h="1340485">
                  <a:moveTo>
                    <a:pt x="9895" y="141924"/>
                  </a:moveTo>
                  <a:lnTo>
                    <a:pt x="6597" y="145223"/>
                  </a:lnTo>
                  <a:lnTo>
                    <a:pt x="13194" y="145223"/>
                  </a:lnTo>
                  <a:lnTo>
                    <a:pt x="9895" y="141924"/>
                  </a:lnTo>
                  <a:close/>
                </a:path>
                <a:path w="20320" h="1340485">
                  <a:moveTo>
                    <a:pt x="13194" y="287148"/>
                  </a:moveTo>
                  <a:lnTo>
                    <a:pt x="6597" y="287148"/>
                  </a:lnTo>
                  <a:lnTo>
                    <a:pt x="0" y="293745"/>
                  </a:lnTo>
                  <a:lnTo>
                    <a:pt x="0" y="363012"/>
                  </a:lnTo>
                  <a:lnTo>
                    <a:pt x="6597" y="369609"/>
                  </a:lnTo>
                  <a:lnTo>
                    <a:pt x="13194" y="369609"/>
                  </a:lnTo>
                  <a:lnTo>
                    <a:pt x="19791" y="363012"/>
                  </a:lnTo>
                  <a:lnTo>
                    <a:pt x="19791" y="293745"/>
                  </a:lnTo>
                  <a:lnTo>
                    <a:pt x="13194" y="287148"/>
                  </a:lnTo>
                  <a:close/>
                </a:path>
                <a:path w="20320" h="1340485">
                  <a:moveTo>
                    <a:pt x="13194" y="432371"/>
                  </a:moveTo>
                  <a:lnTo>
                    <a:pt x="6597" y="432371"/>
                  </a:lnTo>
                  <a:lnTo>
                    <a:pt x="0" y="438968"/>
                  </a:lnTo>
                  <a:lnTo>
                    <a:pt x="0" y="508235"/>
                  </a:lnTo>
                  <a:lnTo>
                    <a:pt x="6597" y="514832"/>
                  </a:lnTo>
                  <a:lnTo>
                    <a:pt x="13194" y="514832"/>
                  </a:lnTo>
                  <a:lnTo>
                    <a:pt x="19791" y="508235"/>
                  </a:lnTo>
                  <a:lnTo>
                    <a:pt x="19791" y="438968"/>
                  </a:lnTo>
                  <a:lnTo>
                    <a:pt x="13194" y="432371"/>
                  </a:lnTo>
                  <a:close/>
                </a:path>
                <a:path w="20320" h="1340485">
                  <a:moveTo>
                    <a:pt x="13194" y="656757"/>
                  </a:moveTo>
                  <a:lnTo>
                    <a:pt x="6597" y="656757"/>
                  </a:lnTo>
                  <a:lnTo>
                    <a:pt x="9895" y="660056"/>
                  </a:lnTo>
                  <a:lnTo>
                    <a:pt x="13194" y="656757"/>
                  </a:lnTo>
                  <a:close/>
                </a:path>
                <a:path w="20320" h="1340485">
                  <a:moveTo>
                    <a:pt x="13194" y="577503"/>
                  </a:moveTo>
                  <a:lnTo>
                    <a:pt x="6597" y="577503"/>
                  </a:lnTo>
                  <a:lnTo>
                    <a:pt x="0" y="584100"/>
                  </a:lnTo>
                  <a:lnTo>
                    <a:pt x="0" y="653459"/>
                  </a:lnTo>
                  <a:lnTo>
                    <a:pt x="3298" y="656757"/>
                  </a:lnTo>
                  <a:lnTo>
                    <a:pt x="16493" y="656757"/>
                  </a:lnTo>
                  <a:lnTo>
                    <a:pt x="19791" y="653459"/>
                  </a:lnTo>
                  <a:lnTo>
                    <a:pt x="19791" y="584100"/>
                  </a:lnTo>
                  <a:lnTo>
                    <a:pt x="13194" y="577503"/>
                  </a:lnTo>
                  <a:close/>
                </a:path>
                <a:path w="20320" h="1340485">
                  <a:moveTo>
                    <a:pt x="16493" y="722726"/>
                  </a:moveTo>
                  <a:lnTo>
                    <a:pt x="3298" y="722726"/>
                  </a:lnTo>
                  <a:lnTo>
                    <a:pt x="0" y="726025"/>
                  </a:lnTo>
                  <a:lnTo>
                    <a:pt x="0" y="795384"/>
                  </a:lnTo>
                  <a:lnTo>
                    <a:pt x="6597" y="801981"/>
                  </a:lnTo>
                  <a:lnTo>
                    <a:pt x="13194" y="801981"/>
                  </a:lnTo>
                  <a:lnTo>
                    <a:pt x="19791" y="795384"/>
                  </a:lnTo>
                  <a:lnTo>
                    <a:pt x="19791" y="726025"/>
                  </a:lnTo>
                  <a:lnTo>
                    <a:pt x="16493" y="722726"/>
                  </a:lnTo>
                  <a:close/>
                </a:path>
                <a:path w="20320" h="1340485">
                  <a:moveTo>
                    <a:pt x="9895" y="719428"/>
                  </a:moveTo>
                  <a:lnTo>
                    <a:pt x="6597" y="722726"/>
                  </a:lnTo>
                  <a:lnTo>
                    <a:pt x="13194" y="722726"/>
                  </a:lnTo>
                  <a:lnTo>
                    <a:pt x="9895" y="719428"/>
                  </a:lnTo>
                  <a:close/>
                </a:path>
                <a:path w="20320" h="1340485">
                  <a:moveTo>
                    <a:pt x="13194" y="864651"/>
                  </a:moveTo>
                  <a:lnTo>
                    <a:pt x="6597" y="864651"/>
                  </a:lnTo>
                  <a:lnTo>
                    <a:pt x="0" y="871248"/>
                  </a:lnTo>
                  <a:lnTo>
                    <a:pt x="0" y="940607"/>
                  </a:lnTo>
                  <a:lnTo>
                    <a:pt x="6597" y="947204"/>
                  </a:lnTo>
                  <a:lnTo>
                    <a:pt x="13194" y="947204"/>
                  </a:lnTo>
                  <a:lnTo>
                    <a:pt x="19791" y="940607"/>
                  </a:lnTo>
                  <a:lnTo>
                    <a:pt x="19791" y="871248"/>
                  </a:lnTo>
                  <a:lnTo>
                    <a:pt x="13194" y="864651"/>
                  </a:lnTo>
                  <a:close/>
                </a:path>
                <a:path w="20320" h="1340485">
                  <a:moveTo>
                    <a:pt x="13194" y="1009874"/>
                  </a:moveTo>
                  <a:lnTo>
                    <a:pt x="6597" y="1009874"/>
                  </a:lnTo>
                  <a:lnTo>
                    <a:pt x="0" y="1016471"/>
                  </a:lnTo>
                  <a:lnTo>
                    <a:pt x="0" y="1085739"/>
                  </a:lnTo>
                  <a:lnTo>
                    <a:pt x="6597" y="1092336"/>
                  </a:lnTo>
                  <a:lnTo>
                    <a:pt x="13194" y="1092336"/>
                  </a:lnTo>
                  <a:lnTo>
                    <a:pt x="19791" y="1085739"/>
                  </a:lnTo>
                  <a:lnTo>
                    <a:pt x="19791" y="1016471"/>
                  </a:lnTo>
                  <a:lnTo>
                    <a:pt x="13194" y="1009874"/>
                  </a:lnTo>
                  <a:close/>
                </a:path>
                <a:path w="20320" h="1340485">
                  <a:moveTo>
                    <a:pt x="13194" y="1234261"/>
                  </a:moveTo>
                  <a:lnTo>
                    <a:pt x="6597" y="1234261"/>
                  </a:lnTo>
                  <a:lnTo>
                    <a:pt x="9895" y="1237559"/>
                  </a:lnTo>
                  <a:lnTo>
                    <a:pt x="13194" y="1234261"/>
                  </a:lnTo>
                  <a:close/>
                </a:path>
                <a:path w="20320" h="1340485">
                  <a:moveTo>
                    <a:pt x="13194" y="1155098"/>
                  </a:moveTo>
                  <a:lnTo>
                    <a:pt x="6597" y="1155098"/>
                  </a:lnTo>
                  <a:lnTo>
                    <a:pt x="0" y="1161695"/>
                  </a:lnTo>
                  <a:lnTo>
                    <a:pt x="0" y="1230962"/>
                  </a:lnTo>
                  <a:lnTo>
                    <a:pt x="3298" y="1234261"/>
                  </a:lnTo>
                  <a:lnTo>
                    <a:pt x="16493" y="1234261"/>
                  </a:lnTo>
                  <a:lnTo>
                    <a:pt x="19791" y="1230962"/>
                  </a:lnTo>
                  <a:lnTo>
                    <a:pt x="19791" y="1161695"/>
                  </a:lnTo>
                  <a:lnTo>
                    <a:pt x="13194" y="1155098"/>
                  </a:lnTo>
                  <a:close/>
                </a:path>
                <a:path w="20320" h="1340485">
                  <a:moveTo>
                    <a:pt x="16493" y="1300321"/>
                  </a:moveTo>
                  <a:lnTo>
                    <a:pt x="3298" y="1300321"/>
                  </a:lnTo>
                  <a:lnTo>
                    <a:pt x="0" y="1303620"/>
                  </a:lnTo>
                  <a:lnTo>
                    <a:pt x="0" y="1333306"/>
                  </a:lnTo>
                  <a:lnTo>
                    <a:pt x="6597" y="1339903"/>
                  </a:lnTo>
                  <a:lnTo>
                    <a:pt x="13194" y="1339903"/>
                  </a:lnTo>
                  <a:lnTo>
                    <a:pt x="19791" y="1333306"/>
                  </a:lnTo>
                  <a:lnTo>
                    <a:pt x="19791" y="1303620"/>
                  </a:lnTo>
                  <a:lnTo>
                    <a:pt x="16493" y="1300321"/>
                  </a:lnTo>
                  <a:close/>
                </a:path>
                <a:path w="20320" h="1340485">
                  <a:moveTo>
                    <a:pt x="9895" y="1297023"/>
                  </a:moveTo>
                  <a:lnTo>
                    <a:pt x="6597" y="1300321"/>
                  </a:lnTo>
                  <a:lnTo>
                    <a:pt x="13194" y="1300321"/>
                  </a:lnTo>
                  <a:lnTo>
                    <a:pt x="9895" y="129702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0765597" y="3137058"/>
              <a:ext cx="20320" cy="1340485"/>
            </a:xfrm>
            <a:custGeom>
              <a:avLst/>
              <a:gdLst/>
              <a:ahLst/>
              <a:cxnLst/>
              <a:rect l="l" t="t" r="r" b="b"/>
              <a:pathLst>
                <a:path w="20320" h="1340485">
                  <a:moveTo>
                    <a:pt x="19791" y="9895"/>
                  </a:moveTo>
                  <a:lnTo>
                    <a:pt x="19791" y="69359"/>
                  </a:lnTo>
                  <a:lnTo>
                    <a:pt x="19791" y="75955"/>
                  </a:lnTo>
                  <a:lnTo>
                    <a:pt x="16493" y="79254"/>
                  </a:lnTo>
                  <a:lnTo>
                    <a:pt x="13194" y="79254"/>
                  </a:lnTo>
                  <a:lnTo>
                    <a:pt x="9895" y="82552"/>
                  </a:lnTo>
                  <a:lnTo>
                    <a:pt x="6597" y="79254"/>
                  </a:lnTo>
                  <a:lnTo>
                    <a:pt x="3298" y="79254"/>
                  </a:lnTo>
                  <a:lnTo>
                    <a:pt x="0" y="75955"/>
                  </a:lnTo>
                  <a:lnTo>
                    <a:pt x="0" y="69359"/>
                  </a:lnTo>
                  <a:lnTo>
                    <a:pt x="0" y="9895"/>
                  </a:lnTo>
                  <a:lnTo>
                    <a:pt x="0" y="6596"/>
                  </a:lnTo>
                  <a:lnTo>
                    <a:pt x="3298" y="3298"/>
                  </a:lnTo>
                  <a:lnTo>
                    <a:pt x="6597" y="0"/>
                  </a:lnTo>
                  <a:lnTo>
                    <a:pt x="9895" y="0"/>
                  </a:lnTo>
                  <a:lnTo>
                    <a:pt x="13194" y="0"/>
                  </a:lnTo>
                  <a:lnTo>
                    <a:pt x="16493" y="3298"/>
                  </a:lnTo>
                  <a:lnTo>
                    <a:pt x="19791" y="6596"/>
                  </a:lnTo>
                  <a:lnTo>
                    <a:pt x="19791" y="9895"/>
                  </a:lnTo>
                  <a:close/>
                </a:path>
                <a:path w="20320" h="1340485">
                  <a:moveTo>
                    <a:pt x="19791" y="151820"/>
                  </a:moveTo>
                  <a:lnTo>
                    <a:pt x="19791" y="214490"/>
                  </a:lnTo>
                  <a:lnTo>
                    <a:pt x="19791" y="217789"/>
                  </a:lnTo>
                  <a:lnTo>
                    <a:pt x="16493" y="221087"/>
                  </a:lnTo>
                  <a:lnTo>
                    <a:pt x="13194" y="224386"/>
                  </a:lnTo>
                  <a:lnTo>
                    <a:pt x="9895" y="224386"/>
                  </a:lnTo>
                  <a:lnTo>
                    <a:pt x="6597" y="224386"/>
                  </a:lnTo>
                  <a:lnTo>
                    <a:pt x="3298" y="221087"/>
                  </a:lnTo>
                  <a:lnTo>
                    <a:pt x="0" y="217789"/>
                  </a:lnTo>
                  <a:lnTo>
                    <a:pt x="0" y="214490"/>
                  </a:lnTo>
                  <a:lnTo>
                    <a:pt x="0" y="151820"/>
                  </a:lnTo>
                  <a:lnTo>
                    <a:pt x="0" y="148521"/>
                  </a:lnTo>
                  <a:lnTo>
                    <a:pt x="3298" y="145223"/>
                  </a:lnTo>
                  <a:lnTo>
                    <a:pt x="6597" y="145223"/>
                  </a:lnTo>
                  <a:lnTo>
                    <a:pt x="9895" y="141924"/>
                  </a:lnTo>
                  <a:lnTo>
                    <a:pt x="13194" y="145223"/>
                  </a:lnTo>
                  <a:lnTo>
                    <a:pt x="16493" y="145223"/>
                  </a:lnTo>
                  <a:lnTo>
                    <a:pt x="19791" y="148521"/>
                  </a:lnTo>
                  <a:lnTo>
                    <a:pt x="19791" y="151820"/>
                  </a:lnTo>
                  <a:close/>
                </a:path>
                <a:path w="20320" h="1340485">
                  <a:moveTo>
                    <a:pt x="19791" y="297043"/>
                  </a:moveTo>
                  <a:lnTo>
                    <a:pt x="19791" y="359714"/>
                  </a:lnTo>
                  <a:lnTo>
                    <a:pt x="19791" y="363012"/>
                  </a:lnTo>
                  <a:lnTo>
                    <a:pt x="16493" y="366311"/>
                  </a:lnTo>
                  <a:lnTo>
                    <a:pt x="13194" y="369609"/>
                  </a:lnTo>
                  <a:lnTo>
                    <a:pt x="9895" y="369609"/>
                  </a:lnTo>
                  <a:lnTo>
                    <a:pt x="6597" y="369609"/>
                  </a:lnTo>
                  <a:lnTo>
                    <a:pt x="3298" y="366311"/>
                  </a:lnTo>
                  <a:lnTo>
                    <a:pt x="0" y="363012"/>
                  </a:lnTo>
                  <a:lnTo>
                    <a:pt x="0" y="359714"/>
                  </a:lnTo>
                  <a:lnTo>
                    <a:pt x="0" y="297043"/>
                  </a:lnTo>
                  <a:lnTo>
                    <a:pt x="0" y="293745"/>
                  </a:lnTo>
                  <a:lnTo>
                    <a:pt x="3298" y="290446"/>
                  </a:lnTo>
                  <a:lnTo>
                    <a:pt x="6597" y="287148"/>
                  </a:lnTo>
                  <a:lnTo>
                    <a:pt x="9895" y="287148"/>
                  </a:lnTo>
                  <a:lnTo>
                    <a:pt x="13194" y="287148"/>
                  </a:lnTo>
                  <a:lnTo>
                    <a:pt x="16493" y="290446"/>
                  </a:lnTo>
                  <a:lnTo>
                    <a:pt x="19791" y="293745"/>
                  </a:lnTo>
                  <a:lnTo>
                    <a:pt x="19791" y="297043"/>
                  </a:lnTo>
                  <a:close/>
                </a:path>
                <a:path w="20320" h="1340485">
                  <a:moveTo>
                    <a:pt x="19791" y="442266"/>
                  </a:moveTo>
                  <a:lnTo>
                    <a:pt x="19791" y="504937"/>
                  </a:lnTo>
                  <a:lnTo>
                    <a:pt x="19791" y="508235"/>
                  </a:lnTo>
                  <a:lnTo>
                    <a:pt x="16493" y="511534"/>
                  </a:lnTo>
                  <a:lnTo>
                    <a:pt x="13194" y="514832"/>
                  </a:lnTo>
                  <a:lnTo>
                    <a:pt x="9895" y="514832"/>
                  </a:lnTo>
                  <a:lnTo>
                    <a:pt x="6597" y="514832"/>
                  </a:lnTo>
                  <a:lnTo>
                    <a:pt x="3298" y="511534"/>
                  </a:lnTo>
                  <a:lnTo>
                    <a:pt x="0" y="508235"/>
                  </a:lnTo>
                  <a:lnTo>
                    <a:pt x="0" y="504937"/>
                  </a:lnTo>
                  <a:lnTo>
                    <a:pt x="0" y="442266"/>
                  </a:lnTo>
                  <a:lnTo>
                    <a:pt x="0" y="438968"/>
                  </a:lnTo>
                  <a:lnTo>
                    <a:pt x="3298" y="435670"/>
                  </a:lnTo>
                  <a:lnTo>
                    <a:pt x="6597" y="432371"/>
                  </a:lnTo>
                  <a:lnTo>
                    <a:pt x="9895" y="432371"/>
                  </a:lnTo>
                  <a:lnTo>
                    <a:pt x="13194" y="432371"/>
                  </a:lnTo>
                  <a:lnTo>
                    <a:pt x="16493" y="435670"/>
                  </a:lnTo>
                  <a:lnTo>
                    <a:pt x="19791" y="438968"/>
                  </a:lnTo>
                  <a:lnTo>
                    <a:pt x="19791" y="442266"/>
                  </a:lnTo>
                  <a:close/>
                </a:path>
                <a:path w="20320" h="1340485">
                  <a:moveTo>
                    <a:pt x="19791" y="587490"/>
                  </a:moveTo>
                  <a:lnTo>
                    <a:pt x="19791" y="646862"/>
                  </a:lnTo>
                  <a:lnTo>
                    <a:pt x="19791" y="653459"/>
                  </a:lnTo>
                  <a:lnTo>
                    <a:pt x="16493" y="656757"/>
                  </a:lnTo>
                  <a:lnTo>
                    <a:pt x="13194" y="656757"/>
                  </a:lnTo>
                  <a:lnTo>
                    <a:pt x="9895" y="660056"/>
                  </a:lnTo>
                  <a:lnTo>
                    <a:pt x="6597" y="656757"/>
                  </a:lnTo>
                  <a:lnTo>
                    <a:pt x="3298" y="656757"/>
                  </a:lnTo>
                  <a:lnTo>
                    <a:pt x="0" y="653459"/>
                  </a:lnTo>
                  <a:lnTo>
                    <a:pt x="0" y="646862"/>
                  </a:lnTo>
                  <a:lnTo>
                    <a:pt x="0" y="587490"/>
                  </a:lnTo>
                  <a:lnTo>
                    <a:pt x="0" y="584100"/>
                  </a:lnTo>
                  <a:lnTo>
                    <a:pt x="3298" y="580801"/>
                  </a:lnTo>
                  <a:lnTo>
                    <a:pt x="6597" y="577503"/>
                  </a:lnTo>
                  <a:lnTo>
                    <a:pt x="9895" y="577503"/>
                  </a:lnTo>
                  <a:lnTo>
                    <a:pt x="13194" y="577503"/>
                  </a:lnTo>
                  <a:lnTo>
                    <a:pt x="16493" y="580801"/>
                  </a:lnTo>
                  <a:lnTo>
                    <a:pt x="19791" y="584100"/>
                  </a:lnTo>
                  <a:lnTo>
                    <a:pt x="19791" y="587490"/>
                  </a:lnTo>
                  <a:close/>
                </a:path>
                <a:path w="20320" h="1340485">
                  <a:moveTo>
                    <a:pt x="19791" y="729323"/>
                  </a:moveTo>
                  <a:lnTo>
                    <a:pt x="19791" y="792085"/>
                  </a:lnTo>
                  <a:lnTo>
                    <a:pt x="19791" y="795384"/>
                  </a:lnTo>
                  <a:lnTo>
                    <a:pt x="16493" y="798682"/>
                  </a:lnTo>
                  <a:lnTo>
                    <a:pt x="13194" y="801981"/>
                  </a:lnTo>
                  <a:lnTo>
                    <a:pt x="9895" y="801981"/>
                  </a:lnTo>
                  <a:lnTo>
                    <a:pt x="6597" y="801981"/>
                  </a:lnTo>
                  <a:lnTo>
                    <a:pt x="3298" y="798682"/>
                  </a:lnTo>
                  <a:lnTo>
                    <a:pt x="0" y="795384"/>
                  </a:lnTo>
                  <a:lnTo>
                    <a:pt x="0" y="792085"/>
                  </a:lnTo>
                  <a:lnTo>
                    <a:pt x="0" y="729323"/>
                  </a:lnTo>
                  <a:lnTo>
                    <a:pt x="0" y="726025"/>
                  </a:lnTo>
                  <a:lnTo>
                    <a:pt x="3298" y="722726"/>
                  </a:lnTo>
                  <a:lnTo>
                    <a:pt x="6597" y="722726"/>
                  </a:lnTo>
                  <a:lnTo>
                    <a:pt x="9895" y="719428"/>
                  </a:lnTo>
                  <a:lnTo>
                    <a:pt x="13194" y="722726"/>
                  </a:lnTo>
                  <a:lnTo>
                    <a:pt x="16493" y="722726"/>
                  </a:lnTo>
                  <a:lnTo>
                    <a:pt x="19791" y="726025"/>
                  </a:lnTo>
                  <a:lnTo>
                    <a:pt x="19791" y="729323"/>
                  </a:lnTo>
                  <a:close/>
                </a:path>
                <a:path w="20320" h="1340485">
                  <a:moveTo>
                    <a:pt x="19791" y="874546"/>
                  </a:moveTo>
                  <a:lnTo>
                    <a:pt x="19791" y="937309"/>
                  </a:lnTo>
                  <a:lnTo>
                    <a:pt x="19791" y="940607"/>
                  </a:lnTo>
                  <a:lnTo>
                    <a:pt x="16493" y="943905"/>
                  </a:lnTo>
                  <a:lnTo>
                    <a:pt x="13194" y="947204"/>
                  </a:lnTo>
                  <a:lnTo>
                    <a:pt x="9895" y="947204"/>
                  </a:lnTo>
                  <a:lnTo>
                    <a:pt x="6597" y="947204"/>
                  </a:lnTo>
                  <a:lnTo>
                    <a:pt x="3298" y="943905"/>
                  </a:lnTo>
                  <a:lnTo>
                    <a:pt x="0" y="940607"/>
                  </a:lnTo>
                  <a:lnTo>
                    <a:pt x="0" y="937309"/>
                  </a:lnTo>
                  <a:lnTo>
                    <a:pt x="0" y="874546"/>
                  </a:lnTo>
                  <a:lnTo>
                    <a:pt x="0" y="871248"/>
                  </a:lnTo>
                  <a:lnTo>
                    <a:pt x="3298" y="867950"/>
                  </a:lnTo>
                  <a:lnTo>
                    <a:pt x="6597" y="864651"/>
                  </a:lnTo>
                  <a:lnTo>
                    <a:pt x="9895" y="864651"/>
                  </a:lnTo>
                  <a:lnTo>
                    <a:pt x="13194" y="864651"/>
                  </a:lnTo>
                  <a:lnTo>
                    <a:pt x="16493" y="867950"/>
                  </a:lnTo>
                  <a:lnTo>
                    <a:pt x="19791" y="871248"/>
                  </a:lnTo>
                  <a:lnTo>
                    <a:pt x="19791" y="874546"/>
                  </a:lnTo>
                  <a:close/>
                </a:path>
                <a:path w="20320" h="1340485">
                  <a:moveTo>
                    <a:pt x="19791" y="1019770"/>
                  </a:moveTo>
                  <a:lnTo>
                    <a:pt x="19791" y="1082440"/>
                  </a:lnTo>
                  <a:lnTo>
                    <a:pt x="19791" y="1085739"/>
                  </a:lnTo>
                  <a:lnTo>
                    <a:pt x="16493" y="1089037"/>
                  </a:lnTo>
                  <a:lnTo>
                    <a:pt x="13194" y="1092336"/>
                  </a:lnTo>
                  <a:lnTo>
                    <a:pt x="9895" y="1092336"/>
                  </a:lnTo>
                  <a:lnTo>
                    <a:pt x="6597" y="1092336"/>
                  </a:lnTo>
                  <a:lnTo>
                    <a:pt x="3298" y="1089037"/>
                  </a:lnTo>
                  <a:lnTo>
                    <a:pt x="0" y="1085739"/>
                  </a:lnTo>
                  <a:lnTo>
                    <a:pt x="0" y="1082440"/>
                  </a:lnTo>
                  <a:lnTo>
                    <a:pt x="0" y="1019770"/>
                  </a:lnTo>
                  <a:lnTo>
                    <a:pt x="0" y="1016471"/>
                  </a:lnTo>
                  <a:lnTo>
                    <a:pt x="3298" y="1013173"/>
                  </a:lnTo>
                  <a:lnTo>
                    <a:pt x="6597" y="1009874"/>
                  </a:lnTo>
                  <a:lnTo>
                    <a:pt x="9895" y="1009874"/>
                  </a:lnTo>
                  <a:lnTo>
                    <a:pt x="13194" y="1009874"/>
                  </a:lnTo>
                  <a:lnTo>
                    <a:pt x="16493" y="1013173"/>
                  </a:lnTo>
                  <a:lnTo>
                    <a:pt x="19791" y="1016471"/>
                  </a:lnTo>
                  <a:lnTo>
                    <a:pt x="19791" y="1019770"/>
                  </a:lnTo>
                  <a:close/>
                </a:path>
                <a:path w="20320" h="1340485">
                  <a:moveTo>
                    <a:pt x="19791" y="1164993"/>
                  </a:moveTo>
                  <a:lnTo>
                    <a:pt x="19791" y="1224365"/>
                  </a:lnTo>
                  <a:lnTo>
                    <a:pt x="19791" y="1230962"/>
                  </a:lnTo>
                  <a:lnTo>
                    <a:pt x="16493" y="1234261"/>
                  </a:lnTo>
                  <a:lnTo>
                    <a:pt x="13194" y="1234261"/>
                  </a:lnTo>
                  <a:lnTo>
                    <a:pt x="9895" y="1237559"/>
                  </a:lnTo>
                  <a:lnTo>
                    <a:pt x="6597" y="1234261"/>
                  </a:lnTo>
                  <a:lnTo>
                    <a:pt x="3298" y="1234261"/>
                  </a:lnTo>
                  <a:lnTo>
                    <a:pt x="0" y="1230962"/>
                  </a:lnTo>
                  <a:lnTo>
                    <a:pt x="0" y="1224365"/>
                  </a:lnTo>
                  <a:lnTo>
                    <a:pt x="0" y="1164993"/>
                  </a:lnTo>
                  <a:lnTo>
                    <a:pt x="0" y="1161695"/>
                  </a:lnTo>
                  <a:lnTo>
                    <a:pt x="3298" y="1158396"/>
                  </a:lnTo>
                  <a:lnTo>
                    <a:pt x="6597" y="1155098"/>
                  </a:lnTo>
                  <a:lnTo>
                    <a:pt x="9895" y="1155098"/>
                  </a:lnTo>
                  <a:lnTo>
                    <a:pt x="13194" y="1155098"/>
                  </a:lnTo>
                  <a:lnTo>
                    <a:pt x="16493" y="1158396"/>
                  </a:lnTo>
                  <a:lnTo>
                    <a:pt x="19791" y="1161695"/>
                  </a:lnTo>
                  <a:lnTo>
                    <a:pt x="19791" y="1164993"/>
                  </a:lnTo>
                  <a:close/>
                </a:path>
                <a:path w="20320" h="1340485">
                  <a:moveTo>
                    <a:pt x="19791" y="1306918"/>
                  </a:moveTo>
                  <a:lnTo>
                    <a:pt x="19791" y="1330007"/>
                  </a:lnTo>
                  <a:lnTo>
                    <a:pt x="19791" y="1333306"/>
                  </a:lnTo>
                  <a:lnTo>
                    <a:pt x="16493" y="1336604"/>
                  </a:lnTo>
                  <a:lnTo>
                    <a:pt x="13194" y="1339902"/>
                  </a:lnTo>
                  <a:lnTo>
                    <a:pt x="9895" y="1339902"/>
                  </a:lnTo>
                  <a:lnTo>
                    <a:pt x="6597" y="1339902"/>
                  </a:lnTo>
                  <a:lnTo>
                    <a:pt x="3298" y="1336604"/>
                  </a:lnTo>
                  <a:lnTo>
                    <a:pt x="0" y="1333306"/>
                  </a:lnTo>
                  <a:lnTo>
                    <a:pt x="0" y="1330007"/>
                  </a:lnTo>
                  <a:lnTo>
                    <a:pt x="0" y="1306918"/>
                  </a:lnTo>
                  <a:lnTo>
                    <a:pt x="0" y="1303620"/>
                  </a:lnTo>
                  <a:lnTo>
                    <a:pt x="3298" y="1300321"/>
                  </a:lnTo>
                  <a:lnTo>
                    <a:pt x="6597" y="1300321"/>
                  </a:lnTo>
                  <a:lnTo>
                    <a:pt x="9895" y="1297023"/>
                  </a:lnTo>
                  <a:lnTo>
                    <a:pt x="13194" y="1300321"/>
                  </a:lnTo>
                  <a:lnTo>
                    <a:pt x="16493" y="1300321"/>
                  </a:lnTo>
                  <a:lnTo>
                    <a:pt x="19791" y="1303620"/>
                  </a:lnTo>
                  <a:lnTo>
                    <a:pt x="19791" y="1306918"/>
                  </a:lnTo>
                  <a:close/>
                </a:path>
              </a:pathLst>
            </a:custGeom>
            <a:ln w="32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509678" y="2171804"/>
              <a:ext cx="0" cy="2788920"/>
            </a:xfrm>
            <a:custGeom>
              <a:avLst/>
              <a:gdLst/>
              <a:ahLst/>
              <a:cxnLst/>
              <a:rect l="l" t="t" r="r" b="b"/>
              <a:pathLst>
                <a:path h="2788920">
                  <a:moveTo>
                    <a:pt x="0" y="2788654"/>
                  </a:moveTo>
                  <a:lnTo>
                    <a:pt x="0" y="0"/>
                  </a:lnTo>
                </a:path>
              </a:pathLst>
            </a:custGeom>
            <a:ln w="1978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509679" y="3046351"/>
              <a:ext cx="211295" cy="168312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0501432" y="4457170"/>
              <a:ext cx="227965" cy="20320"/>
            </a:xfrm>
            <a:custGeom>
              <a:avLst/>
              <a:gdLst/>
              <a:ahLst/>
              <a:cxnLst/>
              <a:rect l="l" t="t" r="r" b="b"/>
              <a:pathLst>
                <a:path w="227965" h="20320">
                  <a:moveTo>
                    <a:pt x="75960" y="0"/>
                  </a:moveTo>
                  <a:lnTo>
                    <a:pt x="6597" y="0"/>
                  </a:lnTo>
                  <a:lnTo>
                    <a:pt x="0" y="6596"/>
                  </a:lnTo>
                  <a:lnTo>
                    <a:pt x="0" y="13193"/>
                  </a:lnTo>
                  <a:lnTo>
                    <a:pt x="6597" y="19790"/>
                  </a:lnTo>
                  <a:lnTo>
                    <a:pt x="75960" y="19790"/>
                  </a:lnTo>
                  <a:lnTo>
                    <a:pt x="82557" y="13193"/>
                  </a:lnTo>
                  <a:lnTo>
                    <a:pt x="82557" y="6596"/>
                  </a:lnTo>
                  <a:lnTo>
                    <a:pt x="75960" y="0"/>
                  </a:lnTo>
                  <a:close/>
                </a:path>
                <a:path w="227965" h="20320">
                  <a:moveTo>
                    <a:pt x="221329" y="0"/>
                  </a:moveTo>
                  <a:lnTo>
                    <a:pt x="151920" y="0"/>
                  </a:lnTo>
                  <a:lnTo>
                    <a:pt x="145323" y="6596"/>
                  </a:lnTo>
                  <a:lnTo>
                    <a:pt x="145323" y="13193"/>
                  </a:lnTo>
                  <a:lnTo>
                    <a:pt x="151920" y="19790"/>
                  </a:lnTo>
                  <a:lnTo>
                    <a:pt x="221329" y="19790"/>
                  </a:lnTo>
                  <a:lnTo>
                    <a:pt x="227926" y="13193"/>
                  </a:lnTo>
                  <a:lnTo>
                    <a:pt x="227926" y="6596"/>
                  </a:lnTo>
                  <a:lnTo>
                    <a:pt x="22132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501432" y="4457170"/>
              <a:ext cx="227965" cy="20320"/>
            </a:xfrm>
            <a:custGeom>
              <a:avLst/>
              <a:gdLst/>
              <a:ahLst/>
              <a:cxnLst/>
              <a:rect l="l" t="t" r="r" b="b"/>
              <a:pathLst>
                <a:path w="227965" h="20320">
                  <a:moveTo>
                    <a:pt x="9895" y="0"/>
                  </a:moveTo>
                  <a:lnTo>
                    <a:pt x="72661" y="0"/>
                  </a:lnTo>
                  <a:lnTo>
                    <a:pt x="75960" y="0"/>
                  </a:lnTo>
                  <a:lnTo>
                    <a:pt x="79258" y="3298"/>
                  </a:lnTo>
                  <a:lnTo>
                    <a:pt x="82557" y="6596"/>
                  </a:lnTo>
                  <a:lnTo>
                    <a:pt x="82557" y="9895"/>
                  </a:lnTo>
                  <a:lnTo>
                    <a:pt x="82557" y="13193"/>
                  </a:lnTo>
                  <a:lnTo>
                    <a:pt x="79258" y="16492"/>
                  </a:lnTo>
                  <a:lnTo>
                    <a:pt x="75960" y="19790"/>
                  </a:lnTo>
                  <a:lnTo>
                    <a:pt x="72661" y="19790"/>
                  </a:lnTo>
                  <a:lnTo>
                    <a:pt x="9895" y="19790"/>
                  </a:lnTo>
                  <a:lnTo>
                    <a:pt x="6597" y="19790"/>
                  </a:lnTo>
                  <a:lnTo>
                    <a:pt x="3298" y="16492"/>
                  </a:lnTo>
                  <a:lnTo>
                    <a:pt x="0" y="13193"/>
                  </a:lnTo>
                  <a:lnTo>
                    <a:pt x="0" y="9895"/>
                  </a:lnTo>
                  <a:lnTo>
                    <a:pt x="0" y="6596"/>
                  </a:lnTo>
                  <a:lnTo>
                    <a:pt x="3298" y="3298"/>
                  </a:lnTo>
                  <a:lnTo>
                    <a:pt x="6597" y="0"/>
                  </a:lnTo>
                  <a:lnTo>
                    <a:pt x="9895" y="0"/>
                  </a:lnTo>
                  <a:close/>
                </a:path>
                <a:path w="227965" h="20320">
                  <a:moveTo>
                    <a:pt x="155219" y="0"/>
                  </a:moveTo>
                  <a:lnTo>
                    <a:pt x="217893" y="0"/>
                  </a:lnTo>
                  <a:lnTo>
                    <a:pt x="221329" y="0"/>
                  </a:lnTo>
                  <a:lnTo>
                    <a:pt x="224627" y="3298"/>
                  </a:lnTo>
                  <a:lnTo>
                    <a:pt x="227926" y="6596"/>
                  </a:lnTo>
                  <a:lnTo>
                    <a:pt x="227926" y="9895"/>
                  </a:lnTo>
                  <a:lnTo>
                    <a:pt x="227926" y="13193"/>
                  </a:lnTo>
                  <a:lnTo>
                    <a:pt x="224627" y="16492"/>
                  </a:lnTo>
                  <a:lnTo>
                    <a:pt x="221329" y="19790"/>
                  </a:lnTo>
                  <a:lnTo>
                    <a:pt x="217893" y="19790"/>
                  </a:lnTo>
                  <a:lnTo>
                    <a:pt x="155219" y="19790"/>
                  </a:lnTo>
                  <a:lnTo>
                    <a:pt x="151920" y="19790"/>
                  </a:lnTo>
                  <a:lnTo>
                    <a:pt x="148621" y="16492"/>
                  </a:lnTo>
                  <a:lnTo>
                    <a:pt x="145323" y="13193"/>
                  </a:lnTo>
                  <a:lnTo>
                    <a:pt x="145323" y="9895"/>
                  </a:lnTo>
                  <a:lnTo>
                    <a:pt x="145323" y="6596"/>
                  </a:lnTo>
                  <a:lnTo>
                    <a:pt x="148621" y="3298"/>
                  </a:lnTo>
                  <a:lnTo>
                    <a:pt x="151920" y="0"/>
                  </a:lnTo>
                  <a:lnTo>
                    <a:pt x="155219" y="0"/>
                  </a:lnTo>
                  <a:close/>
                </a:path>
              </a:pathLst>
            </a:custGeom>
            <a:ln w="32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494835" y="3278983"/>
              <a:ext cx="591185" cy="165100"/>
            </a:xfrm>
            <a:custGeom>
              <a:avLst/>
              <a:gdLst/>
              <a:ahLst/>
              <a:cxnLst/>
              <a:rect l="l" t="t" r="r" b="b"/>
              <a:pathLst>
                <a:path w="591184" h="165100">
                  <a:moveTo>
                    <a:pt x="165115" y="0"/>
                  </a:moveTo>
                  <a:lnTo>
                    <a:pt x="0" y="82461"/>
                  </a:lnTo>
                  <a:lnTo>
                    <a:pt x="165115" y="165014"/>
                  </a:lnTo>
                  <a:lnTo>
                    <a:pt x="120694" y="95655"/>
                  </a:lnTo>
                  <a:lnTo>
                    <a:pt x="105647" y="95655"/>
                  </a:lnTo>
                  <a:lnTo>
                    <a:pt x="102349" y="92356"/>
                  </a:lnTo>
                  <a:lnTo>
                    <a:pt x="99050" y="85759"/>
                  </a:lnTo>
                  <a:lnTo>
                    <a:pt x="95752" y="82461"/>
                  </a:lnTo>
                  <a:lnTo>
                    <a:pt x="99050" y="75864"/>
                  </a:lnTo>
                  <a:lnTo>
                    <a:pt x="105647" y="69267"/>
                  </a:lnTo>
                  <a:lnTo>
                    <a:pt x="120704" y="69267"/>
                  </a:lnTo>
                  <a:lnTo>
                    <a:pt x="165115" y="0"/>
                  </a:lnTo>
                  <a:close/>
                </a:path>
                <a:path w="591184" h="165100">
                  <a:moveTo>
                    <a:pt x="120704" y="69267"/>
                  </a:moveTo>
                  <a:lnTo>
                    <a:pt x="105647" y="69267"/>
                  </a:lnTo>
                  <a:lnTo>
                    <a:pt x="99050" y="75864"/>
                  </a:lnTo>
                  <a:lnTo>
                    <a:pt x="95752" y="82461"/>
                  </a:lnTo>
                  <a:lnTo>
                    <a:pt x="99050" y="85759"/>
                  </a:lnTo>
                  <a:lnTo>
                    <a:pt x="102349" y="92356"/>
                  </a:lnTo>
                  <a:lnTo>
                    <a:pt x="105647" y="95655"/>
                  </a:lnTo>
                  <a:lnTo>
                    <a:pt x="120694" y="95655"/>
                  </a:lnTo>
                  <a:lnTo>
                    <a:pt x="112245" y="82461"/>
                  </a:lnTo>
                  <a:lnTo>
                    <a:pt x="120704" y="69267"/>
                  </a:lnTo>
                  <a:close/>
                </a:path>
                <a:path w="591184" h="165100">
                  <a:moveTo>
                    <a:pt x="198101" y="69267"/>
                  </a:moveTo>
                  <a:lnTo>
                    <a:pt x="120704" y="69267"/>
                  </a:lnTo>
                  <a:lnTo>
                    <a:pt x="112245" y="82461"/>
                  </a:lnTo>
                  <a:lnTo>
                    <a:pt x="120694" y="95655"/>
                  </a:lnTo>
                  <a:lnTo>
                    <a:pt x="198101" y="95655"/>
                  </a:lnTo>
                  <a:lnTo>
                    <a:pt x="204698" y="92356"/>
                  </a:lnTo>
                  <a:lnTo>
                    <a:pt x="204698" y="85759"/>
                  </a:lnTo>
                  <a:lnTo>
                    <a:pt x="207997" y="82461"/>
                  </a:lnTo>
                  <a:lnTo>
                    <a:pt x="204698" y="75864"/>
                  </a:lnTo>
                  <a:lnTo>
                    <a:pt x="204698" y="72565"/>
                  </a:lnTo>
                  <a:lnTo>
                    <a:pt x="198101" y="69267"/>
                  </a:lnTo>
                  <a:close/>
                </a:path>
                <a:path w="591184" h="165100">
                  <a:moveTo>
                    <a:pt x="392949" y="69267"/>
                  </a:moveTo>
                  <a:lnTo>
                    <a:pt x="297152" y="69267"/>
                  </a:lnTo>
                  <a:lnTo>
                    <a:pt x="290554" y="75864"/>
                  </a:lnTo>
                  <a:lnTo>
                    <a:pt x="290554" y="85759"/>
                  </a:lnTo>
                  <a:lnTo>
                    <a:pt x="293853" y="92356"/>
                  </a:lnTo>
                  <a:lnTo>
                    <a:pt x="297152" y="95655"/>
                  </a:lnTo>
                  <a:lnTo>
                    <a:pt x="392949" y="95655"/>
                  </a:lnTo>
                  <a:lnTo>
                    <a:pt x="396248" y="92356"/>
                  </a:lnTo>
                  <a:lnTo>
                    <a:pt x="399547" y="85759"/>
                  </a:lnTo>
                  <a:lnTo>
                    <a:pt x="399547" y="75864"/>
                  </a:lnTo>
                  <a:lnTo>
                    <a:pt x="392949" y="69267"/>
                  </a:lnTo>
                  <a:close/>
                </a:path>
                <a:path w="591184" h="165100">
                  <a:moveTo>
                    <a:pt x="584453" y="69267"/>
                  </a:moveTo>
                  <a:lnTo>
                    <a:pt x="492000" y="69267"/>
                  </a:lnTo>
                  <a:lnTo>
                    <a:pt x="485403" y="72565"/>
                  </a:lnTo>
                  <a:lnTo>
                    <a:pt x="482104" y="75864"/>
                  </a:lnTo>
                  <a:lnTo>
                    <a:pt x="482104" y="85759"/>
                  </a:lnTo>
                  <a:lnTo>
                    <a:pt x="485403" y="92356"/>
                  </a:lnTo>
                  <a:lnTo>
                    <a:pt x="492000" y="95655"/>
                  </a:lnTo>
                  <a:lnTo>
                    <a:pt x="584453" y="95655"/>
                  </a:lnTo>
                  <a:lnTo>
                    <a:pt x="587752" y="92356"/>
                  </a:lnTo>
                  <a:lnTo>
                    <a:pt x="591051" y="85759"/>
                  </a:lnTo>
                  <a:lnTo>
                    <a:pt x="591051" y="75864"/>
                  </a:lnTo>
                  <a:lnTo>
                    <a:pt x="584453" y="6926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494834" y="3278983"/>
              <a:ext cx="591185" cy="165100"/>
            </a:xfrm>
            <a:custGeom>
              <a:avLst/>
              <a:gdLst/>
              <a:ahLst/>
              <a:cxnLst/>
              <a:rect l="l" t="t" r="r" b="b"/>
              <a:pathLst>
                <a:path w="591184" h="165100">
                  <a:moveTo>
                    <a:pt x="112245" y="69267"/>
                  </a:moveTo>
                  <a:lnTo>
                    <a:pt x="194802" y="69267"/>
                  </a:lnTo>
                  <a:lnTo>
                    <a:pt x="198101" y="69267"/>
                  </a:lnTo>
                  <a:lnTo>
                    <a:pt x="204698" y="72565"/>
                  </a:lnTo>
                  <a:lnTo>
                    <a:pt x="204698" y="75864"/>
                  </a:lnTo>
                  <a:lnTo>
                    <a:pt x="207997" y="82461"/>
                  </a:lnTo>
                  <a:lnTo>
                    <a:pt x="204698" y="85759"/>
                  </a:lnTo>
                  <a:lnTo>
                    <a:pt x="204698" y="92356"/>
                  </a:lnTo>
                  <a:lnTo>
                    <a:pt x="198101" y="95655"/>
                  </a:lnTo>
                  <a:lnTo>
                    <a:pt x="194802" y="95655"/>
                  </a:lnTo>
                  <a:lnTo>
                    <a:pt x="112245" y="95655"/>
                  </a:lnTo>
                  <a:lnTo>
                    <a:pt x="105647" y="95655"/>
                  </a:lnTo>
                  <a:lnTo>
                    <a:pt x="102349" y="92356"/>
                  </a:lnTo>
                  <a:lnTo>
                    <a:pt x="99050" y="85759"/>
                  </a:lnTo>
                  <a:lnTo>
                    <a:pt x="95752" y="82461"/>
                  </a:lnTo>
                  <a:lnTo>
                    <a:pt x="99050" y="75864"/>
                  </a:lnTo>
                  <a:lnTo>
                    <a:pt x="102349" y="72565"/>
                  </a:lnTo>
                  <a:lnTo>
                    <a:pt x="105647" y="69267"/>
                  </a:lnTo>
                  <a:lnTo>
                    <a:pt x="112245" y="69267"/>
                  </a:lnTo>
                  <a:close/>
                </a:path>
                <a:path w="591184" h="165100">
                  <a:moveTo>
                    <a:pt x="303749" y="69267"/>
                  </a:moveTo>
                  <a:lnTo>
                    <a:pt x="386352" y="69267"/>
                  </a:lnTo>
                  <a:lnTo>
                    <a:pt x="392949" y="69267"/>
                  </a:lnTo>
                  <a:lnTo>
                    <a:pt x="396248" y="72565"/>
                  </a:lnTo>
                  <a:lnTo>
                    <a:pt x="399547" y="75864"/>
                  </a:lnTo>
                  <a:lnTo>
                    <a:pt x="399547" y="82461"/>
                  </a:lnTo>
                  <a:lnTo>
                    <a:pt x="399547" y="85759"/>
                  </a:lnTo>
                  <a:lnTo>
                    <a:pt x="396248" y="92356"/>
                  </a:lnTo>
                  <a:lnTo>
                    <a:pt x="392949" y="95655"/>
                  </a:lnTo>
                  <a:lnTo>
                    <a:pt x="386352" y="95655"/>
                  </a:lnTo>
                  <a:lnTo>
                    <a:pt x="303749" y="95655"/>
                  </a:lnTo>
                  <a:lnTo>
                    <a:pt x="297152" y="95655"/>
                  </a:lnTo>
                  <a:lnTo>
                    <a:pt x="293853" y="92356"/>
                  </a:lnTo>
                  <a:lnTo>
                    <a:pt x="290554" y="85759"/>
                  </a:lnTo>
                  <a:lnTo>
                    <a:pt x="290554" y="82461"/>
                  </a:lnTo>
                  <a:lnTo>
                    <a:pt x="290554" y="75864"/>
                  </a:lnTo>
                  <a:lnTo>
                    <a:pt x="293853" y="72565"/>
                  </a:lnTo>
                  <a:lnTo>
                    <a:pt x="297152" y="69267"/>
                  </a:lnTo>
                  <a:lnTo>
                    <a:pt x="303749" y="69267"/>
                  </a:lnTo>
                  <a:close/>
                </a:path>
                <a:path w="591184" h="165100">
                  <a:moveTo>
                    <a:pt x="495299" y="69267"/>
                  </a:moveTo>
                  <a:lnTo>
                    <a:pt x="577856" y="69267"/>
                  </a:lnTo>
                  <a:lnTo>
                    <a:pt x="584453" y="69267"/>
                  </a:lnTo>
                  <a:lnTo>
                    <a:pt x="587752" y="72565"/>
                  </a:lnTo>
                  <a:lnTo>
                    <a:pt x="591051" y="75864"/>
                  </a:lnTo>
                  <a:lnTo>
                    <a:pt x="591051" y="82461"/>
                  </a:lnTo>
                  <a:lnTo>
                    <a:pt x="591051" y="85759"/>
                  </a:lnTo>
                  <a:lnTo>
                    <a:pt x="587752" y="92356"/>
                  </a:lnTo>
                  <a:lnTo>
                    <a:pt x="584453" y="95655"/>
                  </a:lnTo>
                  <a:lnTo>
                    <a:pt x="577856" y="95655"/>
                  </a:lnTo>
                  <a:lnTo>
                    <a:pt x="495299" y="95655"/>
                  </a:lnTo>
                  <a:lnTo>
                    <a:pt x="492000" y="95655"/>
                  </a:lnTo>
                  <a:lnTo>
                    <a:pt x="485403" y="92356"/>
                  </a:lnTo>
                  <a:lnTo>
                    <a:pt x="482104" y="85759"/>
                  </a:lnTo>
                  <a:lnTo>
                    <a:pt x="482104" y="82461"/>
                  </a:lnTo>
                  <a:lnTo>
                    <a:pt x="482104" y="75864"/>
                  </a:lnTo>
                  <a:lnTo>
                    <a:pt x="485403" y="72565"/>
                  </a:lnTo>
                  <a:lnTo>
                    <a:pt x="492000" y="69267"/>
                  </a:lnTo>
                  <a:lnTo>
                    <a:pt x="495299" y="69267"/>
                  </a:lnTo>
                  <a:close/>
                </a:path>
                <a:path w="591184" h="165100">
                  <a:moveTo>
                    <a:pt x="112245" y="82461"/>
                  </a:moveTo>
                  <a:lnTo>
                    <a:pt x="165115" y="165014"/>
                  </a:lnTo>
                  <a:lnTo>
                    <a:pt x="0" y="82461"/>
                  </a:lnTo>
                  <a:lnTo>
                    <a:pt x="165115" y="0"/>
                  </a:lnTo>
                  <a:lnTo>
                    <a:pt x="112245" y="82461"/>
                  </a:lnTo>
                  <a:close/>
                </a:path>
              </a:pathLst>
            </a:custGeom>
            <a:ln w="32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1079288" y="3351549"/>
              <a:ext cx="20320" cy="1379855"/>
            </a:xfrm>
            <a:custGeom>
              <a:avLst/>
              <a:gdLst/>
              <a:ahLst/>
              <a:cxnLst/>
              <a:rect l="l" t="t" r="r" b="b"/>
              <a:pathLst>
                <a:path w="20320" h="1379854">
                  <a:moveTo>
                    <a:pt x="13194" y="79254"/>
                  </a:moveTo>
                  <a:lnTo>
                    <a:pt x="6597" y="79254"/>
                  </a:lnTo>
                  <a:lnTo>
                    <a:pt x="9895" y="82552"/>
                  </a:lnTo>
                  <a:lnTo>
                    <a:pt x="13194" y="79254"/>
                  </a:lnTo>
                  <a:close/>
                </a:path>
                <a:path w="20320" h="1379854">
                  <a:moveTo>
                    <a:pt x="13194" y="0"/>
                  </a:moveTo>
                  <a:lnTo>
                    <a:pt x="6597" y="0"/>
                  </a:lnTo>
                  <a:lnTo>
                    <a:pt x="0" y="6596"/>
                  </a:lnTo>
                  <a:lnTo>
                    <a:pt x="0" y="75955"/>
                  </a:lnTo>
                  <a:lnTo>
                    <a:pt x="3298" y="79254"/>
                  </a:lnTo>
                  <a:lnTo>
                    <a:pt x="16493" y="79254"/>
                  </a:lnTo>
                  <a:lnTo>
                    <a:pt x="19791" y="75955"/>
                  </a:lnTo>
                  <a:lnTo>
                    <a:pt x="19791" y="6596"/>
                  </a:lnTo>
                  <a:lnTo>
                    <a:pt x="13194" y="0"/>
                  </a:lnTo>
                  <a:close/>
                </a:path>
                <a:path w="20320" h="1379854">
                  <a:moveTo>
                    <a:pt x="16493" y="145223"/>
                  </a:moveTo>
                  <a:lnTo>
                    <a:pt x="3298" y="145223"/>
                  </a:lnTo>
                  <a:lnTo>
                    <a:pt x="0" y="148521"/>
                  </a:lnTo>
                  <a:lnTo>
                    <a:pt x="0" y="217880"/>
                  </a:lnTo>
                  <a:lnTo>
                    <a:pt x="6597" y="224477"/>
                  </a:lnTo>
                  <a:lnTo>
                    <a:pt x="13194" y="224477"/>
                  </a:lnTo>
                  <a:lnTo>
                    <a:pt x="19791" y="217880"/>
                  </a:lnTo>
                  <a:lnTo>
                    <a:pt x="19791" y="148521"/>
                  </a:lnTo>
                  <a:lnTo>
                    <a:pt x="16493" y="145223"/>
                  </a:lnTo>
                  <a:close/>
                </a:path>
                <a:path w="20320" h="1379854">
                  <a:moveTo>
                    <a:pt x="9895" y="141924"/>
                  </a:moveTo>
                  <a:lnTo>
                    <a:pt x="6597" y="145223"/>
                  </a:lnTo>
                  <a:lnTo>
                    <a:pt x="13194" y="145223"/>
                  </a:lnTo>
                  <a:lnTo>
                    <a:pt x="9895" y="141924"/>
                  </a:lnTo>
                  <a:close/>
                </a:path>
                <a:path w="20320" h="1379854">
                  <a:moveTo>
                    <a:pt x="13194" y="287148"/>
                  </a:moveTo>
                  <a:lnTo>
                    <a:pt x="6597" y="287148"/>
                  </a:lnTo>
                  <a:lnTo>
                    <a:pt x="0" y="293745"/>
                  </a:lnTo>
                  <a:lnTo>
                    <a:pt x="0" y="363012"/>
                  </a:lnTo>
                  <a:lnTo>
                    <a:pt x="6597" y="369609"/>
                  </a:lnTo>
                  <a:lnTo>
                    <a:pt x="13194" y="369609"/>
                  </a:lnTo>
                  <a:lnTo>
                    <a:pt x="19791" y="363012"/>
                  </a:lnTo>
                  <a:lnTo>
                    <a:pt x="19791" y="293745"/>
                  </a:lnTo>
                  <a:lnTo>
                    <a:pt x="13194" y="287148"/>
                  </a:lnTo>
                  <a:close/>
                </a:path>
                <a:path w="20320" h="1379854">
                  <a:moveTo>
                    <a:pt x="13194" y="432371"/>
                  </a:moveTo>
                  <a:lnTo>
                    <a:pt x="6597" y="432371"/>
                  </a:lnTo>
                  <a:lnTo>
                    <a:pt x="0" y="438968"/>
                  </a:lnTo>
                  <a:lnTo>
                    <a:pt x="0" y="508235"/>
                  </a:lnTo>
                  <a:lnTo>
                    <a:pt x="6597" y="514832"/>
                  </a:lnTo>
                  <a:lnTo>
                    <a:pt x="13194" y="514832"/>
                  </a:lnTo>
                  <a:lnTo>
                    <a:pt x="19791" y="508235"/>
                  </a:lnTo>
                  <a:lnTo>
                    <a:pt x="19791" y="438968"/>
                  </a:lnTo>
                  <a:lnTo>
                    <a:pt x="13194" y="432371"/>
                  </a:lnTo>
                  <a:close/>
                </a:path>
                <a:path w="20320" h="1379854">
                  <a:moveTo>
                    <a:pt x="13194" y="656757"/>
                  </a:moveTo>
                  <a:lnTo>
                    <a:pt x="6597" y="656757"/>
                  </a:lnTo>
                  <a:lnTo>
                    <a:pt x="9895" y="660056"/>
                  </a:lnTo>
                  <a:lnTo>
                    <a:pt x="13194" y="656757"/>
                  </a:lnTo>
                  <a:close/>
                </a:path>
                <a:path w="20320" h="1379854">
                  <a:moveTo>
                    <a:pt x="13194" y="577594"/>
                  </a:moveTo>
                  <a:lnTo>
                    <a:pt x="6597" y="577594"/>
                  </a:lnTo>
                  <a:lnTo>
                    <a:pt x="0" y="584191"/>
                  </a:lnTo>
                  <a:lnTo>
                    <a:pt x="0" y="653459"/>
                  </a:lnTo>
                  <a:lnTo>
                    <a:pt x="3298" y="656757"/>
                  </a:lnTo>
                  <a:lnTo>
                    <a:pt x="16493" y="656757"/>
                  </a:lnTo>
                  <a:lnTo>
                    <a:pt x="19791" y="653459"/>
                  </a:lnTo>
                  <a:lnTo>
                    <a:pt x="19791" y="584191"/>
                  </a:lnTo>
                  <a:lnTo>
                    <a:pt x="13194" y="577594"/>
                  </a:lnTo>
                  <a:close/>
                </a:path>
                <a:path w="20320" h="1379854">
                  <a:moveTo>
                    <a:pt x="16493" y="722818"/>
                  </a:moveTo>
                  <a:lnTo>
                    <a:pt x="3298" y="722818"/>
                  </a:lnTo>
                  <a:lnTo>
                    <a:pt x="0" y="726116"/>
                  </a:lnTo>
                  <a:lnTo>
                    <a:pt x="0" y="795384"/>
                  </a:lnTo>
                  <a:lnTo>
                    <a:pt x="6597" y="801981"/>
                  </a:lnTo>
                  <a:lnTo>
                    <a:pt x="13194" y="801981"/>
                  </a:lnTo>
                  <a:lnTo>
                    <a:pt x="19791" y="795384"/>
                  </a:lnTo>
                  <a:lnTo>
                    <a:pt x="19791" y="726116"/>
                  </a:lnTo>
                  <a:lnTo>
                    <a:pt x="16493" y="722818"/>
                  </a:lnTo>
                  <a:close/>
                </a:path>
                <a:path w="20320" h="1379854">
                  <a:moveTo>
                    <a:pt x="9895" y="719519"/>
                  </a:moveTo>
                  <a:lnTo>
                    <a:pt x="6597" y="722818"/>
                  </a:lnTo>
                  <a:lnTo>
                    <a:pt x="13194" y="722818"/>
                  </a:lnTo>
                  <a:lnTo>
                    <a:pt x="9895" y="719519"/>
                  </a:lnTo>
                  <a:close/>
                </a:path>
                <a:path w="20320" h="1379854">
                  <a:moveTo>
                    <a:pt x="13194" y="864651"/>
                  </a:moveTo>
                  <a:lnTo>
                    <a:pt x="6597" y="864651"/>
                  </a:lnTo>
                  <a:lnTo>
                    <a:pt x="0" y="871248"/>
                  </a:lnTo>
                  <a:lnTo>
                    <a:pt x="0" y="940607"/>
                  </a:lnTo>
                  <a:lnTo>
                    <a:pt x="6597" y="947204"/>
                  </a:lnTo>
                  <a:lnTo>
                    <a:pt x="13194" y="947204"/>
                  </a:lnTo>
                  <a:lnTo>
                    <a:pt x="19791" y="940607"/>
                  </a:lnTo>
                  <a:lnTo>
                    <a:pt x="19791" y="871248"/>
                  </a:lnTo>
                  <a:lnTo>
                    <a:pt x="13194" y="864651"/>
                  </a:lnTo>
                  <a:close/>
                </a:path>
                <a:path w="20320" h="1379854">
                  <a:moveTo>
                    <a:pt x="13194" y="1009874"/>
                  </a:moveTo>
                  <a:lnTo>
                    <a:pt x="6597" y="1009874"/>
                  </a:lnTo>
                  <a:lnTo>
                    <a:pt x="0" y="1016471"/>
                  </a:lnTo>
                  <a:lnTo>
                    <a:pt x="0" y="1085830"/>
                  </a:lnTo>
                  <a:lnTo>
                    <a:pt x="6597" y="1092427"/>
                  </a:lnTo>
                  <a:lnTo>
                    <a:pt x="13194" y="1092427"/>
                  </a:lnTo>
                  <a:lnTo>
                    <a:pt x="19791" y="1085830"/>
                  </a:lnTo>
                  <a:lnTo>
                    <a:pt x="19791" y="1016471"/>
                  </a:lnTo>
                  <a:lnTo>
                    <a:pt x="13194" y="1009874"/>
                  </a:lnTo>
                  <a:close/>
                </a:path>
                <a:path w="20320" h="1379854">
                  <a:moveTo>
                    <a:pt x="13194" y="1234261"/>
                  </a:moveTo>
                  <a:lnTo>
                    <a:pt x="6597" y="1234261"/>
                  </a:lnTo>
                  <a:lnTo>
                    <a:pt x="9895" y="1237559"/>
                  </a:lnTo>
                  <a:lnTo>
                    <a:pt x="13194" y="1234261"/>
                  </a:lnTo>
                  <a:close/>
                </a:path>
                <a:path w="20320" h="1379854">
                  <a:moveTo>
                    <a:pt x="13194" y="1155098"/>
                  </a:moveTo>
                  <a:lnTo>
                    <a:pt x="6597" y="1155098"/>
                  </a:lnTo>
                  <a:lnTo>
                    <a:pt x="0" y="1161695"/>
                  </a:lnTo>
                  <a:lnTo>
                    <a:pt x="0" y="1230962"/>
                  </a:lnTo>
                  <a:lnTo>
                    <a:pt x="3298" y="1234261"/>
                  </a:lnTo>
                  <a:lnTo>
                    <a:pt x="16493" y="1234261"/>
                  </a:lnTo>
                  <a:lnTo>
                    <a:pt x="19791" y="1230962"/>
                  </a:lnTo>
                  <a:lnTo>
                    <a:pt x="19791" y="1161695"/>
                  </a:lnTo>
                  <a:lnTo>
                    <a:pt x="13194" y="1155098"/>
                  </a:lnTo>
                  <a:close/>
                </a:path>
                <a:path w="20320" h="1379854">
                  <a:moveTo>
                    <a:pt x="16493" y="1300321"/>
                  </a:moveTo>
                  <a:lnTo>
                    <a:pt x="3298" y="1300321"/>
                  </a:lnTo>
                  <a:lnTo>
                    <a:pt x="0" y="1303620"/>
                  </a:lnTo>
                  <a:lnTo>
                    <a:pt x="0" y="1372887"/>
                  </a:lnTo>
                  <a:lnTo>
                    <a:pt x="6597" y="1379484"/>
                  </a:lnTo>
                  <a:lnTo>
                    <a:pt x="13194" y="1379484"/>
                  </a:lnTo>
                  <a:lnTo>
                    <a:pt x="19791" y="1372887"/>
                  </a:lnTo>
                  <a:lnTo>
                    <a:pt x="19791" y="1303620"/>
                  </a:lnTo>
                  <a:lnTo>
                    <a:pt x="16493" y="1300321"/>
                  </a:lnTo>
                  <a:close/>
                </a:path>
                <a:path w="20320" h="1379854">
                  <a:moveTo>
                    <a:pt x="9895" y="1297023"/>
                  </a:moveTo>
                  <a:lnTo>
                    <a:pt x="6597" y="1300321"/>
                  </a:lnTo>
                  <a:lnTo>
                    <a:pt x="13194" y="1300321"/>
                  </a:lnTo>
                  <a:lnTo>
                    <a:pt x="9895" y="129702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1079288" y="3351549"/>
              <a:ext cx="20320" cy="1379855"/>
            </a:xfrm>
            <a:custGeom>
              <a:avLst/>
              <a:gdLst/>
              <a:ahLst/>
              <a:cxnLst/>
              <a:rect l="l" t="t" r="r" b="b"/>
              <a:pathLst>
                <a:path w="20320" h="1379854">
                  <a:moveTo>
                    <a:pt x="19791" y="9895"/>
                  </a:moveTo>
                  <a:lnTo>
                    <a:pt x="19791" y="69359"/>
                  </a:lnTo>
                  <a:lnTo>
                    <a:pt x="19791" y="75955"/>
                  </a:lnTo>
                  <a:lnTo>
                    <a:pt x="16493" y="79254"/>
                  </a:lnTo>
                  <a:lnTo>
                    <a:pt x="13194" y="79254"/>
                  </a:lnTo>
                  <a:lnTo>
                    <a:pt x="9895" y="82552"/>
                  </a:lnTo>
                  <a:lnTo>
                    <a:pt x="6597" y="79254"/>
                  </a:lnTo>
                  <a:lnTo>
                    <a:pt x="3298" y="79254"/>
                  </a:lnTo>
                  <a:lnTo>
                    <a:pt x="0" y="75955"/>
                  </a:lnTo>
                  <a:lnTo>
                    <a:pt x="0" y="69359"/>
                  </a:lnTo>
                  <a:lnTo>
                    <a:pt x="0" y="9895"/>
                  </a:lnTo>
                  <a:lnTo>
                    <a:pt x="0" y="6596"/>
                  </a:lnTo>
                  <a:lnTo>
                    <a:pt x="3298" y="3298"/>
                  </a:lnTo>
                  <a:lnTo>
                    <a:pt x="6597" y="0"/>
                  </a:lnTo>
                  <a:lnTo>
                    <a:pt x="9895" y="0"/>
                  </a:lnTo>
                  <a:lnTo>
                    <a:pt x="13194" y="0"/>
                  </a:lnTo>
                  <a:lnTo>
                    <a:pt x="16493" y="3298"/>
                  </a:lnTo>
                  <a:lnTo>
                    <a:pt x="19791" y="6596"/>
                  </a:lnTo>
                  <a:lnTo>
                    <a:pt x="19791" y="9895"/>
                  </a:lnTo>
                  <a:close/>
                </a:path>
                <a:path w="20320" h="1379854">
                  <a:moveTo>
                    <a:pt x="19791" y="151820"/>
                  </a:moveTo>
                  <a:lnTo>
                    <a:pt x="19791" y="214582"/>
                  </a:lnTo>
                  <a:lnTo>
                    <a:pt x="19791" y="217880"/>
                  </a:lnTo>
                  <a:lnTo>
                    <a:pt x="16493" y="221179"/>
                  </a:lnTo>
                  <a:lnTo>
                    <a:pt x="13194" y="224477"/>
                  </a:lnTo>
                  <a:lnTo>
                    <a:pt x="9895" y="224477"/>
                  </a:lnTo>
                  <a:lnTo>
                    <a:pt x="6597" y="224477"/>
                  </a:lnTo>
                  <a:lnTo>
                    <a:pt x="3298" y="221179"/>
                  </a:lnTo>
                  <a:lnTo>
                    <a:pt x="0" y="217880"/>
                  </a:lnTo>
                  <a:lnTo>
                    <a:pt x="0" y="214582"/>
                  </a:lnTo>
                  <a:lnTo>
                    <a:pt x="0" y="151820"/>
                  </a:lnTo>
                  <a:lnTo>
                    <a:pt x="0" y="148521"/>
                  </a:lnTo>
                  <a:lnTo>
                    <a:pt x="3298" y="145223"/>
                  </a:lnTo>
                  <a:lnTo>
                    <a:pt x="6597" y="145223"/>
                  </a:lnTo>
                  <a:lnTo>
                    <a:pt x="9895" y="141924"/>
                  </a:lnTo>
                  <a:lnTo>
                    <a:pt x="13194" y="145223"/>
                  </a:lnTo>
                  <a:lnTo>
                    <a:pt x="16493" y="145223"/>
                  </a:lnTo>
                  <a:lnTo>
                    <a:pt x="19791" y="148521"/>
                  </a:lnTo>
                  <a:lnTo>
                    <a:pt x="19791" y="151820"/>
                  </a:lnTo>
                  <a:close/>
                </a:path>
                <a:path w="20320" h="1379854">
                  <a:moveTo>
                    <a:pt x="19791" y="297043"/>
                  </a:moveTo>
                  <a:lnTo>
                    <a:pt x="19791" y="359714"/>
                  </a:lnTo>
                  <a:lnTo>
                    <a:pt x="19791" y="363012"/>
                  </a:lnTo>
                  <a:lnTo>
                    <a:pt x="16493" y="366311"/>
                  </a:lnTo>
                  <a:lnTo>
                    <a:pt x="13194" y="369609"/>
                  </a:lnTo>
                  <a:lnTo>
                    <a:pt x="9895" y="369609"/>
                  </a:lnTo>
                  <a:lnTo>
                    <a:pt x="6597" y="369609"/>
                  </a:lnTo>
                  <a:lnTo>
                    <a:pt x="3298" y="366311"/>
                  </a:lnTo>
                  <a:lnTo>
                    <a:pt x="0" y="363012"/>
                  </a:lnTo>
                  <a:lnTo>
                    <a:pt x="0" y="359714"/>
                  </a:lnTo>
                  <a:lnTo>
                    <a:pt x="0" y="297043"/>
                  </a:lnTo>
                  <a:lnTo>
                    <a:pt x="0" y="293745"/>
                  </a:lnTo>
                  <a:lnTo>
                    <a:pt x="3298" y="290446"/>
                  </a:lnTo>
                  <a:lnTo>
                    <a:pt x="6597" y="287148"/>
                  </a:lnTo>
                  <a:lnTo>
                    <a:pt x="9895" y="287148"/>
                  </a:lnTo>
                  <a:lnTo>
                    <a:pt x="13194" y="287148"/>
                  </a:lnTo>
                  <a:lnTo>
                    <a:pt x="16493" y="290446"/>
                  </a:lnTo>
                  <a:lnTo>
                    <a:pt x="19791" y="293745"/>
                  </a:lnTo>
                  <a:lnTo>
                    <a:pt x="19791" y="297043"/>
                  </a:lnTo>
                  <a:close/>
                </a:path>
                <a:path w="20320" h="1379854">
                  <a:moveTo>
                    <a:pt x="19791" y="442266"/>
                  </a:moveTo>
                  <a:lnTo>
                    <a:pt x="19791" y="504937"/>
                  </a:lnTo>
                  <a:lnTo>
                    <a:pt x="19791" y="508235"/>
                  </a:lnTo>
                  <a:lnTo>
                    <a:pt x="16493" y="511534"/>
                  </a:lnTo>
                  <a:lnTo>
                    <a:pt x="13194" y="514832"/>
                  </a:lnTo>
                  <a:lnTo>
                    <a:pt x="9895" y="514832"/>
                  </a:lnTo>
                  <a:lnTo>
                    <a:pt x="6597" y="514832"/>
                  </a:lnTo>
                  <a:lnTo>
                    <a:pt x="3298" y="511534"/>
                  </a:lnTo>
                  <a:lnTo>
                    <a:pt x="0" y="508235"/>
                  </a:lnTo>
                  <a:lnTo>
                    <a:pt x="0" y="504937"/>
                  </a:lnTo>
                  <a:lnTo>
                    <a:pt x="0" y="442266"/>
                  </a:lnTo>
                  <a:lnTo>
                    <a:pt x="0" y="438968"/>
                  </a:lnTo>
                  <a:lnTo>
                    <a:pt x="3298" y="435670"/>
                  </a:lnTo>
                  <a:lnTo>
                    <a:pt x="6597" y="432371"/>
                  </a:lnTo>
                  <a:lnTo>
                    <a:pt x="9895" y="432371"/>
                  </a:lnTo>
                  <a:lnTo>
                    <a:pt x="13194" y="432371"/>
                  </a:lnTo>
                  <a:lnTo>
                    <a:pt x="16493" y="435670"/>
                  </a:lnTo>
                  <a:lnTo>
                    <a:pt x="19791" y="438968"/>
                  </a:lnTo>
                  <a:lnTo>
                    <a:pt x="19791" y="442266"/>
                  </a:lnTo>
                  <a:close/>
                </a:path>
                <a:path w="20320" h="1379854">
                  <a:moveTo>
                    <a:pt x="19791" y="587490"/>
                  </a:moveTo>
                  <a:lnTo>
                    <a:pt x="19791" y="646862"/>
                  </a:lnTo>
                  <a:lnTo>
                    <a:pt x="19791" y="653459"/>
                  </a:lnTo>
                  <a:lnTo>
                    <a:pt x="16493" y="656757"/>
                  </a:lnTo>
                  <a:lnTo>
                    <a:pt x="13194" y="656757"/>
                  </a:lnTo>
                  <a:lnTo>
                    <a:pt x="9895" y="660056"/>
                  </a:lnTo>
                  <a:lnTo>
                    <a:pt x="6597" y="656757"/>
                  </a:lnTo>
                  <a:lnTo>
                    <a:pt x="3298" y="656757"/>
                  </a:lnTo>
                  <a:lnTo>
                    <a:pt x="0" y="653459"/>
                  </a:lnTo>
                  <a:lnTo>
                    <a:pt x="0" y="646862"/>
                  </a:lnTo>
                  <a:lnTo>
                    <a:pt x="0" y="587490"/>
                  </a:lnTo>
                  <a:lnTo>
                    <a:pt x="0" y="584191"/>
                  </a:lnTo>
                  <a:lnTo>
                    <a:pt x="3298" y="580893"/>
                  </a:lnTo>
                  <a:lnTo>
                    <a:pt x="6597" y="577594"/>
                  </a:lnTo>
                  <a:lnTo>
                    <a:pt x="9895" y="577594"/>
                  </a:lnTo>
                  <a:lnTo>
                    <a:pt x="13194" y="577594"/>
                  </a:lnTo>
                  <a:lnTo>
                    <a:pt x="16493" y="580893"/>
                  </a:lnTo>
                  <a:lnTo>
                    <a:pt x="19791" y="584191"/>
                  </a:lnTo>
                  <a:lnTo>
                    <a:pt x="19791" y="587490"/>
                  </a:lnTo>
                  <a:close/>
                </a:path>
                <a:path w="20320" h="1379854">
                  <a:moveTo>
                    <a:pt x="19791" y="729415"/>
                  </a:moveTo>
                  <a:lnTo>
                    <a:pt x="19791" y="792085"/>
                  </a:lnTo>
                  <a:lnTo>
                    <a:pt x="19791" y="795384"/>
                  </a:lnTo>
                  <a:lnTo>
                    <a:pt x="16493" y="798682"/>
                  </a:lnTo>
                  <a:lnTo>
                    <a:pt x="13194" y="801981"/>
                  </a:lnTo>
                  <a:lnTo>
                    <a:pt x="9895" y="801981"/>
                  </a:lnTo>
                  <a:lnTo>
                    <a:pt x="6597" y="801981"/>
                  </a:lnTo>
                  <a:lnTo>
                    <a:pt x="3298" y="798682"/>
                  </a:lnTo>
                  <a:lnTo>
                    <a:pt x="0" y="795384"/>
                  </a:lnTo>
                  <a:lnTo>
                    <a:pt x="0" y="792085"/>
                  </a:lnTo>
                  <a:lnTo>
                    <a:pt x="0" y="729415"/>
                  </a:lnTo>
                  <a:lnTo>
                    <a:pt x="0" y="726116"/>
                  </a:lnTo>
                  <a:lnTo>
                    <a:pt x="3298" y="722818"/>
                  </a:lnTo>
                  <a:lnTo>
                    <a:pt x="6597" y="722818"/>
                  </a:lnTo>
                  <a:lnTo>
                    <a:pt x="9895" y="719519"/>
                  </a:lnTo>
                  <a:lnTo>
                    <a:pt x="13194" y="722818"/>
                  </a:lnTo>
                  <a:lnTo>
                    <a:pt x="16493" y="722818"/>
                  </a:lnTo>
                  <a:lnTo>
                    <a:pt x="19791" y="726116"/>
                  </a:lnTo>
                  <a:lnTo>
                    <a:pt x="19791" y="729415"/>
                  </a:lnTo>
                  <a:close/>
                </a:path>
                <a:path w="20320" h="1379854">
                  <a:moveTo>
                    <a:pt x="19791" y="874546"/>
                  </a:moveTo>
                  <a:lnTo>
                    <a:pt x="19791" y="937309"/>
                  </a:lnTo>
                  <a:lnTo>
                    <a:pt x="19791" y="940607"/>
                  </a:lnTo>
                  <a:lnTo>
                    <a:pt x="16493" y="943905"/>
                  </a:lnTo>
                  <a:lnTo>
                    <a:pt x="13194" y="947204"/>
                  </a:lnTo>
                  <a:lnTo>
                    <a:pt x="9895" y="947204"/>
                  </a:lnTo>
                  <a:lnTo>
                    <a:pt x="6597" y="947204"/>
                  </a:lnTo>
                  <a:lnTo>
                    <a:pt x="3298" y="943905"/>
                  </a:lnTo>
                  <a:lnTo>
                    <a:pt x="0" y="940607"/>
                  </a:lnTo>
                  <a:lnTo>
                    <a:pt x="0" y="937309"/>
                  </a:lnTo>
                  <a:lnTo>
                    <a:pt x="0" y="874546"/>
                  </a:lnTo>
                  <a:lnTo>
                    <a:pt x="0" y="871248"/>
                  </a:lnTo>
                  <a:lnTo>
                    <a:pt x="3298" y="867950"/>
                  </a:lnTo>
                  <a:lnTo>
                    <a:pt x="6597" y="864651"/>
                  </a:lnTo>
                  <a:lnTo>
                    <a:pt x="9895" y="864651"/>
                  </a:lnTo>
                  <a:lnTo>
                    <a:pt x="13194" y="864651"/>
                  </a:lnTo>
                  <a:lnTo>
                    <a:pt x="16493" y="867950"/>
                  </a:lnTo>
                  <a:lnTo>
                    <a:pt x="19791" y="871248"/>
                  </a:lnTo>
                  <a:lnTo>
                    <a:pt x="19791" y="874546"/>
                  </a:lnTo>
                  <a:close/>
                </a:path>
                <a:path w="20320" h="1379854">
                  <a:moveTo>
                    <a:pt x="19791" y="1019770"/>
                  </a:moveTo>
                  <a:lnTo>
                    <a:pt x="19791" y="1082532"/>
                  </a:lnTo>
                  <a:lnTo>
                    <a:pt x="19791" y="1085830"/>
                  </a:lnTo>
                  <a:lnTo>
                    <a:pt x="16493" y="1089129"/>
                  </a:lnTo>
                  <a:lnTo>
                    <a:pt x="13194" y="1092427"/>
                  </a:lnTo>
                  <a:lnTo>
                    <a:pt x="9895" y="1092427"/>
                  </a:lnTo>
                  <a:lnTo>
                    <a:pt x="6597" y="1092427"/>
                  </a:lnTo>
                  <a:lnTo>
                    <a:pt x="3298" y="1089129"/>
                  </a:lnTo>
                  <a:lnTo>
                    <a:pt x="0" y="1085830"/>
                  </a:lnTo>
                  <a:lnTo>
                    <a:pt x="0" y="1082532"/>
                  </a:lnTo>
                  <a:lnTo>
                    <a:pt x="0" y="1019770"/>
                  </a:lnTo>
                  <a:lnTo>
                    <a:pt x="0" y="1016471"/>
                  </a:lnTo>
                  <a:lnTo>
                    <a:pt x="3298" y="1013173"/>
                  </a:lnTo>
                  <a:lnTo>
                    <a:pt x="6597" y="1009874"/>
                  </a:lnTo>
                  <a:lnTo>
                    <a:pt x="9895" y="1009874"/>
                  </a:lnTo>
                  <a:lnTo>
                    <a:pt x="13194" y="1009874"/>
                  </a:lnTo>
                  <a:lnTo>
                    <a:pt x="16493" y="1013173"/>
                  </a:lnTo>
                  <a:lnTo>
                    <a:pt x="19791" y="1016471"/>
                  </a:lnTo>
                  <a:lnTo>
                    <a:pt x="19791" y="1019770"/>
                  </a:lnTo>
                  <a:close/>
                </a:path>
                <a:path w="20320" h="1379854">
                  <a:moveTo>
                    <a:pt x="19791" y="1164993"/>
                  </a:moveTo>
                  <a:lnTo>
                    <a:pt x="19791" y="1224365"/>
                  </a:lnTo>
                  <a:lnTo>
                    <a:pt x="19791" y="1230962"/>
                  </a:lnTo>
                  <a:lnTo>
                    <a:pt x="16493" y="1234261"/>
                  </a:lnTo>
                  <a:lnTo>
                    <a:pt x="13194" y="1234261"/>
                  </a:lnTo>
                  <a:lnTo>
                    <a:pt x="9895" y="1237559"/>
                  </a:lnTo>
                  <a:lnTo>
                    <a:pt x="6597" y="1234261"/>
                  </a:lnTo>
                  <a:lnTo>
                    <a:pt x="3298" y="1234261"/>
                  </a:lnTo>
                  <a:lnTo>
                    <a:pt x="0" y="1230962"/>
                  </a:lnTo>
                  <a:lnTo>
                    <a:pt x="0" y="1224365"/>
                  </a:lnTo>
                  <a:lnTo>
                    <a:pt x="0" y="1164993"/>
                  </a:lnTo>
                  <a:lnTo>
                    <a:pt x="0" y="1161695"/>
                  </a:lnTo>
                  <a:lnTo>
                    <a:pt x="3298" y="1158396"/>
                  </a:lnTo>
                  <a:lnTo>
                    <a:pt x="6597" y="1155098"/>
                  </a:lnTo>
                  <a:lnTo>
                    <a:pt x="9895" y="1155098"/>
                  </a:lnTo>
                  <a:lnTo>
                    <a:pt x="13194" y="1155098"/>
                  </a:lnTo>
                  <a:lnTo>
                    <a:pt x="16493" y="1158396"/>
                  </a:lnTo>
                  <a:lnTo>
                    <a:pt x="19791" y="1161695"/>
                  </a:lnTo>
                  <a:lnTo>
                    <a:pt x="19791" y="1164993"/>
                  </a:lnTo>
                  <a:close/>
                </a:path>
                <a:path w="20320" h="1379854">
                  <a:moveTo>
                    <a:pt x="19791" y="1306918"/>
                  </a:moveTo>
                  <a:lnTo>
                    <a:pt x="19791" y="1369589"/>
                  </a:lnTo>
                  <a:lnTo>
                    <a:pt x="19791" y="1372887"/>
                  </a:lnTo>
                  <a:lnTo>
                    <a:pt x="16493" y="1376185"/>
                  </a:lnTo>
                  <a:lnTo>
                    <a:pt x="13194" y="1379484"/>
                  </a:lnTo>
                  <a:lnTo>
                    <a:pt x="9895" y="1379484"/>
                  </a:lnTo>
                  <a:lnTo>
                    <a:pt x="6597" y="1379484"/>
                  </a:lnTo>
                  <a:lnTo>
                    <a:pt x="3298" y="1376185"/>
                  </a:lnTo>
                  <a:lnTo>
                    <a:pt x="0" y="1372887"/>
                  </a:lnTo>
                  <a:lnTo>
                    <a:pt x="0" y="1369589"/>
                  </a:lnTo>
                  <a:lnTo>
                    <a:pt x="0" y="1306918"/>
                  </a:lnTo>
                  <a:lnTo>
                    <a:pt x="0" y="1303620"/>
                  </a:lnTo>
                  <a:lnTo>
                    <a:pt x="3298" y="1300321"/>
                  </a:lnTo>
                  <a:lnTo>
                    <a:pt x="6597" y="1300321"/>
                  </a:lnTo>
                  <a:lnTo>
                    <a:pt x="9895" y="1297023"/>
                  </a:lnTo>
                  <a:lnTo>
                    <a:pt x="13194" y="1300321"/>
                  </a:lnTo>
                  <a:lnTo>
                    <a:pt x="16493" y="1300321"/>
                  </a:lnTo>
                  <a:lnTo>
                    <a:pt x="19791" y="1303620"/>
                  </a:lnTo>
                  <a:lnTo>
                    <a:pt x="19791" y="1306918"/>
                  </a:lnTo>
                  <a:close/>
                </a:path>
              </a:pathLst>
            </a:custGeom>
            <a:ln w="32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0517925" y="4721138"/>
              <a:ext cx="515620" cy="20320"/>
            </a:xfrm>
            <a:custGeom>
              <a:avLst/>
              <a:gdLst/>
              <a:ahLst/>
              <a:cxnLst/>
              <a:rect l="l" t="t" r="r" b="b"/>
              <a:pathLst>
                <a:path w="515620" h="20320">
                  <a:moveTo>
                    <a:pt x="75960" y="0"/>
                  </a:moveTo>
                  <a:lnTo>
                    <a:pt x="6597" y="0"/>
                  </a:lnTo>
                  <a:lnTo>
                    <a:pt x="0" y="6596"/>
                  </a:lnTo>
                  <a:lnTo>
                    <a:pt x="0" y="13193"/>
                  </a:lnTo>
                  <a:lnTo>
                    <a:pt x="6597" y="19790"/>
                  </a:lnTo>
                  <a:lnTo>
                    <a:pt x="75960" y="19790"/>
                  </a:lnTo>
                  <a:lnTo>
                    <a:pt x="82557" y="13193"/>
                  </a:lnTo>
                  <a:lnTo>
                    <a:pt x="82557" y="6596"/>
                  </a:lnTo>
                  <a:lnTo>
                    <a:pt x="75960" y="0"/>
                  </a:lnTo>
                  <a:close/>
                </a:path>
                <a:path w="515620" h="20320">
                  <a:moveTo>
                    <a:pt x="221329" y="0"/>
                  </a:moveTo>
                  <a:lnTo>
                    <a:pt x="151920" y="0"/>
                  </a:lnTo>
                  <a:lnTo>
                    <a:pt x="145323" y="6596"/>
                  </a:lnTo>
                  <a:lnTo>
                    <a:pt x="145323" y="13193"/>
                  </a:lnTo>
                  <a:lnTo>
                    <a:pt x="151920" y="19790"/>
                  </a:lnTo>
                  <a:lnTo>
                    <a:pt x="221329" y="19790"/>
                  </a:lnTo>
                  <a:lnTo>
                    <a:pt x="227926" y="13193"/>
                  </a:lnTo>
                  <a:lnTo>
                    <a:pt x="227926" y="6596"/>
                  </a:lnTo>
                  <a:lnTo>
                    <a:pt x="221329" y="0"/>
                  </a:lnTo>
                  <a:close/>
                </a:path>
                <a:path w="515620" h="20320">
                  <a:moveTo>
                    <a:pt x="366560" y="0"/>
                  </a:moveTo>
                  <a:lnTo>
                    <a:pt x="297152" y="0"/>
                  </a:lnTo>
                  <a:lnTo>
                    <a:pt x="290554" y="6596"/>
                  </a:lnTo>
                  <a:lnTo>
                    <a:pt x="290554" y="13193"/>
                  </a:lnTo>
                  <a:lnTo>
                    <a:pt x="297152" y="19790"/>
                  </a:lnTo>
                  <a:lnTo>
                    <a:pt x="366560" y="19790"/>
                  </a:lnTo>
                  <a:lnTo>
                    <a:pt x="369859" y="16492"/>
                  </a:lnTo>
                  <a:lnTo>
                    <a:pt x="369859" y="13193"/>
                  </a:lnTo>
                  <a:lnTo>
                    <a:pt x="373158" y="9895"/>
                  </a:lnTo>
                  <a:lnTo>
                    <a:pt x="369859" y="6596"/>
                  </a:lnTo>
                  <a:lnTo>
                    <a:pt x="369859" y="3298"/>
                  </a:lnTo>
                  <a:lnTo>
                    <a:pt x="366560" y="0"/>
                  </a:lnTo>
                  <a:close/>
                </a:path>
                <a:path w="515620" h="20320">
                  <a:moveTo>
                    <a:pt x="508585" y="0"/>
                  </a:moveTo>
                  <a:lnTo>
                    <a:pt x="439222" y="0"/>
                  </a:lnTo>
                  <a:lnTo>
                    <a:pt x="435923" y="3298"/>
                  </a:lnTo>
                  <a:lnTo>
                    <a:pt x="435923" y="6596"/>
                  </a:lnTo>
                  <a:lnTo>
                    <a:pt x="432625" y="9895"/>
                  </a:lnTo>
                  <a:lnTo>
                    <a:pt x="435923" y="13193"/>
                  </a:lnTo>
                  <a:lnTo>
                    <a:pt x="435923" y="16492"/>
                  </a:lnTo>
                  <a:lnTo>
                    <a:pt x="439222" y="19790"/>
                  </a:lnTo>
                  <a:lnTo>
                    <a:pt x="508585" y="19790"/>
                  </a:lnTo>
                  <a:lnTo>
                    <a:pt x="515182" y="13193"/>
                  </a:lnTo>
                  <a:lnTo>
                    <a:pt x="515182" y="6596"/>
                  </a:lnTo>
                  <a:lnTo>
                    <a:pt x="50858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0517925" y="4721138"/>
              <a:ext cx="515620" cy="20320"/>
            </a:xfrm>
            <a:custGeom>
              <a:avLst/>
              <a:gdLst/>
              <a:ahLst/>
              <a:cxnLst/>
              <a:rect l="l" t="t" r="r" b="b"/>
              <a:pathLst>
                <a:path w="515620" h="20320">
                  <a:moveTo>
                    <a:pt x="9987" y="0"/>
                  </a:moveTo>
                  <a:lnTo>
                    <a:pt x="72661" y="0"/>
                  </a:lnTo>
                  <a:lnTo>
                    <a:pt x="75960" y="0"/>
                  </a:lnTo>
                  <a:lnTo>
                    <a:pt x="79258" y="3298"/>
                  </a:lnTo>
                  <a:lnTo>
                    <a:pt x="82557" y="6596"/>
                  </a:lnTo>
                  <a:lnTo>
                    <a:pt x="82557" y="9895"/>
                  </a:lnTo>
                  <a:lnTo>
                    <a:pt x="82557" y="13193"/>
                  </a:lnTo>
                  <a:lnTo>
                    <a:pt x="79258" y="16492"/>
                  </a:lnTo>
                  <a:lnTo>
                    <a:pt x="75960" y="19790"/>
                  </a:lnTo>
                  <a:lnTo>
                    <a:pt x="72661" y="19790"/>
                  </a:lnTo>
                  <a:lnTo>
                    <a:pt x="9987" y="19790"/>
                  </a:lnTo>
                  <a:lnTo>
                    <a:pt x="6597" y="19790"/>
                  </a:lnTo>
                  <a:lnTo>
                    <a:pt x="3298" y="16492"/>
                  </a:lnTo>
                  <a:lnTo>
                    <a:pt x="0" y="13193"/>
                  </a:lnTo>
                  <a:lnTo>
                    <a:pt x="0" y="9895"/>
                  </a:lnTo>
                  <a:lnTo>
                    <a:pt x="0" y="6596"/>
                  </a:lnTo>
                  <a:lnTo>
                    <a:pt x="3298" y="3298"/>
                  </a:lnTo>
                  <a:lnTo>
                    <a:pt x="6597" y="0"/>
                  </a:lnTo>
                  <a:lnTo>
                    <a:pt x="9987" y="0"/>
                  </a:lnTo>
                  <a:close/>
                </a:path>
                <a:path w="515620" h="20320">
                  <a:moveTo>
                    <a:pt x="155219" y="0"/>
                  </a:moveTo>
                  <a:lnTo>
                    <a:pt x="218030" y="0"/>
                  </a:lnTo>
                  <a:lnTo>
                    <a:pt x="221329" y="0"/>
                  </a:lnTo>
                  <a:lnTo>
                    <a:pt x="224627" y="3298"/>
                  </a:lnTo>
                  <a:lnTo>
                    <a:pt x="227926" y="6596"/>
                  </a:lnTo>
                  <a:lnTo>
                    <a:pt x="227926" y="9895"/>
                  </a:lnTo>
                  <a:lnTo>
                    <a:pt x="227926" y="13193"/>
                  </a:lnTo>
                  <a:lnTo>
                    <a:pt x="224627" y="16492"/>
                  </a:lnTo>
                  <a:lnTo>
                    <a:pt x="221329" y="19790"/>
                  </a:lnTo>
                  <a:lnTo>
                    <a:pt x="218030" y="19790"/>
                  </a:lnTo>
                  <a:lnTo>
                    <a:pt x="155219" y="19790"/>
                  </a:lnTo>
                  <a:lnTo>
                    <a:pt x="151920" y="19790"/>
                  </a:lnTo>
                  <a:lnTo>
                    <a:pt x="148621" y="16492"/>
                  </a:lnTo>
                  <a:lnTo>
                    <a:pt x="145323" y="13193"/>
                  </a:lnTo>
                  <a:lnTo>
                    <a:pt x="145323" y="9895"/>
                  </a:lnTo>
                  <a:lnTo>
                    <a:pt x="145323" y="6596"/>
                  </a:lnTo>
                  <a:lnTo>
                    <a:pt x="148621" y="3298"/>
                  </a:lnTo>
                  <a:lnTo>
                    <a:pt x="151920" y="0"/>
                  </a:lnTo>
                  <a:lnTo>
                    <a:pt x="155219" y="0"/>
                  </a:lnTo>
                  <a:close/>
                </a:path>
                <a:path w="515620" h="20320">
                  <a:moveTo>
                    <a:pt x="300588" y="0"/>
                  </a:moveTo>
                  <a:lnTo>
                    <a:pt x="363262" y="0"/>
                  </a:lnTo>
                  <a:lnTo>
                    <a:pt x="366560" y="0"/>
                  </a:lnTo>
                  <a:lnTo>
                    <a:pt x="369859" y="3298"/>
                  </a:lnTo>
                  <a:lnTo>
                    <a:pt x="369859" y="6596"/>
                  </a:lnTo>
                  <a:lnTo>
                    <a:pt x="373158" y="9895"/>
                  </a:lnTo>
                  <a:lnTo>
                    <a:pt x="369859" y="13193"/>
                  </a:lnTo>
                  <a:lnTo>
                    <a:pt x="369859" y="16492"/>
                  </a:lnTo>
                  <a:lnTo>
                    <a:pt x="366560" y="19790"/>
                  </a:lnTo>
                  <a:lnTo>
                    <a:pt x="363262" y="19790"/>
                  </a:lnTo>
                  <a:lnTo>
                    <a:pt x="300588" y="19790"/>
                  </a:lnTo>
                  <a:lnTo>
                    <a:pt x="297152" y="19790"/>
                  </a:lnTo>
                  <a:lnTo>
                    <a:pt x="293853" y="16492"/>
                  </a:lnTo>
                  <a:lnTo>
                    <a:pt x="290554" y="13193"/>
                  </a:lnTo>
                  <a:lnTo>
                    <a:pt x="290554" y="9895"/>
                  </a:lnTo>
                  <a:lnTo>
                    <a:pt x="290554" y="6596"/>
                  </a:lnTo>
                  <a:lnTo>
                    <a:pt x="293853" y="3298"/>
                  </a:lnTo>
                  <a:lnTo>
                    <a:pt x="297152" y="0"/>
                  </a:lnTo>
                  <a:lnTo>
                    <a:pt x="300588" y="0"/>
                  </a:lnTo>
                  <a:close/>
                </a:path>
                <a:path w="515620" h="20320">
                  <a:moveTo>
                    <a:pt x="445819" y="0"/>
                  </a:moveTo>
                  <a:lnTo>
                    <a:pt x="505286" y="0"/>
                  </a:lnTo>
                  <a:lnTo>
                    <a:pt x="508585" y="0"/>
                  </a:lnTo>
                  <a:lnTo>
                    <a:pt x="511884" y="3298"/>
                  </a:lnTo>
                  <a:lnTo>
                    <a:pt x="515182" y="6596"/>
                  </a:lnTo>
                  <a:lnTo>
                    <a:pt x="515182" y="9895"/>
                  </a:lnTo>
                  <a:lnTo>
                    <a:pt x="515182" y="13193"/>
                  </a:lnTo>
                  <a:lnTo>
                    <a:pt x="511884" y="16492"/>
                  </a:lnTo>
                  <a:lnTo>
                    <a:pt x="508585" y="19790"/>
                  </a:lnTo>
                  <a:lnTo>
                    <a:pt x="505286" y="19790"/>
                  </a:lnTo>
                  <a:lnTo>
                    <a:pt x="445819" y="19790"/>
                  </a:lnTo>
                  <a:lnTo>
                    <a:pt x="439222" y="19790"/>
                  </a:lnTo>
                  <a:lnTo>
                    <a:pt x="435923" y="16492"/>
                  </a:lnTo>
                  <a:lnTo>
                    <a:pt x="435923" y="13193"/>
                  </a:lnTo>
                  <a:lnTo>
                    <a:pt x="432625" y="9895"/>
                  </a:lnTo>
                  <a:lnTo>
                    <a:pt x="435923" y="6596"/>
                  </a:lnTo>
                  <a:lnTo>
                    <a:pt x="435923" y="3298"/>
                  </a:lnTo>
                  <a:lnTo>
                    <a:pt x="439222" y="0"/>
                  </a:lnTo>
                  <a:lnTo>
                    <a:pt x="445819" y="0"/>
                  </a:lnTo>
                  <a:close/>
                </a:path>
              </a:pathLst>
            </a:custGeom>
            <a:ln w="32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8595031" y="5416418"/>
            <a:ext cx="1722120" cy="54864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5080">
              <a:lnSpc>
                <a:spcPts val="2030"/>
              </a:lnSpc>
              <a:spcBef>
                <a:spcPts val="215"/>
              </a:spcBef>
            </a:pPr>
            <a:r>
              <a:rPr sz="1750" spc="-10" dirty="0">
                <a:latin typeface="Times New Roman"/>
                <a:cs typeface="Times New Roman"/>
              </a:rPr>
              <a:t>The</a:t>
            </a:r>
            <a:r>
              <a:rPr sz="1750" spc="-45" dirty="0">
                <a:latin typeface="Times New Roman"/>
                <a:cs typeface="Times New Roman"/>
              </a:rPr>
              <a:t> </a:t>
            </a:r>
            <a:r>
              <a:rPr sz="1750" spc="-10" dirty="0">
                <a:latin typeface="Times New Roman"/>
                <a:cs typeface="Times New Roman"/>
              </a:rPr>
              <a:t>max</a:t>
            </a:r>
            <a:r>
              <a:rPr sz="1750" spc="-25" dirty="0">
                <a:latin typeface="Times New Roman"/>
                <a:cs typeface="Times New Roman"/>
              </a:rPr>
              <a:t> </a:t>
            </a:r>
            <a:r>
              <a:rPr sz="1750" spc="-10" dirty="0">
                <a:latin typeface="Times New Roman"/>
                <a:cs typeface="Times New Roman"/>
              </a:rPr>
              <a:t>method</a:t>
            </a:r>
            <a:r>
              <a:rPr sz="1750" spc="-35" dirty="0">
                <a:latin typeface="Times New Roman"/>
                <a:cs typeface="Times New Roman"/>
              </a:rPr>
              <a:t> </a:t>
            </a:r>
            <a:r>
              <a:rPr sz="1750" spc="-5" dirty="0">
                <a:latin typeface="Times New Roman"/>
                <a:cs typeface="Times New Roman"/>
              </a:rPr>
              <a:t>is </a:t>
            </a:r>
            <a:r>
              <a:rPr sz="1750" spc="-420" dirty="0">
                <a:latin typeface="Times New Roman"/>
                <a:cs typeface="Times New Roman"/>
              </a:rPr>
              <a:t> </a:t>
            </a:r>
            <a:r>
              <a:rPr sz="1750" spc="-10" dirty="0">
                <a:latin typeface="Times New Roman"/>
                <a:cs typeface="Times New Roman"/>
              </a:rPr>
              <a:t>invoked.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8429398" y="2188296"/>
            <a:ext cx="0" cy="2772410"/>
          </a:xfrm>
          <a:custGeom>
            <a:avLst/>
            <a:gdLst/>
            <a:ahLst/>
            <a:cxnLst/>
            <a:rect l="l" t="t" r="r" b="b"/>
            <a:pathLst>
              <a:path h="2772410">
                <a:moveTo>
                  <a:pt x="0" y="2772162"/>
                </a:moveTo>
                <a:lnTo>
                  <a:pt x="0" y="0"/>
                </a:lnTo>
              </a:path>
            </a:pathLst>
          </a:custGeom>
          <a:ln w="197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9727572" y="2677240"/>
            <a:ext cx="753110" cy="799465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>
              <a:lnSpc>
                <a:spcPts val="2000"/>
              </a:lnSpc>
              <a:spcBef>
                <a:spcPts val="240"/>
              </a:spcBef>
            </a:pPr>
            <a:r>
              <a:rPr sz="1750" spc="-10" dirty="0">
                <a:latin typeface="Times New Roman"/>
                <a:cs typeface="Times New Roman"/>
              </a:rPr>
              <a:t>result: </a:t>
            </a:r>
            <a:r>
              <a:rPr sz="1750" spc="-5" dirty="0">
                <a:latin typeface="Times New Roman"/>
                <a:cs typeface="Times New Roman"/>
              </a:rPr>
              <a:t> </a:t>
            </a:r>
            <a:r>
              <a:rPr sz="1750" spc="5" dirty="0">
                <a:latin typeface="Times New Roman"/>
                <a:cs typeface="Times New Roman"/>
              </a:rPr>
              <a:t>nu</a:t>
            </a:r>
            <a:r>
              <a:rPr sz="1750" spc="-40" dirty="0">
                <a:latin typeface="Times New Roman"/>
                <a:cs typeface="Times New Roman"/>
              </a:rPr>
              <a:t>m</a:t>
            </a:r>
            <a:r>
              <a:rPr sz="1750" spc="5" dirty="0">
                <a:latin typeface="Times New Roman"/>
                <a:cs typeface="Times New Roman"/>
              </a:rPr>
              <a:t>2</a:t>
            </a:r>
            <a:r>
              <a:rPr sz="1750" spc="-5" dirty="0">
                <a:latin typeface="Times New Roman"/>
                <a:cs typeface="Times New Roman"/>
              </a:rPr>
              <a:t>:</a:t>
            </a:r>
            <a:r>
              <a:rPr sz="1750" spc="-40" dirty="0">
                <a:latin typeface="Times New Roman"/>
                <a:cs typeface="Times New Roman"/>
              </a:rPr>
              <a:t> </a:t>
            </a:r>
            <a:r>
              <a:rPr sz="1750" spc="-5" dirty="0">
                <a:latin typeface="Times New Roman"/>
                <a:cs typeface="Times New Roman"/>
              </a:rPr>
              <a:t>2</a:t>
            </a:r>
            <a:endParaRPr sz="1750">
              <a:latin typeface="Times New Roman"/>
              <a:cs typeface="Times New Roman"/>
            </a:endParaRPr>
          </a:p>
          <a:p>
            <a:pPr marL="12700">
              <a:lnSpc>
                <a:spcPts val="1950"/>
              </a:lnSpc>
            </a:pPr>
            <a:r>
              <a:rPr sz="1750" spc="5" dirty="0">
                <a:latin typeface="Times New Roman"/>
                <a:cs typeface="Times New Roman"/>
              </a:rPr>
              <a:t>nu</a:t>
            </a:r>
            <a:r>
              <a:rPr sz="1750" spc="-40" dirty="0">
                <a:latin typeface="Times New Roman"/>
                <a:cs typeface="Times New Roman"/>
              </a:rPr>
              <a:t>m</a:t>
            </a:r>
            <a:r>
              <a:rPr sz="1750" spc="5" dirty="0">
                <a:latin typeface="Times New Roman"/>
                <a:cs typeface="Times New Roman"/>
              </a:rPr>
              <a:t>1</a:t>
            </a:r>
            <a:r>
              <a:rPr sz="1750" spc="-5" dirty="0">
                <a:latin typeface="Times New Roman"/>
                <a:cs typeface="Times New Roman"/>
              </a:rPr>
              <a:t>:</a:t>
            </a:r>
            <a:r>
              <a:rPr sz="1750" spc="-40" dirty="0">
                <a:latin typeface="Times New Roman"/>
                <a:cs typeface="Times New Roman"/>
              </a:rPr>
              <a:t> </a:t>
            </a:r>
            <a:r>
              <a:rPr sz="1750" spc="-5" dirty="0">
                <a:latin typeface="Times New Roman"/>
                <a:cs typeface="Times New Roman"/>
              </a:rPr>
              <a:t>5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429398" y="3524809"/>
            <a:ext cx="2080895" cy="1405890"/>
          </a:xfrm>
          <a:prstGeom prst="rect">
            <a:avLst/>
          </a:prstGeom>
          <a:ln w="19789">
            <a:solidFill>
              <a:srgbClr val="000000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29209" marR="90805">
              <a:lnSpc>
                <a:spcPts val="1970"/>
              </a:lnSpc>
              <a:spcBef>
                <a:spcPts val="345"/>
              </a:spcBef>
            </a:pPr>
            <a:r>
              <a:rPr sz="1750" spc="-5" dirty="0">
                <a:latin typeface="Times New Roman"/>
                <a:cs typeface="Times New Roman"/>
              </a:rPr>
              <a:t>Space </a:t>
            </a:r>
            <a:r>
              <a:rPr sz="1750" spc="-15" dirty="0">
                <a:latin typeface="Times New Roman"/>
                <a:cs typeface="Times New Roman"/>
              </a:rPr>
              <a:t>required for </a:t>
            </a:r>
            <a:r>
              <a:rPr sz="1750" spc="-10" dirty="0">
                <a:latin typeface="Times New Roman"/>
                <a:cs typeface="Times New Roman"/>
              </a:rPr>
              <a:t>the </a:t>
            </a:r>
            <a:r>
              <a:rPr sz="1750" spc="-425" dirty="0">
                <a:latin typeface="Times New Roman"/>
                <a:cs typeface="Times New Roman"/>
              </a:rPr>
              <a:t> </a:t>
            </a:r>
            <a:r>
              <a:rPr sz="1750" spc="-10" dirty="0">
                <a:latin typeface="Times New Roman"/>
                <a:cs typeface="Times New Roman"/>
              </a:rPr>
              <a:t>main</a:t>
            </a:r>
            <a:r>
              <a:rPr sz="1750" spc="5" dirty="0">
                <a:latin typeface="Times New Roman"/>
                <a:cs typeface="Times New Roman"/>
              </a:rPr>
              <a:t> </a:t>
            </a:r>
            <a:r>
              <a:rPr sz="1750" spc="-15" dirty="0">
                <a:latin typeface="Times New Roman"/>
                <a:cs typeface="Times New Roman"/>
              </a:rPr>
              <a:t>method</a:t>
            </a:r>
            <a:endParaRPr sz="1750">
              <a:latin typeface="Times New Roman"/>
              <a:cs typeface="Times New Roman"/>
            </a:endParaRPr>
          </a:p>
          <a:p>
            <a:pPr marL="1736089">
              <a:lnSpc>
                <a:spcPts val="1900"/>
              </a:lnSpc>
            </a:pPr>
            <a:r>
              <a:rPr sz="1750" dirty="0">
                <a:latin typeface="Times New Roman"/>
                <a:cs typeface="Times New Roman"/>
              </a:rPr>
              <a:t>k:</a:t>
            </a:r>
            <a:endParaRPr sz="1750">
              <a:latin typeface="Times New Roman"/>
              <a:cs typeface="Times New Roman"/>
            </a:endParaRPr>
          </a:p>
          <a:p>
            <a:pPr marL="1733550">
              <a:lnSpc>
                <a:spcPts val="1989"/>
              </a:lnSpc>
            </a:pPr>
            <a:r>
              <a:rPr sz="1750" dirty="0">
                <a:latin typeface="Times New Roman"/>
                <a:cs typeface="Times New Roman"/>
              </a:rPr>
              <a:t>j</a:t>
            </a:r>
            <a:r>
              <a:rPr sz="1750" spc="-5" dirty="0">
                <a:latin typeface="Times New Roman"/>
                <a:cs typeface="Times New Roman"/>
              </a:rPr>
              <a:t>:</a:t>
            </a:r>
            <a:r>
              <a:rPr sz="1750" spc="-15" dirty="0">
                <a:latin typeface="Times New Roman"/>
                <a:cs typeface="Times New Roman"/>
              </a:rPr>
              <a:t> </a:t>
            </a:r>
            <a:r>
              <a:rPr sz="1750" spc="-5" dirty="0">
                <a:latin typeface="Times New Roman"/>
                <a:cs typeface="Times New Roman"/>
              </a:rPr>
              <a:t>2</a:t>
            </a:r>
            <a:endParaRPr sz="1750">
              <a:latin typeface="Times New Roman"/>
              <a:cs typeface="Times New Roman"/>
            </a:endParaRPr>
          </a:p>
          <a:p>
            <a:pPr marL="1733550">
              <a:lnSpc>
                <a:spcPts val="2050"/>
              </a:lnSpc>
            </a:pPr>
            <a:r>
              <a:rPr sz="1750" dirty="0">
                <a:latin typeface="Times New Roman"/>
                <a:cs typeface="Times New Roman"/>
              </a:rPr>
              <a:t>i</a:t>
            </a:r>
            <a:r>
              <a:rPr sz="1750" spc="-5" dirty="0">
                <a:latin typeface="Times New Roman"/>
                <a:cs typeface="Times New Roman"/>
              </a:rPr>
              <a:t>:</a:t>
            </a:r>
            <a:r>
              <a:rPr sz="1750" spc="-15" dirty="0">
                <a:latin typeface="Times New Roman"/>
                <a:cs typeface="Times New Roman"/>
              </a:rPr>
              <a:t> </a:t>
            </a:r>
            <a:r>
              <a:rPr sz="1750" spc="-5" dirty="0">
                <a:latin typeface="Times New Roman"/>
                <a:cs typeface="Times New Roman"/>
              </a:rPr>
              <a:t>5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49426" y="1456652"/>
            <a:ext cx="5386070" cy="2131060"/>
          </a:xfrm>
          <a:prstGeom prst="rect">
            <a:avLst/>
          </a:prstGeom>
          <a:ln w="26172">
            <a:solidFill>
              <a:srgbClr val="00FF00"/>
            </a:solidFill>
          </a:ln>
        </p:spPr>
        <p:txBody>
          <a:bodyPr vert="horz" wrap="square" lIns="0" tIns="17145" rIns="0" bIns="0" rtlCol="0">
            <a:spAutoFit/>
          </a:bodyPr>
          <a:lstStyle/>
          <a:p>
            <a:pPr marL="278765" marR="129539" indent="-261620">
              <a:lnSpc>
                <a:spcPts val="1720"/>
              </a:lnSpc>
              <a:spcBef>
                <a:spcPts val="135"/>
              </a:spcBef>
            </a:pPr>
            <a:r>
              <a:rPr sz="1700" spc="5" dirty="0">
                <a:latin typeface="Courier New"/>
                <a:cs typeface="Courier New"/>
              </a:rPr>
              <a:t>public</a:t>
            </a:r>
            <a:r>
              <a:rPr sz="1700" spc="1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static</a:t>
            </a:r>
            <a:r>
              <a:rPr sz="1700" spc="15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void</a:t>
            </a:r>
            <a:r>
              <a:rPr sz="1700" spc="15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main(String[]</a:t>
            </a:r>
            <a:r>
              <a:rPr sz="1700" spc="15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args)</a:t>
            </a:r>
            <a:r>
              <a:rPr sz="1700" spc="15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{ </a:t>
            </a:r>
            <a:r>
              <a:rPr sz="1700" spc="-1005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int</a:t>
            </a:r>
            <a:r>
              <a:rPr sz="170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i =</a:t>
            </a:r>
            <a:r>
              <a:rPr sz="170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5;</a:t>
            </a:r>
            <a:endParaRPr sz="1700">
              <a:latin typeface="Courier New"/>
              <a:cs typeface="Courier New"/>
            </a:endParaRPr>
          </a:p>
          <a:p>
            <a:pPr marL="278765">
              <a:lnSpc>
                <a:spcPts val="1555"/>
              </a:lnSpc>
            </a:pPr>
            <a:r>
              <a:rPr sz="1700" spc="5" dirty="0">
                <a:latin typeface="Courier New"/>
                <a:cs typeface="Courier New"/>
              </a:rPr>
              <a:t>int</a:t>
            </a:r>
            <a:r>
              <a:rPr sz="1700" spc="-2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j</a:t>
            </a:r>
            <a:r>
              <a:rPr sz="1700" spc="-2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=</a:t>
            </a:r>
            <a:r>
              <a:rPr sz="1700" spc="-2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2;</a:t>
            </a:r>
            <a:endParaRPr sz="1700">
              <a:latin typeface="Courier New"/>
              <a:cs typeface="Courier New"/>
            </a:endParaRPr>
          </a:p>
          <a:p>
            <a:pPr marL="278765">
              <a:lnSpc>
                <a:spcPts val="1880"/>
              </a:lnSpc>
            </a:pPr>
            <a:r>
              <a:rPr sz="1700" spc="5" dirty="0">
                <a:latin typeface="Courier New"/>
                <a:cs typeface="Courier New"/>
              </a:rPr>
              <a:t>int</a:t>
            </a:r>
            <a:r>
              <a:rPr sz="1700" spc="-5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k</a:t>
            </a:r>
            <a:r>
              <a:rPr sz="1700" spc="-5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=</a:t>
            </a:r>
            <a:r>
              <a:rPr sz="1700" spc="-5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max(i,</a:t>
            </a:r>
            <a:r>
              <a:rPr sz="1700" spc="-5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j);</a:t>
            </a:r>
            <a:endParaRPr sz="1700">
              <a:latin typeface="Courier New"/>
              <a:cs typeface="Courier New"/>
            </a:endParaRPr>
          </a:p>
          <a:p>
            <a:pPr marL="278765">
              <a:lnSpc>
                <a:spcPts val="1880"/>
              </a:lnSpc>
              <a:spcBef>
                <a:spcPts val="1400"/>
              </a:spcBef>
            </a:pPr>
            <a:r>
              <a:rPr sz="1700" spc="5" dirty="0">
                <a:latin typeface="Courier New"/>
                <a:cs typeface="Courier New"/>
              </a:rPr>
              <a:t>System.out.println(</a:t>
            </a:r>
            <a:endParaRPr sz="1700">
              <a:latin typeface="Courier New"/>
              <a:cs typeface="Courier New"/>
            </a:endParaRPr>
          </a:p>
          <a:p>
            <a:pPr marL="409575" marR="1306195">
              <a:lnSpc>
                <a:spcPts val="1720"/>
              </a:lnSpc>
              <a:spcBef>
                <a:spcPts val="165"/>
              </a:spcBef>
            </a:pPr>
            <a:r>
              <a:rPr sz="1700" spc="5" dirty="0">
                <a:latin typeface="Courier New"/>
                <a:cs typeface="Courier New"/>
              </a:rPr>
              <a:t>"The maximum between " + i + </a:t>
            </a:r>
            <a:r>
              <a:rPr sz="1700" spc="-1010" dirty="0">
                <a:latin typeface="Courier New"/>
                <a:cs typeface="Courier New"/>
              </a:rPr>
              <a:t> </a:t>
            </a:r>
            <a:r>
              <a:rPr sz="170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"</a:t>
            </a:r>
            <a:r>
              <a:rPr sz="170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and</a:t>
            </a:r>
            <a:r>
              <a:rPr sz="170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" +</a:t>
            </a:r>
            <a:r>
              <a:rPr sz="170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j +</a:t>
            </a:r>
            <a:r>
              <a:rPr sz="170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" is</a:t>
            </a:r>
            <a:r>
              <a:rPr sz="170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" +</a:t>
            </a:r>
            <a:r>
              <a:rPr sz="170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k);</a:t>
            </a:r>
            <a:endParaRPr sz="1700">
              <a:latin typeface="Courier New"/>
              <a:cs typeface="Courier New"/>
            </a:endParaRPr>
          </a:p>
          <a:p>
            <a:pPr marL="17145">
              <a:lnSpc>
                <a:spcPts val="1680"/>
              </a:lnSpc>
            </a:pPr>
            <a:r>
              <a:rPr sz="1700" spc="5" dirty="0">
                <a:latin typeface="Courier New"/>
                <a:cs typeface="Courier New"/>
              </a:rPr>
              <a:t>}</a:t>
            </a:r>
            <a:endParaRPr sz="1700">
              <a:latin typeface="Courier New"/>
              <a:cs typeface="Courier New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745071" y="3766751"/>
            <a:ext cx="5699760" cy="2367280"/>
          </a:xfrm>
          <a:custGeom>
            <a:avLst/>
            <a:gdLst/>
            <a:ahLst/>
            <a:cxnLst/>
            <a:rect l="l" t="t" r="r" b="b"/>
            <a:pathLst>
              <a:path w="5699760" h="2367279">
                <a:moveTo>
                  <a:pt x="0" y="2367002"/>
                </a:moveTo>
                <a:lnTo>
                  <a:pt x="5699345" y="2367002"/>
                </a:lnTo>
                <a:lnTo>
                  <a:pt x="5699345" y="0"/>
                </a:lnTo>
                <a:lnTo>
                  <a:pt x="0" y="0"/>
                </a:lnTo>
                <a:lnTo>
                  <a:pt x="0" y="2367002"/>
                </a:lnTo>
                <a:close/>
              </a:path>
            </a:pathLst>
          </a:custGeom>
          <a:ln w="26171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749941" y="3727861"/>
            <a:ext cx="3294379" cy="506095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273685" marR="5080" indent="-261620">
              <a:lnSpc>
                <a:spcPts val="1720"/>
              </a:lnSpc>
              <a:spcBef>
                <a:spcPts val="440"/>
              </a:spcBef>
            </a:pPr>
            <a:r>
              <a:rPr sz="1700" spc="5" dirty="0">
                <a:latin typeface="Courier New"/>
                <a:cs typeface="Courier New"/>
              </a:rPr>
              <a:t>public static int max(int </a:t>
            </a:r>
            <a:r>
              <a:rPr sz="1700" spc="-101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int</a:t>
            </a:r>
            <a:r>
              <a:rPr sz="170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result;</a:t>
            </a:r>
            <a:endParaRPr sz="1700">
              <a:latin typeface="Courier New"/>
              <a:cs typeface="Courier New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88921" y="4427529"/>
            <a:ext cx="2150110" cy="269240"/>
          </a:xfrm>
          <a:prstGeom prst="rect">
            <a:avLst/>
          </a:prstGeom>
          <a:solidFill>
            <a:srgbClr val="4472C4">
              <a:alpha val="45098"/>
            </a:srgbClr>
          </a:solidFill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4925">
              <a:lnSpc>
                <a:spcPts val="1810"/>
              </a:lnSpc>
            </a:pPr>
            <a:r>
              <a:rPr sz="1700" spc="5" dirty="0">
                <a:latin typeface="Courier New"/>
                <a:cs typeface="Courier New"/>
              </a:rPr>
              <a:t>if</a:t>
            </a:r>
            <a:r>
              <a:rPr sz="1700" spc="-1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(num1</a:t>
            </a:r>
            <a:r>
              <a:rPr sz="1700" spc="-15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&gt;</a:t>
            </a:r>
            <a:r>
              <a:rPr sz="1700" spc="-1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num2)</a:t>
            </a:r>
            <a:endParaRPr sz="1700">
              <a:latin typeface="Courier New"/>
              <a:cs typeface="Courier New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011494" y="4601289"/>
            <a:ext cx="2117725" cy="724535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12700" marR="5080" indent="260985">
              <a:lnSpc>
                <a:spcPts val="1720"/>
              </a:lnSpc>
              <a:spcBef>
                <a:spcPts val="440"/>
              </a:spcBef>
            </a:pPr>
            <a:r>
              <a:rPr sz="1700" spc="5" dirty="0">
                <a:latin typeface="Courier New"/>
                <a:cs typeface="Courier New"/>
              </a:rPr>
              <a:t>result</a:t>
            </a:r>
            <a:r>
              <a:rPr sz="1700" spc="-2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=</a:t>
            </a:r>
            <a:r>
              <a:rPr sz="1700" spc="-2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num1; </a:t>
            </a:r>
            <a:r>
              <a:rPr sz="1700" spc="-1005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else</a:t>
            </a:r>
            <a:endParaRPr sz="1700">
              <a:latin typeface="Courier New"/>
              <a:cs typeface="Courier New"/>
            </a:endParaRPr>
          </a:p>
          <a:p>
            <a:pPr marL="273685">
              <a:lnSpc>
                <a:spcPts val="1714"/>
              </a:lnSpc>
            </a:pPr>
            <a:r>
              <a:rPr sz="1700" spc="5" dirty="0">
                <a:latin typeface="Courier New"/>
                <a:cs typeface="Courier New"/>
              </a:rPr>
              <a:t>result</a:t>
            </a:r>
            <a:r>
              <a:rPr sz="1700" spc="-2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=</a:t>
            </a:r>
            <a:r>
              <a:rPr sz="1700" spc="-2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num2;</a:t>
            </a:r>
            <a:endParaRPr sz="1700">
              <a:latin typeface="Courier New"/>
              <a:cs typeface="Courier New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011494" y="5474839"/>
            <a:ext cx="1856739" cy="2876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700" spc="5" dirty="0">
                <a:latin typeface="Courier New"/>
                <a:cs typeface="Courier New"/>
              </a:rPr>
              <a:t>return</a:t>
            </a:r>
            <a:r>
              <a:rPr sz="1700" spc="-4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result;</a:t>
            </a:r>
            <a:endParaRPr sz="1700">
              <a:latin typeface="Courier New"/>
              <a:cs typeface="Courier New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49941" y="5688793"/>
            <a:ext cx="156210" cy="2876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700" spc="5" dirty="0">
                <a:latin typeface="Courier New"/>
                <a:cs typeface="Courier New"/>
              </a:rPr>
              <a:t>}</a:t>
            </a:r>
            <a:endParaRPr sz="1700">
              <a:latin typeface="Courier New"/>
              <a:cs typeface="Courier New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3175110" y="3743858"/>
            <a:ext cx="4079875" cy="828675"/>
            <a:chOff x="3175110" y="3743858"/>
            <a:chExt cx="4079875" cy="828675"/>
          </a:xfrm>
        </p:grpSpPr>
        <p:sp>
          <p:nvSpPr>
            <p:cNvPr id="27" name="object 27"/>
            <p:cNvSpPr/>
            <p:nvPr/>
          </p:nvSpPr>
          <p:spPr>
            <a:xfrm>
              <a:off x="3181460" y="3750208"/>
              <a:ext cx="4067175" cy="815975"/>
            </a:xfrm>
            <a:custGeom>
              <a:avLst/>
              <a:gdLst/>
              <a:ahLst/>
              <a:cxnLst/>
              <a:rect l="l" t="t" r="r" b="b"/>
              <a:pathLst>
                <a:path w="4067175" h="815975">
                  <a:moveTo>
                    <a:pt x="2274455" y="490537"/>
                  </a:moveTo>
                  <a:lnTo>
                    <a:pt x="1506355" y="490537"/>
                  </a:lnTo>
                  <a:lnTo>
                    <a:pt x="0" y="815865"/>
                  </a:lnTo>
                  <a:lnTo>
                    <a:pt x="2274455" y="490537"/>
                  </a:lnTo>
                  <a:close/>
                </a:path>
                <a:path w="4067175" h="815975">
                  <a:moveTo>
                    <a:pt x="3984933" y="0"/>
                  </a:moveTo>
                  <a:lnTo>
                    <a:pt x="1076045" y="0"/>
                  </a:lnTo>
                  <a:lnTo>
                    <a:pt x="1044222" y="6424"/>
                  </a:lnTo>
                  <a:lnTo>
                    <a:pt x="1018235" y="23945"/>
                  </a:lnTo>
                  <a:lnTo>
                    <a:pt x="1000714" y="49932"/>
                  </a:lnTo>
                  <a:lnTo>
                    <a:pt x="994289" y="81756"/>
                  </a:lnTo>
                  <a:lnTo>
                    <a:pt x="994289" y="408781"/>
                  </a:lnTo>
                  <a:lnTo>
                    <a:pt x="1000714" y="440604"/>
                  </a:lnTo>
                  <a:lnTo>
                    <a:pt x="1018235" y="466591"/>
                  </a:lnTo>
                  <a:lnTo>
                    <a:pt x="1044222" y="484112"/>
                  </a:lnTo>
                  <a:lnTo>
                    <a:pt x="1076045" y="490537"/>
                  </a:lnTo>
                  <a:lnTo>
                    <a:pt x="3984933" y="490537"/>
                  </a:lnTo>
                  <a:lnTo>
                    <a:pt x="4016756" y="484112"/>
                  </a:lnTo>
                  <a:lnTo>
                    <a:pt x="4042743" y="466591"/>
                  </a:lnTo>
                  <a:lnTo>
                    <a:pt x="4060264" y="440604"/>
                  </a:lnTo>
                  <a:lnTo>
                    <a:pt x="4066689" y="408781"/>
                  </a:lnTo>
                  <a:lnTo>
                    <a:pt x="4066689" y="81756"/>
                  </a:lnTo>
                  <a:lnTo>
                    <a:pt x="4060264" y="49932"/>
                  </a:lnTo>
                  <a:lnTo>
                    <a:pt x="4042743" y="23945"/>
                  </a:lnTo>
                  <a:lnTo>
                    <a:pt x="4016756" y="6424"/>
                  </a:lnTo>
                  <a:lnTo>
                    <a:pt x="3984933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181460" y="3750208"/>
              <a:ext cx="4067175" cy="815975"/>
            </a:xfrm>
            <a:custGeom>
              <a:avLst/>
              <a:gdLst/>
              <a:ahLst/>
              <a:cxnLst/>
              <a:rect l="l" t="t" r="r" b="b"/>
              <a:pathLst>
                <a:path w="4067175" h="815975">
                  <a:moveTo>
                    <a:pt x="994289" y="81756"/>
                  </a:moveTo>
                  <a:lnTo>
                    <a:pt x="1000714" y="49933"/>
                  </a:lnTo>
                  <a:lnTo>
                    <a:pt x="1018235" y="23945"/>
                  </a:lnTo>
                  <a:lnTo>
                    <a:pt x="1044222" y="6424"/>
                  </a:lnTo>
                  <a:lnTo>
                    <a:pt x="1076045" y="0"/>
                  </a:lnTo>
                  <a:lnTo>
                    <a:pt x="1506356" y="0"/>
                  </a:lnTo>
                  <a:lnTo>
                    <a:pt x="2274456" y="0"/>
                  </a:lnTo>
                  <a:lnTo>
                    <a:pt x="3984933" y="0"/>
                  </a:lnTo>
                  <a:lnTo>
                    <a:pt x="4016757" y="6424"/>
                  </a:lnTo>
                  <a:lnTo>
                    <a:pt x="4042744" y="23945"/>
                  </a:lnTo>
                  <a:lnTo>
                    <a:pt x="4060265" y="49933"/>
                  </a:lnTo>
                  <a:lnTo>
                    <a:pt x="4066689" y="81756"/>
                  </a:lnTo>
                  <a:lnTo>
                    <a:pt x="4066689" y="286147"/>
                  </a:lnTo>
                  <a:lnTo>
                    <a:pt x="4066689" y="408781"/>
                  </a:lnTo>
                  <a:lnTo>
                    <a:pt x="4060265" y="440604"/>
                  </a:lnTo>
                  <a:lnTo>
                    <a:pt x="4042744" y="466592"/>
                  </a:lnTo>
                  <a:lnTo>
                    <a:pt x="4016757" y="484113"/>
                  </a:lnTo>
                  <a:lnTo>
                    <a:pt x="3984933" y="490538"/>
                  </a:lnTo>
                  <a:lnTo>
                    <a:pt x="2274456" y="490538"/>
                  </a:lnTo>
                  <a:lnTo>
                    <a:pt x="0" y="815866"/>
                  </a:lnTo>
                  <a:lnTo>
                    <a:pt x="1506356" y="490538"/>
                  </a:lnTo>
                  <a:lnTo>
                    <a:pt x="1076045" y="490538"/>
                  </a:lnTo>
                  <a:lnTo>
                    <a:pt x="1044222" y="484113"/>
                  </a:lnTo>
                  <a:lnTo>
                    <a:pt x="1018235" y="466592"/>
                  </a:lnTo>
                  <a:lnTo>
                    <a:pt x="1000714" y="440604"/>
                  </a:lnTo>
                  <a:lnTo>
                    <a:pt x="994289" y="408781"/>
                  </a:lnTo>
                  <a:lnTo>
                    <a:pt x="994289" y="286147"/>
                  </a:lnTo>
                  <a:lnTo>
                    <a:pt x="994289" y="81756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4124260" y="3795267"/>
            <a:ext cx="288480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550" spc="7" baseline="32679" dirty="0">
                <a:latin typeface="Courier New"/>
                <a:cs typeface="Courier New"/>
              </a:rPr>
              <a:t>nu</a:t>
            </a:r>
            <a:r>
              <a:rPr sz="2550" spc="-1192" baseline="32679" dirty="0">
                <a:latin typeface="Courier New"/>
                <a:cs typeface="Courier New"/>
              </a:rPr>
              <a:t>m</a:t>
            </a:r>
            <a:r>
              <a:rPr sz="2200" dirty="0">
                <a:latin typeface="Times New Roman"/>
                <a:cs typeface="Times New Roman"/>
              </a:rPr>
              <a:t>(</a:t>
            </a:r>
            <a:r>
              <a:rPr sz="2200" spc="-1040" dirty="0">
                <a:latin typeface="Times New Roman"/>
                <a:cs typeface="Times New Roman"/>
              </a:rPr>
              <a:t>n</a:t>
            </a:r>
            <a:r>
              <a:rPr sz="2550" spc="7" baseline="32679" dirty="0">
                <a:latin typeface="Courier New"/>
                <a:cs typeface="Courier New"/>
              </a:rPr>
              <a:t>1</a:t>
            </a:r>
            <a:r>
              <a:rPr sz="2550" spc="-1530" baseline="32679" dirty="0">
                <a:latin typeface="Courier New"/>
                <a:cs typeface="Courier New"/>
              </a:rPr>
              <a:t>,</a:t>
            </a:r>
            <a:r>
              <a:rPr sz="2200" dirty="0">
                <a:latin typeface="Times New Roman"/>
                <a:cs typeface="Times New Roman"/>
              </a:rPr>
              <a:t>u</a:t>
            </a:r>
            <a:r>
              <a:rPr sz="2200" spc="-765" dirty="0">
                <a:latin typeface="Times New Roman"/>
                <a:cs typeface="Times New Roman"/>
              </a:rPr>
              <a:t>m</a:t>
            </a:r>
            <a:r>
              <a:rPr sz="2550" spc="-397" baseline="32679" dirty="0">
                <a:latin typeface="Courier New"/>
                <a:cs typeface="Courier New"/>
              </a:rPr>
              <a:t>i</a:t>
            </a:r>
            <a:r>
              <a:rPr sz="2200" spc="-835" dirty="0">
                <a:latin typeface="Times New Roman"/>
                <a:cs typeface="Times New Roman"/>
              </a:rPr>
              <a:t>1</a:t>
            </a:r>
            <a:r>
              <a:rPr sz="2550" spc="7" baseline="32679" dirty="0">
                <a:latin typeface="Courier New"/>
                <a:cs typeface="Courier New"/>
              </a:rPr>
              <a:t>n</a:t>
            </a:r>
            <a:r>
              <a:rPr sz="2550" spc="-1012" baseline="32679" dirty="0">
                <a:latin typeface="Courier New"/>
                <a:cs typeface="Courier New"/>
              </a:rPr>
              <a:t>t</a:t>
            </a:r>
            <a:r>
              <a:rPr sz="2200" dirty="0">
                <a:latin typeface="Times New Roman"/>
                <a:cs typeface="Times New Roman"/>
              </a:rPr>
              <a:t>&gt;</a:t>
            </a:r>
            <a:r>
              <a:rPr sz="2200" spc="-85" dirty="0">
                <a:latin typeface="Times New Roman"/>
                <a:cs typeface="Times New Roman"/>
              </a:rPr>
              <a:t> </a:t>
            </a:r>
            <a:r>
              <a:rPr sz="2550" spc="-1417" baseline="32679" dirty="0">
                <a:latin typeface="Courier New"/>
                <a:cs typeface="Courier New"/>
              </a:rPr>
              <a:t>n</a:t>
            </a:r>
            <a:r>
              <a:rPr sz="2200" spc="-155" dirty="0">
                <a:latin typeface="Times New Roman"/>
                <a:cs typeface="Times New Roman"/>
              </a:rPr>
              <a:t>n</a:t>
            </a:r>
            <a:r>
              <a:rPr sz="2550" spc="-1312" baseline="32679" dirty="0">
                <a:latin typeface="Courier New"/>
                <a:cs typeface="Courier New"/>
              </a:rPr>
              <a:t>u</a:t>
            </a:r>
            <a:r>
              <a:rPr sz="2200" spc="-225" dirty="0">
                <a:latin typeface="Times New Roman"/>
                <a:cs typeface="Times New Roman"/>
              </a:rPr>
              <a:t>u</a:t>
            </a:r>
            <a:r>
              <a:rPr sz="2550" spc="-1207" baseline="32679" dirty="0">
                <a:latin typeface="Courier New"/>
                <a:cs typeface="Courier New"/>
              </a:rPr>
              <a:t>m</a:t>
            </a:r>
            <a:r>
              <a:rPr sz="2200" spc="-905" dirty="0">
                <a:latin typeface="Times New Roman"/>
                <a:cs typeface="Times New Roman"/>
              </a:rPr>
              <a:t>m</a:t>
            </a:r>
            <a:r>
              <a:rPr sz="2550" spc="-187" baseline="32679" dirty="0">
                <a:latin typeface="Courier New"/>
                <a:cs typeface="Courier New"/>
              </a:rPr>
              <a:t>2</a:t>
            </a:r>
            <a:r>
              <a:rPr sz="2200" spc="-975" dirty="0">
                <a:latin typeface="Times New Roman"/>
                <a:cs typeface="Times New Roman"/>
              </a:rPr>
              <a:t>2</a:t>
            </a:r>
            <a:r>
              <a:rPr sz="2550" spc="-82" baseline="32679" dirty="0">
                <a:latin typeface="Courier New"/>
                <a:cs typeface="Courier New"/>
              </a:rPr>
              <a:t>)</a:t>
            </a:r>
            <a:r>
              <a:rPr sz="2200" dirty="0">
                <a:latin typeface="Times New Roman"/>
                <a:cs typeface="Times New Roman"/>
              </a:rPr>
              <a:t>)</a:t>
            </a:r>
            <a:r>
              <a:rPr sz="2200" spc="-200" dirty="0">
                <a:latin typeface="Times New Roman"/>
                <a:cs typeface="Times New Roman"/>
              </a:rPr>
              <a:t> </a:t>
            </a:r>
            <a:r>
              <a:rPr sz="2550" spc="-1237" baseline="32679" dirty="0">
                <a:latin typeface="Courier New"/>
                <a:cs typeface="Courier New"/>
              </a:rPr>
              <a:t>{</a:t>
            </a:r>
            <a:r>
              <a:rPr sz="2200" dirty="0">
                <a:latin typeface="Times New Roman"/>
                <a:cs typeface="Times New Roman"/>
              </a:rPr>
              <a:t>is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true</a:t>
            </a:r>
            <a:endParaRPr sz="2200">
              <a:latin typeface="Times New Roman"/>
              <a:cs typeface="Times New Roman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0" y="0"/>
            <a:ext cx="12192000" cy="1250950"/>
            <a:chOff x="0" y="0"/>
            <a:chExt cx="12192000" cy="1250950"/>
          </a:xfrm>
        </p:grpSpPr>
        <p:sp>
          <p:nvSpPr>
            <p:cNvPr id="31" name="object 31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</p:grpSp>
      <p:sp>
        <p:nvSpPr>
          <p:cNvPr id="34" name="object 34"/>
          <p:cNvSpPr txBox="1">
            <a:spLocks noGrp="1"/>
          </p:cNvSpPr>
          <p:nvPr>
            <p:ph type="title"/>
          </p:nvPr>
        </p:nvSpPr>
        <p:spPr>
          <a:xfrm>
            <a:off x="993139" y="118871"/>
            <a:ext cx="3780154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5.3.</a:t>
            </a:r>
            <a:r>
              <a:rPr spc="-20" dirty="0"/>
              <a:t> </a:t>
            </a:r>
            <a:r>
              <a:rPr spc="-5" dirty="0"/>
              <a:t>Calling</a:t>
            </a:r>
            <a:r>
              <a:rPr spc="-20" dirty="0"/>
              <a:t> </a:t>
            </a:r>
            <a:r>
              <a:rPr spc="-5" dirty="0"/>
              <a:t>Methods</a:t>
            </a:r>
          </a:p>
        </p:txBody>
      </p:sp>
      <p:sp>
        <p:nvSpPr>
          <p:cNvPr id="35" name="object 3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Lecture</a:t>
            </a:r>
            <a:r>
              <a:rPr spc="-15" dirty="0"/>
              <a:t> </a:t>
            </a:r>
            <a:r>
              <a:rPr dirty="0"/>
              <a:t>5</a:t>
            </a:r>
            <a:r>
              <a:rPr spc="-15" dirty="0"/>
              <a:t> </a:t>
            </a:r>
            <a:r>
              <a:rPr dirty="0"/>
              <a:t>-</a:t>
            </a:r>
            <a:r>
              <a:rPr spc="-25" dirty="0"/>
              <a:t> </a:t>
            </a:r>
            <a:r>
              <a:rPr spc="-5" dirty="0"/>
              <a:t>Methods</a:t>
            </a:r>
          </a:p>
        </p:txBody>
      </p:sp>
      <p:sp>
        <p:nvSpPr>
          <p:cNvPr id="36" name="object 3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0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760237" y="1526563"/>
            <a:ext cx="2368550" cy="2809240"/>
            <a:chOff x="7760237" y="1526563"/>
            <a:chExt cx="2368550" cy="2809240"/>
          </a:xfrm>
        </p:grpSpPr>
        <p:sp>
          <p:nvSpPr>
            <p:cNvPr id="3" name="object 3"/>
            <p:cNvSpPr/>
            <p:nvPr/>
          </p:nvSpPr>
          <p:spPr>
            <a:xfrm>
              <a:off x="10106595" y="2501977"/>
              <a:ext cx="20320" cy="1340485"/>
            </a:xfrm>
            <a:custGeom>
              <a:avLst/>
              <a:gdLst/>
              <a:ahLst/>
              <a:cxnLst/>
              <a:rect l="l" t="t" r="r" b="b"/>
              <a:pathLst>
                <a:path w="20320" h="1340485">
                  <a:moveTo>
                    <a:pt x="13194" y="79254"/>
                  </a:moveTo>
                  <a:lnTo>
                    <a:pt x="6597" y="79254"/>
                  </a:lnTo>
                  <a:lnTo>
                    <a:pt x="9895" y="82552"/>
                  </a:lnTo>
                  <a:lnTo>
                    <a:pt x="13194" y="79254"/>
                  </a:lnTo>
                  <a:close/>
                </a:path>
                <a:path w="20320" h="1340485">
                  <a:moveTo>
                    <a:pt x="13194" y="0"/>
                  </a:moveTo>
                  <a:lnTo>
                    <a:pt x="6597" y="0"/>
                  </a:lnTo>
                  <a:lnTo>
                    <a:pt x="0" y="6596"/>
                  </a:lnTo>
                  <a:lnTo>
                    <a:pt x="0" y="75955"/>
                  </a:lnTo>
                  <a:lnTo>
                    <a:pt x="3298" y="79254"/>
                  </a:lnTo>
                  <a:lnTo>
                    <a:pt x="16493" y="79254"/>
                  </a:lnTo>
                  <a:lnTo>
                    <a:pt x="19791" y="75955"/>
                  </a:lnTo>
                  <a:lnTo>
                    <a:pt x="19791" y="6596"/>
                  </a:lnTo>
                  <a:lnTo>
                    <a:pt x="13194" y="0"/>
                  </a:lnTo>
                  <a:close/>
                </a:path>
                <a:path w="20320" h="1340485">
                  <a:moveTo>
                    <a:pt x="16493" y="145223"/>
                  </a:moveTo>
                  <a:lnTo>
                    <a:pt x="3298" y="145223"/>
                  </a:lnTo>
                  <a:lnTo>
                    <a:pt x="0" y="148521"/>
                  </a:lnTo>
                  <a:lnTo>
                    <a:pt x="0" y="217789"/>
                  </a:lnTo>
                  <a:lnTo>
                    <a:pt x="6597" y="224386"/>
                  </a:lnTo>
                  <a:lnTo>
                    <a:pt x="13194" y="224386"/>
                  </a:lnTo>
                  <a:lnTo>
                    <a:pt x="19791" y="217789"/>
                  </a:lnTo>
                  <a:lnTo>
                    <a:pt x="19791" y="148521"/>
                  </a:lnTo>
                  <a:lnTo>
                    <a:pt x="16493" y="145223"/>
                  </a:lnTo>
                  <a:close/>
                </a:path>
                <a:path w="20320" h="1340485">
                  <a:moveTo>
                    <a:pt x="9895" y="141924"/>
                  </a:moveTo>
                  <a:lnTo>
                    <a:pt x="6597" y="145223"/>
                  </a:lnTo>
                  <a:lnTo>
                    <a:pt x="13194" y="145223"/>
                  </a:lnTo>
                  <a:lnTo>
                    <a:pt x="9895" y="141924"/>
                  </a:lnTo>
                  <a:close/>
                </a:path>
                <a:path w="20320" h="1340485">
                  <a:moveTo>
                    <a:pt x="13194" y="287148"/>
                  </a:moveTo>
                  <a:lnTo>
                    <a:pt x="6597" y="287148"/>
                  </a:lnTo>
                  <a:lnTo>
                    <a:pt x="0" y="293745"/>
                  </a:lnTo>
                  <a:lnTo>
                    <a:pt x="0" y="363012"/>
                  </a:lnTo>
                  <a:lnTo>
                    <a:pt x="6597" y="369609"/>
                  </a:lnTo>
                  <a:lnTo>
                    <a:pt x="13194" y="369609"/>
                  </a:lnTo>
                  <a:lnTo>
                    <a:pt x="19791" y="363012"/>
                  </a:lnTo>
                  <a:lnTo>
                    <a:pt x="19791" y="293745"/>
                  </a:lnTo>
                  <a:lnTo>
                    <a:pt x="13194" y="287148"/>
                  </a:lnTo>
                  <a:close/>
                </a:path>
                <a:path w="20320" h="1340485">
                  <a:moveTo>
                    <a:pt x="13194" y="432371"/>
                  </a:moveTo>
                  <a:lnTo>
                    <a:pt x="6597" y="432371"/>
                  </a:lnTo>
                  <a:lnTo>
                    <a:pt x="0" y="438968"/>
                  </a:lnTo>
                  <a:lnTo>
                    <a:pt x="0" y="508235"/>
                  </a:lnTo>
                  <a:lnTo>
                    <a:pt x="6597" y="514832"/>
                  </a:lnTo>
                  <a:lnTo>
                    <a:pt x="13194" y="514832"/>
                  </a:lnTo>
                  <a:lnTo>
                    <a:pt x="19791" y="508235"/>
                  </a:lnTo>
                  <a:lnTo>
                    <a:pt x="19791" y="438968"/>
                  </a:lnTo>
                  <a:lnTo>
                    <a:pt x="13194" y="432371"/>
                  </a:lnTo>
                  <a:close/>
                </a:path>
                <a:path w="20320" h="1340485">
                  <a:moveTo>
                    <a:pt x="13194" y="656757"/>
                  </a:moveTo>
                  <a:lnTo>
                    <a:pt x="6597" y="656757"/>
                  </a:lnTo>
                  <a:lnTo>
                    <a:pt x="9895" y="660056"/>
                  </a:lnTo>
                  <a:lnTo>
                    <a:pt x="13194" y="656757"/>
                  </a:lnTo>
                  <a:close/>
                </a:path>
                <a:path w="20320" h="1340485">
                  <a:moveTo>
                    <a:pt x="13194" y="577503"/>
                  </a:moveTo>
                  <a:lnTo>
                    <a:pt x="6597" y="577503"/>
                  </a:lnTo>
                  <a:lnTo>
                    <a:pt x="0" y="584100"/>
                  </a:lnTo>
                  <a:lnTo>
                    <a:pt x="0" y="653459"/>
                  </a:lnTo>
                  <a:lnTo>
                    <a:pt x="3298" y="656757"/>
                  </a:lnTo>
                  <a:lnTo>
                    <a:pt x="16493" y="656757"/>
                  </a:lnTo>
                  <a:lnTo>
                    <a:pt x="19791" y="653459"/>
                  </a:lnTo>
                  <a:lnTo>
                    <a:pt x="19791" y="584100"/>
                  </a:lnTo>
                  <a:lnTo>
                    <a:pt x="13194" y="577503"/>
                  </a:lnTo>
                  <a:close/>
                </a:path>
                <a:path w="20320" h="1340485">
                  <a:moveTo>
                    <a:pt x="16493" y="722726"/>
                  </a:moveTo>
                  <a:lnTo>
                    <a:pt x="3298" y="722726"/>
                  </a:lnTo>
                  <a:lnTo>
                    <a:pt x="0" y="726025"/>
                  </a:lnTo>
                  <a:lnTo>
                    <a:pt x="0" y="795384"/>
                  </a:lnTo>
                  <a:lnTo>
                    <a:pt x="6597" y="801981"/>
                  </a:lnTo>
                  <a:lnTo>
                    <a:pt x="13194" y="801981"/>
                  </a:lnTo>
                  <a:lnTo>
                    <a:pt x="19791" y="795384"/>
                  </a:lnTo>
                  <a:lnTo>
                    <a:pt x="19791" y="726025"/>
                  </a:lnTo>
                  <a:lnTo>
                    <a:pt x="16493" y="722726"/>
                  </a:lnTo>
                  <a:close/>
                </a:path>
                <a:path w="20320" h="1340485">
                  <a:moveTo>
                    <a:pt x="9895" y="719428"/>
                  </a:moveTo>
                  <a:lnTo>
                    <a:pt x="6597" y="722726"/>
                  </a:lnTo>
                  <a:lnTo>
                    <a:pt x="13194" y="722726"/>
                  </a:lnTo>
                  <a:lnTo>
                    <a:pt x="9895" y="719428"/>
                  </a:lnTo>
                  <a:close/>
                </a:path>
                <a:path w="20320" h="1340485">
                  <a:moveTo>
                    <a:pt x="13194" y="864651"/>
                  </a:moveTo>
                  <a:lnTo>
                    <a:pt x="6597" y="864651"/>
                  </a:lnTo>
                  <a:lnTo>
                    <a:pt x="0" y="871248"/>
                  </a:lnTo>
                  <a:lnTo>
                    <a:pt x="0" y="940607"/>
                  </a:lnTo>
                  <a:lnTo>
                    <a:pt x="6597" y="947204"/>
                  </a:lnTo>
                  <a:lnTo>
                    <a:pt x="13194" y="947204"/>
                  </a:lnTo>
                  <a:lnTo>
                    <a:pt x="19791" y="940607"/>
                  </a:lnTo>
                  <a:lnTo>
                    <a:pt x="19791" y="871248"/>
                  </a:lnTo>
                  <a:lnTo>
                    <a:pt x="13194" y="864651"/>
                  </a:lnTo>
                  <a:close/>
                </a:path>
                <a:path w="20320" h="1340485">
                  <a:moveTo>
                    <a:pt x="13194" y="1009874"/>
                  </a:moveTo>
                  <a:lnTo>
                    <a:pt x="6597" y="1009874"/>
                  </a:lnTo>
                  <a:lnTo>
                    <a:pt x="0" y="1016471"/>
                  </a:lnTo>
                  <a:lnTo>
                    <a:pt x="0" y="1085739"/>
                  </a:lnTo>
                  <a:lnTo>
                    <a:pt x="6597" y="1092336"/>
                  </a:lnTo>
                  <a:lnTo>
                    <a:pt x="13194" y="1092336"/>
                  </a:lnTo>
                  <a:lnTo>
                    <a:pt x="19791" y="1085739"/>
                  </a:lnTo>
                  <a:lnTo>
                    <a:pt x="19791" y="1016471"/>
                  </a:lnTo>
                  <a:lnTo>
                    <a:pt x="13194" y="1009874"/>
                  </a:lnTo>
                  <a:close/>
                </a:path>
                <a:path w="20320" h="1340485">
                  <a:moveTo>
                    <a:pt x="13194" y="1234261"/>
                  </a:moveTo>
                  <a:lnTo>
                    <a:pt x="6597" y="1234261"/>
                  </a:lnTo>
                  <a:lnTo>
                    <a:pt x="9895" y="1237559"/>
                  </a:lnTo>
                  <a:lnTo>
                    <a:pt x="13194" y="1234261"/>
                  </a:lnTo>
                  <a:close/>
                </a:path>
                <a:path w="20320" h="1340485">
                  <a:moveTo>
                    <a:pt x="13194" y="1155098"/>
                  </a:moveTo>
                  <a:lnTo>
                    <a:pt x="6597" y="1155098"/>
                  </a:lnTo>
                  <a:lnTo>
                    <a:pt x="0" y="1161695"/>
                  </a:lnTo>
                  <a:lnTo>
                    <a:pt x="0" y="1230962"/>
                  </a:lnTo>
                  <a:lnTo>
                    <a:pt x="3298" y="1234261"/>
                  </a:lnTo>
                  <a:lnTo>
                    <a:pt x="16493" y="1234261"/>
                  </a:lnTo>
                  <a:lnTo>
                    <a:pt x="19791" y="1230962"/>
                  </a:lnTo>
                  <a:lnTo>
                    <a:pt x="19791" y="1161695"/>
                  </a:lnTo>
                  <a:lnTo>
                    <a:pt x="13194" y="1155098"/>
                  </a:lnTo>
                  <a:close/>
                </a:path>
                <a:path w="20320" h="1340485">
                  <a:moveTo>
                    <a:pt x="16493" y="1300321"/>
                  </a:moveTo>
                  <a:lnTo>
                    <a:pt x="3298" y="1300321"/>
                  </a:lnTo>
                  <a:lnTo>
                    <a:pt x="0" y="1303620"/>
                  </a:lnTo>
                  <a:lnTo>
                    <a:pt x="0" y="1333306"/>
                  </a:lnTo>
                  <a:lnTo>
                    <a:pt x="6597" y="1339903"/>
                  </a:lnTo>
                  <a:lnTo>
                    <a:pt x="13194" y="1339903"/>
                  </a:lnTo>
                  <a:lnTo>
                    <a:pt x="19791" y="1333306"/>
                  </a:lnTo>
                  <a:lnTo>
                    <a:pt x="19791" y="1303620"/>
                  </a:lnTo>
                  <a:lnTo>
                    <a:pt x="16493" y="1300321"/>
                  </a:lnTo>
                  <a:close/>
                </a:path>
                <a:path w="20320" h="1340485">
                  <a:moveTo>
                    <a:pt x="9895" y="1297023"/>
                  </a:moveTo>
                  <a:lnTo>
                    <a:pt x="6597" y="1300321"/>
                  </a:lnTo>
                  <a:lnTo>
                    <a:pt x="13194" y="1300321"/>
                  </a:lnTo>
                  <a:lnTo>
                    <a:pt x="9895" y="129702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0106595" y="2501977"/>
              <a:ext cx="20320" cy="1340485"/>
            </a:xfrm>
            <a:custGeom>
              <a:avLst/>
              <a:gdLst/>
              <a:ahLst/>
              <a:cxnLst/>
              <a:rect l="l" t="t" r="r" b="b"/>
              <a:pathLst>
                <a:path w="20320" h="1340485">
                  <a:moveTo>
                    <a:pt x="19791" y="9895"/>
                  </a:moveTo>
                  <a:lnTo>
                    <a:pt x="19791" y="69359"/>
                  </a:lnTo>
                  <a:lnTo>
                    <a:pt x="19791" y="75955"/>
                  </a:lnTo>
                  <a:lnTo>
                    <a:pt x="16493" y="79254"/>
                  </a:lnTo>
                  <a:lnTo>
                    <a:pt x="13194" y="79254"/>
                  </a:lnTo>
                  <a:lnTo>
                    <a:pt x="9895" y="82552"/>
                  </a:lnTo>
                  <a:lnTo>
                    <a:pt x="6597" y="79254"/>
                  </a:lnTo>
                  <a:lnTo>
                    <a:pt x="3298" y="79254"/>
                  </a:lnTo>
                  <a:lnTo>
                    <a:pt x="0" y="75955"/>
                  </a:lnTo>
                  <a:lnTo>
                    <a:pt x="0" y="69359"/>
                  </a:lnTo>
                  <a:lnTo>
                    <a:pt x="0" y="9895"/>
                  </a:lnTo>
                  <a:lnTo>
                    <a:pt x="0" y="6596"/>
                  </a:lnTo>
                  <a:lnTo>
                    <a:pt x="3298" y="3298"/>
                  </a:lnTo>
                  <a:lnTo>
                    <a:pt x="6597" y="0"/>
                  </a:lnTo>
                  <a:lnTo>
                    <a:pt x="9895" y="0"/>
                  </a:lnTo>
                  <a:lnTo>
                    <a:pt x="13194" y="0"/>
                  </a:lnTo>
                  <a:lnTo>
                    <a:pt x="16493" y="3298"/>
                  </a:lnTo>
                  <a:lnTo>
                    <a:pt x="19791" y="6596"/>
                  </a:lnTo>
                  <a:lnTo>
                    <a:pt x="19791" y="9895"/>
                  </a:lnTo>
                  <a:close/>
                </a:path>
                <a:path w="20320" h="1340485">
                  <a:moveTo>
                    <a:pt x="19791" y="151820"/>
                  </a:moveTo>
                  <a:lnTo>
                    <a:pt x="19791" y="214490"/>
                  </a:lnTo>
                  <a:lnTo>
                    <a:pt x="19791" y="217789"/>
                  </a:lnTo>
                  <a:lnTo>
                    <a:pt x="16493" y="221087"/>
                  </a:lnTo>
                  <a:lnTo>
                    <a:pt x="13194" y="224386"/>
                  </a:lnTo>
                  <a:lnTo>
                    <a:pt x="9895" y="224386"/>
                  </a:lnTo>
                  <a:lnTo>
                    <a:pt x="6597" y="224386"/>
                  </a:lnTo>
                  <a:lnTo>
                    <a:pt x="3298" y="221087"/>
                  </a:lnTo>
                  <a:lnTo>
                    <a:pt x="0" y="217789"/>
                  </a:lnTo>
                  <a:lnTo>
                    <a:pt x="0" y="214490"/>
                  </a:lnTo>
                  <a:lnTo>
                    <a:pt x="0" y="151820"/>
                  </a:lnTo>
                  <a:lnTo>
                    <a:pt x="0" y="148521"/>
                  </a:lnTo>
                  <a:lnTo>
                    <a:pt x="3298" y="145223"/>
                  </a:lnTo>
                  <a:lnTo>
                    <a:pt x="6597" y="145223"/>
                  </a:lnTo>
                  <a:lnTo>
                    <a:pt x="9895" y="141924"/>
                  </a:lnTo>
                  <a:lnTo>
                    <a:pt x="13194" y="145223"/>
                  </a:lnTo>
                  <a:lnTo>
                    <a:pt x="16493" y="145223"/>
                  </a:lnTo>
                  <a:lnTo>
                    <a:pt x="19791" y="148521"/>
                  </a:lnTo>
                  <a:lnTo>
                    <a:pt x="19791" y="151820"/>
                  </a:lnTo>
                  <a:close/>
                </a:path>
                <a:path w="20320" h="1340485">
                  <a:moveTo>
                    <a:pt x="19791" y="297043"/>
                  </a:moveTo>
                  <a:lnTo>
                    <a:pt x="19791" y="359714"/>
                  </a:lnTo>
                  <a:lnTo>
                    <a:pt x="19791" y="363012"/>
                  </a:lnTo>
                  <a:lnTo>
                    <a:pt x="16493" y="366311"/>
                  </a:lnTo>
                  <a:lnTo>
                    <a:pt x="13194" y="369609"/>
                  </a:lnTo>
                  <a:lnTo>
                    <a:pt x="9895" y="369609"/>
                  </a:lnTo>
                  <a:lnTo>
                    <a:pt x="6597" y="369609"/>
                  </a:lnTo>
                  <a:lnTo>
                    <a:pt x="3298" y="366311"/>
                  </a:lnTo>
                  <a:lnTo>
                    <a:pt x="0" y="363012"/>
                  </a:lnTo>
                  <a:lnTo>
                    <a:pt x="0" y="359714"/>
                  </a:lnTo>
                  <a:lnTo>
                    <a:pt x="0" y="297043"/>
                  </a:lnTo>
                  <a:lnTo>
                    <a:pt x="0" y="293745"/>
                  </a:lnTo>
                  <a:lnTo>
                    <a:pt x="3298" y="290446"/>
                  </a:lnTo>
                  <a:lnTo>
                    <a:pt x="6597" y="287148"/>
                  </a:lnTo>
                  <a:lnTo>
                    <a:pt x="9895" y="287148"/>
                  </a:lnTo>
                  <a:lnTo>
                    <a:pt x="13194" y="287148"/>
                  </a:lnTo>
                  <a:lnTo>
                    <a:pt x="16493" y="290446"/>
                  </a:lnTo>
                  <a:lnTo>
                    <a:pt x="19791" y="293745"/>
                  </a:lnTo>
                  <a:lnTo>
                    <a:pt x="19791" y="297043"/>
                  </a:lnTo>
                  <a:close/>
                </a:path>
                <a:path w="20320" h="1340485">
                  <a:moveTo>
                    <a:pt x="19791" y="442266"/>
                  </a:moveTo>
                  <a:lnTo>
                    <a:pt x="19791" y="504937"/>
                  </a:lnTo>
                  <a:lnTo>
                    <a:pt x="19791" y="508235"/>
                  </a:lnTo>
                  <a:lnTo>
                    <a:pt x="16493" y="511534"/>
                  </a:lnTo>
                  <a:lnTo>
                    <a:pt x="13194" y="514832"/>
                  </a:lnTo>
                  <a:lnTo>
                    <a:pt x="9895" y="514832"/>
                  </a:lnTo>
                  <a:lnTo>
                    <a:pt x="6597" y="514832"/>
                  </a:lnTo>
                  <a:lnTo>
                    <a:pt x="3298" y="511534"/>
                  </a:lnTo>
                  <a:lnTo>
                    <a:pt x="0" y="508235"/>
                  </a:lnTo>
                  <a:lnTo>
                    <a:pt x="0" y="504937"/>
                  </a:lnTo>
                  <a:lnTo>
                    <a:pt x="0" y="442266"/>
                  </a:lnTo>
                  <a:lnTo>
                    <a:pt x="0" y="438968"/>
                  </a:lnTo>
                  <a:lnTo>
                    <a:pt x="3298" y="435670"/>
                  </a:lnTo>
                  <a:lnTo>
                    <a:pt x="6597" y="432371"/>
                  </a:lnTo>
                  <a:lnTo>
                    <a:pt x="9895" y="432371"/>
                  </a:lnTo>
                  <a:lnTo>
                    <a:pt x="13194" y="432371"/>
                  </a:lnTo>
                  <a:lnTo>
                    <a:pt x="16493" y="435670"/>
                  </a:lnTo>
                  <a:lnTo>
                    <a:pt x="19791" y="438968"/>
                  </a:lnTo>
                  <a:lnTo>
                    <a:pt x="19791" y="442266"/>
                  </a:lnTo>
                  <a:close/>
                </a:path>
                <a:path w="20320" h="1340485">
                  <a:moveTo>
                    <a:pt x="19791" y="587490"/>
                  </a:moveTo>
                  <a:lnTo>
                    <a:pt x="19791" y="646862"/>
                  </a:lnTo>
                  <a:lnTo>
                    <a:pt x="19791" y="653459"/>
                  </a:lnTo>
                  <a:lnTo>
                    <a:pt x="16493" y="656757"/>
                  </a:lnTo>
                  <a:lnTo>
                    <a:pt x="13194" y="656757"/>
                  </a:lnTo>
                  <a:lnTo>
                    <a:pt x="9895" y="660056"/>
                  </a:lnTo>
                  <a:lnTo>
                    <a:pt x="6597" y="656757"/>
                  </a:lnTo>
                  <a:lnTo>
                    <a:pt x="3298" y="656757"/>
                  </a:lnTo>
                  <a:lnTo>
                    <a:pt x="0" y="653459"/>
                  </a:lnTo>
                  <a:lnTo>
                    <a:pt x="0" y="646862"/>
                  </a:lnTo>
                  <a:lnTo>
                    <a:pt x="0" y="587490"/>
                  </a:lnTo>
                  <a:lnTo>
                    <a:pt x="0" y="584100"/>
                  </a:lnTo>
                  <a:lnTo>
                    <a:pt x="3298" y="580801"/>
                  </a:lnTo>
                  <a:lnTo>
                    <a:pt x="6597" y="577503"/>
                  </a:lnTo>
                  <a:lnTo>
                    <a:pt x="9895" y="577503"/>
                  </a:lnTo>
                  <a:lnTo>
                    <a:pt x="13194" y="577503"/>
                  </a:lnTo>
                  <a:lnTo>
                    <a:pt x="16493" y="580801"/>
                  </a:lnTo>
                  <a:lnTo>
                    <a:pt x="19791" y="584100"/>
                  </a:lnTo>
                  <a:lnTo>
                    <a:pt x="19791" y="587490"/>
                  </a:lnTo>
                  <a:close/>
                </a:path>
                <a:path w="20320" h="1340485">
                  <a:moveTo>
                    <a:pt x="19791" y="729323"/>
                  </a:moveTo>
                  <a:lnTo>
                    <a:pt x="19791" y="792085"/>
                  </a:lnTo>
                  <a:lnTo>
                    <a:pt x="19791" y="795384"/>
                  </a:lnTo>
                  <a:lnTo>
                    <a:pt x="16493" y="798682"/>
                  </a:lnTo>
                  <a:lnTo>
                    <a:pt x="13194" y="801981"/>
                  </a:lnTo>
                  <a:lnTo>
                    <a:pt x="9895" y="801981"/>
                  </a:lnTo>
                  <a:lnTo>
                    <a:pt x="6597" y="801981"/>
                  </a:lnTo>
                  <a:lnTo>
                    <a:pt x="3298" y="798682"/>
                  </a:lnTo>
                  <a:lnTo>
                    <a:pt x="0" y="795384"/>
                  </a:lnTo>
                  <a:lnTo>
                    <a:pt x="0" y="792085"/>
                  </a:lnTo>
                  <a:lnTo>
                    <a:pt x="0" y="729323"/>
                  </a:lnTo>
                  <a:lnTo>
                    <a:pt x="0" y="726025"/>
                  </a:lnTo>
                  <a:lnTo>
                    <a:pt x="3298" y="722726"/>
                  </a:lnTo>
                  <a:lnTo>
                    <a:pt x="6597" y="722726"/>
                  </a:lnTo>
                  <a:lnTo>
                    <a:pt x="9895" y="719428"/>
                  </a:lnTo>
                  <a:lnTo>
                    <a:pt x="13194" y="722726"/>
                  </a:lnTo>
                  <a:lnTo>
                    <a:pt x="16493" y="722726"/>
                  </a:lnTo>
                  <a:lnTo>
                    <a:pt x="19791" y="726025"/>
                  </a:lnTo>
                  <a:lnTo>
                    <a:pt x="19791" y="729323"/>
                  </a:lnTo>
                  <a:close/>
                </a:path>
                <a:path w="20320" h="1340485">
                  <a:moveTo>
                    <a:pt x="19791" y="874546"/>
                  </a:moveTo>
                  <a:lnTo>
                    <a:pt x="19791" y="937309"/>
                  </a:lnTo>
                  <a:lnTo>
                    <a:pt x="19791" y="940607"/>
                  </a:lnTo>
                  <a:lnTo>
                    <a:pt x="16493" y="943905"/>
                  </a:lnTo>
                  <a:lnTo>
                    <a:pt x="13194" y="947204"/>
                  </a:lnTo>
                  <a:lnTo>
                    <a:pt x="9895" y="947204"/>
                  </a:lnTo>
                  <a:lnTo>
                    <a:pt x="6597" y="947204"/>
                  </a:lnTo>
                  <a:lnTo>
                    <a:pt x="3298" y="943905"/>
                  </a:lnTo>
                  <a:lnTo>
                    <a:pt x="0" y="940607"/>
                  </a:lnTo>
                  <a:lnTo>
                    <a:pt x="0" y="937309"/>
                  </a:lnTo>
                  <a:lnTo>
                    <a:pt x="0" y="874546"/>
                  </a:lnTo>
                  <a:lnTo>
                    <a:pt x="0" y="871248"/>
                  </a:lnTo>
                  <a:lnTo>
                    <a:pt x="3298" y="867950"/>
                  </a:lnTo>
                  <a:lnTo>
                    <a:pt x="6597" y="864651"/>
                  </a:lnTo>
                  <a:lnTo>
                    <a:pt x="9895" y="864651"/>
                  </a:lnTo>
                  <a:lnTo>
                    <a:pt x="13194" y="864651"/>
                  </a:lnTo>
                  <a:lnTo>
                    <a:pt x="16493" y="867950"/>
                  </a:lnTo>
                  <a:lnTo>
                    <a:pt x="19791" y="871248"/>
                  </a:lnTo>
                  <a:lnTo>
                    <a:pt x="19791" y="874546"/>
                  </a:lnTo>
                  <a:close/>
                </a:path>
                <a:path w="20320" h="1340485">
                  <a:moveTo>
                    <a:pt x="19791" y="1019770"/>
                  </a:moveTo>
                  <a:lnTo>
                    <a:pt x="19791" y="1082440"/>
                  </a:lnTo>
                  <a:lnTo>
                    <a:pt x="19791" y="1085739"/>
                  </a:lnTo>
                  <a:lnTo>
                    <a:pt x="16493" y="1089037"/>
                  </a:lnTo>
                  <a:lnTo>
                    <a:pt x="13194" y="1092336"/>
                  </a:lnTo>
                  <a:lnTo>
                    <a:pt x="9895" y="1092336"/>
                  </a:lnTo>
                  <a:lnTo>
                    <a:pt x="6597" y="1092336"/>
                  </a:lnTo>
                  <a:lnTo>
                    <a:pt x="3298" y="1089037"/>
                  </a:lnTo>
                  <a:lnTo>
                    <a:pt x="0" y="1085739"/>
                  </a:lnTo>
                  <a:lnTo>
                    <a:pt x="0" y="1082440"/>
                  </a:lnTo>
                  <a:lnTo>
                    <a:pt x="0" y="1019770"/>
                  </a:lnTo>
                  <a:lnTo>
                    <a:pt x="0" y="1016471"/>
                  </a:lnTo>
                  <a:lnTo>
                    <a:pt x="3298" y="1013173"/>
                  </a:lnTo>
                  <a:lnTo>
                    <a:pt x="6597" y="1009874"/>
                  </a:lnTo>
                  <a:lnTo>
                    <a:pt x="9895" y="1009874"/>
                  </a:lnTo>
                  <a:lnTo>
                    <a:pt x="13194" y="1009874"/>
                  </a:lnTo>
                  <a:lnTo>
                    <a:pt x="16493" y="1013173"/>
                  </a:lnTo>
                  <a:lnTo>
                    <a:pt x="19791" y="1016471"/>
                  </a:lnTo>
                  <a:lnTo>
                    <a:pt x="19791" y="1019770"/>
                  </a:lnTo>
                  <a:close/>
                </a:path>
                <a:path w="20320" h="1340485">
                  <a:moveTo>
                    <a:pt x="19791" y="1164993"/>
                  </a:moveTo>
                  <a:lnTo>
                    <a:pt x="19791" y="1224365"/>
                  </a:lnTo>
                  <a:lnTo>
                    <a:pt x="19791" y="1230962"/>
                  </a:lnTo>
                  <a:lnTo>
                    <a:pt x="16493" y="1234261"/>
                  </a:lnTo>
                  <a:lnTo>
                    <a:pt x="13194" y="1234261"/>
                  </a:lnTo>
                  <a:lnTo>
                    <a:pt x="9895" y="1237559"/>
                  </a:lnTo>
                  <a:lnTo>
                    <a:pt x="6597" y="1234261"/>
                  </a:lnTo>
                  <a:lnTo>
                    <a:pt x="3298" y="1234261"/>
                  </a:lnTo>
                  <a:lnTo>
                    <a:pt x="0" y="1230962"/>
                  </a:lnTo>
                  <a:lnTo>
                    <a:pt x="0" y="1224365"/>
                  </a:lnTo>
                  <a:lnTo>
                    <a:pt x="0" y="1164993"/>
                  </a:lnTo>
                  <a:lnTo>
                    <a:pt x="0" y="1161695"/>
                  </a:lnTo>
                  <a:lnTo>
                    <a:pt x="3298" y="1158396"/>
                  </a:lnTo>
                  <a:lnTo>
                    <a:pt x="6597" y="1155098"/>
                  </a:lnTo>
                  <a:lnTo>
                    <a:pt x="9895" y="1155098"/>
                  </a:lnTo>
                  <a:lnTo>
                    <a:pt x="13194" y="1155098"/>
                  </a:lnTo>
                  <a:lnTo>
                    <a:pt x="16493" y="1158396"/>
                  </a:lnTo>
                  <a:lnTo>
                    <a:pt x="19791" y="1161695"/>
                  </a:lnTo>
                  <a:lnTo>
                    <a:pt x="19791" y="1164993"/>
                  </a:lnTo>
                  <a:close/>
                </a:path>
                <a:path w="20320" h="1340485">
                  <a:moveTo>
                    <a:pt x="19791" y="1306918"/>
                  </a:moveTo>
                  <a:lnTo>
                    <a:pt x="19791" y="1330007"/>
                  </a:lnTo>
                  <a:lnTo>
                    <a:pt x="19791" y="1333306"/>
                  </a:lnTo>
                  <a:lnTo>
                    <a:pt x="16493" y="1336604"/>
                  </a:lnTo>
                  <a:lnTo>
                    <a:pt x="13194" y="1339902"/>
                  </a:lnTo>
                  <a:lnTo>
                    <a:pt x="9895" y="1339902"/>
                  </a:lnTo>
                  <a:lnTo>
                    <a:pt x="6597" y="1339902"/>
                  </a:lnTo>
                  <a:lnTo>
                    <a:pt x="3298" y="1336604"/>
                  </a:lnTo>
                  <a:lnTo>
                    <a:pt x="0" y="1333306"/>
                  </a:lnTo>
                  <a:lnTo>
                    <a:pt x="0" y="1330007"/>
                  </a:lnTo>
                  <a:lnTo>
                    <a:pt x="0" y="1306918"/>
                  </a:lnTo>
                  <a:lnTo>
                    <a:pt x="0" y="1303620"/>
                  </a:lnTo>
                  <a:lnTo>
                    <a:pt x="3298" y="1300321"/>
                  </a:lnTo>
                  <a:lnTo>
                    <a:pt x="6597" y="1300321"/>
                  </a:lnTo>
                  <a:lnTo>
                    <a:pt x="9895" y="1297023"/>
                  </a:lnTo>
                  <a:lnTo>
                    <a:pt x="13194" y="1300321"/>
                  </a:lnTo>
                  <a:lnTo>
                    <a:pt x="16493" y="1300321"/>
                  </a:lnTo>
                  <a:lnTo>
                    <a:pt x="19791" y="1303620"/>
                  </a:lnTo>
                  <a:lnTo>
                    <a:pt x="19791" y="1306918"/>
                  </a:lnTo>
                  <a:close/>
                </a:path>
              </a:pathLst>
            </a:custGeom>
            <a:ln w="32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770397" y="1536723"/>
              <a:ext cx="2097405" cy="2788920"/>
            </a:xfrm>
            <a:custGeom>
              <a:avLst/>
              <a:gdLst/>
              <a:ahLst/>
              <a:cxnLst/>
              <a:rect l="l" t="t" r="r" b="b"/>
              <a:pathLst>
                <a:path w="2097404" h="2788920">
                  <a:moveTo>
                    <a:pt x="13189" y="2758877"/>
                  </a:moveTo>
                  <a:lnTo>
                    <a:pt x="2093474" y="2758877"/>
                  </a:lnTo>
                </a:path>
                <a:path w="2097404" h="2788920">
                  <a:moveTo>
                    <a:pt x="0" y="2788654"/>
                  </a:moveTo>
                  <a:lnTo>
                    <a:pt x="0" y="16492"/>
                  </a:lnTo>
                </a:path>
                <a:path w="2097404" h="2788920">
                  <a:moveTo>
                    <a:pt x="2080279" y="2788654"/>
                  </a:moveTo>
                  <a:lnTo>
                    <a:pt x="2080279" y="0"/>
                  </a:lnTo>
                </a:path>
                <a:path w="2097404" h="2788920">
                  <a:moveTo>
                    <a:pt x="16488" y="1353005"/>
                  </a:moveTo>
                  <a:lnTo>
                    <a:pt x="2096864" y="1353005"/>
                  </a:lnTo>
                </a:path>
              </a:pathLst>
            </a:custGeom>
            <a:ln w="197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7936029" y="4781337"/>
            <a:ext cx="1722120" cy="54864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5080">
              <a:lnSpc>
                <a:spcPts val="2030"/>
              </a:lnSpc>
              <a:spcBef>
                <a:spcPts val="215"/>
              </a:spcBef>
            </a:pPr>
            <a:r>
              <a:rPr sz="1750" spc="-10" dirty="0">
                <a:latin typeface="Times New Roman"/>
                <a:cs typeface="Times New Roman"/>
              </a:rPr>
              <a:t>The</a:t>
            </a:r>
            <a:r>
              <a:rPr sz="1750" spc="-45" dirty="0">
                <a:latin typeface="Times New Roman"/>
                <a:cs typeface="Times New Roman"/>
              </a:rPr>
              <a:t> </a:t>
            </a:r>
            <a:r>
              <a:rPr sz="1750" spc="-10" dirty="0">
                <a:latin typeface="Times New Roman"/>
                <a:cs typeface="Times New Roman"/>
              </a:rPr>
              <a:t>max</a:t>
            </a:r>
            <a:r>
              <a:rPr sz="1750" spc="-25" dirty="0">
                <a:latin typeface="Times New Roman"/>
                <a:cs typeface="Times New Roman"/>
              </a:rPr>
              <a:t> </a:t>
            </a:r>
            <a:r>
              <a:rPr sz="1750" spc="-10" dirty="0">
                <a:latin typeface="Times New Roman"/>
                <a:cs typeface="Times New Roman"/>
              </a:rPr>
              <a:t>method</a:t>
            </a:r>
            <a:r>
              <a:rPr sz="1750" spc="-35" dirty="0">
                <a:latin typeface="Times New Roman"/>
                <a:cs typeface="Times New Roman"/>
              </a:rPr>
              <a:t> </a:t>
            </a:r>
            <a:r>
              <a:rPr sz="1750" spc="-5" dirty="0">
                <a:latin typeface="Times New Roman"/>
                <a:cs typeface="Times New Roman"/>
              </a:rPr>
              <a:t>is </a:t>
            </a:r>
            <a:r>
              <a:rPr sz="1750" spc="-420" dirty="0">
                <a:latin typeface="Times New Roman"/>
                <a:cs typeface="Times New Roman"/>
              </a:rPr>
              <a:t> </a:t>
            </a:r>
            <a:r>
              <a:rPr sz="1750" spc="-10" dirty="0">
                <a:latin typeface="Times New Roman"/>
                <a:cs typeface="Times New Roman"/>
              </a:rPr>
              <a:t>invoked.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803868" y="1537221"/>
            <a:ext cx="2018030" cy="130429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45085">
              <a:lnSpc>
                <a:spcPts val="2000"/>
              </a:lnSpc>
              <a:spcBef>
                <a:spcPts val="240"/>
              </a:spcBef>
            </a:pPr>
            <a:r>
              <a:rPr sz="1750" spc="-5" dirty="0">
                <a:latin typeface="Times New Roman"/>
                <a:cs typeface="Times New Roman"/>
              </a:rPr>
              <a:t>Space </a:t>
            </a:r>
            <a:r>
              <a:rPr sz="1750" spc="-15" dirty="0">
                <a:latin typeface="Times New Roman"/>
                <a:cs typeface="Times New Roman"/>
              </a:rPr>
              <a:t>required for </a:t>
            </a:r>
            <a:r>
              <a:rPr sz="1750" spc="-10" dirty="0">
                <a:latin typeface="Times New Roman"/>
                <a:cs typeface="Times New Roman"/>
              </a:rPr>
              <a:t>the </a:t>
            </a:r>
            <a:r>
              <a:rPr sz="1750" spc="-425" dirty="0">
                <a:latin typeface="Times New Roman"/>
                <a:cs typeface="Times New Roman"/>
              </a:rPr>
              <a:t> </a:t>
            </a:r>
            <a:r>
              <a:rPr sz="1750" spc="-10" dirty="0">
                <a:latin typeface="Times New Roman"/>
                <a:cs typeface="Times New Roman"/>
              </a:rPr>
              <a:t>max </a:t>
            </a:r>
            <a:r>
              <a:rPr sz="1750" spc="-15" dirty="0">
                <a:latin typeface="Times New Roman"/>
                <a:cs typeface="Times New Roman"/>
              </a:rPr>
              <a:t>method</a:t>
            </a:r>
            <a:endParaRPr sz="1750">
              <a:latin typeface="Times New Roman"/>
              <a:cs typeface="Times New Roman"/>
            </a:endParaRPr>
          </a:p>
          <a:p>
            <a:pPr marL="1276985">
              <a:lnSpc>
                <a:spcPts val="1875"/>
              </a:lnSpc>
            </a:pPr>
            <a:r>
              <a:rPr sz="1750" spc="-15" dirty="0">
                <a:latin typeface="Times New Roman"/>
                <a:cs typeface="Times New Roman"/>
              </a:rPr>
              <a:t>r</a:t>
            </a:r>
            <a:r>
              <a:rPr sz="1750" spc="-25" dirty="0">
                <a:latin typeface="Times New Roman"/>
                <a:cs typeface="Times New Roman"/>
              </a:rPr>
              <a:t>e</a:t>
            </a:r>
            <a:r>
              <a:rPr sz="1750" spc="-10" dirty="0">
                <a:latin typeface="Times New Roman"/>
                <a:cs typeface="Times New Roman"/>
              </a:rPr>
              <a:t>s</a:t>
            </a:r>
            <a:r>
              <a:rPr sz="1750" spc="5" dirty="0">
                <a:latin typeface="Times New Roman"/>
                <a:cs typeface="Times New Roman"/>
              </a:rPr>
              <a:t>u</a:t>
            </a:r>
            <a:r>
              <a:rPr sz="1750" spc="-25" dirty="0">
                <a:latin typeface="Times New Roman"/>
                <a:cs typeface="Times New Roman"/>
              </a:rPr>
              <a:t>l</a:t>
            </a:r>
            <a:r>
              <a:rPr sz="1750" dirty="0">
                <a:latin typeface="Times New Roman"/>
                <a:cs typeface="Times New Roman"/>
              </a:rPr>
              <a:t>t</a:t>
            </a:r>
            <a:r>
              <a:rPr sz="1750" spc="-5" dirty="0">
                <a:latin typeface="Times New Roman"/>
                <a:cs typeface="Times New Roman"/>
              </a:rPr>
              <a:t>:</a:t>
            </a:r>
            <a:r>
              <a:rPr sz="1750" spc="-15" dirty="0">
                <a:latin typeface="Times New Roman"/>
                <a:cs typeface="Times New Roman"/>
              </a:rPr>
              <a:t> </a:t>
            </a:r>
            <a:r>
              <a:rPr sz="1750" spc="-5" dirty="0">
                <a:latin typeface="Times New Roman"/>
                <a:cs typeface="Times New Roman"/>
              </a:rPr>
              <a:t>5</a:t>
            </a:r>
            <a:endParaRPr sz="1750">
              <a:latin typeface="Times New Roman"/>
              <a:cs typeface="Times New Roman"/>
            </a:endParaRPr>
          </a:p>
          <a:p>
            <a:pPr marL="1276985">
              <a:lnSpc>
                <a:spcPts val="2000"/>
              </a:lnSpc>
            </a:pPr>
            <a:r>
              <a:rPr sz="1750" spc="5" dirty="0">
                <a:latin typeface="Times New Roman"/>
                <a:cs typeface="Times New Roman"/>
              </a:rPr>
              <a:t>nu</a:t>
            </a:r>
            <a:r>
              <a:rPr sz="1750" spc="-40" dirty="0">
                <a:latin typeface="Times New Roman"/>
                <a:cs typeface="Times New Roman"/>
              </a:rPr>
              <a:t>m</a:t>
            </a:r>
            <a:r>
              <a:rPr sz="1750" spc="5" dirty="0">
                <a:latin typeface="Times New Roman"/>
                <a:cs typeface="Times New Roman"/>
              </a:rPr>
              <a:t>2</a:t>
            </a:r>
            <a:r>
              <a:rPr sz="1750" spc="-5" dirty="0">
                <a:latin typeface="Times New Roman"/>
                <a:cs typeface="Times New Roman"/>
              </a:rPr>
              <a:t>:</a:t>
            </a:r>
            <a:r>
              <a:rPr sz="1750" spc="-40" dirty="0">
                <a:latin typeface="Times New Roman"/>
                <a:cs typeface="Times New Roman"/>
              </a:rPr>
              <a:t> </a:t>
            </a:r>
            <a:r>
              <a:rPr sz="1750" spc="-5" dirty="0">
                <a:latin typeface="Times New Roman"/>
                <a:cs typeface="Times New Roman"/>
              </a:rPr>
              <a:t>2</a:t>
            </a:r>
            <a:endParaRPr sz="1750">
              <a:latin typeface="Times New Roman"/>
              <a:cs typeface="Times New Roman"/>
            </a:endParaRPr>
          </a:p>
          <a:p>
            <a:pPr marL="1276985">
              <a:lnSpc>
                <a:spcPts val="2050"/>
              </a:lnSpc>
            </a:pPr>
            <a:r>
              <a:rPr sz="1750" spc="5" dirty="0">
                <a:latin typeface="Times New Roman"/>
                <a:cs typeface="Times New Roman"/>
              </a:rPr>
              <a:t>nu</a:t>
            </a:r>
            <a:r>
              <a:rPr sz="1750" spc="-40" dirty="0">
                <a:latin typeface="Times New Roman"/>
                <a:cs typeface="Times New Roman"/>
              </a:rPr>
              <a:t>m</a:t>
            </a:r>
            <a:r>
              <a:rPr sz="1750" spc="5" dirty="0">
                <a:latin typeface="Times New Roman"/>
                <a:cs typeface="Times New Roman"/>
              </a:rPr>
              <a:t>1</a:t>
            </a:r>
            <a:r>
              <a:rPr sz="1750" spc="-5" dirty="0">
                <a:latin typeface="Times New Roman"/>
                <a:cs typeface="Times New Roman"/>
              </a:rPr>
              <a:t>:</a:t>
            </a:r>
            <a:r>
              <a:rPr sz="1750" spc="-40" dirty="0">
                <a:latin typeface="Times New Roman"/>
                <a:cs typeface="Times New Roman"/>
              </a:rPr>
              <a:t> </a:t>
            </a:r>
            <a:r>
              <a:rPr sz="1750" spc="-5" dirty="0">
                <a:latin typeface="Times New Roman"/>
                <a:cs typeface="Times New Roman"/>
              </a:rPr>
              <a:t>5</a:t>
            </a:r>
            <a:endParaRPr sz="1750">
              <a:latin typeface="Times New Roman"/>
              <a:cs typeface="Times New Roman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9833927" y="2411270"/>
            <a:ext cx="608330" cy="1696720"/>
            <a:chOff x="9833927" y="2411270"/>
            <a:chExt cx="608330" cy="1696720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850676" y="2411270"/>
              <a:ext cx="211295" cy="168312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9842430" y="3822089"/>
              <a:ext cx="227965" cy="20320"/>
            </a:xfrm>
            <a:custGeom>
              <a:avLst/>
              <a:gdLst/>
              <a:ahLst/>
              <a:cxnLst/>
              <a:rect l="l" t="t" r="r" b="b"/>
              <a:pathLst>
                <a:path w="227965" h="20320">
                  <a:moveTo>
                    <a:pt x="75960" y="0"/>
                  </a:moveTo>
                  <a:lnTo>
                    <a:pt x="6597" y="0"/>
                  </a:lnTo>
                  <a:lnTo>
                    <a:pt x="0" y="6596"/>
                  </a:lnTo>
                  <a:lnTo>
                    <a:pt x="0" y="13193"/>
                  </a:lnTo>
                  <a:lnTo>
                    <a:pt x="6597" y="19790"/>
                  </a:lnTo>
                  <a:lnTo>
                    <a:pt x="75960" y="19790"/>
                  </a:lnTo>
                  <a:lnTo>
                    <a:pt x="82557" y="13193"/>
                  </a:lnTo>
                  <a:lnTo>
                    <a:pt x="82557" y="6596"/>
                  </a:lnTo>
                  <a:lnTo>
                    <a:pt x="75960" y="0"/>
                  </a:lnTo>
                  <a:close/>
                </a:path>
                <a:path w="227965" h="20320">
                  <a:moveTo>
                    <a:pt x="221329" y="0"/>
                  </a:moveTo>
                  <a:lnTo>
                    <a:pt x="151920" y="0"/>
                  </a:lnTo>
                  <a:lnTo>
                    <a:pt x="145323" y="6596"/>
                  </a:lnTo>
                  <a:lnTo>
                    <a:pt x="145323" y="13193"/>
                  </a:lnTo>
                  <a:lnTo>
                    <a:pt x="151920" y="19790"/>
                  </a:lnTo>
                  <a:lnTo>
                    <a:pt x="221329" y="19790"/>
                  </a:lnTo>
                  <a:lnTo>
                    <a:pt x="227926" y="13193"/>
                  </a:lnTo>
                  <a:lnTo>
                    <a:pt x="227926" y="6596"/>
                  </a:lnTo>
                  <a:lnTo>
                    <a:pt x="22132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842429" y="3822089"/>
              <a:ext cx="227965" cy="20320"/>
            </a:xfrm>
            <a:custGeom>
              <a:avLst/>
              <a:gdLst/>
              <a:ahLst/>
              <a:cxnLst/>
              <a:rect l="l" t="t" r="r" b="b"/>
              <a:pathLst>
                <a:path w="227965" h="20320">
                  <a:moveTo>
                    <a:pt x="9895" y="0"/>
                  </a:moveTo>
                  <a:lnTo>
                    <a:pt x="72661" y="0"/>
                  </a:lnTo>
                  <a:lnTo>
                    <a:pt x="75960" y="0"/>
                  </a:lnTo>
                  <a:lnTo>
                    <a:pt x="79258" y="3298"/>
                  </a:lnTo>
                  <a:lnTo>
                    <a:pt x="82557" y="6596"/>
                  </a:lnTo>
                  <a:lnTo>
                    <a:pt x="82557" y="9895"/>
                  </a:lnTo>
                  <a:lnTo>
                    <a:pt x="82557" y="13193"/>
                  </a:lnTo>
                  <a:lnTo>
                    <a:pt x="79258" y="16492"/>
                  </a:lnTo>
                  <a:lnTo>
                    <a:pt x="75960" y="19790"/>
                  </a:lnTo>
                  <a:lnTo>
                    <a:pt x="72661" y="19790"/>
                  </a:lnTo>
                  <a:lnTo>
                    <a:pt x="9895" y="19790"/>
                  </a:lnTo>
                  <a:lnTo>
                    <a:pt x="6597" y="19790"/>
                  </a:lnTo>
                  <a:lnTo>
                    <a:pt x="3298" y="16492"/>
                  </a:lnTo>
                  <a:lnTo>
                    <a:pt x="0" y="13193"/>
                  </a:lnTo>
                  <a:lnTo>
                    <a:pt x="0" y="9895"/>
                  </a:lnTo>
                  <a:lnTo>
                    <a:pt x="0" y="6596"/>
                  </a:lnTo>
                  <a:lnTo>
                    <a:pt x="3298" y="3298"/>
                  </a:lnTo>
                  <a:lnTo>
                    <a:pt x="6597" y="0"/>
                  </a:lnTo>
                  <a:lnTo>
                    <a:pt x="9895" y="0"/>
                  </a:lnTo>
                  <a:close/>
                </a:path>
                <a:path w="227965" h="20320">
                  <a:moveTo>
                    <a:pt x="155219" y="0"/>
                  </a:moveTo>
                  <a:lnTo>
                    <a:pt x="217893" y="0"/>
                  </a:lnTo>
                  <a:lnTo>
                    <a:pt x="221329" y="0"/>
                  </a:lnTo>
                  <a:lnTo>
                    <a:pt x="224627" y="3298"/>
                  </a:lnTo>
                  <a:lnTo>
                    <a:pt x="227926" y="6596"/>
                  </a:lnTo>
                  <a:lnTo>
                    <a:pt x="227926" y="9895"/>
                  </a:lnTo>
                  <a:lnTo>
                    <a:pt x="227926" y="13193"/>
                  </a:lnTo>
                  <a:lnTo>
                    <a:pt x="224627" y="16492"/>
                  </a:lnTo>
                  <a:lnTo>
                    <a:pt x="221329" y="19790"/>
                  </a:lnTo>
                  <a:lnTo>
                    <a:pt x="217893" y="19790"/>
                  </a:lnTo>
                  <a:lnTo>
                    <a:pt x="155219" y="19790"/>
                  </a:lnTo>
                  <a:lnTo>
                    <a:pt x="151920" y="19790"/>
                  </a:lnTo>
                  <a:lnTo>
                    <a:pt x="148621" y="16492"/>
                  </a:lnTo>
                  <a:lnTo>
                    <a:pt x="145323" y="13193"/>
                  </a:lnTo>
                  <a:lnTo>
                    <a:pt x="145323" y="9895"/>
                  </a:lnTo>
                  <a:lnTo>
                    <a:pt x="145323" y="6596"/>
                  </a:lnTo>
                  <a:lnTo>
                    <a:pt x="148621" y="3298"/>
                  </a:lnTo>
                  <a:lnTo>
                    <a:pt x="151920" y="0"/>
                  </a:lnTo>
                  <a:lnTo>
                    <a:pt x="155219" y="0"/>
                  </a:lnTo>
                  <a:close/>
                </a:path>
              </a:pathLst>
            </a:custGeom>
            <a:ln w="32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9835832" y="2643902"/>
              <a:ext cx="591185" cy="165100"/>
            </a:xfrm>
            <a:custGeom>
              <a:avLst/>
              <a:gdLst/>
              <a:ahLst/>
              <a:cxnLst/>
              <a:rect l="l" t="t" r="r" b="b"/>
              <a:pathLst>
                <a:path w="591184" h="165100">
                  <a:moveTo>
                    <a:pt x="165115" y="0"/>
                  </a:moveTo>
                  <a:lnTo>
                    <a:pt x="0" y="82461"/>
                  </a:lnTo>
                  <a:lnTo>
                    <a:pt x="165115" y="165014"/>
                  </a:lnTo>
                  <a:lnTo>
                    <a:pt x="120694" y="95655"/>
                  </a:lnTo>
                  <a:lnTo>
                    <a:pt x="105647" y="95655"/>
                  </a:lnTo>
                  <a:lnTo>
                    <a:pt x="102349" y="92356"/>
                  </a:lnTo>
                  <a:lnTo>
                    <a:pt x="99050" y="85759"/>
                  </a:lnTo>
                  <a:lnTo>
                    <a:pt x="95752" y="82461"/>
                  </a:lnTo>
                  <a:lnTo>
                    <a:pt x="99050" y="75864"/>
                  </a:lnTo>
                  <a:lnTo>
                    <a:pt x="105647" y="69267"/>
                  </a:lnTo>
                  <a:lnTo>
                    <a:pt x="120704" y="69267"/>
                  </a:lnTo>
                  <a:lnTo>
                    <a:pt x="165115" y="0"/>
                  </a:lnTo>
                  <a:close/>
                </a:path>
                <a:path w="591184" h="165100">
                  <a:moveTo>
                    <a:pt x="120704" y="69267"/>
                  </a:moveTo>
                  <a:lnTo>
                    <a:pt x="105647" y="69267"/>
                  </a:lnTo>
                  <a:lnTo>
                    <a:pt x="99050" y="75864"/>
                  </a:lnTo>
                  <a:lnTo>
                    <a:pt x="95752" y="82461"/>
                  </a:lnTo>
                  <a:lnTo>
                    <a:pt x="99050" y="85759"/>
                  </a:lnTo>
                  <a:lnTo>
                    <a:pt x="102349" y="92356"/>
                  </a:lnTo>
                  <a:lnTo>
                    <a:pt x="105647" y="95655"/>
                  </a:lnTo>
                  <a:lnTo>
                    <a:pt x="120694" y="95655"/>
                  </a:lnTo>
                  <a:lnTo>
                    <a:pt x="112245" y="82461"/>
                  </a:lnTo>
                  <a:lnTo>
                    <a:pt x="120704" y="69267"/>
                  </a:lnTo>
                  <a:close/>
                </a:path>
                <a:path w="591184" h="165100">
                  <a:moveTo>
                    <a:pt x="198101" y="69267"/>
                  </a:moveTo>
                  <a:lnTo>
                    <a:pt x="120704" y="69267"/>
                  </a:lnTo>
                  <a:lnTo>
                    <a:pt x="112245" y="82461"/>
                  </a:lnTo>
                  <a:lnTo>
                    <a:pt x="120694" y="95655"/>
                  </a:lnTo>
                  <a:lnTo>
                    <a:pt x="198101" y="95655"/>
                  </a:lnTo>
                  <a:lnTo>
                    <a:pt x="204698" y="92356"/>
                  </a:lnTo>
                  <a:lnTo>
                    <a:pt x="204698" y="85759"/>
                  </a:lnTo>
                  <a:lnTo>
                    <a:pt x="207997" y="82461"/>
                  </a:lnTo>
                  <a:lnTo>
                    <a:pt x="204698" y="75864"/>
                  </a:lnTo>
                  <a:lnTo>
                    <a:pt x="204698" y="72565"/>
                  </a:lnTo>
                  <a:lnTo>
                    <a:pt x="198101" y="69267"/>
                  </a:lnTo>
                  <a:close/>
                </a:path>
                <a:path w="591184" h="165100">
                  <a:moveTo>
                    <a:pt x="392949" y="69267"/>
                  </a:moveTo>
                  <a:lnTo>
                    <a:pt x="297152" y="69267"/>
                  </a:lnTo>
                  <a:lnTo>
                    <a:pt x="290554" y="75864"/>
                  </a:lnTo>
                  <a:lnTo>
                    <a:pt x="290554" y="85759"/>
                  </a:lnTo>
                  <a:lnTo>
                    <a:pt x="293853" y="92356"/>
                  </a:lnTo>
                  <a:lnTo>
                    <a:pt x="297152" y="95655"/>
                  </a:lnTo>
                  <a:lnTo>
                    <a:pt x="392949" y="95655"/>
                  </a:lnTo>
                  <a:lnTo>
                    <a:pt x="396248" y="92356"/>
                  </a:lnTo>
                  <a:lnTo>
                    <a:pt x="399547" y="85759"/>
                  </a:lnTo>
                  <a:lnTo>
                    <a:pt x="399547" y="75864"/>
                  </a:lnTo>
                  <a:lnTo>
                    <a:pt x="392949" y="69267"/>
                  </a:lnTo>
                  <a:close/>
                </a:path>
                <a:path w="591184" h="165100">
                  <a:moveTo>
                    <a:pt x="584453" y="69267"/>
                  </a:moveTo>
                  <a:lnTo>
                    <a:pt x="492000" y="69267"/>
                  </a:lnTo>
                  <a:lnTo>
                    <a:pt x="485403" y="72565"/>
                  </a:lnTo>
                  <a:lnTo>
                    <a:pt x="482104" y="75864"/>
                  </a:lnTo>
                  <a:lnTo>
                    <a:pt x="482104" y="85759"/>
                  </a:lnTo>
                  <a:lnTo>
                    <a:pt x="485403" y="92356"/>
                  </a:lnTo>
                  <a:lnTo>
                    <a:pt x="492000" y="95655"/>
                  </a:lnTo>
                  <a:lnTo>
                    <a:pt x="584453" y="95655"/>
                  </a:lnTo>
                  <a:lnTo>
                    <a:pt x="587752" y="92356"/>
                  </a:lnTo>
                  <a:lnTo>
                    <a:pt x="591051" y="85759"/>
                  </a:lnTo>
                  <a:lnTo>
                    <a:pt x="591051" y="75864"/>
                  </a:lnTo>
                  <a:lnTo>
                    <a:pt x="584453" y="6926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9835832" y="2643902"/>
              <a:ext cx="591185" cy="165100"/>
            </a:xfrm>
            <a:custGeom>
              <a:avLst/>
              <a:gdLst/>
              <a:ahLst/>
              <a:cxnLst/>
              <a:rect l="l" t="t" r="r" b="b"/>
              <a:pathLst>
                <a:path w="591184" h="165100">
                  <a:moveTo>
                    <a:pt x="112245" y="69267"/>
                  </a:moveTo>
                  <a:lnTo>
                    <a:pt x="194802" y="69267"/>
                  </a:lnTo>
                  <a:lnTo>
                    <a:pt x="198101" y="69267"/>
                  </a:lnTo>
                  <a:lnTo>
                    <a:pt x="204698" y="72565"/>
                  </a:lnTo>
                  <a:lnTo>
                    <a:pt x="204698" y="75864"/>
                  </a:lnTo>
                  <a:lnTo>
                    <a:pt x="207997" y="82461"/>
                  </a:lnTo>
                  <a:lnTo>
                    <a:pt x="204698" y="85759"/>
                  </a:lnTo>
                  <a:lnTo>
                    <a:pt x="204698" y="92356"/>
                  </a:lnTo>
                  <a:lnTo>
                    <a:pt x="198101" y="95655"/>
                  </a:lnTo>
                  <a:lnTo>
                    <a:pt x="194802" y="95655"/>
                  </a:lnTo>
                  <a:lnTo>
                    <a:pt x="112245" y="95655"/>
                  </a:lnTo>
                  <a:lnTo>
                    <a:pt x="105647" y="95655"/>
                  </a:lnTo>
                  <a:lnTo>
                    <a:pt x="102349" y="92356"/>
                  </a:lnTo>
                  <a:lnTo>
                    <a:pt x="99050" y="85759"/>
                  </a:lnTo>
                  <a:lnTo>
                    <a:pt x="95752" y="82461"/>
                  </a:lnTo>
                  <a:lnTo>
                    <a:pt x="99050" y="75864"/>
                  </a:lnTo>
                  <a:lnTo>
                    <a:pt x="102349" y="72565"/>
                  </a:lnTo>
                  <a:lnTo>
                    <a:pt x="105647" y="69267"/>
                  </a:lnTo>
                  <a:lnTo>
                    <a:pt x="112245" y="69267"/>
                  </a:lnTo>
                  <a:close/>
                </a:path>
                <a:path w="591184" h="165100">
                  <a:moveTo>
                    <a:pt x="303749" y="69267"/>
                  </a:moveTo>
                  <a:lnTo>
                    <a:pt x="386352" y="69267"/>
                  </a:lnTo>
                  <a:lnTo>
                    <a:pt x="392949" y="69267"/>
                  </a:lnTo>
                  <a:lnTo>
                    <a:pt x="396248" y="72565"/>
                  </a:lnTo>
                  <a:lnTo>
                    <a:pt x="399547" y="75864"/>
                  </a:lnTo>
                  <a:lnTo>
                    <a:pt x="399547" y="82461"/>
                  </a:lnTo>
                  <a:lnTo>
                    <a:pt x="399547" y="85759"/>
                  </a:lnTo>
                  <a:lnTo>
                    <a:pt x="396248" y="92356"/>
                  </a:lnTo>
                  <a:lnTo>
                    <a:pt x="392949" y="95655"/>
                  </a:lnTo>
                  <a:lnTo>
                    <a:pt x="386352" y="95655"/>
                  </a:lnTo>
                  <a:lnTo>
                    <a:pt x="303749" y="95655"/>
                  </a:lnTo>
                  <a:lnTo>
                    <a:pt x="297152" y="95655"/>
                  </a:lnTo>
                  <a:lnTo>
                    <a:pt x="293853" y="92356"/>
                  </a:lnTo>
                  <a:lnTo>
                    <a:pt x="290554" y="85759"/>
                  </a:lnTo>
                  <a:lnTo>
                    <a:pt x="290554" y="82461"/>
                  </a:lnTo>
                  <a:lnTo>
                    <a:pt x="290554" y="75864"/>
                  </a:lnTo>
                  <a:lnTo>
                    <a:pt x="293853" y="72565"/>
                  </a:lnTo>
                  <a:lnTo>
                    <a:pt x="297152" y="69267"/>
                  </a:lnTo>
                  <a:lnTo>
                    <a:pt x="303749" y="69267"/>
                  </a:lnTo>
                  <a:close/>
                </a:path>
                <a:path w="591184" h="165100">
                  <a:moveTo>
                    <a:pt x="495299" y="69267"/>
                  </a:moveTo>
                  <a:lnTo>
                    <a:pt x="577856" y="69267"/>
                  </a:lnTo>
                  <a:lnTo>
                    <a:pt x="584453" y="69267"/>
                  </a:lnTo>
                  <a:lnTo>
                    <a:pt x="587752" y="72565"/>
                  </a:lnTo>
                  <a:lnTo>
                    <a:pt x="591051" y="75864"/>
                  </a:lnTo>
                  <a:lnTo>
                    <a:pt x="591051" y="82461"/>
                  </a:lnTo>
                  <a:lnTo>
                    <a:pt x="591051" y="85759"/>
                  </a:lnTo>
                  <a:lnTo>
                    <a:pt x="587752" y="92356"/>
                  </a:lnTo>
                  <a:lnTo>
                    <a:pt x="584453" y="95655"/>
                  </a:lnTo>
                  <a:lnTo>
                    <a:pt x="577856" y="95655"/>
                  </a:lnTo>
                  <a:lnTo>
                    <a:pt x="495299" y="95655"/>
                  </a:lnTo>
                  <a:lnTo>
                    <a:pt x="492000" y="95655"/>
                  </a:lnTo>
                  <a:lnTo>
                    <a:pt x="485403" y="92356"/>
                  </a:lnTo>
                  <a:lnTo>
                    <a:pt x="482104" y="85759"/>
                  </a:lnTo>
                  <a:lnTo>
                    <a:pt x="482104" y="82461"/>
                  </a:lnTo>
                  <a:lnTo>
                    <a:pt x="482104" y="75864"/>
                  </a:lnTo>
                  <a:lnTo>
                    <a:pt x="485403" y="72565"/>
                  </a:lnTo>
                  <a:lnTo>
                    <a:pt x="492000" y="69267"/>
                  </a:lnTo>
                  <a:lnTo>
                    <a:pt x="495299" y="69267"/>
                  </a:lnTo>
                  <a:close/>
                </a:path>
                <a:path w="591184" h="165100">
                  <a:moveTo>
                    <a:pt x="112245" y="82461"/>
                  </a:moveTo>
                  <a:lnTo>
                    <a:pt x="165115" y="165014"/>
                  </a:lnTo>
                  <a:lnTo>
                    <a:pt x="0" y="82461"/>
                  </a:lnTo>
                  <a:lnTo>
                    <a:pt x="165115" y="0"/>
                  </a:lnTo>
                  <a:lnTo>
                    <a:pt x="112245" y="82461"/>
                  </a:lnTo>
                  <a:close/>
                </a:path>
              </a:pathLst>
            </a:custGeom>
            <a:ln w="32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0420286" y="2716468"/>
              <a:ext cx="20320" cy="1379855"/>
            </a:xfrm>
            <a:custGeom>
              <a:avLst/>
              <a:gdLst/>
              <a:ahLst/>
              <a:cxnLst/>
              <a:rect l="l" t="t" r="r" b="b"/>
              <a:pathLst>
                <a:path w="20320" h="1379854">
                  <a:moveTo>
                    <a:pt x="13194" y="79254"/>
                  </a:moveTo>
                  <a:lnTo>
                    <a:pt x="6597" y="79254"/>
                  </a:lnTo>
                  <a:lnTo>
                    <a:pt x="9895" y="82552"/>
                  </a:lnTo>
                  <a:lnTo>
                    <a:pt x="13194" y="79254"/>
                  </a:lnTo>
                  <a:close/>
                </a:path>
                <a:path w="20320" h="1379854">
                  <a:moveTo>
                    <a:pt x="13194" y="0"/>
                  </a:moveTo>
                  <a:lnTo>
                    <a:pt x="6597" y="0"/>
                  </a:lnTo>
                  <a:lnTo>
                    <a:pt x="0" y="6596"/>
                  </a:lnTo>
                  <a:lnTo>
                    <a:pt x="0" y="75955"/>
                  </a:lnTo>
                  <a:lnTo>
                    <a:pt x="3298" y="79254"/>
                  </a:lnTo>
                  <a:lnTo>
                    <a:pt x="16493" y="79254"/>
                  </a:lnTo>
                  <a:lnTo>
                    <a:pt x="19791" y="75955"/>
                  </a:lnTo>
                  <a:lnTo>
                    <a:pt x="19791" y="6596"/>
                  </a:lnTo>
                  <a:lnTo>
                    <a:pt x="13194" y="0"/>
                  </a:lnTo>
                  <a:close/>
                </a:path>
                <a:path w="20320" h="1379854">
                  <a:moveTo>
                    <a:pt x="16493" y="145223"/>
                  </a:moveTo>
                  <a:lnTo>
                    <a:pt x="3298" y="145223"/>
                  </a:lnTo>
                  <a:lnTo>
                    <a:pt x="0" y="148521"/>
                  </a:lnTo>
                  <a:lnTo>
                    <a:pt x="0" y="217880"/>
                  </a:lnTo>
                  <a:lnTo>
                    <a:pt x="6597" y="224477"/>
                  </a:lnTo>
                  <a:lnTo>
                    <a:pt x="13194" y="224477"/>
                  </a:lnTo>
                  <a:lnTo>
                    <a:pt x="19791" y="217880"/>
                  </a:lnTo>
                  <a:lnTo>
                    <a:pt x="19791" y="148521"/>
                  </a:lnTo>
                  <a:lnTo>
                    <a:pt x="16493" y="145223"/>
                  </a:lnTo>
                  <a:close/>
                </a:path>
                <a:path w="20320" h="1379854">
                  <a:moveTo>
                    <a:pt x="9895" y="141924"/>
                  </a:moveTo>
                  <a:lnTo>
                    <a:pt x="6597" y="145223"/>
                  </a:lnTo>
                  <a:lnTo>
                    <a:pt x="13194" y="145223"/>
                  </a:lnTo>
                  <a:lnTo>
                    <a:pt x="9895" y="141924"/>
                  </a:lnTo>
                  <a:close/>
                </a:path>
                <a:path w="20320" h="1379854">
                  <a:moveTo>
                    <a:pt x="13194" y="287148"/>
                  </a:moveTo>
                  <a:lnTo>
                    <a:pt x="6597" y="287148"/>
                  </a:lnTo>
                  <a:lnTo>
                    <a:pt x="0" y="293745"/>
                  </a:lnTo>
                  <a:lnTo>
                    <a:pt x="0" y="363012"/>
                  </a:lnTo>
                  <a:lnTo>
                    <a:pt x="6597" y="369609"/>
                  </a:lnTo>
                  <a:lnTo>
                    <a:pt x="13194" y="369609"/>
                  </a:lnTo>
                  <a:lnTo>
                    <a:pt x="19791" y="363012"/>
                  </a:lnTo>
                  <a:lnTo>
                    <a:pt x="19791" y="293745"/>
                  </a:lnTo>
                  <a:lnTo>
                    <a:pt x="13194" y="287148"/>
                  </a:lnTo>
                  <a:close/>
                </a:path>
                <a:path w="20320" h="1379854">
                  <a:moveTo>
                    <a:pt x="13194" y="432371"/>
                  </a:moveTo>
                  <a:lnTo>
                    <a:pt x="6597" y="432371"/>
                  </a:lnTo>
                  <a:lnTo>
                    <a:pt x="0" y="438968"/>
                  </a:lnTo>
                  <a:lnTo>
                    <a:pt x="0" y="508235"/>
                  </a:lnTo>
                  <a:lnTo>
                    <a:pt x="6597" y="514832"/>
                  </a:lnTo>
                  <a:lnTo>
                    <a:pt x="13194" y="514832"/>
                  </a:lnTo>
                  <a:lnTo>
                    <a:pt x="19791" y="508235"/>
                  </a:lnTo>
                  <a:lnTo>
                    <a:pt x="19791" y="438968"/>
                  </a:lnTo>
                  <a:lnTo>
                    <a:pt x="13194" y="432371"/>
                  </a:lnTo>
                  <a:close/>
                </a:path>
                <a:path w="20320" h="1379854">
                  <a:moveTo>
                    <a:pt x="13194" y="656757"/>
                  </a:moveTo>
                  <a:lnTo>
                    <a:pt x="6597" y="656757"/>
                  </a:lnTo>
                  <a:lnTo>
                    <a:pt x="9895" y="660056"/>
                  </a:lnTo>
                  <a:lnTo>
                    <a:pt x="13194" y="656757"/>
                  </a:lnTo>
                  <a:close/>
                </a:path>
                <a:path w="20320" h="1379854">
                  <a:moveTo>
                    <a:pt x="13194" y="577594"/>
                  </a:moveTo>
                  <a:lnTo>
                    <a:pt x="6597" y="577594"/>
                  </a:lnTo>
                  <a:lnTo>
                    <a:pt x="0" y="584191"/>
                  </a:lnTo>
                  <a:lnTo>
                    <a:pt x="0" y="653459"/>
                  </a:lnTo>
                  <a:lnTo>
                    <a:pt x="3298" y="656757"/>
                  </a:lnTo>
                  <a:lnTo>
                    <a:pt x="16493" y="656757"/>
                  </a:lnTo>
                  <a:lnTo>
                    <a:pt x="19791" y="653459"/>
                  </a:lnTo>
                  <a:lnTo>
                    <a:pt x="19791" y="584191"/>
                  </a:lnTo>
                  <a:lnTo>
                    <a:pt x="13194" y="577594"/>
                  </a:lnTo>
                  <a:close/>
                </a:path>
                <a:path w="20320" h="1379854">
                  <a:moveTo>
                    <a:pt x="16493" y="722818"/>
                  </a:moveTo>
                  <a:lnTo>
                    <a:pt x="3298" y="722818"/>
                  </a:lnTo>
                  <a:lnTo>
                    <a:pt x="0" y="726116"/>
                  </a:lnTo>
                  <a:lnTo>
                    <a:pt x="0" y="795384"/>
                  </a:lnTo>
                  <a:lnTo>
                    <a:pt x="6597" y="801981"/>
                  </a:lnTo>
                  <a:lnTo>
                    <a:pt x="13194" y="801981"/>
                  </a:lnTo>
                  <a:lnTo>
                    <a:pt x="19791" y="795384"/>
                  </a:lnTo>
                  <a:lnTo>
                    <a:pt x="19791" y="726116"/>
                  </a:lnTo>
                  <a:lnTo>
                    <a:pt x="16493" y="722818"/>
                  </a:lnTo>
                  <a:close/>
                </a:path>
                <a:path w="20320" h="1379854">
                  <a:moveTo>
                    <a:pt x="9895" y="719519"/>
                  </a:moveTo>
                  <a:lnTo>
                    <a:pt x="6597" y="722818"/>
                  </a:lnTo>
                  <a:lnTo>
                    <a:pt x="13194" y="722818"/>
                  </a:lnTo>
                  <a:lnTo>
                    <a:pt x="9895" y="719519"/>
                  </a:lnTo>
                  <a:close/>
                </a:path>
                <a:path w="20320" h="1379854">
                  <a:moveTo>
                    <a:pt x="13194" y="864651"/>
                  </a:moveTo>
                  <a:lnTo>
                    <a:pt x="6597" y="864651"/>
                  </a:lnTo>
                  <a:lnTo>
                    <a:pt x="0" y="871248"/>
                  </a:lnTo>
                  <a:lnTo>
                    <a:pt x="0" y="940607"/>
                  </a:lnTo>
                  <a:lnTo>
                    <a:pt x="6597" y="947204"/>
                  </a:lnTo>
                  <a:lnTo>
                    <a:pt x="13194" y="947204"/>
                  </a:lnTo>
                  <a:lnTo>
                    <a:pt x="19791" y="940607"/>
                  </a:lnTo>
                  <a:lnTo>
                    <a:pt x="19791" y="871248"/>
                  </a:lnTo>
                  <a:lnTo>
                    <a:pt x="13194" y="864651"/>
                  </a:lnTo>
                  <a:close/>
                </a:path>
                <a:path w="20320" h="1379854">
                  <a:moveTo>
                    <a:pt x="13194" y="1009874"/>
                  </a:moveTo>
                  <a:lnTo>
                    <a:pt x="6597" y="1009874"/>
                  </a:lnTo>
                  <a:lnTo>
                    <a:pt x="0" y="1016471"/>
                  </a:lnTo>
                  <a:lnTo>
                    <a:pt x="0" y="1085830"/>
                  </a:lnTo>
                  <a:lnTo>
                    <a:pt x="6597" y="1092427"/>
                  </a:lnTo>
                  <a:lnTo>
                    <a:pt x="13194" y="1092427"/>
                  </a:lnTo>
                  <a:lnTo>
                    <a:pt x="19791" y="1085830"/>
                  </a:lnTo>
                  <a:lnTo>
                    <a:pt x="19791" y="1016471"/>
                  </a:lnTo>
                  <a:lnTo>
                    <a:pt x="13194" y="1009874"/>
                  </a:lnTo>
                  <a:close/>
                </a:path>
                <a:path w="20320" h="1379854">
                  <a:moveTo>
                    <a:pt x="13194" y="1234261"/>
                  </a:moveTo>
                  <a:lnTo>
                    <a:pt x="6597" y="1234261"/>
                  </a:lnTo>
                  <a:lnTo>
                    <a:pt x="9895" y="1237559"/>
                  </a:lnTo>
                  <a:lnTo>
                    <a:pt x="13194" y="1234261"/>
                  </a:lnTo>
                  <a:close/>
                </a:path>
                <a:path w="20320" h="1379854">
                  <a:moveTo>
                    <a:pt x="13194" y="1155098"/>
                  </a:moveTo>
                  <a:lnTo>
                    <a:pt x="6597" y="1155098"/>
                  </a:lnTo>
                  <a:lnTo>
                    <a:pt x="0" y="1161695"/>
                  </a:lnTo>
                  <a:lnTo>
                    <a:pt x="0" y="1230962"/>
                  </a:lnTo>
                  <a:lnTo>
                    <a:pt x="3298" y="1234261"/>
                  </a:lnTo>
                  <a:lnTo>
                    <a:pt x="16493" y="1234261"/>
                  </a:lnTo>
                  <a:lnTo>
                    <a:pt x="19791" y="1230962"/>
                  </a:lnTo>
                  <a:lnTo>
                    <a:pt x="19791" y="1161695"/>
                  </a:lnTo>
                  <a:lnTo>
                    <a:pt x="13194" y="1155098"/>
                  </a:lnTo>
                  <a:close/>
                </a:path>
                <a:path w="20320" h="1379854">
                  <a:moveTo>
                    <a:pt x="16493" y="1300321"/>
                  </a:moveTo>
                  <a:lnTo>
                    <a:pt x="3298" y="1300321"/>
                  </a:lnTo>
                  <a:lnTo>
                    <a:pt x="0" y="1303620"/>
                  </a:lnTo>
                  <a:lnTo>
                    <a:pt x="0" y="1372887"/>
                  </a:lnTo>
                  <a:lnTo>
                    <a:pt x="6597" y="1379484"/>
                  </a:lnTo>
                  <a:lnTo>
                    <a:pt x="13194" y="1379484"/>
                  </a:lnTo>
                  <a:lnTo>
                    <a:pt x="19791" y="1372887"/>
                  </a:lnTo>
                  <a:lnTo>
                    <a:pt x="19791" y="1303620"/>
                  </a:lnTo>
                  <a:lnTo>
                    <a:pt x="16493" y="1300321"/>
                  </a:lnTo>
                  <a:close/>
                </a:path>
                <a:path w="20320" h="1379854">
                  <a:moveTo>
                    <a:pt x="9895" y="1297023"/>
                  </a:moveTo>
                  <a:lnTo>
                    <a:pt x="6597" y="1300321"/>
                  </a:lnTo>
                  <a:lnTo>
                    <a:pt x="13194" y="1300321"/>
                  </a:lnTo>
                  <a:lnTo>
                    <a:pt x="9895" y="129702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0420286" y="2716468"/>
              <a:ext cx="20320" cy="1379855"/>
            </a:xfrm>
            <a:custGeom>
              <a:avLst/>
              <a:gdLst/>
              <a:ahLst/>
              <a:cxnLst/>
              <a:rect l="l" t="t" r="r" b="b"/>
              <a:pathLst>
                <a:path w="20320" h="1379854">
                  <a:moveTo>
                    <a:pt x="19791" y="9895"/>
                  </a:moveTo>
                  <a:lnTo>
                    <a:pt x="19791" y="69359"/>
                  </a:lnTo>
                  <a:lnTo>
                    <a:pt x="19791" y="75955"/>
                  </a:lnTo>
                  <a:lnTo>
                    <a:pt x="16493" y="79254"/>
                  </a:lnTo>
                  <a:lnTo>
                    <a:pt x="13194" y="79254"/>
                  </a:lnTo>
                  <a:lnTo>
                    <a:pt x="9895" y="82552"/>
                  </a:lnTo>
                  <a:lnTo>
                    <a:pt x="6597" y="79254"/>
                  </a:lnTo>
                  <a:lnTo>
                    <a:pt x="3298" y="79254"/>
                  </a:lnTo>
                  <a:lnTo>
                    <a:pt x="0" y="75955"/>
                  </a:lnTo>
                  <a:lnTo>
                    <a:pt x="0" y="69359"/>
                  </a:lnTo>
                  <a:lnTo>
                    <a:pt x="0" y="9895"/>
                  </a:lnTo>
                  <a:lnTo>
                    <a:pt x="0" y="6596"/>
                  </a:lnTo>
                  <a:lnTo>
                    <a:pt x="3298" y="3298"/>
                  </a:lnTo>
                  <a:lnTo>
                    <a:pt x="6597" y="0"/>
                  </a:lnTo>
                  <a:lnTo>
                    <a:pt x="9895" y="0"/>
                  </a:lnTo>
                  <a:lnTo>
                    <a:pt x="13194" y="0"/>
                  </a:lnTo>
                  <a:lnTo>
                    <a:pt x="16493" y="3298"/>
                  </a:lnTo>
                  <a:lnTo>
                    <a:pt x="19791" y="6596"/>
                  </a:lnTo>
                  <a:lnTo>
                    <a:pt x="19791" y="9895"/>
                  </a:lnTo>
                  <a:close/>
                </a:path>
                <a:path w="20320" h="1379854">
                  <a:moveTo>
                    <a:pt x="19791" y="151820"/>
                  </a:moveTo>
                  <a:lnTo>
                    <a:pt x="19791" y="214582"/>
                  </a:lnTo>
                  <a:lnTo>
                    <a:pt x="19791" y="217880"/>
                  </a:lnTo>
                  <a:lnTo>
                    <a:pt x="16493" y="221179"/>
                  </a:lnTo>
                  <a:lnTo>
                    <a:pt x="13194" y="224477"/>
                  </a:lnTo>
                  <a:lnTo>
                    <a:pt x="9895" y="224477"/>
                  </a:lnTo>
                  <a:lnTo>
                    <a:pt x="6597" y="224477"/>
                  </a:lnTo>
                  <a:lnTo>
                    <a:pt x="3298" y="221179"/>
                  </a:lnTo>
                  <a:lnTo>
                    <a:pt x="0" y="217880"/>
                  </a:lnTo>
                  <a:lnTo>
                    <a:pt x="0" y="214582"/>
                  </a:lnTo>
                  <a:lnTo>
                    <a:pt x="0" y="151820"/>
                  </a:lnTo>
                  <a:lnTo>
                    <a:pt x="0" y="148521"/>
                  </a:lnTo>
                  <a:lnTo>
                    <a:pt x="3298" y="145223"/>
                  </a:lnTo>
                  <a:lnTo>
                    <a:pt x="6597" y="145223"/>
                  </a:lnTo>
                  <a:lnTo>
                    <a:pt x="9895" y="141924"/>
                  </a:lnTo>
                  <a:lnTo>
                    <a:pt x="13194" y="145223"/>
                  </a:lnTo>
                  <a:lnTo>
                    <a:pt x="16493" y="145223"/>
                  </a:lnTo>
                  <a:lnTo>
                    <a:pt x="19791" y="148521"/>
                  </a:lnTo>
                  <a:lnTo>
                    <a:pt x="19791" y="151820"/>
                  </a:lnTo>
                  <a:close/>
                </a:path>
                <a:path w="20320" h="1379854">
                  <a:moveTo>
                    <a:pt x="19791" y="297043"/>
                  </a:moveTo>
                  <a:lnTo>
                    <a:pt x="19791" y="359714"/>
                  </a:lnTo>
                  <a:lnTo>
                    <a:pt x="19791" y="363012"/>
                  </a:lnTo>
                  <a:lnTo>
                    <a:pt x="16493" y="366311"/>
                  </a:lnTo>
                  <a:lnTo>
                    <a:pt x="13194" y="369609"/>
                  </a:lnTo>
                  <a:lnTo>
                    <a:pt x="9895" y="369609"/>
                  </a:lnTo>
                  <a:lnTo>
                    <a:pt x="6597" y="369609"/>
                  </a:lnTo>
                  <a:lnTo>
                    <a:pt x="3298" y="366311"/>
                  </a:lnTo>
                  <a:lnTo>
                    <a:pt x="0" y="363012"/>
                  </a:lnTo>
                  <a:lnTo>
                    <a:pt x="0" y="359714"/>
                  </a:lnTo>
                  <a:lnTo>
                    <a:pt x="0" y="297043"/>
                  </a:lnTo>
                  <a:lnTo>
                    <a:pt x="0" y="293745"/>
                  </a:lnTo>
                  <a:lnTo>
                    <a:pt x="3298" y="290446"/>
                  </a:lnTo>
                  <a:lnTo>
                    <a:pt x="6597" y="287148"/>
                  </a:lnTo>
                  <a:lnTo>
                    <a:pt x="9895" y="287148"/>
                  </a:lnTo>
                  <a:lnTo>
                    <a:pt x="13194" y="287148"/>
                  </a:lnTo>
                  <a:lnTo>
                    <a:pt x="16493" y="290446"/>
                  </a:lnTo>
                  <a:lnTo>
                    <a:pt x="19791" y="293745"/>
                  </a:lnTo>
                  <a:lnTo>
                    <a:pt x="19791" y="297043"/>
                  </a:lnTo>
                  <a:close/>
                </a:path>
                <a:path w="20320" h="1379854">
                  <a:moveTo>
                    <a:pt x="19791" y="442266"/>
                  </a:moveTo>
                  <a:lnTo>
                    <a:pt x="19791" y="504937"/>
                  </a:lnTo>
                  <a:lnTo>
                    <a:pt x="19791" y="508235"/>
                  </a:lnTo>
                  <a:lnTo>
                    <a:pt x="16493" y="511534"/>
                  </a:lnTo>
                  <a:lnTo>
                    <a:pt x="13194" y="514832"/>
                  </a:lnTo>
                  <a:lnTo>
                    <a:pt x="9895" y="514832"/>
                  </a:lnTo>
                  <a:lnTo>
                    <a:pt x="6597" y="514832"/>
                  </a:lnTo>
                  <a:lnTo>
                    <a:pt x="3298" y="511534"/>
                  </a:lnTo>
                  <a:lnTo>
                    <a:pt x="0" y="508235"/>
                  </a:lnTo>
                  <a:lnTo>
                    <a:pt x="0" y="504937"/>
                  </a:lnTo>
                  <a:lnTo>
                    <a:pt x="0" y="442266"/>
                  </a:lnTo>
                  <a:lnTo>
                    <a:pt x="0" y="438968"/>
                  </a:lnTo>
                  <a:lnTo>
                    <a:pt x="3298" y="435670"/>
                  </a:lnTo>
                  <a:lnTo>
                    <a:pt x="6597" y="432371"/>
                  </a:lnTo>
                  <a:lnTo>
                    <a:pt x="9895" y="432371"/>
                  </a:lnTo>
                  <a:lnTo>
                    <a:pt x="13194" y="432371"/>
                  </a:lnTo>
                  <a:lnTo>
                    <a:pt x="16493" y="435670"/>
                  </a:lnTo>
                  <a:lnTo>
                    <a:pt x="19791" y="438968"/>
                  </a:lnTo>
                  <a:lnTo>
                    <a:pt x="19791" y="442266"/>
                  </a:lnTo>
                  <a:close/>
                </a:path>
                <a:path w="20320" h="1379854">
                  <a:moveTo>
                    <a:pt x="19791" y="587490"/>
                  </a:moveTo>
                  <a:lnTo>
                    <a:pt x="19791" y="646862"/>
                  </a:lnTo>
                  <a:lnTo>
                    <a:pt x="19791" y="653459"/>
                  </a:lnTo>
                  <a:lnTo>
                    <a:pt x="16493" y="656757"/>
                  </a:lnTo>
                  <a:lnTo>
                    <a:pt x="13194" y="656757"/>
                  </a:lnTo>
                  <a:lnTo>
                    <a:pt x="9895" y="660056"/>
                  </a:lnTo>
                  <a:lnTo>
                    <a:pt x="6597" y="656757"/>
                  </a:lnTo>
                  <a:lnTo>
                    <a:pt x="3298" y="656757"/>
                  </a:lnTo>
                  <a:lnTo>
                    <a:pt x="0" y="653459"/>
                  </a:lnTo>
                  <a:lnTo>
                    <a:pt x="0" y="646862"/>
                  </a:lnTo>
                  <a:lnTo>
                    <a:pt x="0" y="587490"/>
                  </a:lnTo>
                  <a:lnTo>
                    <a:pt x="0" y="584191"/>
                  </a:lnTo>
                  <a:lnTo>
                    <a:pt x="3298" y="580893"/>
                  </a:lnTo>
                  <a:lnTo>
                    <a:pt x="6597" y="577594"/>
                  </a:lnTo>
                  <a:lnTo>
                    <a:pt x="9895" y="577594"/>
                  </a:lnTo>
                  <a:lnTo>
                    <a:pt x="13194" y="577594"/>
                  </a:lnTo>
                  <a:lnTo>
                    <a:pt x="16493" y="580893"/>
                  </a:lnTo>
                  <a:lnTo>
                    <a:pt x="19791" y="584191"/>
                  </a:lnTo>
                  <a:lnTo>
                    <a:pt x="19791" y="587490"/>
                  </a:lnTo>
                  <a:close/>
                </a:path>
                <a:path w="20320" h="1379854">
                  <a:moveTo>
                    <a:pt x="19791" y="729415"/>
                  </a:moveTo>
                  <a:lnTo>
                    <a:pt x="19791" y="792085"/>
                  </a:lnTo>
                  <a:lnTo>
                    <a:pt x="19791" y="795384"/>
                  </a:lnTo>
                  <a:lnTo>
                    <a:pt x="16493" y="798682"/>
                  </a:lnTo>
                  <a:lnTo>
                    <a:pt x="13194" y="801981"/>
                  </a:lnTo>
                  <a:lnTo>
                    <a:pt x="9895" y="801981"/>
                  </a:lnTo>
                  <a:lnTo>
                    <a:pt x="6597" y="801981"/>
                  </a:lnTo>
                  <a:lnTo>
                    <a:pt x="3298" y="798682"/>
                  </a:lnTo>
                  <a:lnTo>
                    <a:pt x="0" y="795384"/>
                  </a:lnTo>
                  <a:lnTo>
                    <a:pt x="0" y="792085"/>
                  </a:lnTo>
                  <a:lnTo>
                    <a:pt x="0" y="729415"/>
                  </a:lnTo>
                  <a:lnTo>
                    <a:pt x="0" y="726116"/>
                  </a:lnTo>
                  <a:lnTo>
                    <a:pt x="3298" y="722818"/>
                  </a:lnTo>
                  <a:lnTo>
                    <a:pt x="6597" y="722818"/>
                  </a:lnTo>
                  <a:lnTo>
                    <a:pt x="9895" y="719519"/>
                  </a:lnTo>
                  <a:lnTo>
                    <a:pt x="13194" y="722818"/>
                  </a:lnTo>
                  <a:lnTo>
                    <a:pt x="16493" y="722818"/>
                  </a:lnTo>
                  <a:lnTo>
                    <a:pt x="19791" y="726116"/>
                  </a:lnTo>
                  <a:lnTo>
                    <a:pt x="19791" y="729415"/>
                  </a:lnTo>
                  <a:close/>
                </a:path>
                <a:path w="20320" h="1379854">
                  <a:moveTo>
                    <a:pt x="19791" y="874546"/>
                  </a:moveTo>
                  <a:lnTo>
                    <a:pt x="19791" y="937309"/>
                  </a:lnTo>
                  <a:lnTo>
                    <a:pt x="19791" y="940607"/>
                  </a:lnTo>
                  <a:lnTo>
                    <a:pt x="16493" y="943905"/>
                  </a:lnTo>
                  <a:lnTo>
                    <a:pt x="13194" y="947204"/>
                  </a:lnTo>
                  <a:lnTo>
                    <a:pt x="9895" y="947204"/>
                  </a:lnTo>
                  <a:lnTo>
                    <a:pt x="6597" y="947204"/>
                  </a:lnTo>
                  <a:lnTo>
                    <a:pt x="3298" y="943905"/>
                  </a:lnTo>
                  <a:lnTo>
                    <a:pt x="0" y="940607"/>
                  </a:lnTo>
                  <a:lnTo>
                    <a:pt x="0" y="937309"/>
                  </a:lnTo>
                  <a:lnTo>
                    <a:pt x="0" y="874546"/>
                  </a:lnTo>
                  <a:lnTo>
                    <a:pt x="0" y="871248"/>
                  </a:lnTo>
                  <a:lnTo>
                    <a:pt x="3298" y="867950"/>
                  </a:lnTo>
                  <a:lnTo>
                    <a:pt x="6597" y="864651"/>
                  </a:lnTo>
                  <a:lnTo>
                    <a:pt x="9895" y="864651"/>
                  </a:lnTo>
                  <a:lnTo>
                    <a:pt x="13194" y="864651"/>
                  </a:lnTo>
                  <a:lnTo>
                    <a:pt x="16493" y="867950"/>
                  </a:lnTo>
                  <a:lnTo>
                    <a:pt x="19791" y="871248"/>
                  </a:lnTo>
                  <a:lnTo>
                    <a:pt x="19791" y="874546"/>
                  </a:lnTo>
                  <a:close/>
                </a:path>
                <a:path w="20320" h="1379854">
                  <a:moveTo>
                    <a:pt x="19791" y="1019770"/>
                  </a:moveTo>
                  <a:lnTo>
                    <a:pt x="19791" y="1082532"/>
                  </a:lnTo>
                  <a:lnTo>
                    <a:pt x="19791" y="1085830"/>
                  </a:lnTo>
                  <a:lnTo>
                    <a:pt x="16493" y="1089129"/>
                  </a:lnTo>
                  <a:lnTo>
                    <a:pt x="13194" y="1092427"/>
                  </a:lnTo>
                  <a:lnTo>
                    <a:pt x="9895" y="1092427"/>
                  </a:lnTo>
                  <a:lnTo>
                    <a:pt x="6597" y="1092427"/>
                  </a:lnTo>
                  <a:lnTo>
                    <a:pt x="3298" y="1089129"/>
                  </a:lnTo>
                  <a:lnTo>
                    <a:pt x="0" y="1085830"/>
                  </a:lnTo>
                  <a:lnTo>
                    <a:pt x="0" y="1082532"/>
                  </a:lnTo>
                  <a:lnTo>
                    <a:pt x="0" y="1019770"/>
                  </a:lnTo>
                  <a:lnTo>
                    <a:pt x="0" y="1016471"/>
                  </a:lnTo>
                  <a:lnTo>
                    <a:pt x="3298" y="1013173"/>
                  </a:lnTo>
                  <a:lnTo>
                    <a:pt x="6597" y="1009874"/>
                  </a:lnTo>
                  <a:lnTo>
                    <a:pt x="9895" y="1009874"/>
                  </a:lnTo>
                  <a:lnTo>
                    <a:pt x="13194" y="1009874"/>
                  </a:lnTo>
                  <a:lnTo>
                    <a:pt x="16493" y="1013173"/>
                  </a:lnTo>
                  <a:lnTo>
                    <a:pt x="19791" y="1016471"/>
                  </a:lnTo>
                  <a:lnTo>
                    <a:pt x="19791" y="1019770"/>
                  </a:lnTo>
                  <a:close/>
                </a:path>
                <a:path w="20320" h="1379854">
                  <a:moveTo>
                    <a:pt x="19791" y="1164993"/>
                  </a:moveTo>
                  <a:lnTo>
                    <a:pt x="19791" y="1224365"/>
                  </a:lnTo>
                  <a:lnTo>
                    <a:pt x="19791" y="1230962"/>
                  </a:lnTo>
                  <a:lnTo>
                    <a:pt x="16493" y="1234261"/>
                  </a:lnTo>
                  <a:lnTo>
                    <a:pt x="13194" y="1234261"/>
                  </a:lnTo>
                  <a:lnTo>
                    <a:pt x="9895" y="1237559"/>
                  </a:lnTo>
                  <a:lnTo>
                    <a:pt x="6597" y="1234261"/>
                  </a:lnTo>
                  <a:lnTo>
                    <a:pt x="3298" y="1234261"/>
                  </a:lnTo>
                  <a:lnTo>
                    <a:pt x="0" y="1230962"/>
                  </a:lnTo>
                  <a:lnTo>
                    <a:pt x="0" y="1224365"/>
                  </a:lnTo>
                  <a:lnTo>
                    <a:pt x="0" y="1164993"/>
                  </a:lnTo>
                  <a:lnTo>
                    <a:pt x="0" y="1161695"/>
                  </a:lnTo>
                  <a:lnTo>
                    <a:pt x="3298" y="1158396"/>
                  </a:lnTo>
                  <a:lnTo>
                    <a:pt x="6597" y="1155098"/>
                  </a:lnTo>
                  <a:lnTo>
                    <a:pt x="9895" y="1155098"/>
                  </a:lnTo>
                  <a:lnTo>
                    <a:pt x="13194" y="1155098"/>
                  </a:lnTo>
                  <a:lnTo>
                    <a:pt x="16493" y="1158396"/>
                  </a:lnTo>
                  <a:lnTo>
                    <a:pt x="19791" y="1161695"/>
                  </a:lnTo>
                  <a:lnTo>
                    <a:pt x="19791" y="1164993"/>
                  </a:lnTo>
                  <a:close/>
                </a:path>
                <a:path w="20320" h="1379854">
                  <a:moveTo>
                    <a:pt x="19791" y="1306918"/>
                  </a:moveTo>
                  <a:lnTo>
                    <a:pt x="19791" y="1369589"/>
                  </a:lnTo>
                  <a:lnTo>
                    <a:pt x="19791" y="1372887"/>
                  </a:lnTo>
                  <a:lnTo>
                    <a:pt x="16493" y="1376185"/>
                  </a:lnTo>
                  <a:lnTo>
                    <a:pt x="13194" y="1379484"/>
                  </a:lnTo>
                  <a:lnTo>
                    <a:pt x="9895" y="1379484"/>
                  </a:lnTo>
                  <a:lnTo>
                    <a:pt x="6597" y="1379484"/>
                  </a:lnTo>
                  <a:lnTo>
                    <a:pt x="3298" y="1376185"/>
                  </a:lnTo>
                  <a:lnTo>
                    <a:pt x="0" y="1372887"/>
                  </a:lnTo>
                  <a:lnTo>
                    <a:pt x="0" y="1369589"/>
                  </a:lnTo>
                  <a:lnTo>
                    <a:pt x="0" y="1306918"/>
                  </a:lnTo>
                  <a:lnTo>
                    <a:pt x="0" y="1303620"/>
                  </a:lnTo>
                  <a:lnTo>
                    <a:pt x="3298" y="1300321"/>
                  </a:lnTo>
                  <a:lnTo>
                    <a:pt x="6597" y="1300321"/>
                  </a:lnTo>
                  <a:lnTo>
                    <a:pt x="9895" y="1297023"/>
                  </a:lnTo>
                  <a:lnTo>
                    <a:pt x="13194" y="1300321"/>
                  </a:lnTo>
                  <a:lnTo>
                    <a:pt x="16493" y="1300321"/>
                  </a:lnTo>
                  <a:lnTo>
                    <a:pt x="19791" y="1303620"/>
                  </a:lnTo>
                  <a:lnTo>
                    <a:pt x="19791" y="1306918"/>
                  </a:lnTo>
                  <a:close/>
                </a:path>
              </a:pathLst>
            </a:custGeom>
            <a:ln w="32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9858923" y="4086057"/>
              <a:ext cx="515620" cy="20320"/>
            </a:xfrm>
            <a:custGeom>
              <a:avLst/>
              <a:gdLst/>
              <a:ahLst/>
              <a:cxnLst/>
              <a:rect l="l" t="t" r="r" b="b"/>
              <a:pathLst>
                <a:path w="515620" h="20320">
                  <a:moveTo>
                    <a:pt x="75960" y="0"/>
                  </a:moveTo>
                  <a:lnTo>
                    <a:pt x="6597" y="0"/>
                  </a:lnTo>
                  <a:lnTo>
                    <a:pt x="0" y="6596"/>
                  </a:lnTo>
                  <a:lnTo>
                    <a:pt x="0" y="13193"/>
                  </a:lnTo>
                  <a:lnTo>
                    <a:pt x="6597" y="19790"/>
                  </a:lnTo>
                  <a:lnTo>
                    <a:pt x="75960" y="19790"/>
                  </a:lnTo>
                  <a:lnTo>
                    <a:pt x="82557" y="13193"/>
                  </a:lnTo>
                  <a:lnTo>
                    <a:pt x="82557" y="6596"/>
                  </a:lnTo>
                  <a:lnTo>
                    <a:pt x="75960" y="0"/>
                  </a:lnTo>
                  <a:close/>
                </a:path>
                <a:path w="515620" h="20320">
                  <a:moveTo>
                    <a:pt x="221329" y="0"/>
                  </a:moveTo>
                  <a:lnTo>
                    <a:pt x="151920" y="0"/>
                  </a:lnTo>
                  <a:lnTo>
                    <a:pt x="145323" y="6596"/>
                  </a:lnTo>
                  <a:lnTo>
                    <a:pt x="145323" y="13193"/>
                  </a:lnTo>
                  <a:lnTo>
                    <a:pt x="151920" y="19790"/>
                  </a:lnTo>
                  <a:lnTo>
                    <a:pt x="221329" y="19790"/>
                  </a:lnTo>
                  <a:lnTo>
                    <a:pt x="227926" y="13193"/>
                  </a:lnTo>
                  <a:lnTo>
                    <a:pt x="227926" y="6596"/>
                  </a:lnTo>
                  <a:lnTo>
                    <a:pt x="221329" y="0"/>
                  </a:lnTo>
                  <a:close/>
                </a:path>
                <a:path w="515620" h="20320">
                  <a:moveTo>
                    <a:pt x="366560" y="0"/>
                  </a:moveTo>
                  <a:lnTo>
                    <a:pt x="297152" y="0"/>
                  </a:lnTo>
                  <a:lnTo>
                    <a:pt x="290554" y="6596"/>
                  </a:lnTo>
                  <a:lnTo>
                    <a:pt x="290554" y="13193"/>
                  </a:lnTo>
                  <a:lnTo>
                    <a:pt x="297152" y="19790"/>
                  </a:lnTo>
                  <a:lnTo>
                    <a:pt x="366560" y="19790"/>
                  </a:lnTo>
                  <a:lnTo>
                    <a:pt x="369859" y="16492"/>
                  </a:lnTo>
                  <a:lnTo>
                    <a:pt x="369859" y="13193"/>
                  </a:lnTo>
                  <a:lnTo>
                    <a:pt x="373158" y="9895"/>
                  </a:lnTo>
                  <a:lnTo>
                    <a:pt x="369859" y="6596"/>
                  </a:lnTo>
                  <a:lnTo>
                    <a:pt x="369859" y="3298"/>
                  </a:lnTo>
                  <a:lnTo>
                    <a:pt x="366560" y="0"/>
                  </a:lnTo>
                  <a:close/>
                </a:path>
                <a:path w="515620" h="20320">
                  <a:moveTo>
                    <a:pt x="508585" y="0"/>
                  </a:moveTo>
                  <a:lnTo>
                    <a:pt x="439222" y="0"/>
                  </a:lnTo>
                  <a:lnTo>
                    <a:pt x="435923" y="3298"/>
                  </a:lnTo>
                  <a:lnTo>
                    <a:pt x="435923" y="6596"/>
                  </a:lnTo>
                  <a:lnTo>
                    <a:pt x="432625" y="9895"/>
                  </a:lnTo>
                  <a:lnTo>
                    <a:pt x="435923" y="13193"/>
                  </a:lnTo>
                  <a:lnTo>
                    <a:pt x="435923" y="16492"/>
                  </a:lnTo>
                  <a:lnTo>
                    <a:pt x="439222" y="19790"/>
                  </a:lnTo>
                  <a:lnTo>
                    <a:pt x="508585" y="19790"/>
                  </a:lnTo>
                  <a:lnTo>
                    <a:pt x="515182" y="13193"/>
                  </a:lnTo>
                  <a:lnTo>
                    <a:pt x="515182" y="6596"/>
                  </a:lnTo>
                  <a:lnTo>
                    <a:pt x="50858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9858923" y="4086057"/>
              <a:ext cx="515620" cy="20320"/>
            </a:xfrm>
            <a:custGeom>
              <a:avLst/>
              <a:gdLst/>
              <a:ahLst/>
              <a:cxnLst/>
              <a:rect l="l" t="t" r="r" b="b"/>
              <a:pathLst>
                <a:path w="515620" h="20320">
                  <a:moveTo>
                    <a:pt x="9987" y="0"/>
                  </a:moveTo>
                  <a:lnTo>
                    <a:pt x="72661" y="0"/>
                  </a:lnTo>
                  <a:lnTo>
                    <a:pt x="75960" y="0"/>
                  </a:lnTo>
                  <a:lnTo>
                    <a:pt x="79258" y="3298"/>
                  </a:lnTo>
                  <a:lnTo>
                    <a:pt x="82557" y="6596"/>
                  </a:lnTo>
                  <a:lnTo>
                    <a:pt x="82557" y="9895"/>
                  </a:lnTo>
                  <a:lnTo>
                    <a:pt x="82557" y="13193"/>
                  </a:lnTo>
                  <a:lnTo>
                    <a:pt x="79258" y="16492"/>
                  </a:lnTo>
                  <a:lnTo>
                    <a:pt x="75960" y="19790"/>
                  </a:lnTo>
                  <a:lnTo>
                    <a:pt x="72661" y="19790"/>
                  </a:lnTo>
                  <a:lnTo>
                    <a:pt x="9987" y="19790"/>
                  </a:lnTo>
                  <a:lnTo>
                    <a:pt x="6597" y="19790"/>
                  </a:lnTo>
                  <a:lnTo>
                    <a:pt x="3298" y="16492"/>
                  </a:lnTo>
                  <a:lnTo>
                    <a:pt x="0" y="13193"/>
                  </a:lnTo>
                  <a:lnTo>
                    <a:pt x="0" y="9895"/>
                  </a:lnTo>
                  <a:lnTo>
                    <a:pt x="0" y="6596"/>
                  </a:lnTo>
                  <a:lnTo>
                    <a:pt x="3298" y="3298"/>
                  </a:lnTo>
                  <a:lnTo>
                    <a:pt x="6597" y="0"/>
                  </a:lnTo>
                  <a:lnTo>
                    <a:pt x="9987" y="0"/>
                  </a:lnTo>
                  <a:close/>
                </a:path>
                <a:path w="515620" h="20320">
                  <a:moveTo>
                    <a:pt x="155219" y="0"/>
                  </a:moveTo>
                  <a:lnTo>
                    <a:pt x="218030" y="0"/>
                  </a:lnTo>
                  <a:lnTo>
                    <a:pt x="221329" y="0"/>
                  </a:lnTo>
                  <a:lnTo>
                    <a:pt x="224627" y="3298"/>
                  </a:lnTo>
                  <a:lnTo>
                    <a:pt x="227926" y="6596"/>
                  </a:lnTo>
                  <a:lnTo>
                    <a:pt x="227926" y="9895"/>
                  </a:lnTo>
                  <a:lnTo>
                    <a:pt x="227926" y="13193"/>
                  </a:lnTo>
                  <a:lnTo>
                    <a:pt x="224627" y="16492"/>
                  </a:lnTo>
                  <a:lnTo>
                    <a:pt x="221329" y="19790"/>
                  </a:lnTo>
                  <a:lnTo>
                    <a:pt x="218030" y="19790"/>
                  </a:lnTo>
                  <a:lnTo>
                    <a:pt x="155219" y="19790"/>
                  </a:lnTo>
                  <a:lnTo>
                    <a:pt x="151920" y="19790"/>
                  </a:lnTo>
                  <a:lnTo>
                    <a:pt x="148621" y="16492"/>
                  </a:lnTo>
                  <a:lnTo>
                    <a:pt x="145323" y="13193"/>
                  </a:lnTo>
                  <a:lnTo>
                    <a:pt x="145323" y="9895"/>
                  </a:lnTo>
                  <a:lnTo>
                    <a:pt x="145323" y="6596"/>
                  </a:lnTo>
                  <a:lnTo>
                    <a:pt x="148621" y="3298"/>
                  </a:lnTo>
                  <a:lnTo>
                    <a:pt x="151920" y="0"/>
                  </a:lnTo>
                  <a:lnTo>
                    <a:pt x="155219" y="0"/>
                  </a:lnTo>
                  <a:close/>
                </a:path>
                <a:path w="515620" h="20320">
                  <a:moveTo>
                    <a:pt x="300588" y="0"/>
                  </a:moveTo>
                  <a:lnTo>
                    <a:pt x="363262" y="0"/>
                  </a:lnTo>
                  <a:lnTo>
                    <a:pt x="366560" y="0"/>
                  </a:lnTo>
                  <a:lnTo>
                    <a:pt x="369859" y="3298"/>
                  </a:lnTo>
                  <a:lnTo>
                    <a:pt x="369859" y="6596"/>
                  </a:lnTo>
                  <a:lnTo>
                    <a:pt x="373158" y="9895"/>
                  </a:lnTo>
                  <a:lnTo>
                    <a:pt x="369859" y="13193"/>
                  </a:lnTo>
                  <a:lnTo>
                    <a:pt x="369859" y="16492"/>
                  </a:lnTo>
                  <a:lnTo>
                    <a:pt x="366560" y="19790"/>
                  </a:lnTo>
                  <a:lnTo>
                    <a:pt x="363262" y="19790"/>
                  </a:lnTo>
                  <a:lnTo>
                    <a:pt x="300588" y="19790"/>
                  </a:lnTo>
                  <a:lnTo>
                    <a:pt x="297152" y="19790"/>
                  </a:lnTo>
                  <a:lnTo>
                    <a:pt x="293853" y="16492"/>
                  </a:lnTo>
                  <a:lnTo>
                    <a:pt x="290554" y="13193"/>
                  </a:lnTo>
                  <a:lnTo>
                    <a:pt x="290554" y="9895"/>
                  </a:lnTo>
                  <a:lnTo>
                    <a:pt x="290554" y="6596"/>
                  </a:lnTo>
                  <a:lnTo>
                    <a:pt x="293853" y="3298"/>
                  </a:lnTo>
                  <a:lnTo>
                    <a:pt x="297152" y="0"/>
                  </a:lnTo>
                  <a:lnTo>
                    <a:pt x="300588" y="0"/>
                  </a:lnTo>
                  <a:close/>
                </a:path>
                <a:path w="515620" h="20320">
                  <a:moveTo>
                    <a:pt x="445819" y="0"/>
                  </a:moveTo>
                  <a:lnTo>
                    <a:pt x="505286" y="0"/>
                  </a:lnTo>
                  <a:lnTo>
                    <a:pt x="508585" y="0"/>
                  </a:lnTo>
                  <a:lnTo>
                    <a:pt x="511884" y="3298"/>
                  </a:lnTo>
                  <a:lnTo>
                    <a:pt x="515182" y="6596"/>
                  </a:lnTo>
                  <a:lnTo>
                    <a:pt x="515182" y="9895"/>
                  </a:lnTo>
                  <a:lnTo>
                    <a:pt x="515182" y="13193"/>
                  </a:lnTo>
                  <a:lnTo>
                    <a:pt x="511884" y="16492"/>
                  </a:lnTo>
                  <a:lnTo>
                    <a:pt x="508585" y="19790"/>
                  </a:lnTo>
                  <a:lnTo>
                    <a:pt x="505286" y="19790"/>
                  </a:lnTo>
                  <a:lnTo>
                    <a:pt x="445819" y="19790"/>
                  </a:lnTo>
                  <a:lnTo>
                    <a:pt x="439222" y="19790"/>
                  </a:lnTo>
                  <a:lnTo>
                    <a:pt x="435923" y="16492"/>
                  </a:lnTo>
                  <a:lnTo>
                    <a:pt x="435923" y="13193"/>
                  </a:lnTo>
                  <a:lnTo>
                    <a:pt x="432625" y="9895"/>
                  </a:lnTo>
                  <a:lnTo>
                    <a:pt x="435923" y="6596"/>
                  </a:lnTo>
                  <a:lnTo>
                    <a:pt x="435923" y="3298"/>
                  </a:lnTo>
                  <a:lnTo>
                    <a:pt x="439222" y="0"/>
                  </a:lnTo>
                  <a:lnTo>
                    <a:pt x="445819" y="0"/>
                  </a:lnTo>
                  <a:close/>
                </a:path>
              </a:pathLst>
            </a:custGeom>
            <a:ln w="32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7787380" y="2900213"/>
            <a:ext cx="2018030" cy="1301115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 marR="45085">
              <a:lnSpc>
                <a:spcPts val="1970"/>
              </a:lnSpc>
              <a:spcBef>
                <a:spcPts val="265"/>
              </a:spcBef>
            </a:pPr>
            <a:r>
              <a:rPr sz="1750" spc="-5" dirty="0">
                <a:latin typeface="Times New Roman"/>
                <a:cs typeface="Times New Roman"/>
              </a:rPr>
              <a:t>Space </a:t>
            </a:r>
            <a:r>
              <a:rPr sz="1750" spc="-15" dirty="0">
                <a:latin typeface="Times New Roman"/>
                <a:cs typeface="Times New Roman"/>
              </a:rPr>
              <a:t>required for </a:t>
            </a:r>
            <a:r>
              <a:rPr sz="1750" spc="-10" dirty="0">
                <a:latin typeface="Times New Roman"/>
                <a:cs typeface="Times New Roman"/>
              </a:rPr>
              <a:t>the </a:t>
            </a:r>
            <a:r>
              <a:rPr sz="1750" spc="-425" dirty="0">
                <a:latin typeface="Times New Roman"/>
                <a:cs typeface="Times New Roman"/>
              </a:rPr>
              <a:t> </a:t>
            </a:r>
            <a:r>
              <a:rPr sz="1750" spc="-10" dirty="0">
                <a:latin typeface="Times New Roman"/>
                <a:cs typeface="Times New Roman"/>
              </a:rPr>
              <a:t>main</a:t>
            </a:r>
            <a:r>
              <a:rPr sz="1750" spc="5" dirty="0">
                <a:latin typeface="Times New Roman"/>
                <a:cs typeface="Times New Roman"/>
              </a:rPr>
              <a:t> </a:t>
            </a:r>
            <a:r>
              <a:rPr sz="1750" spc="-15" dirty="0">
                <a:latin typeface="Times New Roman"/>
                <a:cs typeface="Times New Roman"/>
              </a:rPr>
              <a:t>method</a:t>
            </a:r>
            <a:endParaRPr sz="1750">
              <a:latin typeface="Times New Roman"/>
              <a:cs typeface="Times New Roman"/>
            </a:endParaRPr>
          </a:p>
          <a:p>
            <a:pPr marL="1718945">
              <a:lnSpc>
                <a:spcPts val="1900"/>
              </a:lnSpc>
            </a:pPr>
            <a:r>
              <a:rPr sz="1750" dirty="0">
                <a:latin typeface="Times New Roman"/>
                <a:cs typeface="Times New Roman"/>
              </a:rPr>
              <a:t>k:</a:t>
            </a:r>
            <a:endParaRPr sz="1750">
              <a:latin typeface="Times New Roman"/>
              <a:cs typeface="Times New Roman"/>
            </a:endParaRPr>
          </a:p>
          <a:p>
            <a:pPr marL="1716405">
              <a:lnSpc>
                <a:spcPts val="1989"/>
              </a:lnSpc>
            </a:pPr>
            <a:r>
              <a:rPr sz="1750" dirty="0">
                <a:latin typeface="Times New Roman"/>
                <a:cs typeface="Times New Roman"/>
              </a:rPr>
              <a:t>j</a:t>
            </a:r>
            <a:r>
              <a:rPr sz="1750" spc="-5" dirty="0">
                <a:latin typeface="Times New Roman"/>
                <a:cs typeface="Times New Roman"/>
              </a:rPr>
              <a:t>:</a:t>
            </a:r>
            <a:r>
              <a:rPr sz="1750" spc="-15" dirty="0">
                <a:latin typeface="Times New Roman"/>
                <a:cs typeface="Times New Roman"/>
              </a:rPr>
              <a:t> </a:t>
            </a:r>
            <a:r>
              <a:rPr sz="1750" spc="-5" dirty="0">
                <a:latin typeface="Times New Roman"/>
                <a:cs typeface="Times New Roman"/>
              </a:rPr>
              <a:t>2</a:t>
            </a:r>
            <a:endParaRPr sz="1750">
              <a:latin typeface="Times New Roman"/>
              <a:cs typeface="Times New Roman"/>
            </a:endParaRPr>
          </a:p>
          <a:p>
            <a:pPr marL="1716405">
              <a:lnSpc>
                <a:spcPts val="2050"/>
              </a:lnSpc>
            </a:pPr>
            <a:r>
              <a:rPr sz="1750" dirty="0">
                <a:latin typeface="Times New Roman"/>
                <a:cs typeface="Times New Roman"/>
              </a:rPr>
              <a:t>i</a:t>
            </a:r>
            <a:r>
              <a:rPr sz="1750" spc="-5" dirty="0">
                <a:latin typeface="Times New Roman"/>
                <a:cs typeface="Times New Roman"/>
              </a:rPr>
              <a:t>:</a:t>
            </a:r>
            <a:r>
              <a:rPr sz="1750" spc="-15" dirty="0">
                <a:latin typeface="Times New Roman"/>
                <a:cs typeface="Times New Roman"/>
              </a:rPr>
              <a:t> </a:t>
            </a:r>
            <a:r>
              <a:rPr sz="1750" spc="-5" dirty="0">
                <a:latin typeface="Times New Roman"/>
                <a:cs typeface="Times New Roman"/>
              </a:rPr>
              <a:t>5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92648" y="1083047"/>
            <a:ext cx="5386070" cy="2131060"/>
          </a:xfrm>
          <a:custGeom>
            <a:avLst/>
            <a:gdLst/>
            <a:ahLst/>
            <a:cxnLst/>
            <a:rect l="l" t="t" r="r" b="b"/>
            <a:pathLst>
              <a:path w="5386070" h="2131060">
                <a:moveTo>
                  <a:pt x="0" y="2131053"/>
                </a:moveTo>
                <a:lnTo>
                  <a:pt x="5385510" y="2131053"/>
                </a:lnTo>
                <a:lnTo>
                  <a:pt x="5385510" y="0"/>
                </a:lnTo>
                <a:lnTo>
                  <a:pt x="0" y="0"/>
                </a:lnTo>
                <a:lnTo>
                  <a:pt x="0" y="2131053"/>
                </a:lnTo>
                <a:close/>
              </a:path>
            </a:pathLst>
          </a:custGeom>
          <a:ln w="26172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4912516" y="1044164"/>
            <a:ext cx="941069" cy="2876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700" spc="5" dirty="0">
                <a:latin typeface="Courier New"/>
                <a:cs typeface="Courier New"/>
              </a:rPr>
              <a:t>args)</a:t>
            </a:r>
            <a:r>
              <a:rPr sz="1700" spc="-65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{</a:t>
            </a:r>
            <a:endParaRPr sz="1700"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97512" y="1044164"/>
            <a:ext cx="4210050" cy="942975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273685" marR="5080" indent="-261620">
              <a:lnSpc>
                <a:spcPts val="1720"/>
              </a:lnSpc>
              <a:spcBef>
                <a:spcPts val="440"/>
              </a:spcBef>
            </a:pPr>
            <a:r>
              <a:rPr sz="1700" spc="5" dirty="0">
                <a:latin typeface="Courier New"/>
                <a:cs typeface="Courier New"/>
              </a:rPr>
              <a:t>public</a:t>
            </a:r>
            <a:r>
              <a:rPr sz="1700" spc="1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static</a:t>
            </a:r>
            <a:r>
              <a:rPr sz="1700" spc="1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void</a:t>
            </a:r>
            <a:r>
              <a:rPr sz="1700" spc="15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main(String[] </a:t>
            </a:r>
            <a:r>
              <a:rPr sz="1700" spc="-1005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int</a:t>
            </a:r>
            <a:r>
              <a:rPr sz="170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i</a:t>
            </a:r>
            <a:r>
              <a:rPr sz="170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= 5;</a:t>
            </a:r>
            <a:endParaRPr sz="1700">
              <a:latin typeface="Courier New"/>
              <a:cs typeface="Courier New"/>
            </a:endParaRPr>
          </a:p>
          <a:p>
            <a:pPr marL="273685">
              <a:lnSpc>
                <a:spcPts val="1555"/>
              </a:lnSpc>
            </a:pPr>
            <a:r>
              <a:rPr sz="1700" spc="5" dirty="0">
                <a:latin typeface="Courier New"/>
                <a:cs typeface="Courier New"/>
              </a:rPr>
              <a:t>int</a:t>
            </a:r>
            <a:r>
              <a:rPr sz="1700" spc="-2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j</a:t>
            </a:r>
            <a:r>
              <a:rPr sz="1700" spc="-2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=</a:t>
            </a:r>
            <a:r>
              <a:rPr sz="1700" spc="-2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2;</a:t>
            </a:r>
            <a:endParaRPr sz="1700">
              <a:latin typeface="Courier New"/>
              <a:cs typeface="Courier New"/>
            </a:endParaRPr>
          </a:p>
          <a:p>
            <a:pPr marL="273685">
              <a:lnSpc>
                <a:spcPts val="1880"/>
              </a:lnSpc>
            </a:pPr>
            <a:r>
              <a:rPr sz="1700" spc="5" dirty="0">
                <a:latin typeface="Courier New"/>
                <a:cs typeface="Courier New"/>
              </a:rPr>
              <a:t>int</a:t>
            </a:r>
            <a:r>
              <a:rPr sz="1700" spc="-5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k</a:t>
            </a:r>
            <a:r>
              <a:rPr sz="1700" spc="-5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=</a:t>
            </a:r>
            <a:r>
              <a:rPr sz="1700" spc="-5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max(i,</a:t>
            </a:r>
            <a:r>
              <a:rPr sz="1700" spc="-5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j);</a:t>
            </a:r>
            <a:endParaRPr sz="1700">
              <a:latin typeface="Courier New"/>
              <a:cs typeface="Courier New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89841" y="2354337"/>
            <a:ext cx="3686810" cy="506095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12700" marR="5080">
              <a:lnSpc>
                <a:spcPts val="1720"/>
              </a:lnSpc>
              <a:spcBef>
                <a:spcPts val="440"/>
              </a:spcBef>
            </a:pPr>
            <a:r>
              <a:rPr sz="1700" spc="5" dirty="0">
                <a:latin typeface="Courier New"/>
                <a:cs typeface="Courier New"/>
              </a:rPr>
              <a:t>"The maximum between " + i + </a:t>
            </a:r>
            <a:r>
              <a:rPr sz="1700" spc="-1010" dirty="0">
                <a:latin typeface="Courier New"/>
                <a:cs typeface="Courier New"/>
              </a:rPr>
              <a:t> </a:t>
            </a:r>
            <a:r>
              <a:rPr sz="170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"</a:t>
            </a:r>
            <a:r>
              <a:rPr sz="170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and</a:t>
            </a:r>
            <a:r>
              <a:rPr sz="170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" +</a:t>
            </a:r>
            <a:r>
              <a:rPr sz="170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j +</a:t>
            </a:r>
            <a:r>
              <a:rPr sz="170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" is</a:t>
            </a:r>
            <a:r>
              <a:rPr sz="170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" +</a:t>
            </a:r>
            <a:r>
              <a:rPr sz="170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k);</a:t>
            </a:r>
            <a:endParaRPr sz="1700">
              <a:latin typeface="Courier New"/>
              <a:cs typeface="Courier New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97512" y="2786597"/>
            <a:ext cx="156210" cy="2876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700" spc="5" dirty="0">
                <a:latin typeface="Courier New"/>
                <a:cs typeface="Courier New"/>
              </a:rPr>
              <a:t>}</a:t>
            </a:r>
            <a:endParaRPr sz="1700">
              <a:latin typeface="Courier New"/>
              <a:cs typeface="Courier New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88293" y="3393146"/>
            <a:ext cx="5699760" cy="2367280"/>
          </a:xfrm>
          <a:custGeom>
            <a:avLst/>
            <a:gdLst/>
            <a:ahLst/>
            <a:cxnLst/>
            <a:rect l="l" t="t" r="r" b="b"/>
            <a:pathLst>
              <a:path w="5699760" h="2367279">
                <a:moveTo>
                  <a:pt x="0" y="2367002"/>
                </a:moveTo>
                <a:lnTo>
                  <a:pt x="5699345" y="2367002"/>
                </a:lnTo>
                <a:lnTo>
                  <a:pt x="5699345" y="0"/>
                </a:lnTo>
                <a:lnTo>
                  <a:pt x="0" y="0"/>
                </a:lnTo>
                <a:lnTo>
                  <a:pt x="0" y="2367002"/>
                </a:lnTo>
                <a:close/>
              </a:path>
            </a:pathLst>
          </a:custGeom>
          <a:ln w="26171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593163" y="3354256"/>
            <a:ext cx="5648325" cy="506095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273685" marR="5080" indent="-261620">
              <a:lnSpc>
                <a:spcPts val="1720"/>
              </a:lnSpc>
              <a:spcBef>
                <a:spcPts val="440"/>
              </a:spcBef>
            </a:pPr>
            <a:r>
              <a:rPr sz="1700" spc="5" dirty="0">
                <a:latin typeface="Courier New"/>
                <a:cs typeface="Courier New"/>
              </a:rPr>
              <a:t>public</a:t>
            </a:r>
            <a:r>
              <a:rPr sz="1700" spc="1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static</a:t>
            </a:r>
            <a:r>
              <a:rPr sz="1700" spc="1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int</a:t>
            </a:r>
            <a:r>
              <a:rPr sz="1700" spc="15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max(int</a:t>
            </a:r>
            <a:r>
              <a:rPr sz="1700" spc="1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num1,</a:t>
            </a:r>
            <a:r>
              <a:rPr sz="1700" spc="15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int</a:t>
            </a:r>
            <a:r>
              <a:rPr sz="1700" spc="1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num2)</a:t>
            </a:r>
            <a:r>
              <a:rPr sz="1700" spc="15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{ </a:t>
            </a:r>
            <a:r>
              <a:rPr sz="1700" spc="-1005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int</a:t>
            </a:r>
            <a:r>
              <a:rPr sz="170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result;</a:t>
            </a:r>
            <a:endParaRPr sz="1700">
              <a:latin typeface="Courier New"/>
              <a:cs typeface="Courier New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854716" y="4009372"/>
            <a:ext cx="2117090" cy="2876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700" spc="5" dirty="0">
                <a:latin typeface="Courier New"/>
                <a:cs typeface="Courier New"/>
              </a:rPr>
              <a:t>if</a:t>
            </a:r>
            <a:r>
              <a:rPr sz="1700" spc="-1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(num1</a:t>
            </a:r>
            <a:r>
              <a:rPr sz="1700" spc="-15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&gt;</a:t>
            </a:r>
            <a:r>
              <a:rPr sz="1700" spc="-1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num2)</a:t>
            </a:r>
            <a:endParaRPr sz="1700">
              <a:latin typeface="Courier New"/>
              <a:cs typeface="Courier New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103349" y="4273909"/>
            <a:ext cx="1920875" cy="269240"/>
          </a:xfrm>
          <a:prstGeom prst="rect">
            <a:avLst/>
          </a:prstGeom>
          <a:solidFill>
            <a:srgbClr val="4472C4">
              <a:alpha val="45098"/>
            </a:srgbClr>
          </a:solidFill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795"/>
              </a:lnSpc>
            </a:pPr>
            <a:r>
              <a:rPr sz="1700" spc="5" dirty="0">
                <a:latin typeface="Courier New"/>
                <a:cs typeface="Courier New"/>
              </a:rPr>
              <a:t>result</a:t>
            </a:r>
            <a:r>
              <a:rPr sz="1700" spc="-15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=</a:t>
            </a:r>
            <a:r>
              <a:rPr sz="1700" spc="-15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num1;</a:t>
            </a:r>
            <a:endParaRPr sz="1700">
              <a:latin typeface="Courier New"/>
              <a:cs typeface="Courier New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854716" y="4446117"/>
            <a:ext cx="2117725" cy="5060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ts val="1880"/>
              </a:lnSpc>
              <a:spcBef>
                <a:spcPts val="114"/>
              </a:spcBef>
            </a:pPr>
            <a:r>
              <a:rPr sz="1700" spc="5" dirty="0">
                <a:latin typeface="Courier New"/>
                <a:cs typeface="Courier New"/>
              </a:rPr>
              <a:t>else</a:t>
            </a:r>
            <a:endParaRPr sz="1700">
              <a:latin typeface="Courier New"/>
              <a:cs typeface="Courier New"/>
            </a:endParaRPr>
          </a:p>
          <a:p>
            <a:pPr marL="273685">
              <a:lnSpc>
                <a:spcPts val="1880"/>
              </a:lnSpc>
            </a:pPr>
            <a:r>
              <a:rPr sz="1700" spc="5" dirty="0">
                <a:latin typeface="Courier New"/>
                <a:cs typeface="Courier New"/>
              </a:rPr>
              <a:t>result</a:t>
            </a:r>
            <a:r>
              <a:rPr sz="1700" spc="-2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=</a:t>
            </a:r>
            <a:r>
              <a:rPr sz="1700" spc="-2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num2;</a:t>
            </a:r>
            <a:endParaRPr sz="1700">
              <a:latin typeface="Courier New"/>
              <a:cs typeface="Courier New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854716" y="5101233"/>
            <a:ext cx="1856739" cy="2876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700" spc="5" dirty="0">
                <a:latin typeface="Courier New"/>
                <a:cs typeface="Courier New"/>
              </a:rPr>
              <a:t>return</a:t>
            </a:r>
            <a:r>
              <a:rPr sz="1700" spc="-4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result;</a:t>
            </a:r>
            <a:endParaRPr sz="1700">
              <a:latin typeface="Courier New"/>
              <a:cs typeface="Courier New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93163" y="5315187"/>
            <a:ext cx="156210" cy="2876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700" spc="5" dirty="0">
                <a:latin typeface="Courier New"/>
                <a:cs typeface="Courier New"/>
              </a:rPr>
              <a:t>}</a:t>
            </a:r>
            <a:endParaRPr sz="1700">
              <a:latin typeface="Courier New"/>
              <a:cs typeface="Courier New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3155321" y="2002755"/>
            <a:ext cx="2903855" cy="2458085"/>
            <a:chOff x="3155321" y="2002755"/>
            <a:chExt cx="2903855" cy="2458085"/>
          </a:xfrm>
        </p:grpSpPr>
        <p:sp>
          <p:nvSpPr>
            <p:cNvPr id="32" name="object 32"/>
            <p:cNvSpPr/>
            <p:nvPr/>
          </p:nvSpPr>
          <p:spPr>
            <a:xfrm>
              <a:off x="3161671" y="2009105"/>
              <a:ext cx="2891155" cy="2445385"/>
            </a:xfrm>
            <a:custGeom>
              <a:avLst/>
              <a:gdLst/>
              <a:ahLst/>
              <a:cxnLst/>
              <a:rect l="l" t="t" r="r" b="b"/>
              <a:pathLst>
                <a:path w="2891154" h="2445385">
                  <a:moveTo>
                    <a:pt x="1303129" y="642170"/>
                  </a:moveTo>
                  <a:lnTo>
                    <a:pt x="622753" y="642170"/>
                  </a:lnTo>
                  <a:lnTo>
                    <a:pt x="0" y="2445369"/>
                  </a:lnTo>
                  <a:lnTo>
                    <a:pt x="1303129" y="642170"/>
                  </a:lnTo>
                  <a:close/>
                </a:path>
                <a:path w="2891154" h="2445385">
                  <a:moveTo>
                    <a:pt x="2783645" y="0"/>
                  </a:moveTo>
                  <a:lnTo>
                    <a:pt x="276198" y="0"/>
                  </a:lnTo>
                  <a:lnTo>
                    <a:pt x="234537" y="8411"/>
                  </a:lnTo>
                  <a:lnTo>
                    <a:pt x="200517" y="31348"/>
                  </a:lnTo>
                  <a:lnTo>
                    <a:pt x="177579" y="65369"/>
                  </a:lnTo>
                  <a:lnTo>
                    <a:pt x="169169" y="107030"/>
                  </a:lnTo>
                  <a:lnTo>
                    <a:pt x="169169" y="535142"/>
                  </a:lnTo>
                  <a:lnTo>
                    <a:pt x="177579" y="576800"/>
                  </a:lnTo>
                  <a:lnTo>
                    <a:pt x="200517" y="610821"/>
                  </a:lnTo>
                  <a:lnTo>
                    <a:pt x="234537" y="633759"/>
                  </a:lnTo>
                  <a:lnTo>
                    <a:pt x="276198" y="642170"/>
                  </a:lnTo>
                  <a:lnTo>
                    <a:pt x="2783645" y="642170"/>
                  </a:lnTo>
                  <a:lnTo>
                    <a:pt x="2825306" y="633759"/>
                  </a:lnTo>
                  <a:lnTo>
                    <a:pt x="2859326" y="610821"/>
                  </a:lnTo>
                  <a:lnTo>
                    <a:pt x="2882264" y="576800"/>
                  </a:lnTo>
                  <a:lnTo>
                    <a:pt x="2890674" y="535142"/>
                  </a:lnTo>
                  <a:lnTo>
                    <a:pt x="2890674" y="107030"/>
                  </a:lnTo>
                  <a:lnTo>
                    <a:pt x="2882264" y="65369"/>
                  </a:lnTo>
                  <a:lnTo>
                    <a:pt x="2859326" y="31348"/>
                  </a:lnTo>
                  <a:lnTo>
                    <a:pt x="2825306" y="8411"/>
                  </a:lnTo>
                  <a:lnTo>
                    <a:pt x="2783645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161671" y="2009105"/>
              <a:ext cx="2891155" cy="2445385"/>
            </a:xfrm>
            <a:custGeom>
              <a:avLst/>
              <a:gdLst/>
              <a:ahLst/>
              <a:cxnLst/>
              <a:rect l="l" t="t" r="r" b="b"/>
              <a:pathLst>
                <a:path w="2891154" h="2445385">
                  <a:moveTo>
                    <a:pt x="169168" y="107030"/>
                  </a:moveTo>
                  <a:lnTo>
                    <a:pt x="177579" y="65369"/>
                  </a:lnTo>
                  <a:lnTo>
                    <a:pt x="200516" y="31348"/>
                  </a:lnTo>
                  <a:lnTo>
                    <a:pt x="234537" y="8410"/>
                  </a:lnTo>
                  <a:lnTo>
                    <a:pt x="276198" y="0"/>
                  </a:lnTo>
                  <a:lnTo>
                    <a:pt x="622753" y="0"/>
                  </a:lnTo>
                  <a:lnTo>
                    <a:pt x="1303129" y="0"/>
                  </a:lnTo>
                  <a:lnTo>
                    <a:pt x="2783645" y="0"/>
                  </a:lnTo>
                  <a:lnTo>
                    <a:pt x="2825306" y="8410"/>
                  </a:lnTo>
                  <a:lnTo>
                    <a:pt x="2859327" y="31348"/>
                  </a:lnTo>
                  <a:lnTo>
                    <a:pt x="2882264" y="65369"/>
                  </a:lnTo>
                  <a:lnTo>
                    <a:pt x="2890675" y="107030"/>
                  </a:lnTo>
                  <a:lnTo>
                    <a:pt x="2890675" y="374598"/>
                  </a:lnTo>
                  <a:lnTo>
                    <a:pt x="2890675" y="535142"/>
                  </a:lnTo>
                  <a:lnTo>
                    <a:pt x="2882264" y="576800"/>
                  </a:lnTo>
                  <a:lnTo>
                    <a:pt x="2859327" y="610821"/>
                  </a:lnTo>
                  <a:lnTo>
                    <a:pt x="2825306" y="633759"/>
                  </a:lnTo>
                  <a:lnTo>
                    <a:pt x="2783645" y="642170"/>
                  </a:lnTo>
                  <a:lnTo>
                    <a:pt x="1303129" y="642170"/>
                  </a:lnTo>
                  <a:lnTo>
                    <a:pt x="0" y="2445369"/>
                  </a:lnTo>
                  <a:lnTo>
                    <a:pt x="622753" y="642170"/>
                  </a:lnTo>
                  <a:lnTo>
                    <a:pt x="276198" y="642170"/>
                  </a:lnTo>
                  <a:lnTo>
                    <a:pt x="234537" y="633759"/>
                  </a:lnTo>
                  <a:lnTo>
                    <a:pt x="200516" y="610821"/>
                  </a:lnTo>
                  <a:lnTo>
                    <a:pt x="177579" y="576800"/>
                  </a:lnTo>
                  <a:lnTo>
                    <a:pt x="169168" y="535139"/>
                  </a:lnTo>
                  <a:lnTo>
                    <a:pt x="169168" y="374598"/>
                  </a:lnTo>
                  <a:lnTo>
                    <a:pt x="169168" y="10703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859065" y="2074755"/>
            <a:ext cx="507492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5" dirty="0">
                <a:latin typeface="Courier New"/>
                <a:cs typeface="Courier New"/>
              </a:rPr>
              <a:t>System.out.println(</a:t>
            </a:r>
            <a:r>
              <a:rPr sz="1700" spc="-190" dirty="0">
                <a:latin typeface="Courier New"/>
                <a:cs typeface="Courier New"/>
              </a:rPr>
              <a:t> </a:t>
            </a:r>
            <a:r>
              <a:rPr sz="3300" spc="-7" baseline="2525" dirty="0">
                <a:latin typeface="Times New Roman"/>
                <a:cs typeface="Times New Roman"/>
              </a:rPr>
              <a:t>Assign</a:t>
            </a:r>
            <a:r>
              <a:rPr sz="3300" baseline="2525" dirty="0">
                <a:latin typeface="Times New Roman"/>
                <a:cs typeface="Times New Roman"/>
              </a:rPr>
              <a:t> num1 to </a:t>
            </a:r>
            <a:r>
              <a:rPr sz="3300" spc="-7" baseline="2525" dirty="0">
                <a:latin typeface="Times New Roman"/>
                <a:cs typeface="Times New Roman"/>
              </a:rPr>
              <a:t>result</a:t>
            </a:r>
            <a:endParaRPr sz="3300" baseline="2525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3174991" y="2270907"/>
            <a:ext cx="5840095" cy="2200275"/>
          </a:xfrm>
          <a:custGeom>
            <a:avLst/>
            <a:gdLst/>
            <a:ahLst/>
            <a:cxnLst/>
            <a:rect l="l" t="t" r="r" b="b"/>
            <a:pathLst>
              <a:path w="5840095" h="2200275">
                <a:moveTo>
                  <a:pt x="5807829" y="11152"/>
                </a:moveTo>
                <a:lnTo>
                  <a:pt x="0" y="2187848"/>
                </a:lnTo>
                <a:lnTo>
                  <a:pt x="4457" y="2199740"/>
                </a:lnTo>
                <a:lnTo>
                  <a:pt x="5812287" y="23044"/>
                </a:lnTo>
                <a:lnTo>
                  <a:pt x="5816004" y="14870"/>
                </a:lnTo>
                <a:lnTo>
                  <a:pt x="5807829" y="11152"/>
                </a:lnTo>
                <a:close/>
              </a:path>
              <a:path w="5840095" h="2200275">
                <a:moveTo>
                  <a:pt x="5837053" y="8900"/>
                </a:moveTo>
                <a:lnTo>
                  <a:pt x="5813839" y="8900"/>
                </a:lnTo>
                <a:lnTo>
                  <a:pt x="5818295" y="20792"/>
                </a:lnTo>
                <a:lnTo>
                  <a:pt x="5812287" y="23044"/>
                </a:lnTo>
                <a:lnTo>
                  <a:pt x="5801133" y="47569"/>
                </a:lnTo>
                <a:lnTo>
                  <a:pt x="5837053" y="8900"/>
                </a:lnTo>
                <a:close/>
              </a:path>
              <a:path w="5840095" h="2200275">
                <a:moveTo>
                  <a:pt x="5813839" y="8900"/>
                </a:moveTo>
                <a:lnTo>
                  <a:pt x="5807829" y="11152"/>
                </a:lnTo>
                <a:lnTo>
                  <a:pt x="5816004" y="14870"/>
                </a:lnTo>
                <a:lnTo>
                  <a:pt x="5812287" y="23044"/>
                </a:lnTo>
                <a:lnTo>
                  <a:pt x="5818295" y="20792"/>
                </a:lnTo>
                <a:lnTo>
                  <a:pt x="5813839" y="8900"/>
                </a:lnTo>
                <a:close/>
              </a:path>
              <a:path w="5840095" h="2200275">
                <a:moveTo>
                  <a:pt x="5783305" y="0"/>
                </a:moveTo>
                <a:lnTo>
                  <a:pt x="5807829" y="11152"/>
                </a:lnTo>
                <a:lnTo>
                  <a:pt x="5813839" y="8900"/>
                </a:lnTo>
                <a:lnTo>
                  <a:pt x="5837053" y="8900"/>
                </a:lnTo>
                <a:lnTo>
                  <a:pt x="5839788" y="5955"/>
                </a:lnTo>
                <a:lnTo>
                  <a:pt x="578330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6" name="object 36"/>
          <p:cNvGrpSpPr/>
          <p:nvPr/>
        </p:nvGrpSpPr>
        <p:grpSpPr>
          <a:xfrm>
            <a:off x="0" y="0"/>
            <a:ext cx="12192000" cy="1250950"/>
            <a:chOff x="0" y="0"/>
            <a:chExt cx="12192000" cy="1250950"/>
          </a:xfrm>
        </p:grpSpPr>
        <p:sp>
          <p:nvSpPr>
            <p:cNvPr id="37" name="object 37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3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</p:grp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xfrm>
            <a:off x="993139" y="118871"/>
            <a:ext cx="3780154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5.3.</a:t>
            </a:r>
            <a:r>
              <a:rPr spc="-20" dirty="0"/>
              <a:t> </a:t>
            </a:r>
            <a:r>
              <a:rPr spc="-5" dirty="0"/>
              <a:t>Calling</a:t>
            </a:r>
            <a:r>
              <a:rPr spc="-20" dirty="0"/>
              <a:t> </a:t>
            </a:r>
            <a:r>
              <a:rPr spc="-5" dirty="0"/>
              <a:t>Methods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Lecture</a:t>
            </a:r>
            <a:r>
              <a:rPr spc="-15" dirty="0"/>
              <a:t> </a:t>
            </a:r>
            <a:r>
              <a:rPr dirty="0"/>
              <a:t>5</a:t>
            </a:r>
            <a:r>
              <a:rPr spc="-15" dirty="0"/>
              <a:t> </a:t>
            </a:r>
            <a:r>
              <a:rPr dirty="0"/>
              <a:t>-</a:t>
            </a:r>
            <a:r>
              <a:rPr spc="-25" dirty="0"/>
              <a:t> </a:t>
            </a:r>
            <a:r>
              <a:rPr spc="-5" dirty="0"/>
              <a:t>Methods</a:t>
            </a:r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0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486865" y="3060498"/>
            <a:ext cx="24130" cy="1344295"/>
            <a:chOff x="10486865" y="3060498"/>
            <a:chExt cx="24130" cy="1344295"/>
          </a:xfrm>
        </p:grpSpPr>
        <p:sp>
          <p:nvSpPr>
            <p:cNvPr id="3" name="object 3"/>
            <p:cNvSpPr/>
            <p:nvPr/>
          </p:nvSpPr>
          <p:spPr>
            <a:xfrm>
              <a:off x="10488770" y="3062403"/>
              <a:ext cx="20320" cy="1340485"/>
            </a:xfrm>
            <a:custGeom>
              <a:avLst/>
              <a:gdLst/>
              <a:ahLst/>
              <a:cxnLst/>
              <a:rect l="l" t="t" r="r" b="b"/>
              <a:pathLst>
                <a:path w="20320" h="1340485">
                  <a:moveTo>
                    <a:pt x="13194" y="79254"/>
                  </a:moveTo>
                  <a:lnTo>
                    <a:pt x="6597" y="79254"/>
                  </a:lnTo>
                  <a:lnTo>
                    <a:pt x="9895" y="82552"/>
                  </a:lnTo>
                  <a:lnTo>
                    <a:pt x="13194" y="79254"/>
                  </a:lnTo>
                  <a:close/>
                </a:path>
                <a:path w="20320" h="1340485">
                  <a:moveTo>
                    <a:pt x="13194" y="0"/>
                  </a:moveTo>
                  <a:lnTo>
                    <a:pt x="6597" y="0"/>
                  </a:lnTo>
                  <a:lnTo>
                    <a:pt x="0" y="6596"/>
                  </a:lnTo>
                  <a:lnTo>
                    <a:pt x="0" y="75955"/>
                  </a:lnTo>
                  <a:lnTo>
                    <a:pt x="3298" y="79254"/>
                  </a:lnTo>
                  <a:lnTo>
                    <a:pt x="16493" y="79254"/>
                  </a:lnTo>
                  <a:lnTo>
                    <a:pt x="19791" y="75955"/>
                  </a:lnTo>
                  <a:lnTo>
                    <a:pt x="19791" y="6596"/>
                  </a:lnTo>
                  <a:lnTo>
                    <a:pt x="13194" y="0"/>
                  </a:lnTo>
                  <a:close/>
                </a:path>
                <a:path w="20320" h="1340485">
                  <a:moveTo>
                    <a:pt x="16493" y="145223"/>
                  </a:moveTo>
                  <a:lnTo>
                    <a:pt x="3298" y="145223"/>
                  </a:lnTo>
                  <a:lnTo>
                    <a:pt x="0" y="148521"/>
                  </a:lnTo>
                  <a:lnTo>
                    <a:pt x="0" y="217789"/>
                  </a:lnTo>
                  <a:lnTo>
                    <a:pt x="6597" y="224386"/>
                  </a:lnTo>
                  <a:lnTo>
                    <a:pt x="13194" y="224386"/>
                  </a:lnTo>
                  <a:lnTo>
                    <a:pt x="19791" y="217789"/>
                  </a:lnTo>
                  <a:lnTo>
                    <a:pt x="19791" y="148521"/>
                  </a:lnTo>
                  <a:lnTo>
                    <a:pt x="16493" y="145223"/>
                  </a:lnTo>
                  <a:close/>
                </a:path>
                <a:path w="20320" h="1340485">
                  <a:moveTo>
                    <a:pt x="9895" y="141924"/>
                  </a:moveTo>
                  <a:lnTo>
                    <a:pt x="6597" y="145223"/>
                  </a:lnTo>
                  <a:lnTo>
                    <a:pt x="13194" y="145223"/>
                  </a:lnTo>
                  <a:lnTo>
                    <a:pt x="9895" y="141924"/>
                  </a:lnTo>
                  <a:close/>
                </a:path>
                <a:path w="20320" h="1340485">
                  <a:moveTo>
                    <a:pt x="13194" y="287148"/>
                  </a:moveTo>
                  <a:lnTo>
                    <a:pt x="6597" y="287148"/>
                  </a:lnTo>
                  <a:lnTo>
                    <a:pt x="0" y="293745"/>
                  </a:lnTo>
                  <a:lnTo>
                    <a:pt x="0" y="363012"/>
                  </a:lnTo>
                  <a:lnTo>
                    <a:pt x="6597" y="369609"/>
                  </a:lnTo>
                  <a:lnTo>
                    <a:pt x="13194" y="369609"/>
                  </a:lnTo>
                  <a:lnTo>
                    <a:pt x="19791" y="363012"/>
                  </a:lnTo>
                  <a:lnTo>
                    <a:pt x="19791" y="293745"/>
                  </a:lnTo>
                  <a:lnTo>
                    <a:pt x="13194" y="287148"/>
                  </a:lnTo>
                  <a:close/>
                </a:path>
                <a:path w="20320" h="1340485">
                  <a:moveTo>
                    <a:pt x="13194" y="432371"/>
                  </a:moveTo>
                  <a:lnTo>
                    <a:pt x="6597" y="432371"/>
                  </a:lnTo>
                  <a:lnTo>
                    <a:pt x="0" y="438968"/>
                  </a:lnTo>
                  <a:lnTo>
                    <a:pt x="0" y="508235"/>
                  </a:lnTo>
                  <a:lnTo>
                    <a:pt x="6597" y="514832"/>
                  </a:lnTo>
                  <a:lnTo>
                    <a:pt x="13194" y="514832"/>
                  </a:lnTo>
                  <a:lnTo>
                    <a:pt x="19791" y="508235"/>
                  </a:lnTo>
                  <a:lnTo>
                    <a:pt x="19791" y="438968"/>
                  </a:lnTo>
                  <a:lnTo>
                    <a:pt x="13194" y="432371"/>
                  </a:lnTo>
                  <a:close/>
                </a:path>
                <a:path w="20320" h="1340485">
                  <a:moveTo>
                    <a:pt x="13194" y="656757"/>
                  </a:moveTo>
                  <a:lnTo>
                    <a:pt x="6597" y="656757"/>
                  </a:lnTo>
                  <a:lnTo>
                    <a:pt x="9895" y="660056"/>
                  </a:lnTo>
                  <a:lnTo>
                    <a:pt x="13194" y="656757"/>
                  </a:lnTo>
                  <a:close/>
                </a:path>
                <a:path w="20320" h="1340485">
                  <a:moveTo>
                    <a:pt x="13194" y="577503"/>
                  </a:moveTo>
                  <a:lnTo>
                    <a:pt x="6597" y="577503"/>
                  </a:lnTo>
                  <a:lnTo>
                    <a:pt x="0" y="584100"/>
                  </a:lnTo>
                  <a:lnTo>
                    <a:pt x="0" y="653459"/>
                  </a:lnTo>
                  <a:lnTo>
                    <a:pt x="3298" y="656757"/>
                  </a:lnTo>
                  <a:lnTo>
                    <a:pt x="16493" y="656757"/>
                  </a:lnTo>
                  <a:lnTo>
                    <a:pt x="19791" y="653459"/>
                  </a:lnTo>
                  <a:lnTo>
                    <a:pt x="19791" y="584100"/>
                  </a:lnTo>
                  <a:lnTo>
                    <a:pt x="13194" y="577503"/>
                  </a:lnTo>
                  <a:close/>
                </a:path>
                <a:path w="20320" h="1340485">
                  <a:moveTo>
                    <a:pt x="16493" y="722726"/>
                  </a:moveTo>
                  <a:lnTo>
                    <a:pt x="3298" y="722726"/>
                  </a:lnTo>
                  <a:lnTo>
                    <a:pt x="0" y="726025"/>
                  </a:lnTo>
                  <a:lnTo>
                    <a:pt x="0" y="795384"/>
                  </a:lnTo>
                  <a:lnTo>
                    <a:pt x="6597" y="801981"/>
                  </a:lnTo>
                  <a:lnTo>
                    <a:pt x="13194" y="801981"/>
                  </a:lnTo>
                  <a:lnTo>
                    <a:pt x="19791" y="795384"/>
                  </a:lnTo>
                  <a:lnTo>
                    <a:pt x="19791" y="726025"/>
                  </a:lnTo>
                  <a:lnTo>
                    <a:pt x="16493" y="722726"/>
                  </a:lnTo>
                  <a:close/>
                </a:path>
                <a:path w="20320" h="1340485">
                  <a:moveTo>
                    <a:pt x="9895" y="719428"/>
                  </a:moveTo>
                  <a:lnTo>
                    <a:pt x="6597" y="722726"/>
                  </a:lnTo>
                  <a:lnTo>
                    <a:pt x="13194" y="722726"/>
                  </a:lnTo>
                  <a:lnTo>
                    <a:pt x="9895" y="719428"/>
                  </a:lnTo>
                  <a:close/>
                </a:path>
                <a:path w="20320" h="1340485">
                  <a:moveTo>
                    <a:pt x="13194" y="864651"/>
                  </a:moveTo>
                  <a:lnTo>
                    <a:pt x="6597" y="864651"/>
                  </a:lnTo>
                  <a:lnTo>
                    <a:pt x="0" y="871248"/>
                  </a:lnTo>
                  <a:lnTo>
                    <a:pt x="0" y="940607"/>
                  </a:lnTo>
                  <a:lnTo>
                    <a:pt x="6597" y="947204"/>
                  </a:lnTo>
                  <a:lnTo>
                    <a:pt x="13194" y="947204"/>
                  </a:lnTo>
                  <a:lnTo>
                    <a:pt x="19791" y="940607"/>
                  </a:lnTo>
                  <a:lnTo>
                    <a:pt x="19791" y="871248"/>
                  </a:lnTo>
                  <a:lnTo>
                    <a:pt x="13194" y="864651"/>
                  </a:lnTo>
                  <a:close/>
                </a:path>
                <a:path w="20320" h="1340485">
                  <a:moveTo>
                    <a:pt x="13194" y="1009874"/>
                  </a:moveTo>
                  <a:lnTo>
                    <a:pt x="6597" y="1009874"/>
                  </a:lnTo>
                  <a:lnTo>
                    <a:pt x="0" y="1016471"/>
                  </a:lnTo>
                  <a:lnTo>
                    <a:pt x="0" y="1085739"/>
                  </a:lnTo>
                  <a:lnTo>
                    <a:pt x="6597" y="1092336"/>
                  </a:lnTo>
                  <a:lnTo>
                    <a:pt x="13194" y="1092336"/>
                  </a:lnTo>
                  <a:lnTo>
                    <a:pt x="19791" y="1085739"/>
                  </a:lnTo>
                  <a:lnTo>
                    <a:pt x="19791" y="1016471"/>
                  </a:lnTo>
                  <a:lnTo>
                    <a:pt x="13194" y="1009874"/>
                  </a:lnTo>
                  <a:close/>
                </a:path>
                <a:path w="20320" h="1340485">
                  <a:moveTo>
                    <a:pt x="13194" y="1234261"/>
                  </a:moveTo>
                  <a:lnTo>
                    <a:pt x="6597" y="1234261"/>
                  </a:lnTo>
                  <a:lnTo>
                    <a:pt x="9895" y="1237559"/>
                  </a:lnTo>
                  <a:lnTo>
                    <a:pt x="13194" y="1234261"/>
                  </a:lnTo>
                  <a:close/>
                </a:path>
                <a:path w="20320" h="1340485">
                  <a:moveTo>
                    <a:pt x="13194" y="1155098"/>
                  </a:moveTo>
                  <a:lnTo>
                    <a:pt x="6597" y="1155098"/>
                  </a:lnTo>
                  <a:lnTo>
                    <a:pt x="0" y="1161695"/>
                  </a:lnTo>
                  <a:lnTo>
                    <a:pt x="0" y="1230962"/>
                  </a:lnTo>
                  <a:lnTo>
                    <a:pt x="3298" y="1234261"/>
                  </a:lnTo>
                  <a:lnTo>
                    <a:pt x="16493" y="1234261"/>
                  </a:lnTo>
                  <a:lnTo>
                    <a:pt x="19791" y="1230962"/>
                  </a:lnTo>
                  <a:lnTo>
                    <a:pt x="19791" y="1161695"/>
                  </a:lnTo>
                  <a:lnTo>
                    <a:pt x="13194" y="1155098"/>
                  </a:lnTo>
                  <a:close/>
                </a:path>
                <a:path w="20320" h="1340485">
                  <a:moveTo>
                    <a:pt x="16493" y="1300321"/>
                  </a:moveTo>
                  <a:lnTo>
                    <a:pt x="3298" y="1300321"/>
                  </a:lnTo>
                  <a:lnTo>
                    <a:pt x="0" y="1303620"/>
                  </a:lnTo>
                  <a:lnTo>
                    <a:pt x="0" y="1333306"/>
                  </a:lnTo>
                  <a:lnTo>
                    <a:pt x="6597" y="1339903"/>
                  </a:lnTo>
                  <a:lnTo>
                    <a:pt x="13194" y="1339903"/>
                  </a:lnTo>
                  <a:lnTo>
                    <a:pt x="19791" y="1333306"/>
                  </a:lnTo>
                  <a:lnTo>
                    <a:pt x="19791" y="1303620"/>
                  </a:lnTo>
                  <a:lnTo>
                    <a:pt x="16493" y="1300321"/>
                  </a:lnTo>
                  <a:close/>
                </a:path>
                <a:path w="20320" h="1340485">
                  <a:moveTo>
                    <a:pt x="9895" y="1297023"/>
                  </a:moveTo>
                  <a:lnTo>
                    <a:pt x="6597" y="1300321"/>
                  </a:lnTo>
                  <a:lnTo>
                    <a:pt x="13194" y="1300321"/>
                  </a:lnTo>
                  <a:lnTo>
                    <a:pt x="9895" y="129702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0488770" y="3062403"/>
              <a:ext cx="20320" cy="1340485"/>
            </a:xfrm>
            <a:custGeom>
              <a:avLst/>
              <a:gdLst/>
              <a:ahLst/>
              <a:cxnLst/>
              <a:rect l="l" t="t" r="r" b="b"/>
              <a:pathLst>
                <a:path w="20320" h="1340485">
                  <a:moveTo>
                    <a:pt x="19791" y="9895"/>
                  </a:moveTo>
                  <a:lnTo>
                    <a:pt x="19791" y="69359"/>
                  </a:lnTo>
                  <a:lnTo>
                    <a:pt x="19791" y="75955"/>
                  </a:lnTo>
                  <a:lnTo>
                    <a:pt x="16493" y="79254"/>
                  </a:lnTo>
                  <a:lnTo>
                    <a:pt x="13194" y="79254"/>
                  </a:lnTo>
                  <a:lnTo>
                    <a:pt x="9895" y="82552"/>
                  </a:lnTo>
                  <a:lnTo>
                    <a:pt x="6597" y="79254"/>
                  </a:lnTo>
                  <a:lnTo>
                    <a:pt x="3298" y="79254"/>
                  </a:lnTo>
                  <a:lnTo>
                    <a:pt x="0" y="75955"/>
                  </a:lnTo>
                  <a:lnTo>
                    <a:pt x="0" y="69359"/>
                  </a:lnTo>
                  <a:lnTo>
                    <a:pt x="0" y="9895"/>
                  </a:lnTo>
                  <a:lnTo>
                    <a:pt x="0" y="6596"/>
                  </a:lnTo>
                  <a:lnTo>
                    <a:pt x="3298" y="3298"/>
                  </a:lnTo>
                  <a:lnTo>
                    <a:pt x="6597" y="0"/>
                  </a:lnTo>
                  <a:lnTo>
                    <a:pt x="9895" y="0"/>
                  </a:lnTo>
                  <a:lnTo>
                    <a:pt x="13194" y="0"/>
                  </a:lnTo>
                  <a:lnTo>
                    <a:pt x="16493" y="3298"/>
                  </a:lnTo>
                  <a:lnTo>
                    <a:pt x="19791" y="6596"/>
                  </a:lnTo>
                  <a:lnTo>
                    <a:pt x="19791" y="9895"/>
                  </a:lnTo>
                  <a:close/>
                </a:path>
                <a:path w="20320" h="1340485">
                  <a:moveTo>
                    <a:pt x="19791" y="151820"/>
                  </a:moveTo>
                  <a:lnTo>
                    <a:pt x="19791" y="214490"/>
                  </a:lnTo>
                  <a:lnTo>
                    <a:pt x="19791" y="217789"/>
                  </a:lnTo>
                  <a:lnTo>
                    <a:pt x="16493" y="221087"/>
                  </a:lnTo>
                  <a:lnTo>
                    <a:pt x="13194" y="224386"/>
                  </a:lnTo>
                  <a:lnTo>
                    <a:pt x="9895" y="224386"/>
                  </a:lnTo>
                  <a:lnTo>
                    <a:pt x="6597" y="224386"/>
                  </a:lnTo>
                  <a:lnTo>
                    <a:pt x="3298" y="221087"/>
                  </a:lnTo>
                  <a:lnTo>
                    <a:pt x="0" y="217789"/>
                  </a:lnTo>
                  <a:lnTo>
                    <a:pt x="0" y="214490"/>
                  </a:lnTo>
                  <a:lnTo>
                    <a:pt x="0" y="151820"/>
                  </a:lnTo>
                  <a:lnTo>
                    <a:pt x="0" y="148521"/>
                  </a:lnTo>
                  <a:lnTo>
                    <a:pt x="3298" y="145223"/>
                  </a:lnTo>
                  <a:lnTo>
                    <a:pt x="6597" y="145223"/>
                  </a:lnTo>
                  <a:lnTo>
                    <a:pt x="9895" y="141924"/>
                  </a:lnTo>
                  <a:lnTo>
                    <a:pt x="13194" y="145223"/>
                  </a:lnTo>
                  <a:lnTo>
                    <a:pt x="16493" y="145223"/>
                  </a:lnTo>
                  <a:lnTo>
                    <a:pt x="19791" y="148521"/>
                  </a:lnTo>
                  <a:lnTo>
                    <a:pt x="19791" y="151820"/>
                  </a:lnTo>
                  <a:close/>
                </a:path>
                <a:path w="20320" h="1340485">
                  <a:moveTo>
                    <a:pt x="19791" y="297043"/>
                  </a:moveTo>
                  <a:lnTo>
                    <a:pt x="19791" y="359714"/>
                  </a:lnTo>
                  <a:lnTo>
                    <a:pt x="19791" y="363012"/>
                  </a:lnTo>
                  <a:lnTo>
                    <a:pt x="16493" y="366311"/>
                  </a:lnTo>
                  <a:lnTo>
                    <a:pt x="13194" y="369609"/>
                  </a:lnTo>
                  <a:lnTo>
                    <a:pt x="9895" y="369609"/>
                  </a:lnTo>
                  <a:lnTo>
                    <a:pt x="6597" y="369609"/>
                  </a:lnTo>
                  <a:lnTo>
                    <a:pt x="3298" y="366311"/>
                  </a:lnTo>
                  <a:lnTo>
                    <a:pt x="0" y="363012"/>
                  </a:lnTo>
                  <a:lnTo>
                    <a:pt x="0" y="359714"/>
                  </a:lnTo>
                  <a:lnTo>
                    <a:pt x="0" y="297043"/>
                  </a:lnTo>
                  <a:lnTo>
                    <a:pt x="0" y="293745"/>
                  </a:lnTo>
                  <a:lnTo>
                    <a:pt x="3298" y="290446"/>
                  </a:lnTo>
                  <a:lnTo>
                    <a:pt x="6597" y="287148"/>
                  </a:lnTo>
                  <a:lnTo>
                    <a:pt x="9895" y="287148"/>
                  </a:lnTo>
                  <a:lnTo>
                    <a:pt x="13194" y="287148"/>
                  </a:lnTo>
                  <a:lnTo>
                    <a:pt x="16493" y="290446"/>
                  </a:lnTo>
                  <a:lnTo>
                    <a:pt x="19791" y="293745"/>
                  </a:lnTo>
                  <a:lnTo>
                    <a:pt x="19791" y="297043"/>
                  </a:lnTo>
                  <a:close/>
                </a:path>
                <a:path w="20320" h="1340485">
                  <a:moveTo>
                    <a:pt x="19791" y="442266"/>
                  </a:moveTo>
                  <a:lnTo>
                    <a:pt x="19791" y="504937"/>
                  </a:lnTo>
                  <a:lnTo>
                    <a:pt x="19791" y="508235"/>
                  </a:lnTo>
                  <a:lnTo>
                    <a:pt x="16493" y="511534"/>
                  </a:lnTo>
                  <a:lnTo>
                    <a:pt x="13194" y="514832"/>
                  </a:lnTo>
                  <a:lnTo>
                    <a:pt x="9895" y="514832"/>
                  </a:lnTo>
                  <a:lnTo>
                    <a:pt x="6597" y="514832"/>
                  </a:lnTo>
                  <a:lnTo>
                    <a:pt x="3298" y="511534"/>
                  </a:lnTo>
                  <a:lnTo>
                    <a:pt x="0" y="508235"/>
                  </a:lnTo>
                  <a:lnTo>
                    <a:pt x="0" y="504937"/>
                  </a:lnTo>
                  <a:lnTo>
                    <a:pt x="0" y="442266"/>
                  </a:lnTo>
                  <a:lnTo>
                    <a:pt x="0" y="438968"/>
                  </a:lnTo>
                  <a:lnTo>
                    <a:pt x="3298" y="435670"/>
                  </a:lnTo>
                  <a:lnTo>
                    <a:pt x="6597" y="432371"/>
                  </a:lnTo>
                  <a:lnTo>
                    <a:pt x="9895" y="432371"/>
                  </a:lnTo>
                  <a:lnTo>
                    <a:pt x="13194" y="432371"/>
                  </a:lnTo>
                  <a:lnTo>
                    <a:pt x="16493" y="435670"/>
                  </a:lnTo>
                  <a:lnTo>
                    <a:pt x="19791" y="438968"/>
                  </a:lnTo>
                  <a:lnTo>
                    <a:pt x="19791" y="442266"/>
                  </a:lnTo>
                  <a:close/>
                </a:path>
                <a:path w="20320" h="1340485">
                  <a:moveTo>
                    <a:pt x="19791" y="587490"/>
                  </a:moveTo>
                  <a:lnTo>
                    <a:pt x="19791" y="646862"/>
                  </a:lnTo>
                  <a:lnTo>
                    <a:pt x="19791" y="653459"/>
                  </a:lnTo>
                  <a:lnTo>
                    <a:pt x="16493" y="656757"/>
                  </a:lnTo>
                  <a:lnTo>
                    <a:pt x="13194" y="656757"/>
                  </a:lnTo>
                  <a:lnTo>
                    <a:pt x="9895" y="660056"/>
                  </a:lnTo>
                  <a:lnTo>
                    <a:pt x="6597" y="656757"/>
                  </a:lnTo>
                  <a:lnTo>
                    <a:pt x="3298" y="656757"/>
                  </a:lnTo>
                  <a:lnTo>
                    <a:pt x="0" y="653459"/>
                  </a:lnTo>
                  <a:lnTo>
                    <a:pt x="0" y="646862"/>
                  </a:lnTo>
                  <a:lnTo>
                    <a:pt x="0" y="587490"/>
                  </a:lnTo>
                  <a:lnTo>
                    <a:pt x="0" y="584100"/>
                  </a:lnTo>
                  <a:lnTo>
                    <a:pt x="3298" y="580801"/>
                  </a:lnTo>
                  <a:lnTo>
                    <a:pt x="6597" y="577503"/>
                  </a:lnTo>
                  <a:lnTo>
                    <a:pt x="9895" y="577503"/>
                  </a:lnTo>
                  <a:lnTo>
                    <a:pt x="13194" y="577503"/>
                  </a:lnTo>
                  <a:lnTo>
                    <a:pt x="16493" y="580801"/>
                  </a:lnTo>
                  <a:lnTo>
                    <a:pt x="19791" y="584100"/>
                  </a:lnTo>
                  <a:lnTo>
                    <a:pt x="19791" y="587490"/>
                  </a:lnTo>
                  <a:close/>
                </a:path>
                <a:path w="20320" h="1340485">
                  <a:moveTo>
                    <a:pt x="19791" y="729323"/>
                  </a:moveTo>
                  <a:lnTo>
                    <a:pt x="19791" y="792085"/>
                  </a:lnTo>
                  <a:lnTo>
                    <a:pt x="19791" y="795384"/>
                  </a:lnTo>
                  <a:lnTo>
                    <a:pt x="16493" y="798682"/>
                  </a:lnTo>
                  <a:lnTo>
                    <a:pt x="13194" y="801981"/>
                  </a:lnTo>
                  <a:lnTo>
                    <a:pt x="9895" y="801981"/>
                  </a:lnTo>
                  <a:lnTo>
                    <a:pt x="6597" y="801981"/>
                  </a:lnTo>
                  <a:lnTo>
                    <a:pt x="3298" y="798682"/>
                  </a:lnTo>
                  <a:lnTo>
                    <a:pt x="0" y="795384"/>
                  </a:lnTo>
                  <a:lnTo>
                    <a:pt x="0" y="792085"/>
                  </a:lnTo>
                  <a:lnTo>
                    <a:pt x="0" y="729323"/>
                  </a:lnTo>
                  <a:lnTo>
                    <a:pt x="0" y="726025"/>
                  </a:lnTo>
                  <a:lnTo>
                    <a:pt x="3298" y="722726"/>
                  </a:lnTo>
                  <a:lnTo>
                    <a:pt x="6597" y="722726"/>
                  </a:lnTo>
                  <a:lnTo>
                    <a:pt x="9895" y="719428"/>
                  </a:lnTo>
                  <a:lnTo>
                    <a:pt x="13194" y="722726"/>
                  </a:lnTo>
                  <a:lnTo>
                    <a:pt x="16493" y="722726"/>
                  </a:lnTo>
                  <a:lnTo>
                    <a:pt x="19791" y="726025"/>
                  </a:lnTo>
                  <a:lnTo>
                    <a:pt x="19791" y="729323"/>
                  </a:lnTo>
                  <a:close/>
                </a:path>
                <a:path w="20320" h="1340485">
                  <a:moveTo>
                    <a:pt x="19791" y="874546"/>
                  </a:moveTo>
                  <a:lnTo>
                    <a:pt x="19791" y="937309"/>
                  </a:lnTo>
                  <a:lnTo>
                    <a:pt x="19791" y="940607"/>
                  </a:lnTo>
                  <a:lnTo>
                    <a:pt x="16493" y="943905"/>
                  </a:lnTo>
                  <a:lnTo>
                    <a:pt x="13194" y="947204"/>
                  </a:lnTo>
                  <a:lnTo>
                    <a:pt x="9895" y="947204"/>
                  </a:lnTo>
                  <a:lnTo>
                    <a:pt x="6597" y="947204"/>
                  </a:lnTo>
                  <a:lnTo>
                    <a:pt x="3298" y="943905"/>
                  </a:lnTo>
                  <a:lnTo>
                    <a:pt x="0" y="940607"/>
                  </a:lnTo>
                  <a:lnTo>
                    <a:pt x="0" y="937309"/>
                  </a:lnTo>
                  <a:lnTo>
                    <a:pt x="0" y="874546"/>
                  </a:lnTo>
                  <a:lnTo>
                    <a:pt x="0" y="871248"/>
                  </a:lnTo>
                  <a:lnTo>
                    <a:pt x="3298" y="867950"/>
                  </a:lnTo>
                  <a:lnTo>
                    <a:pt x="6597" y="864651"/>
                  </a:lnTo>
                  <a:lnTo>
                    <a:pt x="9895" y="864651"/>
                  </a:lnTo>
                  <a:lnTo>
                    <a:pt x="13194" y="864651"/>
                  </a:lnTo>
                  <a:lnTo>
                    <a:pt x="16493" y="867950"/>
                  </a:lnTo>
                  <a:lnTo>
                    <a:pt x="19791" y="871248"/>
                  </a:lnTo>
                  <a:lnTo>
                    <a:pt x="19791" y="874546"/>
                  </a:lnTo>
                  <a:close/>
                </a:path>
                <a:path w="20320" h="1340485">
                  <a:moveTo>
                    <a:pt x="19791" y="1019770"/>
                  </a:moveTo>
                  <a:lnTo>
                    <a:pt x="19791" y="1082440"/>
                  </a:lnTo>
                  <a:lnTo>
                    <a:pt x="19791" y="1085739"/>
                  </a:lnTo>
                  <a:lnTo>
                    <a:pt x="16493" y="1089037"/>
                  </a:lnTo>
                  <a:lnTo>
                    <a:pt x="13194" y="1092336"/>
                  </a:lnTo>
                  <a:lnTo>
                    <a:pt x="9895" y="1092336"/>
                  </a:lnTo>
                  <a:lnTo>
                    <a:pt x="6597" y="1092336"/>
                  </a:lnTo>
                  <a:lnTo>
                    <a:pt x="3298" y="1089037"/>
                  </a:lnTo>
                  <a:lnTo>
                    <a:pt x="0" y="1085739"/>
                  </a:lnTo>
                  <a:lnTo>
                    <a:pt x="0" y="1082440"/>
                  </a:lnTo>
                  <a:lnTo>
                    <a:pt x="0" y="1019770"/>
                  </a:lnTo>
                  <a:lnTo>
                    <a:pt x="0" y="1016471"/>
                  </a:lnTo>
                  <a:lnTo>
                    <a:pt x="3298" y="1013173"/>
                  </a:lnTo>
                  <a:lnTo>
                    <a:pt x="6597" y="1009874"/>
                  </a:lnTo>
                  <a:lnTo>
                    <a:pt x="9895" y="1009874"/>
                  </a:lnTo>
                  <a:lnTo>
                    <a:pt x="13194" y="1009874"/>
                  </a:lnTo>
                  <a:lnTo>
                    <a:pt x="16493" y="1013173"/>
                  </a:lnTo>
                  <a:lnTo>
                    <a:pt x="19791" y="1016471"/>
                  </a:lnTo>
                  <a:lnTo>
                    <a:pt x="19791" y="1019770"/>
                  </a:lnTo>
                  <a:close/>
                </a:path>
                <a:path w="20320" h="1340485">
                  <a:moveTo>
                    <a:pt x="19791" y="1164993"/>
                  </a:moveTo>
                  <a:lnTo>
                    <a:pt x="19791" y="1224365"/>
                  </a:lnTo>
                  <a:lnTo>
                    <a:pt x="19791" y="1230962"/>
                  </a:lnTo>
                  <a:lnTo>
                    <a:pt x="16493" y="1234261"/>
                  </a:lnTo>
                  <a:lnTo>
                    <a:pt x="13194" y="1234261"/>
                  </a:lnTo>
                  <a:lnTo>
                    <a:pt x="9895" y="1237559"/>
                  </a:lnTo>
                  <a:lnTo>
                    <a:pt x="6597" y="1234261"/>
                  </a:lnTo>
                  <a:lnTo>
                    <a:pt x="3298" y="1234261"/>
                  </a:lnTo>
                  <a:lnTo>
                    <a:pt x="0" y="1230962"/>
                  </a:lnTo>
                  <a:lnTo>
                    <a:pt x="0" y="1224365"/>
                  </a:lnTo>
                  <a:lnTo>
                    <a:pt x="0" y="1164993"/>
                  </a:lnTo>
                  <a:lnTo>
                    <a:pt x="0" y="1161695"/>
                  </a:lnTo>
                  <a:lnTo>
                    <a:pt x="3298" y="1158396"/>
                  </a:lnTo>
                  <a:lnTo>
                    <a:pt x="6597" y="1155098"/>
                  </a:lnTo>
                  <a:lnTo>
                    <a:pt x="9895" y="1155098"/>
                  </a:lnTo>
                  <a:lnTo>
                    <a:pt x="13194" y="1155098"/>
                  </a:lnTo>
                  <a:lnTo>
                    <a:pt x="16493" y="1158396"/>
                  </a:lnTo>
                  <a:lnTo>
                    <a:pt x="19791" y="1161695"/>
                  </a:lnTo>
                  <a:lnTo>
                    <a:pt x="19791" y="1164993"/>
                  </a:lnTo>
                  <a:close/>
                </a:path>
                <a:path w="20320" h="1340485">
                  <a:moveTo>
                    <a:pt x="19791" y="1306918"/>
                  </a:moveTo>
                  <a:lnTo>
                    <a:pt x="19791" y="1330007"/>
                  </a:lnTo>
                  <a:lnTo>
                    <a:pt x="19791" y="1333306"/>
                  </a:lnTo>
                  <a:lnTo>
                    <a:pt x="16493" y="1336604"/>
                  </a:lnTo>
                  <a:lnTo>
                    <a:pt x="13194" y="1339902"/>
                  </a:lnTo>
                  <a:lnTo>
                    <a:pt x="9895" y="1339902"/>
                  </a:lnTo>
                  <a:lnTo>
                    <a:pt x="6597" y="1339902"/>
                  </a:lnTo>
                  <a:lnTo>
                    <a:pt x="3298" y="1336604"/>
                  </a:lnTo>
                  <a:lnTo>
                    <a:pt x="0" y="1333306"/>
                  </a:lnTo>
                  <a:lnTo>
                    <a:pt x="0" y="1330007"/>
                  </a:lnTo>
                  <a:lnTo>
                    <a:pt x="0" y="1306918"/>
                  </a:lnTo>
                  <a:lnTo>
                    <a:pt x="0" y="1303620"/>
                  </a:lnTo>
                  <a:lnTo>
                    <a:pt x="3298" y="1300321"/>
                  </a:lnTo>
                  <a:lnTo>
                    <a:pt x="6597" y="1300321"/>
                  </a:lnTo>
                  <a:lnTo>
                    <a:pt x="9895" y="1297023"/>
                  </a:lnTo>
                  <a:lnTo>
                    <a:pt x="13194" y="1300321"/>
                  </a:lnTo>
                  <a:lnTo>
                    <a:pt x="16493" y="1300321"/>
                  </a:lnTo>
                  <a:lnTo>
                    <a:pt x="19791" y="1303620"/>
                  </a:lnTo>
                  <a:lnTo>
                    <a:pt x="19791" y="1306918"/>
                  </a:lnTo>
                  <a:close/>
                </a:path>
              </a:pathLst>
            </a:custGeom>
            <a:ln w="32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8318204" y="5341763"/>
            <a:ext cx="1722120" cy="54864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5080">
              <a:lnSpc>
                <a:spcPts val="2030"/>
              </a:lnSpc>
              <a:spcBef>
                <a:spcPts val="215"/>
              </a:spcBef>
            </a:pPr>
            <a:r>
              <a:rPr sz="1750" spc="-10" dirty="0">
                <a:latin typeface="Times New Roman"/>
                <a:cs typeface="Times New Roman"/>
              </a:rPr>
              <a:t>The</a:t>
            </a:r>
            <a:r>
              <a:rPr sz="1750" spc="-45" dirty="0">
                <a:latin typeface="Times New Roman"/>
                <a:cs typeface="Times New Roman"/>
              </a:rPr>
              <a:t> </a:t>
            </a:r>
            <a:r>
              <a:rPr sz="1750" spc="-10" dirty="0">
                <a:latin typeface="Times New Roman"/>
                <a:cs typeface="Times New Roman"/>
              </a:rPr>
              <a:t>max</a:t>
            </a:r>
            <a:r>
              <a:rPr sz="1750" spc="-25" dirty="0">
                <a:latin typeface="Times New Roman"/>
                <a:cs typeface="Times New Roman"/>
              </a:rPr>
              <a:t> </a:t>
            </a:r>
            <a:r>
              <a:rPr sz="1750" spc="-10" dirty="0">
                <a:latin typeface="Times New Roman"/>
                <a:cs typeface="Times New Roman"/>
              </a:rPr>
              <a:t>method</a:t>
            </a:r>
            <a:r>
              <a:rPr sz="1750" spc="-35" dirty="0">
                <a:latin typeface="Times New Roman"/>
                <a:cs typeface="Times New Roman"/>
              </a:rPr>
              <a:t> </a:t>
            </a:r>
            <a:r>
              <a:rPr sz="1750" spc="-5" dirty="0">
                <a:latin typeface="Times New Roman"/>
                <a:cs typeface="Times New Roman"/>
              </a:rPr>
              <a:t>is </a:t>
            </a:r>
            <a:r>
              <a:rPr sz="1750" spc="-420" dirty="0">
                <a:latin typeface="Times New Roman"/>
                <a:cs typeface="Times New Roman"/>
              </a:rPr>
              <a:t> </a:t>
            </a:r>
            <a:r>
              <a:rPr sz="1750" spc="-10" dirty="0">
                <a:latin typeface="Times New Roman"/>
                <a:cs typeface="Times New Roman"/>
              </a:rPr>
              <a:t>invoked.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152572" y="2097149"/>
            <a:ext cx="2097405" cy="2788920"/>
          </a:xfrm>
          <a:custGeom>
            <a:avLst/>
            <a:gdLst/>
            <a:ahLst/>
            <a:cxnLst/>
            <a:rect l="l" t="t" r="r" b="b"/>
            <a:pathLst>
              <a:path w="2097404" h="2788920">
                <a:moveTo>
                  <a:pt x="13189" y="2758877"/>
                </a:moveTo>
                <a:lnTo>
                  <a:pt x="2093474" y="2758877"/>
                </a:lnTo>
              </a:path>
              <a:path w="2097404" h="2788920">
                <a:moveTo>
                  <a:pt x="0" y="2788654"/>
                </a:moveTo>
                <a:lnTo>
                  <a:pt x="0" y="16492"/>
                </a:lnTo>
              </a:path>
              <a:path w="2097404" h="2788920">
                <a:moveTo>
                  <a:pt x="2080279" y="2788654"/>
                </a:moveTo>
                <a:lnTo>
                  <a:pt x="2080279" y="0"/>
                </a:lnTo>
              </a:path>
              <a:path w="2097404" h="2788920">
                <a:moveTo>
                  <a:pt x="16488" y="1353005"/>
                </a:moveTo>
                <a:lnTo>
                  <a:pt x="2096864" y="1353005"/>
                </a:lnTo>
              </a:path>
            </a:pathLst>
          </a:custGeom>
          <a:ln w="197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186043" y="2097647"/>
            <a:ext cx="2018030" cy="130429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45085">
              <a:lnSpc>
                <a:spcPts val="2000"/>
              </a:lnSpc>
              <a:spcBef>
                <a:spcPts val="240"/>
              </a:spcBef>
            </a:pPr>
            <a:r>
              <a:rPr sz="1750" spc="-5" dirty="0">
                <a:latin typeface="Times New Roman"/>
                <a:cs typeface="Times New Roman"/>
              </a:rPr>
              <a:t>Space </a:t>
            </a:r>
            <a:r>
              <a:rPr sz="1750" spc="-15" dirty="0">
                <a:latin typeface="Times New Roman"/>
                <a:cs typeface="Times New Roman"/>
              </a:rPr>
              <a:t>required for </a:t>
            </a:r>
            <a:r>
              <a:rPr sz="1750" spc="-10" dirty="0">
                <a:latin typeface="Times New Roman"/>
                <a:cs typeface="Times New Roman"/>
              </a:rPr>
              <a:t>the </a:t>
            </a:r>
            <a:r>
              <a:rPr sz="1750" spc="-425" dirty="0">
                <a:latin typeface="Times New Roman"/>
                <a:cs typeface="Times New Roman"/>
              </a:rPr>
              <a:t> </a:t>
            </a:r>
            <a:r>
              <a:rPr sz="1750" spc="-10" dirty="0">
                <a:latin typeface="Times New Roman"/>
                <a:cs typeface="Times New Roman"/>
              </a:rPr>
              <a:t>max </a:t>
            </a:r>
            <a:r>
              <a:rPr sz="1750" spc="-15" dirty="0">
                <a:latin typeface="Times New Roman"/>
                <a:cs typeface="Times New Roman"/>
              </a:rPr>
              <a:t>method</a:t>
            </a:r>
            <a:endParaRPr sz="1750">
              <a:latin typeface="Times New Roman"/>
              <a:cs typeface="Times New Roman"/>
            </a:endParaRPr>
          </a:p>
          <a:p>
            <a:pPr marL="1276985">
              <a:lnSpc>
                <a:spcPts val="1875"/>
              </a:lnSpc>
            </a:pPr>
            <a:r>
              <a:rPr sz="1750" spc="-15" dirty="0">
                <a:latin typeface="Times New Roman"/>
                <a:cs typeface="Times New Roman"/>
              </a:rPr>
              <a:t>r</a:t>
            </a:r>
            <a:r>
              <a:rPr sz="1750" spc="-25" dirty="0">
                <a:latin typeface="Times New Roman"/>
                <a:cs typeface="Times New Roman"/>
              </a:rPr>
              <a:t>e</a:t>
            </a:r>
            <a:r>
              <a:rPr sz="1750" spc="-10" dirty="0">
                <a:latin typeface="Times New Roman"/>
                <a:cs typeface="Times New Roman"/>
              </a:rPr>
              <a:t>s</a:t>
            </a:r>
            <a:r>
              <a:rPr sz="1750" spc="5" dirty="0">
                <a:latin typeface="Times New Roman"/>
                <a:cs typeface="Times New Roman"/>
              </a:rPr>
              <a:t>u</a:t>
            </a:r>
            <a:r>
              <a:rPr sz="1750" spc="-25" dirty="0">
                <a:latin typeface="Times New Roman"/>
                <a:cs typeface="Times New Roman"/>
              </a:rPr>
              <a:t>l</a:t>
            </a:r>
            <a:r>
              <a:rPr sz="1750" dirty="0">
                <a:latin typeface="Times New Roman"/>
                <a:cs typeface="Times New Roman"/>
              </a:rPr>
              <a:t>t</a:t>
            </a:r>
            <a:r>
              <a:rPr sz="1750" spc="-5" dirty="0">
                <a:latin typeface="Times New Roman"/>
                <a:cs typeface="Times New Roman"/>
              </a:rPr>
              <a:t>:</a:t>
            </a:r>
            <a:r>
              <a:rPr sz="1750" spc="-15" dirty="0">
                <a:latin typeface="Times New Roman"/>
                <a:cs typeface="Times New Roman"/>
              </a:rPr>
              <a:t> </a:t>
            </a:r>
            <a:r>
              <a:rPr sz="1750" spc="-5" dirty="0">
                <a:latin typeface="Times New Roman"/>
                <a:cs typeface="Times New Roman"/>
              </a:rPr>
              <a:t>5</a:t>
            </a:r>
            <a:endParaRPr sz="1750">
              <a:latin typeface="Times New Roman"/>
              <a:cs typeface="Times New Roman"/>
            </a:endParaRPr>
          </a:p>
          <a:p>
            <a:pPr marL="1276985">
              <a:lnSpc>
                <a:spcPts val="2000"/>
              </a:lnSpc>
            </a:pPr>
            <a:r>
              <a:rPr sz="1750" spc="5" dirty="0">
                <a:latin typeface="Times New Roman"/>
                <a:cs typeface="Times New Roman"/>
              </a:rPr>
              <a:t>nu</a:t>
            </a:r>
            <a:r>
              <a:rPr sz="1750" spc="-40" dirty="0">
                <a:latin typeface="Times New Roman"/>
                <a:cs typeface="Times New Roman"/>
              </a:rPr>
              <a:t>m</a:t>
            </a:r>
            <a:r>
              <a:rPr sz="1750" spc="5" dirty="0">
                <a:latin typeface="Times New Roman"/>
                <a:cs typeface="Times New Roman"/>
              </a:rPr>
              <a:t>2</a:t>
            </a:r>
            <a:r>
              <a:rPr sz="1750" spc="-5" dirty="0">
                <a:latin typeface="Times New Roman"/>
                <a:cs typeface="Times New Roman"/>
              </a:rPr>
              <a:t>:</a:t>
            </a:r>
            <a:r>
              <a:rPr sz="1750" spc="-40" dirty="0">
                <a:latin typeface="Times New Roman"/>
                <a:cs typeface="Times New Roman"/>
              </a:rPr>
              <a:t> </a:t>
            </a:r>
            <a:r>
              <a:rPr sz="1750" spc="-5" dirty="0">
                <a:latin typeface="Times New Roman"/>
                <a:cs typeface="Times New Roman"/>
              </a:rPr>
              <a:t>2</a:t>
            </a:r>
            <a:endParaRPr sz="1750">
              <a:latin typeface="Times New Roman"/>
              <a:cs typeface="Times New Roman"/>
            </a:endParaRPr>
          </a:p>
          <a:p>
            <a:pPr marL="1276985">
              <a:lnSpc>
                <a:spcPts val="2050"/>
              </a:lnSpc>
            </a:pPr>
            <a:r>
              <a:rPr sz="1750" spc="5" dirty="0">
                <a:latin typeface="Times New Roman"/>
                <a:cs typeface="Times New Roman"/>
              </a:rPr>
              <a:t>nu</a:t>
            </a:r>
            <a:r>
              <a:rPr sz="1750" spc="-40" dirty="0">
                <a:latin typeface="Times New Roman"/>
                <a:cs typeface="Times New Roman"/>
              </a:rPr>
              <a:t>m</a:t>
            </a:r>
            <a:r>
              <a:rPr sz="1750" spc="5" dirty="0">
                <a:latin typeface="Times New Roman"/>
                <a:cs typeface="Times New Roman"/>
              </a:rPr>
              <a:t>1</a:t>
            </a:r>
            <a:r>
              <a:rPr sz="1750" spc="-5" dirty="0">
                <a:latin typeface="Times New Roman"/>
                <a:cs typeface="Times New Roman"/>
              </a:rPr>
              <a:t>:</a:t>
            </a:r>
            <a:r>
              <a:rPr sz="1750" spc="-40" dirty="0">
                <a:latin typeface="Times New Roman"/>
                <a:cs typeface="Times New Roman"/>
              </a:rPr>
              <a:t> </a:t>
            </a:r>
            <a:r>
              <a:rPr sz="1750" spc="-5" dirty="0">
                <a:latin typeface="Times New Roman"/>
                <a:cs typeface="Times New Roman"/>
              </a:rPr>
              <a:t>5</a:t>
            </a:r>
            <a:endParaRPr sz="1750">
              <a:latin typeface="Times New Roman"/>
              <a:cs typeface="Times New Roman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0166879" y="2786891"/>
            <a:ext cx="657225" cy="1881505"/>
            <a:chOff x="10166879" y="2786891"/>
            <a:chExt cx="657225" cy="1881505"/>
          </a:xfrm>
        </p:grpSpPr>
        <p:sp>
          <p:nvSpPr>
            <p:cNvPr id="9" name="object 9"/>
            <p:cNvSpPr/>
            <p:nvPr/>
          </p:nvSpPr>
          <p:spPr>
            <a:xfrm>
              <a:off x="10224605" y="4382515"/>
              <a:ext cx="227965" cy="20320"/>
            </a:xfrm>
            <a:custGeom>
              <a:avLst/>
              <a:gdLst/>
              <a:ahLst/>
              <a:cxnLst/>
              <a:rect l="l" t="t" r="r" b="b"/>
              <a:pathLst>
                <a:path w="227965" h="20320">
                  <a:moveTo>
                    <a:pt x="75960" y="0"/>
                  </a:moveTo>
                  <a:lnTo>
                    <a:pt x="6597" y="0"/>
                  </a:lnTo>
                  <a:lnTo>
                    <a:pt x="0" y="6596"/>
                  </a:lnTo>
                  <a:lnTo>
                    <a:pt x="0" y="13193"/>
                  </a:lnTo>
                  <a:lnTo>
                    <a:pt x="6597" y="19790"/>
                  </a:lnTo>
                  <a:lnTo>
                    <a:pt x="75960" y="19790"/>
                  </a:lnTo>
                  <a:lnTo>
                    <a:pt x="82557" y="13193"/>
                  </a:lnTo>
                  <a:lnTo>
                    <a:pt x="82557" y="6596"/>
                  </a:lnTo>
                  <a:lnTo>
                    <a:pt x="75960" y="0"/>
                  </a:lnTo>
                  <a:close/>
                </a:path>
                <a:path w="227965" h="20320">
                  <a:moveTo>
                    <a:pt x="221329" y="0"/>
                  </a:moveTo>
                  <a:lnTo>
                    <a:pt x="151920" y="0"/>
                  </a:lnTo>
                  <a:lnTo>
                    <a:pt x="145323" y="6596"/>
                  </a:lnTo>
                  <a:lnTo>
                    <a:pt x="145323" y="13193"/>
                  </a:lnTo>
                  <a:lnTo>
                    <a:pt x="151920" y="19790"/>
                  </a:lnTo>
                  <a:lnTo>
                    <a:pt x="221329" y="19790"/>
                  </a:lnTo>
                  <a:lnTo>
                    <a:pt x="227926" y="13193"/>
                  </a:lnTo>
                  <a:lnTo>
                    <a:pt x="227926" y="6596"/>
                  </a:lnTo>
                  <a:lnTo>
                    <a:pt x="22132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224605" y="4382515"/>
              <a:ext cx="227965" cy="20320"/>
            </a:xfrm>
            <a:custGeom>
              <a:avLst/>
              <a:gdLst/>
              <a:ahLst/>
              <a:cxnLst/>
              <a:rect l="l" t="t" r="r" b="b"/>
              <a:pathLst>
                <a:path w="227965" h="20320">
                  <a:moveTo>
                    <a:pt x="9895" y="0"/>
                  </a:moveTo>
                  <a:lnTo>
                    <a:pt x="72661" y="0"/>
                  </a:lnTo>
                  <a:lnTo>
                    <a:pt x="75960" y="0"/>
                  </a:lnTo>
                  <a:lnTo>
                    <a:pt x="79258" y="3298"/>
                  </a:lnTo>
                  <a:lnTo>
                    <a:pt x="82557" y="6596"/>
                  </a:lnTo>
                  <a:lnTo>
                    <a:pt x="82557" y="9895"/>
                  </a:lnTo>
                  <a:lnTo>
                    <a:pt x="82557" y="13193"/>
                  </a:lnTo>
                  <a:lnTo>
                    <a:pt x="79258" y="16492"/>
                  </a:lnTo>
                  <a:lnTo>
                    <a:pt x="75960" y="19790"/>
                  </a:lnTo>
                  <a:lnTo>
                    <a:pt x="72661" y="19790"/>
                  </a:lnTo>
                  <a:lnTo>
                    <a:pt x="9895" y="19790"/>
                  </a:lnTo>
                  <a:lnTo>
                    <a:pt x="6597" y="19790"/>
                  </a:lnTo>
                  <a:lnTo>
                    <a:pt x="3298" y="16492"/>
                  </a:lnTo>
                  <a:lnTo>
                    <a:pt x="0" y="13193"/>
                  </a:lnTo>
                  <a:lnTo>
                    <a:pt x="0" y="9895"/>
                  </a:lnTo>
                  <a:lnTo>
                    <a:pt x="0" y="6596"/>
                  </a:lnTo>
                  <a:lnTo>
                    <a:pt x="3298" y="3298"/>
                  </a:lnTo>
                  <a:lnTo>
                    <a:pt x="6597" y="0"/>
                  </a:lnTo>
                  <a:lnTo>
                    <a:pt x="9895" y="0"/>
                  </a:lnTo>
                  <a:close/>
                </a:path>
                <a:path w="227965" h="20320">
                  <a:moveTo>
                    <a:pt x="155219" y="0"/>
                  </a:moveTo>
                  <a:lnTo>
                    <a:pt x="217893" y="0"/>
                  </a:lnTo>
                  <a:lnTo>
                    <a:pt x="221329" y="0"/>
                  </a:lnTo>
                  <a:lnTo>
                    <a:pt x="224627" y="3298"/>
                  </a:lnTo>
                  <a:lnTo>
                    <a:pt x="227926" y="6596"/>
                  </a:lnTo>
                  <a:lnTo>
                    <a:pt x="227926" y="9895"/>
                  </a:lnTo>
                  <a:lnTo>
                    <a:pt x="227926" y="13193"/>
                  </a:lnTo>
                  <a:lnTo>
                    <a:pt x="224627" y="16492"/>
                  </a:lnTo>
                  <a:lnTo>
                    <a:pt x="221329" y="19790"/>
                  </a:lnTo>
                  <a:lnTo>
                    <a:pt x="217893" y="19790"/>
                  </a:lnTo>
                  <a:lnTo>
                    <a:pt x="155219" y="19790"/>
                  </a:lnTo>
                  <a:lnTo>
                    <a:pt x="151920" y="19790"/>
                  </a:lnTo>
                  <a:lnTo>
                    <a:pt x="148621" y="16492"/>
                  </a:lnTo>
                  <a:lnTo>
                    <a:pt x="145323" y="13193"/>
                  </a:lnTo>
                  <a:lnTo>
                    <a:pt x="145323" y="9895"/>
                  </a:lnTo>
                  <a:lnTo>
                    <a:pt x="145323" y="6596"/>
                  </a:lnTo>
                  <a:lnTo>
                    <a:pt x="148621" y="3298"/>
                  </a:lnTo>
                  <a:lnTo>
                    <a:pt x="151920" y="0"/>
                  </a:lnTo>
                  <a:lnTo>
                    <a:pt x="155219" y="0"/>
                  </a:lnTo>
                  <a:close/>
                </a:path>
              </a:pathLst>
            </a:custGeom>
            <a:ln w="32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166879" y="2786891"/>
              <a:ext cx="657023" cy="1881031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8169554" y="3460639"/>
            <a:ext cx="2018030" cy="1301115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 marR="45085">
              <a:lnSpc>
                <a:spcPts val="1970"/>
              </a:lnSpc>
              <a:spcBef>
                <a:spcPts val="265"/>
              </a:spcBef>
            </a:pPr>
            <a:r>
              <a:rPr sz="1750" spc="-5" dirty="0">
                <a:latin typeface="Times New Roman"/>
                <a:cs typeface="Times New Roman"/>
              </a:rPr>
              <a:t>Space </a:t>
            </a:r>
            <a:r>
              <a:rPr sz="1750" spc="-15" dirty="0">
                <a:latin typeface="Times New Roman"/>
                <a:cs typeface="Times New Roman"/>
              </a:rPr>
              <a:t>required for </a:t>
            </a:r>
            <a:r>
              <a:rPr sz="1750" spc="-10" dirty="0">
                <a:latin typeface="Times New Roman"/>
                <a:cs typeface="Times New Roman"/>
              </a:rPr>
              <a:t>the </a:t>
            </a:r>
            <a:r>
              <a:rPr sz="1750" spc="-425" dirty="0">
                <a:latin typeface="Times New Roman"/>
                <a:cs typeface="Times New Roman"/>
              </a:rPr>
              <a:t> </a:t>
            </a:r>
            <a:r>
              <a:rPr sz="1750" spc="-10" dirty="0">
                <a:latin typeface="Times New Roman"/>
                <a:cs typeface="Times New Roman"/>
              </a:rPr>
              <a:t>main</a:t>
            </a:r>
            <a:r>
              <a:rPr sz="1750" spc="5" dirty="0">
                <a:latin typeface="Times New Roman"/>
                <a:cs typeface="Times New Roman"/>
              </a:rPr>
              <a:t> </a:t>
            </a:r>
            <a:r>
              <a:rPr sz="1750" spc="-15" dirty="0">
                <a:latin typeface="Times New Roman"/>
                <a:cs typeface="Times New Roman"/>
              </a:rPr>
              <a:t>method</a:t>
            </a:r>
            <a:endParaRPr sz="1750">
              <a:latin typeface="Times New Roman"/>
              <a:cs typeface="Times New Roman"/>
            </a:endParaRPr>
          </a:p>
          <a:p>
            <a:pPr marR="7620" algn="r">
              <a:lnSpc>
                <a:spcPts val="1900"/>
              </a:lnSpc>
            </a:pPr>
            <a:r>
              <a:rPr sz="1750" spc="-10" dirty="0">
                <a:latin typeface="Times New Roman"/>
                <a:cs typeface="Times New Roman"/>
              </a:rPr>
              <a:t>k:5</a:t>
            </a:r>
            <a:endParaRPr sz="1750">
              <a:latin typeface="Times New Roman"/>
              <a:cs typeface="Times New Roman"/>
            </a:endParaRPr>
          </a:p>
          <a:p>
            <a:pPr marR="5080" algn="r">
              <a:lnSpc>
                <a:spcPts val="1989"/>
              </a:lnSpc>
            </a:pPr>
            <a:r>
              <a:rPr sz="1750" dirty="0">
                <a:latin typeface="Times New Roman"/>
                <a:cs typeface="Times New Roman"/>
              </a:rPr>
              <a:t>j</a:t>
            </a:r>
            <a:r>
              <a:rPr sz="1750" spc="-5" dirty="0">
                <a:latin typeface="Times New Roman"/>
                <a:cs typeface="Times New Roman"/>
              </a:rPr>
              <a:t>:</a:t>
            </a:r>
            <a:r>
              <a:rPr sz="1750" spc="-15" dirty="0">
                <a:latin typeface="Times New Roman"/>
                <a:cs typeface="Times New Roman"/>
              </a:rPr>
              <a:t> </a:t>
            </a:r>
            <a:r>
              <a:rPr sz="1750" spc="-5" dirty="0">
                <a:latin typeface="Times New Roman"/>
                <a:cs typeface="Times New Roman"/>
              </a:rPr>
              <a:t>2</a:t>
            </a:r>
            <a:endParaRPr sz="1750">
              <a:latin typeface="Times New Roman"/>
              <a:cs typeface="Times New Roman"/>
            </a:endParaRPr>
          </a:p>
          <a:p>
            <a:pPr marR="5080" algn="r">
              <a:lnSpc>
                <a:spcPts val="2050"/>
              </a:lnSpc>
            </a:pPr>
            <a:r>
              <a:rPr sz="1750" dirty="0">
                <a:latin typeface="Times New Roman"/>
                <a:cs typeface="Times New Roman"/>
              </a:rPr>
              <a:t>i</a:t>
            </a:r>
            <a:r>
              <a:rPr sz="1750" spc="-5" dirty="0">
                <a:latin typeface="Times New Roman"/>
                <a:cs typeface="Times New Roman"/>
              </a:rPr>
              <a:t>:</a:t>
            </a:r>
            <a:r>
              <a:rPr sz="1750" spc="-15" dirty="0">
                <a:latin typeface="Times New Roman"/>
                <a:cs typeface="Times New Roman"/>
              </a:rPr>
              <a:t> </a:t>
            </a:r>
            <a:r>
              <a:rPr sz="1750" spc="-5" dirty="0">
                <a:latin typeface="Times New Roman"/>
                <a:cs typeface="Times New Roman"/>
              </a:rPr>
              <a:t>5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02554" y="1379843"/>
            <a:ext cx="5386070" cy="2131060"/>
          </a:xfrm>
          <a:custGeom>
            <a:avLst/>
            <a:gdLst/>
            <a:ahLst/>
            <a:cxnLst/>
            <a:rect l="l" t="t" r="r" b="b"/>
            <a:pathLst>
              <a:path w="5386070" h="2131060">
                <a:moveTo>
                  <a:pt x="0" y="2131053"/>
                </a:moveTo>
                <a:lnTo>
                  <a:pt x="5385510" y="2131053"/>
                </a:lnTo>
                <a:lnTo>
                  <a:pt x="5385510" y="0"/>
                </a:lnTo>
                <a:lnTo>
                  <a:pt x="0" y="0"/>
                </a:lnTo>
                <a:lnTo>
                  <a:pt x="0" y="2131053"/>
                </a:lnTo>
                <a:close/>
              </a:path>
            </a:pathLst>
          </a:custGeom>
          <a:ln w="26172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722422" y="1340959"/>
            <a:ext cx="941069" cy="2876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700" spc="5" dirty="0">
                <a:latin typeface="Courier New"/>
                <a:cs typeface="Courier New"/>
              </a:rPr>
              <a:t>args)</a:t>
            </a:r>
            <a:r>
              <a:rPr sz="1700" spc="-65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{</a:t>
            </a:r>
            <a:endParaRPr sz="17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07418" y="1340959"/>
            <a:ext cx="4210050" cy="942975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273685" marR="5080" indent="-261620">
              <a:lnSpc>
                <a:spcPts val="1720"/>
              </a:lnSpc>
              <a:spcBef>
                <a:spcPts val="440"/>
              </a:spcBef>
            </a:pPr>
            <a:r>
              <a:rPr sz="1700" spc="5" dirty="0">
                <a:latin typeface="Courier New"/>
                <a:cs typeface="Courier New"/>
              </a:rPr>
              <a:t>public</a:t>
            </a:r>
            <a:r>
              <a:rPr sz="1700" spc="1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static</a:t>
            </a:r>
            <a:r>
              <a:rPr sz="1700" spc="1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void</a:t>
            </a:r>
            <a:r>
              <a:rPr sz="1700" spc="15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main(String[] </a:t>
            </a:r>
            <a:r>
              <a:rPr sz="1700" spc="-1005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int</a:t>
            </a:r>
            <a:r>
              <a:rPr sz="170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i</a:t>
            </a:r>
            <a:r>
              <a:rPr sz="170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= 5;</a:t>
            </a:r>
            <a:endParaRPr sz="1700">
              <a:latin typeface="Courier New"/>
              <a:cs typeface="Courier New"/>
            </a:endParaRPr>
          </a:p>
          <a:p>
            <a:pPr marL="273685">
              <a:lnSpc>
                <a:spcPts val="1555"/>
              </a:lnSpc>
            </a:pPr>
            <a:r>
              <a:rPr sz="1700" spc="5" dirty="0">
                <a:latin typeface="Courier New"/>
                <a:cs typeface="Courier New"/>
              </a:rPr>
              <a:t>int</a:t>
            </a:r>
            <a:r>
              <a:rPr sz="1700" spc="-2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j</a:t>
            </a:r>
            <a:r>
              <a:rPr sz="1700" spc="-2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=</a:t>
            </a:r>
            <a:r>
              <a:rPr sz="1700" spc="-2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2;</a:t>
            </a:r>
            <a:endParaRPr sz="1700">
              <a:latin typeface="Courier New"/>
              <a:cs typeface="Courier New"/>
            </a:endParaRPr>
          </a:p>
          <a:p>
            <a:pPr marL="273685">
              <a:lnSpc>
                <a:spcPts val="1880"/>
              </a:lnSpc>
            </a:pPr>
            <a:r>
              <a:rPr sz="1700" spc="5" dirty="0">
                <a:latin typeface="Courier New"/>
                <a:cs typeface="Courier New"/>
              </a:rPr>
              <a:t>int</a:t>
            </a:r>
            <a:r>
              <a:rPr sz="1700" spc="-5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k</a:t>
            </a:r>
            <a:r>
              <a:rPr sz="1700" spc="-5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=</a:t>
            </a:r>
            <a:r>
              <a:rPr sz="1700" spc="-5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max(i,</a:t>
            </a:r>
            <a:r>
              <a:rPr sz="1700" spc="-5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j);</a:t>
            </a:r>
            <a:endParaRPr sz="17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68970" y="2432639"/>
            <a:ext cx="2771775" cy="724535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142875" marR="5080" indent="-130810">
              <a:lnSpc>
                <a:spcPts val="1720"/>
              </a:lnSpc>
              <a:spcBef>
                <a:spcPts val="440"/>
              </a:spcBef>
            </a:pPr>
            <a:r>
              <a:rPr sz="1700" spc="5" dirty="0">
                <a:latin typeface="Courier New"/>
                <a:cs typeface="Courier New"/>
              </a:rPr>
              <a:t>System.out.println( </a:t>
            </a:r>
            <a:r>
              <a:rPr sz="1700" spc="1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"The</a:t>
            </a:r>
            <a:r>
              <a:rPr sz="1700" spc="-1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maximum</a:t>
            </a:r>
            <a:r>
              <a:rPr sz="1700" spc="-5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between </a:t>
            </a:r>
            <a:r>
              <a:rPr sz="1700" spc="-1005" dirty="0">
                <a:latin typeface="Courier New"/>
                <a:cs typeface="Courier New"/>
              </a:rPr>
              <a:t> </a:t>
            </a:r>
            <a:r>
              <a:rPr sz="170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"</a:t>
            </a:r>
            <a:r>
              <a:rPr sz="1700" spc="-5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and</a:t>
            </a:r>
            <a:r>
              <a:rPr sz="170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"</a:t>
            </a:r>
            <a:r>
              <a:rPr sz="170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+</a:t>
            </a:r>
            <a:r>
              <a:rPr sz="170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j</a:t>
            </a:r>
            <a:r>
              <a:rPr sz="1700" spc="-5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+</a:t>
            </a:r>
            <a:r>
              <a:rPr sz="170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"</a:t>
            </a:r>
            <a:r>
              <a:rPr sz="170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is</a:t>
            </a:r>
            <a:r>
              <a:rPr sz="170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"</a:t>
            </a:r>
            <a:endParaRPr sz="17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545668" y="2651132"/>
            <a:ext cx="941069" cy="5060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ts val="1880"/>
              </a:lnSpc>
              <a:spcBef>
                <a:spcPts val="114"/>
              </a:spcBef>
            </a:pPr>
            <a:r>
              <a:rPr sz="1700" spc="5" dirty="0">
                <a:latin typeface="Courier New"/>
                <a:cs typeface="Courier New"/>
              </a:rPr>
              <a:t>"</a:t>
            </a:r>
            <a:r>
              <a:rPr sz="1700" spc="-25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+</a:t>
            </a:r>
            <a:r>
              <a:rPr sz="1700" spc="-2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i</a:t>
            </a:r>
            <a:r>
              <a:rPr sz="1700" spc="-25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+</a:t>
            </a:r>
            <a:endParaRPr sz="1700">
              <a:latin typeface="Courier New"/>
              <a:cs typeface="Courier New"/>
            </a:endParaRPr>
          </a:p>
          <a:p>
            <a:pPr marL="12700">
              <a:lnSpc>
                <a:spcPts val="1880"/>
              </a:lnSpc>
            </a:pPr>
            <a:r>
              <a:rPr sz="1700" spc="5" dirty="0">
                <a:latin typeface="Courier New"/>
                <a:cs typeface="Courier New"/>
              </a:rPr>
              <a:t>+</a:t>
            </a:r>
            <a:r>
              <a:rPr sz="1700" spc="-5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k);</a:t>
            </a:r>
            <a:endParaRPr sz="17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07418" y="3083392"/>
            <a:ext cx="156210" cy="2876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700" spc="5" dirty="0">
                <a:latin typeface="Courier New"/>
                <a:cs typeface="Courier New"/>
              </a:rPr>
              <a:t>}</a:t>
            </a:r>
            <a:endParaRPr sz="1700">
              <a:latin typeface="Courier New"/>
              <a:cs typeface="Courier New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98199" y="3689941"/>
            <a:ext cx="5699760" cy="2367280"/>
          </a:xfrm>
          <a:custGeom>
            <a:avLst/>
            <a:gdLst/>
            <a:ahLst/>
            <a:cxnLst/>
            <a:rect l="l" t="t" r="r" b="b"/>
            <a:pathLst>
              <a:path w="5699760" h="2367279">
                <a:moveTo>
                  <a:pt x="0" y="2367002"/>
                </a:moveTo>
                <a:lnTo>
                  <a:pt x="5699345" y="2367002"/>
                </a:lnTo>
                <a:lnTo>
                  <a:pt x="5699345" y="0"/>
                </a:lnTo>
                <a:lnTo>
                  <a:pt x="0" y="0"/>
                </a:lnTo>
                <a:lnTo>
                  <a:pt x="0" y="2367002"/>
                </a:lnTo>
                <a:close/>
              </a:path>
            </a:pathLst>
          </a:custGeom>
          <a:ln w="26171">
            <a:solidFill>
              <a:srgbClr val="00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664622" y="3869544"/>
            <a:ext cx="1464310" cy="2876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700" spc="5" dirty="0">
                <a:latin typeface="Courier New"/>
                <a:cs typeface="Courier New"/>
              </a:rPr>
              <a:t>int</a:t>
            </a:r>
            <a:r>
              <a:rPr sz="1700" spc="-5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result;</a:t>
            </a:r>
            <a:endParaRPr sz="1700"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64622" y="4306167"/>
            <a:ext cx="2117725" cy="942975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273685" marR="5080" indent="-261620">
              <a:lnSpc>
                <a:spcPts val="1720"/>
              </a:lnSpc>
              <a:spcBef>
                <a:spcPts val="440"/>
              </a:spcBef>
            </a:pPr>
            <a:r>
              <a:rPr sz="1700" spc="5" dirty="0">
                <a:latin typeface="Courier New"/>
                <a:cs typeface="Courier New"/>
              </a:rPr>
              <a:t>if</a:t>
            </a:r>
            <a:r>
              <a:rPr sz="1700" spc="-1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(num1</a:t>
            </a:r>
            <a:r>
              <a:rPr sz="1700" spc="-15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&gt;</a:t>
            </a:r>
            <a:r>
              <a:rPr sz="1700" spc="-1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num2) </a:t>
            </a:r>
            <a:r>
              <a:rPr sz="1700" spc="-1005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result</a:t>
            </a:r>
            <a:r>
              <a:rPr sz="1700" spc="-2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=</a:t>
            </a:r>
            <a:r>
              <a:rPr sz="1700" spc="-2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num1;</a:t>
            </a:r>
            <a:endParaRPr sz="1700">
              <a:latin typeface="Courier New"/>
              <a:cs typeface="Courier New"/>
            </a:endParaRPr>
          </a:p>
          <a:p>
            <a:pPr marL="12700">
              <a:lnSpc>
                <a:spcPts val="1555"/>
              </a:lnSpc>
            </a:pPr>
            <a:r>
              <a:rPr sz="1700" spc="5" dirty="0">
                <a:latin typeface="Courier New"/>
                <a:cs typeface="Courier New"/>
              </a:rPr>
              <a:t>else</a:t>
            </a:r>
            <a:endParaRPr sz="1700">
              <a:latin typeface="Courier New"/>
              <a:cs typeface="Courier New"/>
            </a:endParaRPr>
          </a:p>
          <a:p>
            <a:pPr marL="273685">
              <a:lnSpc>
                <a:spcPts val="1880"/>
              </a:lnSpc>
            </a:pPr>
            <a:r>
              <a:rPr sz="1700" spc="5" dirty="0">
                <a:latin typeface="Courier New"/>
                <a:cs typeface="Courier New"/>
              </a:rPr>
              <a:t>result</a:t>
            </a:r>
            <a:r>
              <a:rPr sz="1700" spc="-2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=</a:t>
            </a:r>
            <a:r>
              <a:rPr sz="1700" spc="-2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num2;</a:t>
            </a:r>
            <a:endParaRPr sz="1700">
              <a:latin typeface="Courier New"/>
              <a:cs typeface="Courier New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04085" y="5433554"/>
            <a:ext cx="1997075" cy="300355"/>
          </a:xfrm>
          <a:prstGeom prst="rect">
            <a:avLst/>
          </a:prstGeom>
          <a:solidFill>
            <a:srgbClr val="4472C4">
              <a:alpha val="45098"/>
            </a:srgbClr>
          </a:solidFill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3025">
              <a:lnSpc>
                <a:spcPts val="1880"/>
              </a:lnSpc>
            </a:pPr>
            <a:r>
              <a:rPr sz="1700" spc="5" dirty="0">
                <a:latin typeface="Courier New"/>
                <a:cs typeface="Courier New"/>
              </a:rPr>
              <a:t>return</a:t>
            </a:r>
            <a:r>
              <a:rPr sz="1700" spc="-25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result;</a:t>
            </a:r>
            <a:endParaRPr sz="1700">
              <a:latin typeface="Courier New"/>
              <a:cs typeface="Courier New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03069" y="5611983"/>
            <a:ext cx="156210" cy="2876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700" spc="5" dirty="0">
                <a:latin typeface="Courier New"/>
                <a:cs typeface="Courier New"/>
              </a:rPr>
              <a:t>}</a:t>
            </a:r>
            <a:endParaRPr sz="1700">
              <a:latin typeface="Courier New"/>
              <a:cs typeface="Courier New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2627371" y="3128605"/>
            <a:ext cx="3171190" cy="2349500"/>
            <a:chOff x="2627371" y="3128605"/>
            <a:chExt cx="3171190" cy="2349500"/>
          </a:xfrm>
        </p:grpSpPr>
        <p:sp>
          <p:nvSpPr>
            <p:cNvPr id="25" name="object 25"/>
            <p:cNvSpPr/>
            <p:nvPr/>
          </p:nvSpPr>
          <p:spPr>
            <a:xfrm>
              <a:off x="2633720" y="3134955"/>
              <a:ext cx="3158490" cy="2336800"/>
            </a:xfrm>
            <a:custGeom>
              <a:avLst/>
              <a:gdLst/>
              <a:ahLst/>
              <a:cxnLst/>
              <a:rect l="l" t="t" r="r" b="b"/>
              <a:pathLst>
                <a:path w="3158490" h="2336800">
                  <a:moveTo>
                    <a:pt x="1438915" y="783421"/>
                  </a:moveTo>
                  <a:lnTo>
                    <a:pt x="702047" y="783421"/>
                  </a:lnTo>
                  <a:lnTo>
                    <a:pt x="0" y="2336379"/>
                  </a:lnTo>
                  <a:lnTo>
                    <a:pt x="1438915" y="783421"/>
                  </a:lnTo>
                  <a:close/>
                </a:path>
                <a:path w="3158490" h="2336800">
                  <a:moveTo>
                    <a:pt x="3027697" y="0"/>
                  </a:moveTo>
                  <a:lnTo>
                    <a:pt x="341375" y="0"/>
                  </a:lnTo>
                  <a:lnTo>
                    <a:pt x="290551" y="10261"/>
                  </a:lnTo>
                  <a:lnTo>
                    <a:pt x="249047" y="38244"/>
                  </a:lnTo>
                  <a:lnTo>
                    <a:pt x="221064" y="79748"/>
                  </a:lnTo>
                  <a:lnTo>
                    <a:pt x="210803" y="130573"/>
                  </a:lnTo>
                  <a:lnTo>
                    <a:pt x="210804" y="652851"/>
                  </a:lnTo>
                  <a:lnTo>
                    <a:pt x="221064" y="703673"/>
                  </a:lnTo>
                  <a:lnTo>
                    <a:pt x="249047" y="745177"/>
                  </a:lnTo>
                  <a:lnTo>
                    <a:pt x="290551" y="773160"/>
                  </a:lnTo>
                  <a:lnTo>
                    <a:pt x="341375" y="783421"/>
                  </a:lnTo>
                  <a:lnTo>
                    <a:pt x="3027697" y="783421"/>
                  </a:lnTo>
                  <a:lnTo>
                    <a:pt x="3078522" y="773160"/>
                  </a:lnTo>
                  <a:lnTo>
                    <a:pt x="3120026" y="745177"/>
                  </a:lnTo>
                  <a:lnTo>
                    <a:pt x="3148009" y="703673"/>
                  </a:lnTo>
                  <a:lnTo>
                    <a:pt x="3158269" y="652851"/>
                  </a:lnTo>
                  <a:lnTo>
                    <a:pt x="3158270" y="130573"/>
                  </a:lnTo>
                  <a:lnTo>
                    <a:pt x="3148009" y="79748"/>
                  </a:lnTo>
                  <a:lnTo>
                    <a:pt x="3120026" y="38244"/>
                  </a:lnTo>
                  <a:lnTo>
                    <a:pt x="3078522" y="10261"/>
                  </a:lnTo>
                  <a:lnTo>
                    <a:pt x="3027697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633721" y="3134955"/>
              <a:ext cx="3158490" cy="2336800"/>
            </a:xfrm>
            <a:custGeom>
              <a:avLst/>
              <a:gdLst/>
              <a:ahLst/>
              <a:cxnLst/>
              <a:rect l="l" t="t" r="r" b="b"/>
              <a:pathLst>
                <a:path w="3158490" h="2336800">
                  <a:moveTo>
                    <a:pt x="210803" y="130573"/>
                  </a:moveTo>
                  <a:lnTo>
                    <a:pt x="221064" y="79748"/>
                  </a:lnTo>
                  <a:lnTo>
                    <a:pt x="249047" y="38244"/>
                  </a:lnTo>
                  <a:lnTo>
                    <a:pt x="290551" y="10261"/>
                  </a:lnTo>
                  <a:lnTo>
                    <a:pt x="341376" y="0"/>
                  </a:lnTo>
                  <a:lnTo>
                    <a:pt x="702048" y="0"/>
                  </a:lnTo>
                  <a:lnTo>
                    <a:pt x="1438915" y="0"/>
                  </a:lnTo>
                  <a:lnTo>
                    <a:pt x="3027698" y="0"/>
                  </a:lnTo>
                  <a:lnTo>
                    <a:pt x="3078523" y="10261"/>
                  </a:lnTo>
                  <a:lnTo>
                    <a:pt x="3120027" y="38244"/>
                  </a:lnTo>
                  <a:lnTo>
                    <a:pt x="3148010" y="79748"/>
                  </a:lnTo>
                  <a:lnTo>
                    <a:pt x="3158271" y="130573"/>
                  </a:lnTo>
                  <a:lnTo>
                    <a:pt x="3158271" y="456997"/>
                  </a:lnTo>
                  <a:lnTo>
                    <a:pt x="3158271" y="652850"/>
                  </a:lnTo>
                  <a:lnTo>
                    <a:pt x="3148010" y="703672"/>
                  </a:lnTo>
                  <a:lnTo>
                    <a:pt x="3120027" y="745176"/>
                  </a:lnTo>
                  <a:lnTo>
                    <a:pt x="3078523" y="773159"/>
                  </a:lnTo>
                  <a:lnTo>
                    <a:pt x="3027698" y="783421"/>
                  </a:lnTo>
                  <a:lnTo>
                    <a:pt x="1438915" y="783421"/>
                  </a:lnTo>
                  <a:lnTo>
                    <a:pt x="0" y="2336380"/>
                  </a:lnTo>
                  <a:lnTo>
                    <a:pt x="702048" y="783421"/>
                  </a:lnTo>
                  <a:lnTo>
                    <a:pt x="341376" y="783421"/>
                  </a:lnTo>
                  <a:lnTo>
                    <a:pt x="290551" y="773159"/>
                  </a:lnTo>
                  <a:lnTo>
                    <a:pt x="249047" y="745176"/>
                  </a:lnTo>
                  <a:lnTo>
                    <a:pt x="221064" y="703672"/>
                  </a:lnTo>
                  <a:lnTo>
                    <a:pt x="210803" y="652847"/>
                  </a:lnTo>
                  <a:lnTo>
                    <a:pt x="210803" y="456997"/>
                  </a:lnTo>
                  <a:lnTo>
                    <a:pt x="210803" y="130573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3343532" y="3194811"/>
            <a:ext cx="194945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latin typeface="Times New Roman"/>
                <a:cs typeface="Times New Roman"/>
              </a:rPr>
              <a:t>Return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result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and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64969" y="3589963"/>
            <a:ext cx="571182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</a:pPr>
            <a:r>
              <a:rPr sz="1700" spc="5" dirty="0">
                <a:latin typeface="Courier New"/>
                <a:cs typeface="Courier New"/>
              </a:rPr>
              <a:t>public</a:t>
            </a:r>
            <a:r>
              <a:rPr sz="1700" spc="15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static</a:t>
            </a:r>
            <a:r>
              <a:rPr sz="1700" spc="2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int</a:t>
            </a:r>
            <a:r>
              <a:rPr sz="1700" spc="20" dirty="0">
                <a:latin typeface="Courier New"/>
                <a:cs typeface="Courier New"/>
              </a:rPr>
              <a:t> </a:t>
            </a:r>
            <a:r>
              <a:rPr sz="1700" spc="-260" dirty="0">
                <a:latin typeface="Courier New"/>
                <a:cs typeface="Courier New"/>
              </a:rPr>
              <a:t>max(int</a:t>
            </a:r>
            <a:r>
              <a:rPr sz="3300" spc="-390" baseline="10101" dirty="0">
                <a:latin typeface="Times New Roman"/>
                <a:cs typeface="Times New Roman"/>
              </a:rPr>
              <a:t>as</a:t>
            </a:r>
            <a:r>
              <a:rPr sz="1700" spc="-260" dirty="0">
                <a:latin typeface="Courier New"/>
                <a:cs typeface="Courier New"/>
              </a:rPr>
              <a:t>n</a:t>
            </a:r>
            <a:r>
              <a:rPr sz="3300" spc="-390" baseline="10101" dirty="0">
                <a:latin typeface="Times New Roman"/>
                <a:cs typeface="Times New Roman"/>
              </a:rPr>
              <a:t>s</a:t>
            </a:r>
            <a:r>
              <a:rPr sz="1700" spc="-260" dirty="0">
                <a:latin typeface="Courier New"/>
                <a:cs typeface="Courier New"/>
              </a:rPr>
              <a:t>u</a:t>
            </a:r>
            <a:r>
              <a:rPr sz="3300" spc="-390" baseline="10101" dirty="0">
                <a:latin typeface="Times New Roman"/>
                <a:cs typeface="Times New Roman"/>
              </a:rPr>
              <a:t>ig</a:t>
            </a:r>
            <a:r>
              <a:rPr sz="1700" spc="-260" dirty="0">
                <a:latin typeface="Courier New"/>
                <a:cs typeface="Courier New"/>
              </a:rPr>
              <a:t>m</a:t>
            </a:r>
            <a:r>
              <a:rPr sz="3300" spc="-390" baseline="10101" dirty="0">
                <a:latin typeface="Times New Roman"/>
                <a:cs typeface="Times New Roman"/>
              </a:rPr>
              <a:t>n</a:t>
            </a:r>
            <a:r>
              <a:rPr sz="1700" spc="-260" dirty="0">
                <a:latin typeface="Courier New"/>
                <a:cs typeface="Courier New"/>
              </a:rPr>
              <a:t>1,</a:t>
            </a:r>
            <a:r>
              <a:rPr sz="3300" spc="-390" baseline="10101" dirty="0">
                <a:latin typeface="Times New Roman"/>
                <a:cs typeface="Times New Roman"/>
              </a:rPr>
              <a:t>it</a:t>
            </a:r>
            <a:r>
              <a:rPr sz="3300" baseline="10101" dirty="0">
                <a:latin typeface="Times New Roman"/>
                <a:cs typeface="Times New Roman"/>
              </a:rPr>
              <a:t> </a:t>
            </a:r>
            <a:r>
              <a:rPr sz="1700" spc="-420" dirty="0">
                <a:latin typeface="Courier New"/>
                <a:cs typeface="Courier New"/>
              </a:rPr>
              <a:t>i</a:t>
            </a:r>
            <a:r>
              <a:rPr sz="3300" spc="-630" baseline="10101" dirty="0">
                <a:latin typeface="Times New Roman"/>
                <a:cs typeface="Times New Roman"/>
              </a:rPr>
              <a:t>to</a:t>
            </a:r>
            <a:r>
              <a:rPr sz="1700" spc="-420" dirty="0">
                <a:latin typeface="Courier New"/>
                <a:cs typeface="Courier New"/>
              </a:rPr>
              <a:t>nt</a:t>
            </a:r>
            <a:r>
              <a:rPr sz="3300" spc="-630" baseline="10101" dirty="0">
                <a:latin typeface="Times New Roman"/>
                <a:cs typeface="Times New Roman"/>
              </a:rPr>
              <a:t>k</a:t>
            </a:r>
            <a:r>
              <a:rPr sz="3300" spc="120" baseline="10101" dirty="0">
                <a:latin typeface="Times New Roman"/>
                <a:cs typeface="Times New Roman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num2)</a:t>
            </a:r>
            <a:r>
              <a:rPr sz="1700" spc="2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{</a:t>
            </a:r>
            <a:endParaRPr sz="1700">
              <a:latin typeface="Courier New"/>
              <a:cs typeface="Courier New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1302588" y="2289809"/>
            <a:ext cx="8557260" cy="3281679"/>
          </a:xfrm>
          <a:custGeom>
            <a:avLst/>
            <a:gdLst/>
            <a:ahLst/>
            <a:cxnLst/>
            <a:rect l="l" t="t" r="r" b="b"/>
            <a:pathLst>
              <a:path w="8557260" h="3281679">
                <a:moveTo>
                  <a:pt x="698182" y="3141091"/>
                </a:moveTo>
                <a:lnTo>
                  <a:pt x="34607" y="34607"/>
                </a:lnTo>
                <a:lnTo>
                  <a:pt x="49682" y="44373"/>
                </a:lnTo>
                <a:lnTo>
                  <a:pt x="31953" y="22212"/>
                </a:lnTo>
                <a:lnTo>
                  <a:pt x="14236" y="0"/>
                </a:lnTo>
                <a:lnTo>
                  <a:pt x="7124" y="27495"/>
                </a:lnTo>
                <a:lnTo>
                  <a:pt x="0" y="54991"/>
                </a:lnTo>
                <a:lnTo>
                  <a:pt x="9766" y="39916"/>
                </a:lnTo>
                <a:lnTo>
                  <a:pt x="673341" y="3146399"/>
                </a:lnTo>
                <a:lnTo>
                  <a:pt x="698182" y="3141091"/>
                </a:lnTo>
                <a:close/>
              </a:path>
              <a:path w="8557260" h="3281679">
                <a:moveTo>
                  <a:pt x="8557095" y="1824418"/>
                </a:moveTo>
                <a:lnTo>
                  <a:pt x="8552777" y="1823262"/>
                </a:lnTo>
                <a:lnTo>
                  <a:pt x="8502256" y="1809635"/>
                </a:lnTo>
                <a:lnTo>
                  <a:pt x="8524723" y="1824520"/>
                </a:lnTo>
                <a:lnTo>
                  <a:pt x="1412506" y="3269018"/>
                </a:lnTo>
                <a:lnTo>
                  <a:pt x="1415034" y="3281464"/>
                </a:lnTo>
                <a:lnTo>
                  <a:pt x="8527237" y="1836966"/>
                </a:lnTo>
                <a:lnTo>
                  <a:pt x="8512365" y="1859419"/>
                </a:lnTo>
                <a:lnTo>
                  <a:pt x="8557095" y="182441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0" name="object 30"/>
          <p:cNvGrpSpPr/>
          <p:nvPr/>
        </p:nvGrpSpPr>
        <p:grpSpPr>
          <a:xfrm>
            <a:off x="0" y="0"/>
            <a:ext cx="12192000" cy="1250950"/>
            <a:chOff x="0" y="0"/>
            <a:chExt cx="12192000" cy="1250950"/>
          </a:xfrm>
        </p:grpSpPr>
        <p:sp>
          <p:nvSpPr>
            <p:cNvPr id="31" name="object 31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</p:grpSp>
      <p:sp>
        <p:nvSpPr>
          <p:cNvPr id="34" name="object 34"/>
          <p:cNvSpPr txBox="1">
            <a:spLocks noGrp="1"/>
          </p:cNvSpPr>
          <p:nvPr>
            <p:ph type="title"/>
          </p:nvPr>
        </p:nvSpPr>
        <p:spPr>
          <a:xfrm>
            <a:off x="993139" y="118871"/>
            <a:ext cx="3780154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5.3.</a:t>
            </a:r>
            <a:r>
              <a:rPr spc="-20" dirty="0"/>
              <a:t> </a:t>
            </a:r>
            <a:r>
              <a:rPr spc="-5" dirty="0"/>
              <a:t>Calling</a:t>
            </a:r>
            <a:r>
              <a:rPr spc="-20" dirty="0"/>
              <a:t> </a:t>
            </a:r>
            <a:r>
              <a:rPr spc="-5" dirty="0"/>
              <a:t>Methods</a:t>
            </a:r>
          </a:p>
        </p:txBody>
      </p:sp>
      <p:sp>
        <p:nvSpPr>
          <p:cNvPr id="35" name="object 3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Lecture</a:t>
            </a:r>
            <a:r>
              <a:rPr spc="-15" dirty="0"/>
              <a:t> </a:t>
            </a:r>
            <a:r>
              <a:rPr dirty="0"/>
              <a:t>5</a:t>
            </a:r>
            <a:r>
              <a:rPr spc="-15" dirty="0"/>
              <a:t> </a:t>
            </a:r>
            <a:r>
              <a:rPr dirty="0"/>
              <a:t>-</a:t>
            </a:r>
            <a:r>
              <a:rPr spc="-25" dirty="0"/>
              <a:t> </a:t>
            </a:r>
            <a:r>
              <a:rPr spc="-5" dirty="0"/>
              <a:t>Methods</a:t>
            </a:r>
          </a:p>
        </p:txBody>
      </p:sp>
      <p:sp>
        <p:nvSpPr>
          <p:cNvPr id="36" name="object 3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0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74528" y="4995482"/>
            <a:ext cx="1577975" cy="551815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>
              <a:lnSpc>
                <a:spcPts val="2050"/>
              </a:lnSpc>
              <a:spcBef>
                <a:spcPts val="200"/>
              </a:spcBef>
            </a:pPr>
            <a:r>
              <a:rPr sz="1750" spc="-10" dirty="0">
                <a:latin typeface="Times New Roman"/>
                <a:cs typeface="Times New Roman"/>
              </a:rPr>
              <a:t>The</a:t>
            </a:r>
            <a:r>
              <a:rPr sz="1750" spc="-60" dirty="0">
                <a:latin typeface="Times New Roman"/>
                <a:cs typeface="Times New Roman"/>
              </a:rPr>
              <a:t> </a:t>
            </a:r>
            <a:r>
              <a:rPr sz="1750" spc="-5" dirty="0">
                <a:latin typeface="Times New Roman"/>
                <a:cs typeface="Times New Roman"/>
              </a:rPr>
              <a:t>main</a:t>
            </a:r>
            <a:r>
              <a:rPr sz="1750" spc="-45" dirty="0">
                <a:latin typeface="Times New Roman"/>
                <a:cs typeface="Times New Roman"/>
              </a:rPr>
              <a:t> </a:t>
            </a:r>
            <a:r>
              <a:rPr sz="1750" spc="-15" dirty="0">
                <a:latin typeface="Times New Roman"/>
                <a:cs typeface="Times New Roman"/>
              </a:rPr>
              <a:t>method </a:t>
            </a:r>
            <a:r>
              <a:rPr sz="1750" spc="-420" dirty="0">
                <a:latin typeface="Times New Roman"/>
                <a:cs typeface="Times New Roman"/>
              </a:rPr>
              <a:t> </a:t>
            </a:r>
            <a:r>
              <a:rPr sz="1750" spc="-5" dirty="0">
                <a:latin typeface="Times New Roman"/>
                <a:cs typeface="Times New Roman"/>
              </a:rPr>
              <a:t>is</a:t>
            </a:r>
            <a:r>
              <a:rPr sz="1750" spc="-10" dirty="0">
                <a:latin typeface="Times New Roman"/>
                <a:cs typeface="Times New Roman"/>
              </a:rPr>
              <a:t> invoked.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112207" y="4559314"/>
            <a:ext cx="2080895" cy="0"/>
          </a:xfrm>
          <a:custGeom>
            <a:avLst/>
            <a:gdLst/>
            <a:ahLst/>
            <a:cxnLst/>
            <a:rect l="l" t="t" r="r" b="b"/>
            <a:pathLst>
              <a:path w="2080895">
                <a:moveTo>
                  <a:pt x="0" y="0"/>
                </a:moveTo>
                <a:lnTo>
                  <a:pt x="2080394" y="0"/>
                </a:lnTo>
              </a:path>
            </a:pathLst>
          </a:custGeom>
          <a:ln w="197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122102" y="3147343"/>
            <a:ext cx="2061210" cy="130429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33020" marR="67310">
              <a:lnSpc>
                <a:spcPts val="2000"/>
              </a:lnSpc>
              <a:spcBef>
                <a:spcPts val="240"/>
              </a:spcBef>
            </a:pPr>
            <a:r>
              <a:rPr sz="1750" spc="-5" dirty="0">
                <a:latin typeface="Times New Roman"/>
                <a:cs typeface="Times New Roman"/>
              </a:rPr>
              <a:t>Space </a:t>
            </a:r>
            <a:r>
              <a:rPr sz="1750" spc="-15" dirty="0">
                <a:latin typeface="Times New Roman"/>
                <a:cs typeface="Times New Roman"/>
              </a:rPr>
              <a:t>required for </a:t>
            </a:r>
            <a:r>
              <a:rPr sz="1750" spc="-10" dirty="0">
                <a:latin typeface="Times New Roman"/>
                <a:cs typeface="Times New Roman"/>
              </a:rPr>
              <a:t>the </a:t>
            </a:r>
            <a:r>
              <a:rPr sz="1750" spc="-425" dirty="0">
                <a:latin typeface="Times New Roman"/>
                <a:cs typeface="Times New Roman"/>
              </a:rPr>
              <a:t> </a:t>
            </a:r>
            <a:r>
              <a:rPr sz="1750" spc="-10" dirty="0">
                <a:latin typeface="Times New Roman"/>
                <a:cs typeface="Times New Roman"/>
              </a:rPr>
              <a:t>main</a:t>
            </a:r>
            <a:r>
              <a:rPr sz="1750" spc="5" dirty="0">
                <a:latin typeface="Times New Roman"/>
                <a:cs typeface="Times New Roman"/>
              </a:rPr>
              <a:t> </a:t>
            </a:r>
            <a:r>
              <a:rPr sz="1750" spc="-15" dirty="0">
                <a:latin typeface="Times New Roman"/>
                <a:cs typeface="Times New Roman"/>
              </a:rPr>
              <a:t>method</a:t>
            </a:r>
            <a:endParaRPr sz="1750">
              <a:latin typeface="Times New Roman"/>
              <a:cs typeface="Times New Roman"/>
            </a:endParaRPr>
          </a:p>
          <a:p>
            <a:pPr marR="30480" algn="r">
              <a:lnSpc>
                <a:spcPts val="1889"/>
              </a:lnSpc>
            </a:pPr>
            <a:r>
              <a:rPr sz="1750" spc="-10" dirty="0">
                <a:latin typeface="Times New Roman"/>
                <a:cs typeface="Times New Roman"/>
              </a:rPr>
              <a:t>k:5</a:t>
            </a:r>
            <a:endParaRPr sz="1750">
              <a:latin typeface="Times New Roman"/>
              <a:cs typeface="Times New Roman"/>
            </a:endParaRPr>
          </a:p>
          <a:p>
            <a:pPr marR="27305" algn="r">
              <a:lnSpc>
                <a:spcPts val="1989"/>
              </a:lnSpc>
            </a:pPr>
            <a:r>
              <a:rPr sz="1750" dirty="0">
                <a:latin typeface="Times New Roman"/>
                <a:cs typeface="Times New Roman"/>
              </a:rPr>
              <a:t>j</a:t>
            </a:r>
            <a:r>
              <a:rPr sz="1750" spc="-5" dirty="0">
                <a:latin typeface="Times New Roman"/>
                <a:cs typeface="Times New Roman"/>
              </a:rPr>
              <a:t>:</a:t>
            </a:r>
            <a:r>
              <a:rPr sz="1750" spc="-15" dirty="0">
                <a:latin typeface="Times New Roman"/>
                <a:cs typeface="Times New Roman"/>
              </a:rPr>
              <a:t> </a:t>
            </a:r>
            <a:r>
              <a:rPr sz="1750" spc="-5" dirty="0">
                <a:latin typeface="Times New Roman"/>
                <a:cs typeface="Times New Roman"/>
              </a:rPr>
              <a:t>2</a:t>
            </a:r>
            <a:endParaRPr sz="1750">
              <a:latin typeface="Times New Roman"/>
              <a:cs typeface="Times New Roman"/>
            </a:endParaRPr>
          </a:p>
          <a:p>
            <a:pPr marR="27305" algn="r">
              <a:lnSpc>
                <a:spcPts val="2050"/>
              </a:lnSpc>
            </a:pPr>
            <a:r>
              <a:rPr sz="1750" dirty="0">
                <a:latin typeface="Times New Roman"/>
                <a:cs typeface="Times New Roman"/>
              </a:rPr>
              <a:t>i</a:t>
            </a:r>
            <a:r>
              <a:rPr sz="1750" spc="-5" dirty="0">
                <a:latin typeface="Times New Roman"/>
                <a:cs typeface="Times New Roman"/>
              </a:rPr>
              <a:t>:</a:t>
            </a:r>
            <a:r>
              <a:rPr sz="1750" spc="-15" dirty="0">
                <a:latin typeface="Times New Roman"/>
                <a:cs typeface="Times New Roman"/>
              </a:rPr>
              <a:t> </a:t>
            </a:r>
            <a:r>
              <a:rPr sz="1750" spc="-5" dirty="0">
                <a:latin typeface="Times New Roman"/>
                <a:cs typeface="Times New Roman"/>
              </a:rPr>
              <a:t>5</a:t>
            </a:r>
            <a:endParaRPr sz="175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40894" y="1343913"/>
            <a:ext cx="9862185" cy="3209290"/>
            <a:chOff x="340894" y="1343913"/>
            <a:chExt cx="9862185" cy="3209290"/>
          </a:xfrm>
        </p:grpSpPr>
        <p:sp>
          <p:nvSpPr>
            <p:cNvPr id="6" name="object 6"/>
            <p:cNvSpPr/>
            <p:nvPr/>
          </p:nvSpPr>
          <p:spPr>
            <a:xfrm>
              <a:off x="8112207" y="1836628"/>
              <a:ext cx="2080895" cy="2706370"/>
            </a:xfrm>
            <a:custGeom>
              <a:avLst/>
              <a:gdLst/>
              <a:ahLst/>
              <a:cxnLst/>
              <a:rect l="l" t="t" r="r" b="b"/>
              <a:pathLst>
                <a:path w="2080895" h="2706370">
                  <a:moveTo>
                    <a:pt x="0" y="2706193"/>
                  </a:moveTo>
                  <a:lnTo>
                    <a:pt x="0" y="0"/>
                  </a:lnTo>
                </a:path>
                <a:path w="2080895" h="2706370">
                  <a:moveTo>
                    <a:pt x="2080394" y="2706193"/>
                  </a:moveTo>
                  <a:lnTo>
                    <a:pt x="2080394" y="33076"/>
                  </a:lnTo>
                </a:path>
              </a:pathLst>
            </a:custGeom>
            <a:ln w="197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54229" y="1357248"/>
              <a:ext cx="5386070" cy="2131060"/>
            </a:xfrm>
            <a:custGeom>
              <a:avLst/>
              <a:gdLst/>
              <a:ahLst/>
              <a:cxnLst/>
              <a:rect l="l" t="t" r="r" b="b"/>
              <a:pathLst>
                <a:path w="5386070" h="2131060">
                  <a:moveTo>
                    <a:pt x="0" y="2131053"/>
                  </a:moveTo>
                  <a:lnTo>
                    <a:pt x="5385510" y="2131053"/>
                  </a:lnTo>
                  <a:lnTo>
                    <a:pt x="5385510" y="0"/>
                  </a:lnTo>
                  <a:lnTo>
                    <a:pt x="0" y="0"/>
                  </a:lnTo>
                  <a:lnTo>
                    <a:pt x="0" y="2131053"/>
                  </a:lnTo>
                  <a:close/>
                </a:path>
              </a:pathLst>
            </a:custGeom>
            <a:ln w="26172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4674097" y="1318365"/>
            <a:ext cx="941069" cy="2876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700" spc="5" dirty="0">
                <a:latin typeface="Courier New"/>
                <a:cs typeface="Courier New"/>
              </a:rPr>
              <a:t>args)</a:t>
            </a:r>
            <a:r>
              <a:rPr sz="1700" spc="-65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{</a:t>
            </a:r>
            <a:endParaRPr sz="17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59093" y="1318365"/>
            <a:ext cx="4210050" cy="942975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273685" marR="5080" indent="-261620">
              <a:lnSpc>
                <a:spcPts val="1720"/>
              </a:lnSpc>
              <a:spcBef>
                <a:spcPts val="440"/>
              </a:spcBef>
            </a:pPr>
            <a:r>
              <a:rPr sz="1700" spc="5" dirty="0">
                <a:latin typeface="Courier New"/>
                <a:cs typeface="Courier New"/>
              </a:rPr>
              <a:t>public</a:t>
            </a:r>
            <a:r>
              <a:rPr sz="1700" spc="1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static</a:t>
            </a:r>
            <a:r>
              <a:rPr sz="1700" spc="1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void</a:t>
            </a:r>
            <a:r>
              <a:rPr sz="1700" spc="15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main(String[] </a:t>
            </a:r>
            <a:r>
              <a:rPr sz="1700" spc="-1005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int</a:t>
            </a:r>
            <a:r>
              <a:rPr sz="170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i</a:t>
            </a:r>
            <a:r>
              <a:rPr sz="170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= 5;</a:t>
            </a:r>
            <a:endParaRPr sz="1700">
              <a:latin typeface="Courier New"/>
              <a:cs typeface="Courier New"/>
            </a:endParaRPr>
          </a:p>
          <a:p>
            <a:pPr marL="273685">
              <a:lnSpc>
                <a:spcPts val="1555"/>
              </a:lnSpc>
            </a:pPr>
            <a:r>
              <a:rPr sz="1700" spc="5" dirty="0">
                <a:latin typeface="Courier New"/>
                <a:cs typeface="Courier New"/>
              </a:rPr>
              <a:t>int</a:t>
            </a:r>
            <a:r>
              <a:rPr sz="1700" spc="-2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j</a:t>
            </a:r>
            <a:r>
              <a:rPr sz="1700" spc="-2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=</a:t>
            </a:r>
            <a:r>
              <a:rPr sz="1700" spc="-2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2;</a:t>
            </a:r>
            <a:endParaRPr sz="1700">
              <a:latin typeface="Courier New"/>
              <a:cs typeface="Courier New"/>
            </a:endParaRPr>
          </a:p>
          <a:p>
            <a:pPr marL="273685">
              <a:lnSpc>
                <a:spcPts val="1880"/>
              </a:lnSpc>
            </a:pPr>
            <a:r>
              <a:rPr sz="1700" spc="5" dirty="0">
                <a:latin typeface="Courier New"/>
                <a:cs typeface="Courier New"/>
              </a:rPr>
              <a:t>int</a:t>
            </a:r>
            <a:r>
              <a:rPr sz="1700" spc="-5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k</a:t>
            </a:r>
            <a:r>
              <a:rPr sz="1700" spc="-5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=</a:t>
            </a:r>
            <a:r>
              <a:rPr sz="1700" spc="-5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max(i,</a:t>
            </a:r>
            <a:r>
              <a:rPr sz="1700" spc="-5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j);</a:t>
            </a:r>
            <a:endParaRPr sz="17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61627" y="2396728"/>
            <a:ext cx="4054475" cy="802005"/>
          </a:xfrm>
          <a:prstGeom prst="rect">
            <a:avLst/>
          </a:prstGeom>
          <a:solidFill>
            <a:srgbClr val="4472C4">
              <a:alpha val="45098"/>
            </a:srgbClr>
          </a:solidFill>
          <a:ln w="12700">
            <a:solidFill>
              <a:srgbClr val="000000"/>
            </a:solidFill>
          </a:ln>
        </p:spPr>
        <p:txBody>
          <a:bodyPr vert="horz" wrap="square" lIns="0" tIns="27940" rIns="0" bIns="0" rtlCol="0">
            <a:spAutoFit/>
          </a:bodyPr>
          <a:lstStyle/>
          <a:p>
            <a:pPr marL="71120">
              <a:lnSpc>
                <a:spcPts val="1880"/>
              </a:lnSpc>
              <a:spcBef>
                <a:spcPts val="220"/>
              </a:spcBef>
            </a:pPr>
            <a:r>
              <a:rPr sz="1700" spc="5" dirty="0">
                <a:latin typeface="Courier New"/>
                <a:cs typeface="Courier New"/>
              </a:rPr>
              <a:t>System.out.println(</a:t>
            </a:r>
            <a:endParaRPr sz="1700">
              <a:latin typeface="Courier New"/>
              <a:cs typeface="Courier New"/>
            </a:endParaRPr>
          </a:p>
          <a:p>
            <a:pPr marL="201930" marR="182880">
              <a:lnSpc>
                <a:spcPts val="1720"/>
              </a:lnSpc>
              <a:spcBef>
                <a:spcPts val="165"/>
              </a:spcBef>
            </a:pPr>
            <a:r>
              <a:rPr sz="1700" spc="5" dirty="0">
                <a:latin typeface="Courier New"/>
                <a:cs typeface="Courier New"/>
              </a:rPr>
              <a:t>"The maximum between " + i + </a:t>
            </a:r>
            <a:r>
              <a:rPr sz="1700" spc="-1010" dirty="0">
                <a:latin typeface="Courier New"/>
                <a:cs typeface="Courier New"/>
              </a:rPr>
              <a:t> </a:t>
            </a:r>
            <a:r>
              <a:rPr sz="170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"</a:t>
            </a:r>
            <a:r>
              <a:rPr sz="170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and</a:t>
            </a:r>
            <a:r>
              <a:rPr sz="170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" +</a:t>
            </a:r>
            <a:r>
              <a:rPr sz="170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j +</a:t>
            </a:r>
            <a:r>
              <a:rPr sz="170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" is</a:t>
            </a:r>
            <a:r>
              <a:rPr sz="170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" +</a:t>
            </a:r>
            <a:r>
              <a:rPr sz="170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k);</a:t>
            </a:r>
            <a:endParaRPr sz="17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59093" y="3060798"/>
            <a:ext cx="156210" cy="2876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700" spc="5" dirty="0">
                <a:latin typeface="Courier New"/>
                <a:cs typeface="Courier New"/>
              </a:rPr>
              <a:t>}</a:t>
            </a:r>
            <a:endParaRPr sz="17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49874" y="3667347"/>
            <a:ext cx="5699760" cy="2367280"/>
          </a:xfrm>
          <a:prstGeom prst="rect">
            <a:avLst/>
          </a:prstGeom>
          <a:ln w="26171">
            <a:solidFill>
              <a:srgbClr val="00FF00"/>
            </a:solidFill>
          </a:ln>
        </p:spPr>
        <p:txBody>
          <a:bodyPr vert="horz" wrap="square" lIns="0" tIns="17145" rIns="0" bIns="0" rtlCol="0">
            <a:spAutoFit/>
          </a:bodyPr>
          <a:lstStyle/>
          <a:p>
            <a:pPr marL="278765" marR="51435" indent="-261620">
              <a:lnSpc>
                <a:spcPts val="1720"/>
              </a:lnSpc>
              <a:spcBef>
                <a:spcPts val="135"/>
              </a:spcBef>
            </a:pPr>
            <a:r>
              <a:rPr sz="1700" spc="5" dirty="0">
                <a:latin typeface="Courier New"/>
                <a:cs typeface="Courier New"/>
              </a:rPr>
              <a:t>public</a:t>
            </a:r>
            <a:r>
              <a:rPr sz="1700" spc="1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static</a:t>
            </a:r>
            <a:r>
              <a:rPr sz="1700" spc="1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int</a:t>
            </a:r>
            <a:r>
              <a:rPr sz="1700" spc="15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max(int</a:t>
            </a:r>
            <a:r>
              <a:rPr sz="1700" spc="1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num1,</a:t>
            </a:r>
            <a:r>
              <a:rPr sz="1700" spc="15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int</a:t>
            </a:r>
            <a:r>
              <a:rPr sz="1700" spc="1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num2)</a:t>
            </a:r>
            <a:r>
              <a:rPr sz="1700" spc="15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{ </a:t>
            </a:r>
            <a:r>
              <a:rPr sz="1700" spc="-1005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int</a:t>
            </a:r>
            <a:r>
              <a:rPr sz="170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result;</a:t>
            </a:r>
            <a:endParaRPr sz="17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500">
              <a:latin typeface="Courier New"/>
              <a:cs typeface="Courier New"/>
            </a:endParaRPr>
          </a:p>
          <a:p>
            <a:pPr marL="540385" marR="3319779" indent="-261620">
              <a:lnSpc>
                <a:spcPts val="1720"/>
              </a:lnSpc>
            </a:pPr>
            <a:r>
              <a:rPr sz="1700" spc="5" dirty="0">
                <a:latin typeface="Courier New"/>
                <a:cs typeface="Courier New"/>
              </a:rPr>
              <a:t>if</a:t>
            </a:r>
            <a:r>
              <a:rPr sz="1700" spc="-1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(num1</a:t>
            </a:r>
            <a:r>
              <a:rPr sz="1700" spc="-15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&gt;</a:t>
            </a:r>
            <a:r>
              <a:rPr sz="1700" spc="-1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num2) </a:t>
            </a:r>
            <a:r>
              <a:rPr sz="1700" spc="-1005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result</a:t>
            </a:r>
            <a:r>
              <a:rPr sz="1700" spc="-2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=</a:t>
            </a:r>
            <a:r>
              <a:rPr sz="1700" spc="-2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num1;</a:t>
            </a:r>
            <a:endParaRPr sz="1700">
              <a:latin typeface="Courier New"/>
              <a:cs typeface="Courier New"/>
            </a:endParaRPr>
          </a:p>
          <a:p>
            <a:pPr marL="278765">
              <a:lnSpc>
                <a:spcPts val="1555"/>
              </a:lnSpc>
            </a:pPr>
            <a:r>
              <a:rPr sz="1700" spc="5" dirty="0">
                <a:latin typeface="Courier New"/>
                <a:cs typeface="Courier New"/>
              </a:rPr>
              <a:t>else</a:t>
            </a:r>
            <a:endParaRPr sz="1700">
              <a:latin typeface="Courier New"/>
              <a:cs typeface="Courier New"/>
            </a:endParaRPr>
          </a:p>
          <a:p>
            <a:pPr marL="540385">
              <a:lnSpc>
                <a:spcPts val="1880"/>
              </a:lnSpc>
            </a:pPr>
            <a:r>
              <a:rPr sz="1700" spc="5" dirty="0">
                <a:latin typeface="Courier New"/>
                <a:cs typeface="Courier New"/>
              </a:rPr>
              <a:t>result</a:t>
            </a:r>
            <a:r>
              <a:rPr sz="1700" spc="-15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=</a:t>
            </a:r>
            <a:r>
              <a:rPr sz="1700" spc="-15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num2;</a:t>
            </a:r>
            <a:endParaRPr sz="1700">
              <a:latin typeface="Courier New"/>
              <a:cs typeface="Courier New"/>
            </a:endParaRPr>
          </a:p>
          <a:p>
            <a:pPr marL="278765">
              <a:lnSpc>
                <a:spcPts val="1860"/>
              </a:lnSpc>
              <a:spcBef>
                <a:spcPts val="1400"/>
              </a:spcBef>
            </a:pPr>
            <a:r>
              <a:rPr sz="1700" spc="5" dirty="0">
                <a:latin typeface="Courier New"/>
                <a:cs typeface="Courier New"/>
              </a:rPr>
              <a:t>return</a:t>
            </a:r>
            <a:r>
              <a:rPr sz="1700" spc="-25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result;</a:t>
            </a:r>
            <a:endParaRPr sz="1700">
              <a:latin typeface="Courier New"/>
              <a:cs typeface="Courier New"/>
            </a:endParaRPr>
          </a:p>
          <a:p>
            <a:pPr marL="17145">
              <a:lnSpc>
                <a:spcPts val="1860"/>
              </a:lnSpc>
            </a:pPr>
            <a:r>
              <a:rPr sz="1700" spc="5" dirty="0">
                <a:latin typeface="Courier New"/>
                <a:cs typeface="Courier New"/>
              </a:rPr>
              <a:t>}</a:t>
            </a:r>
            <a:endParaRPr sz="1700">
              <a:latin typeface="Courier New"/>
              <a:cs typeface="Courier New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713382" y="1146705"/>
            <a:ext cx="3430270" cy="1735455"/>
            <a:chOff x="4713382" y="1146705"/>
            <a:chExt cx="3430270" cy="1735455"/>
          </a:xfrm>
        </p:grpSpPr>
        <p:sp>
          <p:nvSpPr>
            <p:cNvPr id="14" name="object 14"/>
            <p:cNvSpPr/>
            <p:nvPr/>
          </p:nvSpPr>
          <p:spPr>
            <a:xfrm>
              <a:off x="4719732" y="1153055"/>
              <a:ext cx="3417570" cy="1722755"/>
            </a:xfrm>
            <a:custGeom>
              <a:avLst/>
              <a:gdLst/>
              <a:ahLst/>
              <a:cxnLst/>
              <a:rect l="l" t="t" r="r" b="b"/>
              <a:pathLst>
                <a:path w="3417570" h="1722755">
                  <a:moveTo>
                    <a:pt x="1871416" y="787457"/>
                  </a:moveTo>
                  <a:lnTo>
                    <a:pt x="1208834" y="787457"/>
                  </a:lnTo>
                  <a:lnTo>
                    <a:pt x="0" y="1722513"/>
                  </a:lnTo>
                  <a:lnTo>
                    <a:pt x="1871416" y="787457"/>
                  </a:lnTo>
                  <a:close/>
                </a:path>
                <a:path w="3417570" h="1722755">
                  <a:moveTo>
                    <a:pt x="3286198" y="0"/>
                  </a:moveTo>
                  <a:lnTo>
                    <a:pt x="898356" y="0"/>
                  </a:lnTo>
                  <a:lnTo>
                    <a:pt x="847269" y="10313"/>
                  </a:lnTo>
                  <a:lnTo>
                    <a:pt x="805552" y="38440"/>
                  </a:lnTo>
                  <a:lnTo>
                    <a:pt x="777425" y="80158"/>
                  </a:lnTo>
                  <a:lnTo>
                    <a:pt x="767111" y="131244"/>
                  </a:lnTo>
                  <a:lnTo>
                    <a:pt x="767112" y="656215"/>
                  </a:lnTo>
                  <a:lnTo>
                    <a:pt x="777425" y="707298"/>
                  </a:lnTo>
                  <a:lnTo>
                    <a:pt x="805552" y="749016"/>
                  </a:lnTo>
                  <a:lnTo>
                    <a:pt x="847269" y="777143"/>
                  </a:lnTo>
                  <a:lnTo>
                    <a:pt x="898356" y="787457"/>
                  </a:lnTo>
                  <a:lnTo>
                    <a:pt x="3286198" y="787457"/>
                  </a:lnTo>
                  <a:lnTo>
                    <a:pt x="3337284" y="777143"/>
                  </a:lnTo>
                  <a:lnTo>
                    <a:pt x="3379002" y="749016"/>
                  </a:lnTo>
                  <a:lnTo>
                    <a:pt x="3407129" y="707298"/>
                  </a:lnTo>
                  <a:lnTo>
                    <a:pt x="3417442" y="656215"/>
                  </a:lnTo>
                  <a:lnTo>
                    <a:pt x="3417442" y="131244"/>
                  </a:lnTo>
                  <a:lnTo>
                    <a:pt x="3407129" y="80158"/>
                  </a:lnTo>
                  <a:lnTo>
                    <a:pt x="3379002" y="38440"/>
                  </a:lnTo>
                  <a:lnTo>
                    <a:pt x="3337284" y="10313"/>
                  </a:lnTo>
                  <a:lnTo>
                    <a:pt x="3286198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719732" y="1153055"/>
              <a:ext cx="3417570" cy="1722755"/>
            </a:xfrm>
            <a:custGeom>
              <a:avLst/>
              <a:gdLst/>
              <a:ahLst/>
              <a:cxnLst/>
              <a:rect l="l" t="t" r="r" b="b"/>
              <a:pathLst>
                <a:path w="3417570" h="1722755">
                  <a:moveTo>
                    <a:pt x="767112" y="131244"/>
                  </a:moveTo>
                  <a:lnTo>
                    <a:pt x="777425" y="80158"/>
                  </a:lnTo>
                  <a:lnTo>
                    <a:pt x="805552" y="38440"/>
                  </a:lnTo>
                  <a:lnTo>
                    <a:pt x="847269" y="10313"/>
                  </a:lnTo>
                  <a:lnTo>
                    <a:pt x="898356" y="0"/>
                  </a:lnTo>
                  <a:lnTo>
                    <a:pt x="1208833" y="0"/>
                  </a:lnTo>
                  <a:lnTo>
                    <a:pt x="1871417" y="0"/>
                  </a:lnTo>
                  <a:lnTo>
                    <a:pt x="3286199" y="0"/>
                  </a:lnTo>
                  <a:lnTo>
                    <a:pt x="3337285" y="10313"/>
                  </a:lnTo>
                  <a:lnTo>
                    <a:pt x="3379002" y="38440"/>
                  </a:lnTo>
                  <a:lnTo>
                    <a:pt x="3407129" y="80158"/>
                  </a:lnTo>
                  <a:lnTo>
                    <a:pt x="3417443" y="131244"/>
                  </a:lnTo>
                  <a:lnTo>
                    <a:pt x="3417443" y="459350"/>
                  </a:lnTo>
                  <a:lnTo>
                    <a:pt x="3417443" y="656215"/>
                  </a:lnTo>
                  <a:lnTo>
                    <a:pt x="3407129" y="707298"/>
                  </a:lnTo>
                  <a:lnTo>
                    <a:pt x="3379002" y="749016"/>
                  </a:lnTo>
                  <a:lnTo>
                    <a:pt x="3337285" y="777143"/>
                  </a:lnTo>
                  <a:lnTo>
                    <a:pt x="3286199" y="787457"/>
                  </a:lnTo>
                  <a:lnTo>
                    <a:pt x="1871417" y="787457"/>
                  </a:lnTo>
                  <a:lnTo>
                    <a:pt x="0" y="1722514"/>
                  </a:lnTo>
                  <a:lnTo>
                    <a:pt x="1208833" y="787457"/>
                  </a:lnTo>
                  <a:lnTo>
                    <a:pt x="898356" y="787457"/>
                  </a:lnTo>
                  <a:lnTo>
                    <a:pt x="847269" y="777143"/>
                  </a:lnTo>
                  <a:lnTo>
                    <a:pt x="805552" y="749016"/>
                  </a:lnTo>
                  <a:lnTo>
                    <a:pt x="777425" y="707298"/>
                  </a:lnTo>
                  <a:lnTo>
                    <a:pt x="767112" y="656212"/>
                  </a:lnTo>
                  <a:lnTo>
                    <a:pt x="767112" y="459350"/>
                  </a:lnTo>
                  <a:lnTo>
                    <a:pt x="767112" y="131244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6050010" y="1210564"/>
            <a:ext cx="1524000" cy="705485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226695" marR="5080" indent="-214629">
              <a:lnSpc>
                <a:spcPct val="102699"/>
              </a:lnSpc>
              <a:spcBef>
                <a:spcPts val="25"/>
              </a:spcBef>
            </a:pPr>
            <a:r>
              <a:rPr sz="2200" spc="-5" dirty="0">
                <a:latin typeface="Times New Roman"/>
                <a:cs typeface="Times New Roman"/>
              </a:rPr>
              <a:t>Execute</a:t>
            </a:r>
            <a:r>
              <a:rPr sz="2200" spc="-7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print </a:t>
            </a:r>
            <a:r>
              <a:rPr sz="2200" spc="-53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statement</a:t>
            </a:r>
            <a:endParaRPr sz="2200">
              <a:latin typeface="Times New Roman"/>
              <a:cs typeface="Times New Roman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0" y="0"/>
            <a:ext cx="12192000" cy="1250950"/>
            <a:chOff x="0" y="0"/>
            <a:chExt cx="12192000" cy="1250950"/>
          </a:xfrm>
        </p:grpSpPr>
        <p:sp>
          <p:nvSpPr>
            <p:cNvPr id="18" name="object 18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993139" y="118871"/>
            <a:ext cx="3780154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5.3.</a:t>
            </a:r>
            <a:r>
              <a:rPr spc="-20" dirty="0"/>
              <a:t> </a:t>
            </a:r>
            <a:r>
              <a:rPr spc="-5" dirty="0"/>
              <a:t>Calling</a:t>
            </a:r>
            <a:r>
              <a:rPr spc="-20" dirty="0"/>
              <a:t> </a:t>
            </a:r>
            <a:r>
              <a:rPr spc="-5" dirty="0"/>
              <a:t>Methods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Lecture</a:t>
            </a:r>
            <a:r>
              <a:rPr spc="-15" dirty="0"/>
              <a:t> </a:t>
            </a:r>
            <a:r>
              <a:rPr dirty="0"/>
              <a:t>5</a:t>
            </a:r>
            <a:r>
              <a:rPr spc="-15" dirty="0"/>
              <a:t> </a:t>
            </a:r>
            <a:r>
              <a:rPr dirty="0"/>
              <a:t>-</a:t>
            </a:r>
            <a:r>
              <a:rPr spc="-25" dirty="0"/>
              <a:t> </a:t>
            </a:r>
            <a:r>
              <a:rPr spc="-5" dirty="0"/>
              <a:t>Methods</a:t>
            </a: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0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4850" y="1074928"/>
            <a:ext cx="9931400" cy="4198620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393700" marR="5080" indent="-381000">
              <a:lnSpc>
                <a:spcPts val="2690"/>
              </a:lnSpc>
              <a:spcBef>
                <a:spcPts val="445"/>
              </a:spcBef>
              <a:tabLst>
                <a:tab pos="3441065" algn="l"/>
                <a:tab pos="4774565" algn="l"/>
              </a:tabLst>
            </a:pPr>
            <a:r>
              <a:rPr sz="2500" b="1" spc="-5" dirty="0">
                <a:latin typeface="Courier New"/>
                <a:cs typeface="Courier New"/>
              </a:rPr>
              <a:t>public static void nPrintln(String message, int n) </a:t>
            </a:r>
            <a:r>
              <a:rPr sz="2500" b="1" dirty="0">
                <a:latin typeface="Courier New"/>
                <a:cs typeface="Courier New"/>
              </a:rPr>
              <a:t>{ </a:t>
            </a:r>
            <a:r>
              <a:rPr sz="2500" b="1" spc="-1490" dirty="0">
                <a:latin typeface="Courier New"/>
                <a:cs typeface="Courier New"/>
              </a:rPr>
              <a:t> </a:t>
            </a:r>
            <a:r>
              <a:rPr sz="2500" b="1" spc="-5" dirty="0">
                <a:latin typeface="Courier New"/>
                <a:cs typeface="Courier New"/>
              </a:rPr>
              <a:t>for (int</a:t>
            </a:r>
            <a:r>
              <a:rPr sz="2500" b="1" dirty="0">
                <a:latin typeface="Courier New"/>
                <a:cs typeface="Courier New"/>
              </a:rPr>
              <a:t> i = </a:t>
            </a:r>
            <a:r>
              <a:rPr sz="2500" b="1" spc="-5" dirty="0">
                <a:latin typeface="Courier New"/>
                <a:cs typeface="Courier New"/>
              </a:rPr>
              <a:t>0;	</a:t>
            </a:r>
            <a:r>
              <a:rPr sz="2500" b="1" dirty="0">
                <a:latin typeface="Courier New"/>
                <a:cs typeface="Courier New"/>
              </a:rPr>
              <a:t>i</a:t>
            </a:r>
            <a:r>
              <a:rPr sz="2500" b="1" spc="-5" dirty="0">
                <a:latin typeface="Courier New"/>
                <a:cs typeface="Courier New"/>
              </a:rPr>
              <a:t> </a:t>
            </a:r>
            <a:r>
              <a:rPr sz="2500" b="1" dirty="0">
                <a:latin typeface="Courier New"/>
                <a:cs typeface="Courier New"/>
              </a:rPr>
              <a:t>&lt;</a:t>
            </a:r>
            <a:r>
              <a:rPr sz="2500" b="1" spc="-5" dirty="0">
                <a:latin typeface="Courier New"/>
                <a:cs typeface="Courier New"/>
              </a:rPr>
              <a:t> n;	i++)</a:t>
            </a:r>
            <a:endParaRPr sz="2500">
              <a:latin typeface="Courier New"/>
              <a:cs typeface="Courier New"/>
            </a:endParaRPr>
          </a:p>
          <a:p>
            <a:pPr marL="774065">
              <a:lnSpc>
                <a:spcPts val="2515"/>
              </a:lnSpc>
            </a:pPr>
            <a:r>
              <a:rPr sz="2500" b="1" spc="-5" dirty="0">
                <a:latin typeface="Courier New"/>
                <a:cs typeface="Courier New"/>
              </a:rPr>
              <a:t>System.out.println(message);</a:t>
            </a:r>
            <a:endParaRPr sz="2500">
              <a:latin typeface="Courier New"/>
              <a:cs typeface="Courier New"/>
            </a:endParaRPr>
          </a:p>
          <a:p>
            <a:pPr marL="12700">
              <a:lnSpc>
                <a:spcPts val="2845"/>
              </a:lnSpc>
            </a:pPr>
            <a:r>
              <a:rPr sz="2500" b="1" dirty="0">
                <a:latin typeface="Courier New"/>
                <a:cs typeface="Courier New"/>
              </a:rPr>
              <a:t>}</a:t>
            </a:r>
            <a:endParaRPr sz="25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900">
              <a:latin typeface="Courier New"/>
              <a:cs typeface="Courier New"/>
            </a:endParaRPr>
          </a:p>
          <a:p>
            <a:pPr marL="870585" marR="4817110" indent="-457200">
              <a:lnSpc>
                <a:spcPct val="100800"/>
              </a:lnSpc>
            </a:pPr>
            <a:r>
              <a:rPr sz="2400" dirty="0">
                <a:latin typeface="Times New Roman"/>
                <a:cs typeface="Times New Roman"/>
              </a:rPr>
              <a:t>Suppose you </a:t>
            </a:r>
            <a:r>
              <a:rPr sz="2400" spc="-5" dirty="0">
                <a:latin typeface="Times New Roman"/>
                <a:cs typeface="Times New Roman"/>
              </a:rPr>
              <a:t>invoke the method using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nPrintln(“Computer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Science”,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15);</a:t>
            </a:r>
            <a:endParaRPr sz="2400">
              <a:latin typeface="Times New Roman"/>
              <a:cs typeface="Times New Roman"/>
            </a:endParaRPr>
          </a:p>
          <a:p>
            <a:pPr marL="413384">
              <a:lnSpc>
                <a:spcPct val="100000"/>
              </a:lnSpc>
              <a:spcBef>
                <a:spcPts val="25"/>
              </a:spcBef>
            </a:pPr>
            <a:r>
              <a:rPr sz="2400" spc="-5" dirty="0">
                <a:latin typeface="Times New Roman"/>
                <a:cs typeface="Times New Roman"/>
              </a:rPr>
              <a:t>What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output?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400">
              <a:latin typeface="Times New Roman"/>
              <a:cs typeface="Times New Roman"/>
            </a:endParaRPr>
          </a:p>
          <a:p>
            <a:pPr marL="870585" marR="4817110" indent="-457200">
              <a:lnSpc>
                <a:spcPct val="100800"/>
              </a:lnSpc>
            </a:pPr>
            <a:r>
              <a:rPr sz="2400" spc="-5" dirty="0">
                <a:latin typeface="Times New Roman"/>
                <a:cs typeface="Times New Roman"/>
              </a:rPr>
              <a:t>Can </a:t>
            </a:r>
            <a:r>
              <a:rPr sz="2400" dirty="0">
                <a:latin typeface="Times New Roman"/>
                <a:cs typeface="Times New Roman"/>
              </a:rPr>
              <a:t>you </a:t>
            </a:r>
            <a:r>
              <a:rPr sz="2400" spc="-5" dirty="0">
                <a:latin typeface="Times New Roman"/>
                <a:cs typeface="Times New Roman"/>
              </a:rPr>
              <a:t>invoke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 method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using 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nPrintln(15,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“Computer Science”);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1250950"/>
            <a:chOff x="0" y="0"/>
            <a:chExt cx="12192000" cy="1250950"/>
          </a:xfrm>
        </p:grpSpPr>
        <p:sp>
          <p:nvSpPr>
            <p:cNvPr id="4" name="object 4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93139" y="118871"/>
            <a:ext cx="424688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5.4.</a:t>
            </a:r>
            <a:r>
              <a:rPr spc="-25" dirty="0"/>
              <a:t> </a:t>
            </a:r>
            <a:r>
              <a:rPr spc="-5" dirty="0"/>
              <a:t>Passing</a:t>
            </a:r>
            <a:r>
              <a:rPr spc="-25" dirty="0"/>
              <a:t> </a:t>
            </a:r>
            <a:r>
              <a:rPr spc="-5" dirty="0"/>
              <a:t>Parameters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Lecture</a:t>
            </a:r>
            <a:r>
              <a:rPr spc="-15" dirty="0"/>
              <a:t> </a:t>
            </a:r>
            <a:r>
              <a:rPr dirty="0"/>
              <a:t>5</a:t>
            </a:r>
            <a:r>
              <a:rPr spc="-15" dirty="0"/>
              <a:t> </a:t>
            </a:r>
            <a:r>
              <a:rPr dirty="0"/>
              <a:t>-</a:t>
            </a:r>
            <a:r>
              <a:rPr spc="-25" dirty="0"/>
              <a:t> </a:t>
            </a:r>
            <a:r>
              <a:rPr spc="-5" dirty="0"/>
              <a:t>Methods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0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1250950"/>
            <a:chOff x="0" y="0"/>
            <a:chExt cx="12192000" cy="1250950"/>
          </a:xfrm>
        </p:grpSpPr>
        <p:sp>
          <p:nvSpPr>
            <p:cNvPr id="3" name="object 3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93139" y="118871"/>
            <a:ext cx="424688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5.4.</a:t>
            </a:r>
            <a:r>
              <a:rPr spc="-25" dirty="0"/>
              <a:t> </a:t>
            </a:r>
            <a:r>
              <a:rPr spc="-5" dirty="0"/>
              <a:t>Passing</a:t>
            </a:r>
            <a:r>
              <a:rPr spc="-25" dirty="0"/>
              <a:t> </a:t>
            </a:r>
            <a:r>
              <a:rPr spc="-5" dirty="0"/>
              <a:t>Parameters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680895" y="1815990"/>
            <a:ext cx="9800590" cy="3545204"/>
            <a:chOff x="680895" y="1815990"/>
            <a:chExt cx="9800590" cy="3545204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0895" y="1815990"/>
              <a:ext cx="7515387" cy="3544993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7824224" y="2050738"/>
              <a:ext cx="2650490" cy="680720"/>
            </a:xfrm>
            <a:custGeom>
              <a:avLst/>
              <a:gdLst/>
              <a:ahLst/>
              <a:cxnLst/>
              <a:rect l="l" t="t" r="r" b="b"/>
              <a:pathLst>
                <a:path w="2650490" h="680719">
                  <a:moveTo>
                    <a:pt x="1104304" y="461666"/>
                  </a:moveTo>
                  <a:lnTo>
                    <a:pt x="441721" y="461666"/>
                  </a:lnTo>
                  <a:lnTo>
                    <a:pt x="27378" y="680300"/>
                  </a:lnTo>
                  <a:lnTo>
                    <a:pt x="1104304" y="461666"/>
                  </a:lnTo>
                  <a:close/>
                </a:path>
                <a:path w="2650490" h="680719">
                  <a:moveTo>
                    <a:pt x="2573385" y="0"/>
                  </a:moveTo>
                  <a:lnTo>
                    <a:pt x="76944" y="0"/>
                  </a:lnTo>
                  <a:lnTo>
                    <a:pt x="46993" y="6046"/>
                  </a:lnTo>
                  <a:lnTo>
                    <a:pt x="22536" y="22536"/>
                  </a:lnTo>
                  <a:lnTo>
                    <a:pt x="6046" y="46994"/>
                  </a:lnTo>
                  <a:lnTo>
                    <a:pt x="0" y="76945"/>
                  </a:lnTo>
                  <a:lnTo>
                    <a:pt x="0" y="384721"/>
                  </a:lnTo>
                  <a:lnTo>
                    <a:pt x="6046" y="414671"/>
                  </a:lnTo>
                  <a:lnTo>
                    <a:pt x="22536" y="439129"/>
                  </a:lnTo>
                  <a:lnTo>
                    <a:pt x="46993" y="455619"/>
                  </a:lnTo>
                  <a:lnTo>
                    <a:pt x="76944" y="461666"/>
                  </a:lnTo>
                  <a:lnTo>
                    <a:pt x="2573385" y="461666"/>
                  </a:lnTo>
                  <a:lnTo>
                    <a:pt x="2603336" y="455619"/>
                  </a:lnTo>
                  <a:lnTo>
                    <a:pt x="2627794" y="439129"/>
                  </a:lnTo>
                  <a:lnTo>
                    <a:pt x="2644284" y="414671"/>
                  </a:lnTo>
                  <a:lnTo>
                    <a:pt x="2650331" y="384721"/>
                  </a:lnTo>
                  <a:lnTo>
                    <a:pt x="2650331" y="76945"/>
                  </a:lnTo>
                  <a:lnTo>
                    <a:pt x="2644284" y="46994"/>
                  </a:lnTo>
                  <a:lnTo>
                    <a:pt x="2627794" y="22536"/>
                  </a:lnTo>
                  <a:lnTo>
                    <a:pt x="2603336" y="6046"/>
                  </a:lnTo>
                  <a:lnTo>
                    <a:pt x="2573385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824224" y="2050738"/>
              <a:ext cx="2650490" cy="680720"/>
            </a:xfrm>
            <a:custGeom>
              <a:avLst/>
              <a:gdLst/>
              <a:ahLst/>
              <a:cxnLst/>
              <a:rect l="l" t="t" r="r" b="b"/>
              <a:pathLst>
                <a:path w="2650490" h="680719">
                  <a:moveTo>
                    <a:pt x="0" y="76944"/>
                  </a:moveTo>
                  <a:lnTo>
                    <a:pt x="6046" y="46994"/>
                  </a:lnTo>
                  <a:lnTo>
                    <a:pt x="22536" y="22536"/>
                  </a:lnTo>
                  <a:lnTo>
                    <a:pt x="46994" y="6046"/>
                  </a:lnTo>
                  <a:lnTo>
                    <a:pt x="76944" y="0"/>
                  </a:lnTo>
                  <a:lnTo>
                    <a:pt x="441721" y="0"/>
                  </a:lnTo>
                  <a:lnTo>
                    <a:pt x="1104305" y="0"/>
                  </a:lnTo>
                  <a:lnTo>
                    <a:pt x="2573386" y="0"/>
                  </a:lnTo>
                  <a:lnTo>
                    <a:pt x="2603336" y="6046"/>
                  </a:lnTo>
                  <a:lnTo>
                    <a:pt x="2627794" y="22536"/>
                  </a:lnTo>
                  <a:lnTo>
                    <a:pt x="2644284" y="46994"/>
                  </a:lnTo>
                  <a:lnTo>
                    <a:pt x="2650331" y="76944"/>
                  </a:lnTo>
                  <a:lnTo>
                    <a:pt x="2650331" y="269305"/>
                  </a:lnTo>
                  <a:lnTo>
                    <a:pt x="2650331" y="384721"/>
                  </a:lnTo>
                  <a:lnTo>
                    <a:pt x="2644284" y="414671"/>
                  </a:lnTo>
                  <a:lnTo>
                    <a:pt x="2627794" y="439129"/>
                  </a:lnTo>
                  <a:lnTo>
                    <a:pt x="2603336" y="455619"/>
                  </a:lnTo>
                  <a:lnTo>
                    <a:pt x="2573386" y="461666"/>
                  </a:lnTo>
                  <a:lnTo>
                    <a:pt x="1104305" y="461666"/>
                  </a:lnTo>
                  <a:lnTo>
                    <a:pt x="27378" y="680300"/>
                  </a:lnTo>
                  <a:lnTo>
                    <a:pt x="441721" y="461666"/>
                  </a:lnTo>
                  <a:lnTo>
                    <a:pt x="76944" y="461666"/>
                  </a:lnTo>
                  <a:lnTo>
                    <a:pt x="46994" y="455619"/>
                  </a:lnTo>
                  <a:lnTo>
                    <a:pt x="22536" y="439129"/>
                  </a:lnTo>
                  <a:lnTo>
                    <a:pt x="6046" y="414671"/>
                  </a:lnTo>
                  <a:lnTo>
                    <a:pt x="0" y="384721"/>
                  </a:lnTo>
                  <a:lnTo>
                    <a:pt x="0" y="269305"/>
                  </a:lnTo>
                  <a:lnTo>
                    <a:pt x="0" y="76944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682824" y="959611"/>
            <a:ext cx="9674225" cy="1496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This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program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demonstrates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passing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values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to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methods.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65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  <a:spcBef>
                <a:spcPts val="5"/>
              </a:spcBef>
            </a:pPr>
            <a:r>
              <a:rPr sz="2200" spc="-5" dirty="0">
                <a:latin typeface="Times New Roman"/>
                <a:cs typeface="Times New Roman"/>
              </a:rPr>
              <a:t>Before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the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call,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x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is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1</a:t>
            </a:r>
            <a:endParaRPr sz="2200">
              <a:latin typeface="Times New Roman"/>
              <a:cs typeface="Times New Roman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7166520" y="4807582"/>
            <a:ext cx="3487420" cy="813435"/>
            <a:chOff x="7166520" y="4807582"/>
            <a:chExt cx="3487420" cy="813435"/>
          </a:xfrm>
        </p:grpSpPr>
        <p:sp>
          <p:nvSpPr>
            <p:cNvPr id="13" name="object 13"/>
            <p:cNvSpPr/>
            <p:nvPr/>
          </p:nvSpPr>
          <p:spPr>
            <a:xfrm>
              <a:off x="7172869" y="4813932"/>
              <a:ext cx="3474720" cy="800735"/>
            </a:xfrm>
            <a:custGeom>
              <a:avLst/>
              <a:gdLst/>
              <a:ahLst/>
              <a:cxnLst/>
              <a:rect l="l" t="t" r="r" b="b"/>
              <a:pathLst>
                <a:path w="3474720" h="800735">
                  <a:moveTo>
                    <a:pt x="3397370" y="339027"/>
                  </a:moveTo>
                  <a:lnTo>
                    <a:pt x="555668" y="339027"/>
                  </a:lnTo>
                  <a:lnTo>
                    <a:pt x="525718" y="345074"/>
                  </a:lnTo>
                  <a:lnTo>
                    <a:pt x="501261" y="361564"/>
                  </a:lnTo>
                  <a:lnTo>
                    <a:pt x="484771" y="386021"/>
                  </a:lnTo>
                  <a:lnTo>
                    <a:pt x="478725" y="415971"/>
                  </a:lnTo>
                  <a:lnTo>
                    <a:pt x="478725" y="723748"/>
                  </a:lnTo>
                  <a:lnTo>
                    <a:pt x="484771" y="753699"/>
                  </a:lnTo>
                  <a:lnTo>
                    <a:pt x="501261" y="778156"/>
                  </a:lnTo>
                  <a:lnTo>
                    <a:pt x="525718" y="794646"/>
                  </a:lnTo>
                  <a:lnTo>
                    <a:pt x="555668" y="800693"/>
                  </a:lnTo>
                  <a:lnTo>
                    <a:pt x="3397370" y="800693"/>
                  </a:lnTo>
                  <a:lnTo>
                    <a:pt x="3427320" y="794646"/>
                  </a:lnTo>
                  <a:lnTo>
                    <a:pt x="3451778" y="778156"/>
                  </a:lnTo>
                  <a:lnTo>
                    <a:pt x="3468268" y="753699"/>
                  </a:lnTo>
                  <a:lnTo>
                    <a:pt x="3474314" y="723748"/>
                  </a:lnTo>
                  <a:lnTo>
                    <a:pt x="3474314" y="415971"/>
                  </a:lnTo>
                  <a:lnTo>
                    <a:pt x="3468268" y="386021"/>
                  </a:lnTo>
                  <a:lnTo>
                    <a:pt x="3451778" y="361564"/>
                  </a:lnTo>
                  <a:lnTo>
                    <a:pt x="3427320" y="345074"/>
                  </a:lnTo>
                  <a:lnTo>
                    <a:pt x="3397370" y="339027"/>
                  </a:lnTo>
                  <a:close/>
                </a:path>
                <a:path w="3474720" h="800735">
                  <a:moveTo>
                    <a:pt x="0" y="0"/>
                  </a:moveTo>
                  <a:lnTo>
                    <a:pt x="977990" y="339027"/>
                  </a:lnTo>
                  <a:lnTo>
                    <a:pt x="1726887" y="3390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172870" y="4813932"/>
              <a:ext cx="3474720" cy="800735"/>
            </a:xfrm>
            <a:custGeom>
              <a:avLst/>
              <a:gdLst/>
              <a:ahLst/>
              <a:cxnLst/>
              <a:rect l="l" t="t" r="r" b="b"/>
              <a:pathLst>
                <a:path w="3474720" h="800735">
                  <a:moveTo>
                    <a:pt x="478724" y="415971"/>
                  </a:moveTo>
                  <a:lnTo>
                    <a:pt x="484771" y="386021"/>
                  </a:lnTo>
                  <a:lnTo>
                    <a:pt x="501260" y="361563"/>
                  </a:lnTo>
                  <a:lnTo>
                    <a:pt x="525718" y="345074"/>
                  </a:lnTo>
                  <a:lnTo>
                    <a:pt x="555668" y="339027"/>
                  </a:lnTo>
                  <a:lnTo>
                    <a:pt x="977989" y="339027"/>
                  </a:lnTo>
                  <a:lnTo>
                    <a:pt x="0" y="0"/>
                  </a:lnTo>
                  <a:lnTo>
                    <a:pt x="1726886" y="339027"/>
                  </a:lnTo>
                  <a:lnTo>
                    <a:pt x="3397370" y="339027"/>
                  </a:lnTo>
                  <a:lnTo>
                    <a:pt x="3427320" y="345074"/>
                  </a:lnTo>
                  <a:lnTo>
                    <a:pt x="3451778" y="361563"/>
                  </a:lnTo>
                  <a:lnTo>
                    <a:pt x="3468267" y="386021"/>
                  </a:lnTo>
                  <a:lnTo>
                    <a:pt x="3474314" y="415971"/>
                  </a:lnTo>
                  <a:lnTo>
                    <a:pt x="3474314" y="531390"/>
                  </a:lnTo>
                  <a:lnTo>
                    <a:pt x="3474314" y="723749"/>
                  </a:lnTo>
                  <a:lnTo>
                    <a:pt x="3468267" y="753699"/>
                  </a:lnTo>
                  <a:lnTo>
                    <a:pt x="3451778" y="778157"/>
                  </a:lnTo>
                  <a:lnTo>
                    <a:pt x="3427320" y="794646"/>
                  </a:lnTo>
                  <a:lnTo>
                    <a:pt x="3397370" y="800693"/>
                  </a:lnTo>
                  <a:lnTo>
                    <a:pt x="1726886" y="800693"/>
                  </a:lnTo>
                  <a:lnTo>
                    <a:pt x="977989" y="800693"/>
                  </a:lnTo>
                  <a:lnTo>
                    <a:pt x="555668" y="800693"/>
                  </a:lnTo>
                  <a:lnTo>
                    <a:pt x="525718" y="794646"/>
                  </a:lnTo>
                  <a:lnTo>
                    <a:pt x="501260" y="778157"/>
                  </a:lnTo>
                  <a:lnTo>
                    <a:pt x="484771" y="753699"/>
                  </a:lnTo>
                  <a:lnTo>
                    <a:pt x="478724" y="723749"/>
                  </a:lnTo>
                  <a:lnTo>
                    <a:pt x="478724" y="531390"/>
                  </a:lnTo>
                  <a:lnTo>
                    <a:pt x="478724" y="415971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7806363" y="5194300"/>
            <a:ext cx="268605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latin typeface="Times New Roman"/>
                <a:cs typeface="Times New Roman"/>
              </a:rPr>
              <a:t>n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inside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the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method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is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2</a:t>
            </a:r>
            <a:endParaRPr sz="2200">
              <a:latin typeface="Times New Roman"/>
              <a:cs typeface="Times New Roman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7950651" y="3347250"/>
            <a:ext cx="2838450" cy="694055"/>
            <a:chOff x="7950651" y="3347250"/>
            <a:chExt cx="2838450" cy="694055"/>
          </a:xfrm>
        </p:grpSpPr>
        <p:sp>
          <p:nvSpPr>
            <p:cNvPr id="17" name="object 17"/>
            <p:cNvSpPr/>
            <p:nvPr/>
          </p:nvSpPr>
          <p:spPr>
            <a:xfrm>
              <a:off x="7957000" y="3353600"/>
              <a:ext cx="2825750" cy="681355"/>
            </a:xfrm>
            <a:custGeom>
              <a:avLst/>
              <a:gdLst/>
              <a:ahLst/>
              <a:cxnLst/>
              <a:rect l="l" t="t" r="r" b="b"/>
              <a:pathLst>
                <a:path w="2825750" h="681354">
                  <a:moveTo>
                    <a:pt x="2748387" y="219108"/>
                  </a:moveTo>
                  <a:lnTo>
                    <a:pt x="251946" y="219108"/>
                  </a:lnTo>
                  <a:lnTo>
                    <a:pt x="221996" y="225154"/>
                  </a:lnTo>
                  <a:lnTo>
                    <a:pt x="197538" y="241644"/>
                  </a:lnTo>
                  <a:lnTo>
                    <a:pt x="181048" y="266101"/>
                  </a:lnTo>
                  <a:lnTo>
                    <a:pt x="175002" y="296052"/>
                  </a:lnTo>
                  <a:lnTo>
                    <a:pt x="175002" y="603829"/>
                  </a:lnTo>
                  <a:lnTo>
                    <a:pt x="181048" y="633779"/>
                  </a:lnTo>
                  <a:lnTo>
                    <a:pt x="197538" y="658237"/>
                  </a:lnTo>
                  <a:lnTo>
                    <a:pt x="221996" y="674726"/>
                  </a:lnTo>
                  <a:lnTo>
                    <a:pt x="251946" y="680773"/>
                  </a:lnTo>
                  <a:lnTo>
                    <a:pt x="2748387" y="680773"/>
                  </a:lnTo>
                  <a:lnTo>
                    <a:pt x="2778338" y="674726"/>
                  </a:lnTo>
                  <a:lnTo>
                    <a:pt x="2802796" y="658237"/>
                  </a:lnTo>
                  <a:lnTo>
                    <a:pt x="2819286" y="633779"/>
                  </a:lnTo>
                  <a:lnTo>
                    <a:pt x="2825333" y="603829"/>
                  </a:lnTo>
                  <a:lnTo>
                    <a:pt x="2825333" y="296052"/>
                  </a:lnTo>
                  <a:lnTo>
                    <a:pt x="2819286" y="266101"/>
                  </a:lnTo>
                  <a:lnTo>
                    <a:pt x="2802796" y="241644"/>
                  </a:lnTo>
                  <a:lnTo>
                    <a:pt x="2778338" y="225154"/>
                  </a:lnTo>
                  <a:lnTo>
                    <a:pt x="2748387" y="219108"/>
                  </a:lnTo>
                  <a:close/>
                </a:path>
                <a:path w="2825750" h="681354">
                  <a:moveTo>
                    <a:pt x="0" y="0"/>
                  </a:moveTo>
                  <a:lnTo>
                    <a:pt x="616723" y="219108"/>
                  </a:lnTo>
                  <a:lnTo>
                    <a:pt x="1279306" y="2191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957001" y="3353600"/>
              <a:ext cx="2825750" cy="681355"/>
            </a:xfrm>
            <a:custGeom>
              <a:avLst/>
              <a:gdLst/>
              <a:ahLst/>
              <a:cxnLst/>
              <a:rect l="l" t="t" r="r" b="b"/>
              <a:pathLst>
                <a:path w="2825750" h="681354">
                  <a:moveTo>
                    <a:pt x="175001" y="296052"/>
                  </a:moveTo>
                  <a:lnTo>
                    <a:pt x="181048" y="266101"/>
                  </a:lnTo>
                  <a:lnTo>
                    <a:pt x="197538" y="241644"/>
                  </a:lnTo>
                  <a:lnTo>
                    <a:pt x="221996" y="225154"/>
                  </a:lnTo>
                  <a:lnTo>
                    <a:pt x="251946" y="219107"/>
                  </a:lnTo>
                  <a:lnTo>
                    <a:pt x="616723" y="219107"/>
                  </a:lnTo>
                  <a:lnTo>
                    <a:pt x="0" y="0"/>
                  </a:lnTo>
                  <a:lnTo>
                    <a:pt x="1279306" y="219107"/>
                  </a:lnTo>
                  <a:lnTo>
                    <a:pt x="2748387" y="219107"/>
                  </a:lnTo>
                  <a:lnTo>
                    <a:pt x="2778338" y="225154"/>
                  </a:lnTo>
                  <a:lnTo>
                    <a:pt x="2802796" y="241644"/>
                  </a:lnTo>
                  <a:lnTo>
                    <a:pt x="2819286" y="266101"/>
                  </a:lnTo>
                  <a:lnTo>
                    <a:pt x="2825332" y="296052"/>
                  </a:lnTo>
                  <a:lnTo>
                    <a:pt x="2825332" y="411468"/>
                  </a:lnTo>
                  <a:lnTo>
                    <a:pt x="2825332" y="603828"/>
                  </a:lnTo>
                  <a:lnTo>
                    <a:pt x="2819286" y="633778"/>
                  </a:lnTo>
                  <a:lnTo>
                    <a:pt x="2802796" y="658236"/>
                  </a:lnTo>
                  <a:lnTo>
                    <a:pt x="2778338" y="674726"/>
                  </a:lnTo>
                  <a:lnTo>
                    <a:pt x="2748387" y="680773"/>
                  </a:lnTo>
                  <a:lnTo>
                    <a:pt x="1279306" y="680773"/>
                  </a:lnTo>
                  <a:lnTo>
                    <a:pt x="616723" y="680773"/>
                  </a:lnTo>
                  <a:lnTo>
                    <a:pt x="251946" y="680773"/>
                  </a:lnTo>
                  <a:lnTo>
                    <a:pt x="221996" y="674726"/>
                  </a:lnTo>
                  <a:lnTo>
                    <a:pt x="197538" y="658236"/>
                  </a:lnTo>
                  <a:lnTo>
                    <a:pt x="181048" y="633778"/>
                  </a:lnTo>
                  <a:lnTo>
                    <a:pt x="175001" y="603828"/>
                  </a:lnTo>
                  <a:lnTo>
                    <a:pt x="175001" y="411468"/>
                  </a:lnTo>
                  <a:lnTo>
                    <a:pt x="175001" y="296052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8334805" y="3615435"/>
            <a:ext cx="224472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latin typeface="Times New Roman"/>
                <a:cs typeface="Times New Roman"/>
              </a:rPr>
              <a:t>After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the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call,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x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is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1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398890" y="3074158"/>
            <a:ext cx="1007744" cy="960755"/>
          </a:xfrm>
          <a:custGeom>
            <a:avLst/>
            <a:gdLst/>
            <a:ahLst/>
            <a:cxnLst/>
            <a:rect l="l" t="t" r="r" b="b"/>
            <a:pathLst>
              <a:path w="1007745" h="960754">
                <a:moveTo>
                  <a:pt x="943352" y="916859"/>
                </a:moveTo>
                <a:lnTo>
                  <a:pt x="925833" y="935252"/>
                </a:lnTo>
                <a:lnTo>
                  <a:pt x="1007289" y="960215"/>
                </a:lnTo>
                <a:lnTo>
                  <a:pt x="994811" y="925616"/>
                </a:lnTo>
                <a:lnTo>
                  <a:pt x="952546" y="925616"/>
                </a:lnTo>
                <a:lnTo>
                  <a:pt x="943352" y="916859"/>
                </a:lnTo>
                <a:close/>
              </a:path>
              <a:path w="1007745" h="960754">
                <a:moveTo>
                  <a:pt x="960870" y="898466"/>
                </a:moveTo>
                <a:lnTo>
                  <a:pt x="943352" y="916859"/>
                </a:lnTo>
                <a:lnTo>
                  <a:pt x="952546" y="925616"/>
                </a:lnTo>
                <a:lnTo>
                  <a:pt x="970064" y="907223"/>
                </a:lnTo>
                <a:lnTo>
                  <a:pt x="960870" y="898466"/>
                </a:lnTo>
                <a:close/>
              </a:path>
              <a:path w="1007745" h="960754">
                <a:moveTo>
                  <a:pt x="978387" y="880074"/>
                </a:moveTo>
                <a:lnTo>
                  <a:pt x="960870" y="898466"/>
                </a:lnTo>
                <a:lnTo>
                  <a:pt x="970064" y="907223"/>
                </a:lnTo>
                <a:lnTo>
                  <a:pt x="952546" y="925616"/>
                </a:lnTo>
                <a:lnTo>
                  <a:pt x="994811" y="925616"/>
                </a:lnTo>
                <a:lnTo>
                  <a:pt x="978387" y="880074"/>
                </a:lnTo>
                <a:close/>
              </a:path>
              <a:path w="1007745" h="960754">
                <a:moveTo>
                  <a:pt x="17518" y="0"/>
                </a:moveTo>
                <a:lnTo>
                  <a:pt x="0" y="18393"/>
                </a:lnTo>
                <a:lnTo>
                  <a:pt x="943352" y="916859"/>
                </a:lnTo>
                <a:lnTo>
                  <a:pt x="960870" y="898466"/>
                </a:lnTo>
                <a:lnTo>
                  <a:pt x="1751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Lecture</a:t>
            </a:r>
            <a:r>
              <a:rPr spc="-15" dirty="0"/>
              <a:t> </a:t>
            </a:r>
            <a:r>
              <a:rPr dirty="0"/>
              <a:t>5</a:t>
            </a:r>
            <a:r>
              <a:rPr spc="-15" dirty="0"/>
              <a:t> </a:t>
            </a:r>
            <a:r>
              <a:rPr dirty="0"/>
              <a:t>-</a:t>
            </a:r>
            <a:r>
              <a:rPr spc="-25" dirty="0"/>
              <a:t> </a:t>
            </a:r>
            <a:r>
              <a:rPr spc="-5" dirty="0"/>
              <a:t>Methods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0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07442" y="926083"/>
            <a:ext cx="9153525" cy="51555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Courier New"/>
                <a:cs typeface="Courier New"/>
              </a:rPr>
              <a:t>int</a:t>
            </a:r>
            <a:r>
              <a:rPr sz="2400" b="1" spc="-4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sum</a:t>
            </a:r>
            <a:r>
              <a:rPr sz="2400" b="1" spc="-3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=</a:t>
            </a:r>
            <a:r>
              <a:rPr sz="2400" b="1" spc="-3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0;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550">
              <a:latin typeface="Courier New"/>
              <a:cs typeface="Courier New"/>
            </a:endParaRPr>
          </a:p>
          <a:p>
            <a:pPr marL="377825">
              <a:lnSpc>
                <a:spcPct val="100000"/>
              </a:lnSpc>
              <a:spcBef>
                <a:spcPts val="5"/>
              </a:spcBef>
            </a:pPr>
            <a:r>
              <a:rPr sz="2400" b="1" spc="-5" dirty="0">
                <a:latin typeface="Courier New"/>
                <a:cs typeface="Courier New"/>
              </a:rPr>
              <a:t>sum</a:t>
            </a:r>
            <a:r>
              <a:rPr sz="2400" b="1" spc="-4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+=</a:t>
            </a:r>
            <a:r>
              <a:rPr sz="2400" b="1" spc="-4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i;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400" b="1" spc="-5" dirty="0">
                <a:latin typeface="Courier New"/>
                <a:cs typeface="Courier New"/>
              </a:rPr>
              <a:t>System.out.println("Sum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from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1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to</a:t>
            </a:r>
            <a:r>
              <a:rPr sz="2400" b="1" spc="-1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10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is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"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+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sum);</a:t>
            </a:r>
            <a:endParaRPr sz="2400">
              <a:latin typeface="Courier New"/>
              <a:cs typeface="Courier New"/>
            </a:endParaRPr>
          </a:p>
          <a:p>
            <a:pPr marL="377825" marR="7124065" indent="-365125">
              <a:lnSpc>
                <a:spcPts val="5810"/>
              </a:lnSpc>
              <a:spcBef>
                <a:spcPts val="560"/>
              </a:spcBef>
            </a:pPr>
            <a:r>
              <a:rPr sz="2400" b="1" spc="-5" dirty="0">
                <a:latin typeface="Courier New"/>
                <a:cs typeface="Courier New"/>
              </a:rPr>
              <a:t>sum</a:t>
            </a:r>
            <a:r>
              <a:rPr sz="2400" b="1" spc="10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=</a:t>
            </a:r>
            <a:r>
              <a:rPr sz="2400" b="1" spc="1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0; </a:t>
            </a:r>
            <a:r>
              <a:rPr sz="2400" b="1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sum</a:t>
            </a:r>
            <a:r>
              <a:rPr sz="2400" b="1" spc="-5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+=</a:t>
            </a:r>
            <a:r>
              <a:rPr sz="2400" b="1" spc="-4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i;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ts val="2220"/>
              </a:lnSpc>
            </a:pPr>
            <a:r>
              <a:rPr sz="2400" b="1" spc="-5" dirty="0">
                <a:latin typeface="Courier New"/>
                <a:cs typeface="Courier New"/>
              </a:rPr>
              <a:t>System.out.println("Sum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from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20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to</a:t>
            </a:r>
            <a:r>
              <a:rPr sz="2400" b="1" spc="-1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30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is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"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+</a:t>
            </a:r>
            <a:r>
              <a:rPr sz="2400" b="1" spc="-1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sum);</a:t>
            </a:r>
            <a:endParaRPr sz="2400">
              <a:latin typeface="Courier New"/>
              <a:cs typeface="Courier New"/>
            </a:endParaRPr>
          </a:p>
          <a:p>
            <a:pPr marL="377825" marR="7124065" indent="-365125">
              <a:lnSpc>
                <a:spcPts val="5810"/>
              </a:lnSpc>
              <a:spcBef>
                <a:spcPts val="560"/>
              </a:spcBef>
            </a:pPr>
            <a:r>
              <a:rPr sz="2400" b="1" spc="-5" dirty="0">
                <a:latin typeface="Courier New"/>
                <a:cs typeface="Courier New"/>
              </a:rPr>
              <a:t>sum</a:t>
            </a:r>
            <a:r>
              <a:rPr sz="2400" b="1" spc="10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=</a:t>
            </a:r>
            <a:r>
              <a:rPr sz="2400" b="1" spc="1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0; </a:t>
            </a:r>
            <a:r>
              <a:rPr sz="2400" b="1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sum</a:t>
            </a:r>
            <a:r>
              <a:rPr sz="2400" b="1" spc="-5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+=</a:t>
            </a:r>
            <a:r>
              <a:rPr sz="2400" b="1" spc="-4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i;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ts val="2220"/>
              </a:lnSpc>
            </a:pPr>
            <a:r>
              <a:rPr sz="2400" b="1" spc="-5" dirty="0">
                <a:latin typeface="Courier New"/>
                <a:cs typeface="Courier New"/>
              </a:rPr>
              <a:t>System.out.println("Sum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from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35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to</a:t>
            </a:r>
            <a:r>
              <a:rPr sz="2400" b="1" spc="-1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45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is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"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+</a:t>
            </a:r>
            <a:r>
              <a:rPr sz="2400" b="1" spc="-1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sum);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93139" y="118871"/>
            <a:ext cx="395097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5.1.</a:t>
            </a:r>
            <a:r>
              <a:rPr spc="-25" dirty="0"/>
              <a:t> </a:t>
            </a:r>
            <a:r>
              <a:rPr spc="-5" dirty="0"/>
              <a:t>Opening</a:t>
            </a:r>
            <a:r>
              <a:rPr spc="-25" dirty="0"/>
              <a:t> </a:t>
            </a:r>
            <a:r>
              <a:rPr spc="-5" dirty="0"/>
              <a:t>Problem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12192000" cy="1250950"/>
            <a:chOff x="0" y="0"/>
            <a:chExt cx="12192000" cy="1250950"/>
          </a:xfrm>
        </p:grpSpPr>
        <p:sp>
          <p:nvSpPr>
            <p:cNvPr id="5" name="object 5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Lecture</a:t>
            </a:r>
            <a:r>
              <a:rPr spc="-15" dirty="0"/>
              <a:t> </a:t>
            </a:r>
            <a:r>
              <a:rPr dirty="0"/>
              <a:t>5</a:t>
            </a:r>
            <a:r>
              <a:rPr spc="-15" dirty="0"/>
              <a:t> </a:t>
            </a:r>
            <a:r>
              <a:rPr dirty="0"/>
              <a:t>-</a:t>
            </a:r>
            <a:r>
              <a:rPr spc="-25" dirty="0"/>
              <a:t> </a:t>
            </a:r>
            <a:r>
              <a:rPr spc="-5" dirty="0"/>
              <a:t>Methods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0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463030"/>
            <a:chOff x="0" y="0"/>
            <a:chExt cx="12192000" cy="6463030"/>
          </a:xfrm>
        </p:grpSpPr>
        <p:sp>
          <p:nvSpPr>
            <p:cNvPr id="3" name="object 3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9039" y="954354"/>
              <a:ext cx="6157886" cy="147691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6104" y="2459352"/>
              <a:ext cx="6359589" cy="4003615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4056029" y="1652135"/>
              <a:ext cx="2266315" cy="680720"/>
            </a:xfrm>
            <a:custGeom>
              <a:avLst/>
              <a:gdLst/>
              <a:ahLst/>
              <a:cxnLst/>
              <a:rect l="l" t="t" r="r" b="b"/>
              <a:pathLst>
                <a:path w="2266315" h="680719">
                  <a:moveTo>
                    <a:pt x="944123" y="461665"/>
                  </a:moveTo>
                  <a:lnTo>
                    <a:pt x="377649" y="461665"/>
                  </a:lnTo>
                  <a:lnTo>
                    <a:pt x="23407" y="680302"/>
                  </a:lnTo>
                  <a:lnTo>
                    <a:pt x="944123" y="461665"/>
                  </a:lnTo>
                  <a:close/>
                </a:path>
                <a:path w="2266315" h="680719">
                  <a:moveTo>
                    <a:pt x="2188950" y="0"/>
                  </a:moveTo>
                  <a:lnTo>
                    <a:pt x="76945" y="0"/>
                  </a:lnTo>
                  <a:lnTo>
                    <a:pt x="46994" y="6046"/>
                  </a:lnTo>
                  <a:lnTo>
                    <a:pt x="22536" y="22536"/>
                  </a:lnTo>
                  <a:lnTo>
                    <a:pt x="6046" y="46993"/>
                  </a:lnTo>
                  <a:lnTo>
                    <a:pt x="0" y="76944"/>
                  </a:lnTo>
                  <a:lnTo>
                    <a:pt x="0" y="384721"/>
                  </a:lnTo>
                  <a:lnTo>
                    <a:pt x="6046" y="414671"/>
                  </a:lnTo>
                  <a:lnTo>
                    <a:pt x="22536" y="439129"/>
                  </a:lnTo>
                  <a:lnTo>
                    <a:pt x="46994" y="455618"/>
                  </a:lnTo>
                  <a:lnTo>
                    <a:pt x="76945" y="461665"/>
                  </a:lnTo>
                  <a:lnTo>
                    <a:pt x="2188950" y="461665"/>
                  </a:lnTo>
                  <a:lnTo>
                    <a:pt x="2218900" y="455618"/>
                  </a:lnTo>
                  <a:lnTo>
                    <a:pt x="2243358" y="439129"/>
                  </a:lnTo>
                  <a:lnTo>
                    <a:pt x="2259849" y="414671"/>
                  </a:lnTo>
                  <a:lnTo>
                    <a:pt x="2265895" y="384721"/>
                  </a:lnTo>
                  <a:lnTo>
                    <a:pt x="2265895" y="76944"/>
                  </a:lnTo>
                  <a:lnTo>
                    <a:pt x="2259849" y="46993"/>
                  </a:lnTo>
                  <a:lnTo>
                    <a:pt x="2243358" y="22536"/>
                  </a:lnTo>
                  <a:lnTo>
                    <a:pt x="2218900" y="6046"/>
                  </a:lnTo>
                  <a:lnTo>
                    <a:pt x="218895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056029" y="1652135"/>
              <a:ext cx="2266315" cy="680720"/>
            </a:xfrm>
            <a:custGeom>
              <a:avLst/>
              <a:gdLst/>
              <a:ahLst/>
              <a:cxnLst/>
              <a:rect l="l" t="t" r="r" b="b"/>
              <a:pathLst>
                <a:path w="2266315" h="680719">
                  <a:moveTo>
                    <a:pt x="0" y="76945"/>
                  </a:moveTo>
                  <a:lnTo>
                    <a:pt x="6046" y="46994"/>
                  </a:lnTo>
                  <a:lnTo>
                    <a:pt x="22536" y="22536"/>
                  </a:lnTo>
                  <a:lnTo>
                    <a:pt x="46994" y="6046"/>
                  </a:lnTo>
                  <a:lnTo>
                    <a:pt x="76944" y="0"/>
                  </a:lnTo>
                  <a:lnTo>
                    <a:pt x="377649" y="0"/>
                  </a:lnTo>
                  <a:lnTo>
                    <a:pt x="944122" y="0"/>
                  </a:lnTo>
                  <a:lnTo>
                    <a:pt x="2188950" y="0"/>
                  </a:lnTo>
                  <a:lnTo>
                    <a:pt x="2218900" y="6046"/>
                  </a:lnTo>
                  <a:lnTo>
                    <a:pt x="2243358" y="22536"/>
                  </a:lnTo>
                  <a:lnTo>
                    <a:pt x="2259848" y="46994"/>
                  </a:lnTo>
                  <a:lnTo>
                    <a:pt x="2265895" y="76945"/>
                  </a:lnTo>
                  <a:lnTo>
                    <a:pt x="2265895" y="269304"/>
                  </a:lnTo>
                  <a:lnTo>
                    <a:pt x="2265895" y="384720"/>
                  </a:lnTo>
                  <a:lnTo>
                    <a:pt x="2259848" y="414671"/>
                  </a:lnTo>
                  <a:lnTo>
                    <a:pt x="2243358" y="439129"/>
                  </a:lnTo>
                  <a:lnTo>
                    <a:pt x="2218900" y="455619"/>
                  </a:lnTo>
                  <a:lnTo>
                    <a:pt x="2188950" y="461666"/>
                  </a:lnTo>
                  <a:lnTo>
                    <a:pt x="944122" y="461666"/>
                  </a:lnTo>
                  <a:lnTo>
                    <a:pt x="23407" y="680302"/>
                  </a:lnTo>
                  <a:lnTo>
                    <a:pt x="377649" y="461666"/>
                  </a:lnTo>
                  <a:lnTo>
                    <a:pt x="76944" y="461666"/>
                  </a:lnTo>
                  <a:lnTo>
                    <a:pt x="46994" y="455619"/>
                  </a:lnTo>
                  <a:lnTo>
                    <a:pt x="22536" y="439129"/>
                  </a:lnTo>
                  <a:lnTo>
                    <a:pt x="6046" y="414671"/>
                  </a:lnTo>
                  <a:lnTo>
                    <a:pt x="0" y="384720"/>
                  </a:lnTo>
                  <a:lnTo>
                    <a:pt x="0" y="269304"/>
                  </a:lnTo>
                  <a:lnTo>
                    <a:pt x="0" y="7694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665465" y="2962624"/>
              <a:ext cx="228600" cy="1042669"/>
            </a:xfrm>
            <a:custGeom>
              <a:avLst/>
              <a:gdLst/>
              <a:ahLst/>
              <a:cxnLst/>
              <a:rect l="l" t="t" r="r" b="b"/>
              <a:pathLst>
                <a:path w="228600" h="1042670">
                  <a:moveTo>
                    <a:pt x="24978" y="0"/>
                  </a:moveTo>
                  <a:lnTo>
                    <a:pt x="0" y="4611"/>
                  </a:lnTo>
                  <a:lnTo>
                    <a:pt x="36889" y="204434"/>
                  </a:lnTo>
                  <a:lnTo>
                    <a:pt x="61868" y="199823"/>
                  </a:lnTo>
                  <a:lnTo>
                    <a:pt x="24978" y="0"/>
                  </a:lnTo>
                  <a:close/>
                </a:path>
                <a:path w="228600" h="1042670">
                  <a:moveTo>
                    <a:pt x="75702" y="274756"/>
                  </a:moveTo>
                  <a:lnTo>
                    <a:pt x="50723" y="279368"/>
                  </a:lnTo>
                  <a:lnTo>
                    <a:pt x="87614" y="479191"/>
                  </a:lnTo>
                  <a:lnTo>
                    <a:pt x="112591" y="474579"/>
                  </a:lnTo>
                  <a:lnTo>
                    <a:pt x="75702" y="274756"/>
                  </a:lnTo>
                  <a:close/>
                </a:path>
                <a:path w="228600" h="1042670">
                  <a:moveTo>
                    <a:pt x="126425" y="549513"/>
                  </a:moveTo>
                  <a:lnTo>
                    <a:pt x="101447" y="554125"/>
                  </a:lnTo>
                  <a:lnTo>
                    <a:pt x="138338" y="753948"/>
                  </a:lnTo>
                  <a:lnTo>
                    <a:pt x="163315" y="749336"/>
                  </a:lnTo>
                  <a:lnTo>
                    <a:pt x="126425" y="549513"/>
                  </a:lnTo>
                  <a:close/>
                </a:path>
                <a:path w="228600" h="1042670">
                  <a:moveTo>
                    <a:pt x="178191" y="969822"/>
                  </a:moveTo>
                  <a:lnTo>
                    <a:pt x="153214" y="974434"/>
                  </a:lnTo>
                  <a:lnTo>
                    <a:pt x="204514" y="1042450"/>
                  </a:lnTo>
                  <a:lnTo>
                    <a:pt x="221877" y="982311"/>
                  </a:lnTo>
                  <a:lnTo>
                    <a:pt x="180497" y="982311"/>
                  </a:lnTo>
                  <a:lnTo>
                    <a:pt x="178191" y="969822"/>
                  </a:lnTo>
                  <a:close/>
                </a:path>
                <a:path w="228600" h="1042670">
                  <a:moveTo>
                    <a:pt x="203168" y="965211"/>
                  </a:moveTo>
                  <a:lnTo>
                    <a:pt x="178191" y="969822"/>
                  </a:lnTo>
                  <a:lnTo>
                    <a:pt x="180497" y="982311"/>
                  </a:lnTo>
                  <a:lnTo>
                    <a:pt x="205474" y="977700"/>
                  </a:lnTo>
                  <a:lnTo>
                    <a:pt x="203168" y="965211"/>
                  </a:lnTo>
                  <a:close/>
                </a:path>
                <a:path w="228600" h="1042670">
                  <a:moveTo>
                    <a:pt x="228146" y="960600"/>
                  </a:moveTo>
                  <a:lnTo>
                    <a:pt x="203168" y="965211"/>
                  </a:lnTo>
                  <a:lnTo>
                    <a:pt x="205474" y="977700"/>
                  </a:lnTo>
                  <a:lnTo>
                    <a:pt x="180497" y="982311"/>
                  </a:lnTo>
                  <a:lnTo>
                    <a:pt x="221877" y="982311"/>
                  </a:lnTo>
                  <a:lnTo>
                    <a:pt x="228146" y="960600"/>
                  </a:lnTo>
                  <a:close/>
                </a:path>
                <a:path w="228600" h="1042670">
                  <a:moveTo>
                    <a:pt x="177149" y="824270"/>
                  </a:moveTo>
                  <a:lnTo>
                    <a:pt x="152171" y="828882"/>
                  </a:lnTo>
                  <a:lnTo>
                    <a:pt x="178191" y="969822"/>
                  </a:lnTo>
                  <a:lnTo>
                    <a:pt x="203168" y="965211"/>
                  </a:lnTo>
                  <a:lnTo>
                    <a:pt x="177149" y="82427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452252" y="3624502"/>
              <a:ext cx="2266315" cy="680720"/>
            </a:xfrm>
            <a:custGeom>
              <a:avLst/>
              <a:gdLst/>
              <a:ahLst/>
              <a:cxnLst/>
              <a:rect l="l" t="t" r="r" b="b"/>
              <a:pathLst>
                <a:path w="2266315" h="680720">
                  <a:moveTo>
                    <a:pt x="944123" y="461666"/>
                  </a:moveTo>
                  <a:lnTo>
                    <a:pt x="377648" y="461666"/>
                  </a:lnTo>
                  <a:lnTo>
                    <a:pt x="23407" y="680302"/>
                  </a:lnTo>
                  <a:lnTo>
                    <a:pt x="944123" y="461666"/>
                  </a:lnTo>
                  <a:close/>
                </a:path>
                <a:path w="2266315" h="680720">
                  <a:moveTo>
                    <a:pt x="2188950" y="0"/>
                  </a:moveTo>
                  <a:lnTo>
                    <a:pt x="76944" y="0"/>
                  </a:lnTo>
                  <a:lnTo>
                    <a:pt x="46993" y="6046"/>
                  </a:lnTo>
                  <a:lnTo>
                    <a:pt x="22536" y="22536"/>
                  </a:lnTo>
                  <a:lnTo>
                    <a:pt x="6046" y="46994"/>
                  </a:lnTo>
                  <a:lnTo>
                    <a:pt x="0" y="76945"/>
                  </a:lnTo>
                  <a:lnTo>
                    <a:pt x="0" y="384721"/>
                  </a:lnTo>
                  <a:lnTo>
                    <a:pt x="6046" y="414671"/>
                  </a:lnTo>
                  <a:lnTo>
                    <a:pt x="22536" y="439129"/>
                  </a:lnTo>
                  <a:lnTo>
                    <a:pt x="46993" y="455619"/>
                  </a:lnTo>
                  <a:lnTo>
                    <a:pt x="76944" y="461666"/>
                  </a:lnTo>
                  <a:lnTo>
                    <a:pt x="2188950" y="461666"/>
                  </a:lnTo>
                  <a:lnTo>
                    <a:pt x="2218900" y="455619"/>
                  </a:lnTo>
                  <a:lnTo>
                    <a:pt x="2243358" y="439129"/>
                  </a:lnTo>
                  <a:lnTo>
                    <a:pt x="2259848" y="414671"/>
                  </a:lnTo>
                  <a:lnTo>
                    <a:pt x="2265894" y="384721"/>
                  </a:lnTo>
                  <a:lnTo>
                    <a:pt x="2265894" y="76945"/>
                  </a:lnTo>
                  <a:lnTo>
                    <a:pt x="2259848" y="46994"/>
                  </a:lnTo>
                  <a:lnTo>
                    <a:pt x="2243358" y="22536"/>
                  </a:lnTo>
                  <a:lnTo>
                    <a:pt x="2218900" y="6046"/>
                  </a:lnTo>
                  <a:lnTo>
                    <a:pt x="218895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452252" y="3624502"/>
              <a:ext cx="2266315" cy="680720"/>
            </a:xfrm>
            <a:custGeom>
              <a:avLst/>
              <a:gdLst/>
              <a:ahLst/>
              <a:cxnLst/>
              <a:rect l="l" t="t" r="r" b="b"/>
              <a:pathLst>
                <a:path w="2266315" h="680720">
                  <a:moveTo>
                    <a:pt x="0" y="76945"/>
                  </a:moveTo>
                  <a:lnTo>
                    <a:pt x="6046" y="46994"/>
                  </a:lnTo>
                  <a:lnTo>
                    <a:pt x="22536" y="22536"/>
                  </a:lnTo>
                  <a:lnTo>
                    <a:pt x="46994" y="6046"/>
                  </a:lnTo>
                  <a:lnTo>
                    <a:pt x="76944" y="0"/>
                  </a:lnTo>
                  <a:lnTo>
                    <a:pt x="377649" y="0"/>
                  </a:lnTo>
                  <a:lnTo>
                    <a:pt x="944122" y="0"/>
                  </a:lnTo>
                  <a:lnTo>
                    <a:pt x="2188950" y="0"/>
                  </a:lnTo>
                  <a:lnTo>
                    <a:pt x="2218900" y="6046"/>
                  </a:lnTo>
                  <a:lnTo>
                    <a:pt x="2243358" y="22536"/>
                  </a:lnTo>
                  <a:lnTo>
                    <a:pt x="2259848" y="46994"/>
                  </a:lnTo>
                  <a:lnTo>
                    <a:pt x="2265895" y="76945"/>
                  </a:lnTo>
                  <a:lnTo>
                    <a:pt x="2265895" y="269304"/>
                  </a:lnTo>
                  <a:lnTo>
                    <a:pt x="2265895" y="384720"/>
                  </a:lnTo>
                  <a:lnTo>
                    <a:pt x="2259848" y="414671"/>
                  </a:lnTo>
                  <a:lnTo>
                    <a:pt x="2243358" y="439129"/>
                  </a:lnTo>
                  <a:lnTo>
                    <a:pt x="2218900" y="455619"/>
                  </a:lnTo>
                  <a:lnTo>
                    <a:pt x="2188950" y="461666"/>
                  </a:lnTo>
                  <a:lnTo>
                    <a:pt x="944122" y="461666"/>
                  </a:lnTo>
                  <a:lnTo>
                    <a:pt x="23407" y="680302"/>
                  </a:lnTo>
                  <a:lnTo>
                    <a:pt x="377649" y="461666"/>
                  </a:lnTo>
                  <a:lnTo>
                    <a:pt x="76944" y="461666"/>
                  </a:lnTo>
                  <a:lnTo>
                    <a:pt x="46994" y="455619"/>
                  </a:lnTo>
                  <a:lnTo>
                    <a:pt x="22536" y="439129"/>
                  </a:lnTo>
                  <a:lnTo>
                    <a:pt x="6046" y="414671"/>
                  </a:lnTo>
                  <a:lnTo>
                    <a:pt x="0" y="384720"/>
                  </a:lnTo>
                  <a:lnTo>
                    <a:pt x="0" y="269304"/>
                  </a:lnTo>
                  <a:lnTo>
                    <a:pt x="0" y="7694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562739" y="4744199"/>
              <a:ext cx="2499995" cy="680720"/>
            </a:xfrm>
            <a:custGeom>
              <a:avLst/>
              <a:gdLst/>
              <a:ahLst/>
              <a:cxnLst/>
              <a:rect l="l" t="t" r="r" b="b"/>
              <a:pathLst>
                <a:path w="2499995" h="680720">
                  <a:moveTo>
                    <a:pt x="1041662" y="461665"/>
                  </a:moveTo>
                  <a:lnTo>
                    <a:pt x="416665" y="461665"/>
                  </a:lnTo>
                  <a:lnTo>
                    <a:pt x="25826" y="680300"/>
                  </a:lnTo>
                  <a:lnTo>
                    <a:pt x="1041662" y="461665"/>
                  </a:lnTo>
                  <a:close/>
                </a:path>
                <a:path w="2499995" h="680720">
                  <a:moveTo>
                    <a:pt x="2423043" y="0"/>
                  </a:moveTo>
                  <a:lnTo>
                    <a:pt x="76946" y="0"/>
                  </a:lnTo>
                  <a:lnTo>
                    <a:pt x="46995" y="6046"/>
                  </a:lnTo>
                  <a:lnTo>
                    <a:pt x="22537" y="22537"/>
                  </a:lnTo>
                  <a:lnTo>
                    <a:pt x="6046" y="46995"/>
                  </a:lnTo>
                  <a:lnTo>
                    <a:pt x="0" y="76946"/>
                  </a:lnTo>
                  <a:lnTo>
                    <a:pt x="0" y="384721"/>
                  </a:lnTo>
                  <a:lnTo>
                    <a:pt x="6046" y="414669"/>
                  </a:lnTo>
                  <a:lnTo>
                    <a:pt x="22537" y="439128"/>
                  </a:lnTo>
                  <a:lnTo>
                    <a:pt x="46995" y="455618"/>
                  </a:lnTo>
                  <a:lnTo>
                    <a:pt x="76946" y="461665"/>
                  </a:lnTo>
                  <a:lnTo>
                    <a:pt x="2423043" y="461665"/>
                  </a:lnTo>
                  <a:lnTo>
                    <a:pt x="2477452" y="439128"/>
                  </a:lnTo>
                  <a:lnTo>
                    <a:pt x="2499989" y="384721"/>
                  </a:lnTo>
                  <a:lnTo>
                    <a:pt x="2499989" y="76946"/>
                  </a:lnTo>
                  <a:lnTo>
                    <a:pt x="2493943" y="46995"/>
                  </a:lnTo>
                  <a:lnTo>
                    <a:pt x="2477452" y="22537"/>
                  </a:lnTo>
                  <a:lnTo>
                    <a:pt x="2452994" y="6046"/>
                  </a:lnTo>
                  <a:lnTo>
                    <a:pt x="2423043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562739" y="4744199"/>
              <a:ext cx="2499995" cy="680720"/>
            </a:xfrm>
            <a:custGeom>
              <a:avLst/>
              <a:gdLst/>
              <a:ahLst/>
              <a:cxnLst/>
              <a:rect l="l" t="t" r="r" b="b"/>
              <a:pathLst>
                <a:path w="2499995" h="680720">
                  <a:moveTo>
                    <a:pt x="0" y="76946"/>
                  </a:moveTo>
                  <a:lnTo>
                    <a:pt x="6046" y="46995"/>
                  </a:lnTo>
                  <a:lnTo>
                    <a:pt x="22537" y="22537"/>
                  </a:lnTo>
                  <a:lnTo>
                    <a:pt x="46995" y="6046"/>
                  </a:lnTo>
                  <a:lnTo>
                    <a:pt x="76946" y="0"/>
                  </a:lnTo>
                  <a:lnTo>
                    <a:pt x="416664" y="0"/>
                  </a:lnTo>
                  <a:lnTo>
                    <a:pt x="1041662" y="0"/>
                  </a:lnTo>
                  <a:lnTo>
                    <a:pt x="2423043" y="0"/>
                  </a:lnTo>
                  <a:lnTo>
                    <a:pt x="2452993" y="6046"/>
                  </a:lnTo>
                  <a:lnTo>
                    <a:pt x="2477452" y="22537"/>
                  </a:lnTo>
                  <a:lnTo>
                    <a:pt x="2493942" y="46995"/>
                  </a:lnTo>
                  <a:lnTo>
                    <a:pt x="2499989" y="76946"/>
                  </a:lnTo>
                  <a:lnTo>
                    <a:pt x="2499989" y="269304"/>
                  </a:lnTo>
                  <a:lnTo>
                    <a:pt x="2499989" y="384722"/>
                  </a:lnTo>
                  <a:lnTo>
                    <a:pt x="2493942" y="414670"/>
                  </a:lnTo>
                  <a:lnTo>
                    <a:pt x="2477452" y="439128"/>
                  </a:lnTo>
                  <a:lnTo>
                    <a:pt x="2452993" y="455619"/>
                  </a:lnTo>
                  <a:lnTo>
                    <a:pt x="2423043" y="461666"/>
                  </a:lnTo>
                  <a:lnTo>
                    <a:pt x="1041662" y="461666"/>
                  </a:lnTo>
                  <a:lnTo>
                    <a:pt x="25825" y="680301"/>
                  </a:lnTo>
                  <a:lnTo>
                    <a:pt x="416664" y="461666"/>
                  </a:lnTo>
                  <a:lnTo>
                    <a:pt x="76946" y="461666"/>
                  </a:lnTo>
                  <a:lnTo>
                    <a:pt x="46995" y="455619"/>
                  </a:lnTo>
                  <a:lnTo>
                    <a:pt x="22537" y="439128"/>
                  </a:lnTo>
                  <a:lnTo>
                    <a:pt x="6046" y="414670"/>
                  </a:lnTo>
                  <a:lnTo>
                    <a:pt x="0" y="384719"/>
                  </a:lnTo>
                  <a:lnTo>
                    <a:pt x="0" y="269304"/>
                  </a:lnTo>
                  <a:lnTo>
                    <a:pt x="0" y="76946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750354" y="5250130"/>
              <a:ext cx="1574800" cy="680720"/>
            </a:xfrm>
            <a:custGeom>
              <a:avLst/>
              <a:gdLst/>
              <a:ahLst/>
              <a:cxnLst/>
              <a:rect l="l" t="t" r="r" b="b"/>
              <a:pathLst>
                <a:path w="1574800" h="680720">
                  <a:moveTo>
                    <a:pt x="656085" y="461666"/>
                  </a:moveTo>
                  <a:lnTo>
                    <a:pt x="262434" y="461666"/>
                  </a:lnTo>
                  <a:lnTo>
                    <a:pt x="16266" y="680301"/>
                  </a:lnTo>
                  <a:lnTo>
                    <a:pt x="656085" y="461666"/>
                  </a:lnTo>
                  <a:close/>
                </a:path>
                <a:path w="1574800" h="680720">
                  <a:moveTo>
                    <a:pt x="1497658" y="0"/>
                  </a:moveTo>
                  <a:lnTo>
                    <a:pt x="76946" y="0"/>
                  </a:lnTo>
                  <a:lnTo>
                    <a:pt x="46995" y="6046"/>
                  </a:lnTo>
                  <a:lnTo>
                    <a:pt x="22537" y="22537"/>
                  </a:lnTo>
                  <a:lnTo>
                    <a:pt x="6046" y="46995"/>
                  </a:lnTo>
                  <a:lnTo>
                    <a:pt x="0" y="76946"/>
                  </a:lnTo>
                  <a:lnTo>
                    <a:pt x="0" y="384721"/>
                  </a:lnTo>
                  <a:lnTo>
                    <a:pt x="6046" y="414670"/>
                  </a:lnTo>
                  <a:lnTo>
                    <a:pt x="22537" y="439129"/>
                  </a:lnTo>
                  <a:lnTo>
                    <a:pt x="46995" y="455619"/>
                  </a:lnTo>
                  <a:lnTo>
                    <a:pt x="76946" y="461666"/>
                  </a:lnTo>
                  <a:lnTo>
                    <a:pt x="1497658" y="461666"/>
                  </a:lnTo>
                  <a:lnTo>
                    <a:pt x="1552068" y="439129"/>
                  </a:lnTo>
                  <a:lnTo>
                    <a:pt x="1574605" y="384721"/>
                  </a:lnTo>
                  <a:lnTo>
                    <a:pt x="1574605" y="76946"/>
                  </a:lnTo>
                  <a:lnTo>
                    <a:pt x="1568558" y="46995"/>
                  </a:lnTo>
                  <a:lnTo>
                    <a:pt x="1552068" y="22537"/>
                  </a:lnTo>
                  <a:lnTo>
                    <a:pt x="1527610" y="6046"/>
                  </a:lnTo>
                  <a:lnTo>
                    <a:pt x="1497658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750354" y="5250130"/>
              <a:ext cx="1574800" cy="680720"/>
            </a:xfrm>
            <a:custGeom>
              <a:avLst/>
              <a:gdLst/>
              <a:ahLst/>
              <a:cxnLst/>
              <a:rect l="l" t="t" r="r" b="b"/>
              <a:pathLst>
                <a:path w="1574800" h="680720">
                  <a:moveTo>
                    <a:pt x="0" y="76946"/>
                  </a:moveTo>
                  <a:lnTo>
                    <a:pt x="6046" y="46995"/>
                  </a:lnTo>
                  <a:lnTo>
                    <a:pt x="22537" y="22537"/>
                  </a:lnTo>
                  <a:lnTo>
                    <a:pt x="46995" y="6046"/>
                  </a:lnTo>
                  <a:lnTo>
                    <a:pt x="76946" y="0"/>
                  </a:lnTo>
                  <a:lnTo>
                    <a:pt x="262434" y="0"/>
                  </a:lnTo>
                  <a:lnTo>
                    <a:pt x="656085" y="0"/>
                  </a:lnTo>
                  <a:lnTo>
                    <a:pt x="1497659" y="0"/>
                  </a:lnTo>
                  <a:lnTo>
                    <a:pt x="1527609" y="6046"/>
                  </a:lnTo>
                  <a:lnTo>
                    <a:pt x="1552068" y="22537"/>
                  </a:lnTo>
                  <a:lnTo>
                    <a:pt x="1568558" y="46995"/>
                  </a:lnTo>
                  <a:lnTo>
                    <a:pt x="1574605" y="76946"/>
                  </a:lnTo>
                  <a:lnTo>
                    <a:pt x="1574605" y="269305"/>
                  </a:lnTo>
                  <a:lnTo>
                    <a:pt x="1574605" y="384721"/>
                  </a:lnTo>
                  <a:lnTo>
                    <a:pt x="1568558" y="414670"/>
                  </a:lnTo>
                  <a:lnTo>
                    <a:pt x="1552068" y="439128"/>
                  </a:lnTo>
                  <a:lnTo>
                    <a:pt x="1527609" y="455619"/>
                  </a:lnTo>
                  <a:lnTo>
                    <a:pt x="1497659" y="461666"/>
                  </a:lnTo>
                  <a:lnTo>
                    <a:pt x="656085" y="461666"/>
                  </a:lnTo>
                  <a:lnTo>
                    <a:pt x="16266" y="680301"/>
                  </a:lnTo>
                  <a:lnTo>
                    <a:pt x="262434" y="461666"/>
                  </a:lnTo>
                  <a:lnTo>
                    <a:pt x="76946" y="461666"/>
                  </a:lnTo>
                  <a:lnTo>
                    <a:pt x="46995" y="455619"/>
                  </a:lnTo>
                  <a:lnTo>
                    <a:pt x="22537" y="439128"/>
                  </a:lnTo>
                  <a:lnTo>
                    <a:pt x="6046" y="414670"/>
                  </a:lnTo>
                  <a:lnTo>
                    <a:pt x="0" y="384719"/>
                  </a:lnTo>
                  <a:lnTo>
                    <a:pt x="0" y="269305"/>
                  </a:lnTo>
                  <a:lnTo>
                    <a:pt x="0" y="76946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769209" y="2606984"/>
              <a:ext cx="2266315" cy="680720"/>
            </a:xfrm>
            <a:custGeom>
              <a:avLst/>
              <a:gdLst/>
              <a:ahLst/>
              <a:cxnLst/>
              <a:rect l="l" t="t" r="r" b="b"/>
              <a:pathLst>
                <a:path w="2266315" h="680720">
                  <a:moveTo>
                    <a:pt x="944123" y="461666"/>
                  </a:moveTo>
                  <a:lnTo>
                    <a:pt x="377648" y="461666"/>
                  </a:lnTo>
                  <a:lnTo>
                    <a:pt x="23407" y="680302"/>
                  </a:lnTo>
                  <a:lnTo>
                    <a:pt x="944123" y="461666"/>
                  </a:lnTo>
                  <a:close/>
                </a:path>
                <a:path w="2266315" h="680720">
                  <a:moveTo>
                    <a:pt x="2188950" y="0"/>
                  </a:moveTo>
                  <a:lnTo>
                    <a:pt x="76944" y="0"/>
                  </a:lnTo>
                  <a:lnTo>
                    <a:pt x="46993" y="6046"/>
                  </a:lnTo>
                  <a:lnTo>
                    <a:pt x="22536" y="22536"/>
                  </a:lnTo>
                  <a:lnTo>
                    <a:pt x="6046" y="46994"/>
                  </a:lnTo>
                  <a:lnTo>
                    <a:pt x="0" y="76945"/>
                  </a:lnTo>
                  <a:lnTo>
                    <a:pt x="0" y="384721"/>
                  </a:lnTo>
                  <a:lnTo>
                    <a:pt x="6046" y="414671"/>
                  </a:lnTo>
                  <a:lnTo>
                    <a:pt x="22536" y="439129"/>
                  </a:lnTo>
                  <a:lnTo>
                    <a:pt x="46993" y="455619"/>
                  </a:lnTo>
                  <a:lnTo>
                    <a:pt x="76944" y="461666"/>
                  </a:lnTo>
                  <a:lnTo>
                    <a:pt x="2188950" y="461666"/>
                  </a:lnTo>
                  <a:lnTo>
                    <a:pt x="2218900" y="455619"/>
                  </a:lnTo>
                  <a:lnTo>
                    <a:pt x="2243358" y="439129"/>
                  </a:lnTo>
                  <a:lnTo>
                    <a:pt x="2259848" y="414671"/>
                  </a:lnTo>
                  <a:lnTo>
                    <a:pt x="2265894" y="384721"/>
                  </a:lnTo>
                  <a:lnTo>
                    <a:pt x="2265894" y="76945"/>
                  </a:lnTo>
                  <a:lnTo>
                    <a:pt x="2259848" y="46994"/>
                  </a:lnTo>
                  <a:lnTo>
                    <a:pt x="2243358" y="22536"/>
                  </a:lnTo>
                  <a:lnTo>
                    <a:pt x="2218900" y="6046"/>
                  </a:lnTo>
                  <a:lnTo>
                    <a:pt x="218895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769209" y="2606984"/>
              <a:ext cx="2266315" cy="680720"/>
            </a:xfrm>
            <a:custGeom>
              <a:avLst/>
              <a:gdLst/>
              <a:ahLst/>
              <a:cxnLst/>
              <a:rect l="l" t="t" r="r" b="b"/>
              <a:pathLst>
                <a:path w="2266315" h="680720">
                  <a:moveTo>
                    <a:pt x="0" y="76945"/>
                  </a:moveTo>
                  <a:lnTo>
                    <a:pt x="6046" y="46994"/>
                  </a:lnTo>
                  <a:lnTo>
                    <a:pt x="22536" y="22536"/>
                  </a:lnTo>
                  <a:lnTo>
                    <a:pt x="46994" y="6046"/>
                  </a:lnTo>
                  <a:lnTo>
                    <a:pt x="76944" y="0"/>
                  </a:lnTo>
                  <a:lnTo>
                    <a:pt x="377649" y="0"/>
                  </a:lnTo>
                  <a:lnTo>
                    <a:pt x="944122" y="0"/>
                  </a:lnTo>
                  <a:lnTo>
                    <a:pt x="2188950" y="0"/>
                  </a:lnTo>
                  <a:lnTo>
                    <a:pt x="2218900" y="6046"/>
                  </a:lnTo>
                  <a:lnTo>
                    <a:pt x="2243358" y="22536"/>
                  </a:lnTo>
                  <a:lnTo>
                    <a:pt x="2259848" y="46994"/>
                  </a:lnTo>
                  <a:lnTo>
                    <a:pt x="2265895" y="76945"/>
                  </a:lnTo>
                  <a:lnTo>
                    <a:pt x="2265895" y="269304"/>
                  </a:lnTo>
                  <a:lnTo>
                    <a:pt x="2265895" y="384720"/>
                  </a:lnTo>
                  <a:lnTo>
                    <a:pt x="2259848" y="414671"/>
                  </a:lnTo>
                  <a:lnTo>
                    <a:pt x="2243358" y="439129"/>
                  </a:lnTo>
                  <a:lnTo>
                    <a:pt x="2218900" y="455619"/>
                  </a:lnTo>
                  <a:lnTo>
                    <a:pt x="2188950" y="461666"/>
                  </a:lnTo>
                  <a:lnTo>
                    <a:pt x="944122" y="461666"/>
                  </a:lnTo>
                  <a:lnTo>
                    <a:pt x="23407" y="680302"/>
                  </a:lnTo>
                  <a:lnTo>
                    <a:pt x="377649" y="461666"/>
                  </a:lnTo>
                  <a:lnTo>
                    <a:pt x="76944" y="461666"/>
                  </a:lnTo>
                  <a:lnTo>
                    <a:pt x="46994" y="455619"/>
                  </a:lnTo>
                  <a:lnTo>
                    <a:pt x="22536" y="439129"/>
                  </a:lnTo>
                  <a:lnTo>
                    <a:pt x="6046" y="414671"/>
                  </a:lnTo>
                  <a:lnTo>
                    <a:pt x="0" y="384720"/>
                  </a:lnTo>
                  <a:lnTo>
                    <a:pt x="0" y="269304"/>
                  </a:lnTo>
                  <a:lnTo>
                    <a:pt x="0" y="7694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993139" y="118871"/>
            <a:ext cx="424688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5.4.</a:t>
            </a:r>
            <a:r>
              <a:rPr spc="-25" dirty="0"/>
              <a:t> </a:t>
            </a:r>
            <a:r>
              <a:rPr spc="-5" dirty="0"/>
              <a:t>Passing</a:t>
            </a:r>
            <a:r>
              <a:rPr spc="-25" dirty="0"/>
              <a:t> </a:t>
            </a:r>
            <a:r>
              <a:rPr spc="-5" dirty="0"/>
              <a:t>Parameters</a:t>
            </a:r>
          </a:p>
        </p:txBody>
      </p: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Lecture</a:t>
            </a:r>
            <a:r>
              <a:rPr spc="-15" dirty="0"/>
              <a:t> </a:t>
            </a:r>
            <a:r>
              <a:rPr dirty="0"/>
              <a:t>5</a:t>
            </a:r>
            <a:r>
              <a:rPr spc="-15" dirty="0"/>
              <a:t> </a:t>
            </a:r>
            <a:r>
              <a:rPr dirty="0"/>
              <a:t>-</a:t>
            </a:r>
            <a:r>
              <a:rPr spc="-25" dirty="0"/>
              <a:t> </a:t>
            </a:r>
            <a:r>
              <a:rPr spc="-5" dirty="0"/>
              <a:t>Methods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0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  <p:sp>
        <p:nvSpPr>
          <p:cNvPr id="20" name="object 20"/>
          <p:cNvSpPr txBox="1"/>
          <p:nvPr/>
        </p:nvSpPr>
        <p:spPr>
          <a:xfrm>
            <a:off x="2726090" y="1695196"/>
            <a:ext cx="6192520" cy="395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5923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latin typeface="Times New Roman"/>
                <a:cs typeface="Times New Roman"/>
              </a:rPr>
              <a:t>num1=1,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num2=2</a:t>
            </a:r>
            <a:endParaRPr sz="2200">
              <a:latin typeface="Times New Roman"/>
              <a:cs typeface="Times New Roman"/>
            </a:endParaRPr>
          </a:p>
          <a:p>
            <a:pPr marL="2855595" marR="5080" indent="1316355">
              <a:lnSpc>
                <a:spcPts val="8020"/>
              </a:lnSpc>
              <a:spcBef>
                <a:spcPts val="655"/>
              </a:spcBef>
            </a:pPr>
            <a:r>
              <a:rPr sz="2200" spc="-5" dirty="0">
                <a:latin typeface="Times New Roman"/>
                <a:cs typeface="Times New Roman"/>
              </a:rPr>
              <a:t>num1=1,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num2=2 </a:t>
            </a:r>
            <a:r>
              <a:rPr sz="2200" spc="-53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num1=1, num2=2</a:t>
            </a: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200" spc="-5" dirty="0">
                <a:latin typeface="Times New Roman"/>
                <a:cs typeface="Times New Roman"/>
              </a:rPr>
              <a:t>temp=1,n1=2,n2=1</a:t>
            </a:r>
            <a:endParaRPr sz="2200">
              <a:latin typeface="Times New Roman"/>
              <a:cs typeface="Times New Roman"/>
            </a:endParaRPr>
          </a:p>
          <a:p>
            <a:pPr marL="3199765">
              <a:lnSpc>
                <a:spcPct val="100000"/>
              </a:lnSpc>
              <a:spcBef>
                <a:spcPts val="1345"/>
              </a:spcBef>
            </a:pPr>
            <a:r>
              <a:rPr sz="2200" spc="-5" dirty="0">
                <a:latin typeface="Times New Roman"/>
                <a:cs typeface="Times New Roman"/>
              </a:rPr>
              <a:t>n1=2,n2=1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E4CC1DD-4F2E-C78A-6333-07629F5A4B82}"/>
              </a:ext>
            </a:extLst>
          </p:cNvPr>
          <p:cNvSpPr txBox="1"/>
          <p:nvPr/>
        </p:nvSpPr>
        <p:spPr>
          <a:xfrm>
            <a:off x="8699931" y="5904461"/>
            <a:ext cx="2980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Switch to Code - </a:t>
            </a:r>
            <a:r>
              <a:rPr lang="en-US" b="1" dirty="0" err="1">
                <a:solidFill>
                  <a:srgbClr val="FF0000"/>
                </a:solidFill>
              </a:rPr>
              <a:t>PassByVlaue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0775" y="1492563"/>
            <a:ext cx="11845774" cy="4032976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0"/>
            <a:ext cx="12192000" cy="1250950"/>
            <a:chOff x="0" y="0"/>
            <a:chExt cx="12192000" cy="1250950"/>
          </a:xfrm>
        </p:grpSpPr>
        <p:sp>
          <p:nvSpPr>
            <p:cNvPr id="4" name="object 4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93138" y="118871"/>
            <a:ext cx="8836661" cy="55143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5.4.</a:t>
            </a:r>
            <a:r>
              <a:rPr spc="-25" dirty="0"/>
              <a:t> </a:t>
            </a:r>
            <a:r>
              <a:rPr spc="-5" dirty="0"/>
              <a:t>Passing</a:t>
            </a:r>
            <a:r>
              <a:rPr spc="-25" dirty="0"/>
              <a:t> </a:t>
            </a:r>
            <a:r>
              <a:rPr spc="-5" dirty="0"/>
              <a:t>Parameters</a:t>
            </a:r>
            <a:r>
              <a:rPr lang="en-US" spc="-5" dirty="0"/>
              <a:t> – Stack Memory</a:t>
            </a:r>
            <a:endParaRPr spc="-5" dirty="0"/>
          </a:p>
        </p:txBody>
      </p:sp>
      <p:sp>
        <p:nvSpPr>
          <p:cNvPr id="8" name="object 8"/>
          <p:cNvSpPr txBox="1"/>
          <p:nvPr/>
        </p:nvSpPr>
        <p:spPr>
          <a:xfrm>
            <a:off x="265457" y="3216050"/>
            <a:ext cx="1907539" cy="426084"/>
          </a:xfrm>
          <a:prstGeom prst="rect">
            <a:avLst/>
          </a:prstGeom>
          <a:solidFill>
            <a:srgbClr val="FFC000"/>
          </a:solidFill>
          <a:ln w="12700">
            <a:solidFill>
              <a:srgbClr val="2F528F"/>
            </a:solidFill>
          </a:ln>
        </p:spPr>
        <p:txBody>
          <a:bodyPr vert="horz" wrap="square" lIns="0" tIns="31114" rIns="0" bIns="0" rtlCol="0">
            <a:spAutoFit/>
          </a:bodyPr>
          <a:lstStyle/>
          <a:p>
            <a:pPr marL="549275">
              <a:lnSpc>
                <a:spcPct val="100000"/>
              </a:lnSpc>
              <a:spcBef>
                <a:spcPts val="244"/>
              </a:spcBef>
            </a:pPr>
            <a:r>
              <a:rPr sz="2200" dirty="0">
                <a:latin typeface="Times New Roman"/>
                <a:cs typeface="Times New Roman"/>
              </a:rPr>
              <a:t>L5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&amp;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6</a:t>
            </a:r>
            <a:endParaRPr sz="2200">
              <a:latin typeface="Times New Roman"/>
              <a:cs typeface="Times New Roman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055654" y="5327126"/>
            <a:ext cx="2279015" cy="903605"/>
            <a:chOff x="3055654" y="5327126"/>
            <a:chExt cx="2279015" cy="903605"/>
          </a:xfrm>
        </p:grpSpPr>
        <p:sp>
          <p:nvSpPr>
            <p:cNvPr id="10" name="object 10"/>
            <p:cNvSpPr/>
            <p:nvPr/>
          </p:nvSpPr>
          <p:spPr>
            <a:xfrm>
              <a:off x="3062004" y="5333475"/>
              <a:ext cx="2266315" cy="890905"/>
            </a:xfrm>
            <a:custGeom>
              <a:avLst/>
              <a:gdLst/>
              <a:ahLst/>
              <a:cxnLst/>
              <a:rect l="l" t="t" r="r" b="b"/>
              <a:pathLst>
                <a:path w="2266315" h="890904">
                  <a:moveTo>
                    <a:pt x="2188950" y="428971"/>
                  </a:moveTo>
                  <a:lnTo>
                    <a:pt x="76945" y="428971"/>
                  </a:lnTo>
                  <a:lnTo>
                    <a:pt x="46994" y="435018"/>
                  </a:lnTo>
                  <a:lnTo>
                    <a:pt x="22536" y="451508"/>
                  </a:lnTo>
                  <a:lnTo>
                    <a:pt x="6046" y="475966"/>
                  </a:lnTo>
                  <a:lnTo>
                    <a:pt x="0" y="505916"/>
                  </a:lnTo>
                  <a:lnTo>
                    <a:pt x="0" y="813692"/>
                  </a:lnTo>
                  <a:lnTo>
                    <a:pt x="6046" y="843642"/>
                  </a:lnTo>
                  <a:lnTo>
                    <a:pt x="22536" y="868100"/>
                  </a:lnTo>
                  <a:lnTo>
                    <a:pt x="46994" y="884590"/>
                  </a:lnTo>
                  <a:lnTo>
                    <a:pt x="76945" y="890637"/>
                  </a:lnTo>
                  <a:lnTo>
                    <a:pt x="2188950" y="890637"/>
                  </a:lnTo>
                  <a:lnTo>
                    <a:pt x="2218900" y="884590"/>
                  </a:lnTo>
                  <a:lnTo>
                    <a:pt x="2243358" y="868100"/>
                  </a:lnTo>
                  <a:lnTo>
                    <a:pt x="2259849" y="843642"/>
                  </a:lnTo>
                  <a:lnTo>
                    <a:pt x="2265895" y="813692"/>
                  </a:lnTo>
                  <a:lnTo>
                    <a:pt x="2265895" y="505916"/>
                  </a:lnTo>
                  <a:lnTo>
                    <a:pt x="2259849" y="475966"/>
                  </a:lnTo>
                  <a:lnTo>
                    <a:pt x="2243358" y="451508"/>
                  </a:lnTo>
                  <a:lnTo>
                    <a:pt x="2218900" y="435018"/>
                  </a:lnTo>
                  <a:lnTo>
                    <a:pt x="2188950" y="428971"/>
                  </a:lnTo>
                  <a:close/>
                </a:path>
                <a:path w="2266315" h="890904">
                  <a:moveTo>
                    <a:pt x="1230108" y="0"/>
                  </a:moveTo>
                  <a:lnTo>
                    <a:pt x="1321772" y="428971"/>
                  </a:lnTo>
                  <a:lnTo>
                    <a:pt x="1888246" y="428971"/>
                  </a:lnTo>
                  <a:lnTo>
                    <a:pt x="1230108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062004" y="5333476"/>
              <a:ext cx="2266315" cy="890905"/>
            </a:xfrm>
            <a:custGeom>
              <a:avLst/>
              <a:gdLst/>
              <a:ahLst/>
              <a:cxnLst/>
              <a:rect l="l" t="t" r="r" b="b"/>
              <a:pathLst>
                <a:path w="2266315" h="890904">
                  <a:moveTo>
                    <a:pt x="0" y="505916"/>
                  </a:moveTo>
                  <a:lnTo>
                    <a:pt x="6046" y="475965"/>
                  </a:lnTo>
                  <a:lnTo>
                    <a:pt x="22536" y="451507"/>
                  </a:lnTo>
                  <a:lnTo>
                    <a:pt x="46994" y="435017"/>
                  </a:lnTo>
                  <a:lnTo>
                    <a:pt x="76944" y="428970"/>
                  </a:lnTo>
                  <a:lnTo>
                    <a:pt x="1321772" y="428970"/>
                  </a:lnTo>
                  <a:lnTo>
                    <a:pt x="1230108" y="0"/>
                  </a:lnTo>
                  <a:lnTo>
                    <a:pt x="1888246" y="428970"/>
                  </a:lnTo>
                  <a:lnTo>
                    <a:pt x="2188950" y="428970"/>
                  </a:lnTo>
                  <a:lnTo>
                    <a:pt x="2218900" y="435017"/>
                  </a:lnTo>
                  <a:lnTo>
                    <a:pt x="2243358" y="451507"/>
                  </a:lnTo>
                  <a:lnTo>
                    <a:pt x="2259848" y="475965"/>
                  </a:lnTo>
                  <a:lnTo>
                    <a:pt x="2265895" y="505916"/>
                  </a:lnTo>
                  <a:lnTo>
                    <a:pt x="2265895" y="621332"/>
                  </a:lnTo>
                  <a:lnTo>
                    <a:pt x="2265895" y="813691"/>
                  </a:lnTo>
                  <a:lnTo>
                    <a:pt x="2259848" y="843642"/>
                  </a:lnTo>
                  <a:lnTo>
                    <a:pt x="2243358" y="868100"/>
                  </a:lnTo>
                  <a:lnTo>
                    <a:pt x="2218900" y="884590"/>
                  </a:lnTo>
                  <a:lnTo>
                    <a:pt x="2188950" y="890636"/>
                  </a:lnTo>
                  <a:lnTo>
                    <a:pt x="1888246" y="890636"/>
                  </a:lnTo>
                  <a:lnTo>
                    <a:pt x="1321772" y="890636"/>
                  </a:lnTo>
                  <a:lnTo>
                    <a:pt x="76944" y="890636"/>
                  </a:lnTo>
                  <a:lnTo>
                    <a:pt x="46994" y="884590"/>
                  </a:lnTo>
                  <a:lnTo>
                    <a:pt x="22536" y="868100"/>
                  </a:lnTo>
                  <a:lnTo>
                    <a:pt x="6046" y="843642"/>
                  </a:lnTo>
                  <a:lnTo>
                    <a:pt x="0" y="813691"/>
                  </a:lnTo>
                  <a:lnTo>
                    <a:pt x="0" y="621332"/>
                  </a:lnTo>
                  <a:lnTo>
                    <a:pt x="0" y="505916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3956827" y="5803900"/>
            <a:ext cx="47625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5" dirty="0">
                <a:latin typeface="Times New Roman"/>
                <a:cs typeface="Times New Roman"/>
              </a:rPr>
              <a:t>L</a:t>
            </a:r>
            <a:r>
              <a:rPr sz="2200" dirty="0">
                <a:latin typeface="Times New Roman"/>
                <a:cs typeface="Times New Roman"/>
              </a:rPr>
              <a:t>12</a:t>
            </a:r>
            <a:endParaRPr sz="2200">
              <a:latin typeface="Times New Roman"/>
              <a:cs typeface="Times New Roman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442645" y="1922081"/>
            <a:ext cx="2279015" cy="685800"/>
            <a:chOff x="1442645" y="1922081"/>
            <a:chExt cx="2279015" cy="685800"/>
          </a:xfrm>
        </p:grpSpPr>
        <p:sp>
          <p:nvSpPr>
            <p:cNvPr id="14" name="object 14"/>
            <p:cNvSpPr/>
            <p:nvPr/>
          </p:nvSpPr>
          <p:spPr>
            <a:xfrm>
              <a:off x="1448995" y="1928431"/>
              <a:ext cx="2266315" cy="673100"/>
            </a:xfrm>
            <a:custGeom>
              <a:avLst/>
              <a:gdLst/>
              <a:ahLst/>
              <a:cxnLst/>
              <a:rect l="l" t="t" r="r" b="b"/>
              <a:pathLst>
                <a:path w="2266315" h="673100">
                  <a:moveTo>
                    <a:pt x="1888246" y="461665"/>
                  </a:moveTo>
                  <a:lnTo>
                    <a:pt x="1321771" y="461665"/>
                  </a:lnTo>
                  <a:lnTo>
                    <a:pt x="2129509" y="672802"/>
                  </a:lnTo>
                  <a:lnTo>
                    <a:pt x="1888246" y="461665"/>
                  </a:lnTo>
                  <a:close/>
                </a:path>
                <a:path w="2266315" h="673100">
                  <a:moveTo>
                    <a:pt x="2188950" y="0"/>
                  </a:moveTo>
                  <a:lnTo>
                    <a:pt x="76944" y="0"/>
                  </a:lnTo>
                  <a:lnTo>
                    <a:pt x="46993" y="6046"/>
                  </a:lnTo>
                  <a:lnTo>
                    <a:pt x="22536" y="22536"/>
                  </a:lnTo>
                  <a:lnTo>
                    <a:pt x="6046" y="46993"/>
                  </a:lnTo>
                  <a:lnTo>
                    <a:pt x="0" y="76944"/>
                  </a:lnTo>
                  <a:lnTo>
                    <a:pt x="0" y="384719"/>
                  </a:lnTo>
                  <a:lnTo>
                    <a:pt x="6046" y="414670"/>
                  </a:lnTo>
                  <a:lnTo>
                    <a:pt x="22536" y="439128"/>
                  </a:lnTo>
                  <a:lnTo>
                    <a:pt x="46993" y="455618"/>
                  </a:lnTo>
                  <a:lnTo>
                    <a:pt x="76944" y="461665"/>
                  </a:lnTo>
                  <a:lnTo>
                    <a:pt x="2188950" y="461665"/>
                  </a:lnTo>
                  <a:lnTo>
                    <a:pt x="2218900" y="455618"/>
                  </a:lnTo>
                  <a:lnTo>
                    <a:pt x="2243358" y="439128"/>
                  </a:lnTo>
                  <a:lnTo>
                    <a:pt x="2259848" y="414670"/>
                  </a:lnTo>
                  <a:lnTo>
                    <a:pt x="2265894" y="384719"/>
                  </a:lnTo>
                  <a:lnTo>
                    <a:pt x="2265894" y="76944"/>
                  </a:lnTo>
                  <a:lnTo>
                    <a:pt x="2259848" y="46993"/>
                  </a:lnTo>
                  <a:lnTo>
                    <a:pt x="2243358" y="22536"/>
                  </a:lnTo>
                  <a:lnTo>
                    <a:pt x="2218900" y="6046"/>
                  </a:lnTo>
                  <a:lnTo>
                    <a:pt x="218895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448995" y="1928431"/>
              <a:ext cx="2266315" cy="673100"/>
            </a:xfrm>
            <a:custGeom>
              <a:avLst/>
              <a:gdLst/>
              <a:ahLst/>
              <a:cxnLst/>
              <a:rect l="l" t="t" r="r" b="b"/>
              <a:pathLst>
                <a:path w="2266315" h="673100">
                  <a:moveTo>
                    <a:pt x="0" y="76945"/>
                  </a:moveTo>
                  <a:lnTo>
                    <a:pt x="6046" y="46994"/>
                  </a:lnTo>
                  <a:lnTo>
                    <a:pt x="22536" y="22536"/>
                  </a:lnTo>
                  <a:lnTo>
                    <a:pt x="46994" y="6046"/>
                  </a:lnTo>
                  <a:lnTo>
                    <a:pt x="76944" y="0"/>
                  </a:lnTo>
                  <a:lnTo>
                    <a:pt x="1321772" y="0"/>
                  </a:lnTo>
                  <a:lnTo>
                    <a:pt x="1888246" y="0"/>
                  </a:lnTo>
                  <a:lnTo>
                    <a:pt x="2188950" y="0"/>
                  </a:lnTo>
                  <a:lnTo>
                    <a:pt x="2218900" y="6046"/>
                  </a:lnTo>
                  <a:lnTo>
                    <a:pt x="2243358" y="22536"/>
                  </a:lnTo>
                  <a:lnTo>
                    <a:pt x="2259848" y="46994"/>
                  </a:lnTo>
                  <a:lnTo>
                    <a:pt x="2265895" y="76945"/>
                  </a:lnTo>
                  <a:lnTo>
                    <a:pt x="2265895" y="269304"/>
                  </a:lnTo>
                  <a:lnTo>
                    <a:pt x="2265895" y="384720"/>
                  </a:lnTo>
                  <a:lnTo>
                    <a:pt x="2259848" y="414671"/>
                  </a:lnTo>
                  <a:lnTo>
                    <a:pt x="2243358" y="439129"/>
                  </a:lnTo>
                  <a:lnTo>
                    <a:pt x="2218900" y="455619"/>
                  </a:lnTo>
                  <a:lnTo>
                    <a:pt x="2188950" y="461666"/>
                  </a:lnTo>
                  <a:lnTo>
                    <a:pt x="1888246" y="461666"/>
                  </a:lnTo>
                  <a:lnTo>
                    <a:pt x="2129510" y="672803"/>
                  </a:lnTo>
                  <a:lnTo>
                    <a:pt x="1321772" y="461666"/>
                  </a:lnTo>
                  <a:lnTo>
                    <a:pt x="76944" y="461666"/>
                  </a:lnTo>
                  <a:lnTo>
                    <a:pt x="46994" y="455619"/>
                  </a:lnTo>
                  <a:lnTo>
                    <a:pt x="22536" y="439129"/>
                  </a:lnTo>
                  <a:lnTo>
                    <a:pt x="6046" y="414671"/>
                  </a:lnTo>
                  <a:lnTo>
                    <a:pt x="0" y="384720"/>
                  </a:lnTo>
                  <a:lnTo>
                    <a:pt x="0" y="269304"/>
                  </a:lnTo>
                  <a:lnTo>
                    <a:pt x="0" y="7694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2343816" y="1972564"/>
            <a:ext cx="47625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5" dirty="0">
                <a:latin typeface="Times New Roman"/>
                <a:cs typeface="Times New Roman"/>
              </a:rPr>
              <a:t>L</a:t>
            </a:r>
            <a:r>
              <a:rPr sz="2200" dirty="0">
                <a:latin typeface="Times New Roman"/>
                <a:cs typeface="Times New Roman"/>
              </a:rPr>
              <a:t>19</a:t>
            </a:r>
            <a:endParaRPr sz="2200">
              <a:latin typeface="Times New Roman"/>
              <a:cs typeface="Times New Roman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5678309" y="1950253"/>
            <a:ext cx="2279015" cy="678180"/>
            <a:chOff x="5678309" y="1950253"/>
            <a:chExt cx="2279015" cy="678180"/>
          </a:xfrm>
        </p:grpSpPr>
        <p:sp>
          <p:nvSpPr>
            <p:cNvPr id="18" name="object 18"/>
            <p:cNvSpPr/>
            <p:nvPr/>
          </p:nvSpPr>
          <p:spPr>
            <a:xfrm>
              <a:off x="5684659" y="1956603"/>
              <a:ext cx="2266315" cy="665480"/>
            </a:xfrm>
            <a:custGeom>
              <a:avLst/>
              <a:gdLst/>
              <a:ahLst/>
              <a:cxnLst/>
              <a:rect l="l" t="t" r="r" b="b"/>
              <a:pathLst>
                <a:path w="2266315" h="665480">
                  <a:moveTo>
                    <a:pt x="1888246" y="461666"/>
                  </a:moveTo>
                  <a:lnTo>
                    <a:pt x="1321771" y="461666"/>
                  </a:lnTo>
                  <a:lnTo>
                    <a:pt x="1230108" y="665307"/>
                  </a:lnTo>
                  <a:lnTo>
                    <a:pt x="1888246" y="461666"/>
                  </a:lnTo>
                  <a:close/>
                </a:path>
                <a:path w="2266315" h="665480">
                  <a:moveTo>
                    <a:pt x="2188950" y="0"/>
                  </a:moveTo>
                  <a:lnTo>
                    <a:pt x="76944" y="0"/>
                  </a:lnTo>
                  <a:lnTo>
                    <a:pt x="46994" y="6046"/>
                  </a:lnTo>
                  <a:lnTo>
                    <a:pt x="22536" y="22536"/>
                  </a:lnTo>
                  <a:lnTo>
                    <a:pt x="6046" y="46994"/>
                  </a:lnTo>
                  <a:lnTo>
                    <a:pt x="0" y="76945"/>
                  </a:lnTo>
                  <a:lnTo>
                    <a:pt x="0" y="384721"/>
                  </a:lnTo>
                  <a:lnTo>
                    <a:pt x="6046" y="414671"/>
                  </a:lnTo>
                  <a:lnTo>
                    <a:pt x="22536" y="439129"/>
                  </a:lnTo>
                  <a:lnTo>
                    <a:pt x="46994" y="455619"/>
                  </a:lnTo>
                  <a:lnTo>
                    <a:pt x="76944" y="461666"/>
                  </a:lnTo>
                  <a:lnTo>
                    <a:pt x="2188950" y="461666"/>
                  </a:lnTo>
                  <a:lnTo>
                    <a:pt x="2218900" y="455619"/>
                  </a:lnTo>
                  <a:lnTo>
                    <a:pt x="2243358" y="439129"/>
                  </a:lnTo>
                  <a:lnTo>
                    <a:pt x="2259848" y="414671"/>
                  </a:lnTo>
                  <a:lnTo>
                    <a:pt x="2265894" y="384721"/>
                  </a:lnTo>
                  <a:lnTo>
                    <a:pt x="2265894" y="76945"/>
                  </a:lnTo>
                  <a:lnTo>
                    <a:pt x="2259848" y="46994"/>
                  </a:lnTo>
                  <a:lnTo>
                    <a:pt x="2243358" y="22536"/>
                  </a:lnTo>
                  <a:lnTo>
                    <a:pt x="2218900" y="6046"/>
                  </a:lnTo>
                  <a:lnTo>
                    <a:pt x="218895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684659" y="1956603"/>
              <a:ext cx="2266315" cy="665480"/>
            </a:xfrm>
            <a:custGeom>
              <a:avLst/>
              <a:gdLst/>
              <a:ahLst/>
              <a:cxnLst/>
              <a:rect l="l" t="t" r="r" b="b"/>
              <a:pathLst>
                <a:path w="2266315" h="665480">
                  <a:moveTo>
                    <a:pt x="0" y="76945"/>
                  </a:moveTo>
                  <a:lnTo>
                    <a:pt x="6046" y="46994"/>
                  </a:lnTo>
                  <a:lnTo>
                    <a:pt x="22536" y="22536"/>
                  </a:lnTo>
                  <a:lnTo>
                    <a:pt x="46994" y="6046"/>
                  </a:lnTo>
                  <a:lnTo>
                    <a:pt x="76944" y="0"/>
                  </a:lnTo>
                  <a:lnTo>
                    <a:pt x="1321772" y="0"/>
                  </a:lnTo>
                  <a:lnTo>
                    <a:pt x="1888246" y="0"/>
                  </a:lnTo>
                  <a:lnTo>
                    <a:pt x="2188950" y="0"/>
                  </a:lnTo>
                  <a:lnTo>
                    <a:pt x="2218900" y="6046"/>
                  </a:lnTo>
                  <a:lnTo>
                    <a:pt x="2243358" y="22536"/>
                  </a:lnTo>
                  <a:lnTo>
                    <a:pt x="2259848" y="46994"/>
                  </a:lnTo>
                  <a:lnTo>
                    <a:pt x="2265895" y="76945"/>
                  </a:lnTo>
                  <a:lnTo>
                    <a:pt x="2265895" y="269304"/>
                  </a:lnTo>
                  <a:lnTo>
                    <a:pt x="2265895" y="384720"/>
                  </a:lnTo>
                  <a:lnTo>
                    <a:pt x="2259848" y="414671"/>
                  </a:lnTo>
                  <a:lnTo>
                    <a:pt x="2243358" y="439129"/>
                  </a:lnTo>
                  <a:lnTo>
                    <a:pt x="2218900" y="455619"/>
                  </a:lnTo>
                  <a:lnTo>
                    <a:pt x="2188950" y="461666"/>
                  </a:lnTo>
                  <a:lnTo>
                    <a:pt x="1888246" y="461666"/>
                  </a:lnTo>
                  <a:lnTo>
                    <a:pt x="1230108" y="665307"/>
                  </a:lnTo>
                  <a:lnTo>
                    <a:pt x="1321772" y="461666"/>
                  </a:lnTo>
                  <a:lnTo>
                    <a:pt x="76944" y="461666"/>
                  </a:lnTo>
                  <a:lnTo>
                    <a:pt x="46994" y="455619"/>
                  </a:lnTo>
                  <a:lnTo>
                    <a:pt x="22536" y="439129"/>
                  </a:lnTo>
                  <a:lnTo>
                    <a:pt x="6046" y="414671"/>
                  </a:lnTo>
                  <a:lnTo>
                    <a:pt x="0" y="384720"/>
                  </a:lnTo>
                  <a:lnTo>
                    <a:pt x="0" y="269304"/>
                  </a:lnTo>
                  <a:lnTo>
                    <a:pt x="0" y="7694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6086563" y="1999996"/>
            <a:ext cx="146240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latin typeface="Times New Roman"/>
                <a:cs typeface="Times New Roman"/>
              </a:rPr>
              <a:t>L25,26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&amp;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27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Lecture</a:t>
            </a:r>
            <a:r>
              <a:rPr spc="-15" dirty="0"/>
              <a:t> </a:t>
            </a:r>
            <a:r>
              <a:rPr dirty="0"/>
              <a:t>5</a:t>
            </a:r>
            <a:r>
              <a:rPr spc="-15" dirty="0"/>
              <a:t> </a:t>
            </a:r>
            <a:r>
              <a:rPr dirty="0"/>
              <a:t>-</a:t>
            </a:r>
            <a:r>
              <a:rPr spc="-25" dirty="0"/>
              <a:t> </a:t>
            </a:r>
            <a:r>
              <a:rPr spc="-5" dirty="0"/>
              <a:t>Methods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0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6014" y="821943"/>
            <a:ext cx="10399395" cy="751205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 marR="5080">
              <a:lnSpc>
                <a:spcPts val="2710"/>
              </a:lnSpc>
              <a:spcBef>
                <a:spcPts val="430"/>
              </a:spcBef>
            </a:pPr>
            <a:r>
              <a:rPr sz="2500" dirty="0">
                <a:latin typeface="Times New Roman"/>
                <a:cs typeface="Times New Roman"/>
              </a:rPr>
              <a:t>Methods can be used to reduce redundant coding and enable code reuse. Methods </a:t>
            </a:r>
            <a:r>
              <a:rPr sz="2500" spc="-61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can</a:t>
            </a:r>
            <a:r>
              <a:rPr sz="2500" spc="-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also be used to modularize code and</a:t>
            </a:r>
            <a:r>
              <a:rPr sz="2500" spc="-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improve the quality of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the program.</a:t>
            </a:r>
            <a:endParaRPr sz="25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1250950"/>
            <a:chOff x="0" y="0"/>
            <a:chExt cx="12192000" cy="1250950"/>
          </a:xfrm>
        </p:grpSpPr>
        <p:sp>
          <p:nvSpPr>
            <p:cNvPr id="4" name="object 4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993139" y="118871"/>
            <a:ext cx="4272915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dirty="0">
                <a:latin typeface="Times New Roman"/>
                <a:cs typeface="Times New Roman"/>
              </a:rPr>
              <a:t>5.5.</a:t>
            </a:r>
            <a:r>
              <a:rPr sz="3500" spc="-30" dirty="0">
                <a:latin typeface="Times New Roman"/>
                <a:cs typeface="Times New Roman"/>
              </a:rPr>
              <a:t> </a:t>
            </a:r>
            <a:r>
              <a:rPr sz="3500" spc="-5" dirty="0">
                <a:latin typeface="Times New Roman"/>
                <a:cs typeface="Times New Roman"/>
              </a:rPr>
              <a:t>Modularizing</a:t>
            </a:r>
            <a:r>
              <a:rPr sz="3500" spc="-25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Code</a:t>
            </a:r>
            <a:endParaRPr sz="3500">
              <a:latin typeface="Times New Roman"/>
              <a:cs typeface="Times New Roman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64974" y="1912147"/>
            <a:ext cx="5325831" cy="4327237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Lecture</a:t>
            </a:r>
            <a:r>
              <a:rPr spc="-15" dirty="0"/>
              <a:t> </a:t>
            </a:r>
            <a:r>
              <a:rPr dirty="0"/>
              <a:t>5</a:t>
            </a:r>
            <a:r>
              <a:rPr spc="-15" dirty="0"/>
              <a:t> </a:t>
            </a:r>
            <a:r>
              <a:rPr dirty="0"/>
              <a:t>-</a:t>
            </a:r>
            <a:r>
              <a:rPr spc="-25" dirty="0"/>
              <a:t> </a:t>
            </a:r>
            <a:r>
              <a:rPr spc="-5" dirty="0"/>
              <a:t>Methods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0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040755"/>
            <a:chOff x="0" y="0"/>
            <a:chExt cx="12192000" cy="604075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9611" y="1086295"/>
              <a:ext cx="6090595" cy="4948608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81629" y="4542744"/>
              <a:ext cx="5914390" cy="1497965"/>
            </a:xfrm>
            <a:custGeom>
              <a:avLst/>
              <a:gdLst/>
              <a:ahLst/>
              <a:cxnLst/>
              <a:rect l="l" t="t" r="r" b="b"/>
              <a:pathLst>
                <a:path w="5914390" h="1497964">
                  <a:moveTo>
                    <a:pt x="5914370" y="0"/>
                  </a:moveTo>
                  <a:lnTo>
                    <a:pt x="0" y="0"/>
                  </a:lnTo>
                  <a:lnTo>
                    <a:pt x="0" y="1497795"/>
                  </a:lnTo>
                  <a:lnTo>
                    <a:pt x="5914370" y="1497795"/>
                  </a:lnTo>
                  <a:lnTo>
                    <a:pt x="591437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67040" y="2224505"/>
              <a:ext cx="6752338" cy="65940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902493" y="2852419"/>
              <a:ext cx="5838163" cy="318812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93139" y="118871"/>
            <a:ext cx="4272915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5.5.</a:t>
            </a:r>
            <a:r>
              <a:rPr spc="-30" dirty="0"/>
              <a:t> </a:t>
            </a:r>
            <a:r>
              <a:rPr spc="-5" dirty="0"/>
              <a:t>Modularizing</a:t>
            </a:r>
            <a:r>
              <a:rPr spc="-25" dirty="0"/>
              <a:t> </a:t>
            </a:r>
            <a:r>
              <a:rPr dirty="0"/>
              <a:t>Code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Lecture</a:t>
            </a:r>
            <a:r>
              <a:rPr spc="-15" dirty="0"/>
              <a:t> </a:t>
            </a:r>
            <a:r>
              <a:rPr dirty="0"/>
              <a:t>5</a:t>
            </a:r>
            <a:r>
              <a:rPr spc="-15" dirty="0"/>
              <a:t> </a:t>
            </a:r>
            <a:r>
              <a:rPr dirty="0"/>
              <a:t>-</a:t>
            </a:r>
            <a:r>
              <a:rPr spc="-25" dirty="0"/>
              <a:t> </a:t>
            </a:r>
            <a:r>
              <a:rPr spc="-5" dirty="0"/>
              <a:t>Methods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0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1426845"/>
            <a:chOff x="0" y="0"/>
            <a:chExt cx="12192000" cy="1426845"/>
          </a:xfrm>
        </p:grpSpPr>
        <p:sp>
          <p:nvSpPr>
            <p:cNvPr id="3" name="object 3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7871" y="865998"/>
              <a:ext cx="6541327" cy="560495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93139" y="118871"/>
            <a:ext cx="4272915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5.5.</a:t>
            </a:r>
            <a:r>
              <a:rPr spc="-30" dirty="0"/>
              <a:t> </a:t>
            </a:r>
            <a:r>
              <a:rPr spc="-5" dirty="0"/>
              <a:t>Modularizing</a:t>
            </a:r>
            <a:r>
              <a:rPr spc="-25" dirty="0"/>
              <a:t> </a:t>
            </a:r>
            <a:r>
              <a:rPr dirty="0"/>
              <a:t>Code</a:t>
            </a: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84288" y="1541653"/>
            <a:ext cx="4331540" cy="2999792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3957968" y="3423411"/>
            <a:ext cx="7602855" cy="23818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latin typeface="Times New Roman"/>
                <a:cs typeface="Times New Roman"/>
              </a:rPr>
              <a:t>Advantage:</a:t>
            </a:r>
            <a:endParaRPr sz="2200">
              <a:latin typeface="Times New Roman"/>
              <a:cs typeface="Times New Roman"/>
            </a:endParaRPr>
          </a:p>
          <a:p>
            <a:pPr marL="12700" marR="10795">
              <a:lnSpc>
                <a:spcPts val="2590"/>
              </a:lnSpc>
              <a:spcBef>
                <a:spcPts val="200"/>
              </a:spcBef>
              <a:buSzPct val="95454"/>
              <a:buAutoNum type="arabicPeriod"/>
              <a:tabLst>
                <a:tab pos="222885" algn="l"/>
              </a:tabLst>
            </a:pPr>
            <a:r>
              <a:rPr sz="2200" dirty="0">
                <a:latin typeface="Times New Roman"/>
                <a:cs typeface="Times New Roman"/>
              </a:rPr>
              <a:t>It </a:t>
            </a:r>
            <a:r>
              <a:rPr sz="2200" b="1" i="1" spc="-5" dirty="0">
                <a:latin typeface="Times New Roman"/>
                <a:cs typeface="Times New Roman"/>
              </a:rPr>
              <a:t>isolates </a:t>
            </a:r>
            <a:r>
              <a:rPr sz="2200" dirty="0">
                <a:latin typeface="Times New Roman"/>
                <a:cs typeface="Times New Roman"/>
              </a:rPr>
              <a:t>the </a:t>
            </a:r>
            <a:r>
              <a:rPr sz="2200" spc="-5" dirty="0">
                <a:latin typeface="Times New Roman"/>
                <a:cs typeface="Times New Roman"/>
              </a:rPr>
              <a:t>problem </a:t>
            </a:r>
            <a:r>
              <a:rPr sz="2200" dirty="0">
                <a:latin typeface="Times New Roman"/>
                <a:cs typeface="Times New Roman"/>
              </a:rPr>
              <a:t>for </a:t>
            </a:r>
            <a:r>
              <a:rPr sz="2200" spc="-5" dirty="0">
                <a:latin typeface="Times New Roman"/>
                <a:cs typeface="Times New Roman"/>
              </a:rPr>
              <a:t>computing </a:t>
            </a:r>
            <a:r>
              <a:rPr sz="2200" dirty="0">
                <a:latin typeface="Times New Roman"/>
                <a:cs typeface="Times New Roman"/>
              </a:rPr>
              <a:t>the </a:t>
            </a:r>
            <a:r>
              <a:rPr sz="2200" b="1" dirty="0">
                <a:solidFill>
                  <a:srgbClr val="00997F"/>
                </a:solidFill>
                <a:latin typeface="Arial"/>
                <a:cs typeface="Arial"/>
              </a:rPr>
              <a:t>gcd </a:t>
            </a:r>
            <a:r>
              <a:rPr sz="2200" dirty="0">
                <a:latin typeface="Times New Roman"/>
                <a:cs typeface="Times New Roman"/>
              </a:rPr>
              <a:t>from the </a:t>
            </a:r>
            <a:r>
              <a:rPr sz="2200" spc="-5" dirty="0">
                <a:latin typeface="Times New Roman"/>
                <a:cs typeface="Times New Roman"/>
              </a:rPr>
              <a:t>rest </a:t>
            </a:r>
            <a:r>
              <a:rPr sz="2200" dirty="0">
                <a:latin typeface="Times New Roman"/>
                <a:cs typeface="Times New Roman"/>
              </a:rPr>
              <a:t>of the </a:t>
            </a:r>
            <a:r>
              <a:rPr sz="2200" spc="-53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code </a:t>
            </a:r>
            <a:r>
              <a:rPr sz="2200" dirty="0">
                <a:latin typeface="Times New Roman"/>
                <a:cs typeface="Times New Roman"/>
              </a:rPr>
              <a:t>in the </a:t>
            </a:r>
            <a:r>
              <a:rPr sz="2200" spc="-5" dirty="0">
                <a:latin typeface="Times New Roman"/>
                <a:cs typeface="Times New Roman"/>
              </a:rPr>
              <a:t>main method. Thus, </a:t>
            </a:r>
            <a:r>
              <a:rPr sz="2200" dirty="0">
                <a:latin typeface="Times New Roman"/>
                <a:cs typeface="Times New Roman"/>
              </a:rPr>
              <a:t>the logic </a:t>
            </a:r>
            <a:r>
              <a:rPr sz="2200" b="1" i="1" spc="-5" dirty="0">
                <a:latin typeface="Times New Roman"/>
                <a:cs typeface="Times New Roman"/>
              </a:rPr>
              <a:t>becomes clear</a:t>
            </a:r>
            <a:r>
              <a:rPr sz="2200" spc="-5" dirty="0">
                <a:latin typeface="Times New Roman"/>
                <a:cs typeface="Times New Roman"/>
              </a:rPr>
              <a:t>, and </a:t>
            </a:r>
            <a:r>
              <a:rPr sz="2200" dirty="0">
                <a:latin typeface="Times New Roman"/>
                <a:cs typeface="Times New Roman"/>
              </a:rPr>
              <a:t>the 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program </a:t>
            </a:r>
            <a:r>
              <a:rPr sz="2200" dirty="0">
                <a:latin typeface="Times New Roman"/>
                <a:cs typeface="Times New Roman"/>
              </a:rPr>
              <a:t>is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b="1" i="1" spc="-5" dirty="0">
                <a:latin typeface="Times New Roman"/>
                <a:cs typeface="Times New Roman"/>
              </a:rPr>
              <a:t>easier</a:t>
            </a:r>
            <a:r>
              <a:rPr sz="2200" b="1" i="1" spc="-10" dirty="0">
                <a:latin typeface="Times New Roman"/>
                <a:cs typeface="Times New Roman"/>
              </a:rPr>
              <a:t> </a:t>
            </a:r>
            <a:r>
              <a:rPr sz="2200" b="1" i="1" dirty="0">
                <a:latin typeface="Times New Roman"/>
                <a:cs typeface="Times New Roman"/>
              </a:rPr>
              <a:t>to </a:t>
            </a:r>
            <a:r>
              <a:rPr sz="2200" b="1" i="1" spc="-5" dirty="0">
                <a:latin typeface="Times New Roman"/>
                <a:cs typeface="Times New Roman"/>
              </a:rPr>
              <a:t>read</a:t>
            </a:r>
            <a:r>
              <a:rPr sz="2200" spc="-5" dirty="0">
                <a:latin typeface="Times New Roman"/>
                <a:cs typeface="Times New Roman"/>
              </a:rPr>
              <a:t>.</a:t>
            </a:r>
            <a:endParaRPr sz="2200">
              <a:latin typeface="Times New Roman"/>
              <a:cs typeface="Times New Roman"/>
            </a:endParaRPr>
          </a:p>
          <a:p>
            <a:pPr marL="12700" marR="5080">
              <a:lnSpc>
                <a:spcPts val="2590"/>
              </a:lnSpc>
              <a:spcBef>
                <a:spcPts val="125"/>
              </a:spcBef>
              <a:buSzPct val="95454"/>
              <a:buAutoNum type="arabicPeriod"/>
              <a:tabLst>
                <a:tab pos="222885" algn="l"/>
              </a:tabLst>
            </a:pPr>
            <a:r>
              <a:rPr sz="2200" dirty="0">
                <a:latin typeface="Times New Roman"/>
                <a:cs typeface="Times New Roman"/>
              </a:rPr>
              <a:t>The</a:t>
            </a:r>
            <a:r>
              <a:rPr sz="2200" spc="-5" dirty="0">
                <a:latin typeface="Times New Roman"/>
                <a:cs typeface="Times New Roman"/>
              </a:rPr>
              <a:t> errors </a:t>
            </a:r>
            <a:r>
              <a:rPr sz="2200" dirty="0">
                <a:latin typeface="Times New Roman"/>
                <a:cs typeface="Times New Roman"/>
              </a:rPr>
              <a:t>on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computing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the </a:t>
            </a:r>
            <a:r>
              <a:rPr sz="2200" spc="-5" dirty="0">
                <a:latin typeface="Times New Roman"/>
                <a:cs typeface="Times New Roman"/>
              </a:rPr>
              <a:t>gcd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are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confined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in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the </a:t>
            </a:r>
            <a:r>
              <a:rPr sz="2200" b="1" dirty="0">
                <a:solidFill>
                  <a:srgbClr val="00997F"/>
                </a:solidFill>
                <a:latin typeface="Arial"/>
                <a:cs typeface="Arial"/>
              </a:rPr>
              <a:t>gcd</a:t>
            </a:r>
            <a:r>
              <a:rPr sz="2200" b="1" spc="10" dirty="0">
                <a:solidFill>
                  <a:srgbClr val="00997F"/>
                </a:solidFill>
                <a:latin typeface="Arial"/>
                <a:cs typeface="Arial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method, </a:t>
            </a:r>
            <a:r>
              <a:rPr sz="2200" spc="-53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which </a:t>
            </a:r>
            <a:r>
              <a:rPr sz="2200" b="1" i="1" spc="-5" dirty="0">
                <a:latin typeface="Times New Roman"/>
                <a:cs typeface="Times New Roman"/>
              </a:rPr>
              <a:t>narrows</a:t>
            </a:r>
            <a:r>
              <a:rPr sz="2200" b="1" i="1" spc="-10" dirty="0">
                <a:latin typeface="Times New Roman"/>
                <a:cs typeface="Times New Roman"/>
              </a:rPr>
              <a:t> </a:t>
            </a:r>
            <a:r>
              <a:rPr sz="2200" b="1" i="1" dirty="0">
                <a:latin typeface="Times New Roman"/>
                <a:cs typeface="Times New Roman"/>
              </a:rPr>
              <a:t>the</a:t>
            </a:r>
            <a:r>
              <a:rPr sz="2200" b="1" i="1" spc="-5" dirty="0">
                <a:latin typeface="Times New Roman"/>
                <a:cs typeface="Times New Roman"/>
              </a:rPr>
              <a:t> scope </a:t>
            </a:r>
            <a:r>
              <a:rPr sz="2200" b="1" i="1" dirty="0">
                <a:latin typeface="Times New Roman"/>
                <a:cs typeface="Times New Roman"/>
              </a:rPr>
              <a:t>of </a:t>
            </a:r>
            <a:r>
              <a:rPr sz="2200" b="1" i="1" spc="-5" dirty="0">
                <a:latin typeface="Times New Roman"/>
                <a:cs typeface="Times New Roman"/>
              </a:rPr>
              <a:t>debugging</a:t>
            </a:r>
            <a:r>
              <a:rPr sz="2200" spc="-5" dirty="0">
                <a:latin typeface="Times New Roman"/>
                <a:cs typeface="Times New Roman"/>
              </a:rPr>
              <a:t>.</a:t>
            </a:r>
            <a:endParaRPr sz="2200">
              <a:latin typeface="Times New Roman"/>
              <a:cs typeface="Times New Roman"/>
            </a:endParaRPr>
          </a:p>
          <a:p>
            <a:pPr marL="222885" indent="-210185">
              <a:lnSpc>
                <a:spcPts val="2635"/>
              </a:lnSpc>
              <a:buSzPct val="95454"/>
              <a:buAutoNum type="arabicPeriod"/>
              <a:tabLst>
                <a:tab pos="222885" algn="l"/>
              </a:tabLst>
            </a:pPr>
            <a:r>
              <a:rPr sz="2200" dirty="0">
                <a:latin typeface="Times New Roman"/>
                <a:cs typeface="Times New Roman"/>
              </a:rPr>
              <a:t>The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00997F"/>
                </a:solidFill>
                <a:latin typeface="Arial"/>
                <a:cs typeface="Arial"/>
              </a:rPr>
              <a:t>gcd</a:t>
            </a:r>
            <a:r>
              <a:rPr sz="2200" b="1" spc="5" dirty="0">
                <a:solidFill>
                  <a:srgbClr val="00997F"/>
                </a:solidFill>
                <a:latin typeface="Arial"/>
                <a:cs typeface="Arial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method</a:t>
            </a:r>
            <a:r>
              <a:rPr sz="2200" dirty="0">
                <a:latin typeface="Times New Roman"/>
                <a:cs typeface="Times New Roman"/>
              </a:rPr>
              <a:t> now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b="1" i="1" spc="-5" dirty="0">
                <a:latin typeface="Times New Roman"/>
                <a:cs typeface="Times New Roman"/>
              </a:rPr>
              <a:t>can</a:t>
            </a:r>
            <a:r>
              <a:rPr sz="2200" b="1" i="1" dirty="0">
                <a:latin typeface="Times New Roman"/>
                <a:cs typeface="Times New Roman"/>
              </a:rPr>
              <a:t> be</a:t>
            </a:r>
            <a:r>
              <a:rPr sz="2200" b="1" i="1" spc="-5" dirty="0">
                <a:latin typeface="Times New Roman"/>
                <a:cs typeface="Times New Roman"/>
              </a:rPr>
              <a:t> reused </a:t>
            </a:r>
            <a:r>
              <a:rPr sz="2200" dirty="0">
                <a:latin typeface="Times New Roman"/>
                <a:cs typeface="Times New Roman"/>
              </a:rPr>
              <a:t>by </a:t>
            </a:r>
            <a:r>
              <a:rPr sz="2200" spc="-5" dirty="0">
                <a:latin typeface="Times New Roman"/>
                <a:cs typeface="Times New Roman"/>
              </a:rPr>
              <a:t>other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programs.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Lecture</a:t>
            </a:r>
            <a:r>
              <a:rPr spc="-15" dirty="0"/>
              <a:t> </a:t>
            </a:r>
            <a:r>
              <a:rPr dirty="0"/>
              <a:t>5</a:t>
            </a:r>
            <a:r>
              <a:rPr spc="-15" dirty="0"/>
              <a:t> </a:t>
            </a:r>
            <a:r>
              <a:rPr dirty="0"/>
              <a:t>-</a:t>
            </a:r>
            <a:r>
              <a:rPr spc="-25" dirty="0"/>
              <a:t> </a:t>
            </a:r>
            <a:r>
              <a:rPr spc="-5" dirty="0"/>
              <a:t>Methods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0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09676" y="1227835"/>
            <a:ext cx="5685155" cy="3271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Ov</a:t>
            </a:r>
            <a:r>
              <a:rPr sz="2400" spc="-5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r</a:t>
            </a:r>
            <a:r>
              <a:rPr sz="2400" spc="-5" dirty="0">
                <a:latin typeface="Times New Roman"/>
                <a:cs typeface="Times New Roman"/>
              </a:rPr>
              <a:t>l</a:t>
            </a:r>
            <a:r>
              <a:rPr sz="2400" dirty="0">
                <a:latin typeface="Times New Roman"/>
                <a:cs typeface="Times New Roman"/>
              </a:rPr>
              <a:t>o</a:t>
            </a:r>
            <a:r>
              <a:rPr sz="2400" spc="-5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d</a:t>
            </a:r>
            <a:r>
              <a:rPr sz="2400" spc="-5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ng </a:t>
            </a:r>
            <a:r>
              <a:rPr sz="2400" spc="-5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he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ma</a:t>
            </a:r>
            <a:r>
              <a:rPr sz="2400" b="1" dirty="0">
                <a:latin typeface="Courier New"/>
                <a:cs typeface="Courier New"/>
              </a:rPr>
              <a:t>x</a:t>
            </a:r>
            <a:r>
              <a:rPr sz="2400" b="1" spc="-844" dirty="0">
                <a:latin typeface="Courier New"/>
                <a:cs typeface="Courier New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</a:t>
            </a:r>
            <a:r>
              <a:rPr sz="2400" spc="-5" dirty="0">
                <a:latin typeface="Times New Roman"/>
                <a:cs typeface="Times New Roman"/>
              </a:rPr>
              <a:t>et</a:t>
            </a:r>
            <a:r>
              <a:rPr sz="2400" dirty="0">
                <a:latin typeface="Times New Roman"/>
                <a:cs typeface="Times New Roman"/>
              </a:rPr>
              <a:t>hod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4000">
              <a:latin typeface="Times New Roman"/>
              <a:cs typeface="Times New Roman"/>
            </a:endParaRPr>
          </a:p>
          <a:p>
            <a:pPr marL="241300" marR="5080" indent="-228600">
              <a:lnSpc>
                <a:spcPts val="2590"/>
              </a:lnSpc>
            </a:pPr>
            <a:r>
              <a:rPr sz="2400" b="1" spc="-5" dirty="0">
                <a:solidFill>
                  <a:srgbClr val="2F5597"/>
                </a:solidFill>
                <a:latin typeface="Courier New"/>
                <a:cs typeface="Courier New"/>
              </a:rPr>
              <a:t>public</a:t>
            </a:r>
            <a:r>
              <a:rPr sz="2400" b="1" spc="-40" dirty="0">
                <a:solidFill>
                  <a:srgbClr val="2F5597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2F5597"/>
                </a:solidFill>
                <a:latin typeface="Courier New"/>
                <a:cs typeface="Courier New"/>
              </a:rPr>
              <a:t>static</a:t>
            </a:r>
            <a:r>
              <a:rPr sz="2400" b="1" spc="-40" dirty="0">
                <a:solidFill>
                  <a:srgbClr val="2F5597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2F5597"/>
                </a:solidFill>
                <a:latin typeface="Courier New"/>
                <a:cs typeface="Courier New"/>
              </a:rPr>
              <a:t>double</a:t>
            </a:r>
            <a:r>
              <a:rPr sz="2400" b="1" spc="-30" dirty="0">
                <a:solidFill>
                  <a:srgbClr val="2F5597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max(double </a:t>
            </a:r>
            <a:r>
              <a:rPr sz="2400" b="1" spc="-142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num1,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double</a:t>
            </a:r>
            <a:r>
              <a:rPr sz="2400" b="1" spc="-1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num2)</a:t>
            </a:r>
            <a:r>
              <a:rPr sz="2400" b="1" spc="-1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377825">
              <a:lnSpc>
                <a:spcPts val="2425"/>
              </a:lnSpc>
            </a:pPr>
            <a:r>
              <a:rPr sz="2400" b="1" spc="-5" dirty="0">
                <a:latin typeface="Courier New"/>
                <a:cs typeface="Courier New"/>
              </a:rPr>
              <a:t>if</a:t>
            </a:r>
            <a:r>
              <a:rPr sz="2400" b="1" spc="-4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(num1</a:t>
            </a:r>
            <a:r>
              <a:rPr sz="2400" b="1" spc="-3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&gt;</a:t>
            </a:r>
            <a:r>
              <a:rPr sz="2400" b="1" spc="-3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num2)</a:t>
            </a:r>
            <a:endParaRPr sz="2400">
              <a:latin typeface="Courier New"/>
              <a:cs typeface="Courier New"/>
            </a:endParaRPr>
          </a:p>
          <a:p>
            <a:pPr marL="377825" marR="2743200" indent="365125">
              <a:lnSpc>
                <a:spcPts val="2590"/>
              </a:lnSpc>
              <a:spcBef>
                <a:spcPts val="200"/>
              </a:spcBef>
            </a:pPr>
            <a:r>
              <a:rPr sz="2400" b="1" spc="-5" dirty="0">
                <a:latin typeface="Courier New"/>
                <a:cs typeface="Courier New"/>
              </a:rPr>
              <a:t>return</a:t>
            </a:r>
            <a:r>
              <a:rPr sz="2400" b="1" spc="-10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num1; </a:t>
            </a:r>
            <a:r>
              <a:rPr sz="2400" b="1" spc="-142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else</a:t>
            </a:r>
            <a:endParaRPr sz="2400">
              <a:latin typeface="Courier New"/>
              <a:cs typeface="Courier New"/>
            </a:endParaRPr>
          </a:p>
          <a:p>
            <a:pPr marL="742950">
              <a:lnSpc>
                <a:spcPts val="2315"/>
              </a:lnSpc>
            </a:pPr>
            <a:r>
              <a:rPr sz="2400" b="1" spc="-5" dirty="0">
                <a:latin typeface="Courier New"/>
                <a:cs typeface="Courier New"/>
              </a:rPr>
              <a:t>return</a:t>
            </a:r>
            <a:r>
              <a:rPr sz="2400" b="1" spc="-7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num2;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ts val="2735"/>
              </a:lnSpc>
            </a:pPr>
            <a:r>
              <a:rPr sz="2400" b="1" dirty="0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1250950"/>
            <a:chOff x="0" y="0"/>
            <a:chExt cx="12192000" cy="1250950"/>
          </a:xfrm>
        </p:grpSpPr>
        <p:sp>
          <p:nvSpPr>
            <p:cNvPr id="4" name="object 4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93139" y="118871"/>
            <a:ext cx="4272915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5.5.</a:t>
            </a:r>
            <a:r>
              <a:rPr spc="-30" dirty="0"/>
              <a:t> </a:t>
            </a:r>
            <a:r>
              <a:rPr spc="-5" dirty="0"/>
              <a:t>Modularizing</a:t>
            </a:r>
            <a:r>
              <a:rPr spc="-25" dirty="0"/>
              <a:t> </a:t>
            </a:r>
            <a:r>
              <a:rPr dirty="0"/>
              <a:t>Code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Lecture</a:t>
            </a:r>
            <a:r>
              <a:rPr spc="-15" dirty="0"/>
              <a:t> </a:t>
            </a:r>
            <a:r>
              <a:rPr dirty="0"/>
              <a:t>5</a:t>
            </a:r>
            <a:r>
              <a:rPr spc="-15" dirty="0"/>
              <a:t> </a:t>
            </a:r>
            <a:r>
              <a:rPr dirty="0"/>
              <a:t>-</a:t>
            </a:r>
            <a:r>
              <a:rPr spc="-25" dirty="0"/>
              <a:t> </a:t>
            </a:r>
            <a:r>
              <a:rPr spc="-5" dirty="0"/>
              <a:t>Methods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0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2825" y="993140"/>
            <a:ext cx="10478770" cy="117792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5080">
              <a:lnSpc>
                <a:spcPts val="2590"/>
              </a:lnSpc>
              <a:spcBef>
                <a:spcPts val="425"/>
              </a:spcBef>
            </a:pPr>
            <a:r>
              <a:rPr sz="2400" b="1" i="1" spc="-5" dirty="0">
                <a:latin typeface="Times New Roman"/>
                <a:cs typeface="Times New Roman"/>
              </a:rPr>
              <a:t>ambiguous</a:t>
            </a:r>
            <a:r>
              <a:rPr sz="2400" b="1" i="1" spc="5" dirty="0">
                <a:latin typeface="Times New Roman"/>
                <a:cs typeface="Times New Roman"/>
              </a:rPr>
              <a:t> </a:t>
            </a:r>
            <a:r>
              <a:rPr sz="2400" b="1" i="1" spc="-5" dirty="0">
                <a:latin typeface="Times New Roman"/>
                <a:cs typeface="Times New Roman"/>
              </a:rPr>
              <a:t>invocation</a:t>
            </a:r>
            <a:r>
              <a:rPr sz="2400" spc="-5" dirty="0">
                <a:latin typeface="Times New Roman"/>
                <a:cs typeface="Times New Roman"/>
              </a:rPr>
              <a:t>: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Sometimes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there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may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 </a:t>
            </a:r>
            <a:r>
              <a:rPr sz="2400" spc="-5" dirty="0">
                <a:latin typeface="Times New Roman"/>
                <a:cs typeface="Times New Roman"/>
              </a:rPr>
              <a:t>two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or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more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possible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matches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invocation</a:t>
            </a:r>
            <a:r>
              <a:rPr sz="2400" dirty="0">
                <a:latin typeface="Times New Roman"/>
                <a:cs typeface="Times New Roman"/>
              </a:rPr>
              <a:t> of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5" dirty="0">
                <a:latin typeface="Times New Roman"/>
                <a:cs typeface="Times New Roman"/>
              </a:rPr>
              <a:t>method,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but </a:t>
            </a:r>
            <a:r>
              <a:rPr sz="2400" spc="-5" dirty="0">
                <a:latin typeface="Times New Roman"/>
                <a:cs typeface="Times New Roman"/>
              </a:rPr>
              <a:t>the compiler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cannot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determine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most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specific match.</a:t>
            </a:r>
            <a:endParaRPr sz="2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85"/>
              </a:spcBef>
            </a:pPr>
            <a:r>
              <a:rPr sz="2400" spc="-5" dirty="0">
                <a:latin typeface="Times New Roman"/>
                <a:cs typeface="Times New Roman"/>
              </a:rPr>
              <a:t>Ambiguous invocation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could cause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compile </a:t>
            </a:r>
            <a:r>
              <a:rPr sz="2400" spc="-25" dirty="0">
                <a:latin typeface="Times New Roman"/>
                <a:cs typeface="Times New Roman"/>
              </a:rPr>
              <a:t>error.</a:t>
            </a:r>
            <a:endParaRPr sz="2400" dirty="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1250950"/>
            <a:chOff x="0" y="0"/>
            <a:chExt cx="12192000" cy="1250950"/>
          </a:xfrm>
        </p:grpSpPr>
        <p:sp>
          <p:nvSpPr>
            <p:cNvPr id="4" name="object 4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93139" y="118871"/>
            <a:ext cx="4272915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5.5.</a:t>
            </a:r>
            <a:r>
              <a:rPr spc="-30" dirty="0"/>
              <a:t> </a:t>
            </a:r>
            <a:r>
              <a:rPr spc="-5" dirty="0"/>
              <a:t>Modularizing</a:t>
            </a:r>
            <a:r>
              <a:rPr spc="-25" dirty="0"/>
              <a:t> </a:t>
            </a:r>
            <a:r>
              <a:rPr dirty="0"/>
              <a:t>Code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Lecture</a:t>
            </a:r>
            <a:r>
              <a:rPr spc="-15" dirty="0"/>
              <a:t> </a:t>
            </a:r>
            <a:r>
              <a:rPr dirty="0"/>
              <a:t>5</a:t>
            </a:r>
            <a:r>
              <a:rPr spc="-15" dirty="0"/>
              <a:t> </a:t>
            </a:r>
            <a:r>
              <a:rPr dirty="0"/>
              <a:t>-</a:t>
            </a:r>
            <a:r>
              <a:rPr spc="-25" dirty="0"/>
              <a:t> </a:t>
            </a:r>
            <a:r>
              <a:rPr spc="-5" dirty="0"/>
              <a:t>Methods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00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E37206B-B205-9574-61FE-240260435EBA}"/>
              </a:ext>
            </a:extLst>
          </p:cNvPr>
          <p:cNvSpPr txBox="1"/>
          <p:nvPr/>
        </p:nvSpPr>
        <p:spPr>
          <a:xfrm>
            <a:off x="9144000" y="5476946"/>
            <a:ext cx="27044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Switch to code – overload,</a:t>
            </a:r>
          </a:p>
          <a:p>
            <a:r>
              <a:rPr lang="en-US" b="1" dirty="0" err="1">
                <a:solidFill>
                  <a:srgbClr val="FF0000"/>
                </a:solidFill>
              </a:rPr>
              <a:t>AmbiguousInvocation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0369" y="1016508"/>
            <a:ext cx="7797800" cy="520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2F5597"/>
                </a:solidFill>
                <a:latin typeface="Courier New"/>
                <a:cs typeface="Courier New"/>
              </a:rPr>
              <a:t>public</a:t>
            </a:r>
            <a:r>
              <a:rPr sz="2000" b="1" spc="-30" dirty="0">
                <a:solidFill>
                  <a:srgbClr val="2F5597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2F5597"/>
                </a:solidFill>
                <a:latin typeface="Courier New"/>
                <a:cs typeface="Courier New"/>
              </a:rPr>
              <a:t>class</a:t>
            </a:r>
            <a:r>
              <a:rPr sz="2000" b="1" spc="-25" dirty="0">
                <a:solidFill>
                  <a:srgbClr val="2F5597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2F5597"/>
                </a:solidFill>
                <a:latin typeface="Courier New"/>
                <a:cs typeface="Courier New"/>
              </a:rPr>
              <a:t>AmbiguousOverloading</a:t>
            </a:r>
            <a:r>
              <a:rPr sz="2000" b="1" spc="-30" dirty="0">
                <a:solidFill>
                  <a:srgbClr val="2F5597"/>
                </a:solidFill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622300" marR="1376045" indent="-304800">
              <a:lnSpc>
                <a:spcPct val="100000"/>
              </a:lnSpc>
            </a:pPr>
            <a:r>
              <a:rPr sz="2000" b="1" spc="-5" dirty="0">
                <a:solidFill>
                  <a:srgbClr val="2F5597"/>
                </a:solidFill>
                <a:latin typeface="Courier New"/>
                <a:cs typeface="Courier New"/>
              </a:rPr>
              <a:t>public static void </a:t>
            </a:r>
            <a:r>
              <a:rPr sz="2000" b="1" spc="-5" dirty="0">
                <a:latin typeface="Courier New"/>
                <a:cs typeface="Courier New"/>
              </a:rPr>
              <a:t>main(String[] args) </a:t>
            </a:r>
            <a:r>
              <a:rPr sz="2000" b="1" dirty="0">
                <a:latin typeface="Courier New"/>
                <a:cs typeface="Courier New"/>
              </a:rPr>
              <a:t>{ </a:t>
            </a:r>
            <a:r>
              <a:rPr sz="2000" b="1" spc="-1190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System.out.println(max(1,</a:t>
            </a:r>
            <a:r>
              <a:rPr sz="2000" b="1" spc="-20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2));</a:t>
            </a:r>
            <a:endParaRPr sz="2000">
              <a:latin typeface="Courier New"/>
              <a:cs typeface="Courier New"/>
            </a:endParaRPr>
          </a:p>
          <a:p>
            <a:pPr marL="317500">
              <a:lnSpc>
                <a:spcPct val="100000"/>
              </a:lnSpc>
            </a:pPr>
            <a:r>
              <a:rPr sz="2000" b="1" dirty="0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 marL="622300" marR="5080" indent="-304800">
              <a:lnSpc>
                <a:spcPct val="100000"/>
              </a:lnSpc>
            </a:pPr>
            <a:r>
              <a:rPr sz="2000" b="1" spc="-5" dirty="0">
                <a:solidFill>
                  <a:srgbClr val="2F5597"/>
                </a:solidFill>
                <a:latin typeface="Courier New"/>
                <a:cs typeface="Courier New"/>
              </a:rPr>
              <a:t>public static double max</a:t>
            </a:r>
            <a:r>
              <a:rPr sz="2000" b="1" spc="-5" dirty="0">
                <a:latin typeface="Courier New"/>
                <a:cs typeface="Courier New"/>
              </a:rPr>
              <a:t>(int num1, double num2) </a:t>
            </a:r>
            <a:r>
              <a:rPr sz="2000" b="1" dirty="0">
                <a:latin typeface="Courier New"/>
                <a:cs typeface="Courier New"/>
              </a:rPr>
              <a:t>{ </a:t>
            </a:r>
            <a:r>
              <a:rPr sz="2000" b="1" spc="-1190" dirty="0"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2F5597"/>
                </a:solidFill>
                <a:latin typeface="Courier New"/>
                <a:cs typeface="Courier New"/>
              </a:rPr>
              <a:t>if</a:t>
            </a:r>
            <a:r>
              <a:rPr sz="2000" b="1" spc="-10" dirty="0">
                <a:solidFill>
                  <a:srgbClr val="2F5597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(num1</a:t>
            </a:r>
            <a:r>
              <a:rPr sz="2000" b="1" spc="-10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&gt;</a:t>
            </a:r>
            <a:r>
              <a:rPr sz="2000" b="1" spc="-5" dirty="0">
                <a:latin typeface="Courier New"/>
                <a:cs typeface="Courier New"/>
              </a:rPr>
              <a:t> num2)</a:t>
            </a:r>
            <a:endParaRPr sz="2000">
              <a:latin typeface="Courier New"/>
              <a:cs typeface="Courier New"/>
            </a:endParaRPr>
          </a:p>
          <a:p>
            <a:pPr marL="622300" marR="5034280" indent="304800">
              <a:lnSpc>
                <a:spcPct val="100000"/>
              </a:lnSpc>
            </a:pPr>
            <a:r>
              <a:rPr sz="2000" b="1" spc="-5" dirty="0">
                <a:latin typeface="Courier New"/>
                <a:cs typeface="Courier New"/>
              </a:rPr>
              <a:t>return</a:t>
            </a:r>
            <a:r>
              <a:rPr sz="2000" b="1" spc="-100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num1; </a:t>
            </a:r>
            <a:r>
              <a:rPr sz="2000" b="1" spc="-1185" dirty="0"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2F5597"/>
                </a:solidFill>
                <a:latin typeface="Courier New"/>
                <a:cs typeface="Courier New"/>
              </a:rPr>
              <a:t>else</a:t>
            </a:r>
            <a:endParaRPr sz="20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</a:pPr>
            <a:r>
              <a:rPr sz="2000" b="1" spc="-5" dirty="0">
                <a:latin typeface="Courier New"/>
                <a:cs typeface="Courier New"/>
              </a:rPr>
              <a:t>return</a:t>
            </a:r>
            <a:r>
              <a:rPr sz="2000" b="1" spc="-70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num2;</a:t>
            </a:r>
            <a:endParaRPr sz="2000">
              <a:latin typeface="Courier New"/>
              <a:cs typeface="Courier New"/>
            </a:endParaRPr>
          </a:p>
          <a:p>
            <a:pPr marL="317500">
              <a:lnSpc>
                <a:spcPct val="100000"/>
              </a:lnSpc>
            </a:pPr>
            <a:r>
              <a:rPr sz="2000" b="1" dirty="0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 marL="622300" marR="5080" indent="-304800">
              <a:lnSpc>
                <a:spcPct val="100000"/>
              </a:lnSpc>
            </a:pPr>
            <a:r>
              <a:rPr sz="2000" b="1" spc="-5" dirty="0">
                <a:solidFill>
                  <a:srgbClr val="2F5597"/>
                </a:solidFill>
                <a:latin typeface="Courier New"/>
                <a:cs typeface="Courier New"/>
              </a:rPr>
              <a:t>public static double max</a:t>
            </a:r>
            <a:r>
              <a:rPr sz="2000" b="1" spc="-5" dirty="0">
                <a:latin typeface="Courier New"/>
                <a:cs typeface="Courier New"/>
              </a:rPr>
              <a:t>(double num1, int num2) </a:t>
            </a:r>
            <a:r>
              <a:rPr sz="2000" b="1" dirty="0">
                <a:latin typeface="Courier New"/>
                <a:cs typeface="Courier New"/>
              </a:rPr>
              <a:t>{ </a:t>
            </a:r>
            <a:r>
              <a:rPr sz="2000" b="1" spc="-1190" dirty="0"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2F5597"/>
                </a:solidFill>
                <a:latin typeface="Courier New"/>
                <a:cs typeface="Courier New"/>
              </a:rPr>
              <a:t>if</a:t>
            </a:r>
            <a:r>
              <a:rPr sz="2000" b="1" spc="-10" dirty="0">
                <a:solidFill>
                  <a:srgbClr val="2F5597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(num1</a:t>
            </a:r>
            <a:r>
              <a:rPr sz="2000" b="1" spc="-10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&gt;</a:t>
            </a:r>
            <a:r>
              <a:rPr sz="2000" b="1" spc="-5" dirty="0">
                <a:latin typeface="Courier New"/>
                <a:cs typeface="Courier New"/>
              </a:rPr>
              <a:t> num2)</a:t>
            </a:r>
            <a:endParaRPr sz="2000">
              <a:latin typeface="Courier New"/>
              <a:cs typeface="Courier New"/>
            </a:endParaRPr>
          </a:p>
          <a:p>
            <a:pPr marL="622300" marR="5034280" indent="304800">
              <a:lnSpc>
                <a:spcPct val="100000"/>
              </a:lnSpc>
            </a:pPr>
            <a:r>
              <a:rPr sz="2000" b="1" spc="-5" dirty="0">
                <a:latin typeface="Courier New"/>
                <a:cs typeface="Courier New"/>
              </a:rPr>
              <a:t>return</a:t>
            </a:r>
            <a:r>
              <a:rPr sz="2000" b="1" spc="-100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num1; </a:t>
            </a:r>
            <a:r>
              <a:rPr sz="2000" b="1" spc="-1185" dirty="0"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2F5597"/>
                </a:solidFill>
                <a:latin typeface="Courier New"/>
                <a:cs typeface="Courier New"/>
              </a:rPr>
              <a:t>else</a:t>
            </a:r>
            <a:endParaRPr sz="20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</a:pPr>
            <a:r>
              <a:rPr sz="2000" b="1" spc="-5" dirty="0">
                <a:latin typeface="Courier New"/>
                <a:cs typeface="Courier New"/>
              </a:rPr>
              <a:t>return</a:t>
            </a:r>
            <a:r>
              <a:rPr sz="2000" b="1" spc="-70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num2;</a:t>
            </a:r>
            <a:endParaRPr sz="2000">
              <a:latin typeface="Courier New"/>
              <a:cs typeface="Courier New"/>
            </a:endParaRPr>
          </a:p>
          <a:p>
            <a:pPr marL="317500">
              <a:lnSpc>
                <a:spcPct val="100000"/>
              </a:lnSpc>
            </a:pPr>
            <a:r>
              <a:rPr sz="2000" b="1" dirty="0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1250950"/>
            <a:chOff x="0" y="0"/>
            <a:chExt cx="12192000" cy="1250950"/>
          </a:xfrm>
        </p:grpSpPr>
        <p:sp>
          <p:nvSpPr>
            <p:cNvPr id="4" name="object 4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93139" y="118871"/>
            <a:ext cx="4272915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5.5.</a:t>
            </a:r>
            <a:r>
              <a:rPr spc="-30" dirty="0"/>
              <a:t> </a:t>
            </a:r>
            <a:r>
              <a:rPr spc="-5" dirty="0"/>
              <a:t>Modularizing</a:t>
            </a:r>
            <a:r>
              <a:rPr spc="-25" dirty="0"/>
              <a:t> </a:t>
            </a:r>
            <a:r>
              <a:rPr dirty="0"/>
              <a:t>Code</a:t>
            </a:r>
          </a:p>
        </p:txBody>
      </p:sp>
      <p:sp>
        <p:nvSpPr>
          <p:cNvPr id="8" name="object 8"/>
          <p:cNvSpPr/>
          <p:nvPr/>
        </p:nvSpPr>
        <p:spPr>
          <a:xfrm>
            <a:off x="3981450" y="1931205"/>
            <a:ext cx="114300" cy="384175"/>
          </a:xfrm>
          <a:custGeom>
            <a:avLst/>
            <a:gdLst/>
            <a:ahLst/>
            <a:cxnLst/>
            <a:rect l="l" t="t" r="r" b="b"/>
            <a:pathLst>
              <a:path w="114300" h="384175">
                <a:moveTo>
                  <a:pt x="38101" y="269749"/>
                </a:moveTo>
                <a:lnTo>
                  <a:pt x="0" y="269749"/>
                </a:lnTo>
                <a:lnTo>
                  <a:pt x="57151" y="384049"/>
                </a:lnTo>
                <a:lnTo>
                  <a:pt x="104775" y="288799"/>
                </a:lnTo>
                <a:lnTo>
                  <a:pt x="38101" y="288799"/>
                </a:lnTo>
                <a:lnTo>
                  <a:pt x="38101" y="269749"/>
                </a:lnTo>
                <a:close/>
              </a:path>
              <a:path w="114300" h="384175">
                <a:moveTo>
                  <a:pt x="76200" y="0"/>
                </a:moveTo>
                <a:lnTo>
                  <a:pt x="38100" y="0"/>
                </a:lnTo>
                <a:lnTo>
                  <a:pt x="38101" y="288799"/>
                </a:lnTo>
                <a:lnTo>
                  <a:pt x="76201" y="288799"/>
                </a:lnTo>
                <a:lnTo>
                  <a:pt x="76200" y="0"/>
                </a:lnTo>
                <a:close/>
              </a:path>
              <a:path w="114300" h="384175">
                <a:moveTo>
                  <a:pt x="114300" y="269749"/>
                </a:moveTo>
                <a:lnTo>
                  <a:pt x="76201" y="269749"/>
                </a:lnTo>
                <a:lnTo>
                  <a:pt x="76201" y="288799"/>
                </a:lnTo>
                <a:lnTo>
                  <a:pt x="104775" y="288799"/>
                </a:lnTo>
                <a:lnTo>
                  <a:pt x="114300" y="26974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Lecture</a:t>
            </a:r>
            <a:r>
              <a:rPr spc="-15" dirty="0"/>
              <a:t> </a:t>
            </a:r>
            <a:r>
              <a:rPr dirty="0"/>
              <a:t>5</a:t>
            </a:r>
            <a:r>
              <a:rPr spc="-15" dirty="0"/>
              <a:t> </a:t>
            </a:r>
            <a:r>
              <a:rPr dirty="0"/>
              <a:t>-</a:t>
            </a:r>
            <a:r>
              <a:rPr spc="-25" dirty="0"/>
              <a:t> </a:t>
            </a:r>
            <a:r>
              <a:rPr spc="-5" dirty="0"/>
              <a:t>Methods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00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0369" y="1016508"/>
            <a:ext cx="7797800" cy="520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2F5597"/>
                </a:solidFill>
                <a:latin typeface="Courier New"/>
                <a:cs typeface="Courier New"/>
              </a:rPr>
              <a:t>public</a:t>
            </a:r>
            <a:r>
              <a:rPr sz="2000" b="1" spc="-30" dirty="0">
                <a:solidFill>
                  <a:srgbClr val="2F5597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2F5597"/>
                </a:solidFill>
                <a:latin typeface="Courier New"/>
                <a:cs typeface="Courier New"/>
              </a:rPr>
              <a:t>class</a:t>
            </a:r>
            <a:r>
              <a:rPr sz="2000" b="1" spc="-25" dirty="0">
                <a:solidFill>
                  <a:srgbClr val="2F5597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2F5597"/>
                </a:solidFill>
                <a:latin typeface="Courier New"/>
                <a:cs typeface="Courier New"/>
              </a:rPr>
              <a:t>AmbiguousOverloading</a:t>
            </a:r>
            <a:r>
              <a:rPr sz="2000" b="1" spc="-30" dirty="0">
                <a:solidFill>
                  <a:srgbClr val="2F5597"/>
                </a:solidFill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622300" marR="1376045" indent="-304800">
              <a:lnSpc>
                <a:spcPct val="100000"/>
              </a:lnSpc>
            </a:pPr>
            <a:r>
              <a:rPr sz="2000" b="1" spc="-5" dirty="0">
                <a:solidFill>
                  <a:srgbClr val="2F5597"/>
                </a:solidFill>
                <a:latin typeface="Courier New"/>
                <a:cs typeface="Courier New"/>
              </a:rPr>
              <a:t>public static void </a:t>
            </a:r>
            <a:r>
              <a:rPr sz="2000" b="1" spc="-5" dirty="0">
                <a:latin typeface="Courier New"/>
                <a:cs typeface="Courier New"/>
              </a:rPr>
              <a:t>main(String[] args) </a:t>
            </a:r>
            <a:r>
              <a:rPr sz="2000" b="1" dirty="0">
                <a:latin typeface="Courier New"/>
                <a:cs typeface="Courier New"/>
              </a:rPr>
              <a:t>{ </a:t>
            </a:r>
            <a:r>
              <a:rPr sz="2000" b="1" spc="-1190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System.out.println(max(1.5,</a:t>
            </a:r>
            <a:r>
              <a:rPr sz="2000" b="1" spc="-25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2.3));</a:t>
            </a:r>
            <a:endParaRPr sz="2000">
              <a:latin typeface="Courier New"/>
              <a:cs typeface="Courier New"/>
            </a:endParaRPr>
          </a:p>
          <a:p>
            <a:pPr marL="317500">
              <a:lnSpc>
                <a:spcPct val="100000"/>
              </a:lnSpc>
            </a:pPr>
            <a:r>
              <a:rPr sz="2000" b="1" dirty="0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 marL="622300" marR="5080" indent="-304800">
              <a:lnSpc>
                <a:spcPct val="100000"/>
              </a:lnSpc>
            </a:pPr>
            <a:r>
              <a:rPr sz="2000" b="1" spc="-5" dirty="0">
                <a:solidFill>
                  <a:srgbClr val="2F5597"/>
                </a:solidFill>
                <a:latin typeface="Courier New"/>
                <a:cs typeface="Courier New"/>
              </a:rPr>
              <a:t>public static double max</a:t>
            </a:r>
            <a:r>
              <a:rPr sz="2000" b="1" spc="-5" dirty="0">
                <a:latin typeface="Courier New"/>
                <a:cs typeface="Courier New"/>
              </a:rPr>
              <a:t>(int num1, double num2) </a:t>
            </a:r>
            <a:r>
              <a:rPr sz="2000" b="1" dirty="0">
                <a:latin typeface="Courier New"/>
                <a:cs typeface="Courier New"/>
              </a:rPr>
              <a:t>{ </a:t>
            </a:r>
            <a:r>
              <a:rPr sz="2000" b="1" spc="-1190" dirty="0"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2F5597"/>
                </a:solidFill>
                <a:latin typeface="Courier New"/>
                <a:cs typeface="Courier New"/>
              </a:rPr>
              <a:t>if</a:t>
            </a:r>
            <a:r>
              <a:rPr sz="2000" b="1" spc="-10" dirty="0">
                <a:solidFill>
                  <a:srgbClr val="2F5597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(num1</a:t>
            </a:r>
            <a:r>
              <a:rPr sz="2000" b="1" spc="-10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&gt;</a:t>
            </a:r>
            <a:r>
              <a:rPr sz="2000" b="1" spc="-5" dirty="0">
                <a:latin typeface="Courier New"/>
                <a:cs typeface="Courier New"/>
              </a:rPr>
              <a:t> num2)</a:t>
            </a:r>
            <a:endParaRPr sz="2000">
              <a:latin typeface="Courier New"/>
              <a:cs typeface="Courier New"/>
            </a:endParaRPr>
          </a:p>
          <a:p>
            <a:pPr marL="622300" marR="5034280" indent="304800">
              <a:lnSpc>
                <a:spcPct val="100000"/>
              </a:lnSpc>
            </a:pPr>
            <a:r>
              <a:rPr sz="2000" b="1" spc="-5" dirty="0">
                <a:latin typeface="Courier New"/>
                <a:cs typeface="Courier New"/>
              </a:rPr>
              <a:t>return</a:t>
            </a:r>
            <a:r>
              <a:rPr sz="2000" b="1" spc="-100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num1; </a:t>
            </a:r>
            <a:r>
              <a:rPr sz="2000" b="1" spc="-1185" dirty="0"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2F5597"/>
                </a:solidFill>
                <a:latin typeface="Courier New"/>
                <a:cs typeface="Courier New"/>
              </a:rPr>
              <a:t>else</a:t>
            </a:r>
            <a:endParaRPr sz="20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</a:pPr>
            <a:r>
              <a:rPr sz="2000" b="1" spc="-5" dirty="0">
                <a:latin typeface="Courier New"/>
                <a:cs typeface="Courier New"/>
              </a:rPr>
              <a:t>return</a:t>
            </a:r>
            <a:r>
              <a:rPr sz="2000" b="1" spc="-70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num2;</a:t>
            </a:r>
            <a:endParaRPr sz="2000">
              <a:latin typeface="Courier New"/>
              <a:cs typeface="Courier New"/>
            </a:endParaRPr>
          </a:p>
          <a:p>
            <a:pPr marL="317500">
              <a:lnSpc>
                <a:spcPct val="100000"/>
              </a:lnSpc>
            </a:pPr>
            <a:r>
              <a:rPr sz="2000" b="1" dirty="0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 marL="622300" marR="5080" indent="-304800">
              <a:lnSpc>
                <a:spcPct val="100000"/>
              </a:lnSpc>
            </a:pPr>
            <a:r>
              <a:rPr sz="2000" b="1" spc="-5" dirty="0">
                <a:solidFill>
                  <a:srgbClr val="2F5597"/>
                </a:solidFill>
                <a:latin typeface="Courier New"/>
                <a:cs typeface="Courier New"/>
              </a:rPr>
              <a:t>public static double max</a:t>
            </a:r>
            <a:r>
              <a:rPr sz="2000" b="1" spc="-5" dirty="0">
                <a:latin typeface="Courier New"/>
                <a:cs typeface="Courier New"/>
              </a:rPr>
              <a:t>(double num1, int num2) </a:t>
            </a:r>
            <a:r>
              <a:rPr sz="2000" b="1" dirty="0">
                <a:latin typeface="Courier New"/>
                <a:cs typeface="Courier New"/>
              </a:rPr>
              <a:t>{ </a:t>
            </a:r>
            <a:r>
              <a:rPr sz="2000" b="1" spc="-1190" dirty="0"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2F5597"/>
                </a:solidFill>
                <a:latin typeface="Courier New"/>
                <a:cs typeface="Courier New"/>
              </a:rPr>
              <a:t>if</a:t>
            </a:r>
            <a:r>
              <a:rPr sz="2000" b="1" spc="-10" dirty="0">
                <a:solidFill>
                  <a:srgbClr val="2F5597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(num1</a:t>
            </a:r>
            <a:r>
              <a:rPr sz="2000" b="1" spc="-10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&gt;</a:t>
            </a:r>
            <a:r>
              <a:rPr sz="2000" b="1" spc="-5" dirty="0">
                <a:latin typeface="Courier New"/>
                <a:cs typeface="Courier New"/>
              </a:rPr>
              <a:t> num2)</a:t>
            </a:r>
            <a:endParaRPr sz="2000">
              <a:latin typeface="Courier New"/>
              <a:cs typeface="Courier New"/>
            </a:endParaRPr>
          </a:p>
          <a:p>
            <a:pPr marL="622300" marR="5034280" indent="304800">
              <a:lnSpc>
                <a:spcPct val="100000"/>
              </a:lnSpc>
            </a:pPr>
            <a:r>
              <a:rPr sz="2000" b="1" spc="-5" dirty="0">
                <a:latin typeface="Courier New"/>
                <a:cs typeface="Courier New"/>
              </a:rPr>
              <a:t>return</a:t>
            </a:r>
            <a:r>
              <a:rPr sz="2000" b="1" spc="-100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num1; </a:t>
            </a:r>
            <a:r>
              <a:rPr sz="2000" b="1" spc="-1185" dirty="0"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2F5597"/>
                </a:solidFill>
                <a:latin typeface="Courier New"/>
                <a:cs typeface="Courier New"/>
              </a:rPr>
              <a:t>else</a:t>
            </a:r>
            <a:endParaRPr sz="20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</a:pPr>
            <a:r>
              <a:rPr sz="2000" b="1" spc="-5" dirty="0">
                <a:latin typeface="Courier New"/>
                <a:cs typeface="Courier New"/>
              </a:rPr>
              <a:t>return</a:t>
            </a:r>
            <a:r>
              <a:rPr sz="2000" b="1" spc="-70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num2;</a:t>
            </a:r>
            <a:endParaRPr sz="2000">
              <a:latin typeface="Courier New"/>
              <a:cs typeface="Courier New"/>
            </a:endParaRPr>
          </a:p>
          <a:p>
            <a:pPr marL="317500">
              <a:lnSpc>
                <a:spcPct val="100000"/>
              </a:lnSpc>
            </a:pPr>
            <a:r>
              <a:rPr sz="2000" b="1" dirty="0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1250950"/>
            <a:chOff x="0" y="0"/>
            <a:chExt cx="12192000" cy="1250950"/>
          </a:xfrm>
        </p:grpSpPr>
        <p:sp>
          <p:nvSpPr>
            <p:cNvPr id="4" name="object 4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93139" y="118871"/>
            <a:ext cx="4272915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5.5.</a:t>
            </a:r>
            <a:r>
              <a:rPr spc="-30" dirty="0"/>
              <a:t> </a:t>
            </a:r>
            <a:r>
              <a:rPr spc="-5" dirty="0"/>
              <a:t>Modularizing</a:t>
            </a:r>
            <a:r>
              <a:rPr spc="-25" dirty="0"/>
              <a:t> </a:t>
            </a:r>
            <a:r>
              <a:rPr dirty="0"/>
              <a:t>Code</a:t>
            </a:r>
          </a:p>
        </p:txBody>
      </p:sp>
      <p:sp>
        <p:nvSpPr>
          <p:cNvPr id="8" name="object 8"/>
          <p:cNvSpPr/>
          <p:nvPr/>
        </p:nvSpPr>
        <p:spPr>
          <a:xfrm>
            <a:off x="3981451" y="1931205"/>
            <a:ext cx="114300" cy="2189480"/>
          </a:xfrm>
          <a:custGeom>
            <a:avLst/>
            <a:gdLst/>
            <a:ahLst/>
            <a:cxnLst/>
            <a:rect l="l" t="t" r="r" b="b"/>
            <a:pathLst>
              <a:path w="114300" h="2189479">
                <a:moveTo>
                  <a:pt x="38099" y="2074785"/>
                </a:moveTo>
                <a:lnTo>
                  <a:pt x="0" y="2074785"/>
                </a:lnTo>
                <a:lnTo>
                  <a:pt x="57150" y="2189085"/>
                </a:lnTo>
                <a:lnTo>
                  <a:pt x="104775" y="2093833"/>
                </a:lnTo>
                <a:lnTo>
                  <a:pt x="38100" y="2093833"/>
                </a:lnTo>
                <a:lnTo>
                  <a:pt x="38099" y="2074785"/>
                </a:lnTo>
                <a:close/>
              </a:path>
              <a:path w="114300" h="2189479">
                <a:moveTo>
                  <a:pt x="76198" y="0"/>
                </a:moveTo>
                <a:lnTo>
                  <a:pt x="38098" y="0"/>
                </a:lnTo>
                <a:lnTo>
                  <a:pt x="38100" y="2093833"/>
                </a:lnTo>
                <a:lnTo>
                  <a:pt x="76200" y="2093833"/>
                </a:lnTo>
                <a:lnTo>
                  <a:pt x="76198" y="0"/>
                </a:lnTo>
                <a:close/>
              </a:path>
              <a:path w="114300" h="2189479">
                <a:moveTo>
                  <a:pt x="114300" y="2074785"/>
                </a:moveTo>
                <a:lnTo>
                  <a:pt x="76199" y="2074785"/>
                </a:lnTo>
                <a:lnTo>
                  <a:pt x="76200" y="2093833"/>
                </a:lnTo>
                <a:lnTo>
                  <a:pt x="104775" y="2093833"/>
                </a:lnTo>
                <a:lnTo>
                  <a:pt x="114300" y="207478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Lecture</a:t>
            </a:r>
            <a:r>
              <a:rPr spc="-15" dirty="0"/>
              <a:t> </a:t>
            </a:r>
            <a:r>
              <a:rPr dirty="0"/>
              <a:t>5</a:t>
            </a:r>
            <a:r>
              <a:rPr spc="-15" dirty="0"/>
              <a:t> </a:t>
            </a:r>
            <a:r>
              <a:rPr dirty="0"/>
              <a:t>-</a:t>
            </a:r>
            <a:r>
              <a:rPr spc="-25" dirty="0"/>
              <a:t> </a:t>
            </a:r>
            <a:r>
              <a:rPr spc="-5" dirty="0"/>
              <a:t>Methods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00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8349" y="907795"/>
            <a:ext cx="11216640" cy="2512695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20"/>
              </a:spcBef>
              <a:buFont typeface="Arial"/>
              <a:buChar char="•"/>
              <a:tabLst>
                <a:tab pos="241300" algn="l"/>
              </a:tabLst>
            </a:pPr>
            <a:r>
              <a:rPr sz="2400" b="1" dirty="0">
                <a:latin typeface="Times New Roman"/>
                <a:cs typeface="Times New Roman"/>
              </a:rPr>
              <a:t>A</a:t>
            </a:r>
            <a:r>
              <a:rPr sz="2400" b="1" spc="-13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local variable</a:t>
            </a:r>
            <a:r>
              <a:rPr sz="2400" spc="-5" dirty="0">
                <a:latin typeface="Times New Roman"/>
                <a:cs typeface="Times New Roman"/>
              </a:rPr>
              <a:t>:</a:t>
            </a:r>
            <a:r>
              <a:rPr sz="2400" dirty="0">
                <a:latin typeface="Times New Roman"/>
                <a:cs typeface="Times New Roman"/>
              </a:rPr>
              <a:t> a</a:t>
            </a:r>
            <a:r>
              <a:rPr sz="2400" spc="-5" dirty="0">
                <a:latin typeface="Times New Roman"/>
                <a:cs typeface="Times New Roman"/>
              </a:rPr>
              <a:t> variable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defined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inside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5" dirty="0">
                <a:latin typeface="Times New Roman"/>
                <a:cs typeface="Times New Roman"/>
              </a:rPr>
              <a:t>method.</a:t>
            </a:r>
            <a:endParaRPr sz="24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241300" algn="l"/>
              </a:tabLst>
            </a:pPr>
            <a:r>
              <a:rPr sz="2400" b="1" spc="-5" dirty="0">
                <a:latin typeface="Times New Roman"/>
                <a:cs typeface="Times New Roman"/>
              </a:rPr>
              <a:t>Scope</a:t>
            </a:r>
            <a:r>
              <a:rPr sz="2400" spc="-5" dirty="0">
                <a:latin typeface="Times New Roman"/>
                <a:cs typeface="Times New Roman"/>
              </a:rPr>
              <a:t>: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part</a:t>
            </a:r>
            <a:r>
              <a:rPr sz="2400" dirty="0">
                <a:latin typeface="Times New Roman"/>
                <a:cs typeface="Times New Roman"/>
              </a:rPr>
              <a:t> of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program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where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variable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can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 </a:t>
            </a:r>
            <a:r>
              <a:rPr sz="2400" spc="-5" dirty="0">
                <a:latin typeface="Times New Roman"/>
                <a:cs typeface="Times New Roman"/>
              </a:rPr>
              <a:t>referenced.</a:t>
            </a:r>
            <a:endParaRPr sz="2400">
              <a:latin typeface="Times New Roman"/>
              <a:cs typeface="Times New Roman"/>
            </a:endParaRPr>
          </a:p>
          <a:p>
            <a:pPr marL="241300" marR="294005" indent="-228600">
              <a:lnSpc>
                <a:spcPts val="2590"/>
              </a:lnSpc>
              <a:spcBef>
                <a:spcPts val="1045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5" dirty="0">
                <a:latin typeface="Times New Roman"/>
                <a:cs typeface="Times New Roman"/>
              </a:rPr>
              <a:t>The scope</a:t>
            </a:r>
            <a:r>
              <a:rPr sz="2400" dirty="0">
                <a:latin typeface="Times New Roman"/>
                <a:cs typeface="Times New Roman"/>
              </a:rPr>
              <a:t> of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5" dirty="0">
                <a:latin typeface="Times New Roman"/>
                <a:cs typeface="Times New Roman"/>
              </a:rPr>
              <a:t>local variable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starts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from </a:t>
            </a:r>
            <a:r>
              <a:rPr sz="2400" spc="-5" dirty="0">
                <a:latin typeface="Times New Roman"/>
                <a:cs typeface="Times New Roman"/>
              </a:rPr>
              <a:t>its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declaration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and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continues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to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end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 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block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that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contains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variable.</a:t>
            </a:r>
            <a:r>
              <a:rPr sz="2400" spc="-1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local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variable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must</a:t>
            </a:r>
            <a:r>
              <a:rPr sz="2400" dirty="0">
                <a:latin typeface="Times New Roman"/>
                <a:cs typeface="Times New Roman"/>
              </a:rPr>
              <a:t> be </a:t>
            </a:r>
            <a:r>
              <a:rPr sz="2400" spc="-5" dirty="0">
                <a:latin typeface="Times New Roman"/>
                <a:cs typeface="Times New Roman"/>
              </a:rPr>
              <a:t>declared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before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it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can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 </a:t>
            </a:r>
            <a:r>
              <a:rPr sz="2400" spc="-5" dirty="0">
                <a:latin typeface="Times New Roman"/>
                <a:cs typeface="Times New Roman"/>
              </a:rPr>
              <a:t>used.</a:t>
            </a:r>
            <a:endParaRPr sz="2400">
              <a:latin typeface="Times New Roman"/>
              <a:cs typeface="Times New Roman"/>
            </a:endParaRPr>
          </a:p>
          <a:p>
            <a:pPr marL="241300" marR="5080" indent="-228600">
              <a:lnSpc>
                <a:spcPts val="2590"/>
              </a:lnSpc>
              <a:spcBef>
                <a:spcPts val="1015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80" dirty="0">
                <a:latin typeface="Times New Roman"/>
                <a:cs typeface="Times New Roman"/>
              </a:rPr>
              <a:t>You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can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declare</a:t>
            </a:r>
            <a:r>
              <a:rPr sz="2400" dirty="0">
                <a:latin typeface="Times New Roman"/>
                <a:cs typeface="Times New Roman"/>
              </a:rPr>
              <a:t> a</a:t>
            </a:r>
            <a:r>
              <a:rPr sz="2400" spc="-5" dirty="0">
                <a:latin typeface="Times New Roman"/>
                <a:cs typeface="Times New Roman"/>
              </a:rPr>
              <a:t> local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variable with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 same name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multiple times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different</a:t>
            </a:r>
            <a:r>
              <a:rPr sz="2400" dirty="0">
                <a:latin typeface="Times New Roman"/>
                <a:cs typeface="Times New Roman"/>
              </a:rPr>
              <a:t> non-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nesting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blocks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5" dirty="0">
                <a:latin typeface="Times New Roman"/>
                <a:cs typeface="Times New Roman"/>
              </a:rPr>
              <a:t>method,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but you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cannot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declare</a:t>
            </a:r>
            <a:r>
              <a:rPr sz="2400" dirty="0">
                <a:latin typeface="Times New Roman"/>
                <a:cs typeface="Times New Roman"/>
              </a:rPr>
              <a:t> a </a:t>
            </a:r>
            <a:r>
              <a:rPr sz="2400" spc="-5" dirty="0">
                <a:latin typeface="Times New Roman"/>
                <a:cs typeface="Times New Roman"/>
              </a:rPr>
              <a:t>local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variable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twice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nested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blocks.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1250950"/>
            <a:chOff x="0" y="0"/>
            <a:chExt cx="12192000" cy="1250950"/>
          </a:xfrm>
        </p:grpSpPr>
        <p:sp>
          <p:nvSpPr>
            <p:cNvPr id="4" name="object 4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93139" y="118871"/>
            <a:ext cx="5248275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5.6.</a:t>
            </a:r>
            <a:r>
              <a:rPr spc="-10" dirty="0"/>
              <a:t> </a:t>
            </a:r>
            <a:r>
              <a:rPr spc="-5" dirty="0"/>
              <a:t>Scope</a:t>
            </a:r>
            <a:r>
              <a:rPr spc="-15" dirty="0"/>
              <a:t> </a:t>
            </a:r>
            <a:r>
              <a:rPr dirty="0"/>
              <a:t>of</a:t>
            </a:r>
            <a:r>
              <a:rPr spc="-15" dirty="0"/>
              <a:t> </a:t>
            </a:r>
            <a:r>
              <a:rPr spc="-5" dirty="0"/>
              <a:t>Local</a:t>
            </a:r>
            <a:r>
              <a:rPr spc="-70" dirty="0"/>
              <a:t> </a:t>
            </a:r>
            <a:r>
              <a:rPr spc="-50" dirty="0"/>
              <a:t>Variables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Lecture</a:t>
            </a:r>
            <a:r>
              <a:rPr spc="-15" dirty="0"/>
              <a:t> </a:t>
            </a:r>
            <a:r>
              <a:rPr dirty="0"/>
              <a:t>5</a:t>
            </a:r>
            <a:r>
              <a:rPr spc="-15" dirty="0"/>
              <a:t> </a:t>
            </a:r>
            <a:r>
              <a:rPr dirty="0"/>
              <a:t>-</a:t>
            </a:r>
            <a:r>
              <a:rPr spc="-25" dirty="0"/>
              <a:t> </a:t>
            </a:r>
            <a:r>
              <a:rPr spc="-5" dirty="0"/>
              <a:t>Methods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00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230446" y="989831"/>
          <a:ext cx="5570218" cy="11061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3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12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88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51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737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02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588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5367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44805">
                <a:tc>
                  <a:txBody>
                    <a:bodyPr/>
                    <a:lstStyle/>
                    <a:p>
                      <a:pPr marL="73660">
                        <a:lnSpc>
                          <a:spcPts val="2480"/>
                        </a:lnSpc>
                      </a:pPr>
                      <a:r>
                        <a:rPr sz="2400" b="1" spc="-5" dirty="0">
                          <a:latin typeface="Courier New"/>
                          <a:cs typeface="Courier New"/>
                        </a:rPr>
                        <a:t>int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 marR="3175">
                        <a:lnSpc>
                          <a:spcPts val="2480"/>
                        </a:lnSpc>
                      </a:pPr>
                      <a:r>
                        <a:rPr sz="2400" b="1" spc="-5" dirty="0">
                          <a:latin typeface="Courier New"/>
                          <a:cs typeface="Courier New"/>
                        </a:rPr>
                        <a:t>sum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ts val="2480"/>
                        </a:lnSpc>
                      </a:pPr>
                      <a:r>
                        <a:rPr sz="2400" b="1" dirty="0">
                          <a:latin typeface="Courier New"/>
                          <a:cs typeface="Courier New"/>
                        </a:rPr>
                        <a:t>=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480"/>
                        </a:lnSpc>
                      </a:pPr>
                      <a:r>
                        <a:rPr sz="2400" b="1" spc="-5" dirty="0">
                          <a:latin typeface="Courier New"/>
                          <a:cs typeface="Courier New"/>
                        </a:rPr>
                        <a:t>0;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1365">
                <a:tc gridSpan="2">
                  <a:txBody>
                    <a:bodyPr/>
                    <a:lstStyle/>
                    <a:p>
                      <a:pPr algn="r">
                        <a:lnSpc>
                          <a:spcPts val="2790"/>
                        </a:lnSpc>
                      </a:pPr>
                      <a:r>
                        <a:rPr sz="2400" b="1" spc="-5" dirty="0">
                          <a:latin typeface="Courier New"/>
                          <a:cs typeface="Courier New"/>
                        </a:rPr>
                        <a:t>for</a:t>
                      </a:r>
                      <a:r>
                        <a:rPr sz="2400" b="1" spc="-10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b="1" spc="-5" dirty="0">
                          <a:latin typeface="Courier New"/>
                          <a:cs typeface="Courier New"/>
                        </a:rPr>
                        <a:t>(int</a:t>
                      </a:r>
                      <a:endParaRPr sz="2400">
                        <a:latin typeface="Courier New"/>
                        <a:cs typeface="Courier New"/>
                      </a:endParaRPr>
                    </a:p>
                    <a:p>
                      <a:pPr marR="3175" algn="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2400" b="1" spc="-5" dirty="0">
                          <a:latin typeface="Courier New"/>
                          <a:cs typeface="Courier New"/>
                        </a:rPr>
                        <a:t>sum</a:t>
                      </a:r>
                      <a:r>
                        <a:rPr sz="2400" b="1" spc="-10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b="1" spc="-5" dirty="0">
                          <a:latin typeface="Courier New"/>
                          <a:cs typeface="Courier New"/>
                        </a:rPr>
                        <a:t>+=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7A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2245">
                        <a:lnSpc>
                          <a:spcPts val="2790"/>
                        </a:lnSpc>
                      </a:pPr>
                      <a:r>
                        <a:rPr sz="2400" b="1" dirty="0">
                          <a:latin typeface="Courier New"/>
                          <a:cs typeface="Courier New"/>
                        </a:rPr>
                        <a:t>i</a:t>
                      </a:r>
                      <a:endParaRPr sz="2400">
                        <a:latin typeface="Courier New"/>
                        <a:cs typeface="Courier New"/>
                      </a:endParaRPr>
                    </a:p>
                    <a:p>
                      <a:pPr marL="18224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2400" b="1" dirty="0">
                          <a:latin typeface="Courier New"/>
                          <a:cs typeface="Courier New"/>
                        </a:rPr>
                        <a:t>i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7A2"/>
                    </a:solidFill>
                  </a:tcPr>
                </a:tc>
                <a:tc>
                  <a:txBody>
                    <a:bodyPr/>
                    <a:lstStyle/>
                    <a:p>
                      <a:pPr marL="182245">
                        <a:lnSpc>
                          <a:spcPts val="2790"/>
                        </a:lnSpc>
                      </a:pPr>
                      <a:r>
                        <a:rPr sz="2400" b="1" dirty="0">
                          <a:latin typeface="Courier New"/>
                          <a:cs typeface="Courier New"/>
                        </a:rPr>
                        <a:t>=</a:t>
                      </a:r>
                      <a:endParaRPr sz="2400">
                        <a:latin typeface="Courier New"/>
                        <a:cs typeface="Courier New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2400" b="1" dirty="0">
                          <a:latin typeface="Courier New"/>
                          <a:cs typeface="Courier New"/>
                        </a:rPr>
                        <a:t>;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7A2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2790"/>
                        </a:lnSpc>
                      </a:pPr>
                      <a:r>
                        <a:rPr sz="2400" b="1" spc="-5" dirty="0">
                          <a:latin typeface="Courier New"/>
                          <a:cs typeface="Courier New"/>
                        </a:rPr>
                        <a:t>1;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7A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790"/>
                        </a:lnSpc>
                      </a:pPr>
                      <a:r>
                        <a:rPr sz="2400" b="1" dirty="0">
                          <a:latin typeface="Courier New"/>
                          <a:cs typeface="Courier New"/>
                        </a:rPr>
                        <a:t>i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7A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790"/>
                        </a:lnSpc>
                      </a:pPr>
                      <a:r>
                        <a:rPr sz="2400" b="1" spc="-5" dirty="0">
                          <a:latin typeface="Courier New"/>
                          <a:cs typeface="Courier New"/>
                        </a:rPr>
                        <a:t>&lt;=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7A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790"/>
                        </a:lnSpc>
                      </a:pPr>
                      <a:r>
                        <a:rPr sz="2400" b="1" spc="-5" dirty="0">
                          <a:latin typeface="Courier New"/>
                          <a:cs typeface="Courier New"/>
                        </a:rPr>
                        <a:t>10;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7A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790"/>
                        </a:lnSpc>
                      </a:pPr>
                      <a:r>
                        <a:rPr sz="2400" b="1" spc="-5" dirty="0">
                          <a:latin typeface="Courier New"/>
                          <a:cs typeface="Courier New"/>
                        </a:rPr>
                        <a:t>i++)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7A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1297939" y="2032508"/>
            <a:ext cx="89712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Courier New"/>
                <a:cs typeface="Courier New"/>
              </a:rPr>
              <a:t>System.out.println("Sum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from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1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to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10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is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"</a:t>
            </a:r>
            <a:r>
              <a:rPr sz="2400" b="1" spc="-1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+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sum);</a:t>
            </a:r>
            <a:endParaRPr sz="2400">
              <a:latin typeface="Courier New"/>
              <a:cs typeface="Courier New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238892" y="2796966"/>
          <a:ext cx="5580378" cy="11036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354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75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88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737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02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220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758825">
                <a:tc>
                  <a:txBody>
                    <a:bodyPr/>
                    <a:lstStyle/>
                    <a:p>
                      <a:pPr marL="64769" marR="3175">
                        <a:lnSpc>
                          <a:spcPts val="2650"/>
                        </a:lnSpc>
                      </a:pPr>
                      <a:r>
                        <a:rPr sz="2400" b="1" spc="-5" dirty="0">
                          <a:latin typeface="Courier New"/>
                          <a:cs typeface="Courier New"/>
                        </a:rPr>
                        <a:t>sum</a:t>
                      </a:r>
                      <a:r>
                        <a:rPr sz="2400" b="1" spc="-6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b="1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2400" b="1" spc="-5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b="1" spc="-5" dirty="0">
                          <a:latin typeface="Courier New"/>
                          <a:cs typeface="Courier New"/>
                        </a:rPr>
                        <a:t>0;</a:t>
                      </a:r>
                      <a:endParaRPr sz="2400">
                        <a:latin typeface="Courier New"/>
                        <a:cs typeface="Courier New"/>
                      </a:endParaRPr>
                    </a:p>
                    <a:p>
                      <a:pPr marL="64769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2400" b="1" spc="-5" dirty="0">
                          <a:latin typeface="Courier New"/>
                          <a:cs typeface="Courier New"/>
                        </a:rPr>
                        <a:t>for</a:t>
                      </a:r>
                      <a:r>
                        <a:rPr sz="2400" b="1" spc="-10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b="1" spc="-5" dirty="0">
                          <a:latin typeface="Courier New"/>
                          <a:cs typeface="Courier New"/>
                        </a:rPr>
                        <a:t>(int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7A2"/>
                    </a:solidFill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  <a:p>
                      <a:pPr marL="182245" marR="3175">
                        <a:lnSpc>
                          <a:spcPct val="100000"/>
                        </a:lnSpc>
                      </a:pPr>
                      <a:r>
                        <a:rPr sz="2400" b="1" dirty="0">
                          <a:latin typeface="Courier New"/>
                          <a:cs typeface="Courier New"/>
                        </a:rPr>
                        <a:t>i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3175" marB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7A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sz="2400" b="1" dirty="0">
                          <a:latin typeface="Courier New"/>
                          <a:cs typeface="Courier New"/>
                        </a:rPr>
                        <a:t>=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3175" marB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7A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sz="2400" b="1" spc="-5" dirty="0">
                          <a:latin typeface="Courier New"/>
                          <a:cs typeface="Courier New"/>
                        </a:rPr>
                        <a:t>20;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3175" marB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7A2"/>
                    </a:solidFill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  <a:p>
                      <a:pPr marL="182245">
                        <a:lnSpc>
                          <a:spcPct val="100000"/>
                        </a:lnSpc>
                      </a:pPr>
                      <a:r>
                        <a:rPr sz="2400" b="1" dirty="0">
                          <a:latin typeface="Courier New"/>
                          <a:cs typeface="Courier New"/>
                        </a:rPr>
                        <a:t>i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3175" marB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7A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  <a:p>
                      <a:pPr marL="182245">
                        <a:lnSpc>
                          <a:spcPct val="100000"/>
                        </a:lnSpc>
                      </a:pPr>
                      <a:r>
                        <a:rPr sz="2400" b="1" spc="-5" dirty="0">
                          <a:latin typeface="Courier New"/>
                          <a:cs typeface="Courier New"/>
                        </a:rPr>
                        <a:t>&lt;=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3175" marB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7A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  <a:p>
                      <a:pPr marL="182245">
                        <a:lnSpc>
                          <a:spcPct val="100000"/>
                        </a:lnSpc>
                      </a:pPr>
                      <a:r>
                        <a:rPr sz="2400" b="1" spc="-5" dirty="0">
                          <a:latin typeface="Courier New"/>
                          <a:cs typeface="Courier New"/>
                        </a:rPr>
                        <a:t>30;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3175" marB="0"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7A2"/>
                    </a:solidFill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  <a:p>
                      <a:pPr marL="182245">
                        <a:lnSpc>
                          <a:spcPct val="100000"/>
                        </a:lnSpc>
                      </a:pPr>
                      <a:r>
                        <a:rPr sz="2400" b="1" spc="-5" dirty="0">
                          <a:latin typeface="Courier New"/>
                          <a:cs typeface="Courier New"/>
                        </a:rPr>
                        <a:t>i++)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3175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7A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marL="429895" marR="3175">
                        <a:lnSpc>
                          <a:spcPts val="2335"/>
                        </a:lnSpc>
                      </a:pPr>
                      <a:r>
                        <a:rPr sz="2400" b="1" spc="-5" dirty="0">
                          <a:latin typeface="Courier New"/>
                          <a:cs typeface="Courier New"/>
                        </a:rPr>
                        <a:t>sum</a:t>
                      </a:r>
                      <a:r>
                        <a:rPr sz="2400" b="1" spc="-9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b="1" spc="-5" dirty="0">
                          <a:latin typeface="Courier New"/>
                          <a:cs typeface="Courier New"/>
                        </a:rPr>
                        <a:t>+=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82245">
                        <a:lnSpc>
                          <a:spcPts val="2335"/>
                        </a:lnSpc>
                      </a:pPr>
                      <a:r>
                        <a:rPr sz="2400" b="1" spc="-5" dirty="0"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2400" b="1" dirty="0">
                          <a:latin typeface="Courier New"/>
                          <a:cs typeface="Courier New"/>
                        </a:rPr>
                        <a:t>;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1297939" y="3861307"/>
            <a:ext cx="9153525" cy="2219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Courier New"/>
                <a:cs typeface="Courier New"/>
              </a:rPr>
              <a:t>System.out.println("Sum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from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20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to</a:t>
            </a:r>
            <a:r>
              <a:rPr sz="2400" b="1" spc="-1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30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is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"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+</a:t>
            </a:r>
            <a:r>
              <a:rPr sz="2400" b="1" spc="-1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sum);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400" b="1" spc="-5" dirty="0">
                <a:latin typeface="Courier New"/>
                <a:cs typeface="Courier New"/>
              </a:rPr>
              <a:t>sum</a:t>
            </a:r>
            <a:r>
              <a:rPr sz="2400" b="1" spc="-50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=</a:t>
            </a:r>
            <a:r>
              <a:rPr sz="2400" b="1" spc="-4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0;</a:t>
            </a:r>
            <a:endParaRPr sz="2400">
              <a:latin typeface="Courier New"/>
              <a:cs typeface="Courier New"/>
            </a:endParaRPr>
          </a:p>
          <a:p>
            <a:pPr marL="377190" marR="3655695" indent="-365125">
              <a:lnSpc>
                <a:spcPct val="100800"/>
              </a:lnSpc>
            </a:pPr>
            <a:r>
              <a:rPr sz="2400" b="1" spc="-5" dirty="0">
                <a:latin typeface="Courier New"/>
                <a:cs typeface="Courier New"/>
              </a:rPr>
              <a:t>for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(int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i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=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35;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i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&lt;=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45;</a:t>
            </a:r>
            <a:r>
              <a:rPr sz="2400" b="1" spc="-1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i++) </a:t>
            </a:r>
            <a:r>
              <a:rPr sz="2400" b="1" spc="-142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sum</a:t>
            </a:r>
            <a:r>
              <a:rPr sz="2400" b="1" spc="-1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+=</a:t>
            </a:r>
            <a:r>
              <a:rPr sz="2400" b="1" spc="-1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i;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2400" b="1" spc="-5" dirty="0">
                <a:latin typeface="Courier New"/>
                <a:cs typeface="Courier New"/>
              </a:rPr>
              <a:t>System.out.println("Sum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from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35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to</a:t>
            </a:r>
            <a:r>
              <a:rPr sz="2400" b="1" spc="-1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45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is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"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+</a:t>
            </a:r>
            <a:r>
              <a:rPr sz="2400" b="1" spc="-1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sum);</a:t>
            </a:r>
            <a:endParaRPr sz="2400">
              <a:latin typeface="Courier New"/>
              <a:cs typeface="Courier New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238892" y="4654909"/>
            <a:ext cx="5554980" cy="790575"/>
            <a:chOff x="1238892" y="4654909"/>
            <a:chExt cx="5554980" cy="790575"/>
          </a:xfrm>
        </p:grpSpPr>
        <p:sp>
          <p:nvSpPr>
            <p:cNvPr id="7" name="object 7"/>
            <p:cNvSpPr/>
            <p:nvPr/>
          </p:nvSpPr>
          <p:spPr>
            <a:xfrm>
              <a:off x="1245242" y="4661259"/>
              <a:ext cx="5542280" cy="777875"/>
            </a:xfrm>
            <a:custGeom>
              <a:avLst/>
              <a:gdLst/>
              <a:ahLst/>
              <a:cxnLst/>
              <a:rect l="l" t="t" r="r" b="b"/>
              <a:pathLst>
                <a:path w="5542280" h="777875">
                  <a:moveTo>
                    <a:pt x="5542048" y="0"/>
                  </a:moveTo>
                  <a:lnTo>
                    <a:pt x="0" y="0"/>
                  </a:lnTo>
                  <a:lnTo>
                    <a:pt x="0" y="777478"/>
                  </a:lnTo>
                  <a:lnTo>
                    <a:pt x="5542048" y="777478"/>
                  </a:lnTo>
                  <a:lnTo>
                    <a:pt x="5542048" y="0"/>
                  </a:lnTo>
                  <a:close/>
                </a:path>
              </a:pathLst>
            </a:custGeom>
            <a:solidFill>
              <a:srgbClr val="FF6600">
                <a:alpha val="360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245242" y="4661259"/>
              <a:ext cx="5542280" cy="777875"/>
            </a:xfrm>
            <a:custGeom>
              <a:avLst/>
              <a:gdLst/>
              <a:ahLst/>
              <a:cxnLst/>
              <a:rect l="l" t="t" r="r" b="b"/>
              <a:pathLst>
                <a:path w="5542280" h="777875">
                  <a:moveTo>
                    <a:pt x="0" y="0"/>
                  </a:moveTo>
                  <a:lnTo>
                    <a:pt x="5542048" y="0"/>
                  </a:lnTo>
                  <a:lnTo>
                    <a:pt x="5542048" y="777478"/>
                  </a:lnTo>
                  <a:lnTo>
                    <a:pt x="0" y="777478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0" y="0"/>
            <a:ext cx="12192000" cy="1250950"/>
            <a:chOff x="0" y="0"/>
            <a:chExt cx="12192000" cy="1250950"/>
          </a:xfrm>
        </p:grpSpPr>
        <p:sp>
          <p:nvSpPr>
            <p:cNvPr id="10" name="object 10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</p:grp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993139" y="118871"/>
            <a:ext cx="395097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5.1.</a:t>
            </a:r>
            <a:r>
              <a:rPr spc="-25" dirty="0"/>
              <a:t> </a:t>
            </a:r>
            <a:r>
              <a:rPr spc="-5" dirty="0"/>
              <a:t>Opening</a:t>
            </a:r>
            <a:r>
              <a:rPr spc="-25" dirty="0"/>
              <a:t> </a:t>
            </a:r>
            <a:r>
              <a:rPr spc="-5" dirty="0"/>
              <a:t>Problem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Lecture</a:t>
            </a:r>
            <a:r>
              <a:rPr spc="-15" dirty="0"/>
              <a:t> </a:t>
            </a:r>
            <a:r>
              <a:rPr dirty="0"/>
              <a:t>5</a:t>
            </a:r>
            <a:r>
              <a:rPr spc="-15" dirty="0"/>
              <a:t> </a:t>
            </a:r>
            <a:r>
              <a:rPr dirty="0"/>
              <a:t>-</a:t>
            </a:r>
            <a:r>
              <a:rPr spc="-25" dirty="0"/>
              <a:t> </a:t>
            </a:r>
            <a:r>
              <a:rPr spc="-5" dirty="0"/>
              <a:t>Methods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0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7608" y="880363"/>
            <a:ext cx="10433050" cy="150685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1300" marR="49530" indent="-228600">
              <a:lnSpc>
                <a:spcPts val="2590"/>
              </a:lnSpc>
              <a:spcBef>
                <a:spcPts val="425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5" dirty="0">
                <a:latin typeface="Times New Roman"/>
                <a:cs typeface="Times New Roman"/>
              </a:rPr>
              <a:t>variable declared in the initial action part </a:t>
            </a:r>
            <a:r>
              <a:rPr sz="2400" dirty="0">
                <a:latin typeface="Times New Roman"/>
                <a:cs typeface="Times New Roman"/>
              </a:rPr>
              <a:t>of a </a:t>
            </a:r>
            <a:r>
              <a:rPr sz="24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for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loop header has its scope in the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entire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loop.</a:t>
            </a:r>
            <a:endParaRPr sz="2400">
              <a:latin typeface="Times New Roman"/>
              <a:cs typeface="Times New Roman"/>
            </a:endParaRPr>
          </a:p>
          <a:p>
            <a:pPr marL="241300" marR="5080" indent="-228600">
              <a:lnSpc>
                <a:spcPts val="2590"/>
              </a:lnSpc>
              <a:spcBef>
                <a:spcPts val="1015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5" dirty="0">
                <a:latin typeface="Times New Roman"/>
                <a:cs typeface="Times New Roman"/>
              </a:rPr>
              <a:t>But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5" dirty="0">
                <a:latin typeface="Times New Roman"/>
                <a:cs typeface="Times New Roman"/>
              </a:rPr>
              <a:t>variable declared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inside</a:t>
            </a:r>
            <a:r>
              <a:rPr sz="2400" dirty="0">
                <a:latin typeface="Times New Roman"/>
                <a:cs typeface="Times New Roman"/>
              </a:rPr>
              <a:t> a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for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loop</a:t>
            </a:r>
            <a:r>
              <a:rPr sz="2400" dirty="0">
                <a:latin typeface="Times New Roman"/>
                <a:cs typeface="Times New Roman"/>
              </a:rPr>
              <a:t> body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has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its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scope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limited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loop</a:t>
            </a:r>
            <a:r>
              <a:rPr sz="2400" dirty="0">
                <a:latin typeface="Times New Roman"/>
                <a:cs typeface="Times New Roman"/>
              </a:rPr>
              <a:t> body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from</a:t>
            </a:r>
            <a:r>
              <a:rPr sz="2400" spc="-5" dirty="0">
                <a:latin typeface="Times New Roman"/>
                <a:cs typeface="Times New Roman"/>
              </a:rPr>
              <a:t> its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declaration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and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to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 end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-5" dirty="0">
                <a:latin typeface="Times New Roman"/>
                <a:cs typeface="Times New Roman"/>
              </a:rPr>
              <a:t>the block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that contains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 variable.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96804" y="3047874"/>
            <a:ext cx="3820795" cy="7575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ts val="1935"/>
              </a:lnSpc>
              <a:spcBef>
                <a:spcPts val="114"/>
              </a:spcBef>
            </a:pPr>
            <a:r>
              <a:rPr sz="1650" dirty="0">
                <a:latin typeface="Courier New"/>
                <a:cs typeface="Courier New"/>
              </a:rPr>
              <a:t>public</a:t>
            </a:r>
            <a:r>
              <a:rPr sz="1650" spc="-10" dirty="0">
                <a:latin typeface="Courier New"/>
                <a:cs typeface="Courier New"/>
              </a:rPr>
              <a:t> </a:t>
            </a:r>
            <a:r>
              <a:rPr sz="1650" dirty="0">
                <a:latin typeface="Courier New"/>
                <a:cs typeface="Courier New"/>
              </a:rPr>
              <a:t>static</a:t>
            </a:r>
            <a:r>
              <a:rPr sz="1650" spc="-5" dirty="0">
                <a:latin typeface="Courier New"/>
                <a:cs typeface="Courier New"/>
              </a:rPr>
              <a:t> </a:t>
            </a:r>
            <a:r>
              <a:rPr sz="1650" dirty="0">
                <a:latin typeface="Courier New"/>
                <a:cs typeface="Courier New"/>
              </a:rPr>
              <a:t>void</a:t>
            </a:r>
            <a:r>
              <a:rPr sz="1650" spc="-10" dirty="0">
                <a:latin typeface="Courier New"/>
                <a:cs typeface="Courier New"/>
              </a:rPr>
              <a:t> </a:t>
            </a:r>
            <a:r>
              <a:rPr sz="1650" dirty="0">
                <a:latin typeface="Courier New"/>
                <a:cs typeface="Courier New"/>
              </a:rPr>
              <a:t>method1()</a:t>
            </a:r>
            <a:r>
              <a:rPr sz="1650" spc="-5" dirty="0">
                <a:latin typeface="Courier New"/>
                <a:cs typeface="Courier New"/>
              </a:rPr>
              <a:t> </a:t>
            </a:r>
            <a:r>
              <a:rPr sz="1650" spc="10" dirty="0">
                <a:latin typeface="Courier New"/>
                <a:cs typeface="Courier New"/>
              </a:rPr>
              <a:t>{</a:t>
            </a:r>
            <a:endParaRPr sz="1650">
              <a:latin typeface="Courier New"/>
              <a:cs typeface="Courier New"/>
            </a:endParaRPr>
          </a:p>
          <a:p>
            <a:pPr marL="265430">
              <a:lnSpc>
                <a:spcPts val="1880"/>
              </a:lnSpc>
            </a:pPr>
            <a:r>
              <a:rPr sz="1650" spc="10" dirty="0">
                <a:latin typeface="Courier New"/>
                <a:cs typeface="Courier New"/>
              </a:rPr>
              <a:t>.</a:t>
            </a:r>
            <a:endParaRPr sz="1650">
              <a:latin typeface="Courier New"/>
              <a:cs typeface="Courier New"/>
            </a:endParaRPr>
          </a:p>
          <a:p>
            <a:pPr marL="265430">
              <a:lnSpc>
                <a:spcPts val="1925"/>
              </a:lnSpc>
            </a:pPr>
            <a:r>
              <a:rPr sz="1650" spc="10" dirty="0">
                <a:latin typeface="Courier New"/>
                <a:cs typeface="Courier New"/>
              </a:rPr>
              <a:t>.</a:t>
            </a:r>
            <a:endParaRPr sz="165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49790" y="3765628"/>
            <a:ext cx="3820160" cy="17119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ts val="1925"/>
              </a:lnSpc>
              <a:spcBef>
                <a:spcPts val="114"/>
              </a:spcBef>
            </a:pPr>
            <a:r>
              <a:rPr sz="1650" dirty="0">
                <a:latin typeface="Courier New"/>
                <a:cs typeface="Courier New"/>
              </a:rPr>
              <a:t>for</a:t>
            </a:r>
            <a:r>
              <a:rPr sz="1650" spc="-5" dirty="0">
                <a:latin typeface="Courier New"/>
                <a:cs typeface="Courier New"/>
              </a:rPr>
              <a:t> </a:t>
            </a:r>
            <a:r>
              <a:rPr sz="1650" dirty="0">
                <a:latin typeface="Courier New"/>
                <a:cs typeface="Courier New"/>
              </a:rPr>
              <a:t>(</a:t>
            </a:r>
            <a:r>
              <a:rPr sz="1650" dirty="0">
                <a:solidFill>
                  <a:srgbClr val="00FFFF"/>
                </a:solidFill>
                <a:latin typeface="Courier New"/>
                <a:cs typeface="Courier New"/>
              </a:rPr>
              <a:t>int</a:t>
            </a:r>
            <a:r>
              <a:rPr sz="1650" spc="-5" dirty="0">
                <a:solidFill>
                  <a:srgbClr val="00FFFF"/>
                </a:solidFill>
                <a:latin typeface="Courier New"/>
                <a:cs typeface="Courier New"/>
              </a:rPr>
              <a:t> </a:t>
            </a:r>
            <a:r>
              <a:rPr sz="1650" spc="10" dirty="0">
                <a:solidFill>
                  <a:srgbClr val="00FFFF"/>
                </a:solidFill>
                <a:latin typeface="Courier New"/>
                <a:cs typeface="Courier New"/>
              </a:rPr>
              <a:t>i</a:t>
            </a:r>
            <a:r>
              <a:rPr sz="1650" spc="-10" dirty="0">
                <a:solidFill>
                  <a:srgbClr val="00FFFF"/>
                </a:solidFill>
                <a:latin typeface="Courier New"/>
                <a:cs typeface="Courier New"/>
              </a:rPr>
              <a:t> </a:t>
            </a:r>
            <a:r>
              <a:rPr sz="1650" spc="10" dirty="0">
                <a:latin typeface="Courier New"/>
                <a:cs typeface="Courier New"/>
              </a:rPr>
              <a:t>=</a:t>
            </a:r>
            <a:r>
              <a:rPr sz="1650" spc="-5" dirty="0">
                <a:latin typeface="Courier New"/>
                <a:cs typeface="Courier New"/>
              </a:rPr>
              <a:t> </a:t>
            </a:r>
            <a:r>
              <a:rPr sz="1650" spc="5" dirty="0">
                <a:latin typeface="Courier New"/>
                <a:cs typeface="Courier New"/>
              </a:rPr>
              <a:t>1;</a:t>
            </a:r>
            <a:r>
              <a:rPr sz="1650" dirty="0">
                <a:latin typeface="Courier New"/>
                <a:cs typeface="Courier New"/>
              </a:rPr>
              <a:t> </a:t>
            </a:r>
            <a:r>
              <a:rPr sz="1650" spc="10" dirty="0">
                <a:latin typeface="Courier New"/>
                <a:cs typeface="Courier New"/>
              </a:rPr>
              <a:t>i</a:t>
            </a:r>
            <a:r>
              <a:rPr sz="1650" spc="-5" dirty="0">
                <a:latin typeface="Courier New"/>
                <a:cs typeface="Courier New"/>
              </a:rPr>
              <a:t> </a:t>
            </a:r>
            <a:r>
              <a:rPr sz="1650" spc="10" dirty="0">
                <a:latin typeface="Courier New"/>
                <a:cs typeface="Courier New"/>
              </a:rPr>
              <a:t>&lt;</a:t>
            </a:r>
            <a:r>
              <a:rPr sz="1650" spc="-5" dirty="0">
                <a:latin typeface="Courier New"/>
                <a:cs typeface="Courier New"/>
              </a:rPr>
              <a:t> </a:t>
            </a:r>
            <a:r>
              <a:rPr sz="1650" dirty="0">
                <a:latin typeface="Courier New"/>
                <a:cs typeface="Courier New"/>
              </a:rPr>
              <a:t>10;</a:t>
            </a:r>
            <a:r>
              <a:rPr sz="1650" spc="-5" dirty="0">
                <a:latin typeface="Courier New"/>
                <a:cs typeface="Courier New"/>
              </a:rPr>
              <a:t> </a:t>
            </a:r>
            <a:r>
              <a:rPr sz="1650" dirty="0">
                <a:latin typeface="Courier New"/>
                <a:cs typeface="Courier New"/>
              </a:rPr>
              <a:t>i++) </a:t>
            </a:r>
            <a:r>
              <a:rPr sz="1650" spc="10" dirty="0">
                <a:latin typeface="Courier New"/>
                <a:cs typeface="Courier New"/>
              </a:rPr>
              <a:t>{</a:t>
            </a:r>
            <a:endParaRPr sz="1650">
              <a:latin typeface="Courier New"/>
              <a:cs typeface="Courier New"/>
            </a:endParaRPr>
          </a:p>
          <a:p>
            <a:pPr marL="265430">
              <a:lnSpc>
                <a:spcPts val="1880"/>
              </a:lnSpc>
            </a:pPr>
            <a:r>
              <a:rPr sz="1650" spc="10" dirty="0">
                <a:latin typeface="Courier New"/>
                <a:cs typeface="Courier New"/>
              </a:rPr>
              <a:t>.</a:t>
            </a:r>
            <a:endParaRPr sz="1650">
              <a:latin typeface="Courier New"/>
              <a:cs typeface="Courier New"/>
            </a:endParaRPr>
          </a:p>
          <a:p>
            <a:pPr marL="265430">
              <a:lnSpc>
                <a:spcPts val="1880"/>
              </a:lnSpc>
            </a:pPr>
            <a:r>
              <a:rPr sz="1650" spc="10" dirty="0">
                <a:latin typeface="Courier New"/>
                <a:cs typeface="Courier New"/>
              </a:rPr>
              <a:t>.</a:t>
            </a:r>
            <a:endParaRPr sz="1650">
              <a:latin typeface="Courier New"/>
              <a:cs typeface="Courier New"/>
            </a:endParaRPr>
          </a:p>
          <a:p>
            <a:pPr marL="265430">
              <a:lnSpc>
                <a:spcPts val="1880"/>
              </a:lnSpc>
            </a:pPr>
            <a:r>
              <a:rPr sz="1650" dirty="0">
                <a:solidFill>
                  <a:srgbClr val="00FFFF"/>
                </a:solidFill>
                <a:latin typeface="Courier New"/>
                <a:cs typeface="Courier New"/>
              </a:rPr>
              <a:t>int</a:t>
            </a:r>
            <a:r>
              <a:rPr sz="1650" spc="-55" dirty="0">
                <a:solidFill>
                  <a:srgbClr val="00FFFF"/>
                </a:solidFill>
                <a:latin typeface="Courier New"/>
                <a:cs typeface="Courier New"/>
              </a:rPr>
              <a:t> </a:t>
            </a:r>
            <a:r>
              <a:rPr sz="1650" spc="5" dirty="0">
                <a:solidFill>
                  <a:srgbClr val="00FFFF"/>
                </a:solidFill>
                <a:latin typeface="Courier New"/>
                <a:cs typeface="Courier New"/>
              </a:rPr>
              <a:t>j</a:t>
            </a:r>
            <a:r>
              <a:rPr sz="1650" spc="5" dirty="0">
                <a:latin typeface="Courier New"/>
                <a:cs typeface="Courier New"/>
              </a:rPr>
              <a:t>;</a:t>
            </a:r>
            <a:endParaRPr sz="1650">
              <a:latin typeface="Courier New"/>
              <a:cs typeface="Courier New"/>
            </a:endParaRPr>
          </a:p>
          <a:p>
            <a:pPr marL="265430">
              <a:lnSpc>
                <a:spcPts val="1880"/>
              </a:lnSpc>
            </a:pPr>
            <a:r>
              <a:rPr sz="1650" spc="10" dirty="0">
                <a:latin typeface="Courier New"/>
                <a:cs typeface="Courier New"/>
              </a:rPr>
              <a:t>.</a:t>
            </a:r>
            <a:endParaRPr sz="1650">
              <a:latin typeface="Courier New"/>
              <a:cs typeface="Courier New"/>
            </a:endParaRPr>
          </a:p>
          <a:p>
            <a:pPr marL="265430">
              <a:lnSpc>
                <a:spcPts val="1880"/>
              </a:lnSpc>
            </a:pPr>
            <a:r>
              <a:rPr sz="1650" spc="10" dirty="0">
                <a:latin typeface="Courier New"/>
                <a:cs typeface="Courier New"/>
              </a:rPr>
              <a:t>.</a:t>
            </a:r>
            <a:endParaRPr sz="1650">
              <a:latin typeface="Courier New"/>
              <a:cs typeface="Courier New"/>
            </a:endParaRPr>
          </a:p>
          <a:p>
            <a:pPr marL="265430">
              <a:lnSpc>
                <a:spcPts val="1935"/>
              </a:lnSpc>
            </a:pPr>
            <a:r>
              <a:rPr sz="1650" spc="10" dirty="0">
                <a:latin typeface="Courier New"/>
                <a:cs typeface="Courier New"/>
              </a:rPr>
              <a:t>.</a:t>
            </a:r>
            <a:endParaRPr sz="165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49272" y="5438133"/>
            <a:ext cx="453390" cy="51689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ts val="1925"/>
              </a:lnSpc>
              <a:spcBef>
                <a:spcPts val="114"/>
              </a:spcBef>
            </a:pPr>
            <a:r>
              <a:rPr sz="1650" strike="sngStrike" spc="10" dirty="0">
                <a:latin typeface="Courier New"/>
                <a:cs typeface="Courier New"/>
              </a:rPr>
              <a:t> </a:t>
            </a:r>
            <a:r>
              <a:rPr sz="1650" strike="sngStrike" spc="370" dirty="0">
                <a:latin typeface="Courier New"/>
                <a:cs typeface="Courier New"/>
              </a:rPr>
              <a:t> </a:t>
            </a:r>
            <a:r>
              <a:rPr sz="1650" strike="sngStrike" spc="10" dirty="0">
                <a:latin typeface="Courier New"/>
                <a:cs typeface="Courier New"/>
              </a:rPr>
              <a:t>}</a:t>
            </a:r>
            <a:endParaRPr sz="1650">
              <a:latin typeface="Courier New"/>
              <a:cs typeface="Courier New"/>
            </a:endParaRPr>
          </a:p>
          <a:p>
            <a:pPr marL="59690">
              <a:lnSpc>
                <a:spcPts val="1925"/>
              </a:lnSpc>
            </a:pPr>
            <a:r>
              <a:rPr sz="1650" spc="10" dirty="0">
                <a:latin typeface="Courier New"/>
                <a:cs typeface="Courier New"/>
              </a:rPr>
              <a:t>}</a:t>
            </a:r>
            <a:endParaRPr sz="1650">
              <a:latin typeface="Courier New"/>
              <a:cs typeface="Courier New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414030" y="3885854"/>
            <a:ext cx="1106805" cy="1732914"/>
            <a:chOff x="4414030" y="3885854"/>
            <a:chExt cx="1106805" cy="1732914"/>
          </a:xfrm>
        </p:grpSpPr>
        <p:sp>
          <p:nvSpPr>
            <p:cNvPr id="7" name="object 7"/>
            <p:cNvSpPr/>
            <p:nvPr/>
          </p:nvSpPr>
          <p:spPr>
            <a:xfrm>
              <a:off x="4414030" y="3895331"/>
              <a:ext cx="901065" cy="1723389"/>
            </a:xfrm>
            <a:custGeom>
              <a:avLst/>
              <a:gdLst/>
              <a:ahLst/>
              <a:cxnLst/>
              <a:rect l="l" t="t" r="r" b="b"/>
              <a:pathLst>
                <a:path w="901064" h="1723389">
                  <a:moveTo>
                    <a:pt x="632141" y="15796"/>
                  </a:moveTo>
                  <a:lnTo>
                    <a:pt x="632141" y="1723143"/>
                  </a:lnTo>
                </a:path>
                <a:path w="901064" h="1723389">
                  <a:moveTo>
                    <a:pt x="632141" y="0"/>
                  </a:moveTo>
                  <a:lnTo>
                    <a:pt x="900833" y="0"/>
                  </a:lnTo>
                </a:path>
                <a:path w="901064" h="1723389">
                  <a:moveTo>
                    <a:pt x="436130" y="584927"/>
                  </a:moveTo>
                  <a:lnTo>
                    <a:pt x="0" y="584927"/>
                  </a:lnTo>
                </a:path>
              </a:pathLst>
            </a:custGeom>
            <a:ln w="1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749083" y="4413823"/>
              <a:ext cx="300355" cy="136525"/>
            </a:xfrm>
            <a:custGeom>
              <a:avLst/>
              <a:gdLst/>
              <a:ahLst/>
              <a:cxnLst/>
              <a:rect l="l" t="t" r="r" b="b"/>
              <a:pathLst>
                <a:path w="300354" h="136525">
                  <a:moveTo>
                    <a:pt x="0" y="0"/>
                  </a:moveTo>
                  <a:lnTo>
                    <a:pt x="94758" y="66434"/>
                  </a:lnTo>
                  <a:lnTo>
                    <a:pt x="0" y="135940"/>
                  </a:lnTo>
                  <a:lnTo>
                    <a:pt x="300248" y="664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429831" y="4654113"/>
              <a:ext cx="1090930" cy="932815"/>
            </a:xfrm>
            <a:custGeom>
              <a:avLst/>
              <a:gdLst/>
              <a:ahLst/>
              <a:cxnLst/>
              <a:rect l="l" t="t" r="r" b="b"/>
              <a:pathLst>
                <a:path w="1090929" h="932814">
                  <a:moveTo>
                    <a:pt x="673221" y="490101"/>
                  </a:moveTo>
                  <a:lnTo>
                    <a:pt x="0" y="490101"/>
                  </a:lnTo>
                </a:path>
                <a:path w="1090929" h="932814">
                  <a:moveTo>
                    <a:pt x="853432" y="0"/>
                  </a:moveTo>
                  <a:lnTo>
                    <a:pt x="853432" y="932811"/>
                  </a:lnTo>
                </a:path>
                <a:path w="1090929" h="932814">
                  <a:moveTo>
                    <a:pt x="869232" y="15796"/>
                  </a:moveTo>
                  <a:lnTo>
                    <a:pt x="1090523" y="15796"/>
                  </a:lnTo>
                </a:path>
              </a:pathLst>
            </a:custGeom>
            <a:ln w="1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001931" y="5077867"/>
              <a:ext cx="300355" cy="136525"/>
            </a:xfrm>
            <a:custGeom>
              <a:avLst/>
              <a:gdLst/>
              <a:ahLst/>
              <a:cxnLst/>
              <a:rect l="l" t="t" r="r" b="b"/>
              <a:pathLst>
                <a:path w="300354" h="136525">
                  <a:moveTo>
                    <a:pt x="0" y="0"/>
                  </a:moveTo>
                  <a:lnTo>
                    <a:pt x="94801" y="66347"/>
                  </a:lnTo>
                  <a:lnTo>
                    <a:pt x="0" y="135940"/>
                  </a:lnTo>
                  <a:lnTo>
                    <a:pt x="300292" y="663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2609047" y="4960801"/>
            <a:ext cx="1797050" cy="2800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650" dirty="0">
                <a:latin typeface="Courier New"/>
                <a:cs typeface="Courier New"/>
              </a:rPr>
              <a:t>The</a:t>
            </a:r>
            <a:r>
              <a:rPr sz="1650" spc="-25" dirty="0">
                <a:latin typeface="Courier New"/>
                <a:cs typeface="Courier New"/>
              </a:rPr>
              <a:t> </a:t>
            </a:r>
            <a:r>
              <a:rPr sz="1650" dirty="0">
                <a:latin typeface="Courier New"/>
                <a:cs typeface="Courier New"/>
              </a:rPr>
              <a:t>scope</a:t>
            </a:r>
            <a:r>
              <a:rPr sz="1650" spc="-20" dirty="0">
                <a:latin typeface="Courier New"/>
                <a:cs typeface="Courier New"/>
              </a:rPr>
              <a:t> </a:t>
            </a:r>
            <a:r>
              <a:rPr sz="1650" spc="5" dirty="0">
                <a:latin typeface="Courier New"/>
                <a:cs typeface="Courier New"/>
              </a:rPr>
              <a:t>of</a:t>
            </a:r>
            <a:r>
              <a:rPr sz="1650" spc="-20" dirty="0">
                <a:latin typeface="Courier New"/>
                <a:cs typeface="Courier New"/>
              </a:rPr>
              <a:t> </a:t>
            </a:r>
            <a:r>
              <a:rPr sz="1650" spc="10" dirty="0">
                <a:latin typeface="Courier New"/>
                <a:cs typeface="Courier New"/>
              </a:rPr>
              <a:t>j</a:t>
            </a:r>
            <a:endParaRPr sz="165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609047" y="4280961"/>
            <a:ext cx="1797050" cy="2800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650" dirty="0">
                <a:latin typeface="Courier New"/>
                <a:cs typeface="Courier New"/>
              </a:rPr>
              <a:t>The</a:t>
            </a:r>
            <a:r>
              <a:rPr sz="1650" spc="-25" dirty="0">
                <a:latin typeface="Courier New"/>
                <a:cs typeface="Courier New"/>
              </a:rPr>
              <a:t> </a:t>
            </a:r>
            <a:r>
              <a:rPr sz="1650" dirty="0">
                <a:latin typeface="Courier New"/>
                <a:cs typeface="Courier New"/>
              </a:rPr>
              <a:t>scope</a:t>
            </a:r>
            <a:r>
              <a:rPr sz="1650" spc="-20" dirty="0">
                <a:latin typeface="Courier New"/>
                <a:cs typeface="Courier New"/>
              </a:rPr>
              <a:t> </a:t>
            </a:r>
            <a:r>
              <a:rPr sz="1650" spc="5" dirty="0">
                <a:latin typeface="Courier New"/>
                <a:cs typeface="Courier New"/>
              </a:rPr>
              <a:t>of</a:t>
            </a:r>
            <a:r>
              <a:rPr sz="1650" spc="-20" dirty="0">
                <a:latin typeface="Courier New"/>
                <a:cs typeface="Courier New"/>
              </a:rPr>
              <a:t> </a:t>
            </a:r>
            <a:r>
              <a:rPr sz="1650" spc="10" dirty="0">
                <a:latin typeface="Courier New"/>
                <a:cs typeface="Courier New"/>
              </a:rPr>
              <a:t>i</a:t>
            </a:r>
            <a:endParaRPr sz="1650">
              <a:latin typeface="Courier New"/>
              <a:cs typeface="Courier New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0" y="0"/>
            <a:ext cx="12192000" cy="1250950"/>
            <a:chOff x="0" y="0"/>
            <a:chExt cx="12192000" cy="1250950"/>
          </a:xfrm>
        </p:grpSpPr>
        <p:sp>
          <p:nvSpPr>
            <p:cNvPr id="14" name="object 14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</p:grp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993139" y="118871"/>
            <a:ext cx="5248275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5.6.</a:t>
            </a:r>
            <a:r>
              <a:rPr spc="-10" dirty="0"/>
              <a:t> </a:t>
            </a:r>
            <a:r>
              <a:rPr spc="-5" dirty="0"/>
              <a:t>Scope</a:t>
            </a:r>
            <a:r>
              <a:rPr spc="-15" dirty="0"/>
              <a:t> </a:t>
            </a:r>
            <a:r>
              <a:rPr dirty="0"/>
              <a:t>of</a:t>
            </a:r>
            <a:r>
              <a:rPr spc="-15" dirty="0"/>
              <a:t> </a:t>
            </a:r>
            <a:r>
              <a:rPr spc="-5" dirty="0"/>
              <a:t>Local</a:t>
            </a:r>
            <a:r>
              <a:rPr spc="-70" dirty="0"/>
              <a:t> </a:t>
            </a:r>
            <a:r>
              <a:rPr spc="-50" dirty="0"/>
              <a:t>Variables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Lecture</a:t>
            </a:r>
            <a:r>
              <a:rPr spc="-15" dirty="0"/>
              <a:t> </a:t>
            </a:r>
            <a:r>
              <a:rPr dirty="0"/>
              <a:t>5</a:t>
            </a:r>
            <a:r>
              <a:rPr spc="-15" dirty="0"/>
              <a:t> </a:t>
            </a:r>
            <a:r>
              <a:rPr dirty="0"/>
              <a:t>-</a:t>
            </a:r>
            <a:r>
              <a:rPr spc="-25" dirty="0"/>
              <a:t> </a:t>
            </a:r>
            <a:r>
              <a:rPr spc="-5" dirty="0"/>
              <a:t>Methods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00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9110" y="1829296"/>
            <a:ext cx="4857115" cy="3393440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302260" marR="307975" indent="-302895">
              <a:lnSpc>
                <a:spcPts val="2240"/>
              </a:lnSpc>
              <a:spcBef>
                <a:spcPts val="295"/>
              </a:spcBef>
            </a:pPr>
            <a:r>
              <a:rPr sz="1950" spc="15" dirty="0">
                <a:latin typeface="Courier New"/>
                <a:cs typeface="Courier New"/>
              </a:rPr>
              <a:t>public static void method1() </a:t>
            </a:r>
            <a:r>
              <a:rPr sz="1950" spc="20" dirty="0">
                <a:latin typeface="Courier New"/>
                <a:cs typeface="Courier New"/>
              </a:rPr>
              <a:t>{ </a:t>
            </a:r>
            <a:r>
              <a:rPr sz="1950" spc="-1160" dirty="0">
                <a:latin typeface="Courier New"/>
                <a:cs typeface="Courier New"/>
              </a:rPr>
              <a:t> </a:t>
            </a:r>
            <a:r>
              <a:rPr sz="1950" spc="15" dirty="0">
                <a:latin typeface="Courier New"/>
                <a:cs typeface="Courier New"/>
              </a:rPr>
              <a:t>int </a:t>
            </a:r>
            <a:r>
              <a:rPr sz="1950" spc="20" dirty="0">
                <a:latin typeface="Courier New"/>
                <a:cs typeface="Courier New"/>
              </a:rPr>
              <a:t>x</a:t>
            </a:r>
            <a:r>
              <a:rPr sz="1950" spc="15" dirty="0">
                <a:latin typeface="Courier New"/>
                <a:cs typeface="Courier New"/>
              </a:rPr>
              <a:t> </a:t>
            </a:r>
            <a:r>
              <a:rPr sz="1950" spc="20" dirty="0">
                <a:latin typeface="Courier New"/>
                <a:cs typeface="Courier New"/>
              </a:rPr>
              <a:t>=</a:t>
            </a:r>
            <a:r>
              <a:rPr sz="1950" spc="15" dirty="0">
                <a:latin typeface="Courier New"/>
                <a:cs typeface="Courier New"/>
              </a:rPr>
              <a:t> </a:t>
            </a:r>
            <a:r>
              <a:rPr sz="1950" spc="20" dirty="0">
                <a:latin typeface="Courier New"/>
                <a:cs typeface="Courier New"/>
              </a:rPr>
              <a:t>1;</a:t>
            </a:r>
            <a:endParaRPr sz="1950">
              <a:latin typeface="Courier New"/>
              <a:cs typeface="Courier New"/>
            </a:endParaRPr>
          </a:p>
          <a:p>
            <a:pPr marL="302260">
              <a:lnSpc>
                <a:spcPts val="1930"/>
              </a:lnSpc>
            </a:pPr>
            <a:r>
              <a:rPr sz="1950" spc="15" dirty="0">
                <a:latin typeface="Courier New"/>
                <a:cs typeface="Courier New"/>
              </a:rPr>
              <a:t>int</a:t>
            </a:r>
            <a:r>
              <a:rPr sz="1950" spc="-10" dirty="0">
                <a:latin typeface="Courier New"/>
                <a:cs typeface="Courier New"/>
              </a:rPr>
              <a:t> </a:t>
            </a:r>
            <a:r>
              <a:rPr sz="1950" spc="20" dirty="0">
                <a:latin typeface="Courier New"/>
                <a:cs typeface="Courier New"/>
              </a:rPr>
              <a:t>y</a:t>
            </a:r>
            <a:r>
              <a:rPr sz="1950" spc="-5" dirty="0">
                <a:latin typeface="Courier New"/>
                <a:cs typeface="Courier New"/>
              </a:rPr>
              <a:t> </a:t>
            </a:r>
            <a:r>
              <a:rPr sz="1950" spc="20" dirty="0">
                <a:latin typeface="Courier New"/>
                <a:cs typeface="Courier New"/>
              </a:rPr>
              <a:t>=</a:t>
            </a:r>
            <a:r>
              <a:rPr sz="1950" spc="-10" dirty="0">
                <a:latin typeface="Courier New"/>
                <a:cs typeface="Courier New"/>
              </a:rPr>
              <a:t> </a:t>
            </a:r>
            <a:r>
              <a:rPr sz="1950" spc="20" dirty="0">
                <a:latin typeface="Courier New"/>
                <a:cs typeface="Courier New"/>
              </a:rPr>
              <a:t>1;</a:t>
            </a:r>
            <a:endParaRPr sz="19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000">
              <a:latin typeface="Courier New"/>
              <a:cs typeface="Courier New"/>
            </a:endParaRPr>
          </a:p>
          <a:p>
            <a:pPr marL="605155" marR="5080" indent="-302895">
              <a:lnSpc>
                <a:spcPts val="2240"/>
              </a:lnSpc>
            </a:pPr>
            <a:r>
              <a:rPr sz="1950" spc="15" dirty="0">
                <a:latin typeface="Courier New"/>
                <a:cs typeface="Courier New"/>
              </a:rPr>
              <a:t>for (</a:t>
            </a:r>
            <a:r>
              <a:rPr sz="1950" spc="15" dirty="0">
                <a:solidFill>
                  <a:srgbClr val="00FFFF"/>
                </a:solidFill>
                <a:latin typeface="Courier New"/>
                <a:cs typeface="Courier New"/>
              </a:rPr>
              <a:t>int </a:t>
            </a:r>
            <a:r>
              <a:rPr sz="1950" spc="20" dirty="0">
                <a:solidFill>
                  <a:srgbClr val="00FFFF"/>
                </a:solidFill>
                <a:latin typeface="Courier New"/>
                <a:cs typeface="Courier New"/>
              </a:rPr>
              <a:t>i </a:t>
            </a:r>
            <a:r>
              <a:rPr sz="1950" spc="20" dirty="0">
                <a:latin typeface="Courier New"/>
                <a:cs typeface="Courier New"/>
              </a:rPr>
              <a:t>= </a:t>
            </a:r>
            <a:r>
              <a:rPr sz="1950" spc="15" dirty="0">
                <a:latin typeface="Courier New"/>
                <a:cs typeface="Courier New"/>
              </a:rPr>
              <a:t>1; </a:t>
            </a:r>
            <a:r>
              <a:rPr sz="1950" spc="20" dirty="0">
                <a:latin typeface="Courier New"/>
                <a:cs typeface="Courier New"/>
              </a:rPr>
              <a:t>i &lt; </a:t>
            </a:r>
            <a:r>
              <a:rPr sz="1950" spc="15" dirty="0">
                <a:latin typeface="Courier New"/>
                <a:cs typeface="Courier New"/>
              </a:rPr>
              <a:t>10; i++) </a:t>
            </a:r>
            <a:r>
              <a:rPr sz="1950" spc="20" dirty="0">
                <a:latin typeface="Courier New"/>
                <a:cs typeface="Courier New"/>
              </a:rPr>
              <a:t>{ </a:t>
            </a:r>
            <a:r>
              <a:rPr sz="1950" spc="-1160" dirty="0">
                <a:latin typeface="Courier New"/>
                <a:cs typeface="Courier New"/>
              </a:rPr>
              <a:t> </a:t>
            </a:r>
            <a:r>
              <a:rPr sz="1950" dirty="0">
                <a:latin typeface="Courier New"/>
                <a:cs typeface="Courier New"/>
              </a:rPr>
              <a:t> </a:t>
            </a:r>
            <a:r>
              <a:rPr sz="1950" spc="20" dirty="0">
                <a:latin typeface="Courier New"/>
                <a:cs typeface="Courier New"/>
              </a:rPr>
              <a:t>x</a:t>
            </a:r>
            <a:r>
              <a:rPr sz="1950" spc="15" dirty="0">
                <a:latin typeface="Courier New"/>
                <a:cs typeface="Courier New"/>
              </a:rPr>
              <a:t> += </a:t>
            </a:r>
            <a:r>
              <a:rPr sz="1950" spc="20" dirty="0">
                <a:latin typeface="Courier New"/>
                <a:cs typeface="Courier New"/>
              </a:rPr>
              <a:t>i;</a:t>
            </a:r>
            <a:endParaRPr sz="1950">
              <a:latin typeface="Courier New"/>
              <a:cs typeface="Courier New"/>
            </a:endParaRPr>
          </a:p>
          <a:p>
            <a:pPr marL="302260">
              <a:lnSpc>
                <a:spcPts val="2180"/>
              </a:lnSpc>
            </a:pPr>
            <a:r>
              <a:rPr sz="1950" spc="20" dirty="0">
                <a:latin typeface="Courier New"/>
                <a:cs typeface="Courier New"/>
              </a:rPr>
              <a:t>}</a:t>
            </a:r>
            <a:endParaRPr sz="19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800">
              <a:latin typeface="Courier New"/>
              <a:cs typeface="Courier New"/>
            </a:endParaRPr>
          </a:p>
          <a:p>
            <a:pPr marL="605155" marR="5080" indent="-302895">
              <a:lnSpc>
                <a:spcPts val="2240"/>
              </a:lnSpc>
            </a:pPr>
            <a:r>
              <a:rPr sz="1950" spc="15" dirty="0">
                <a:latin typeface="Courier New"/>
                <a:cs typeface="Courier New"/>
              </a:rPr>
              <a:t>for (</a:t>
            </a:r>
            <a:r>
              <a:rPr sz="1950" spc="15" dirty="0">
                <a:solidFill>
                  <a:srgbClr val="00FFFF"/>
                </a:solidFill>
                <a:latin typeface="Courier New"/>
                <a:cs typeface="Courier New"/>
              </a:rPr>
              <a:t>int </a:t>
            </a:r>
            <a:r>
              <a:rPr sz="1950" spc="20" dirty="0">
                <a:solidFill>
                  <a:srgbClr val="00FFFF"/>
                </a:solidFill>
                <a:latin typeface="Courier New"/>
                <a:cs typeface="Courier New"/>
              </a:rPr>
              <a:t>i </a:t>
            </a:r>
            <a:r>
              <a:rPr sz="1950" spc="20" dirty="0">
                <a:latin typeface="Courier New"/>
                <a:cs typeface="Courier New"/>
              </a:rPr>
              <a:t>= </a:t>
            </a:r>
            <a:r>
              <a:rPr sz="1950" spc="15" dirty="0">
                <a:latin typeface="Courier New"/>
                <a:cs typeface="Courier New"/>
              </a:rPr>
              <a:t>1; </a:t>
            </a:r>
            <a:r>
              <a:rPr sz="1950" spc="20" dirty="0">
                <a:latin typeface="Courier New"/>
                <a:cs typeface="Courier New"/>
              </a:rPr>
              <a:t>i &lt; </a:t>
            </a:r>
            <a:r>
              <a:rPr sz="1950" spc="15" dirty="0">
                <a:latin typeface="Courier New"/>
                <a:cs typeface="Courier New"/>
              </a:rPr>
              <a:t>10; i++) </a:t>
            </a:r>
            <a:r>
              <a:rPr sz="1950" spc="20" dirty="0">
                <a:latin typeface="Courier New"/>
                <a:cs typeface="Courier New"/>
              </a:rPr>
              <a:t>{ </a:t>
            </a:r>
            <a:r>
              <a:rPr sz="1950" spc="-1160" dirty="0">
                <a:latin typeface="Courier New"/>
                <a:cs typeface="Courier New"/>
              </a:rPr>
              <a:t> </a:t>
            </a:r>
            <a:r>
              <a:rPr sz="1950" dirty="0">
                <a:latin typeface="Courier New"/>
                <a:cs typeface="Courier New"/>
              </a:rPr>
              <a:t> </a:t>
            </a:r>
            <a:r>
              <a:rPr sz="1950" spc="20" dirty="0">
                <a:latin typeface="Courier New"/>
                <a:cs typeface="Courier New"/>
              </a:rPr>
              <a:t>y</a:t>
            </a:r>
            <a:r>
              <a:rPr sz="1950" spc="15" dirty="0">
                <a:latin typeface="Courier New"/>
                <a:cs typeface="Courier New"/>
              </a:rPr>
              <a:t> += </a:t>
            </a:r>
            <a:r>
              <a:rPr sz="1950" spc="20" dirty="0">
                <a:latin typeface="Courier New"/>
                <a:cs typeface="Courier New"/>
              </a:rPr>
              <a:t>i;</a:t>
            </a:r>
            <a:endParaRPr sz="1950">
              <a:latin typeface="Courier New"/>
              <a:cs typeface="Courier New"/>
            </a:endParaRPr>
          </a:p>
          <a:p>
            <a:pPr marL="302260">
              <a:lnSpc>
                <a:spcPts val="2130"/>
              </a:lnSpc>
            </a:pPr>
            <a:r>
              <a:rPr sz="1950" spc="20" dirty="0">
                <a:latin typeface="Courier New"/>
                <a:cs typeface="Courier New"/>
              </a:rPr>
              <a:t>}</a:t>
            </a:r>
            <a:endParaRPr sz="1950">
              <a:latin typeface="Courier New"/>
              <a:cs typeface="Courier New"/>
            </a:endParaRPr>
          </a:p>
          <a:p>
            <a:pPr>
              <a:lnSpc>
                <a:spcPts val="2290"/>
              </a:lnSpc>
            </a:pPr>
            <a:r>
              <a:rPr sz="1950" spc="20" dirty="0">
                <a:latin typeface="Courier New"/>
                <a:cs typeface="Courier New"/>
              </a:rPr>
              <a:t>}</a:t>
            </a:r>
            <a:endParaRPr sz="1950">
              <a:latin typeface="Courier New"/>
              <a:cs typeface="Courier New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917652" y="2900292"/>
            <a:ext cx="188595" cy="1781175"/>
            <a:chOff x="917652" y="2900292"/>
            <a:chExt cx="188595" cy="1781175"/>
          </a:xfrm>
        </p:grpSpPr>
        <p:sp>
          <p:nvSpPr>
            <p:cNvPr id="4" name="object 4"/>
            <p:cNvSpPr/>
            <p:nvPr/>
          </p:nvSpPr>
          <p:spPr>
            <a:xfrm>
              <a:off x="961011" y="4037565"/>
              <a:ext cx="0" cy="626110"/>
            </a:xfrm>
            <a:custGeom>
              <a:avLst/>
              <a:gdLst/>
              <a:ahLst/>
              <a:cxnLst/>
              <a:rect l="l" t="t" r="r" b="b"/>
              <a:pathLst>
                <a:path h="626110">
                  <a:moveTo>
                    <a:pt x="0" y="0"/>
                  </a:moveTo>
                  <a:lnTo>
                    <a:pt x="2" y="625500"/>
                  </a:lnTo>
                </a:path>
              </a:pathLst>
            </a:custGeom>
            <a:ln w="236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29477" y="2900292"/>
              <a:ext cx="0" cy="777240"/>
            </a:xfrm>
            <a:custGeom>
              <a:avLst/>
              <a:gdLst/>
              <a:ahLst/>
              <a:cxnLst/>
              <a:rect l="l" t="t" r="r" b="b"/>
              <a:pathLst>
                <a:path h="777239">
                  <a:moveTo>
                    <a:pt x="0" y="0"/>
                  </a:moveTo>
                  <a:lnTo>
                    <a:pt x="2" y="777136"/>
                  </a:lnTo>
                </a:path>
              </a:pathLst>
            </a:custGeom>
            <a:ln w="236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92544" y="2931883"/>
              <a:ext cx="113664" cy="0"/>
            </a:xfrm>
            <a:custGeom>
              <a:avLst/>
              <a:gdLst/>
              <a:ahLst/>
              <a:cxnLst/>
              <a:rect l="l" t="t" r="r" b="b"/>
              <a:pathLst>
                <a:path w="113665">
                  <a:moveTo>
                    <a:pt x="0" y="0"/>
                  </a:moveTo>
                  <a:lnTo>
                    <a:pt x="113520" y="2"/>
                  </a:lnTo>
                </a:path>
              </a:pathLst>
            </a:custGeom>
            <a:ln w="236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29477" y="3690065"/>
              <a:ext cx="113664" cy="0"/>
            </a:xfrm>
            <a:custGeom>
              <a:avLst/>
              <a:gdLst/>
              <a:ahLst/>
              <a:cxnLst/>
              <a:rect l="l" t="t" r="r" b="b"/>
              <a:pathLst>
                <a:path w="113665">
                  <a:moveTo>
                    <a:pt x="0" y="0"/>
                  </a:moveTo>
                  <a:lnTo>
                    <a:pt x="113520" y="2"/>
                  </a:lnTo>
                </a:path>
              </a:pathLst>
            </a:custGeom>
            <a:ln w="236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92544" y="4069156"/>
              <a:ext cx="113664" cy="0"/>
            </a:xfrm>
            <a:custGeom>
              <a:avLst/>
              <a:gdLst/>
              <a:ahLst/>
              <a:cxnLst/>
              <a:rect l="l" t="t" r="r" b="b"/>
              <a:pathLst>
                <a:path w="113665">
                  <a:moveTo>
                    <a:pt x="0" y="0"/>
                  </a:moveTo>
                  <a:lnTo>
                    <a:pt x="113520" y="2"/>
                  </a:lnTo>
                </a:path>
              </a:pathLst>
            </a:custGeom>
            <a:ln w="236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92544" y="4669383"/>
              <a:ext cx="113664" cy="0"/>
            </a:xfrm>
            <a:custGeom>
              <a:avLst/>
              <a:gdLst/>
              <a:ahLst/>
              <a:cxnLst/>
              <a:rect l="l" t="t" r="r" b="b"/>
              <a:pathLst>
                <a:path w="113665">
                  <a:moveTo>
                    <a:pt x="0" y="0"/>
                  </a:moveTo>
                  <a:lnTo>
                    <a:pt x="113520" y="2"/>
                  </a:lnTo>
                </a:path>
              </a:pathLst>
            </a:custGeom>
            <a:ln w="236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6952374" y="1920974"/>
            <a:ext cx="4888230" cy="3443604"/>
          </a:xfrm>
          <a:prstGeom prst="rect">
            <a:avLst/>
          </a:prstGeom>
          <a:ln w="23678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86385">
              <a:lnSpc>
                <a:spcPts val="2005"/>
              </a:lnSpc>
            </a:pPr>
            <a:r>
              <a:rPr sz="1950" spc="15" dirty="0">
                <a:latin typeface="Courier New"/>
                <a:cs typeface="Courier New"/>
              </a:rPr>
              <a:t>public</a:t>
            </a:r>
            <a:r>
              <a:rPr sz="1950" spc="10" dirty="0">
                <a:latin typeface="Courier New"/>
                <a:cs typeface="Courier New"/>
              </a:rPr>
              <a:t> </a:t>
            </a:r>
            <a:r>
              <a:rPr sz="1950" spc="15" dirty="0">
                <a:latin typeface="Courier New"/>
                <a:cs typeface="Courier New"/>
              </a:rPr>
              <a:t>static void</a:t>
            </a:r>
            <a:r>
              <a:rPr sz="1950" spc="10" dirty="0">
                <a:latin typeface="Courier New"/>
                <a:cs typeface="Courier New"/>
              </a:rPr>
              <a:t> </a:t>
            </a:r>
            <a:r>
              <a:rPr sz="1950" spc="15" dirty="0">
                <a:latin typeface="Courier New"/>
                <a:cs typeface="Courier New"/>
              </a:rPr>
              <a:t>method2() </a:t>
            </a:r>
            <a:r>
              <a:rPr sz="1950" spc="20" dirty="0">
                <a:latin typeface="Courier New"/>
                <a:cs typeface="Courier New"/>
              </a:rPr>
              <a:t>{</a:t>
            </a:r>
            <a:endParaRPr sz="19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200">
              <a:latin typeface="Courier New"/>
              <a:cs typeface="Courier New"/>
            </a:endParaRPr>
          </a:p>
          <a:p>
            <a:pPr marL="589280" marR="2473325">
              <a:lnSpc>
                <a:spcPts val="1989"/>
              </a:lnSpc>
            </a:pPr>
            <a:r>
              <a:rPr sz="1950" spc="15" dirty="0">
                <a:solidFill>
                  <a:srgbClr val="00FFFF"/>
                </a:solidFill>
                <a:latin typeface="Courier New"/>
                <a:cs typeface="Courier New"/>
              </a:rPr>
              <a:t>int </a:t>
            </a:r>
            <a:r>
              <a:rPr sz="1950" spc="20" dirty="0">
                <a:solidFill>
                  <a:srgbClr val="00FFFF"/>
                </a:solidFill>
                <a:latin typeface="Courier New"/>
                <a:cs typeface="Courier New"/>
              </a:rPr>
              <a:t>i </a:t>
            </a:r>
            <a:r>
              <a:rPr sz="1950" spc="20" dirty="0">
                <a:latin typeface="Courier New"/>
                <a:cs typeface="Courier New"/>
              </a:rPr>
              <a:t>= 1; </a:t>
            </a:r>
            <a:r>
              <a:rPr sz="1950" spc="25" dirty="0">
                <a:latin typeface="Courier New"/>
                <a:cs typeface="Courier New"/>
              </a:rPr>
              <a:t> </a:t>
            </a:r>
            <a:r>
              <a:rPr sz="1950" spc="15" dirty="0">
                <a:latin typeface="Courier New"/>
                <a:cs typeface="Courier New"/>
              </a:rPr>
              <a:t>int</a:t>
            </a:r>
            <a:r>
              <a:rPr sz="1950" spc="-5" dirty="0">
                <a:latin typeface="Courier New"/>
                <a:cs typeface="Courier New"/>
              </a:rPr>
              <a:t> </a:t>
            </a:r>
            <a:r>
              <a:rPr sz="1950" spc="15" dirty="0">
                <a:latin typeface="Courier New"/>
                <a:cs typeface="Courier New"/>
              </a:rPr>
              <a:t>sum</a:t>
            </a:r>
            <a:r>
              <a:rPr sz="1950" spc="-5" dirty="0">
                <a:latin typeface="Courier New"/>
                <a:cs typeface="Courier New"/>
              </a:rPr>
              <a:t> </a:t>
            </a:r>
            <a:r>
              <a:rPr sz="1950" spc="20" dirty="0">
                <a:latin typeface="Courier New"/>
                <a:cs typeface="Courier New"/>
              </a:rPr>
              <a:t>=</a:t>
            </a:r>
            <a:r>
              <a:rPr sz="1950" spc="-5" dirty="0">
                <a:latin typeface="Courier New"/>
                <a:cs typeface="Courier New"/>
              </a:rPr>
              <a:t> </a:t>
            </a:r>
            <a:r>
              <a:rPr sz="1950" spc="20" dirty="0">
                <a:latin typeface="Courier New"/>
                <a:cs typeface="Courier New"/>
              </a:rPr>
              <a:t>0;</a:t>
            </a:r>
            <a:endParaRPr sz="19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000">
              <a:latin typeface="Courier New"/>
              <a:cs typeface="Courier New"/>
            </a:endParaRPr>
          </a:p>
          <a:p>
            <a:pPr marL="892175" marR="51435" indent="-302895">
              <a:lnSpc>
                <a:spcPts val="2240"/>
              </a:lnSpc>
            </a:pPr>
            <a:r>
              <a:rPr sz="1950" spc="15" dirty="0">
                <a:latin typeface="Courier New"/>
                <a:cs typeface="Courier New"/>
              </a:rPr>
              <a:t>for (</a:t>
            </a:r>
            <a:r>
              <a:rPr sz="1950" spc="15" dirty="0">
                <a:solidFill>
                  <a:srgbClr val="00FFFF"/>
                </a:solidFill>
                <a:latin typeface="Courier New"/>
                <a:cs typeface="Courier New"/>
              </a:rPr>
              <a:t>int </a:t>
            </a:r>
            <a:r>
              <a:rPr sz="1950" spc="20" dirty="0">
                <a:solidFill>
                  <a:srgbClr val="00FFFF"/>
                </a:solidFill>
                <a:latin typeface="Courier New"/>
                <a:cs typeface="Courier New"/>
              </a:rPr>
              <a:t>i </a:t>
            </a:r>
            <a:r>
              <a:rPr sz="1950" spc="20" dirty="0">
                <a:latin typeface="Courier New"/>
                <a:cs typeface="Courier New"/>
              </a:rPr>
              <a:t>= </a:t>
            </a:r>
            <a:r>
              <a:rPr sz="1950" spc="15" dirty="0">
                <a:latin typeface="Courier New"/>
                <a:cs typeface="Courier New"/>
              </a:rPr>
              <a:t>1; </a:t>
            </a:r>
            <a:r>
              <a:rPr sz="1950" spc="20" dirty="0">
                <a:latin typeface="Courier New"/>
                <a:cs typeface="Courier New"/>
              </a:rPr>
              <a:t>i &lt; </a:t>
            </a:r>
            <a:r>
              <a:rPr sz="1950" spc="15" dirty="0">
                <a:latin typeface="Courier New"/>
                <a:cs typeface="Courier New"/>
              </a:rPr>
              <a:t>10; i++) </a:t>
            </a:r>
            <a:r>
              <a:rPr sz="1950" spc="-1160" dirty="0">
                <a:latin typeface="Courier New"/>
                <a:cs typeface="Courier New"/>
              </a:rPr>
              <a:t> </a:t>
            </a:r>
            <a:r>
              <a:rPr sz="1950" spc="15" dirty="0">
                <a:latin typeface="Courier New"/>
                <a:cs typeface="Courier New"/>
              </a:rPr>
              <a:t>sum += </a:t>
            </a:r>
            <a:r>
              <a:rPr sz="1950" spc="20" dirty="0">
                <a:latin typeface="Courier New"/>
                <a:cs typeface="Courier New"/>
              </a:rPr>
              <a:t>i;</a:t>
            </a:r>
            <a:endParaRPr sz="1950">
              <a:latin typeface="Courier New"/>
              <a:cs typeface="Courier New"/>
            </a:endParaRPr>
          </a:p>
          <a:p>
            <a:pPr marL="589280">
              <a:lnSpc>
                <a:spcPts val="2180"/>
              </a:lnSpc>
            </a:pPr>
            <a:r>
              <a:rPr sz="1950" spc="20" dirty="0">
                <a:latin typeface="Courier New"/>
                <a:cs typeface="Courier New"/>
              </a:rPr>
              <a:t>}</a:t>
            </a:r>
            <a:endParaRPr sz="19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650">
              <a:latin typeface="Courier New"/>
              <a:cs typeface="Courier New"/>
            </a:endParaRPr>
          </a:p>
          <a:p>
            <a:pPr marL="286385">
              <a:lnSpc>
                <a:spcPct val="100000"/>
              </a:lnSpc>
              <a:spcBef>
                <a:spcPts val="5"/>
              </a:spcBef>
            </a:pPr>
            <a:r>
              <a:rPr sz="1950" spc="20" dirty="0">
                <a:latin typeface="Courier New"/>
                <a:cs typeface="Courier New"/>
              </a:rPr>
              <a:t>}</a:t>
            </a:r>
            <a:endParaRPr sz="1950">
              <a:latin typeface="Courier New"/>
              <a:cs typeface="Courier New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7318950" y="3425490"/>
            <a:ext cx="188595" cy="789305"/>
            <a:chOff x="7318950" y="3425490"/>
            <a:chExt cx="188595" cy="789305"/>
          </a:xfrm>
        </p:grpSpPr>
        <p:sp>
          <p:nvSpPr>
            <p:cNvPr id="12" name="object 12"/>
            <p:cNvSpPr/>
            <p:nvPr/>
          </p:nvSpPr>
          <p:spPr>
            <a:xfrm>
              <a:off x="7330775" y="3437337"/>
              <a:ext cx="113664" cy="777240"/>
            </a:xfrm>
            <a:custGeom>
              <a:avLst/>
              <a:gdLst/>
              <a:ahLst/>
              <a:cxnLst/>
              <a:rect l="l" t="t" r="r" b="b"/>
              <a:pathLst>
                <a:path w="113665" h="777239">
                  <a:moveTo>
                    <a:pt x="0" y="0"/>
                  </a:moveTo>
                  <a:lnTo>
                    <a:pt x="2" y="777136"/>
                  </a:lnTo>
                </a:path>
                <a:path w="113665" h="777239">
                  <a:moveTo>
                    <a:pt x="0" y="0"/>
                  </a:moveTo>
                  <a:lnTo>
                    <a:pt x="113520" y="2"/>
                  </a:lnTo>
                </a:path>
              </a:pathLst>
            </a:custGeom>
            <a:ln w="236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393842" y="4195519"/>
              <a:ext cx="113664" cy="0"/>
            </a:xfrm>
            <a:custGeom>
              <a:avLst/>
              <a:gdLst/>
              <a:ahLst/>
              <a:cxnLst/>
              <a:rect l="l" t="t" r="r" b="b"/>
              <a:pathLst>
                <a:path w="113665">
                  <a:moveTo>
                    <a:pt x="0" y="0"/>
                  </a:moveTo>
                  <a:lnTo>
                    <a:pt x="113520" y="2"/>
                  </a:lnTo>
                </a:path>
              </a:pathLst>
            </a:custGeom>
            <a:ln w="236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7035148" y="2477763"/>
            <a:ext cx="157480" cy="1919605"/>
            <a:chOff x="7035148" y="2477763"/>
            <a:chExt cx="157480" cy="1919605"/>
          </a:xfrm>
        </p:grpSpPr>
        <p:sp>
          <p:nvSpPr>
            <p:cNvPr id="15" name="object 15"/>
            <p:cNvSpPr/>
            <p:nvPr/>
          </p:nvSpPr>
          <p:spPr>
            <a:xfrm>
              <a:off x="7046973" y="2489610"/>
              <a:ext cx="0" cy="1877060"/>
            </a:xfrm>
            <a:custGeom>
              <a:avLst/>
              <a:gdLst/>
              <a:ahLst/>
              <a:cxnLst/>
              <a:rect l="l" t="t" r="r" b="b"/>
              <a:pathLst>
                <a:path h="1877060">
                  <a:moveTo>
                    <a:pt x="0" y="0"/>
                  </a:moveTo>
                  <a:lnTo>
                    <a:pt x="2" y="1876500"/>
                  </a:lnTo>
                </a:path>
              </a:pathLst>
            </a:custGeom>
            <a:ln w="236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078507" y="2489610"/>
              <a:ext cx="113664" cy="0"/>
            </a:xfrm>
            <a:custGeom>
              <a:avLst/>
              <a:gdLst/>
              <a:ahLst/>
              <a:cxnLst/>
              <a:rect l="l" t="t" r="r" b="b"/>
              <a:pathLst>
                <a:path w="113665">
                  <a:moveTo>
                    <a:pt x="0" y="0"/>
                  </a:moveTo>
                  <a:lnTo>
                    <a:pt x="113520" y="2"/>
                  </a:lnTo>
                </a:path>
              </a:pathLst>
            </a:custGeom>
            <a:ln w="236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046973" y="4385066"/>
              <a:ext cx="113664" cy="0"/>
            </a:xfrm>
            <a:custGeom>
              <a:avLst/>
              <a:gdLst/>
              <a:ahLst/>
              <a:cxnLst/>
              <a:rect l="l" t="t" r="r" b="b"/>
              <a:pathLst>
                <a:path w="113665">
                  <a:moveTo>
                    <a:pt x="0" y="0"/>
                  </a:moveTo>
                  <a:lnTo>
                    <a:pt x="113520" y="2"/>
                  </a:lnTo>
                </a:path>
              </a:pathLst>
            </a:custGeom>
            <a:ln w="236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0" y="0"/>
            <a:ext cx="12192000" cy="1250950"/>
            <a:chOff x="0" y="0"/>
            <a:chExt cx="12192000" cy="1250950"/>
          </a:xfrm>
        </p:grpSpPr>
        <p:sp>
          <p:nvSpPr>
            <p:cNvPr id="19" name="object 19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xfrm>
            <a:off x="993139" y="118871"/>
            <a:ext cx="5248275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5.6.</a:t>
            </a:r>
            <a:r>
              <a:rPr spc="-10" dirty="0"/>
              <a:t> </a:t>
            </a:r>
            <a:r>
              <a:rPr spc="-5" dirty="0"/>
              <a:t>Scope</a:t>
            </a:r>
            <a:r>
              <a:rPr spc="-15" dirty="0"/>
              <a:t> </a:t>
            </a:r>
            <a:r>
              <a:rPr dirty="0"/>
              <a:t>of</a:t>
            </a:r>
            <a:r>
              <a:rPr spc="-15" dirty="0"/>
              <a:t> </a:t>
            </a:r>
            <a:r>
              <a:rPr spc="-5" dirty="0"/>
              <a:t>Local</a:t>
            </a:r>
            <a:r>
              <a:rPr spc="-70" dirty="0"/>
              <a:t> </a:t>
            </a:r>
            <a:r>
              <a:rPr spc="-50" dirty="0"/>
              <a:t>Variables</a:t>
            </a:r>
          </a:p>
        </p:txBody>
      </p:sp>
      <p:sp>
        <p:nvSpPr>
          <p:cNvPr id="23" name="object 2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Lecture</a:t>
            </a:r>
            <a:r>
              <a:rPr spc="-15" dirty="0"/>
              <a:t> </a:t>
            </a:r>
            <a:r>
              <a:rPr dirty="0"/>
              <a:t>5</a:t>
            </a:r>
            <a:r>
              <a:rPr spc="-15" dirty="0"/>
              <a:t> </a:t>
            </a:r>
            <a:r>
              <a:rPr dirty="0"/>
              <a:t>-</a:t>
            </a:r>
            <a:r>
              <a:rPr spc="-25" dirty="0"/>
              <a:t> </a:t>
            </a:r>
            <a:r>
              <a:rPr spc="-5" dirty="0"/>
              <a:t>Methods</a:t>
            </a:r>
          </a:p>
        </p:txBody>
      </p:sp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00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2394" y="750315"/>
            <a:ext cx="11205210" cy="2320925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4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dirty="0">
                <a:latin typeface="Times New Roman"/>
                <a:cs typeface="Times New Roman"/>
              </a:rPr>
              <a:t>The</a:t>
            </a:r>
            <a:r>
              <a:rPr sz="2200" spc="-5" dirty="0">
                <a:latin typeface="Times New Roman"/>
                <a:cs typeface="Times New Roman"/>
              </a:rPr>
              <a:t> key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to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developing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software</a:t>
            </a:r>
            <a:r>
              <a:rPr sz="2200" dirty="0">
                <a:latin typeface="Times New Roman"/>
                <a:cs typeface="Times New Roman"/>
              </a:rPr>
              <a:t> is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to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apply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the </a:t>
            </a:r>
            <a:r>
              <a:rPr sz="2200" spc="-5" dirty="0">
                <a:latin typeface="Times New Roman"/>
                <a:cs typeface="Times New Roman"/>
              </a:rPr>
              <a:t>concept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of </a:t>
            </a:r>
            <a:r>
              <a:rPr sz="2200" spc="-5" dirty="0">
                <a:latin typeface="Times New Roman"/>
                <a:cs typeface="Times New Roman"/>
              </a:rPr>
              <a:t>abstraction.</a:t>
            </a:r>
            <a:endParaRPr sz="22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65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latin typeface="Times New Roman"/>
                <a:cs typeface="Times New Roman"/>
              </a:rPr>
              <a:t>Separate </a:t>
            </a:r>
            <a:r>
              <a:rPr sz="2200" dirty="0">
                <a:latin typeface="Times New Roman"/>
                <a:cs typeface="Times New Roman"/>
              </a:rPr>
              <a:t>the</a:t>
            </a:r>
            <a:r>
              <a:rPr sz="2200" spc="-5" dirty="0">
                <a:latin typeface="Times New Roman"/>
                <a:cs typeface="Times New Roman"/>
              </a:rPr>
              <a:t> use </a:t>
            </a:r>
            <a:r>
              <a:rPr sz="2200" dirty="0">
                <a:latin typeface="Times New Roman"/>
                <a:cs typeface="Times New Roman"/>
              </a:rPr>
              <a:t>of a </a:t>
            </a:r>
            <a:r>
              <a:rPr sz="2200" spc="-5" dirty="0">
                <a:latin typeface="Times New Roman"/>
                <a:cs typeface="Times New Roman"/>
              </a:rPr>
              <a:t>method</a:t>
            </a:r>
            <a:r>
              <a:rPr sz="2200" dirty="0">
                <a:latin typeface="Times New Roman"/>
                <a:cs typeface="Times New Roman"/>
              </a:rPr>
              <a:t> from its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implementation</a:t>
            </a:r>
            <a:endParaRPr sz="2200">
              <a:latin typeface="Times New Roman"/>
              <a:cs typeface="Times New Roman"/>
            </a:endParaRPr>
          </a:p>
          <a:p>
            <a:pPr marL="241300" marR="247015" indent="-228600">
              <a:lnSpc>
                <a:spcPts val="2400"/>
              </a:lnSpc>
              <a:spcBef>
                <a:spcPts val="104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dirty="0">
                <a:latin typeface="Times New Roman"/>
                <a:cs typeface="Times New Roman"/>
              </a:rPr>
              <a:t>The </a:t>
            </a:r>
            <a:r>
              <a:rPr sz="2200" spc="-5" dirty="0">
                <a:latin typeface="Times New Roman"/>
                <a:cs typeface="Times New Roman"/>
              </a:rPr>
              <a:t>concept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of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method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abstraction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can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be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applied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to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the </a:t>
            </a:r>
            <a:r>
              <a:rPr sz="2200" spc="-5" dirty="0">
                <a:latin typeface="Times New Roman"/>
                <a:cs typeface="Times New Roman"/>
              </a:rPr>
              <a:t>process</a:t>
            </a:r>
            <a:r>
              <a:rPr sz="2200" dirty="0">
                <a:latin typeface="Times New Roman"/>
                <a:cs typeface="Times New Roman"/>
              </a:rPr>
              <a:t> of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developing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programs.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When </a:t>
            </a:r>
            <a:r>
              <a:rPr sz="2200" spc="-53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writing</a:t>
            </a:r>
            <a:r>
              <a:rPr sz="2200" dirty="0">
                <a:latin typeface="Times New Roman"/>
                <a:cs typeface="Times New Roman"/>
              </a:rPr>
              <a:t> a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large</a:t>
            </a:r>
            <a:r>
              <a:rPr sz="2200" spc="-5" dirty="0">
                <a:latin typeface="Times New Roman"/>
                <a:cs typeface="Times New Roman"/>
              </a:rPr>
              <a:t> program,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you </a:t>
            </a:r>
            <a:r>
              <a:rPr sz="2200" spc="-5" dirty="0">
                <a:latin typeface="Times New Roman"/>
                <a:cs typeface="Times New Roman"/>
              </a:rPr>
              <a:t>can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use</a:t>
            </a:r>
            <a:r>
              <a:rPr sz="2200" dirty="0">
                <a:latin typeface="Times New Roman"/>
                <a:cs typeface="Times New Roman"/>
              </a:rPr>
              <a:t> the</a:t>
            </a:r>
            <a:r>
              <a:rPr sz="2200" spc="-5" dirty="0">
                <a:latin typeface="Times New Roman"/>
                <a:cs typeface="Times New Roman"/>
              </a:rPr>
              <a:t> divide-and-conquer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strategy</a:t>
            </a:r>
            <a:endParaRPr sz="2200">
              <a:latin typeface="Times New Roman"/>
              <a:cs typeface="Times New Roman"/>
            </a:endParaRPr>
          </a:p>
          <a:p>
            <a:pPr marL="241300" marR="5080" indent="-228600">
              <a:lnSpc>
                <a:spcPts val="2300"/>
              </a:lnSpc>
              <a:spcBef>
                <a:spcPts val="106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75" dirty="0">
                <a:latin typeface="Times New Roman"/>
                <a:cs typeface="Times New Roman"/>
              </a:rPr>
              <a:t>You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can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think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of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the </a:t>
            </a:r>
            <a:r>
              <a:rPr sz="2200" spc="-5" dirty="0">
                <a:latin typeface="Times New Roman"/>
                <a:cs typeface="Times New Roman"/>
              </a:rPr>
              <a:t>method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body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as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 </a:t>
            </a:r>
            <a:r>
              <a:rPr sz="2200" spc="-5" dirty="0">
                <a:latin typeface="Times New Roman"/>
                <a:cs typeface="Times New Roman"/>
              </a:rPr>
              <a:t>black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box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that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contains </a:t>
            </a:r>
            <a:r>
              <a:rPr sz="2200" dirty="0">
                <a:latin typeface="Times New Roman"/>
                <a:cs typeface="Times New Roman"/>
              </a:rPr>
              <a:t>the </a:t>
            </a:r>
            <a:r>
              <a:rPr sz="2200" spc="-5" dirty="0">
                <a:latin typeface="Times New Roman"/>
                <a:cs typeface="Times New Roman"/>
              </a:rPr>
              <a:t>detailed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implementation</a:t>
            </a:r>
            <a:r>
              <a:rPr sz="2200" dirty="0">
                <a:latin typeface="Times New Roman"/>
                <a:cs typeface="Times New Roman"/>
              </a:rPr>
              <a:t> for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the </a:t>
            </a:r>
            <a:r>
              <a:rPr sz="2200" spc="-53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method.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46134" y="4167206"/>
            <a:ext cx="3769995" cy="456565"/>
          </a:xfrm>
          <a:prstGeom prst="rect">
            <a:avLst/>
          </a:prstGeom>
          <a:ln w="22778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97255">
              <a:lnSpc>
                <a:spcPts val="2885"/>
              </a:lnSpc>
            </a:pPr>
            <a:r>
              <a:rPr sz="2450" spc="10" dirty="0">
                <a:latin typeface="Times New Roman"/>
                <a:cs typeface="Times New Roman"/>
              </a:rPr>
              <a:t>Method</a:t>
            </a:r>
            <a:r>
              <a:rPr sz="2450" spc="-25" dirty="0">
                <a:latin typeface="Times New Roman"/>
                <a:cs typeface="Times New Roman"/>
              </a:rPr>
              <a:t> </a:t>
            </a:r>
            <a:r>
              <a:rPr sz="2450" spc="15" dirty="0">
                <a:latin typeface="Times New Roman"/>
                <a:cs typeface="Times New Roman"/>
              </a:rPr>
              <a:t>Header</a:t>
            </a:r>
            <a:endParaRPr sz="245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796830" y="4611900"/>
            <a:ext cx="3868420" cy="1353185"/>
            <a:chOff x="3796830" y="4611900"/>
            <a:chExt cx="3868420" cy="1353185"/>
          </a:xfrm>
        </p:grpSpPr>
        <p:sp>
          <p:nvSpPr>
            <p:cNvPr id="5" name="object 5"/>
            <p:cNvSpPr/>
            <p:nvPr/>
          </p:nvSpPr>
          <p:spPr>
            <a:xfrm>
              <a:off x="3808260" y="4623330"/>
              <a:ext cx="3845560" cy="1330325"/>
            </a:xfrm>
            <a:custGeom>
              <a:avLst/>
              <a:gdLst/>
              <a:ahLst/>
              <a:cxnLst/>
              <a:rect l="l" t="t" r="r" b="b"/>
              <a:pathLst>
                <a:path w="3845559" h="1330325">
                  <a:moveTo>
                    <a:pt x="3845382" y="0"/>
                  </a:moveTo>
                  <a:lnTo>
                    <a:pt x="0" y="0"/>
                  </a:lnTo>
                  <a:lnTo>
                    <a:pt x="0" y="1330199"/>
                  </a:lnTo>
                  <a:lnTo>
                    <a:pt x="3845382" y="1330199"/>
                  </a:lnTo>
                  <a:lnTo>
                    <a:pt x="3845382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808260" y="4623330"/>
              <a:ext cx="3845560" cy="1330325"/>
            </a:xfrm>
            <a:custGeom>
              <a:avLst/>
              <a:gdLst/>
              <a:ahLst/>
              <a:cxnLst/>
              <a:rect l="l" t="t" r="r" b="b"/>
              <a:pathLst>
                <a:path w="3845559" h="1330325">
                  <a:moveTo>
                    <a:pt x="0" y="1330199"/>
                  </a:moveTo>
                  <a:lnTo>
                    <a:pt x="3845382" y="1330199"/>
                  </a:lnTo>
                  <a:lnTo>
                    <a:pt x="3845382" y="0"/>
                  </a:lnTo>
                  <a:lnTo>
                    <a:pt x="0" y="0"/>
                  </a:lnTo>
                  <a:lnTo>
                    <a:pt x="0" y="1330199"/>
                  </a:lnTo>
                  <a:close/>
                </a:path>
              </a:pathLst>
            </a:custGeom>
            <a:ln w="2277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808260" y="4623330"/>
            <a:ext cx="3845560" cy="13303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450">
              <a:latin typeface="Times New Roman"/>
              <a:cs typeface="Times New Roman"/>
            </a:endParaRPr>
          </a:p>
          <a:p>
            <a:pPr marL="1075690">
              <a:lnSpc>
                <a:spcPct val="100000"/>
              </a:lnSpc>
            </a:pPr>
            <a:r>
              <a:rPr sz="2450" spc="10" dirty="0">
                <a:latin typeface="Times New Roman"/>
                <a:cs typeface="Times New Roman"/>
              </a:rPr>
              <a:t>Method</a:t>
            </a:r>
            <a:r>
              <a:rPr sz="2450" spc="-20" dirty="0">
                <a:latin typeface="Times New Roman"/>
                <a:cs typeface="Times New Roman"/>
              </a:rPr>
              <a:t> </a:t>
            </a:r>
            <a:r>
              <a:rPr sz="2450" spc="20" dirty="0">
                <a:latin typeface="Times New Roman"/>
                <a:cs typeface="Times New Roman"/>
              </a:rPr>
              <a:t>body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906395" y="4796787"/>
            <a:ext cx="831215" cy="254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00" spc="-15" dirty="0">
                <a:latin typeface="Times New Roman"/>
                <a:cs typeface="Times New Roman"/>
              </a:rPr>
              <a:t>Black</a:t>
            </a:r>
            <a:r>
              <a:rPr sz="1500" spc="-4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Box</a:t>
            </a:r>
            <a:endParaRPr sz="1500">
              <a:latin typeface="Times New Roman"/>
              <a:cs typeface="Times New Roman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6668664" y="3483219"/>
            <a:ext cx="193675" cy="703580"/>
            <a:chOff x="6668664" y="3483219"/>
            <a:chExt cx="193675" cy="703580"/>
          </a:xfrm>
        </p:grpSpPr>
        <p:sp>
          <p:nvSpPr>
            <p:cNvPr id="10" name="object 10"/>
            <p:cNvSpPr/>
            <p:nvPr/>
          </p:nvSpPr>
          <p:spPr>
            <a:xfrm>
              <a:off x="6670560" y="3485114"/>
              <a:ext cx="189865" cy="699770"/>
            </a:xfrm>
            <a:custGeom>
              <a:avLst/>
              <a:gdLst/>
              <a:ahLst/>
              <a:cxnLst/>
              <a:rect l="l" t="t" r="r" b="b"/>
              <a:pathLst>
                <a:path w="189865" h="699770">
                  <a:moveTo>
                    <a:pt x="98418" y="695369"/>
                  </a:moveTo>
                  <a:lnTo>
                    <a:pt x="87056" y="695369"/>
                  </a:lnTo>
                  <a:lnTo>
                    <a:pt x="94631" y="699166"/>
                  </a:lnTo>
                  <a:lnTo>
                    <a:pt x="98418" y="695369"/>
                  </a:lnTo>
                  <a:close/>
                </a:path>
                <a:path w="189865" h="699770">
                  <a:moveTo>
                    <a:pt x="94631" y="125404"/>
                  </a:moveTo>
                  <a:lnTo>
                    <a:pt x="75694" y="138321"/>
                  </a:lnTo>
                  <a:lnTo>
                    <a:pt x="75694" y="683978"/>
                  </a:lnTo>
                  <a:lnTo>
                    <a:pt x="79482" y="687775"/>
                  </a:lnTo>
                  <a:lnTo>
                    <a:pt x="83269" y="695369"/>
                  </a:lnTo>
                  <a:lnTo>
                    <a:pt x="105993" y="695369"/>
                  </a:lnTo>
                  <a:lnTo>
                    <a:pt x="105993" y="687775"/>
                  </a:lnTo>
                  <a:lnTo>
                    <a:pt x="109780" y="683978"/>
                  </a:lnTo>
                  <a:lnTo>
                    <a:pt x="109780" y="135715"/>
                  </a:lnTo>
                  <a:lnTo>
                    <a:pt x="94631" y="125404"/>
                  </a:lnTo>
                  <a:close/>
                </a:path>
                <a:path w="189865" h="699770">
                  <a:moveTo>
                    <a:pt x="94631" y="0"/>
                  </a:moveTo>
                  <a:lnTo>
                    <a:pt x="0" y="189953"/>
                  </a:lnTo>
                  <a:lnTo>
                    <a:pt x="75694" y="138321"/>
                  </a:lnTo>
                  <a:lnTo>
                    <a:pt x="75694" y="125404"/>
                  </a:lnTo>
                  <a:lnTo>
                    <a:pt x="79482" y="117811"/>
                  </a:lnTo>
                  <a:lnTo>
                    <a:pt x="87056" y="110217"/>
                  </a:lnTo>
                  <a:lnTo>
                    <a:pt x="149661" y="110217"/>
                  </a:lnTo>
                  <a:lnTo>
                    <a:pt x="94631" y="0"/>
                  </a:lnTo>
                  <a:close/>
                </a:path>
                <a:path w="189865" h="699770">
                  <a:moveTo>
                    <a:pt x="149661" y="110217"/>
                  </a:moveTo>
                  <a:lnTo>
                    <a:pt x="98418" y="110217"/>
                  </a:lnTo>
                  <a:lnTo>
                    <a:pt x="105993" y="114014"/>
                  </a:lnTo>
                  <a:lnTo>
                    <a:pt x="105993" y="117811"/>
                  </a:lnTo>
                  <a:lnTo>
                    <a:pt x="109780" y="125404"/>
                  </a:lnTo>
                  <a:lnTo>
                    <a:pt x="109780" y="135715"/>
                  </a:lnTo>
                  <a:lnTo>
                    <a:pt x="189473" y="189953"/>
                  </a:lnTo>
                  <a:lnTo>
                    <a:pt x="149661" y="110217"/>
                  </a:lnTo>
                  <a:close/>
                </a:path>
                <a:path w="189865" h="699770">
                  <a:moveTo>
                    <a:pt x="98418" y="110217"/>
                  </a:moveTo>
                  <a:lnTo>
                    <a:pt x="87056" y="110217"/>
                  </a:lnTo>
                  <a:lnTo>
                    <a:pt x="79482" y="117811"/>
                  </a:lnTo>
                  <a:lnTo>
                    <a:pt x="75694" y="125404"/>
                  </a:lnTo>
                  <a:lnTo>
                    <a:pt x="75694" y="138321"/>
                  </a:lnTo>
                  <a:lnTo>
                    <a:pt x="94631" y="125404"/>
                  </a:lnTo>
                  <a:lnTo>
                    <a:pt x="109780" y="125404"/>
                  </a:lnTo>
                  <a:lnTo>
                    <a:pt x="105993" y="117811"/>
                  </a:lnTo>
                  <a:lnTo>
                    <a:pt x="105993" y="114014"/>
                  </a:lnTo>
                  <a:lnTo>
                    <a:pt x="98418" y="110217"/>
                  </a:lnTo>
                  <a:close/>
                </a:path>
                <a:path w="189865" h="699770">
                  <a:moveTo>
                    <a:pt x="109780" y="125404"/>
                  </a:moveTo>
                  <a:lnTo>
                    <a:pt x="94631" y="125404"/>
                  </a:lnTo>
                  <a:lnTo>
                    <a:pt x="109780" y="135715"/>
                  </a:lnTo>
                  <a:lnTo>
                    <a:pt x="109780" y="12540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670560" y="3485115"/>
              <a:ext cx="189865" cy="699770"/>
            </a:xfrm>
            <a:custGeom>
              <a:avLst/>
              <a:gdLst/>
              <a:ahLst/>
              <a:cxnLst/>
              <a:rect l="l" t="t" r="r" b="b"/>
              <a:pathLst>
                <a:path w="189865" h="699770">
                  <a:moveTo>
                    <a:pt x="109780" y="125404"/>
                  </a:moveTo>
                  <a:lnTo>
                    <a:pt x="109780" y="683978"/>
                  </a:lnTo>
                  <a:lnTo>
                    <a:pt x="105993" y="687775"/>
                  </a:lnTo>
                  <a:lnTo>
                    <a:pt x="105993" y="695369"/>
                  </a:lnTo>
                  <a:lnTo>
                    <a:pt x="98418" y="695369"/>
                  </a:lnTo>
                  <a:lnTo>
                    <a:pt x="94631" y="699166"/>
                  </a:lnTo>
                  <a:lnTo>
                    <a:pt x="87056" y="695369"/>
                  </a:lnTo>
                  <a:lnTo>
                    <a:pt x="83269" y="695369"/>
                  </a:lnTo>
                  <a:lnTo>
                    <a:pt x="79482" y="687775"/>
                  </a:lnTo>
                  <a:lnTo>
                    <a:pt x="75694" y="683978"/>
                  </a:lnTo>
                  <a:lnTo>
                    <a:pt x="75694" y="125404"/>
                  </a:lnTo>
                  <a:lnTo>
                    <a:pt x="79482" y="117811"/>
                  </a:lnTo>
                  <a:lnTo>
                    <a:pt x="83269" y="114014"/>
                  </a:lnTo>
                  <a:lnTo>
                    <a:pt x="87056" y="110217"/>
                  </a:lnTo>
                  <a:lnTo>
                    <a:pt x="94631" y="110217"/>
                  </a:lnTo>
                  <a:lnTo>
                    <a:pt x="98418" y="110217"/>
                  </a:lnTo>
                  <a:lnTo>
                    <a:pt x="105993" y="114014"/>
                  </a:lnTo>
                  <a:lnTo>
                    <a:pt x="105993" y="117811"/>
                  </a:lnTo>
                  <a:lnTo>
                    <a:pt x="109780" y="125404"/>
                  </a:lnTo>
                  <a:close/>
                </a:path>
                <a:path w="189865" h="699770">
                  <a:moveTo>
                    <a:pt x="94631" y="125404"/>
                  </a:moveTo>
                  <a:lnTo>
                    <a:pt x="0" y="189953"/>
                  </a:lnTo>
                  <a:lnTo>
                    <a:pt x="94631" y="0"/>
                  </a:lnTo>
                  <a:lnTo>
                    <a:pt x="189473" y="189953"/>
                  </a:lnTo>
                  <a:lnTo>
                    <a:pt x="94631" y="125404"/>
                  </a:lnTo>
                  <a:close/>
                </a:path>
              </a:pathLst>
            </a:custGeom>
            <a:ln w="37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4068303" y="2968712"/>
            <a:ext cx="1522095" cy="47815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425450" marR="5080" indent="-413384">
              <a:lnSpc>
                <a:spcPts val="1770"/>
              </a:lnSpc>
              <a:spcBef>
                <a:spcPts val="180"/>
              </a:spcBef>
            </a:pPr>
            <a:r>
              <a:rPr sz="1500" spc="-10" dirty="0">
                <a:latin typeface="Times New Roman"/>
                <a:cs typeface="Times New Roman"/>
              </a:rPr>
              <a:t>Optional</a:t>
            </a:r>
            <a:r>
              <a:rPr sz="1500" spc="-55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Times New Roman"/>
                <a:cs typeface="Times New Roman"/>
              </a:rPr>
              <a:t>arguments </a:t>
            </a:r>
            <a:r>
              <a:rPr sz="1500" spc="-360" dirty="0">
                <a:latin typeface="Times New Roman"/>
                <a:cs typeface="Times New Roman"/>
              </a:rPr>
              <a:t> </a:t>
            </a:r>
            <a:r>
              <a:rPr sz="1500" spc="-15" dirty="0">
                <a:latin typeface="Times New Roman"/>
                <a:cs typeface="Times New Roman"/>
              </a:rPr>
              <a:t>for</a:t>
            </a:r>
            <a:r>
              <a:rPr sz="1500" spc="10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Times New Roman"/>
                <a:cs typeface="Times New Roman"/>
              </a:rPr>
              <a:t>Input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246825" y="2987697"/>
            <a:ext cx="1187450" cy="474345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7350" marR="5080" indent="-375285">
              <a:lnSpc>
                <a:spcPts val="1739"/>
              </a:lnSpc>
              <a:spcBef>
                <a:spcPts val="204"/>
              </a:spcBef>
            </a:pPr>
            <a:r>
              <a:rPr sz="1500" spc="-15" dirty="0">
                <a:latin typeface="Times New Roman"/>
                <a:cs typeface="Times New Roman"/>
              </a:rPr>
              <a:t>Op</a:t>
            </a:r>
            <a:r>
              <a:rPr sz="1500" spc="25" dirty="0">
                <a:latin typeface="Times New Roman"/>
                <a:cs typeface="Times New Roman"/>
              </a:rPr>
              <a:t>t</a:t>
            </a:r>
            <a:r>
              <a:rPr sz="1500" spc="-65" dirty="0">
                <a:latin typeface="Times New Roman"/>
                <a:cs typeface="Times New Roman"/>
              </a:rPr>
              <a:t>i</a:t>
            </a:r>
            <a:r>
              <a:rPr sz="1500" spc="20" dirty="0">
                <a:latin typeface="Times New Roman"/>
                <a:cs typeface="Times New Roman"/>
              </a:rPr>
              <a:t>o</a:t>
            </a:r>
            <a:r>
              <a:rPr sz="1500" spc="-40" dirty="0">
                <a:latin typeface="Times New Roman"/>
                <a:cs typeface="Times New Roman"/>
              </a:rPr>
              <a:t>n</a:t>
            </a:r>
            <a:r>
              <a:rPr sz="1500" spc="15" dirty="0">
                <a:latin typeface="Times New Roman"/>
                <a:cs typeface="Times New Roman"/>
              </a:rPr>
              <a:t>a</a:t>
            </a:r>
            <a:r>
              <a:rPr sz="1500" spc="-5" dirty="0">
                <a:latin typeface="Times New Roman"/>
                <a:cs typeface="Times New Roman"/>
              </a:rPr>
              <a:t>l</a:t>
            </a:r>
            <a:r>
              <a:rPr sz="1500" spc="-4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r</a:t>
            </a:r>
            <a:r>
              <a:rPr sz="1500" spc="-15" dirty="0">
                <a:latin typeface="Times New Roman"/>
                <a:cs typeface="Times New Roman"/>
              </a:rPr>
              <a:t>e</a:t>
            </a:r>
            <a:r>
              <a:rPr sz="1500" spc="25" dirty="0">
                <a:latin typeface="Times New Roman"/>
                <a:cs typeface="Times New Roman"/>
              </a:rPr>
              <a:t>t</a:t>
            </a:r>
            <a:r>
              <a:rPr sz="1500" spc="-5" dirty="0">
                <a:latin typeface="Times New Roman"/>
                <a:cs typeface="Times New Roman"/>
              </a:rPr>
              <a:t>u</a:t>
            </a:r>
            <a:r>
              <a:rPr sz="1500" dirty="0">
                <a:latin typeface="Times New Roman"/>
                <a:cs typeface="Times New Roman"/>
              </a:rPr>
              <a:t>r</a:t>
            </a:r>
            <a:r>
              <a:rPr sz="1500" spc="-5" dirty="0">
                <a:latin typeface="Times New Roman"/>
                <a:cs typeface="Times New Roman"/>
              </a:rPr>
              <a:t>n  </a:t>
            </a:r>
            <a:r>
              <a:rPr sz="1500" spc="-15" dirty="0">
                <a:latin typeface="Times New Roman"/>
                <a:cs typeface="Times New Roman"/>
              </a:rPr>
              <a:t>value</a:t>
            </a:r>
            <a:endParaRPr sz="1500">
              <a:latin typeface="Times New Roman"/>
              <a:cs typeface="Times New Roman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4717488" y="3483221"/>
            <a:ext cx="193675" cy="707390"/>
            <a:chOff x="4717488" y="3483221"/>
            <a:chExt cx="193675" cy="707390"/>
          </a:xfrm>
        </p:grpSpPr>
        <p:sp>
          <p:nvSpPr>
            <p:cNvPr id="15" name="object 15"/>
            <p:cNvSpPr/>
            <p:nvPr/>
          </p:nvSpPr>
          <p:spPr>
            <a:xfrm>
              <a:off x="4719384" y="3485114"/>
              <a:ext cx="189865" cy="703580"/>
            </a:xfrm>
            <a:custGeom>
              <a:avLst/>
              <a:gdLst/>
              <a:ahLst/>
              <a:cxnLst/>
              <a:rect l="l" t="t" r="r" b="b"/>
              <a:pathLst>
                <a:path w="189864" h="703579">
                  <a:moveTo>
                    <a:pt x="0" y="513010"/>
                  </a:moveTo>
                  <a:lnTo>
                    <a:pt x="94789" y="703121"/>
                  </a:lnTo>
                  <a:lnTo>
                    <a:pt x="151573" y="589107"/>
                  </a:lnTo>
                  <a:lnTo>
                    <a:pt x="87214" y="589107"/>
                  </a:lnTo>
                  <a:lnTo>
                    <a:pt x="83427" y="585310"/>
                  </a:lnTo>
                  <a:lnTo>
                    <a:pt x="79639" y="581355"/>
                  </a:lnTo>
                  <a:lnTo>
                    <a:pt x="75852" y="573761"/>
                  </a:lnTo>
                  <a:lnTo>
                    <a:pt x="75852" y="561625"/>
                  </a:lnTo>
                  <a:lnTo>
                    <a:pt x="0" y="513010"/>
                  </a:lnTo>
                  <a:close/>
                </a:path>
                <a:path w="189864" h="703579">
                  <a:moveTo>
                    <a:pt x="75852" y="561625"/>
                  </a:moveTo>
                  <a:lnTo>
                    <a:pt x="75852" y="573761"/>
                  </a:lnTo>
                  <a:lnTo>
                    <a:pt x="79639" y="581355"/>
                  </a:lnTo>
                  <a:lnTo>
                    <a:pt x="83427" y="585310"/>
                  </a:lnTo>
                  <a:lnTo>
                    <a:pt x="87214" y="589107"/>
                  </a:lnTo>
                  <a:lnTo>
                    <a:pt x="98576" y="589107"/>
                  </a:lnTo>
                  <a:lnTo>
                    <a:pt x="106151" y="585310"/>
                  </a:lnTo>
                  <a:lnTo>
                    <a:pt x="106151" y="581355"/>
                  </a:lnTo>
                  <a:lnTo>
                    <a:pt x="109938" y="573761"/>
                  </a:lnTo>
                  <a:lnTo>
                    <a:pt x="94789" y="573761"/>
                  </a:lnTo>
                  <a:lnTo>
                    <a:pt x="75852" y="561625"/>
                  </a:lnTo>
                  <a:close/>
                </a:path>
                <a:path w="189864" h="703579">
                  <a:moveTo>
                    <a:pt x="189473" y="513010"/>
                  </a:moveTo>
                  <a:lnTo>
                    <a:pt x="109938" y="564041"/>
                  </a:lnTo>
                  <a:lnTo>
                    <a:pt x="109938" y="573761"/>
                  </a:lnTo>
                  <a:lnTo>
                    <a:pt x="106151" y="581355"/>
                  </a:lnTo>
                  <a:lnTo>
                    <a:pt x="106151" y="585310"/>
                  </a:lnTo>
                  <a:lnTo>
                    <a:pt x="98576" y="589107"/>
                  </a:lnTo>
                  <a:lnTo>
                    <a:pt x="151573" y="589107"/>
                  </a:lnTo>
                  <a:lnTo>
                    <a:pt x="189473" y="513010"/>
                  </a:lnTo>
                  <a:close/>
                </a:path>
                <a:path w="189864" h="703579">
                  <a:moveTo>
                    <a:pt x="94789" y="0"/>
                  </a:moveTo>
                  <a:lnTo>
                    <a:pt x="87214" y="3796"/>
                  </a:lnTo>
                  <a:lnTo>
                    <a:pt x="79639" y="11390"/>
                  </a:lnTo>
                  <a:lnTo>
                    <a:pt x="75852" y="18984"/>
                  </a:lnTo>
                  <a:lnTo>
                    <a:pt x="75852" y="561625"/>
                  </a:lnTo>
                  <a:lnTo>
                    <a:pt x="94789" y="573761"/>
                  </a:lnTo>
                  <a:lnTo>
                    <a:pt x="109938" y="564041"/>
                  </a:lnTo>
                  <a:lnTo>
                    <a:pt x="109938" y="18984"/>
                  </a:lnTo>
                  <a:lnTo>
                    <a:pt x="106151" y="11390"/>
                  </a:lnTo>
                  <a:lnTo>
                    <a:pt x="106151" y="7593"/>
                  </a:lnTo>
                  <a:lnTo>
                    <a:pt x="98576" y="3796"/>
                  </a:lnTo>
                  <a:lnTo>
                    <a:pt x="94789" y="0"/>
                  </a:lnTo>
                  <a:close/>
                </a:path>
                <a:path w="189864" h="703579">
                  <a:moveTo>
                    <a:pt x="109938" y="564041"/>
                  </a:moveTo>
                  <a:lnTo>
                    <a:pt x="94789" y="573761"/>
                  </a:lnTo>
                  <a:lnTo>
                    <a:pt x="109938" y="573761"/>
                  </a:lnTo>
                  <a:lnTo>
                    <a:pt x="109938" y="56404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719384" y="3485114"/>
              <a:ext cx="189865" cy="703580"/>
            </a:xfrm>
            <a:custGeom>
              <a:avLst/>
              <a:gdLst/>
              <a:ahLst/>
              <a:cxnLst/>
              <a:rect l="l" t="t" r="r" b="b"/>
              <a:pathLst>
                <a:path w="189864" h="703579">
                  <a:moveTo>
                    <a:pt x="75852" y="573761"/>
                  </a:moveTo>
                  <a:lnTo>
                    <a:pt x="75852" y="18984"/>
                  </a:lnTo>
                  <a:lnTo>
                    <a:pt x="79639" y="11390"/>
                  </a:lnTo>
                  <a:lnTo>
                    <a:pt x="83427" y="7593"/>
                  </a:lnTo>
                  <a:lnTo>
                    <a:pt x="87214" y="3796"/>
                  </a:lnTo>
                  <a:lnTo>
                    <a:pt x="94789" y="0"/>
                  </a:lnTo>
                  <a:lnTo>
                    <a:pt x="98576" y="3796"/>
                  </a:lnTo>
                  <a:lnTo>
                    <a:pt x="106151" y="7593"/>
                  </a:lnTo>
                  <a:lnTo>
                    <a:pt x="106151" y="11390"/>
                  </a:lnTo>
                  <a:lnTo>
                    <a:pt x="109938" y="18984"/>
                  </a:lnTo>
                  <a:lnTo>
                    <a:pt x="109938" y="573761"/>
                  </a:lnTo>
                  <a:lnTo>
                    <a:pt x="106151" y="581355"/>
                  </a:lnTo>
                  <a:lnTo>
                    <a:pt x="106151" y="585310"/>
                  </a:lnTo>
                  <a:lnTo>
                    <a:pt x="98576" y="589107"/>
                  </a:lnTo>
                  <a:lnTo>
                    <a:pt x="94789" y="589107"/>
                  </a:lnTo>
                  <a:lnTo>
                    <a:pt x="87214" y="589107"/>
                  </a:lnTo>
                  <a:lnTo>
                    <a:pt x="83427" y="585310"/>
                  </a:lnTo>
                  <a:lnTo>
                    <a:pt x="79639" y="581355"/>
                  </a:lnTo>
                  <a:lnTo>
                    <a:pt x="75852" y="573761"/>
                  </a:lnTo>
                  <a:close/>
                </a:path>
                <a:path w="189864" h="703579">
                  <a:moveTo>
                    <a:pt x="94789" y="573761"/>
                  </a:moveTo>
                  <a:lnTo>
                    <a:pt x="189473" y="513010"/>
                  </a:lnTo>
                  <a:lnTo>
                    <a:pt x="94789" y="703121"/>
                  </a:lnTo>
                  <a:lnTo>
                    <a:pt x="0" y="513010"/>
                  </a:lnTo>
                  <a:lnTo>
                    <a:pt x="94789" y="573761"/>
                  </a:lnTo>
                  <a:close/>
                </a:path>
              </a:pathLst>
            </a:custGeom>
            <a:ln w="37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7672578" y="4870372"/>
            <a:ext cx="1174750" cy="194310"/>
            <a:chOff x="7672578" y="4870372"/>
            <a:chExt cx="1174750" cy="194310"/>
          </a:xfrm>
        </p:grpSpPr>
        <p:sp>
          <p:nvSpPr>
            <p:cNvPr id="18" name="object 18"/>
            <p:cNvSpPr/>
            <p:nvPr/>
          </p:nvSpPr>
          <p:spPr>
            <a:xfrm>
              <a:off x="7674474" y="4872268"/>
              <a:ext cx="1170940" cy="190500"/>
            </a:xfrm>
            <a:custGeom>
              <a:avLst/>
              <a:gdLst/>
              <a:ahLst/>
              <a:cxnLst/>
              <a:rect l="l" t="t" r="r" b="b"/>
              <a:pathLst>
                <a:path w="1170940" h="190500">
                  <a:moveTo>
                    <a:pt x="189473" y="0"/>
                  </a:moveTo>
                  <a:lnTo>
                    <a:pt x="0" y="95029"/>
                  </a:lnTo>
                  <a:lnTo>
                    <a:pt x="189473" y="190058"/>
                  </a:lnTo>
                  <a:lnTo>
                    <a:pt x="135378" y="110217"/>
                  </a:lnTo>
                  <a:lnTo>
                    <a:pt x="125088" y="110217"/>
                  </a:lnTo>
                  <a:lnTo>
                    <a:pt x="117513" y="106420"/>
                  </a:lnTo>
                  <a:lnTo>
                    <a:pt x="113726" y="106420"/>
                  </a:lnTo>
                  <a:lnTo>
                    <a:pt x="109938" y="98826"/>
                  </a:lnTo>
                  <a:lnTo>
                    <a:pt x="109938" y="87435"/>
                  </a:lnTo>
                  <a:lnTo>
                    <a:pt x="117513" y="79841"/>
                  </a:lnTo>
                  <a:lnTo>
                    <a:pt x="125088" y="76044"/>
                  </a:lnTo>
                  <a:lnTo>
                    <a:pt x="137950" y="76044"/>
                  </a:lnTo>
                  <a:lnTo>
                    <a:pt x="189473" y="0"/>
                  </a:lnTo>
                  <a:close/>
                </a:path>
                <a:path w="1170940" h="190500">
                  <a:moveTo>
                    <a:pt x="137950" y="76044"/>
                  </a:moveTo>
                  <a:lnTo>
                    <a:pt x="125088" y="76044"/>
                  </a:lnTo>
                  <a:lnTo>
                    <a:pt x="117513" y="79841"/>
                  </a:lnTo>
                  <a:lnTo>
                    <a:pt x="109938" y="87435"/>
                  </a:lnTo>
                  <a:lnTo>
                    <a:pt x="109938" y="98826"/>
                  </a:lnTo>
                  <a:lnTo>
                    <a:pt x="113726" y="106420"/>
                  </a:lnTo>
                  <a:lnTo>
                    <a:pt x="117513" y="106420"/>
                  </a:lnTo>
                  <a:lnTo>
                    <a:pt x="125088" y="110217"/>
                  </a:lnTo>
                  <a:lnTo>
                    <a:pt x="135378" y="110217"/>
                  </a:lnTo>
                  <a:lnTo>
                    <a:pt x="125088" y="95029"/>
                  </a:lnTo>
                  <a:lnTo>
                    <a:pt x="137950" y="76044"/>
                  </a:lnTo>
                  <a:close/>
                </a:path>
                <a:path w="1170940" h="190500">
                  <a:moveTo>
                    <a:pt x="1155513" y="76044"/>
                  </a:moveTo>
                  <a:lnTo>
                    <a:pt x="137950" y="76044"/>
                  </a:lnTo>
                  <a:lnTo>
                    <a:pt x="125088" y="95029"/>
                  </a:lnTo>
                  <a:lnTo>
                    <a:pt x="135378" y="110217"/>
                  </a:lnTo>
                  <a:lnTo>
                    <a:pt x="1155513" y="110217"/>
                  </a:lnTo>
                  <a:lnTo>
                    <a:pt x="1159301" y="106420"/>
                  </a:lnTo>
                  <a:lnTo>
                    <a:pt x="1166875" y="106420"/>
                  </a:lnTo>
                  <a:lnTo>
                    <a:pt x="1166875" y="98826"/>
                  </a:lnTo>
                  <a:lnTo>
                    <a:pt x="1170663" y="95029"/>
                  </a:lnTo>
                  <a:lnTo>
                    <a:pt x="1166875" y="87435"/>
                  </a:lnTo>
                  <a:lnTo>
                    <a:pt x="1166875" y="83638"/>
                  </a:lnTo>
                  <a:lnTo>
                    <a:pt x="1159301" y="79841"/>
                  </a:lnTo>
                  <a:lnTo>
                    <a:pt x="1155513" y="7604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674474" y="4872268"/>
              <a:ext cx="1170940" cy="190500"/>
            </a:xfrm>
            <a:custGeom>
              <a:avLst/>
              <a:gdLst/>
              <a:ahLst/>
              <a:cxnLst/>
              <a:rect l="l" t="t" r="r" b="b"/>
              <a:pathLst>
                <a:path w="1170940" h="190500">
                  <a:moveTo>
                    <a:pt x="125088" y="76044"/>
                  </a:moveTo>
                  <a:lnTo>
                    <a:pt x="1155513" y="76044"/>
                  </a:lnTo>
                  <a:lnTo>
                    <a:pt x="1159301" y="79841"/>
                  </a:lnTo>
                  <a:lnTo>
                    <a:pt x="1166875" y="83638"/>
                  </a:lnTo>
                  <a:lnTo>
                    <a:pt x="1166875" y="87435"/>
                  </a:lnTo>
                  <a:lnTo>
                    <a:pt x="1170663" y="95029"/>
                  </a:lnTo>
                  <a:lnTo>
                    <a:pt x="1166875" y="98826"/>
                  </a:lnTo>
                  <a:lnTo>
                    <a:pt x="1166875" y="106420"/>
                  </a:lnTo>
                  <a:lnTo>
                    <a:pt x="1159301" y="106420"/>
                  </a:lnTo>
                  <a:lnTo>
                    <a:pt x="1155513" y="110217"/>
                  </a:lnTo>
                  <a:lnTo>
                    <a:pt x="125088" y="110217"/>
                  </a:lnTo>
                  <a:lnTo>
                    <a:pt x="117513" y="106420"/>
                  </a:lnTo>
                  <a:lnTo>
                    <a:pt x="113726" y="106420"/>
                  </a:lnTo>
                  <a:lnTo>
                    <a:pt x="109938" y="98826"/>
                  </a:lnTo>
                  <a:lnTo>
                    <a:pt x="109938" y="95029"/>
                  </a:lnTo>
                  <a:lnTo>
                    <a:pt x="109938" y="87435"/>
                  </a:lnTo>
                  <a:lnTo>
                    <a:pt x="113726" y="83638"/>
                  </a:lnTo>
                  <a:lnTo>
                    <a:pt x="117513" y="79841"/>
                  </a:lnTo>
                  <a:lnTo>
                    <a:pt x="125088" y="76044"/>
                  </a:lnTo>
                  <a:close/>
                </a:path>
                <a:path w="1170940" h="190500">
                  <a:moveTo>
                    <a:pt x="125088" y="95029"/>
                  </a:moveTo>
                  <a:lnTo>
                    <a:pt x="189473" y="190058"/>
                  </a:lnTo>
                  <a:lnTo>
                    <a:pt x="0" y="95029"/>
                  </a:lnTo>
                  <a:lnTo>
                    <a:pt x="189473" y="0"/>
                  </a:lnTo>
                  <a:lnTo>
                    <a:pt x="125088" y="95029"/>
                  </a:lnTo>
                  <a:close/>
                </a:path>
              </a:pathLst>
            </a:custGeom>
            <a:ln w="37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0" name="object 20"/>
          <p:cNvGrpSpPr/>
          <p:nvPr/>
        </p:nvGrpSpPr>
        <p:grpSpPr>
          <a:xfrm>
            <a:off x="0" y="0"/>
            <a:ext cx="12192000" cy="1250950"/>
            <a:chOff x="0" y="0"/>
            <a:chExt cx="12192000" cy="1250950"/>
          </a:xfrm>
        </p:grpSpPr>
        <p:sp>
          <p:nvSpPr>
            <p:cNvPr id="21" name="object 21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</p:grp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993139" y="118871"/>
            <a:ext cx="4346575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5.7.</a:t>
            </a:r>
            <a:r>
              <a:rPr spc="-25" dirty="0"/>
              <a:t> </a:t>
            </a:r>
            <a:r>
              <a:rPr spc="-5" dirty="0"/>
              <a:t>Method</a:t>
            </a:r>
            <a:r>
              <a:rPr spc="-210" dirty="0"/>
              <a:t> </a:t>
            </a:r>
            <a:r>
              <a:rPr spc="-5" dirty="0"/>
              <a:t>Abstraction</a:t>
            </a:r>
          </a:p>
        </p:txBody>
      </p:sp>
      <p:sp>
        <p:nvSpPr>
          <p:cNvPr id="25" name="object 2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Lecture</a:t>
            </a:r>
            <a:r>
              <a:rPr spc="-15" dirty="0"/>
              <a:t> </a:t>
            </a:r>
            <a:r>
              <a:rPr dirty="0"/>
              <a:t>5</a:t>
            </a:r>
            <a:r>
              <a:rPr spc="-15" dirty="0"/>
              <a:t> </a:t>
            </a:r>
            <a:r>
              <a:rPr dirty="0"/>
              <a:t>-</a:t>
            </a:r>
            <a:r>
              <a:rPr spc="-25" dirty="0"/>
              <a:t> </a:t>
            </a:r>
            <a:r>
              <a:rPr spc="-5" dirty="0"/>
              <a:t>Methods</a:t>
            </a:r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00"/>
              </a:lnSpc>
            </a:pPr>
            <a:fld id="{81D60167-4931-47E6-BA6A-407CBD079E47}" type="slidenum">
              <a:rPr dirty="0"/>
              <a:t>42</a:t>
            </a:fld>
            <a:endParaRPr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60090" y="976884"/>
            <a:ext cx="458343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-10" dirty="0">
                <a:latin typeface="Calibri Light"/>
                <a:cs typeface="Calibri Light"/>
              </a:rPr>
              <a:t>Benefits</a:t>
            </a:r>
            <a:r>
              <a:rPr sz="4400" b="0" spc="-30" dirty="0">
                <a:latin typeface="Calibri Light"/>
                <a:cs typeface="Calibri Light"/>
              </a:rPr>
              <a:t> </a:t>
            </a:r>
            <a:r>
              <a:rPr sz="4400" b="0" dirty="0">
                <a:latin typeface="Calibri Light"/>
                <a:cs typeface="Calibri Light"/>
              </a:rPr>
              <a:t>of</a:t>
            </a:r>
            <a:r>
              <a:rPr sz="4400" b="0" spc="-30" dirty="0">
                <a:latin typeface="Calibri Light"/>
                <a:cs typeface="Calibri Light"/>
              </a:rPr>
              <a:t> </a:t>
            </a:r>
            <a:r>
              <a:rPr sz="4400" b="0" spc="-5" dirty="0">
                <a:latin typeface="Calibri Light"/>
                <a:cs typeface="Calibri Light"/>
              </a:rPr>
              <a:t>Methods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74339" y="1727708"/>
            <a:ext cx="5967095" cy="2031364"/>
          </a:xfrm>
          <a:prstGeom prst="rect">
            <a:avLst/>
          </a:prstGeom>
        </p:spPr>
        <p:txBody>
          <a:bodyPr vert="horz" wrap="square" lIns="0" tIns="19240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515"/>
              </a:spcBef>
              <a:buChar char="•"/>
              <a:tabLst>
                <a:tab pos="469265" algn="l"/>
                <a:tab pos="469900" algn="l"/>
              </a:tabLst>
            </a:pPr>
            <a:r>
              <a:rPr sz="2400" spc="-25" dirty="0">
                <a:latin typeface="Times New Roman"/>
                <a:cs typeface="Times New Roman"/>
              </a:rPr>
              <a:t>Write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5" dirty="0">
                <a:latin typeface="Times New Roman"/>
                <a:cs typeface="Times New Roman"/>
              </a:rPr>
              <a:t> method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once and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reuse it anywhere.</a:t>
            </a:r>
            <a:endParaRPr sz="2400">
              <a:latin typeface="Times New Roman"/>
              <a:cs typeface="Times New Roman"/>
            </a:endParaRPr>
          </a:p>
          <a:p>
            <a:pPr marL="469900" marR="5080" indent="-457200">
              <a:lnSpc>
                <a:spcPct val="100800"/>
              </a:lnSpc>
              <a:spcBef>
                <a:spcPts val="1390"/>
              </a:spcBef>
              <a:buChar char="•"/>
              <a:tabLst>
                <a:tab pos="469265" algn="l"/>
                <a:tab pos="469900" algn="l"/>
              </a:tabLst>
            </a:pPr>
            <a:r>
              <a:rPr sz="2400" spc="-5" dirty="0">
                <a:latin typeface="Times New Roman"/>
                <a:cs typeface="Times New Roman"/>
              </a:rPr>
              <a:t>Information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hiding.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Hide the implementation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from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 </a:t>
            </a:r>
            <a:r>
              <a:rPr sz="2400" spc="-30" dirty="0">
                <a:latin typeface="Times New Roman"/>
                <a:cs typeface="Times New Roman"/>
              </a:rPr>
              <a:t>user.</a:t>
            </a:r>
            <a:endParaRPr sz="24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1420"/>
              </a:spcBef>
              <a:buChar char="•"/>
              <a:tabLst>
                <a:tab pos="469265" algn="l"/>
                <a:tab pos="469900" algn="l"/>
              </a:tabLst>
            </a:pPr>
            <a:r>
              <a:rPr sz="2400" spc="-5" dirty="0">
                <a:latin typeface="Times New Roman"/>
                <a:cs typeface="Times New Roman"/>
              </a:rPr>
              <a:t>Reduce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complexity.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12192000" cy="1250950"/>
            <a:chOff x="0" y="0"/>
            <a:chExt cx="12192000" cy="1250950"/>
          </a:xfrm>
        </p:grpSpPr>
        <p:sp>
          <p:nvSpPr>
            <p:cNvPr id="5" name="object 5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Lecture</a:t>
            </a:r>
            <a:r>
              <a:rPr spc="-15" dirty="0"/>
              <a:t> </a:t>
            </a:r>
            <a:r>
              <a:rPr dirty="0"/>
              <a:t>5</a:t>
            </a:r>
            <a:r>
              <a:rPr spc="-15" dirty="0"/>
              <a:t> </a:t>
            </a:r>
            <a:r>
              <a:rPr dirty="0"/>
              <a:t>-</a:t>
            </a:r>
            <a:r>
              <a:rPr spc="-25" dirty="0"/>
              <a:t> </a:t>
            </a:r>
            <a:r>
              <a:rPr spc="-5" dirty="0"/>
              <a:t>Methods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00"/>
              </a:lnSpc>
            </a:pPr>
            <a:fld id="{81D60167-4931-47E6-BA6A-407CBD079E47}" type="slidenum">
              <a:rPr dirty="0"/>
              <a:t>43</a:t>
            </a:fld>
            <a:endParaRPr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6875" y="1099820"/>
            <a:ext cx="95865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Let</a:t>
            </a:r>
            <a:r>
              <a:rPr sz="2400" dirty="0">
                <a:latin typeface="Times New Roman"/>
                <a:cs typeface="Times New Roman"/>
              </a:rPr>
              <a:t> us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use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PrintCalendar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to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demonstrate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stepwise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refinement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approach.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41916" y="1626604"/>
            <a:ext cx="7225748" cy="4548325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0" y="0"/>
            <a:ext cx="12192000" cy="1250950"/>
            <a:chOff x="0" y="0"/>
            <a:chExt cx="12192000" cy="1250950"/>
          </a:xfrm>
        </p:grpSpPr>
        <p:sp>
          <p:nvSpPr>
            <p:cNvPr id="5" name="object 5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993138" y="118871"/>
            <a:ext cx="6626861" cy="55143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dirty="0">
                <a:latin typeface="Times New Roman"/>
                <a:cs typeface="Times New Roman"/>
              </a:rPr>
              <a:t>5.8.</a:t>
            </a:r>
            <a:r>
              <a:rPr sz="3500" spc="-15" dirty="0">
                <a:latin typeface="Times New Roman"/>
                <a:cs typeface="Times New Roman"/>
              </a:rPr>
              <a:t> </a:t>
            </a:r>
            <a:r>
              <a:rPr sz="3500" spc="-5" dirty="0">
                <a:latin typeface="Times New Roman"/>
                <a:cs typeface="Times New Roman"/>
              </a:rPr>
              <a:t>Case</a:t>
            </a:r>
            <a:r>
              <a:rPr sz="3500" spc="-15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Study</a:t>
            </a:r>
            <a:r>
              <a:rPr sz="3500" spc="-15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-</a:t>
            </a:r>
            <a:r>
              <a:rPr sz="3500" spc="-15" dirty="0">
                <a:latin typeface="Times New Roman"/>
                <a:cs typeface="Times New Roman"/>
              </a:rPr>
              <a:t> </a:t>
            </a:r>
            <a:r>
              <a:rPr sz="3500" spc="-5" dirty="0" err="1">
                <a:latin typeface="Times New Roman"/>
                <a:cs typeface="Times New Roman"/>
              </a:rPr>
              <a:t>PrintCalen</a:t>
            </a:r>
            <a:r>
              <a:rPr lang="en-US" sz="3500" spc="-5" dirty="0" err="1">
                <a:latin typeface="Times New Roman"/>
                <a:cs typeface="Times New Roman"/>
              </a:rPr>
              <a:t>da</a:t>
            </a:r>
            <a:r>
              <a:rPr sz="3500" spc="-5" dirty="0" err="1">
                <a:latin typeface="Times New Roman"/>
                <a:cs typeface="Times New Roman"/>
              </a:rPr>
              <a:t>r</a:t>
            </a:r>
            <a:endParaRPr sz="3500" dirty="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Lecture</a:t>
            </a:r>
            <a:r>
              <a:rPr spc="-15" dirty="0"/>
              <a:t> </a:t>
            </a:r>
            <a:r>
              <a:rPr dirty="0"/>
              <a:t>5</a:t>
            </a:r>
            <a:r>
              <a:rPr spc="-15" dirty="0"/>
              <a:t> </a:t>
            </a:r>
            <a:r>
              <a:rPr dirty="0"/>
              <a:t>-</a:t>
            </a:r>
            <a:r>
              <a:rPr spc="-25" dirty="0"/>
              <a:t> </a:t>
            </a:r>
            <a:r>
              <a:rPr spc="-5" dirty="0"/>
              <a:t>Methods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00"/>
              </a:lnSpc>
            </a:pPr>
            <a:fld id="{81D60167-4931-47E6-BA6A-407CBD079E47}" type="slidenum">
              <a:rPr dirty="0"/>
              <a:t>44</a:t>
            </a:fld>
            <a:endParaRPr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68326" y="994909"/>
            <a:ext cx="1942464" cy="582930"/>
          </a:xfrm>
          <a:prstGeom prst="rect">
            <a:avLst/>
          </a:prstGeom>
          <a:ln w="19417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935"/>
              </a:lnSpc>
            </a:pPr>
            <a:r>
              <a:rPr sz="1700" dirty="0">
                <a:latin typeface="Times New Roman"/>
                <a:cs typeface="Times New Roman"/>
              </a:rPr>
              <a:t>printCalendar</a:t>
            </a:r>
            <a:endParaRPr sz="1700">
              <a:latin typeface="Times New Roman"/>
              <a:cs typeface="Times New Roman"/>
            </a:endParaRPr>
          </a:p>
          <a:p>
            <a:pPr algn="ctr">
              <a:lnSpc>
                <a:spcPts val="2025"/>
              </a:lnSpc>
            </a:pPr>
            <a:r>
              <a:rPr sz="1700" spc="5" dirty="0">
                <a:latin typeface="Times New Roman"/>
                <a:cs typeface="Times New Roman"/>
              </a:rPr>
              <a:t>(main)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14486" y="2225412"/>
            <a:ext cx="1942464" cy="388620"/>
          </a:xfrm>
          <a:prstGeom prst="rect">
            <a:avLst/>
          </a:prstGeom>
          <a:ln w="19418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52755">
              <a:lnSpc>
                <a:spcPts val="2460"/>
              </a:lnSpc>
            </a:pPr>
            <a:r>
              <a:rPr sz="2100" spc="5" dirty="0">
                <a:latin typeface="Times New Roman"/>
                <a:cs typeface="Times New Roman"/>
              </a:rPr>
              <a:t>readInput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622297" y="2225412"/>
            <a:ext cx="1942464" cy="388620"/>
          </a:xfrm>
          <a:prstGeom prst="rect">
            <a:avLst/>
          </a:prstGeom>
          <a:ln w="19418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72440">
              <a:lnSpc>
                <a:spcPts val="1995"/>
              </a:lnSpc>
            </a:pPr>
            <a:r>
              <a:rPr sz="1700" spc="5" dirty="0">
                <a:latin typeface="Times New Roman"/>
                <a:cs typeface="Times New Roman"/>
              </a:rPr>
              <a:t>printMonth</a:t>
            </a:r>
            <a:endParaRPr sz="170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382073" y="1577791"/>
            <a:ext cx="3318510" cy="647700"/>
            <a:chOff x="3382073" y="1577791"/>
            <a:chExt cx="3318510" cy="647700"/>
          </a:xfrm>
        </p:grpSpPr>
        <p:sp>
          <p:nvSpPr>
            <p:cNvPr id="6" name="object 6"/>
            <p:cNvSpPr/>
            <p:nvPr/>
          </p:nvSpPr>
          <p:spPr>
            <a:xfrm>
              <a:off x="3485637" y="1577791"/>
              <a:ext cx="3108325" cy="511809"/>
            </a:xfrm>
            <a:custGeom>
              <a:avLst/>
              <a:gdLst/>
              <a:ahLst/>
              <a:cxnLst/>
              <a:rect l="l" t="t" r="r" b="b"/>
              <a:pathLst>
                <a:path w="3108325" h="511810">
                  <a:moveTo>
                    <a:pt x="1553925" y="0"/>
                  </a:moveTo>
                  <a:lnTo>
                    <a:pt x="1553925" y="372404"/>
                  </a:lnTo>
                </a:path>
                <a:path w="3108325" h="511810">
                  <a:moveTo>
                    <a:pt x="0" y="372404"/>
                  </a:moveTo>
                  <a:lnTo>
                    <a:pt x="3107761" y="372404"/>
                  </a:lnTo>
                </a:path>
                <a:path w="3108325" h="511810">
                  <a:moveTo>
                    <a:pt x="0" y="511673"/>
                  </a:moveTo>
                  <a:lnTo>
                    <a:pt x="0" y="372404"/>
                  </a:lnTo>
                </a:path>
              </a:pathLst>
            </a:custGeom>
            <a:ln w="194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382073" y="2014931"/>
              <a:ext cx="210820" cy="210820"/>
            </a:xfrm>
            <a:custGeom>
              <a:avLst/>
              <a:gdLst/>
              <a:ahLst/>
              <a:cxnLst/>
              <a:rect l="l" t="t" r="r" b="b"/>
              <a:pathLst>
                <a:path w="210820" h="210819">
                  <a:moveTo>
                    <a:pt x="210455" y="0"/>
                  </a:moveTo>
                  <a:lnTo>
                    <a:pt x="106800" y="68060"/>
                  </a:lnTo>
                  <a:lnTo>
                    <a:pt x="0" y="0"/>
                  </a:lnTo>
                  <a:lnTo>
                    <a:pt x="106800" y="210477"/>
                  </a:lnTo>
                  <a:lnTo>
                    <a:pt x="210455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593399" y="1950195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269"/>
                  </a:moveTo>
                  <a:lnTo>
                    <a:pt x="0" y="0"/>
                  </a:lnTo>
                </a:path>
              </a:pathLst>
            </a:custGeom>
            <a:ln w="1941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489880" y="2014931"/>
              <a:ext cx="210820" cy="210820"/>
            </a:xfrm>
            <a:custGeom>
              <a:avLst/>
              <a:gdLst/>
              <a:ahLst/>
              <a:cxnLst/>
              <a:rect l="l" t="t" r="r" b="b"/>
              <a:pathLst>
                <a:path w="210820" h="210819">
                  <a:moveTo>
                    <a:pt x="210455" y="0"/>
                  </a:moveTo>
                  <a:lnTo>
                    <a:pt x="106756" y="68060"/>
                  </a:lnTo>
                  <a:lnTo>
                    <a:pt x="0" y="0"/>
                  </a:lnTo>
                  <a:lnTo>
                    <a:pt x="106756" y="210477"/>
                  </a:lnTo>
                  <a:lnTo>
                    <a:pt x="210455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6463988" y="3715029"/>
            <a:ext cx="1942464" cy="388620"/>
          </a:xfrm>
          <a:prstGeom prst="rect">
            <a:avLst/>
          </a:prstGeom>
          <a:ln w="19418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55930">
              <a:lnSpc>
                <a:spcPts val="1995"/>
              </a:lnSpc>
            </a:pPr>
            <a:r>
              <a:rPr sz="1700" spc="-5" dirty="0">
                <a:latin typeface="Times New Roman"/>
                <a:cs typeface="Times New Roman"/>
              </a:rPr>
              <a:t>getStartDay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068326" y="3083596"/>
            <a:ext cx="1942464" cy="256480"/>
          </a:xfrm>
          <a:prstGeom prst="rect">
            <a:avLst/>
          </a:prstGeom>
          <a:ln w="19418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68605">
              <a:lnSpc>
                <a:spcPts val="1995"/>
              </a:lnSpc>
            </a:pPr>
            <a:r>
              <a:rPr lang="en-US" sz="1700" dirty="0" err="1">
                <a:latin typeface="Times New Roman"/>
                <a:cs typeface="Times New Roman"/>
              </a:rPr>
              <a:t>getMonthName</a:t>
            </a:r>
            <a:endParaRPr sz="1700" dirty="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159951" y="3083596"/>
            <a:ext cx="1942464" cy="388620"/>
          </a:xfrm>
          <a:prstGeom prst="rect">
            <a:avLst/>
          </a:prstGeom>
          <a:ln w="19418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39395">
              <a:lnSpc>
                <a:spcPts val="1995"/>
              </a:lnSpc>
            </a:pPr>
            <a:r>
              <a:rPr sz="1700" spc="5" dirty="0">
                <a:latin typeface="Times New Roman"/>
                <a:cs typeface="Times New Roman"/>
              </a:rPr>
              <a:t>printMonthBody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463988" y="4362601"/>
            <a:ext cx="1942464" cy="388620"/>
          </a:xfrm>
          <a:prstGeom prst="rect">
            <a:avLst/>
          </a:prstGeom>
          <a:ln w="19418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0960">
              <a:lnSpc>
                <a:spcPts val="2000"/>
              </a:lnSpc>
            </a:pPr>
            <a:r>
              <a:rPr sz="1700" spc="-5" dirty="0">
                <a:latin typeface="Times New Roman"/>
                <a:cs typeface="Times New Roman"/>
              </a:rPr>
              <a:t>getTotalNumOfDays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017824" y="5075042"/>
            <a:ext cx="1942464" cy="388620"/>
          </a:xfrm>
          <a:prstGeom prst="rect">
            <a:avLst/>
          </a:prstGeom>
          <a:ln w="19418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0960">
              <a:lnSpc>
                <a:spcPts val="1720"/>
              </a:lnSpc>
            </a:pPr>
            <a:r>
              <a:rPr sz="1450" dirty="0">
                <a:latin typeface="Times New Roman"/>
                <a:cs typeface="Times New Roman"/>
              </a:rPr>
              <a:t>getNumOfDaysInMonth</a:t>
            </a:r>
            <a:endParaRPr sz="1450">
              <a:latin typeface="Times New Roman"/>
              <a:cs typeface="Times New Roman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4935909" y="2613996"/>
            <a:ext cx="3302635" cy="485775"/>
            <a:chOff x="4935909" y="2613996"/>
            <a:chExt cx="3302635" cy="485775"/>
          </a:xfrm>
        </p:grpSpPr>
        <p:sp>
          <p:nvSpPr>
            <p:cNvPr id="16" name="object 16"/>
            <p:cNvSpPr/>
            <p:nvPr/>
          </p:nvSpPr>
          <p:spPr>
            <a:xfrm>
              <a:off x="5039563" y="2613996"/>
              <a:ext cx="3075940" cy="334010"/>
            </a:xfrm>
            <a:custGeom>
              <a:avLst/>
              <a:gdLst/>
              <a:ahLst/>
              <a:cxnLst/>
              <a:rect l="l" t="t" r="r" b="b"/>
              <a:pathLst>
                <a:path w="3075940" h="334010">
                  <a:moveTo>
                    <a:pt x="1553836" y="259118"/>
                  </a:moveTo>
                  <a:lnTo>
                    <a:pt x="1553836" y="0"/>
                  </a:lnTo>
                </a:path>
                <a:path w="3075940" h="334010">
                  <a:moveTo>
                    <a:pt x="0" y="242934"/>
                  </a:moveTo>
                  <a:lnTo>
                    <a:pt x="3075442" y="242934"/>
                  </a:lnTo>
                </a:path>
                <a:path w="3075940" h="334010">
                  <a:moveTo>
                    <a:pt x="0" y="333563"/>
                  </a:moveTo>
                  <a:lnTo>
                    <a:pt x="0" y="242934"/>
                  </a:lnTo>
                </a:path>
              </a:pathLst>
            </a:custGeom>
            <a:ln w="194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935909" y="2873114"/>
              <a:ext cx="210820" cy="213995"/>
            </a:xfrm>
            <a:custGeom>
              <a:avLst/>
              <a:gdLst/>
              <a:ahLst/>
              <a:cxnLst/>
              <a:rect l="l" t="t" r="r" b="b"/>
              <a:pathLst>
                <a:path w="210820" h="213994">
                  <a:moveTo>
                    <a:pt x="210455" y="0"/>
                  </a:moveTo>
                  <a:lnTo>
                    <a:pt x="106890" y="67971"/>
                  </a:lnTo>
                  <a:lnTo>
                    <a:pt x="0" y="0"/>
                  </a:lnTo>
                  <a:lnTo>
                    <a:pt x="106890" y="213714"/>
                  </a:lnTo>
                  <a:lnTo>
                    <a:pt x="210455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131188" y="2856930"/>
              <a:ext cx="0" cy="107314"/>
            </a:xfrm>
            <a:custGeom>
              <a:avLst/>
              <a:gdLst/>
              <a:ahLst/>
              <a:cxnLst/>
              <a:rect l="l" t="t" r="r" b="b"/>
              <a:pathLst>
                <a:path h="107314">
                  <a:moveTo>
                    <a:pt x="0" y="106812"/>
                  </a:moveTo>
                  <a:lnTo>
                    <a:pt x="0" y="0"/>
                  </a:lnTo>
                </a:path>
              </a:pathLst>
            </a:custGeom>
            <a:ln w="1941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027534" y="2889298"/>
              <a:ext cx="210820" cy="210820"/>
            </a:xfrm>
            <a:custGeom>
              <a:avLst/>
              <a:gdLst/>
              <a:ahLst/>
              <a:cxnLst/>
              <a:rect l="l" t="t" r="r" b="b"/>
              <a:pathLst>
                <a:path w="210820" h="210819">
                  <a:moveTo>
                    <a:pt x="210456" y="0"/>
                  </a:moveTo>
                  <a:lnTo>
                    <a:pt x="103654" y="67971"/>
                  </a:lnTo>
                  <a:lnTo>
                    <a:pt x="0" y="0"/>
                  </a:lnTo>
                  <a:lnTo>
                    <a:pt x="103654" y="210478"/>
                  </a:lnTo>
                  <a:lnTo>
                    <a:pt x="210456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6075439" y="5884581"/>
            <a:ext cx="1942464" cy="388620"/>
          </a:xfrm>
          <a:prstGeom prst="rect">
            <a:avLst/>
          </a:prstGeom>
          <a:ln w="19418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75615">
              <a:lnSpc>
                <a:spcPts val="1995"/>
              </a:lnSpc>
            </a:pPr>
            <a:r>
              <a:rPr sz="1700" spc="-5" dirty="0">
                <a:latin typeface="Times New Roman"/>
                <a:cs typeface="Times New Roman"/>
              </a:rPr>
              <a:t>isLeapYear</a:t>
            </a:r>
            <a:endParaRPr sz="1700">
              <a:latin typeface="Times New Roman"/>
              <a:cs typeface="Times New Roman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7425383" y="4751185"/>
            <a:ext cx="1169035" cy="356235"/>
            <a:chOff x="7425383" y="4751185"/>
            <a:chExt cx="1169035" cy="356235"/>
          </a:xfrm>
        </p:grpSpPr>
        <p:sp>
          <p:nvSpPr>
            <p:cNvPr id="23" name="object 23"/>
            <p:cNvSpPr/>
            <p:nvPr/>
          </p:nvSpPr>
          <p:spPr>
            <a:xfrm>
              <a:off x="7435091" y="4848377"/>
              <a:ext cx="1052195" cy="123189"/>
            </a:xfrm>
            <a:custGeom>
              <a:avLst/>
              <a:gdLst/>
              <a:ahLst/>
              <a:cxnLst/>
              <a:rect l="l" t="t" r="r" b="b"/>
              <a:pathLst>
                <a:path w="1052195" h="123189">
                  <a:moveTo>
                    <a:pt x="0" y="0"/>
                  </a:moveTo>
                  <a:lnTo>
                    <a:pt x="1052147" y="0"/>
                  </a:lnTo>
                </a:path>
                <a:path w="1052195" h="123189">
                  <a:moveTo>
                    <a:pt x="1052147" y="123130"/>
                  </a:moveTo>
                  <a:lnTo>
                    <a:pt x="1052147" y="16183"/>
                  </a:lnTo>
                </a:path>
              </a:pathLst>
            </a:custGeom>
            <a:ln w="194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8383718" y="4896928"/>
              <a:ext cx="210820" cy="210820"/>
            </a:xfrm>
            <a:custGeom>
              <a:avLst/>
              <a:gdLst/>
              <a:ahLst/>
              <a:cxnLst/>
              <a:rect l="l" t="t" r="r" b="b"/>
              <a:pathLst>
                <a:path w="210820" h="210820">
                  <a:moveTo>
                    <a:pt x="210322" y="0"/>
                  </a:moveTo>
                  <a:lnTo>
                    <a:pt x="103520" y="68106"/>
                  </a:lnTo>
                  <a:lnTo>
                    <a:pt x="0" y="0"/>
                  </a:lnTo>
                  <a:lnTo>
                    <a:pt x="103520" y="210477"/>
                  </a:lnTo>
                  <a:lnTo>
                    <a:pt x="210322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435091" y="4751185"/>
              <a:ext cx="0" cy="113664"/>
            </a:xfrm>
            <a:custGeom>
              <a:avLst/>
              <a:gdLst/>
              <a:ahLst/>
              <a:cxnLst/>
              <a:rect l="l" t="t" r="r" b="b"/>
              <a:pathLst>
                <a:path h="113664">
                  <a:moveTo>
                    <a:pt x="0" y="0"/>
                  </a:moveTo>
                  <a:lnTo>
                    <a:pt x="0" y="113375"/>
                  </a:lnTo>
                </a:path>
              </a:pathLst>
            </a:custGeom>
            <a:ln w="1941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6" name="object 26"/>
          <p:cNvGrpSpPr/>
          <p:nvPr/>
        </p:nvGrpSpPr>
        <p:grpSpPr>
          <a:xfrm>
            <a:off x="7331571" y="4071246"/>
            <a:ext cx="210820" cy="278765"/>
            <a:chOff x="7331571" y="4071246"/>
            <a:chExt cx="210820" cy="278765"/>
          </a:xfrm>
        </p:grpSpPr>
        <p:sp>
          <p:nvSpPr>
            <p:cNvPr id="27" name="object 27"/>
            <p:cNvSpPr/>
            <p:nvPr/>
          </p:nvSpPr>
          <p:spPr>
            <a:xfrm>
              <a:off x="7435091" y="4071246"/>
              <a:ext cx="0" cy="139700"/>
            </a:xfrm>
            <a:custGeom>
              <a:avLst/>
              <a:gdLst/>
              <a:ahLst/>
              <a:cxnLst/>
              <a:rect l="l" t="t" r="r" b="b"/>
              <a:pathLst>
                <a:path h="139700">
                  <a:moveTo>
                    <a:pt x="0" y="139269"/>
                  </a:moveTo>
                  <a:lnTo>
                    <a:pt x="0" y="0"/>
                  </a:lnTo>
                </a:path>
              </a:pathLst>
            </a:custGeom>
            <a:ln w="1941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331571" y="4135981"/>
              <a:ext cx="210820" cy="213995"/>
            </a:xfrm>
            <a:custGeom>
              <a:avLst/>
              <a:gdLst/>
              <a:ahLst/>
              <a:cxnLst/>
              <a:rect l="l" t="t" r="r" b="b"/>
              <a:pathLst>
                <a:path w="210820" h="213995">
                  <a:moveTo>
                    <a:pt x="210455" y="0"/>
                  </a:moveTo>
                  <a:lnTo>
                    <a:pt x="106756" y="68060"/>
                  </a:lnTo>
                  <a:lnTo>
                    <a:pt x="0" y="0"/>
                  </a:lnTo>
                  <a:lnTo>
                    <a:pt x="106756" y="213668"/>
                  </a:lnTo>
                  <a:lnTo>
                    <a:pt x="210455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9" name="object 29"/>
          <p:cNvGrpSpPr/>
          <p:nvPr/>
        </p:nvGrpSpPr>
        <p:grpSpPr>
          <a:xfrm>
            <a:off x="7347752" y="5463626"/>
            <a:ext cx="1489710" cy="421005"/>
            <a:chOff x="7347752" y="5463626"/>
            <a:chExt cx="1489710" cy="421005"/>
          </a:xfrm>
        </p:grpSpPr>
        <p:sp>
          <p:nvSpPr>
            <p:cNvPr id="30" name="object 30"/>
            <p:cNvSpPr/>
            <p:nvPr/>
          </p:nvSpPr>
          <p:spPr>
            <a:xfrm>
              <a:off x="7435090" y="5463626"/>
              <a:ext cx="1392555" cy="285115"/>
            </a:xfrm>
            <a:custGeom>
              <a:avLst/>
              <a:gdLst/>
              <a:ahLst/>
              <a:cxnLst/>
              <a:rect l="l" t="t" r="r" b="b"/>
              <a:pathLst>
                <a:path w="1392554" h="285114">
                  <a:moveTo>
                    <a:pt x="0" y="178110"/>
                  </a:moveTo>
                  <a:lnTo>
                    <a:pt x="1375878" y="178110"/>
                  </a:lnTo>
                </a:path>
                <a:path w="1392554" h="285114">
                  <a:moveTo>
                    <a:pt x="1392060" y="0"/>
                  </a:moveTo>
                  <a:lnTo>
                    <a:pt x="1392060" y="178110"/>
                  </a:lnTo>
                </a:path>
                <a:path w="1392554" h="285114">
                  <a:moveTo>
                    <a:pt x="16182" y="285012"/>
                  </a:moveTo>
                  <a:lnTo>
                    <a:pt x="16182" y="178110"/>
                  </a:lnTo>
                </a:path>
              </a:pathLst>
            </a:custGeom>
            <a:ln w="1941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347752" y="5674103"/>
              <a:ext cx="210820" cy="210820"/>
            </a:xfrm>
            <a:custGeom>
              <a:avLst/>
              <a:gdLst/>
              <a:ahLst/>
              <a:cxnLst/>
              <a:rect l="l" t="t" r="r" b="b"/>
              <a:pathLst>
                <a:path w="210820" h="210820">
                  <a:moveTo>
                    <a:pt x="210456" y="0"/>
                  </a:moveTo>
                  <a:lnTo>
                    <a:pt x="103520" y="68061"/>
                  </a:lnTo>
                  <a:lnTo>
                    <a:pt x="0" y="0"/>
                  </a:lnTo>
                  <a:lnTo>
                    <a:pt x="103520" y="210477"/>
                  </a:lnTo>
                  <a:lnTo>
                    <a:pt x="210456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4" name="object 34"/>
          <p:cNvGrpSpPr/>
          <p:nvPr/>
        </p:nvGrpSpPr>
        <p:grpSpPr>
          <a:xfrm>
            <a:off x="7331571" y="3455996"/>
            <a:ext cx="210820" cy="259079"/>
            <a:chOff x="7331571" y="3455996"/>
            <a:chExt cx="210820" cy="259079"/>
          </a:xfrm>
        </p:grpSpPr>
        <p:sp>
          <p:nvSpPr>
            <p:cNvPr id="35" name="object 35"/>
            <p:cNvSpPr/>
            <p:nvPr/>
          </p:nvSpPr>
          <p:spPr>
            <a:xfrm>
              <a:off x="7435091" y="3455996"/>
              <a:ext cx="0" cy="123189"/>
            </a:xfrm>
            <a:custGeom>
              <a:avLst/>
              <a:gdLst/>
              <a:ahLst/>
              <a:cxnLst/>
              <a:rect l="l" t="t" r="r" b="b"/>
              <a:pathLst>
                <a:path h="123189">
                  <a:moveTo>
                    <a:pt x="0" y="122995"/>
                  </a:moveTo>
                  <a:lnTo>
                    <a:pt x="0" y="0"/>
                  </a:lnTo>
                </a:path>
              </a:pathLst>
            </a:custGeom>
            <a:ln w="1941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331571" y="3504547"/>
              <a:ext cx="210820" cy="210820"/>
            </a:xfrm>
            <a:custGeom>
              <a:avLst/>
              <a:gdLst/>
              <a:ahLst/>
              <a:cxnLst/>
              <a:rect l="l" t="t" r="r" b="b"/>
              <a:pathLst>
                <a:path w="210820" h="210820">
                  <a:moveTo>
                    <a:pt x="210455" y="0"/>
                  </a:moveTo>
                  <a:lnTo>
                    <a:pt x="106756" y="67971"/>
                  </a:lnTo>
                  <a:lnTo>
                    <a:pt x="0" y="0"/>
                  </a:lnTo>
                  <a:lnTo>
                    <a:pt x="106756" y="210478"/>
                  </a:lnTo>
                  <a:lnTo>
                    <a:pt x="210455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7" name="object 37"/>
          <p:cNvGrpSpPr/>
          <p:nvPr/>
        </p:nvGrpSpPr>
        <p:grpSpPr>
          <a:xfrm>
            <a:off x="8755950" y="3488364"/>
            <a:ext cx="210820" cy="1586865"/>
            <a:chOff x="8755950" y="3488364"/>
            <a:chExt cx="210820" cy="1586865"/>
          </a:xfrm>
        </p:grpSpPr>
        <p:sp>
          <p:nvSpPr>
            <p:cNvPr id="38" name="object 38"/>
            <p:cNvSpPr/>
            <p:nvPr/>
          </p:nvSpPr>
          <p:spPr>
            <a:xfrm>
              <a:off x="8859515" y="3488364"/>
              <a:ext cx="0" cy="1450975"/>
            </a:xfrm>
            <a:custGeom>
              <a:avLst/>
              <a:gdLst/>
              <a:ahLst/>
              <a:cxnLst/>
              <a:rect l="l" t="t" r="r" b="b"/>
              <a:pathLst>
                <a:path h="1450975">
                  <a:moveTo>
                    <a:pt x="0" y="1450641"/>
                  </a:moveTo>
                  <a:lnTo>
                    <a:pt x="0" y="0"/>
                  </a:lnTo>
                </a:path>
              </a:pathLst>
            </a:custGeom>
            <a:ln w="1941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755950" y="4864561"/>
              <a:ext cx="210820" cy="210820"/>
            </a:xfrm>
            <a:custGeom>
              <a:avLst/>
              <a:gdLst/>
              <a:ahLst/>
              <a:cxnLst/>
              <a:rect l="l" t="t" r="r" b="b"/>
              <a:pathLst>
                <a:path w="210820" h="210820">
                  <a:moveTo>
                    <a:pt x="210456" y="0"/>
                  </a:moveTo>
                  <a:lnTo>
                    <a:pt x="106801" y="67971"/>
                  </a:lnTo>
                  <a:lnTo>
                    <a:pt x="0" y="0"/>
                  </a:lnTo>
                  <a:lnTo>
                    <a:pt x="106801" y="210477"/>
                  </a:lnTo>
                  <a:lnTo>
                    <a:pt x="210456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6797384" y="4767503"/>
            <a:ext cx="210820" cy="1104265"/>
            <a:chOff x="6797384" y="4767503"/>
            <a:chExt cx="210820" cy="1104265"/>
          </a:xfrm>
        </p:grpSpPr>
        <p:sp>
          <p:nvSpPr>
            <p:cNvPr id="41" name="object 41"/>
            <p:cNvSpPr/>
            <p:nvPr/>
          </p:nvSpPr>
          <p:spPr>
            <a:xfrm>
              <a:off x="6900948" y="4767503"/>
              <a:ext cx="0" cy="965200"/>
            </a:xfrm>
            <a:custGeom>
              <a:avLst/>
              <a:gdLst/>
              <a:ahLst/>
              <a:cxnLst/>
              <a:rect l="l" t="t" r="r" b="b"/>
              <a:pathLst>
                <a:path h="965200">
                  <a:moveTo>
                    <a:pt x="0" y="964951"/>
                  </a:moveTo>
                  <a:lnTo>
                    <a:pt x="0" y="0"/>
                  </a:lnTo>
                </a:path>
              </a:pathLst>
            </a:custGeom>
            <a:ln w="1941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6797384" y="5657920"/>
              <a:ext cx="210820" cy="213995"/>
            </a:xfrm>
            <a:custGeom>
              <a:avLst/>
              <a:gdLst/>
              <a:ahLst/>
              <a:cxnLst/>
              <a:rect l="l" t="t" r="r" b="b"/>
              <a:pathLst>
                <a:path w="210820" h="213995">
                  <a:moveTo>
                    <a:pt x="210455" y="0"/>
                  </a:moveTo>
                  <a:lnTo>
                    <a:pt x="103564" y="68061"/>
                  </a:lnTo>
                  <a:lnTo>
                    <a:pt x="0" y="0"/>
                  </a:lnTo>
                  <a:lnTo>
                    <a:pt x="103564" y="213714"/>
                  </a:lnTo>
                  <a:lnTo>
                    <a:pt x="210455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3" name="object 43"/>
          <p:cNvGrpSpPr/>
          <p:nvPr/>
        </p:nvGrpSpPr>
        <p:grpSpPr>
          <a:xfrm>
            <a:off x="0" y="0"/>
            <a:ext cx="12192000" cy="1250950"/>
            <a:chOff x="0" y="0"/>
            <a:chExt cx="12192000" cy="1250950"/>
          </a:xfrm>
        </p:grpSpPr>
        <p:sp>
          <p:nvSpPr>
            <p:cNvPr id="44" name="object 44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6" name="object 4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</p:grpSp>
      <p:sp>
        <p:nvSpPr>
          <p:cNvPr id="47" name="object 47"/>
          <p:cNvSpPr txBox="1">
            <a:spLocks noGrp="1"/>
          </p:cNvSpPr>
          <p:nvPr>
            <p:ph type="title"/>
          </p:nvPr>
        </p:nvSpPr>
        <p:spPr>
          <a:xfrm>
            <a:off x="993138" y="118871"/>
            <a:ext cx="6565433" cy="55143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5.8.</a:t>
            </a:r>
            <a:r>
              <a:rPr spc="-15" dirty="0"/>
              <a:t> </a:t>
            </a:r>
            <a:r>
              <a:rPr spc="-5" dirty="0"/>
              <a:t>Case</a:t>
            </a:r>
            <a:r>
              <a:rPr spc="-15" dirty="0"/>
              <a:t> </a:t>
            </a:r>
            <a:r>
              <a:rPr dirty="0"/>
              <a:t>Study</a:t>
            </a:r>
            <a:r>
              <a:rPr spc="-15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5" dirty="0" err="1"/>
              <a:t>PrintCalen</a:t>
            </a:r>
            <a:r>
              <a:rPr lang="en-US" spc="-5" dirty="0" err="1"/>
              <a:t>da</a:t>
            </a:r>
            <a:r>
              <a:rPr spc="-5" dirty="0" err="1"/>
              <a:t>r</a:t>
            </a:r>
            <a:endParaRPr spc="-5" dirty="0"/>
          </a:p>
        </p:txBody>
      </p:sp>
      <p:sp>
        <p:nvSpPr>
          <p:cNvPr id="48" name="object 4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Lecture</a:t>
            </a:r>
            <a:r>
              <a:rPr spc="-15" dirty="0"/>
              <a:t> </a:t>
            </a:r>
            <a:r>
              <a:rPr dirty="0"/>
              <a:t>5</a:t>
            </a:r>
            <a:r>
              <a:rPr spc="-15" dirty="0"/>
              <a:t> </a:t>
            </a:r>
            <a:r>
              <a:rPr dirty="0"/>
              <a:t>-</a:t>
            </a:r>
            <a:r>
              <a:rPr spc="-25" dirty="0"/>
              <a:t> </a:t>
            </a:r>
            <a:r>
              <a:rPr spc="-5" dirty="0"/>
              <a:t>Methods</a:t>
            </a:r>
          </a:p>
        </p:txBody>
      </p:sp>
      <p:sp>
        <p:nvSpPr>
          <p:cNvPr id="49" name="object 4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00"/>
              </a:lnSpc>
            </a:pPr>
            <a:fld id="{81D60167-4931-47E6-BA6A-407CBD079E47}" type="slidenum">
              <a:rPr dirty="0"/>
              <a:t>45</a:t>
            </a:fld>
            <a:endParaRPr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1250950"/>
            <a:chOff x="0" y="0"/>
            <a:chExt cx="12192000" cy="1250950"/>
          </a:xfrm>
        </p:grpSpPr>
        <p:sp>
          <p:nvSpPr>
            <p:cNvPr id="3" name="object 3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Lecture</a:t>
            </a:r>
            <a:r>
              <a:rPr spc="-15" dirty="0"/>
              <a:t> </a:t>
            </a:r>
            <a:r>
              <a:rPr dirty="0"/>
              <a:t>5</a:t>
            </a:r>
            <a:r>
              <a:rPr spc="-15" dirty="0"/>
              <a:t> </a:t>
            </a:r>
            <a:r>
              <a:rPr dirty="0"/>
              <a:t>-</a:t>
            </a:r>
            <a:r>
              <a:rPr spc="-25" dirty="0"/>
              <a:t> </a:t>
            </a:r>
            <a:r>
              <a:rPr spc="-5" dirty="0"/>
              <a:t>Methods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00"/>
              </a:lnSpc>
            </a:pPr>
            <a:fld id="{81D60167-4931-47E6-BA6A-407CBD079E47}" type="slidenum">
              <a:rPr dirty="0"/>
              <a:t>46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588327" y="964183"/>
            <a:ext cx="10600690" cy="442976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30480" marR="5080">
              <a:lnSpc>
                <a:spcPts val="2500"/>
              </a:lnSpc>
              <a:spcBef>
                <a:spcPts val="200"/>
              </a:spcBef>
            </a:pPr>
            <a:r>
              <a:rPr sz="2100" b="1" spc="-30" dirty="0">
                <a:latin typeface="Times New Roman"/>
                <a:cs typeface="Times New Roman"/>
              </a:rPr>
              <a:t>Top-down</a:t>
            </a:r>
            <a:r>
              <a:rPr sz="2100" b="1" spc="-1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approach is</a:t>
            </a:r>
            <a:r>
              <a:rPr sz="2100" spc="-1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to implement one method in</a:t>
            </a:r>
            <a:r>
              <a:rPr sz="2100" spc="-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the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structure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chart</a:t>
            </a:r>
            <a:r>
              <a:rPr sz="2100" spc="-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at a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time from the top to the </a:t>
            </a:r>
            <a:r>
              <a:rPr sz="2100" spc="-509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bottom.</a:t>
            </a:r>
            <a:endParaRPr sz="2100">
              <a:latin typeface="Times New Roman"/>
              <a:cs typeface="Times New Roman"/>
            </a:endParaRPr>
          </a:p>
          <a:p>
            <a:pPr marL="373380" indent="-343535">
              <a:lnSpc>
                <a:spcPts val="2495"/>
              </a:lnSpc>
              <a:buFont typeface="Wingdings"/>
              <a:buChar char=""/>
              <a:tabLst>
                <a:tab pos="374015" algn="l"/>
              </a:tabLst>
            </a:pPr>
            <a:r>
              <a:rPr sz="2100" spc="-5" dirty="0">
                <a:latin typeface="Times New Roman"/>
                <a:cs typeface="Times New Roman"/>
              </a:rPr>
              <a:t>Stubs</a:t>
            </a:r>
            <a:r>
              <a:rPr sz="2100" spc="-1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can</a:t>
            </a:r>
            <a:r>
              <a:rPr sz="2100" spc="-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be used</a:t>
            </a:r>
            <a:r>
              <a:rPr sz="2100" spc="-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for</a:t>
            </a:r>
            <a:r>
              <a:rPr sz="2100" spc="-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the methods</a:t>
            </a:r>
            <a:r>
              <a:rPr sz="2100" spc="-1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waiting</a:t>
            </a:r>
            <a:r>
              <a:rPr sz="2100" spc="-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to</a:t>
            </a:r>
            <a:r>
              <a:rPr sz="2100" spc="-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be implemented.</a:t>
            </a:r>
            <a:endParaRPr sz="2100">
              <a:latin typeface="Times New Roman"/>
              <a:cs typeface="Times New Roman"/>
            </a:endParaRPr>
          </a:p>
          <a:p>
            <a:pPr marL="373380" indent="-343535">
              <a:lnSpc>
                <a:spcPts val="2495"/>
              </a:lnSpc>
              <a:buFont typeface="Wingdings"/>
              <a:buChar char=""/>
              <a:tabLst>
                <a:tab pos="374015" algn="l"/>
              </a:tabLst>
            </a:pPr>
            <a:r>
              <a:rPr sz="2100" dirty="0">
                <a:latin typeface="Times New Roman"/>
                <a:cs typeface="Times New Roman"/>
              </a:rPr>
              <a:t>A</a:t>
            </a:r>
            <a:r>
              <a:rPr sz="2100" spc="-13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stub </a:t>
            </a:r>
            <a:r>
              <a:rPr sz="2100" dirty="0">
                <a:latin typeface="Times New Roman"/>
                <a:cs typeface="Times New Roman"/>
              </a:rPr>
              <a:t>is</a:t>
            </a:r>
            <a:r>
              <a:rPr sz="2100" spc="-1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a </a:t>
            </a:r>
            <a:r>
              <a:rPr sz="2100" spc="-5" dirty="0">
                <a:latin typeface="Times New Roman"/>
                <a:cs typeface="Times New Roman"/>
              </a:rPr>
              <a:t>simple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but</a:t>
            </a:r>
            <a:r>
              <a:rPr sz="2100" spc="-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incomplete version</a:t>
            </a:r>
            <a:r>
              <a:rPr sz="2100" spc="-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of</a:t>
            </a:r>
            <a:r>
              <a:rPr sz="2100" spc="-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a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method.</a:t>
            </a:r>
            <a:endParaRPr sz="2100">
              <a:latin typeface="Times New Roman"/>
              <a:cs typeface="Times New Roman"/>
            </a:endParaRPr>
          </a:p>
          <a:p>
            <a:pPr marL="373380" indent="-343535">
              <a:lnSpc>
                <a:spcPts val="2510"/>
              </a:lnSpc>
              <a:buFont typeface="Wingdings"/>
              <a:buChar char=""/>
              <a:tabLst>
                <a:tab pos="374015" algn="l"/>
              </a:tabLst>
            </a:pPr>
            <a:r>
              <a:rPr sz="2100" dirty="0">
                <a:latin typeface="Times New Roman"/>
                <a:cs typeface="Times New Roman"/>
              </a:rPr>
              <a:t>The </a:t>
            </a:r>
            <a:r>
              <a:rPr sz="2100" spc="-5" dirty="0">
                <a:latin typeface="Times New Roman"/>
                <a:cs typeface="Times New Roman"/>
              </a:rPr>
              <a:t>use</a:t>
            </a:r>
            <a:r>
              <a:rPr sz="2100" dirty="0">
                <a:latin typeface="Times New Roman"/>
                <a:cs typeface="Times New Roman"/>
              </a:rPr>
              <a:t> of</a:t>
            </a:r>
            <a:r>
              <a:rPr sz="2100" spc="-5" dirty="0">
                <a:latin typeface="Times New Roman"/>
                <a:cs typeface="Times New Roman"/>
              </a:rPr>
              <a:t> stubs </a:t>
            </a:r>
            <a:r>
              <a:rPr sz="2100" dirty="0">
                <a:latin typeface="Times New Roman"/>
                <a:cs typeface="Times New Roman"/>
              </a:rPr>
              <a:t>enables</a:t>
            </a:r>
            <a:r>
              <a:rPr sz="2100" spc="-1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you</a:t>
            </a:r>
            <a:r>
              <a:rPr sz="2100" spc="-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to test</a:t>
            </a:r>
            <a:r>
              <a:rPr sz="2100" spc="-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invoking</a:t>
            </a:r>
            <a:r>
              <a:rPr sz="2100" spc="-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the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method</a:t>
            </a:r>
            <a:r>
              <a:rPr sz="2100" spc="-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from</a:t>
            </a:r>
            <a:r>
              <a:rPr sz="2100" spc="-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a </a:t>
            </a:r>
            <a:r>
              <a:rPr sz="2100" spc="-15" dirty="0">
                <a:latin typeface="Times New Roman"/>
                <a:cs typeface="Times New Roman"/>
              </a:rPr>
              <a:t>caller.</a:t>
            </a:r>
            <a:endParaRPr sz="2100">
              <a:latin typeface="Times New Roman"/>
              <a:cs typeface="Times New Roman"/>
            </a:endParaRPr>
          </a:p>
          <a:p>
            <a:pPr marL="373380" indent="-343535">
              <a:lnSpc>
                <a:spcPts val="2510"/>
              </a:lnSpc>
              <a:buFont typeface="Wingdings"/>
              <a:buChar char=""/>
              <a:tabLst>
                <a:tab pos="374015" algn="l"/>
              </a:tabLst>
            </a:pPr>
            <a:r>
              <a:rPr sz="2100" dirty="0">
                <a:latin typeface="Times New Roman"/>
                <a:cs typeface="Times New Roman"/>
              </a:rPr>
              <a:t>Implement the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main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method </a:t>
            </a:r>
            <a:r>
              <a:rPr sz="2100" spc="-5" dirty="0">
                <a:latin typeface="Times New Roman"/>
                <a:cs typeface="Times New Roman"/>
              </a:rPr>
              <a:t>first</a:t>
            </a:r>
            <a:r>
              <a:rPr sz="2100" dirty="0">
                <a:latin typeface="Times New Roman"/>
                <a:cs typeface="Times New Roman"/>
              </a:rPr>
              <a:t> and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then </a:t>
            </a:r>
            <a:r>
              <a:rPr sz="2100" spc="-5" dirty="0">
                <a:latin typeface="Times New Roman"/>
                <a:cs typeface="Times New Roman"/>
              </a:rPr>
              <a:t>use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a</a:t>
            </a:r>
            <a:r>
              <a:rPr sz="2100" spc="1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stub</a:t>
            </a:r>
            <a:r>
              <a:rPr sz="2100" dirty="0">
                <a:latin typeface="Times New Roman"/>
                <a:cs typeface="Times New Roman"/>
              </a:rPr>
              <a:t> for the</a:t>
            </a:r>
            <a:r>
              <a:rPr sz="2100" spc="1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printMonth</a:t>
            </a:r>
            <a:r>
              <a:rPr sz="2100" dirty="0">
                <a:latin typeface="Times New Roman"/>
                <a:cs typeface="Times New Roman"/>
              </a:rPr>
              <a:t> method.</a:t>
            </a:r>
            <a:endParaRPr sz="2100">
              <a:latin typeface="Times New Roman"/>
              <a:cs typeface="Times New Roman"/>
            </a:endParaRPr>
          </a:p>
          <a:p>
            <a:pPr marL="373380" indent="-343535">
              <a:lnSpc>
                <a:spcPts val="2510"/>
              </a:lnSpc>
              <a:buFont typeface="Wingdings"/>
              <a:buChar char=""/>
              <a:tabLst>
                <a:tab pos="374015" algn="l"/>
              </a:tabLst>
            </a:pPr>
            <a:r>
              <a:rPr sz="2100" spc="-5" dirty="0">
                <a:latin typeface="Times New Roman"/>
                <a:cs typeface="Times New Roman"/>
              </a:rPr>
              <a:t>For</a:t>
            </a:r>
            <a:r>
              <a:rPr sz="2100" dirty="0">
                <a:latin typeface="Times New Roman"/>
                <a:cs typeface="Times New Roman"/>
              </a:rPr>
              <a:t> example, let </a:t>
            </a:r>
            <a:r>
              <a:rPr sz="2100" spc="-5" dirty="0">
                <a:latin typeface="Times New Roman"/>
                <a:cs typeface="Times New Roman"/>
              </a:rPr>
              <a:t>printMonth</a:t>
            </a:r>
            <a:r>
              <a:rPr sz="2100" dirty="0">
                <a:latin typeface="Times New Roman"/>
                <a:cs typeface="Times New Roman"/>
              </a:rPr>
              <a:t> display the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year and the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month in the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stub.</a:t>
            </a:r>
            <a:endParaRPr sz="2100">
              <a:latin typeface="Times New Roman"/>
              <a:cs typeface="Times New Roman"/>
            </a:endParaRPr>
          </a:p>
          <a:p>
            <a:pPr marL="12700" marR="190500">
              <a:lnSpc>
                <a:spcPts val="2500"/>
              </a:lnSpc>
              <a:spcBef>
                <a:spcPts val="2045"/>
              </a:spcBef>
            </a:pPr>
            <a:r>
              <a:rPr sz="2100" b="1" spc="-5" dirty="0">
                <a:latin typeface="Times New Roman"/>
                <a:cs typeface="Times New Roman"/>
              </a:rPr>
              <a:t>Bottom-up </a:t>
            </a:r>
            <a:r>
              <a:rPr sz="2100" dirty="0">
                <a:latin typeface="Times New Roman"/>
                <a:cs typeface="Times New Roman"/>
              </a:rPr>
              <a:t>approach is to implement one method in the structure chart at a time from the bottom </a:t>
            </a:r>
            <a:r>
              <a:rPr sz="2100" spc="-509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to</a:t>
            </a:r>
            <a:r>
              <a:rPr sz="2100" spc="-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the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top.</a:t>
            </a:r>
            <a:endParaRPr sz="2100">
              <a:latin typeface="Times New Roman"/>
              <a:cs typeface="Times New Roman"/>
            </a:endParaRPr>
          </a:p>
          <a:p>
            <a:pPr marL="355600" indent="-342900">
              <a:lnSpc>
                <a:spcPts val="2510"/>
              </a:lnSpc>
              <a:spcBef>
                <a:spcPts val="10"/>
              </a:spcBef>
              <a:buFont typeface="Wingdings"/>
              <a:buChar char=""/>
              <a:tabLst>
                <a:tab pos="355600" algn="l"/>
              </a:tabLst>
            </a:pPr>
            <a:r>
              <a:rPr sz="2100" spc="-5" dirty="0">
                <a:latin typeface="Times New Roman"/>
                <a:cs typeface="Times New Roman"/>
              </a:rPr>
              <a:t>For </a:t>
            </a:r>
            <a:r>
              <a:rPr sz="2100" dirty="0">
                <a:latin typeface="Times New Roman"/>
                <a:cs typeface="Times New Roman"/>
              </a:rPr>
              <a:t>each</a:t>
            </a:r>
            <a:r>
              <a:rPr sz="2100" spc="-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method implemented,</a:t>
            </a:r>
            <a:r>
              <a:rPr sz="2100" spc="-5" dirty="0">
                <a:latin typeface="Times New Roman"/>
                <a:cs typeface="Times New Roman"/>
              </a:rPr>
              <a:t> write</a:t>
            </a:r>
            <a:r>
              <a:rPr sz="2100" dirty="0">
                <a:latin typeface="Times New Roman"/>
                <a:cs typeface="Times New Roman"/>
              </a:rPr>
              <a:t> a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test</a:t>
            </a:r>
            <a:r>
              <a:rPr sz="2100" spc="-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program to</a:t>
            </a:r>
            <a:r>
              <a:rPr sz="2100" spc="-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test</a:t>
            </a:r>
            <a:r>
              <a:rPr sz="2100" spc="-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it.</a:t>
            </a:r>
            <a:endParaRPr sz="2100">
              <a:latin typeface="Times New Roman"/>
              <a:cs typeface="Times New Roman"/>
            </a:endParaRPr>
          </a:p>
          <a:p>
            <a:pPr marL="355600" indent="-342900">
              <a:lnSpc>
                <a:spcPts val="2495"/>
              </a:lnSpc>
              <a:buFont typeface="Wingdings"/>
              <a:buChar char=""/>
              <a:tabLst>
                <a:tab pos="355600" algn="l"/>
              </a:tabLst>
            </a:pPr>
            <a:r>
              <a:rPr sz="2100" spc="-5" dirty="0">
                <a:latin typeface="Times New Roman"/>
                <a:cs typeface="Times New Roman"/>
              </a:rPr>
              <a:t>Both top-down </a:t>
            </a:r>
            <a:r>
              <a:rPr sz="2100" dirty="0">
                <a:latin typeface="Times New Roman"/>
                <a:cs typeface="Times New Roman"/>
              </a:rPr>
              <a:t>and</a:t>
            </a:r>
            <a:r>
              <a:rPr sz="2100" spc="-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bottom-up</a:t>
            </a:r>
            <a:r>
              <a:rPr sz="2100" spc="-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methods</a:t>
            </a:r>
            <a:r>
              <a:rPr sz="2100" spc="-1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are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fine.</a:t>
            </a:r>
            <a:endParaRPr sz="2100">
              <a:latin typeface="Times New Roman"/>
              <a:cs typeface="Times New Roman"/>
            </a:endParaRPr>
          </a:p>
          <a:p>
            <a:pPr marL="354965" marR="105410" indent="-342900">
              <a:lnSpc>
                <a:spcPts val="2500"/>
              </a:lnSpc>
              <a:spcBef>
                <a:spcPts val="90"/>
              </a:spcBef>
              <a:buFont typeface="Wingdings"/>
              <a:buChar char=""/>
              <a:tabLst>
                <a:tab pos="355600" algn="l"/>
              </a:tabLst>
            </a:pPr>
            <a:r>
              <a:rPr sz="2100" spc="-5" dirty="0">
                <a:latin typeface="Times New Roman"/>
                <a:cs typeface="Times New Roman"/>
              </a:rPr>
              <a:t>Both </a:t>
            </a:r>
            <a:r>
              <a:rPr sz="2100" dirty="0">
                <a:latin typeface="Times New Roman"/>
                <a:cs typeface="Times New Roman"/>
              </a:rPr>
              <a:t>approaches implement the methods incrementally and help to isolate programming errors </a:t>
            </a:r>
            <a:r>
              <a:rPr sz="2100" spc="-509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and</a:t>
            </a:r>
            <a:r>
              <a:rPr sz="2100" spc="-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makes</a:t>
            </a:r>
            <a:r>
              <a:rPr sz="2100" spc="-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debugging </a:t>
            </a:r>
            <a:r>
              <a:rPr sz="2100" spc="-30" dirty="0">
                <a:latin typeface="Times New Roman"/>
                <a:cs typeface="Times New Roman"/>
              </a:rPr>
              <a:t>easy.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10" name="object 47">
            <a:extLst>
              <a:ext uri="{FF2B5EF4-FFF2-40B4-BE49-F238E27FC236}">
                <a16:creationId xmlns:a16="http://schemas.microsoft.com/office/drawing/2014/main" id="{A79DD7FE-4008-3E5A-B838-A0CEBCCC69D0}"/>
              </a:ext>
            </a:extLst>
          </p:cNvPr>
          <p:cNvSpPr txBox="1">
            <a:spLocks/>
          </p:cNvSpPr>
          <p:nvPr/>
        </p:nvSpPr>
        <p:spPr>
          <a:xfrm>
            <a:off x="914400" y="224337"/>
            <a:ext cx="6575199" cy="55143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500" b="0" i="0">
                <a:solidFill>
                  <a:schemeClr val="tx1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kern="0" dirty="0"/>
              <a:t>5.8.</a:t>
            </a:r>
            <a:r>
              <a:rPr lang="en-US" kern="0" spc="-15" dirty="0"/>
              <a:t> </a:t>
            </a:r>
            <a:r>
              <a:rPr lang="en-US" kern="0" spc="-5" dirty="0"/>
              <a:t>Case</a:t>
            </a:r>
            <a:r>
              <a:rPr lang="en-US" kern="0" spc="-15" dirty="0"/>
              <a:t> </a:t>
            </a:r>
            <a:r>
              <a:rPr lang="en-US" kern="0" dirty="0"/>
              <a:t>Study</a:t>
            </a:r>
            <a:r>
              <a:rPr lang="en-US" kern="0" spc="-15" dirty="0"/>
              <a:t> </a:t>
            </a:r>
            <a:r>
              <a:rPr lang="en-US" kern="0" dirty="0"/>
              <a:t>-</a:t>
            </a:r>
            <a:r>
              <a:rPr lang="en-US" kern="0" spc="-15" dirty="0"/>
              <a:t> </a:t>
            </a:r>
            <a:r>
              <a:rPr lang="en-US" kern="0" spc="-5" dirty="0" err="1"/>
              <a:t>PrintCalendar</a:t>
            </a:r>
            <a:endParaRPr lang="en-US" kern="0" spc="-5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95309" y="781883"/>
            <a:ext cx="2054225" cy="616585"/>
          </a:xfrm>
          <a:prstGeom prst="rect">
            <a:avLst/>
          </a:prstGeom>
          <a:ln w="2053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045"/>
              </a:lnSpc>
            </a:pPr>
            <a:r>
              <a:rPr sz="1800" dirty="0">
                <a:latin typeface="Times New Roman"/>
                <a:cs typeface="Times New Roman"/>
              </a:rPr>
              <a:t>printCalendar</a:t>
            </a:r>
            <a:endParaRPr sz="1800">
              <a:latin typeface="Times New Roman"/>
              <a:cs typeface="Times New Roman"/>
            </a:endParaRPr>
          </a:p>
          <a:p>
            <a:pPr algn="ctr">
              <a:lnSpc>
                <a:spcPts val="2145"/>
              </a:lnSpc>
            </a:pPr>
            <a:r>
              <a:rPr sz="1800" dirty="0">
                <a:latin typeface="Times New Roman"/>
                <a:cs typeface="Times New Roman"/>
              </a:rPr>
              <a:t>(main)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52473" y="2082863"/>
            <a:ext cx="2054225" cy="410845"/>
          </a:xfrm>
          <a:prstGeom prst="rect">
            <a:avLst/>
          </a:prstGeom>
          <a:ln w="2053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78790">
              <a:lnSpc>
                <a:spcPts val="2595"/>
              </a:lnSpc>
            </a:pPr>
            <a:r>
              <a:rPr sz="2200" spc="15" dirty="0">
                <a:latin typeface="Times New Roman"/>
                <a:cs typeface="Times New Roman"/>
              </a:rPr>
              <a:t>readInput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38282" y="2082863"/>
            <a:ext cx="2054225" cy="410845"/>
          </a:xfrm>
          <a:prstGeom prst="rect">
            <a:avLst/>
          </a:prstGeom>
          <a:ln w="2053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99109">
              <a:lnSpc>
                <a:spcPts val="2110"/>
              </a:lnSpc>
            </a:pPr>
            <a:r>
              <a:rPr sz="1800" spc="5" dirty="0">
                <a:latin typeface="Times New Roman"/>
                <a:cs typeface="Times New Roman"/>
              </a:rPr>
              <a:t>printMonth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169751" y="1398150"/>
            <a:ext cx="3508375" cy="685165"/>
            <a:chOff x="3169751" y="1398150"/>
            <a:chExt cx="3508375" cy="685165"/>
          </a:xfrm>
        </p:grpSpPr>
        <p:sp>
          <p:nvSpPr>
            <p:cNvPr id="6" name="object 6"/>
            <p:cNvSpPr/>
            <p:nvPr/>
          </p:nvSpPr>
          <p:spPr>
            <a:xfrm>
              <a:off x="3279247" y="1398150"/>
              <a:ext cx="3286125" cy="541020"/>
            </a:xfrm>
            <a:custGeom>
              <a:avLst/>
              <a:gdLst/>
              <a:ahLst/>
              <a:cxnLst/>
              <a:rect l="l" t="t" r="r" b="b"/>
              <a:pathLst>
                <a:path w="3286125" h="541019">
                  <a:moveTo>
                    <a:pt x="1642926" y="0"/>
                  </a:moveTo>
                  <a:lnTo>
                    <a:pt x="1642926" y="393733"/>
                  </a:lnTo>
                </a:path>
                <a:path w="3286125" h="541019">
                  <a:moveTo>
                    <a:pt x="0" y="393733"/>
                  </a:moveTo>
                  <a:lnTo>
                    <a:pt x="3285757" y="393733"/>
                  </a:lnTo>
                </a:path>
                <a:path w="3286125" h="541019">
                  <a:moveTo>
                    <a:pt x="0" y="540979"/>
                  </a:moveTo>
                  <a:lnTo>
                    <a:pt x="0" y="393733"/>
                  </a:lnTo>
                </a:path>
              </a:pathLst>
            </a:custGeom>
            <a:ln w="2052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169751" y="1860325"/>
              <a:ext cx="222885" cy="222885"/>
            </a:xfrm>
            <a:custGeom>
              <a:avLst/>
              <a:gdLst/>
              <a:ahLst/>
              <a:cxnLst/>
              <a:rect l="l" t="t" r="r" b="b"/>
              <a:pathLst>
                <a:path w="222885" h="222885">
                  <a:moveTo>
                    <a:pt x="222510" y="0"/>
                  </a:moveTo>
                  <a:lnTo>
                    <a:pt x="112918" y="71959"/>
                  </a:lnTo>
                  <a:lnTo>
                    <a:pt x="0" y="0"/>
                  </a:lnTo>
                  <a:lnTo>
                    <a:pt x="112918" y="222533"/>
                  </a:lnTo>
                  <a:lnTo>
                    <a:pt x="22251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565005" y="1791883"/>
              <a:ext cx="0" cy="147320"/>
            </a:xfrm>
            <a:custGeom>
              <a:avLst/>
              <a:gdLst/>
              <a:ahLst/>
              <a:cxnLst/>
              <a:rect l="l" t="t" r="r" b="b"/>
              <a:pathLst>
                <a:path h="147319">
                  <a:moveTo>
                    <a:pt x="0" y="147246"/>
                  </a:moveTo>
                  <a:lnTo>
                    <a:pt x="0" y="0"/>
                  </a:lnTo>
                </a:path>
              </a:pathLst>
            </a:custGeom>
            <a:ln w="2052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455555" y="1860325"/>
              <a:ext cx="222885" cy="222885"/>
            </a:xfrm>
            <a:custGeom>
              <a:avLst/>
              <a:gdLst/>
              <a:ahLst/>
              <a:cxnLst/>
              <a:rect l="l" t="t" r="r" b="b"/>
              <a:pathLst>
                <a:path w="222884" h="222885">
                  <a:moveTo>
                    <a:pt x="222510" y="0"/>
                  </a:moveTo>
                  <a:lnTo>
                    <a:pt x="112869" y="71959"/>
                  </a:lnTo>
                  <a:lnTo>
                    <a:pt x="0" y="0"/>
                  </a:lnTo>
                  <a:lnTo>
                    <a:pt x="112869" y="222533"/>
                  </a:lnTo>
                  <a:lnTo>
                    <a:pt x="22251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6428181" y="3657797"/>
            <a:ext cx="2054225" cy="410845"/>
          </a:xfrm>
          <a:prstGeom prst="rect">
            <a:avLst/>
          </a:prstGeom>
          <a:ln w="2053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81965">
              <a:lnSpc>
                <a:spcPts val="2110"/>
              </a:lnSpc>
            </a:pPr>
            <a:r>
              <a:rPr sz="1800" spc="-5" dirty="0">
                <a:latin typeface="Times New Roman"/>
                <a:cs typeface="Times New Roman"/>
              </a:rPr>
              <a:t>getStartDay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895309" y="2990199"/>
            <a:ext cx="2054225" cy="410845"/>
          </a:xfrm>
          <a:prstGeom prst="rect">
            <a:avLst/>
          </a:prstGeom>
          <a:ln w="2053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83845">
              <a:lnSpc>
                <a:spcPts val="2110"/>
              </a:lnSpc>
            </a:pPr>
            <a:r>
              <a:rPr sz="1800" dirty="0">
                <a:latin typeface="Times New Roman"/>
                <a:cs typeface="Times New Roman"/>
              </a:rPr>
              <a:t>printMonthTitle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164005" y="2990199"/>
            <a:ext cx="2054225" cy="410845"/>
          </a:xfrm>
          <a:prstGeom prst="rect">
            <a:avLst/>
          </a:prstGeom>
          <a:ln w="2053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52729">
              <a:lnSpc>
                <a:spcPts val="2110"/>
              </a:lnSpc>
            </a:pPr>
            <a:r>
              <a:rPr sz="1800" spc="5" dirty="0">
                <a:latin typeface="Times New Roman"/>
                <a:cs typeface="Times New Roman"/>
              </a:rPr>
              <a:t>printMonthBody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428181" y="4342458"/>
            <a:ext cx="2054225" cy="410845"/>
          </a:xfrm>
          <a:prstGeom prst="rect">
            <a:avLst/>
          </a:prstGeom>
          <a:ln w="2053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4769">
              <a:lnSpc>
                <a:spcPts val="2115"/>
              </a:lnSpc>
            </a:pPr>
            <a:r>
              <a:rPr sz="1800" spc="-10" dirty="0">
                <a:latin typeface="Times New Roman"/>
                <a:cs typeface="Times New Roman"/>
              </a:rPr>
              <a:t>getTotalNumOfDays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071012" y="5095704"/>
            <a:ext cx="2054225" cy="410845"/>
          </a:xfrm>
          <a:prstGeom prst="rect">
            <a:avLst/>
          </a:prstGeom>
          <a:ln w="2053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4769">
              <a:lnSpc>
                <a:spcPts val="1820"/>
              </a:lnSpc>
            </a:pPr>
            <a:r>
              <a:rPr sz="1550" spc="-10" dirty="0">
                <a:latin typeface="Times New Roman"/>
                <a:cs typeface="Times New Roman"/>
              </a:rPr>
              <a:t>getNumOfDaysInMonth</a:t>
            </a:r>
            <a:endParaRPr sz="1550">
              <a:latin typeface="Times New Roman"/>
              <a:cs typeface="Times New Roman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4812582" y="2493702"/>
            <a:ext cx="3491229" cy="513715"/>
            <a:chOff x="4812582" y="2493702"/>
            <a:chExt cx="3491229" cy="513715"/>
          </a:xfrm>
        </p:grpSpPr>
        <p:sp>
          <p:nvSpPr>
            <p:cNvPr id="16" name="object 16"/>
            <p:cNvSpPr/>
            <p:nvPr/>
          </p:nvSpPr>
          <p:spPr>
            <a:xfrm>
              <a:off x="4922173" y="2493702"/>
              <a:ext cx="3251835" cy="353060"/>
            </a:xfrm>
            <a:custGeom>
              <a:avLst/>
              <a:gdLst/>
              <a:ahLst/>
              <a:cxnLst/>
              <a:rect l="l" t="t" r="r" b="b"/>
              <a:pathLst>
                <a:path w="3251834" h="353060">
                  <a:moveTo>
                    <a:pt x="1642831" y="273959"/>
                  </a:moveTo>
                  <a:lnTo>
                    <a:pt x="1642831" y="0"/>
                  </a:lnTo>
                </a:path>
                <a:path w="3251834" h="353060">
                  <a:moveTo>
                    <a:pt x="0" y="256848"/>
                  </a:moveTo>
                  <a:lnTo>
                    <a:pt x="3251587" y="256848"/>
                  </a:lnTo>
                </a:path>
                <a:path w="3251834" h="353060">
                  <a:moveTo>
                    <a:pt x="0" y="352668"/>
                  </a:moveTo>
                  <a:lnTo>
                    <a:pt x="0" y="256848"/>
                  </a:lnTo>
                </a:path>
              </a:pathLst>
            </a:custGeom>
            <a:ln w="2052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812582" y="2767661"/>
              <a:ext cx="222885" cy="226060"/>
            </a:xfrm>
            <a:custGeom>
              <a:avLst/>
              <a:gdLst/>
              <a:ahLst/>
              <a:cxnLst/>
              <a:rect l="l" t="t" r="r" b="b"/>
              <a:pathLst>
                <a:path w="222885" h="226060">
                  <a:moveTo>
                    <a:pt x="222510" y="0"/>
                  </a:moveTo>
                  <a:lnTo>
                    <a:pt x="113013" y="71864"/>
                  </a:lnTo>
                  <a:lnTo>
                    <a:pt x="0" y="0"/>
                  </a:lnTo>
                  <a:lnTo>
                    <a:pt x="113013" y="225954"/>
                  </a:lnTo>
                  <a:lnTo>
                    <a:pt x="22251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190869" y="2750551"/>
              <a:ext cx="0" cy="113030"/>
            </a:xfrm>
            <a:custGeom>
              <a:avLst/>
              <a:gdLst/>
              <a:ahLst/>
              <a:cxnLst/>
              <a:rect l="l" t="t" r="r" b="b"/>
              <a:pathLst>
                <a:path h="113030">
                  <a:moveTo>
                    <a:pt x="0" y="112929"/>
                  </a:moveTo>
                  <a:lnTo>
                    <a:pt x="0" y="0"/>
                  </a:lnTo>
                </a:path>
              </a:pathLst>
            </a:custGeom>
            <a:ln w="2052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081278" y="2784772"/>
              <a:ext cx="222885" cy="222885"/>
            </a:xfrm>
            <a:custGeom>
              <a:avLst/>
              <a:gdLst/>
              <a:ahLst/>
              <a:cxnLst/>
              <a:rect l="l" t="t" r="r" b="b"/>
              <a:pathLst>
                <a:path w="222884" h="222885">
                  <a:moveTo>
                    <a:pt x="222510" y="0"/>
                  </a:moveTo>
                  <a:lnTo>
                    <a:pt x="109592" y="71864"/>
                  </a:lnTo>
                  <a:lnTo>
                    <a:pt x="0" y="0"/>
                  </a:lnTo>
                  <a:lnTo>
                    <a:pt x="109592" y="222533"/>
                  </a:lnTo>
                  <a:lnTo>
                    <a:pt x="22251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3895309" y="3674907"/>
            <a:ext cx="2054225" cy="410845"/>
          </a:xfrm>
          <a:prstGeom prst="rect">
            <a:avLst/>
          </a:prstGeom>
          <a:ln w="2053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07975">
              <a:lnSpc>
                <a:spcPts val="2110"/>
              </a:lnSpc>
            </a:pPr>
            <a:r>
              <a:rPr sz="1800" dirty="0">
                <a:latin typeface="Times New Roman"/>
                <a:cs typeface="Times New Roman"/>
              </a:rPr>
              <a:t>getMonthName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017378" y="5951608"/>
            <a:ext cx="2054225" cy="410845"/>
          </a:xfrm>
          <a:prstGeom prst="rect">
            <a:avLst/>
          </a:prstGeom>
          <a:ln w="2053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02920">
              <a:lnSpc>
                <a:spcPts val="2110"/>
              </a:lnSpc>
            </a:pPr>
            <a:r>
              <a:rPr sz="1800" spc="-10" dirty="0">
                <a:latin typeface="Times New Roman"/>
                <a:cs typeface="Times New Roman"/>
              </a:rPr>
              <a:t>isLeapYear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7444639" y="4753297"/>
            <a:ext cx="1235710" cy="377190"/>
            <a:chOff x="7444639" y="4753297"/>
            <a:chExt cx="1235710" cy="377190"/>
          </a:xfrm>
        </p:grpSpPr>
        <p:sp>
          <p:nvSpPr>
            <p:cNvPr id="23" name="object 23"/>
            <p:cNvSpPr/>
            <p:nvPr/>
          </p:nvSpPr>
          <p:spPr>
            <a:xfrm>
              <a:off x="7454903" y="4856056"/>
              <a:ext cx="1112520" cy="130810"/>
            </a:xfrm>
            <a:custGeom>
              <a:avLst/>
              <a:gdLst/>
              <a:ahLst/>
              <a:cxnLst/>
              <a:rect l="l" t="t" r="r" b="b"/>
              <a:pathLst>
                <a:path w="1112520" h="130810">
                  <a:moveTo>
                    <a:pt x="0" y="0"/>
                  </a:moveTo>
                  <a:lnTo>
                    <a:pt x="1112408" y="0"/>
                  </a:lnTo>
                </a:path>
                <a:path w="1112520" h="130810">
                  <a:moveTo>
                    <a:pt x="1112408" y="130183"/>
                  </a:moveTo>
                  <a:lnTo>
                    <a:pt x="1112408" y="17110"/>
                  </a:lnTo>
                </a:path>
              </a:pathLst>
            </a:custGeom>
            <a:ln w="2052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8457863" y="4907387"/>
              <a:ext cx="222885" cy="222885"/>
            </a:xfrm>
            <a:custGeom>
              <a:avLst/>
              <a:gdLst/>
              <a:ahLst/>
              <a:cxnLst/>
              <a:rect l="l" t="t" r="r" b="b"/>
              <a:pathLst>
                <a:path w="222884" h="222885">
                  <a:moveTo>
                    <a:pt x="222366" y="0"/>
                  </a:moveTo>
                  <a:lnTo>
                    <a:pt x="109448" y="72006"/>
                  </a:lnTo>
                  <a:lnTo>
                    <a:pt x="0" y="0"/>
                  </a:lnTo>
                  <a:lnTo>
                    <a:pt x="109448" y="222531"/>
                  </a:lnTo>
                  <a:lnTo>
                    <a:pt x="222366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454903" y="4753297"/>
              <a:ext cx="0" cy="120014"/>
            </a:xfrm>
            <a:custGeom>
              <a:avLst/>
              <a:gdLst/>
              <a:ahLst/>
              <a:cxnLst/>
              <a:rect l="l" t="t" r="r" b="b"/>
              <a:pathLst>
                <a:path h="120014">
                  <a:moveTo>
                    <a:pt x="0" y="0"/>
                  </a:moveTo>
                  <a:lnTo>
                    <a:pt x="0" y="119869"/>
                  </a:lnTo>
                </a:path>
              </a:pathLst>
            </a:custGeom>
            <a:ln w="2052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6" name="object 26"/>
          <p:cNvGrpSpPr/>
          <p:nvPr/>
        </p:nvGrpSpPr>
        <p:grpSpPr>
          <a:xfrm>
            <a:off x="7345453" y="4034415"/>
            <a:ext cx="222885" cy="294640"/>
            <a:chOff x="7345453" y="4034415"/>
            <a:chExt cx="222885" cy="294640"/>
          </a:xfrm>
        </p:grpSpPr>
        <p:sp>
          <p:nvSpPr>
            <p:cNvPr id="27" name="object 27"/>
            <p:cNvSpPr/>
            <p:nvPr/>
          </p:nvSpPr>
          <p:spPr>
            <a:xfrm>
              <a:off x="7454903" y="4034415"/>
              <a:ext cx="0" cy="147320"/>
            </a:xfrm>
            <a:custGeom>
              <a:avLst/>
              <a:gdLst/>
              <a:ahLst/>
              <a:cxnLst/>
              <a:rect l="l" t="t" r="r" b="b"/>
              <a:pathLst>
                <a:path h="147320">
                  <a:moveTo>
                    <a:pt x="0" y="147246"/>
                  </a:moveTo>
                  <a:lnTo>
                    <a:pt x="0" y="0"/>
                  </a:lnTo>
                </a:path>
              </a:pathLst>
            </a:custGeom>
            <a:ln w="2052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345453" y="4102856"/>
              <a:ext cx="222885" cy="226060"/>
            </a:xfrm>
            <a:custGeom>
              <a:avLst/>
              <a:gdLst/>
              <a:ahLst/>
              <a:cxnLst/>
              <a:rect l="l" t="t" r="r" b="b"/>
              <a:pathLst>
                <a:path w="222884" h="226060">
                  <a:moveTo>
                    <a:pt x="222510" y="0"/>
                  </a:moveTo>
                  <a:lnTo>
                    <a:pt x="112871" y="71959"/>
                  </a:lnTo>
                  <a:lnTo>
                    <a:pt x="0" y="0"/>
                  </a:lnTo>
                  <a:lnTo>
                    <a:pt x="112871" y="225907"/>
                  </a:lnTo>
                  <a:lnTo>
                    <a:pt x="22251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9" name="object 29"/>
          <p:cNvGrpSpPr/>
          <p:nvPr/>
        </p:nvGrpSpPr>
        <p:grpSpPr>
          <a:xfrm>
            <a:off x="7362563" y="5506543"/>
            <a:ext cx="1574800" cy="445134"/>
            <a:chOff x="7362563" y="5506543"/>
            <a:chExt cx="1574800" cy="445134"/>
          </a:xfrm>
        </p:grpSpPr>
        <p:sp>
          <p:nvSpPr>
            <p:cNvPr id="30" name="object 30"/>
            <p:cNvSpPr/>
            <p:nvPr/>
          </p:nvSpPr>
          <p:spPr>
            <a:xfrm>
              <a:off x="7454903" y="5506543"/>
              <a:ext cx="1471930" cy="301625"/>
            </a:xfrm>
            <a:custGeom>
              <a:avLst/>
              <a:gdLst/>
              <a:ahLst/>
              <a:cxnLst/>
              <a:rect l="l" t="t" r="r" b="b"/>
              <a:pathLst>
                <a:path w="1471929" h="301625">
                  <a:moveTo>
                    <a:pt x="0" y="188311"/>
                  </a:moveTo>
                  <a:lnTo>
                    <a:pt x="1454681" y="188311"/>
                  </a:lnTo>
                </a:path>
                <a:path w="1471929" h="301625">
                  <a:moveTo>
                    <a:pt x="1471789" y="0"/>
                  </a:moveTo>
                  <a:lnTo>
                    <a:pt x="1471789" y="188311"/>
                  </a:lnTo>
                </a:path>
                <a:path w="1471929" h="301625">
                  <a:moveTo>
                    <a:pt x="17108" y="301336"/>
                  </a:moveTo>
                  <a:lnTo>
                    <a:pt x="17108" y="188311"/>
                  </a:lnTo>
                </a:path>
              </a:pathLst>
            </a:custGeom>
            <a:ln w="2052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362563" y="5729075"/>
              <a:ext cx="222885" cy="222885"/>
            </a:xfrm>
            <a:custGeom>
              <a:avLst/>
              <a:gdLst/>
              <a:ahLst/>
              <a:cxnLst/>
              <a:rect l="l" t="t" r="r" b="b"/>
              <a:pathLst>
                <a:path w="222884" h="222885">
                  <a:moveTo>
                    <a:pt x="222510" y="0"/>
                  </a:moveTo>
                  <a:lnTo>
                    <a:pt x="109448" y="71959"/>
                  </a:lnTo>
                  <a:lnTo>
                    <a:pt x="0" y="0"/>
                  </a:lnTo>
                  <a:lnTo>
                    <a:pt x="109448" y="222532"/>
                  </a:lnTo>
                  <a:lnTo>
                    <a:pt x="22251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/>
          <p:nvPr/>
        </p:nvSpPr>
        <p:spPr>
          <a:xfrm>
            <a:off x="4922173" y="3383928"/>
            <a:ext cx="0" cy="147320"/>
          </a:xfrm>
          <a:custGeom>
            <a:avLst/>
            <a:gdLst/>
            <a:ahLst/>
            <a:cxnLst/>
            <a:rect l="l" t="t" r="r" b="b"/>
            <a:pathLst>
              <a:path h="147320">
                <a:moveTo>
                  <a:pt x="0" y="147151"/>
                </a:moveTo>
                <a:lnTo>
                  <a:pt x="0" y="0"/>
                </a:lnTo>
              </a:path>
            </a:pathLst>
          </a:custGeom>
          <a:ln w="2052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812582" y="3452370"/>
            <a:ext cx="222885" cy="226060"/>
          </a:xfrm>
          <a:custGeom>
            <a:avLst/>
            <a:gdLst/>
            <a:ahLst/>
            <a:cxnLst/>
            <a:rect l="l" t="t" r="r" b="b"/>
            <a:pathLst>
              <a:path w="222885" h="226060">
                <a:moveTo>
                  <a:pt x="222510" y="0"/>
                </a:moveTo>
                <a:lnTo>
                  <a:pt x="113013" y="71864"/>
                </a:lnTo>
                <a:lnTo>
                  <a:pt x="0" y="0"/>
                </a:lnTo>
                <a:lnTo>
                  <a:pt x="113013" y="225954"/>
                </a:lnTo>
                <a:lnTo>
                  <a:pt x="22251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4" name="object 34"/>
          <p:cNvGrpSpPr/>
          <p:nvPr/>
        </p:nvGrpSpPr>
        <p:grpSpPr>
          <a:xfrm>
            <a:off x="7345453" y="3383928"/>
            <a:ext cx="222885" cy="274320"/>
            <a:chOff x="7345453" y="3383928"/>
            <a:chExt cx="222885" cy="274320"/>
          </a:xfrm>
        </p:grpSpPr>
        <p:sp>
          <p:nvSpPr>
            <p:cNvPr id="35" name="object 35"/>
            <p:cNvSpPr/>
            <p:nvPr/>
          </p:nvSpPr>
          <p:spPr>
            <a:xfrm>
              <a:off x="7454903" y="3383928"/>
              <a:ext cx="0" cy="130175"/>
            </a:xfrm>
            <a:custGeom>
              <a:avLst/>
              <a:gdLst/>
              <a:ahLst/>
              <a:cxnLst/>
              <a:rect l="l" t="t" r="r" b="b"/>
              <a:pathLst>
                <a:path h="130175">
                  <a:moveTo>
                    <a:pt x="0" y="130040"/>
                  </a:moveTo>
                  <a:lnTo>
                    <a:pt x="0" y="0"/>
                  </a:lnTo>
                </a:path>
              </a:pathLst>
            </a:custGeom>
            <a:ln w="2052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345453" y="3435260"/>
              <a:ext cx="222885" cy="222885"/>
            </a:xfrm>
            <a:custGeom>
              <a:avLst/>
              <a:gdLst/>
              <a:ahLst/>
              <a:cxnLst/>
              <a:rect l="l" t="t" r="r" b="b"/>
              <a:pathLst>
                <a:path w="222884" h="222885">
                  <a:moveTo>
                    <a:pt x="222510" y="0"/>
                  </a:moveTo>
                  <a:lnTo>
                    <a:pt x="112871" y="71864"/>
                  </a:lnTo>
                  <a:lnTo>
                    <a:pt x="0" y="0"/>
                  </a:lnTo>
                  <a:lnTo>
                    <a:pt x="112871" y="222531"/>
                  </a:lnTo>
                  <a:lnTo>
                    <a:pt x="22251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7" name="object 37"/>
          <p:cNvGrpSpPr/>
          <p:nvPr/>
        </p:nvGrpSpPr>
        <p:grpSpPr>
          <a:xfrm>
            <a:off x="8851414" y="3418149"/>
            <a:ext cx="222885" cy="1677670"/>
            <a:chOff x="8851414" y="3418149"/>
            <a:chExt cx="222885" cy="1677670"/>
          </a:xfrm>
        </p:grpSpPr>
        <p:sp>
          <p:nvSpPr>
            <p:cNvPr id="38" name="object 38"/>
            <p:cNvSpPr/>
            <p:nvPr/>
          </p:nvSpPr>
          <p:spPr>
            <a:xfrm>
              <a:off x="8960911" y="3418149"/>
              <a:ext cx="0" cy="1534160"/>
            </a:xfrm>
            <a:custGeom>
              <a:avLst/>
              <a:gdLst/>
              <a:ahLst/>
              <a:cxnLst/>
              <a:rect l="l" t="t" r="r" b="b"/>
              <a:pathLst>
                <a:path h="1534160">
                  <a:moveTo>
                    <a:pt x="0" y="1533726"/>
                  </a:moveTo>
                  <a:lnTo>
                    <a:pt x="0" y="0"/>
                  </a:lnTo>
                </a:path>
              </a:pathLst>
            </a:custGeom>
            <a:ln w="2052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851414" y="4873166"/>
              <a:ext cx="222885" cy="222885"/>
            </a:xfrm>
            <a:custGeom>
              <a:avLst/>
              <a:gdLst/>
              <a:ahLst/>
              <a:cxnLst/>
              <a:rect l="l" t="t" r="r" b="b"/>
              <a:pathLst>
                <a:path w="222884" h="222885">
                  <a:moveTo>
                    <a:pt x="222510" y="0"/>
                  </a:moveTo>
                  <a:lnTo>
                    <a:pt x="112918" y="71864"/>
                  </a:lnTo>
                  <a:lnTo>
                    <a:pt x="0" y="0"/>
                  </a:lnTo>
                  <a:lnTo>
                    <a:pt x="112918" y="222531"/>
                  </a:lnTo>
                  <a:lnTo>
                    <a:pt x="22251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6780670" y="4770550"/>
            <a:ext cx="222885" cy="1167765"/>
            <a:chOff x="6780670" y="4770550"/>
            <a:chExt cx="222885" cy="1167765"/>
          </a:xfrm>
        </p:grpSpPr>
        <p:sp>
          <p:nvSpPr>
            <p:cNvPr id="41" name="object 41"/>
            <p:cNvSpPr/>
            <p:nvPr/>
          </p:nvSpPr>
          <p:spPr>
            <a:xfrm>
              <a:off x="6890168" y="4770550"/>
              <a:ext cx="0" cy="1020444"/>
            </a:xfrm>
            <a:custGeom>
              <a:avLst/>
              <a:gdLst/>
              <a:ahLst/>
              <a:cxnLst/>
              <a:rect l="l" t="t" r="r" b="b"/>
              <a:pathLst>
                <a:path h="1020445">
                  <a:moveTo>
                    <a:pt x="0" y="1020218"/>
                  </a:moveTo>
                  <a:lnTo>
                    <a:pt x="0" y="0"/>
                  </a:lnTo>
                </a:path>
              </a:pathLst>
            </a:custGeom>
            <a:ln w="2052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6780670" y="5711965"/>
              <a:ext cx="222885" cy="226060"/>
            </a:xfrm>
            <a:custGeom>
              <a:avLst/>
              <a:gdLst/>
              <a:ahLst/>
              <a:cxnLst/>
              <a:rect l="l" t="t" r="r" b="b"/>
              <a:pathLst>
                <a:path w="222884" h="226060">
                  <a:moveTo>
                    <a:pt x="222510" y="0"/>
                  </a:moveTo>
                  <a:lnTo>
                    <a:pt x="109496" y="71959"/>
                  </a:lnTo>
                  <a:lnTo>
                    <a:pt x="0" y="0"/>
                  </a:lnTo>
                  <a:lnTo>
                    <a:pt x="109496" y="225954"/>
                  </a:lnTo>
                  <a:lnTo>
                    <a:pt x="22251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3" name="object 43"/>
          <p:cNvGrpSpPr/>
          <p:nvPr/>
        </p:nvGrpSpPr>
        <p:grpSpPr>
          <a:xfrm>
            <a:off x="0" y="0"/>
            <a:ext cx="12192000" cy="1250950"/>
            <a:chOff x="0" y="0"/>
            <a:chExt cx="12192000" cy="1250950"/>
          </a:xfrm>
        </p:grpSpPr>
        <p:sp>
          <p:nvSpPr>
            <p:cNvPr id="44" name="object 44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6" name="object 4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</p:grpSp>
      <p:sp>
        <p:nvSpPr>
          <p:cNvPr id="47" name="object 47"/>
          <p:cNvSpPr txBox="1">
            <a:spLocks noGrp="1"/>
          </p:cNvSpPr>
          <p:nvPr>
            <p:ph type="title"/>
          </p:nvPr>
        </p:nvSpPr>
        <p:spPr>
          <a:xfrm>
            <a:off x="993138" y="118871"/>
            <a:ext cx="6575199" cy="55143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/>
              <a:t>5.8.</a:t>
            </a:r>
            <a:r>
              <a:rPr lang="en-US" spc="-15" dirty="0"/>
              <a:t> </a:t>
            </a:r>
            <a:r>
              <a:rPr lang="en-US" spc="-5" dirty="0"/>
              <a:t>Case</a:t>
            </a:r>
            <a:r>
              <a:rPr lang="en-US" spc="-15" dirty="0"/>
              <a:t> </a:t>
            </a:r>
            <a:r>
              <a:rPr lang="en-US" dirty="0"/>
              <a:t>Study</a:t>
            </a:r>
            <a:r>
              <a:rPr lang="en-US" spc="-15" dirty="0"/>
              <a:t> </a:t>
            </a:r>
            <a:r>
              <a:rPr lang="en-US" dirty="0"/>
              <a:t>-</a:t>
            </a:r>
            <a:r>
              <a:rPr lang="en-US" spc="-15" dirty="0"/>
              <a:t> </a:t>
            </a:r>
            <a:r>
              <a:rPr lang="en-US" spc="-5" dirty="0" err="1"/>
              <a:t>PrintCalendar</a:t>
            </a:r>
            <a:endParaRPr spc="-5" dirty="0"/>
          </a:p>
        </p:txBody>
      </p:sp>
      <p:sp>
        <p:nvSpPr>
          <p:cNvPr id="48" name="object 4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Lecture</a:t>
            </a:r>
            <a:r>
              <a:rPr spc="-15" dirty="0"/>
              <a:t> </a:t>
            </a:r>
            <a:r>
              <a:rPr dirty="0"/>
              <a:t>5</a:t>
            </a:r>
            <a:r>
              <a:rPr spc="-15" dirty="0"/>
              <a:t> </a:t>
            </a:r>
            <a:r>
              <a:rPr dirty="0"/>
              <a:t>-</a:t>
            </a:r>
            <a:r>
              <a:rPr spc="-25" dirty="0"/>
              <a:t> </a:t>
            </a:r>
            <a:r>
              <a:rPr spc="-5" dirty="0"/>
              <a:t>Methods</a:t>
            </a:r>
          </a:p>
        </p:txBody>
      </p:sp>
      <p:sp>
        <p:nvSpPr>
          <p:cNvPr id="49" name="object 4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00"/>
              </a:lnSpc>
            </a:pPr>
            <a:fld id="{81D60167-4931-47E6-BA6A-407CBD079E47}" type="slidenum">
              <a:rPr dirty="0"/>
              <a:t>47</a:t>
            </a:fld>
            <a:endParaRPr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138" y="118871"/>
            <a:ext cx="6603401" cy="55143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5.8.</a:t>
            </a:r>
            <a:r>
              <a:rPr spc="-15" dirty="0"/>
              <a:t> </a:t>
            </a:r>
            <a:r>
              <a:rPr spc="-5" dirty="0"/>
              <a:t>Case</a:t>
            </a:r>
            <a:r>
              <a:rPr spc="-15" dirty="0"/>
              <a:t> </a:t>
            </a:r>
            <a:r>
              <a:rPr dirty="0"/>
              <a:t>Study</a:t>
            </a:r>
            <a:r>
              <a:rPr spc="-15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5" dirty="0" err="1"/>
              <a:t>PrintCalen</a:t>
            </a:r>
            <a:r>
              <a:rPr lang="en-US" spc="-5" dirty="0" err="1"/>
              <a:t>da</a:t>
            </a:r>
            <a:r>
              <a:rPr spc="-5" dirty="0" err="1"/>
              <a:t>r</a:t>
            </a:r>
            <a:endParaRPr spc="-5" dirty="0"/>
          </a:p>
        </p:txBody>
      </p:sp>
      <p:grpSp>
        <p:nvGrpSpPr>
          <p:cNvPr id="3" name="object 3"/>
          <p:cNvGrpSpPr/>
          <p:nvPr/>
        </p:nvGrpSpPr>
        <p:grpSpPr>
          <a:xfrm>
            <a:off x="122508" y="679093"/>
            <a:ext cx="11760200" cy="4984750"/>
            <a:chOff x="122508" y="679093"/>
            <a:chExt cx="11760200" cy="498475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2508" y="1160076"/>
              <a:ext cx="8261762" cy="450350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83968" y="679093"/>
              <a:ext cx="6298418" cy="201330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062005" y="1137814"/>
              <a:ext cx="4534535" cy="509905"/>
            </a:xfrm>
            <a:custGeom>
              <a:avLst/>
              <a:gdLst/>
              <a:ahLst/>
              <a:cxnLst/>
              <a:rect l="l" t="t" r="r" b="b"/>
              <a:pathLst>
                <a:path w="4534534" h="509905">
                  <a:moveTo>
                    <a:pt x="4529432" y="0"/>
                  </a:moveTo>
                  <a:lnTo>
                    <a:pt x="4124786" y="37721"/>
                  </a:lnTo>
                  <a:lnTo>
                    <a:pt x="4129501" y="88301"/>
                  </a:lnTo>
                  <a:lnTo>
                    <a:pt x="4534146" y="50580"/>
                  </a:lnTo>
                  <a:lnTo>
                    <a:pt x="4529432" y="0"/>
                  </a:lnTo>
                  <a:close/>
                </a:path>
                <a:path w="4534534" h="509905">
                  <a:moveTo>
                    <a:pt x="3973043" y="51866"/>
                  </a:moveTo>
                  <a:lnTo>
                    <a:pt x="3568399" y="89588"/>
                  </a:lnTo>
                  <a:lnTo>
                    <a:pt x="3573113" y="140168"/>
                  </a:lnTo>
                  <a:lnTo>
                    <a:pt x="3977759" y="102447"/>
                  </a:lnTo>
                  <a:lnTo>
                    <a:pt x="3973043" y="51866"/>
                  </a:lnTo>
                  <a:close/>
                </a:path>
                <a:path w="4534534" h="509905">
                  <a:moveTo>
                    <a:pt x="3416656" y="103733"/>
                  </a:moveTo>
                  <a:lnTo>
                    <a:pt x="3012010" y="141455"/>
                  </a:lnTo>
                  <a:lnTo>
                    <a:pt x="3016726" y="192035"/>
                  </a:lnTo>
                  <a:lnTo>
                    <a:pt x="3421371" y="154313"/>
                  </a:lnTo>
                  <a:lnTo>
                    <a:pt x="3416656" y="103733"/>
                  </a:lnTo>
                  <a:close/>
                </a:path>
                <a:path w="4534534" h="509905">
                  <a:moveTo>
                    <a:pt x="2860268" y="155600"/>
                  </a:moveTo>
                  <a:lnTo>
                    <a:pt x="2455622" y="193320"/>
                  </a:lnTo>
                  <a:lnTo>
                    <a:pt x="2460337" y="243902"/>
                  </a:lnTo>
                  <a:lnTo>
                    <a:pt x="2864984" y="206180"/>
                  </a:lnTo>
                  <a:lnTo>
                    <a:pt x="2860268" y="155600"/>
                  </a:lnTo>
                  <a:close/>
                </a:path>
                <a:path w="4534534" h="509905">
                  <a:moveTo>
                    <a:pt x="2303881" y="207467"/>
                  </a:moveTo>
                  <a:lnTo>
                    <a:pt x="1899235" y="245187"/>
                  </a:lnTo>
                  <a:lnTo>
                    <a:pt x="1903950" y="295769"/>
                  </a:lnTo>
                  <a:lnTo>
                    <a:pt x="2308595" y="258047"/>
                  </a:lnTo>
                  <a:lnTo>
                    <a:pt x="2303881" y="207467"/>
                  </a:lnTo>
                  <a:close/>
                </a:path>
                <a:path w="4534534" h="509905">
                  <a:moveTo>
                    <a:pt x="1747493" y="259332"/>
                  </a:moveTo>
                  <a:lnTo>
                    <a:pt x="1342848" y="297054"/>
                  </a:lnTo>
                  <a:lnTo>
                    <a:pt x="1347562" y="347634"/>
                  </a:lnTo>
                  <a:lnTo>
                    <a:pt x="1752208" y="309914"/>
                  </a:lnTo>
                  <a:lnTo>
                    <a:pt x="1747493" y="259332"/>
                  </a:lnTo>
                  <a:close/>
                </a:path>
                <a:path w="4534534" h="509905">
                  <a:moveTo>
                    <a:pt x="1191106" y="311199"/>
                  </a:moveTo>
                  <a:lnTo>
                    <a:pt x="786460" y="348921"/>
                  </a:lnTo>
                  <a:lnTo>
                    <a:pt x="791175" y="399501"/>
                  </a:lnTo>
                  <a:lnTo>
                    <a:pt x="1195820" y="361781"/>
                  </a:lnTo>
                  <a:lnTo>
                    <a:pt x="1191106" y="311199"/>
                  </a:lnTo>
                  <a:close/>
                </a:path>
                <a:path w="4534534" h="509905">
                  <a:moveTo>
                    <a:pt x="634718" y="363066"/>
                  </a:moveTo>
                  <a:lnTo>
                    <a:pt x="230071" y="400787"/>
                  </a:lnTo>
                  <a:lnTo>
                    <a:pt x="234787" y="451368"/>
                  </a:lnTo>
                  <a:lnTo>
                    <a:pt x="639433" y="413646"/>
                  </a:lnTo>
                  <a:lnTo>
                    <a:pt x="634718" y="363066"/>
                  </a:lnTo>
                  <a:close/>
                </a:path>
                <a:path w="4534534" h="509905">
                  <a:moveTo>
                    <a:pt x="144669" y="357728"/>
                  </a:moveTo>
                  <a:lnTo>
                    <a:pt x="0" y="447744"/>
                  </a:lnTo>
                  <a:lnTo>
                    <a:pt x="158814" y="509470"/>
                  </a:lnTo>
                  <a:lnTo>
                    <a:pt x="144669" y="35772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27274" y="1623965"/>
              <a:ext cx="5057140" cy="730250"/>
            </a:xfrm>
            <a:custGeom>
              <a:avLst/>
              <a:gdLst/>
              <a:ahLst/>
              <a:cxnLst/>
              <a:rect l="l" t="t" r="r" b="b"/>
              <a:pathLst>
                <a:path w="5057140" h="730250">
                  <a:moveTo>
                    <a:pt x="5056694" y="0"/>
                  </a:moveTo>
                  <a:lnTo>
                    <a:pt x="0" y="0"/>
                  </a:lnTo>
                  <a:lnTo>
                    <a:pt x="0" y="729695"/>
                  </a:lnTo>
                  <a:lnTo>
                    <a:pt x="5056694" y="729695"/>
                  </a:lnTo>
                  <a:lnTo>
                    <a:pt x="5056694" y="0"/>
                  </a:lnTo>
                  <a:close/>
                </a:path>
              </a:pathLst>
            </a:custGeom>
            <a:solidFill>
              <a:srgbClr val="FFC000">
                <a:alpha val="160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27274" y="1623965"/>
              <a:ext cx="5057140" cy="730250"/>
            </a:xfrm>
            <a:custGeom>
              <a:avLst/>
              <a:gdLst/>
              <a:ahLst/>
              <a:cxnLst/>
              <a:rect l="l" t="t" r="r" b="b"/>
              <a:pathLst>
                <a:path w="5057140" h="730250">
                  <a:moveTo>
                    <a:pt x="0" y="0"/>
                  </a:moveTo>
                  <a:lnTo>
                    <a:pt x="5056694" y="0"/>
                  </a:lnTo>
                  <a:lnTo>
                    <a:pt x="5056694" y="729695"/>
                  </a:lnTo>
                  <a:lnTo>
                    <a:pt x="0" y="729695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BC8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67154" y="2773398"/>
              <a:ext cx="7771765" cy="1884680"/>
            </a:xfrm>
            <a:custGeom>
              <a:avLst/>
              <a:gdLst/>
              <a:ahLst/>
              <a:cxnLst/>
              <a:rect l="l" t="t" r="r" b="b"/>
              <a:pathLst>
                <a:path w="7771765" h="1884679">
                  <a:moveTo>
                    <a:pt x="7771549" y="0"/>
                  </a:moveTo>
                  <a:lnTo>
                    <a:pt x="0" y="0"/>
                  </a:lnTo>
                  <a:lnTo>
                    <a:pt x="0" y="1884561"/>
                  </a:lnTo>
                  <a:lnTo>
                    <a:pt x="7771549" y="1884561"/>
                  </a:lnTo>
                  <a:lnTo>
                    <a:pt x="7771549" y="0"/>
                  </a:lnTo>
                  <a:close/>
                </a:path>
              </a:pathLst>
            </a:custGeom>
            <a:solidFill>
              <a:srgbClr val="FFC000">
                <a:alpha val="160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67154" y="2773398"/>
              <a:ext cx="7771765" cy="1884680"/>
            </a:xfrm>
            <a:custGeom>
              <a:avLst/>
              <a:gdLst/>
              <a:ahLst/>
              <a:cxnLst/>
              <a:rect l="l" t="t" r="r" b="b"/>
              <a:pathLst>
                <a:path w="7771765" h="1884679">
                  <a:moveTo>
                    <a:pt x="0" y="0"/>
                  </a:moveTo>
                  <a:lnTo>
                    <a:pt x="7771550" y="0"/>
                  </a:lnTo>
                  <a:lnTo>
                    <a:pt x="7771550" y="1884562"/>
                  </a:lnTo>
                  <a:lnTo>
                    <a:pt x="0" y="188456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BC8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251090" y="2482547"/>
              <a:ext cx="1811020" cy="487045"/>
            </a:xfrm>
            <a:custGeom>
              <a:avLst/>
              <a:gdLst/>
              <a:ahLst/>
              <a:cxnLst/>
              <a:rect l="l" t="t" r="r" b="b"/>
              <a:pathLst>
                <a:path w="1811020" h="487044">
                  <a:moveTo>
                    <a:pt x="1799245" y="0"/>
                  </a:moveTo>
                  <a:lnTo>
                    <a:pt x="1403539" y="92613"/>
                  </a:lnTo>
                  <a:lnTo>
                    <a:pt x="1415115" y="142076"/>
                  </a:lnTo>
                  <a:lnTo>
                    <a:pt x="1810823" y="49463"/>
                  </a:lnTo>
                  <a:lnTo>
                    <a:pt x="1799245" y="0"/>
                  </a:lnTo>
                  <a:close/>
                </a:path>
                <a:path w="1811020" h="487044">
                  <a:moveTo>
                    <a:pt x="1255149" y="127342"/>
                  </a:moveTo>
                  <a:lnTo>
                    <a:pt x="859442" y="219955"/>
                  </a:lnTo>
                  <a:lnTo>
                    <a:pt x="871019" y="269417"/>
                  </a:lnTo>
                  <a:lnTo>
                    <a:pt x="1266725" y="176805"/>
                  </a:lnTo>
                  <a:lnTo>
                    <a:pt x="1255149" y="127342"/>
                  </a:lnTo>
                  <a:close/>
                </a:path>
                <a:path w="1811020" h="487044">
                  <a:moveTo>
                    <a:pt x="711052" y="254684"/>
                  </a:moveTo>
                  <a:lnTo>
                    <a:pt x="315344" y="347296"/>
                  </a:lnTo>
                  <a:lnTo>
                    <a:pt x="326922" y="396759"/>
                  </a:lnTo>
                  <a:lnTo>
                    <a:pt x="722628" y="304147"/>
                  </a:lnTo>
                  <a:lnTo>
                    <a:pt x="711052" y="254684"/>
                  </a:lnTo>
                  <a:close/>
                </a:path>
                <a:path w="1811020" h="487044">
                  <a:moveTo>
                    <a:pt x="131024" y="338263"/>
                  </a:moveTo>
                  <a:lnTo>
                    <a:pt x="0" y="447187"/>
                  </a:lnTo>
                  <a:lnTo>
                    <a:pt x="165754" y="486652"/>
                  </a:lnTo>
                  <a:lnTo>
                    <a:pt x="155532" y="442977"/>
                  </a:lnTo>
                  <a:lnTo>
                    <a:pt x="129446" y="442977"/>
                  </a:lnTo>
                  <a:lnTo>
                    <a:pt x="117869" y="393514"/>
                  </a:lnTo>
                  <a:lnTo>
                    <a:pt x="142601" y="387726"/>
                  </a:lnTo>
                  <a:lnTo>
                    <a:pt x="131024" y="338263"/>
                  </a:lnTo>
                  <a:close/>
                </a:path>
                <a:path w="1811020" h="487044">
                  <a:moveTo>
                    <a:pt x="142601" y="387726"/>
                  </a:moveTo>
                  <a:lnTo>
                    <a:pt x="117869" y="393514"/>
                  </a:lnTo>
                  <a:lnTo>
                    <a:pt x="129446" y="442977"/>
                  </a:lnTo>
                  <a:lnTo>
                    <a:pt x="154177" y="437189"/>
                  </a:lnTo>
                  <a:lnTo>
                    <a:pt x="142601" y="387726"/>
                  </a:lnTo>
                  <a:close/>
                </a:path>
                <a:path w="1811020" h="487044">
                  <a:moveTo>
                    <a:pt x="154177" y="437189"/>
                  </a:moveTo>
                  <a:lnTo>
                    <a:pt x="129446" y="442977"/>
                  </a:lnTo>
                  <a:lnTo>
                    <a:pt x="155532" y="442977"/>
                  </a:lnTo>
                  <a:lnTo>
                    <a:pt x="154177" y="437189"/>
                  </a:lnTo>
                  <a:close/>
                </a:path>
                <a:path w="1811020" h="487044">
                  <a:moveTo>
                    <a:pt x="166955" y="382026"/>
                  </a:moveTo>
                  <a:lnTo>
                    <a:pt x="142601" y="387726"/>
                  </a:lnTo>
                  <a:lnTo>
                    <a:pt x="154177" y="437189"/>
                  </a:lnTo>
                  <a:lnTo>
                    <a:pt x="178531" y="431490"/>
                  </a:lnTo>
                  <a:lnTo>
                    <a:pt x="166955" y="382026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58205" y="4731205"/>
              <a:ext cx="6206490" cy="555625"/>
            </a:xfrm>
            <a:custGeom>
              <a:avLst/>
              <a:gdLst/>
              <a:ahLst/>
              <a:cxnLst/>
              <a:rect l="l" t="t" r="r" b="b"/>
              <a:pathLst>
                <a:path w="6206490" h="555625">
                  <a:moveTo>
                    <a:pt x="6205893" y="0"/>
                  </a:moveTo>
                  <a:lnTo>
                    <a:pt x="0" y="0"/>
                  </a:lnTo>
                  <a:lnTo>
                    <a:pt x="0" y="555417"/>
                  </a:lnTo>
                  <a:lnTo>
                    <a:pt x="6205893" y="555417"/>
                  </a:lnTo>
                  <a:lnTo>
                    <a:pt x="6205893" y="0"/>
                  </a:lnTo>
                  <a:close/>
                </a:path>
              </a:pathLst>
            </a:custGeom>
            <a:solidFill>
              <a:srgbClr val="FFC000">
                <a:alpha val="160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58205" y="4731205"/>
              <a:ext cx="6206490" cy="555625"/>
            </a:xfrm>
            <a:custGeom>
              <a:avLst/>
              <a:gdLst/>
              <a:ahLst/>
              <a:cxnLst/>
              <a:rect l="l" t="t" r="r" b="b"/>
              <a:pathLst>
                <a:path w="6206490" h="555625">
                  <a:moveTo>
                    <a:pt x="0" y="0"/>
                  </a:moveTo>
                  <a:lnTo>
                    <a:pt x="6205894" y="0"/>
                  </a:lnTo>
                  <a:lnTo>
                    <a:pt x="6205894" y="555418"/>
                  </a:lnTo>
                  <a:lnTo>
                    <a:pt x="0" y="555418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BC8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056312" y="2665206"/>
              <a:ext cx="5926455" cy="2486025"/>
            </a:xfrm>
            <a:custGeom>
              <a:avLst/>
              <a:gdLst/>
              <a:ahLst/>
              <a:cxnLst/>
              <a:rect l="l" t="t" r="r" b="b"/>
              <a:pathLst>
                <a:path w="5926455" h="2486025">
                  <a:moveTo>
                    <a:pt x="375474" y="2283270"/>
                  </a:moveTo>
                  <a:lnTo>
                    <a:pt x="0" y="2438770"/>
                  </a:lnTo>
                  <a:lnTo>
                    <a:pt x="19438" y="2485704"/>
                  </a:lnTo>
                  <a:lnTo>
                    <a:pt x="394911" y="2330204"/>
                  </a:lnTo>
                  <a:lnTo>
                    <a:pt x="375474" y="2283270"/>
                  </a:lnTo>
                  <a:close/>
                </a:path>
                <a:path w="5926455" h="2486025">
                  <a:moveTo>
                    <a:pt x="563210" y="2205520"/>
                  </a:moveTo>
                  <a:lnTo>
                    <a:pt x="516276" y="2224957"/>
                  </a:lnTo>
                  <a:lnTo>
                    <a:pt x="535713" y="2271892"/>
                  </a:lnTo>
                  <a:lnTo>
                    <a:pt x="582648" y="2252454"/>
                  </a:lnTo>
                  <a:lnTo>
                    <a:pt x="563210" y="2205520"/>
                  </a:lnTo>
                  <a:close/>
                </a:path>
                <a:path w="5926455" h="2486025">
                  <a:moveTo>
                    <a:pt x="1079487" y="1991706"/>
                  </a:moveTo>
                  <a:lnTo>
                    <a:pt x="704013" y="2147208"/>
                  </a:lnTo>
                  <a:lnTo>
                    <a:pt x="723451" y="2194142"/>
                  </a:lnTo>
                  <a:lnTo>
                    <a:pt x="1098924" y="2038642"/>
                  </a:lnTo>
                  <a:lnTo>
                    <a:pt x="1079487" y="1991706"/>
                  </a:lnTo>
                  <a:close/>
                </a:path>
                <a:path w="5926455" h="2486025">
                  <a:moveTo>
                    <a:pt x="1267223" y="1913957"/>
                  </a:moveTo>
                  <a:lnTo>
                    <a:pt x="1220289" y="1933394"/>
                  </a:lnTo>
                  <a:lnTo>
                    <a:pt x="1239727" y="1980328"/>
                  </a:lnTo>
                  <a:lnTo>
                    <a:pt x="1286662" y="1960891"/>
                  </a:lnTo>
                  <a:lnTo>
                    <a:pt x="1267223" y="1913957"/>
                  </a:lnTo>
                  <a:close/>
                </a:path>
                <a:path w="5926455" h="2486025">
                  <a:moveTo>
                    <a:pt x="1783500" y="1700143"/>
                  </a:moveTo>
                  <a:lnTo>
                    <a:pt x="1408027" y="1855643"/>
                  </a:lnTo>
                  <a:lnTo>
                    <a:pt x="1427464" y="1902578"/>
                  </a:lnTo>
                  <a:lnTo>
                    <a:pt x="1802937" y="1747078"/>
                  </a:lnTo>
                  <a:lnTo>
                    <a:pt x="1783500" y="1700143"/>
                  </a:lnTo>
                  <a:close/>
                </a:path>
                <a:path w="5926455" h="2486025">
                  <a:moveTo>
                    <a:pt x="1971238" y="1622393"/>
                  </a:moveTo>
                  <a:lnTo>
                    <a:pt x="1924302" y="1641830"/>
                  </a:lnTo>
                  <a:lnTo>
                    <a:pt x="1943741" y="1688765"/>
                  </a:lnTo>
                  <a:lnTo>
                    <a:pt x="1990675" y="1669327"/>
                  </a:lnTo>
                  <a:lnTo>
                    <a:pt x="1971238" y="1622393"/>
                  </a:lnTo>
                  <a:close/>
                </a:path>
                <a:path w="5926455" h="2486025">
                  <a:moveTo>
                    <a:pt x="2487513" y="1408579"/>
                  </a:moveTo>
                  <a:lnTo>
                    <a:pt x="2112040" y="1564081"/>
                  </a:lnTo>
                  <a:lnTo>
                    <a:pt x="2131477" y="1611015"/>
                  </a:lnTo>
                  <a:lnTo>
                    <a:pt x="2506950" y="1455515"/>
                  </a:lnTo>
                  <a:lnTo>
                    <a:pt x="2487513" y="1408579"/>
                  </a:lnTo>
                  <a:close/>
                </a:path>
                <a:path w="5926455" h="2486025">
                  <a:moveTo>
                    <a:pt x="2675251" y="1330830"/>
                  </a:moveTo>
                  <a:lnTo>
                    <a:pt x="2628317" y="1350267"/>
                  </a:lnTo>
                  <a:lnTo>
                    <a:pt x="2647754" y="1397201"/>
                  </a:lnTo>
                  <a:lnTo>
                    <a:pt x="2694688" y="1377764"/>
                  </a:lnTo>
                  <a:lnTo>
                    <a:pt x="2675251" y="1330830"/>
                  </a:lnTo>
                  <a:close/>
                </a:path>
                <a:path w="5926455" h="2486025">
                  <a:moveTo>
                    <a:pt x="3191527" y="1117017"/>
                  </a:moveTo>
                  <a:lnTo>
                    <a:pt x="2816053" y="1272517"/>
                  </a:lnTo>
                  <a:lnTo>
                    <a:pt x="2835490" y="1319451"/>
                  </a:lnTo>
                  <a:lnTo>
                    <a:pt x="3210965" y="1163951"/>
                  </a:lnTo>
                  <a:lnTo>
                    <a:pt x="3191527" y="1117017"/>
                  </a:lnTo>
                  <a:close/>
                </a:path>
                <a:path w="5926455" h="2486025">
                  <a:moveTo>
                    <a:pt x="3379264" y="1039266"/>
                  </a:moveTo>
                  <a:lnTo>
                    <a:pt x="3332330" y="1058703"/>
                  </a:lnTo>
                  <a:lnTo>
                    <a:pt x="3351767" y="1105637"/>
                  </a:lnTo>
                  <a:lnTo>
                    <a:pt x="3398701" y="1086200"/>
                  </a:lnTo>
                  <a:lnTo>
                    <a:pt x="3379264" y="1039266"/>
                  </a:lnTo>
                  <a:close/>
                </a:path>
                <a:path w="5926455" h="2486025">
                  <a:moveTo>
                    <a:pt x="3895540" y="825453"/>
                  </a:moveTo>
                  <a:lnTo>
                    <a:pt x="3520066" y="980954"/>
                  </a:lnTo>
                  <a:lnTo>
                    <a:pt x="3539505" y="1027888"/>
                  </a:lnTo>
                  <a:lnTo>
                    <a:pt x="3914978" y="872387"/>
                  </a:lnTo>
                  <a:lnTo>
                    <a:pt x="3895540" y="825453"/>
                  </a:lnTo>
                  <a:close/>
                </a:path>
                <a:path w="5926455" h="2486025">
                  <a:moveTo>
                    <a:pt x="4083277" y="747703"/>
                  </a:moveTo>
                  <a:lnTo>
                    <a:pt x="4036343" y="767140"/>
                  </a:lnTo>
                  <a:lnTo>
                    <a:pt x="4055780" y="814075"/>
                  </a:lnTo>
                  <a:lnTo>
                    <a:pt x="4102715" y="794637"/>
                  </a:lnTo>
                  <a:lnTo>
                    <a:pt x="4083277" y="747703"/>
                  </a:lnTo>
                  <a:close/>
                </a:path>
                <a:path w="5926455" h="2486025">
                  <a:moveTo>
                    <a:pt x="4599553" y="533890"/>
                  </a:moveTo>
                  <a:lnTo>
                    <a:pt x="4224079" y="689390"/>
                  </a:lnTo>
                  <a:lnTo>
                    <a:pt x="4243518" y="736324"/>
                  </a:lnTo>
                  <a:lnTo>
                    <a:pt x="4618991" y="580824"/>
                  </a:lnTo>
                  <a:lnTo>
                    <a:pt x="4599553" y="533890"/>
                  </a:lnTo>
                  <a:close/>
                </a:path>
                <a:path w="5926455" h="2486025">
                  <a:moveTo>
                    <a:pt x="4787290" y="456139"/>
                  </a:moveTo>
                  <a:lnTo>
                    <a:pt x="4740356" y="475576"/>
                  </a:lnTo>
                  <a:lnTo>
                    <a:pt x="4759793" y="522511"/>
                  </a:lnTo>
                  <a:lnTo>
                    <a:pt x="4806727" y="503073"/>
                  </a:lnTo>
                  <a:lnTo>
                    <a:pt x="4787290" y="456139"/>
                  </a:lnTo>
                  <a:close/>
                </a:path>
                <a:path w="5926455" h="2486025">
                  <a:moveTo>
                    <a:pt x="5303566" y="242326"/>
                  </a:moveTo>
                  <a:lnTo>
                    <a:pt x="4928092" y="397827"/>
                  </a:lnTo>
                  <a:lnTo>
                    <a:pt x="4947530" y="444761"/>
                  </a:lnTo>
                  <a:lnTo>
                    <a:pt x="5323004" y="289260"/>
                  </a:lnTo>
                  <a:lnTo>
                    <a:pt x="5303566" y="242326"/>
                  </a:lnTo>
                  <a:close/>
                </a:path>
                <a:path w="5926455" h="2486025">
                  <a:moveTo>
                    <a:pt x="5491303" y="164576"/>
                  </a:moveTo>
                  <a:lnTo>
                    <a:pt x="5444369" y="184014"/>
                  </a:lnTo>
                  <a:lnTo>
                    <a:pt x="5463807" y="230948"/>
                  </a:lnTo>
                  <a:lnTo>
                    <a:pt x="5510742" y="211510"/>
                  </a:lnTo>
                  <a:lnTo>
                    <a:pt x="5491303" y="164576"/>
                  </a:lnTo>
                  <a:close/>
                </a:path>
                <a:path w="5926455" h="2486025">
                  <a:moveTo>
                    <a:pt x="5775365" y="46933"/>
                  </a:moveTo>
                  <a:lnTo>
                    <a:pt x="5632107" y="106263"/>
                  </a:lnTo>
                  <a:lnTo>
                    <a:pt x="5651544" y="153197"/>
                  </a:lnTo>
                  <a:lnTo>
                    <a:pt x="5794803" y="93868"/>
                  </a:lnTo>
                  <a:lnTo>
                    <a:pt x="5775365" y="46933"/>
                  </a:lnTo>
                  <a:close/>
                </a:path>
                <a:path w="5926455" h="2486025">
                  <a:moveTo>
                    <a:pt x="5904093" y="37213"/>
                  </a:moveTo>
                  <a:lnTo>
                    <a:pt x="5798836" y="37213"/>
                  </a:lnTo>
                  <a:lnTo>
                    <a:pt x="5818275" y="84147"/>
                  </a:lnTo>
                  <a:lnTo>
                    <a:pt x="5794803" y="93868"/>
                  </a:lnTo>
                  <a:lnTo>
                    <a:pt x="5814240" y="140802"/>
                  </a:lnTo>
                  <a:lnTo>
                    <a:pt x="5904093" y="37213"/>
                  </a:lnTo>
                  <a:close/>
                </a:path>
                <a:path w="5926455" h="2486025">
                  <a:moveTo>
                    <a:pt x="5798836" y="37213"/>
                  </a:moveTo>
                  <a:lnTo>
                    <a:pt x="5775365" y="46933"/>
                  </a:lnTo>
                  <a:lnTo>
                    <a:pt x="5794803" y="93868"/>
                  </a:lnTo>
                  <a:lnTo>
                    <a:pt x="5818275" y="84147"/>
                  </a:lnTo>
                  <a:lnTo>
                    <a:pt x="5798836" y="37213"/>
                  </a:lnTo>
                  <a:close/>
                </a:path>
                <a:path w="5926455" h="2486025">
                  <a:moveTo>
                    <a:pt x="5755928" y="0"/>
                  </a:moveTo>
                  <a:lnTo>
                    <a:pt x="5775365" y="46933"/>
                  </a:lnTo>
                  <a:lnTo>
                    <a:pt x="5798836" y="37213"/>
                  </a:lnTo>
                  <a:lnTo>
                    <a:pt x="5904093" y="37213"/>
                  </a:lnTo>
                  <a:lnTo>
                    <a:pt x="5925887" y="12087"/>
                  </a:lnTo>
                  <a:lnTo>
                    <a:pt x="5755928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Lecture</a:t>
            </a:r>
            <a:r>
              <a:rPr spc="-15" dirty="0"/>
              <a:t> </a:t>
            </a:r>
            <a:r>
              <a:rPr dirty="0"/>
              <a:t>5</a:t>
            </a:r>
            <a:r>
              <a:rPr spc="-15" dirty="0"/>
              <a:t> </a:t>
            </a:r>
            <a:r>
              <a:rPr dirty="0"/>
              <a:t>-</a:t>
            </a:r>
            <a:r>
              <a:rPr spc="-25" dirty="0"/>
              <a:t> </a:t>
            </a:r>
            <a:r>
              <a:rPr spc="-5" dirty="0"/>
              <a:t>Methods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00"/>
              </a:lnSpc>
            </a:pPr>
            <a:fld id="{81D60167-4931-47E6-BA6A-407CBD079E47}" type="slidenum">
              <a:rPr dirty="0"/>
              <a:t>48</a:t>
            </a:fld>
            <a:endParaRPr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138" y="118871"/>
            <a:ext cx="7922261" cy="55143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5.8.</a:t>
            </a:r>
            <a:r>
              <a:rPr spc="-15" dirty="0"/>
              <a:t> </a:t>
            </a:r>
            <a:r>
              <a:rPr spc="-5" dirty="0"/>
              <a:t>Case</a:t>
            </a:r>
            <a:r>
              <a:rPr spc="-15" dirty="0"/>
              <a:t> </a:t>
            </a:r>
            <a:r>
              <a:rPr dirty="0"/>
              <a:t>Study</a:t>
            </a:r>
            <a:r>
              <a:rPr spc="-15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5" dirty="0" err="1"/>
              <a:t>PrintCalen</a:t>
            </a:r>
            <a:r>
              <a:rPr lang="en-US" spc="-5" dirty="0" err="1"/>
              <a:t>da</a:t>
            </a:r>
            <a:r>
              <a:rPr spc="-5" dirty="0" err="1"/>
              <a:t>r</a:t>
            </a:r>
            <a:endParaRPr spc="-5" dirty="0"/>
          </a:p>
        </p:txBody>
      </p:sp>
      <p:grpSp>
        <p:nvGrpSpPr>
          <p:cNvPr id="3" name="object 3"/>
          <p:cNvGrpSpPr/>
          <p:nvPr/>
        </p:nvGrpSpPr>
        <p:grpSpPr>
          <a:xfrm>
            <a:off x="713354" y="1331274"/>
            <a:ext cx="10798175" cy="4851400"/>
            <a:chOff x="713354" y="1331274"/>
            <a:chExt cx="10798175" cy="48514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3354" y="1365543"/>
              <a:ext cx="7634197" cy="2425817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448993" y="1337624"/>
              <a:ext cx="7162165" cy="650240"/>
            </a:xfrm>
            <a:custGeom>
              <a:avLst/>
              <a:gdLst/>
              <a:ahLst/>
              <a:cxnLst/>
              <a:rect l="l" t="t" r="r" b="b"/>
              <a:pathLst>
                <a:path w="7162165" h="650239">
                  <a:moveTo>
                    <a:pt x="7161604" y="0"/>
                  </a:moveTo>
                  <a:lnTo>
                    <a:pt x="0" y="0"/>
                  </a:lnTo>
                  <a:lnTo>
                    <a:pt x="0" y="650030"/>
                  </a:lnTo>
                  <a:lnTo>
                    <a:pt x="7161604" y="650030"/>
                  </a:lnTo>
                  <a:lnTo>
                    <a:pt x="7161604" y="0"/>
                  </a:lnTo>
                  <a:close/>
                </a:path>
              </a:pathLst>
            </a:custGeom>
            <a:solidFill>
              <a:srgbClr val="FFC000">
                <a:alpha val="160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48993" y="1337624"/>
              <a:ext cx="7162165" cy="650240"/>
            </a:xfrm>
            <a:custGeom>
              <a:avLst/>
              <a:gdLst/>
              <a:ahLst/>
              <a:cxnLst/>
              <a:rect l="l" t="t" r="r" b="b"/>
              <a:pathLst>
                <a:path w="7162165" h="650239">
                  <a:moveTo>
                    <a:pt x="0" y="0"/>
                  </a:moveTo>
                  <a:lnTo>
                    <a:pt x="7161605" y="0"/>
                  </a:lnTo>
                  <a:lnTo>
                    <a:pt x="7161605" y="650030"/>
                  </a:lnTo>
                  <a:lnTo>
                    <a:pt x="0" y="65003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BC8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65281" y="3867492"/>
              <a:ext cx="5045657" cy="2314982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5501360" y="1892807"/>
              <a:ext cx="3861435" cy="3196590"/>
            </a:xfrm>
            <a:custGeom>
              <a:avLst/>
              <a:gdLst/>
              <a:ahLst/>
              <a:cxnLst/>
              <a:rect l="l" t="t" r="r" b="b"/>
              <a:pathLst>
                <a:path w="3861434" h="3196590">
                  <a:moveTo>
                    <a:pt x="385711" y="1413992"/>
                  </a:moveTo>
                  <a:lnTo>
                    <a:pt x="22885" y="1230909"/>
                  </a:lnTo>
                  <a:lnTo>
                    <a:pt x="0" y="1276261"/>
                  </a:lnTo>
                  <a:lnTo>
                    <a:pt x="362826" y="1459344"/>
                  </a:lnTo>
                  <a:lnTo>
                    <a:pt x="385711" y="1413992"/>
                  </a:lnTo>
                  <a:close/>
                </a:path>
                <a:path w="3861434" h="3196590">
                  <a:moveTo>
                    <a:pt x="412369" y="889444"/>
                  </a:moveTo>
                  <a:lnTo>
                    <a:pt x="248602" y="517499"/>
                  </a:lnTo>
                  <a:lnTo>
                    <a:pt x="202107" y="537972"/>
                  </a:lnTo>
                  <a:lnTo>
                    <a:pt x="365874" y="909916"/>
                  </a:lnTo>
                  <a:lnTo>
                    <a:pt x="412369" y="889444"/>
                  </a:lnTo>
                  <a:close/>
                </a:path>
                <a:path w="3861434" h="3196590">
                  <a:moveTo>
                    <a:pt x="637565" y="1400860"/>
                  </a:moveTo>
                  <a:lnTo>
                    <a:pt x="473786" y="1028915"/>
                  </a:lnTo>
                  <a:lnTo>
                    <a:pt x="427291" y="1049388"/>
                  </a:lnTo>
                  <a:lnTo>
                    <a:pt x="591070" y="1421333"/>
                  </a:lnTo>
                  <a:lnTo>
                    <a:pt x="637565" y="1400860"/>
                  </a:lnTo>
                  <a:close/>
                </a:path>
                <a:path w="3861434" h="3196590">
                  <a:moveTo>
                    <a:pt x="884593" y="1665719"/>
                  </a:moveTo>
                  <a:lnTo>
                    <a:pt x="716940" y="1581137"/>
                  </a:lnTo>
                  <a:lnTo>
                    <a:pt x="698982" y="1540332"/>
                  </a:lnTo>
                  <a:lnTo>
                    <a:pt x="665391" y="1555127"/>
                  </a:lnTo>
                  <a:lnTo>
                    <a:pt x="521766" y="1482648"/>
                  </a:lnTo>
                  <a:lnTo>
                    <a:pt x="498881" y="1528000"/>
                  </a:lnTo>
                  <a:lnTo>
                    <a:pt x="677786" y="1618284"/>
                  </a:lnTo>
                  <a:lnTo>
                    <a:pt x="816254" y="1932749"/>
                  </a:lnTo>
                  <a:lnTo>
                    <a:pt x="862749" y="1912277"/>
                  </a:lnTo>
                  <a:lnTo>
                    <a:pt x="749147" y="1654289"/>
                  </a:lnTo>
                  <a:lnTo>
                    <a:pt x="861707" y="1711071"/>
                  </a:lnTo>
                  <a:lnTo>
                    <a:pt x="884593" y="1665719"/>
                  </a:lnTo>
                  <a:close/>
                </a:path>
                <a:path w="3861434" h="3196590">
                  <a:moveTo>
                    <a:pt x="1087932" y="2423693"/>
                  </a:moveTo>
                  <a:lnTo>
                    <a:pt x="924166" y="2051761"/>
                  </a:lnTo>
                  <a:lnTo>
                    <a:pt x="877671" y="2072233"/>
                  </a:lnTo>
                  <a:lnTo>
                    <a:pt x="1041450" y="2444165"/>
                  </a:lnTo>
                  <a:lnTo>
                    <a:pt x="1087932" y="2423693"/>
                  </a:lnTo>
                  <a:close/>
                </a:path>
                <a:path w="3861434" h="3196590">
                  <a:moveTo>
                    <a:pt x="1313129" y="2935109"/>
                  </a:moveTo>
                  <a:lnTo>
                    <a:pt x="1149350" y="2563177"/>
                  </a:lnTo>
                  <a:lnTo>
                    <a:pt x="1102855" y="2583650"/>
                  </a:lnTo>
                  <a:lnTo>
                    <a:pt x="1266634" y="2955582"/>
                  </a:lnTo>
                  <a:lnTo>
                    <a:pt x="1313129" y="2935109"/>
                  </a:lnTo>
                  <a:close/>
                </a:path>
                <a:path w="3861434" h="3196590">
                  <a:moveTo>
                    <a:pt x="1371053" y="2940621"/>
                  </a:moveTo>
                  <a:lnTo>
                    <a:pt x="1231582" y="3002038"/>
                  </a:lnTo>
                  <a:lnTo>
                    <a:pt x="1362735" y="3110801"/>
                  </a:lnTo>
                  <a:lnTo>
                    <a:pt x="1371053" y="2940621"/>
                  </a:lnTo>
                  <a:close/>
                </a:path>
                <a:path w="3861434" h="3196590">
                  <a:moveTo>
                    <a:pt x="1383487" y="1917458"/>
                  </a:moveTo>
                  <a:lnTo>
                    <a:pt x="1020660" y="1734375"/>
                  </a:lnTo>
                  <a:lnTo>
                    <a:pt x="997775" y="1779727"/>
                  </a:lnTo>
                  <a:lnTo>
                    <a:pt x="1360601" y="1962810"/>
                  </a:lnTo>
                  <a:lnTo>
                    <a:pt x="1383487" y="1917458"/>
                  </a:lnTo>
                  <a:close/>
                </a:path>
                <a:path w="3861434" h="3196590">
                  <a:moveTo>
                    <a:pt x="1882368" y="2169198"/>
                  </a:moveTo>
                  <a:lnTo>
                    <a:pt x="1519542" y="1986114"/>
                  </a:lnTo>
                  <a:lnTo>
                    <a:pt x="1496656" y="2031466"/>
                  </a:lnTo>
                  <a:lnTo>
                    <a:pt x="1859483" y="2214549"/>
                  </a:lnTo>
                  <a:lnTo>
                    <a:pt x="1882368" y="2169198"/>
                  </a:lnTo>
                  <a:close/>
                </a:path>
                <a:path w="3861434" h="3196590">
                  <a:moveTo>
                    <a:pt x="2381250" y="2420924"/>
                  </a:moveTo>
                  <a:lnTo>
                    <a:pt x="2018423" y="2237854"/>
                  </a:lnTo>
                  <a:lnTo>
                    <a:pt x="1995538" y="2283206"/>
                  </a:lnTo>
                  <a:lnTo>
                    <a:pt x="2358364" y="2466276"/>
                  </a:lnTo>
                  <a:lnTo>
                    <a:pt x="2381250" y="2420924"/>
                  </a:lnTo>
                  <a:close/>
                </a:path>
                <a:path w="3861434" h="3196590">
                  <a:moveTo>
                    <a:pt x="2766987" y="102260"/>
                  </a:moveTo>
                  <a:lnTo>
                    <a:pt x="2710192" y="59651"/>
                  </a:lnTo>
                  <a:lnTo>
                    <a:pt x="2710192" y="102247"/>
                  </a:lnTo>
                  <a:lnTo>
                    <a:pt x="2664752" y="124968"/>
                  </a:lnTo>
                  <a:lnTo>
                    <a:pt x="2710192" y="102247"/>
                  </a:lnTo>
                  <a:lnTo>
                    <a:pt x="2710192" y="59651"/>
                  </a:lnTo>
                  <a:lnTo>
                    <a:pt x="2630703" y="0"/>
                  </a:lnTo>
                  <a:lnTo>
                    <a:pt x="2630665" y="170383"/>
                  </a:lnTo>
                  <a:lnTo>
                    <a:pt x="2676106" y="147675"/>
                  </a:lnTo>
                  <a:lnTo>
                    <a:pt x="2721533" y="124955"/>
                  </a:lnTo>
                  <a:lnTo>
                    <a:pt x="2766987" y="102260"/>
                  </a:lnTo>
                  <a:close/>
                </a:path>
                <a:path w="3861434" h="3196590">
                  <a:moveTo>
                    <a:pt x="2805773" y="293509"/>
                  </a:moveTo>
                  <a:lnTo>
                    <a:pt x="2721546" y="124968"/>
                  </a:lnTo>
                  <a:lnTo>
                    <a:pt x="2676106" y="147675"/>
                  </a:lnTo>
                  <a:lnTo>
                    <a:pt x="2760332" y="316217"/>
                  </a:lnTo>
                  <a:lnTo>
                    <a:pt x="2805773" y="293509"/>
                  </a:lnTo>
                  <a:close/>
                </a:path>
                <a:path w="3861434" h="3196590">
                  <a:moveTo>
                    <a:pt x="2880144" y="2672664"/>
                  </a:moveTo>
                  <a:lnTo>
                    <a:pt x="2517317" y="2489581"/>
                  </a:lnTo>
                  <a:lnTo>
                    <a:pt x="2494432" y="2534932"/>
                  </a:lnTo>
                  <a:lnTo>
                    <a:pt x="2857258" y="2718016"/>
                  </a:lnTo>
                  <a:lnTo>
                    <a:pt x="2880144" y="2672664"/>
                  </a:lnTo>
                  <a:close/>
                </a:path>
                <a:path w="3861434" h="3196590">
                  <a:moveTo>
                    <a:pt x="3055569" y="793369"/>
                  </a:moveTo>
                  <a:lnTo>
                    <a:pt x="2873895" y="429831"/>
                  </a:lnTo>
                  <a:lnTo>
                    <a:pt x="2828455" y="452551"/>
                  </a:lnTo>
                  <a:lnTo>
                    <a:pt x="3010128" y="816076"/>
                  </a:lnTo>
                  <a:lnTo>
                    <a:pt x="3055569" y="793369"/>
                  </a:lnTo>
                  <a:close/>
                </a:path>
                <a:path w="3861434" h="3196590">
                  <a:moveTo>
                    <a:pt x="3305365" y="1293228"/>
                  </a:moveTo>
                  <a:lnTo>
                    <a:pt x="3123704" y="929690"/>
                  </a:lnTo>
                  <a:lnTo>
                    <a:pt x="3078251" y="952398"/>
                  </a:lnTo>
                  <a:lnTo>
                    <a:pt x="3259925" y="1315935"/>
                  </a:lnTo>
                  <a:lnTo>
                    <a:pt x="3305365" y="1293228"/>
                  </a:lnTo>
                  <a:close/>
                </a:path>
                <a:path w="3861434" h="3196590">
                  <a:moveTo>
                    <a:pt x="3379025" y="2924403"/>
                  </a:moveTo>
                  <a:lnTo>
                    <a:pt x="3016199" y="2741320"/>
                  </a:lnTo>
                  <a:lnTo>
                    <a:pt x="2993313" y="2786672"/>
                  </a:lnTo>
                  <a:lnTo>
                    <a:pt x="3356140" y="2969755"/>
                  </a:lnTo>
                  <a:lnTo>
                    <a:pt x="3379025" y="2924403"/>
                  </a:lnTo>
                  <a:close/>
                </a:path>
                <a:path w="3861434" h="3196590">
                  <a:moveTo>
                    <a:pt x="3555174" y="1793087"/>
                  </a:moveTo>
                  <a:lnTo>
                    <a:pt x="3373501" y="1429550"/>
                  </a:lnTo>
                  <a:lnTo>
                    <a:pt x="3328060" y="1452257"/>
                  </a:lnTo>
                  <a:lnTo>
                    <a:pt x="3509734" y="1815795"/>
                  </a:lnTo>
                  <a:lnTo>
                    <a:pt x="3555174" y="1793087"/>
                  </a:lnTo>
                  <a:close/>
                </a:path>
                <a:path w="3861434" h="3196590">
                  <a:moveTo>
                    <a:pt x="3804970" y="2292947"/>
                  </a:moveTo>
                  <a:lnTo>
                    <a:pt x="3623297" y="1929409"/>
                  </a:lnTo>
                  <a:lnTo>
                    <a:pt x="3577856" y="1952117"/>
                  </a:lnTo>
                  <a:lnTo>
                    <a:pt x="3759530" y="2315654"/>
                  </a:lnTo>
                  <a:lnTo>
                    <a:pt x="3804970" y="2292947"/>
                  </a:lnTo>
                  <a:close/>
                </a:path>
                <a:path w="3861434" h="3196590">
                  <a:moveTo>
                    <a:pt x="3861219" y="3196158"/>
                  </a:moveTo>
                  <a:lnTo>
                    <a:pt x="3835514" y="3161627"/>
                  </a:lnTo>
                  <a:lnTo>
                    <a:pt x="3759492" y="3059480"/>
                  </a:lnTo>
                  <a:lnTo>
                    <a:pt x="3736606" y="3104832"/>
                  </a:lnTo>
                  <a:lnTo>
                    <a:pt x="3515080" y="2993047"/>
                  </a:lnTo>
                  <a:lnTo>
                    <a:pt x="3492195" y="3038411"/>
                  </a:lnTo>
                  <a:lnTo>
                    <a:pt x="3713721" y="3150184"/>
                  </a:lnTo>
                  <a:lnTo>
                    <a:pt x="3690836" y="3195536"/>
                  </a:lnTo>
                  <a:lnTo>
                    <a:pt x="3861219" y="319615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469130" y="1977798"/>
              <a:ext cx="5395595" cy="650240"/>
            </a:xfrm>
            <a:custGeom>
              <a:avLst/>
              <a:gdLst/>
              <a:ahLst/>
              <a:cxnLst/>
              <a:rect l="l" t="t" r="r" b="b"/>
              <a:pathLst>
                <a:path w="5395595" h="650239">
                  <a:moveTo>
                    <a:pt x="5394968" y="0"/>
                  </a:moveTo>
                  <a:lnTo>
                    <a:pt x="0" y="0"/>
                  </a:lnTo>
                  <a:lnTo>
                    <a:pt x="0" y="650030"/>
                  </a:lnTo>
                  <a:lnTo>
                    <a:pt x="5394968" y="650030"/>
                  </a:lnTo>
                  <a:lnTo>
                    <a:pt x="5394968" y="0"/>
                  </a:lnTo>
                  <a:close/>
                </a:path>
              </a:pathLst>
            </a:custGeom>
            <a:solidFill>
              <a:srgbClr val="FFC000">
                <a:alpha val="160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469130" y="1977798"/>
              <a:ext cx="5395595" cy="650240"/>
            </a:xfrm>
            <a:custGeom>
              <a:avLst/>
              <a:gdLst/>
              <a:ahLst/>
              <a:cxnLst/>
              <a:rect l="l" t="t" r="r" b="b"/>
              <a:pathLst>
                <a:path w="5395595" h="650239">
                  <a:moveTo>
                    <a:pt x="0" y="0"/>
                  </a:moveTo>
                  <a:lnTo>
                    <a:pt x="5394969" y="0"/>
                  </a:lnTo>
                  <a:lnTo>
                    <a:pt x="5394969" y="650030"/>
                  </a:lnTo>
                  <a:lnTo>
                    <a:pt x="0" y="65003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BC8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469130" y="2708314"/>
              <a:ext cx="5395595" cy="650240"/>
            </a:xfrm>
            <a:custGeom>
              <a:avLst/>
              <a:gdLst/>
              <a:ahLst/>
              <a:cxnLst/>
              <a:rect l="l" t="t" r="r" b="b"/>
              <a:pathLst>
                <a:path w="5395595" h="650239">
                  <a:moveTo>
                    <a:pt x="5394968" y="0"/>
                  </a:moveTo>
                  <a:lnTo>
                    <a:pt x="0" y="0"/>
                  </a:lnTo>
                  <a:lnTo>
                    <a:pt x="0" y="650029"/>
                  </a:lnTo>
                  <a:lnTo>
                    <a:pt x="5394968" y="650029"/>
                  </a:lnTo>
                  <a:lnTo>
                    <a:pt x="5394968" y="0"/>
                  </a:lnTo>
                  <a:close/>
                </a:path>
              </a:pathLst>
            </a:custGeom>
            <a:solidFill>
              <a:srgbClr val="FFC000">
                <a:alpha val="160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469130" y="2708314"/>
              <a:ext cx="5395595" cy="650240"/>
            </a:xfrm>
            <a:custGeom>
              <a:avLst/>
              <a:gdLst/>
              <a:ahLst/>
              <a:cxnLst/>
              <a:rect l="l" t="t" r="r" b="b"/>
              <a:pathLst>
                <a:path w="5395595" h="650239">
                  <a:moveTo>
                    <a:pt x="0" y="0"/>
                  </a:moveTo>
                  <a:lnTo>
                    <a:pt x="5394969" y="0"/>
                  </a:lnTo>
                  <a:lnTo>
                    <a:pt x="5394969" y="650030"/>
                  </a:lnTo>
                  <a:lnTo>
                    <a:pt x="0" y="65003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BC8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Lecture</a:t>
            </a:r>
            <a:r>
              <a:rPr spc="-15" dirty="0"/>
              <a:t> </a:t>
            </a:r>
            <a:r>
              <a:rPr dirty="0"/>
              <a:t>5</a:t>
            </a:r>
            <a:r>
              <a:rPr spc="-15" dirty="0"/>
              <a:t> </a:t>
            </a:r>
            <a:r>
              <a:rPr dirty="0"/>
              <a:t>-</a:t>
            </a:r>
            <a:r>
              <a:rPr spc="-25" dirty="0"/>
              <a:t> </a:t>
            </a:r>
            <a:r>
              <a:rPr spc="-5" dirty="0"/>
              <a:t>Methods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00"/>
              </a:lnSpc>
            </a:pPr>
            <a:fld id="{81D60167-4931-47E6-BA6A-407CBD079E47}" type="slidenum">
              <a:rPr dirty="0"/>
              <a:t>49</a:t>
            </a:fld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4815" y="3800347"/>
            <a:ext cx="10979150" cy="18516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77825" marR="5080" indent="-365125">
              <a:lnSpc>
                <a:spcPct val="99400"/>
              </a:lnSpc>
              <a:spcBef>
                <a:spcPts val="114"/>
              </a:spcBef>
            </a:pPr>
            <a:r>
              <a:rPr sz="2400" b="1" spc="-5" dirty="0">
                <a:latin typeface="Courier New"/>
                <a:cs typeface="Courier New"/>
              </a:rPr>
              <a:t>public static void main(String[] args) </a:t>
            </a:r>
            <a:r>
              <a:rPr sz="2400" b="1" dirty="0">
                <a:latin typeface="Courier New"/>
                <a:cs typeface="Courier New"/>
              </a:rPr>
              <a:t>{ </a:t>
            </a:r>
            <a:r>
              <a:rPr sz="2400" b="1" spc="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System.out.println("Sum from </a:t>
            </a:r>
            <a:r>
              <a:rPr sz="2400" b="1" dirty="0">
                <a:latin typeface="Courier New"/>
                <a:cs typeface="Courier New"/>
              </a:rPr>
              <a:t>1 </a:t>
            </a:r>
            <a:r>
              <a:rPr sz="2400" b="1" spc="-5" dirty="0">
                <a:latin typeface="Courier New"/>
                <a:cs typeface="Courier New"/>
              </a:rPr>
              <a:t>to 10 is </a:t>
            </a:r>
            <a:r>
              <a:rPr sz="2400" b="1" dirty="0">
                <a:latin typeface="Courier New"/>
                <a:cs typeface="Courier New"/>
              </a:rPr>
              <a:t>" + </a:t>
            </a:r>
            <a:r>
              <a:rPr sz="2400" b="1" spc="-5" dirty="0">
                <a:latin typeface="Courier New"/>
                <a:cs typeface="Courier New"/>
              </a:rPr>
              <a:t>sum(1, 10)); </a:t>
            </a:r>
            <a:r>
              <a:rPr sz="2400" b="1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System.out.println("Sum from 20 to 30 is </a:t>
            </a:r>
            <a:r>
              <a:rPr sz="2400" b="1" dirty="0">
                <a:latin typeface="Courier New"/>
                <a:cs typeface="Courier New"/>
              </a:rPr>
              <a:t>" + </a:t>
            </a:r>
            <a:r>
              <a:rPr sz="2400" b="1" spc="-5" dirty="0">
                <a:latin typeface="Courier New"/>
                <a:cs typeface="Courier New"/>
              </a:rPr>
              <a:t>sum(20, 30)); </a:t>
            </a:r>
            <a:r>
              <a:rPr sz="2400" b="1" spc="-143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System.out.println("Sum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from</a:t>
            </a:r>
            <a:r>
              <a:rPr sz="2400" b="1" spc="-1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35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to</a:t>
            </a:r>
            <a:r>
              <a:rPr sz="2400" b="1" spc="-1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45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is</a:t>
            </a:r>
            <a:r>
              <a:rPr sz="2400" b="1" spc="-1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"</a:t>
            </a:r>
            <a:r>
              <a:rPr sz="2400" b="1" spc="-1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+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sum(35,</a:t>
            </a:r>
            <a:r>
              <a:rPr sz="2400" b="1" spc="-1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45));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2400" b="1" dirty="0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93139" y="118871"/>
            <a:ext cx="395097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5.1.</a:t>
            </a:r>
            <a:r>
              <a:rPr spc="-25" dirty="0"/>
              <a:t> </a:t>
            </a:r>
            <a:r>
              <a:rPr spc="-5" dirty="0"/>
              <a:t>Opening</a:t>
            </a:r>
            <a:r>
              <a:rPr spc="-25" dirty="0"/>
              <a:t> </a:t>
            </a:r>
            <a:r>
              <a:rPr spc="-5" dirty="0"/>
              <a:t>Problem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12192000" cy="1250950"/>
            <a:chOff x="0" y="0"/>
            <a:chExt cx="12192000" cy="1250950"/>
          </a:xfrm>
        </p:grpSpPr>
        <p:sp>
          <p:nvSpPr>
            <p:cNvPr id="5" name="object 5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Lecture</a:t>
            </a:r>
            <a:r>
              <a:rPr spc="-15" dirty="0"/>
              <a:t> </a:t>
            </a:r>
            <a:r>
              <a:rPr dirty="0"/>
              <a:t>5</a:t>
            </a:r>
            <a:r>
              <a:rPr spc="-15" dirty="0"/>
              <a:t> </a:t>
            </a:r>
            <a:r>
              <a:rPr dirty="0"/>
              <a:t>-</a:t>
            </a:r>
            <a:r>
              <a:rPr spc="-25" dirty="0"/>
              <a:t> </a:t>
            </a:r>
            <a:r>
              <a:rPr spc="-5" dirty="0"/>
              <a:t>Methods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0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15494" y="879879"/>
            <a:ext cx="10559415" cy="5836920"/>
            <a:chOff x="1315494" y="879879"/>
            <a:chExt cx="10559415" cy="583692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15494" y="879879"/>
              <a:ext cx="6144180" cy="58363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21968" y="2403547"/>
              <a:ext cx="5052824" cy="2314981"/>
            </a:xfrm>
            <a:prstGeom prst="rect">
              <a:avLst/>
            </a:prstGeom>
          </p:spPr>
        </p:pic>
      </p:grpSp>
      <p:grpSp>
        <p:nvGrpSpPr>
          <p:cNvPr id="5" name="object 5"/>
          <p:cNvGrpSpPr/>
          <p:nvPr/>
        </p:nvGrpSpPr>
        <p:grpSpPr>
          <a:xfrm>
            <a:off x="0" y="0"/>
            <a:ext cx="12192000" cy="1250950"/>
            <a:chOff x="0" y="0"/>
            <a:chExt cx="12192000" cy="1250950"/>
          </a:xfrm>
        </p:grpSpPr>
        <p:sp>
          <p:nvSpPr>
            <p:cNvPr id="6" name="object 6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993138" y="118871"/>
            <a:ext cx="7236461" cy="55143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5.8.</a:t>
            </a:r>
            <a:r>
              <a:rPr spc="-15" dirty="0"/>
              <a:t> </a:t>
            </a:r>
            <a:r>
              <a:rPr spc="-5" dirty="0"/>
              <a:t>Case</a:t>
            </a:r>
            <a:r>
              <a:rPr spc="-15" dirty="0"/>
              <a:t> </a:t>
            </a:r>
            <a:r>
              <a:rPr dirty="0"/>
              <a:t>Study</a:t>
            </a:r>
            <a:r>
              <a:rPr spc="-15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5" dirty="0" err="1"/>
              <a:t>PrintCalen</a:t>
            </a:r>
            <a:r>
              <a:rPr lang="en-US" spc="-5" dirty="0" err="1"/>
              <a:t>da</a:t>
            </a:r>
            <a:r>
              <a:rPr spc="-5" dirty="0" err="1"/>
              <a:t>r</a:t>
            </a:r>
            <a:endParaRPr spc="-5" dirty="0"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Lecture</a:t>
            </a:r>
            <a:r>
              <a:rPr spc="-15" dirty="0"/>
              <a:t> </a:t>
            </a:r>
            <a:r>
              <a:rPr dirty="0"/>
              <a:t>5</a:t>
            </a:r>
            <a:r>
              <a:rPr spc="-15" dirty="0"/>
              <a:t> </a:t>
            </a:r>
            <a:r>
              <a:rPr dirty="0"/>
              <a:t>-</a:t>
            </a:r>
            <a:r>
              <a:rPr spc="-25" dirty="0"/>
              <a:t> </a:t>
            </a:r>
            <a:r>
              <a:rPr spc="-5" dirty="0"/>
              <a:t>Methods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00"/>
              </a:lnSpc>
            </a:pPr>
            <a:fld id="{81D60167-4931-47E6-BA6A-407CBD079E47}" type="slidenum">
              <a:rPr dirty="0"/>
              <a:t>50</a:t>
            </a:fld>
            <a:endParaRPr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5898515"/>
            <a:chOff x="0" y="0"/>
            <a:chExt cx="12192000" cy="58985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8400" y="1145130"/>
              <a:ext cx="7342079" cy="475287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85820" y="1434736"/>
              <a:ext cx="3953962" cy="3452449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93138" y="118871"/>
            <a:ext cx="7236461" cy="55143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5.8.</a:t>
            </a:r>
            <a:r>
              <a:rPr spc="-15" dirty="0"/>
              <a:t> </a:t>
            </a:r>
            <a:r>
              <a:rPr spc="-5" dirty="0"/>
              <a:t>Case</a:t>
            </a:r>
            <a:r>
              <a:rPr spc="-15" dirty="0"/>
              <a:t> </a:t>
            </a:r>
            <a:r>
              <a:rPr dirty="0"/>
              <a:t>Study</a:t>
            </a:r>
            <a:r>
              <a:rPr spc="-15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5" dirty="0" err="1"/>
              <a:t>PrintCalen</a:t>
            </a:r>
            <a:r>
              <a:rPr lang="en-US" spc="-5" dirty="0" err="1"/>
              <a:t>da</a:t>
            </a:r>
            <a:r>
              <a:rPr spc="-5" dirty="0" err="1"/>
              <a:t>r</a:t>
            </a:r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Lecture</a:t>
            </a:r>
            <a:r>
              <a:rPr spc="-15" dirty="0"/>
              <a:t> </a:t>
            </a:r>
            <a:r>
              <a:rPr dirty="0"/>
              <a:t>5</a:t>
            </a:r>
            <a:r>
              <a:rPr spc="-15" dirty="0"/>
              <a:t> </a:t>
            </a:r>
            <a:r>
              <a:rPr dirty="0"/>
              <a:t>-</a:t>
            </a:r>
            <a:r>
              <a:rPr spc="-25" dirty="0"/>
              <a:t> </a:t>
            </a:r>
            <a:r>
              <a:rPr spc="-5" dirty="0"/>
              <a:t>Methods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00"/>
              </a:lnSpc>
            </a:pPr>
            <a:fld id="{81D60167-4931-47E6-BA6A-407CBD079E47}" type="slidenum">
              <a:rPr dirty="0"/>
              <a:t>51</a:t>
            </a:fld>
            <a:endParaRPr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53300" y="1250731"/>
            <a:ext cx="3953962" cy="345244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93138" y="118871"/>
            <a:ext cx="7465061" cy="55143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5.8.</a:t>
            </a:r>
            <a:r>
              <a:rPr spc="-15" dirty="0"/>
              <a:t> </a:t>
            </a:r>
            <a:r>
              <a:rPr spc="-5" dirty="0"/>
              <a:t>Case</a:t>
            </a:r>
            <a:r>
              <a:rPr spc="-15" dirty="0"/>
              <a:t> </a:t>
            </a:r>
            <a:r>
              <a:rPr dirty="0"/>
              <a:t>Study</a:t>
            </a:r>
            <a:r>
              <a:rPr spc="-15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5" dirty="0" err="1"/>
              <a:t>PrintCalen</a:t>
            </a:r>
            <a:r>
              <a:rPr lang="en-US" spc="-5" dirty="0" err="1"/>
              <a:t>da</a:t>
            </a:r>
            <a:r>
              <a:rPr spc="-5" dirty="0" err="1"/>
              <a:t>r</a:t>
            </a:r>
            <a:endParaRPr spc="-5" dirty="0"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7354" y="1632388"/>
            <a:ext cx="7323182" cy="2299841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Lecture</a:t>
            </a:r>
            <a:r>
              <a:rPr spc="-15" dirty="0"/>
              <a:t> </a:t>
            </a:r>
            <a:r>
              <a:rPr dirty="0"/>
              <a:t>5</a:t>
            </a:r>
            <a:r>
              <a:rPr spc="-15" dirty="0"/>
              <a:t> </a:t>
            </a:r>
            <a:r>
              <a:rPr dirty="0"/>
              <a:t>-</a:t>
            </a:r>
            <a:r>
              <a:rPr spc="-25" dirty="0"/>
              <a:t> </a:t>
            </a:r>
            <a:r>
              <a:rPr spc="-5" dirty="0"/>
              <a:t>Methods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00"/>
              </a:lnSpc>
            </a:pPr>
            <a:fld id="{81D60167-4931-47E6-BA6A-407CBD079E47}" type="slidenum">
              <a:rPr dirty="0"/>
              <a:t>52</a:t>
            </a:fld>
            <a:endParaRPr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138" y="118871"/>
            <a:ext cx="6474461" cy="55143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5.8.</a:t>
            </a:r>
            <a:r>
              <a:rPr spc="-15" dirty="0"/>
              <a:t> </a:t>
            </a:r>
            <a:r>
              <a:rPr spc="-5" dirty="0"/>
              <a:t>Case</a:t>
            </a:r>
            <a:r>
              <a:rPr spc="-15" dirty="0"/>
              <a:t> </a:t>
            </a:r>
            <a:r>
              <a:rPr dirty="0"/>
              <a:t>Study</a:t>
            </a:r>
            <a:r>
              <a:rPr spc="-15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5" dirty="0" err="1"/>
              <a:t>PrintCalen</a:t>
            </a:r>
            <a:r>
              <a:rPr lang="en-US" spc="-5" dirty="0" err="1"/>
              <a:t>da</a:t>
            </a:r>
            <a:r>
              <a:rPr spc="-5" dirty="0" err="1"/>
              <a:t>r</a:t>
            </a:r>
            <a:endParaRPr spc="-5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64692" y="1470345"/>
            <a:ext cx="3953962" cy="345244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7456" y="1441987"/>
            <a:ext cx="7472335" cy="398866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Lecture</a:t>
            </a:r>
            <a:r>
              <a:rPr spc="-15" dirty="0"/>
              <a:t> </a:t>
            </a:r>
            <a:r>
              <a:rPr dirty="0"/>
              <a:t>5</a:t>
            </a:r>
            <a:r>
              <a:rPr spc="-15" dirty="0"/>
              <a:t> </a:t>
            </a:r>
            <a:r>
              <a:rPr dirty="0"/>
              <a:t>-</a:t>
            </a:r>
            <a:r>
              <a:rPr spc="-25" dirty="0"/>
              <a:t> </a:t>
            </a:r>
            <a:r>
              <a:rPr spc="-5" dirty="0"/>
              <a:t>Methods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00"/>
              </a:lnSpc>
            </a:pPr>
            <a:fld id="{81D60167-4931-47E6-BA6A-407CBD079E47}" type="slidenum">
              <a:rPr dirty="0"/>
              <a:t>53</a:t>
            </a:fld>
            <a:endParaRPr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2677" y="1168992"/>
            <a:ext cx="7381244" cy="214410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93138" y="118871"/>
            <a:ext cx="7381243" cy="55143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5.8.</a:t>
            </a:r>
            <a:r>
              <a:rPr spc="-15" dirty="0"/>
              <a:t> </a:t>
            </a:r>
            <a:r>
              <a:rPr spc="-5" dirty="0"/>
              <a:t>Case</a:t>
            </a:r>
            <a:r>
              <a:rPr spc="-15" dirty="0"/>
              <a:t> </a:t>
            </a:r>
            <a:r>
              <a:rPr dirty="0"/>
              <a:t>Study</a:t>
            </a:r>
            <a:r>
              <a:rPr spc="-15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5" dirty="0" err="1"/>
              <a:t>PrintCalen</a:t>
            </a:r>
            <a:r>
              <a:rPr lang="en-US" spc="-5" dirty="0" err="1"/>
              <a:t>da</a:t>
            </a:r>
            <a:r>
              <a:rPr spc="-5" dirty="0" err="1"/>
              <a:t>r</a:t>
            </a:r>
            <a:endParaRPr spc="-5" dirty="0"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7321" y="3485961"/>
            <a:ext cx="4523746" cy="787680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104819" y="1470345"/>
            <a:ext cx="11713845" cy="4232910"/>
            <a:chOff x="104819" y="1470345"/>
            <a:chExt cx="11713845" cy="4232910"/>
          </a:xfrm>
        </p:grpSpPr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864692" y="1470345"/>
              <a:ext cx="3953962" cy="345244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4819" y="4516025"/>
              <a:ext cx="7772399" cy="1186847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Lecture</a:t>
            </a:r>
            <a:r>
              <a:rPr spc="-15" dirty="0"/>
              <a:t> </a:t>
            </a:r>
            <a:r>
              <a:rPr dirty="0"/>
              <a:t>5</a:t>
            </a:r>
            <a:r>
              <a:rPr spc="-15" dirty="0"/>
              <a:t> </a:t>
            </a:r>
            <a:r>
              <a:rPr dirty="0"/>
              <a:t>-</a:t>
            </a:r>
            <a:r>
              <a:rPr spc="-25" dirty="0"/>
              <a:t> </a:t>
            </a:r>
            <a:r>
              <a:rPr spc="-5" dirty="0"/>
              <a:t>Methods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00"/>
              </a:lnSpc>
            </a:pPr>
            <a:fld id="{81D60167-4931-47E6-BA6A-407CBD079E47}" type="slidenum">
              <a:rPr dirty="0"/>
              <a:t>54</a:t>
            </a:fld>
            <a:endParaRPr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9776" y="963676"/>
            <a:ext cx="11151235" cy="3042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spc="-5" dirty="0">
                <a:latin typeface="Times New Roman"/>
                <a:cs typeface="Times New Roman"/>
              </a:rPr>
              <a:t>Simpler</a:t>
            </a:r>
            <a:r>
              <a:rPr sz="2200" b="1" spc="-60" dirty="0">
                <a:latin typeface="Times New Roman"/>
                <a:cs typeface="Times New Roman"/>
              </a:rPr>
              <a:t> </a:t>
            </a:r>
            <a:r>
              <a:rPr sz="2200" b="1" spc="-10" dirty="0">
                <a:latin typeface="Times New Roman"/>
                <a:cs typeface="Times New Roman"/>
              </a:rPr>
              <a:t>Program:</a:t>
            </a:r>
            <a:endParaRPr sz="2200">
              <a:latin typeface="Times New Roman"/>
              <a:cs typeface="Times New Roman"/>
            </a:endParaRPr>
          </a:p>
          <a:p>
            <a:pPr marL="355600" indent="-342900">
              <a:lnSpc>
                <a:spcPts val="2615"/>
              </a:lnSpc>
              <a:spcBef>
                <a:spcPts val="70"/>
              </a:spcBef>
              <a:buFont typeface="Wingdings"/>
              <a:buChar char=""/>
              <a:tabLst>
                <a:tab pos="355600" algn="l"/>
              </a:tabLst>
            </a:pPr>
            <a:r>
              <a:rPr sz="2200" dirty="0">
                <a:latin typeface="Times New Roman"/>
                <a:cs typeface="Times New Roman"/>
              </a:rPr>
              <a:t>The</a:t>
            </a:r>
            <a:r>
              <a:rPr sz="2200" spc="-5" dirty="0">
                <a:latin typeface="Times New Roman"/>
                <a:cs typeface="Times New Roman"/>
              </a:rPr>
              <a:t> stepwise refinement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breaks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it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into </a:t>
            </a:r>
            <a:r>
              <a:rPr sz="2200" spc="-5" dirty="0">
                <a:latin typeface="Times New Roman"/>
                <a:cs typeface="Times New Roman"/>
              </a:rPr>
              <a:t>smaller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methods.</a:t>
            </a:r>
            <a:endParaRPr sz="2200">
              <a:latin typeface="Times New Roman"/>
              <a:cs typeface="Times New Roman"/>
            </a:endParaRPr>
          </a:p>
          <a:p>
            <a:pPr marL="355600" indent="-342900">
              <a:lnSpc>
                <a:spcPts val="2615"/>
              </a:lnSpc>
              <a:buFont typeface="Wingdings"/>
              <a:buChar char=""/>
              <a:tabLst>
                <a:tab pos="355600" algn="l"/>
              </a:tabLst>
            </a:pPr>
            <a:r>
              <a:rPr sz="2200" dirty="0">
                <a:latin typeface="Times New Roman"/>
                <a:cs typeface="Times New Roman"/>
              </a:rPr>
              <a:t>This</a:t>
            </a:r>
            <a:r>
              <a:rPr sz="2200" spc="-5" dirty="0">
                <a:latin typeface="Times New Roman"/>
                <a:cs typeface="Times New Roman"/>
              </a:rPr>
              <a:t> simplifies </a:t>
            </a:r>
            <a:r>
              <a:rPr sz="2200" dirty="0">
                <a:latin typeface="Times New Roman"/>
                <a:cs typeface="Times New Roman"/>
              </a:rPr>
              <a:t>the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program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and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makes </a:t>
            </a:r>
            <a:r>
              <a:rPr sz="2200" dirty="0">
                <a:latin typeface="Times New Roman"/>
                <a:cs typeface="Times New Roman"/>
              </a:rPr>
              <a:t>the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whole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program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easier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to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read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and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understand.</a:t>
            </a: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Wingdings"/>
              <a:buChar char=""/>
            </a:pPr>
            <a:endParaRPr sz="2300">
              <a:latin typeface="Times New Roman"/>
              <a:cs typeface="Times New Roman"/>
            </a:endParaRPr>
          </a:p>
          <a:p>
            <a:pPr marL="12700">
              <a:lnSpc>
                <a:spcPts val="2615"/>
              </a:lnSpc>
            </a:pPr>
            <a:r>
              <a:rPr sz="2200" b="1" spc="-5" dirty="0">
                <a:latin typeface="Times New Roman"/>
                <a:cs typeface="Times New Roman"/>
              </a:rPr>
              <a:t>Reusing</a:t>
            </a:r>
            <a:r>
              <a:rPr sz="2200" b="1" spc="-30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Times New Roman"/>
                <a:cs typeface="Times New Roman"/>
              </a:rPr>
              <a:t>Methods:</a:t>
            </a:r>
            <a:endParaRPr sz="2200">
              <a:latin typeface="Times New Roman"/>
              <a:cs typeface="Times New Roman"/>
            </a:endParaRPr>
          </a:p>
          <a:p>
            <a:pPr marL="355600" indent="-342900">
              <a:lnSpc>
                <a:spcPts val="2615"/>
              </a:lnSpc>
              <a:buFont typeface="Wingdings"/>
              <a:buChar char=""/>
              <a:tabLst>
                <a:tab pos="355600" algn="l"/>
              </a:tabLst>
            </a:pPr>
            <a:r>
              <a:rPr sz="2200" dirty="0">
                <a:latin typeface="Times New Roman"/>
                <a:cs typeface="Times New Roman"/>
              </a:rPr>
              <a:t>The </a:t>
            </a:r>
            <a:r>
              <a:rPr sz="2200" spc="-5" dirty="0">
                <a:latin typeface="Times New Roman"/>
                <a:cs typeface="Times New Roman"/>
              </a:rPr>
              <a:t>Stepwise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refinement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promotes code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reuse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within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program.</a:t>
            </a:r>
            <a:endParaRPr sz="2200">
              <a:latin typeface="Times New Roman"/>
              <a:cs typeface="Times New Roman"/>
            </a:endParaRPr>
          </a:p>
          <a:p>
            <a:pPr marL="355600" indent="-342900">
              <a:lnSpc>
                <a:spcPts val="2615"/>
              </a:lnSpc>
              <a:spcBef>
                <a:spcPts val="70"/>
              </a:spcBef>
              <a:buFont typeface="Wingdings"/>
              <a:buChar char=""/>
              <a:tabLst>
                <a:tab pos="355600" algn="l"/>
              </a:tabLst>
            </a:pPr>
            <a:r>
              <a:rPr sz="2200" dirty="0">
                <a:latin typeface="Times New Roman"/>
                <a:cs typeface="Times New Roman"/>
              </a:rPr>
              <a:t>The </a:t>
            </a:r>
            <a:r>
              <a:rPr sz="2200" b="1" spc="-15" dirty="0">
                <a:solidFill>
                  <a:srgbClr val="00997F"/>
                </a:solidFill>
                <a:latin typeface="Arial"/>
                <a:cs typeface="Arial"/>
              </a:rPr>
              <a:t>isLeapYear</a:t>
            </a:r>
            <a:r>
              <a:rPr sz="2200" b="1" spc="10" dirty="0">
                <a:solidFill>
                  <a:srgbClr val="00997F"/>
                </a:solidFill>
                <a:latin typeface="Arial"/>
                <a:cs typeface="Arial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method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is</a:t>
            </a:r>
            <a:r>
              <a:rPr sz="2200" spc="-5" dirty="0">
                <a:latin typeface="Times New Roman"/>
                <a:cs typeface="Times New Roman"/>
              </a:rPr>
              <a:t> defined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once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and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invoked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from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the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b="1" spc="-10" dirty="0">
                <a:solidFill>
                  <a:srgbClr val="00997F"/>
                </a:solidFill>
                <a:latin typeface="Arial"/>
                <a:cs typeface="Arial"/>
              </a:rPr>
              <a:t>getTotalNumberOfDays</a:t>
            </a:r>
            <a:r>
              <a:rPr sz="2200" b="1" spc="5" dirty="0">
                <a:solidFill>
                  <a:srgbClr val="00997F"/>
                </a:solidFill>
                <a:latin typeface="Arial"/>
                <a:cs typeface="Arial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and</a:t>
            </a:r>
            <a:endParaRPr sz="2200">
              <a:latin typeface="Times New Roman"/>
              <a:cs typeface="Times New Roman"/>
            </a:endParaRPr>
          </a:p>
          <a:p>
            <a:pPr marL="355600">
              <a:lnSpc>
                <a:spcPts val="2605"/>
              </a:lnSpc>
            </a:pPr>
            <a:r>
              <a:rPr sz="2200" b="1" dirty="0">
                <a:solidFill>
                  <a:srgbClr val="00997F"/>
                </a:solidFill>
                <a:latin typeface="Arial"/>
                <a:cs typeface="Arial"/>
              </a:rPr>
              <a:t>getNumberOfDaysInMonth</a:t>
            </a:r>
            <a:r>
              <a:rPr sz="2200" b="1" spc="-25" dirty="0">
                <a:solidFill>
                  <a:srgbClr val="00997F"/>
                </a:solidFill>
                <a:latin typeface="Arial"/>
                <a:cs typeface="Arial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methods.</a:t>
            </a:r>
            <a:endParaRPr sz="2200">
              <a:latin typeface="Times New Roman"/>
              <a:cs typeface="Times New Roman"/>
            </a:endParaRPr>
          </a:p>
          <a:p>
            <a:pPr marL="355600" indent="-342900">
              <a:lnSpc>
                <a:spcPts val="2630"/>
              </a:lnSpc>
              <a:buFont typeface="Wingdings"/>
              <a:buChar char=""/>
              <a:tabLst>
                <a:tab pos="355600" algn="l"/>
              </a:tabLst>
            </a:pPr>
            <a:r>
              <a:rPr sz="2200" dirty="0">
                <a:latin typeface="Times New Roman"/>
                <a:cs typeface="Times New Roman"/>
              </a:rPr>
              <a:t>This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reduces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redundant code.</a:t>
            </a:r>
            <a:endParaRPr sz="22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1250950"/>
            <a:chOff x="0" y="0"/>
            <a:chExt cx="12192000" cy="1250950"/>
          </a:xfrm>
        </p:grpSpPr>
        <p:sp>
          <p:nvSpPr>
            <p:cNvPr id="4" name="object 4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93138" y="118871"/>
            <a:ext cx="7541261" cy="55143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5.8.</a:t>
            </a:r>
            <a:r>
              <a:rPr spc="-15" dirty="0"/>
              <a:t> </a:t>
            </a:r>
            <a:r>
              <a:rPr spc="-5" dirty="0"/>
              <a:t>Case</a:t>
            </a:r>
            <a:r>
              <a:rPr spc="-15" dirty="0"/>
              <a:t> </a:t>
            </a:r>
            <a:r>
              <a:rPr dirty="0"/>
              <a:t>Study</a:t>
            </a:r>
            <a:r>
              <a:rPr spc="-15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5" dirty="0" err="1"/>
              <a:t>PrintCalen</a:t>
            </a:r>
            <a:r>
              <a:rPr lang="en-US" spc="-5" dirty="0" err="1"/>
              <a:t>da</a:t>
            </a:r>
            <a:r>
              <a:rPr spc="-5" dirty="0" err="1"/>
              <a:t>r</a:t>
            </a:r>
            <a:endParaRPr spc="-5"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Lecture</a:t>
            </a:r>
            <a:r>
              <a:rPr spc="-15" dirty="0"/>
              <a:t> </a:t>
            </a:r>
            <a:r>
              <a:rPr dirty="0"/>
              <a:t>5</a:t>
            </a:r>
            <a:r>
              <a:rPr spc="-15" dirty="0"/>
              <a:t> </a:t>
            </a:r>
            <a:r>
              <a:rPr dirty="0"/>
              <a:t>-</a:t>
            </a:r>
            <a:r>
              <a:rPr spc="-25" dirty="0"/>
              <a:t> </a:t>
            </a:r>
            <a:r>
              <a:rPr spc="-5" dirty="0"/>
              <a:t>Methods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00"/>
              </a:lnSpc>
            </a:pPr>
            <a:fld id="{81D60167-4931-47E6-BA6A-407CBD079E47}" type="slidenum">
              <a:rPr dirty="0"/>
              <a:t>55</a:t>
            </a:fld>
            <a:endParaRPr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9776" y="890524"/>
            <a:ext cx="11071225" cy="392684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200" b="1" spc="-5" dirty="0">
                <a:latin typeface="Times New Roman"/>
                <a:cs typeface="Times New Roman"/>
              </a:rPr>
              <a:t>Easier</a:t>
            </a:r>
            <a:r>
              <a:rPr sz="2200" b="1" spc="-45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Times New Roman"/>
                <a:cs typeface="Times New Roman"/>
              </a:rPr>
              <a:t>Developing,</a:t>
            </a:r>
            <a:r>
              <a:rPr sz="2200" b="1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Times New Roman"/>
                <a:cs typeface="Times New Roman"/>
              </a:rPr>
              <a:t>Debugging,</a:t>
            </a:r>
            <a:r>
              <a:rPr sz="2200" b="1" dirty="0">
                <a:latin typeface="Times New Roman"/>
                <a:cs typeface="Times New Roman"/>
              </a:rPr>
              <a:t> and</a:t>
            </a:r>
            <a:r>
              <a:rPr sz="2200" b="1" spc="-40" dirty="0">
                <a:latin typeface="Times New Roman"/>
                <a:cs typeface="Times New Roman"/>
              </a:rPr>
              <a:t> </a:t>
            </a:r>
            <a:r>
              <a:rPr sz="2200" b="1" spc="-30" dirty="0">
                <a:latin typeface="Times New Roman"/>
                <a:cs typeface="Times New Roman"/>
              </a:rPr>
              <a:t>Testing:</a:t>
            </a:r>
            <a:endParaRPr sz="2200">
              <a:latin typeface="Times New Roman"/>
              <a:cs typeface="Times New Roman"/>
            </a:endParaRPr>
          </a:p>
          <a:p>
            <a:pPr marL="355600" marR="5080" indent="-342900">
              <a:lnSpc>
                <a:spcPts val="2590"/>
              </a:lnSpc>
              <a:spcBef>
                <a:spcPts val="705"/>
              </a:spcBef>
              <a:buClr>
                <a:srgbClr val="44546A"/>
              </a:buClr>
              <a:buSzPct val="77272"/>
              <a:buFont typeface="Wingdings"/>
              <a:buChar char=""/>
              <a:tabLst>
                <a:tab pos="354965" algn="l"/>
                <a:tab pos="355600" algn="l"/>
              </a:tabLst>
            </a:pPr>
            <a:r>
              <a:rPr sz="2200" spc="-5" dirty="0">
                <a:latin typeface="Times New Roman"/>
                <a:cs typeface="Times New Roman"/>
              </a:rPr>
              <a:t>Since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each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subproblem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is </a:t>
            </a:r>
            <a:r>
              <a:rPr sz="2200" spc="-5" dirty="0">
                <a:latin typeface="Times New Roman"/>
                <a:cs typeface="Times New Roman"/>
              </a:rPr>
              <a:t>solved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in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method,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 </a:t>
            </a:r>
            <a:r>
              <a:rPr sz="2200" spc="-5" dirty="0">
                <a:latin typeface="Times New Roman"/>
                <a:cs typeface="Times New Roman"/>
              </a:rPr>
              <a:t>method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can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be </a:t>
            </a:r>
            <a:r>
              <a:rPr sz="2200" spc="-5" dirty="0">
                <a:latin typeface="Times New Roman"/>
                <a:cs typeface="Times New Roman"/>
              </a:rPr>
              <a:t>developed,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debugged,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and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tested </a:t>
            </a:r>
            <a:r>
              <a:rPr sz="2200" spc="-535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Times New Roman"/>
                <a:cs typeface="Times New Roman"/>
              </a:rPr>
              <a:t>individually.</a:t>
            </a:r>
            <a:endParaRPr sz="2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475"/>
              </a:spcBef>
              <a:buClr>
                <a:srgbClr val="44546A"/>
              </a:buClr>
              <a:buSzPct val="77272"/>
              <a:buFont typeface="Wingdings"/>
              <a:buChar char=""/>
              <a:tabLst>
                <a:tab pos="354965" algn="l"/>
                <a:tab pos="355600" algn="l"/>
              </a:tabLst>
            </a:pPr>
            <a:r>
              <a:rPr sz="2200" dirty="0">
                <a:latin typeface="Times New Roman"/>
                <a:cs typeface="Times New Roman"/>
              </a:rPr>
              <a:t>This </a:t>
            </a:r>
            <a:r>
              <a:rPr sz="2200" spc="-5" dirty="0">
                <a:latin typeface="Times New Roman"/>
                <a:cs typeface="Times New Roman"/>
              </a:rPr>
              <a:t>isolates</a:t>
            </a:r>
            <a:r>
              <a:rPr sz="2200" dirty="0">
                <a:latin typeface="Times New Roman"/>
                <a:cs typeface="Times New Roman"/>
              </a:rPr>
              <a:t> the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errors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and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makes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developing,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debugging,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and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testing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25" dirty="0">
                <a:latin typeface="Times New Roman"/>
                <a:cs typeface="Times New Roman"/>
              </a:rPr>
              <a:t>easier.</a:t>
            </a:r>
            <a:endParaRPr sz="2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44546A"/>
              </a:buClr>
              <a:buSzPct val="77272"/>
              <a:buFont typeface="Wingdings"/>
              <a:buChar char=""/>
              <a:tabLst>
                <a:tab pos="354965" algn="l"/>
                <a:tab pos="355600" algn="l"/>
              </a:tabLst>
            </a:pPr>
            <a:r>
              <a:rPr sz="2200" spc="-5" dirty="0">
                <a:latin typeface="Times New Roman"/>
                <a:cs typeface="Times New Roman"/>
              </a:rPr>
              <a:t>When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implementing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large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program,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use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the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top-down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and/or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bottom-up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approach.</a:t>
            </a:r>
            <a:endParaRPr sz="2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455"/>
              </a:spcBef>
              <a:buClr>
                <a:srgbClr val="44546A"/>
              </a:buClr>
              <a:buSzPct val="77272"/>
              <a:buFont typeface="Wingdings"/>
              <a:buChar char=""/>
              <a:tabLst>
                <a:tab pos="354965" algn="l"/>
                <a:tab pos="355600" algn="l"/>
              </a:tabLst>
            </a:pPr>
            <a:r>
              <a:rPr sz="2200" spc="-5" dirty="0">
                <a:latin typeface="Times New Roman"/>
                <a:cs typeface="Times New Roman"/>
              </a:rPr>
              <a:t>Do</a:t>
            </a:r>
            <a:r>
              <a:rPr sz="2200" dirty="0">
                <a:latin typeface="Times New Roman"/>
                <a:cs typeface="Times New Roman"/>
              </a:rPr>
              <a:t> not </a:t>
            </a:r>
            <a:r>
              <a:rPr sz="2200" spc="-5" dirty="0">
                <a:latin typeface="Times New Roman"/>
                <a:cs typeface="Times New Roman"/>
              </a:rPr>
              <a:t>have </a:t>
            </a:r>
            <a:r>
              <a:rPr sz="2200" dirty="0">
                <a:latin typeface="Times New Roman"/>
                <a:cs typeface="Times New Roman"/>
              </a:rPr>
              <a:t>to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write </a:t>
            </a:r>
            <a:r>
              <a:rPr sz="2200" dirty="0">
                <a:latin typeface="Times New Roman"/>
                <a:cs typeface="Times New Roman"/>
              </a:rPr>
              <a:t>the</a:t>
            </a:r>
            <a:r>
              <a:rPr sz="2200" spc="-5" dirty="0">
                <a:latin typeface="Times New Roman"/>
                <a:cs typeface="Times New Roman"/>
              </a:rPr>
              <a:t> entire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program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at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once.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55"/>
              </a:spcBef>
            </a:pPr>
            <a:r>
              <a:rPr sz="2200" b="1" spc="-5" dirty="0">
                <a:latin typeface="Times New Roman"/>
                <a:cs typeface="Times New Roman"/>
              </a:rPr>
              <a:t>Better</a:t>
            </a:r>
            <a:r>
              <a:rPr sz="2200" b="1" spc="-70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Times New Roman"/>
                <a:cs typeface="Times New Roman"/>
              </a:rPr>
              <a:t>Facilitating</a:t>
            </a:r>
            <a:r>
              <a:rPr sz="2200" b="1" spc="-65" dirty="0">
                <a:latin typeface="Times New Roman"/>
                <a:cs typeface="Times New Roman"/>
              </a:rPr>
              <a:t> </a:t>
            </a:r>
            <a:r>
              <a:rPr sz="2200" b="1" spc="-25" dirty="0">
                <a:latin typeface="Times New Roman"/>
                <a:cs typeface="Times New Roman"/>
              </a:rPr>
              <a:t>Teamwork:</a:t>
            </a:r>
            <a:endParaRPr sz="2200">
              <a:latin typeface="Times New Roman"/>
              <a:cs typeface="Times New Roman"/>
            </a:endParaRPr>
          </a:p>
          <a:p>
            <a:pPr marL="355600" marR="337185" indent="-342900">
              <a:lnSpc>
                <a:spcPts val="2590"/>
              </a:lnSpc>
              <a:spcBef>
                <a:spcPts val="705"/>
              </a:spcBef>
              <a:buClr>
                <a:srgbClr val="44546A"/>
              </a:buClr>
              <a:buSzPct val="77272"/>
              <a:buFont typeface="Wingdings"/>
              <a:buChar char=""/>
              <a:tabLst>
                <a:tab pos="354965" algn="l"/>
                <a:tab pos="355600" algn="l"/>
              </a:tabLst>
            </a:pPr>
            <a:r>
              <a:rPr sz="2200" spc="-5" dirty="0">
                <a:latin typeface="Times New Roman"/>
                <a:cs typeface="Times New Roman"/>
              </a:rPr>
              <a:t>When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 </a:t>
            </a:r>
            <a:r>
              <a:rPr sz="2200" spc="-10" dirty="0">
                <a:latin typeface="Times New Roman"/>
                <a:cs typeface="Times New Roman"/>
              </a:rPr>
              <a:t>large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problem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is</a:t>
            </a:r>
            <a:r>
              <a:rPr sz="2200" spc="-5" dirty="0">
                <a:latin typeface="Times New Roman"/>
                <a:cs typeface="Times New Roman"/>
              </a:rPr>
              <a:t> divided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into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subprograms,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subproblems can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be </a:t>
            </a:r>
            <a:r>
              <a:rPr sz="2200" spc="-5" dirty="0">
                <a:latin typeface="Times New Roman"/>
                <a:cs typeface="Times New Roman"/>
              </a:rPr>
              <a:t>assigned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to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different </a:t>
            </a:r>
            <a:r>
              <a:rPr sz="2200" spc="-53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programmers.</a:t>
            </a:r>
            <a:endParaRPr sz="2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475"/>
              </a:spcBef>
              <a:buClr>
                <a:srgbClr val="44546A"/>
              </a:buClr>
              <a:buSzPct val="77272"/>
              <a:buFont typeface="Wingdings"/>
              <a:buChar char=""/>
              <a:tabLst>
                <a:tab pos="354965" algn="l"/>
                <a:tab pos="355600" algn="l"/>
              </a:tabLst>
            </a:pPr>
            <a:r>
              <a:rPr sz="2200" dirty="0">
                <a:latin typeface="Times New Roman"/>
                <a:cs typeface="Times New Roman"/>
              </a:rPr>
              <a:t>This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makes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it </a:t>
            </a:r>
            <a:r>
              <a:rPr sz="2200" spc="-5" dirty="0">
                <a:latin typeface="Times New Roman"/>
                <a:cs typeface="Times New Roman"/>
              </a:rPr>
              <a:t>easier</a:t>
            </a:r>
            <a:r>
              <a:rPr sz="2200" dirty="0">
                <a:latin typeface="Times New Roman"/>
                <a:cs typeface="Times New Roman"/>
              </a:rPr>
              <a:t> for </a:t>
            </a:r>
            <a:r>
              <a:rPr sz="2200" spc="-5" dirty="0">
                <a:latin typeface="Times New Roman"/>
                <a:cs typeface="Times New Roman"/>
              </a:rPr>
              <a:t>programmers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to </a:t>
            </a:r>
            <a:r>
              <a:rPr sz="2200" spc="-5" dirty="0">
                <a:latin typeface="Times New Roman"/>
                <a:cs typeface="Times New Roman"/>
              </a:rPr>
              <a:t>work</a:t>
            </a:r>
            <a:r>
              <a:rPr sz="2200" dirty="0">
                <a:latin typeface="Times New Roman"/>
                <a:cs typeface="Times New Roman"/>
              </a:rPr>
              <a:t> in </a:t>
            </a:r>
            <a:r>
              <a:rPr sz="2200" spc="-5" dirty="0">
                <a:latin typeface="Times New Roman"/>
                <a:cs typeface="Times New Roman"/>
              </a:rPr>
              <a:t>teams.</a:t>
            </a:r>
            <a:endParaRPr sz="22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1250950"/>
            <a:chOff x="0" y="0"/>
            <a:chExt cx="12192000" cy="1250950"/>
          </a:xfrm>
        </p:grpSpPr>
        <p:sp>
          <p:nvSpPr>
            <p:cNvPr id="4" name="object 4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93139" y="118871"/>
            <a:ext cx="8132444" cy="55143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5.8.</a:t>
            </a:r>
            <a:r>
              <a:rPr spc="-15" dirty="0"/>
              <a:t> </a:t>
            </a:r>
            <a:r>
              <a:rPr spc="-5" dirty="0"/>
              <a:t>Case</a:t>
            </a:r>
            <a:r>
              <a:rPr spc="-15" dirty="0"/>
              <a:t> </a:t>
            </a:r>
            <a:r>
              <a:rPr dirty="0"/>
              <a:t>Study</a:t>
            </a:r>
            <a:r>
              <a:rPr spc="-15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5" dirty="0" err="1"/>
              <a:t>PrintCalen</a:t>
            </a:r>
            <a:r>
              <a:rPr lang="en-US" spc="-5" dirty="0" err="1"/>
              <a:t>da</a:t>
            </a:r>
            <a:r>
              <a:rPr spc="-5" dirty="0" err="1"/>
              <a:t>r</a:t>
            </a:r>
            <a:endParaRPr spc="-5"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Lecture</a:t>
            </a:r>
            <a:r>
              <a:rPr spc="-15" dirty="0"/>
              <a:t> </a:t>
            </a:r>
            <a:r>
              <a:rPr dirty="0"/>
              <a:t>5</a:t>
            </a:r>
            <a:r>
              <a:rPr spc="-15" dirty="0"/>
              <a:t> </a:t>
            </a:r>
            <a:r>
              <a:rPr dirty="0"/>
              <a:t>-</a:t>
            </a:r>
            <a:r>
              <a:rPr spc="-25" dirty="0"/>
              <a:t> </a:t>
            </a:r>
            <a:r>
              <a:rPr spc="-5" dirty="0"/>
              <a:t>Methods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00"/>
              </a:lnSpc>
            </a:pPr>
            <a:fld id="{81D60167-4931-47E6-BA6A-407CBD079E47}" type="slidenum">
              <a:rPr dirty="0"/>
              <a:t>56</a:t>
            </a:fld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635765" y="1297680"/>
          <a:ext cx="7183754" cy="7137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27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0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88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0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0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02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024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607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56870">
                <a:tc>
                  <a:txBody>
                    <a:bodyPr/>
                    <a:lstStyle/>
                    <a:p>
                      <a:pPr marL="31750">
                        <a:lnSpc>
                          <a:spcPts val="2480"/>
                        </a:lnSpc>
                      </a:pPr>
                      <a:r>
                        <a:rPr sz="2400" b="1" spc="-5" dirty="0">
                          <a:latin typeface="Courier New"/>
                          <a:cs typeface="Courier New"/>
                        </a:rPr>
                        <a:t>public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C7A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80"/>
                        </a:lnSpc>
                      </a:pPr>
                      <a:r>
                        <a:rPr sz="2400" b="1" spc="-5" dirty="0">
                          <a:latin typeface="Courier New"/>
                          <a:cs typeface="Courier New"/>
                        </a:rPr>
                        <a:t>static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C7A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480"/>
                        </a:lnSpc>
                      </a:pPr>
                      <a:r>
                        <a:rPr sz="2400" b="1" spc="-5" dirty="0">
                          <a:latin typeface="Courier New"/>
                          <a:cs typeface="Courier New"/>
                        </a:rPr>
                        <a:t>int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C7A2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2480"/>
                        </a:lnSpc>
                      </a:pPr>
                      <a:r>
                        <a:rPr sz="2400" b="1" spc="-5" dirty="0">
                          <a:latin typeface="Courier New"/>
                          <a:cs typeface="Courier New"/>
                        </a:rPr>
                        <a:t>sum(int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C7A2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2480"/>
                        </a:lnSpc>
                      </a:pPr>
                      <a:r>
                        <a:rPr sz="2400" b="1" spc="-5" dirty="0">
                          <a:latin typeface="Courier New"/>
                          <a:cs typeface="Courier New"/>
                        </a:rPr>
                        <a:t>i1,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C7A2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2480"/>
                        </a:lnSpc>
                      </a:pPr>
                      <a:r>
                        <a:rPr sz="2400" b="1" spc="-5" dirty="0">
                          <a:latin typeface="Courier New"/>
                          <a:cs typeface="Courier New"/>
                        </a:rPr>
                        <a:t>int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C7A2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2480"/>
                        </a:lnSpc>
                      </a:pPr>
                      <a:r>
                        <a:rPr sz="2400" b="1" spc="-5" dirty="0">
                          <a:latin typeface="Courier New"/>
                          <a:cs typeface="Courier New"/>
                        </a:rPr>
                        <a:t>i2)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C7A2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2480"/>
                        </a:lnSpc>
                      </a:pPr>
                      <a:r>
                        <a:rPr sz="2400" b="1" dirty="0">
                          <a:latin typeface="Courier New"/>
                          <a:cs typeface="Courier New"/>
                        </a:rPr>
                        <a:t>{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C7A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6870">
                <a:tc>
                  <a:txBody>
                    <a:bodyPr/>
                    <a:lstStyle/>
                    <a:p>
                      <a:pPr marL="396875">
                        <a:lnSpc>
                          <a:spcPts val="2570"/>
                        </a:lnSpc>
                      </a:pPr>
                      <a:r>
                        <a:rPr sz="2400" b="1" spc="-5" dirty="0">
                          <a:latin typeface="Courier New"/>
                          <a:cs typeface="Courier New"/>
                        </a:rPr>
                        <a:t>int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C7A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70"/>
                        </a:lnSpc>
                      </a:pPr>
                      <a:r>
                        <a:rPr sz="2400" b="1" spc="-5" dirty="0">
                          <a:latin typeface="Courier New"/>
                          <a:cs typeface="Courier New"/>
                        </a:rPr>
                        <a:t>sum</a:t>
                      </a:r>
                      <a:r>
                        <a:rPr sz="2400" b="1" spc="-5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b="1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2400" b="1" spc="-5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b="1" spc="-5" dirty="0">
                          <a:latin typeface="Courier New"/>
                          <a:cs typeface="Courier New"/>
                        </a:rPr>
                        <a:t>0;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FC7A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C7A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C7A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C7A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C7A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C7A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C7A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654815" y="1971547"/>
            <a:ext cx="10979150" cy="368046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742315" marR="5116195" indent="-365125">
              <a:lnSpc>
                <a:spcPct val="100800"/>
              </a:lnSpc>
              <a:spcBef>
                <a:spcPts val="75"/>
              </a:spcBef>
            </a:pPr>
            <a:r>
              <a:rPr sz="2400" b="1" spc="-5" dirty="0">
                <a:latin typeface="Courier New"/>
                <a:cs typeface="Courier New"/>
              </a:rPr>
              <a:t>for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(int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i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=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i1;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i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&lt;=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i2;</a:t>
            </a:r>
            <a:r>
              <a:rPr sz="2400" b="1" spc="-1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i++) </a:t>
            </a:r>
            <a:r>
              <a:rPr sz="2400" b="1" spc="-142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sum</a:t>
            </a:r>
            <a:r>
              <a:rPr sz="2400" b="1" spc="-1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+=</a:t>
            </a:r>
            <a:r>
              <a:rPr sz="2400" b="1" spc="-1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i;</a:t>
            </a:r>
            <a:endParaRPr sz="2400">
              <a:latin typeface="Courier New"/>
              <a:cs typeface="Courier New"/>
            </a:endParaRPr>
          </a:p>
          <a:p>
            <a:pPr marL="377825">
              <a:lnSpc>
                <a:spcPts val="2785"/>
              </a:lnSpc>
            </a:pPr>
            <a:r>
              <a:rPr sz="2400" b="1" spc="-5" dirty="0">
                <a:latin typeface="Courier New"/>
                <a:cs typeface="Courier New"/>
              </a:rPr>
              <a:t>return</a:t>
            </a:r>
            <a:r>
              <a:rPr sz="2400" b="1" spc="-10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sum;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2400" b="1" dirty="0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600">
              <a:latin typeface="Courier New"/>
              <a:cs typeface="Courier New"/>
            </a:endParaRPr>
          </a:p>
          <a:p>
            <a:pPr marL="377825" marR="5080" indent="-365125">
              <a:lnSpc>
                <a:spcPct val="99400"/>
              </a:lnSpc>
            </a:pPr>
            <a:r>
              <a:rPr sz="2400" b="1" spc="-5" dirty="0">
                <a:latin typeface="Courier New"/>
                <a:cs typeface="Courier New"/>
              </a:rPr>
              <a:t>public static void main(String[] args) </a:t>
            </a:r>
            <a:r>
              <a:rPr sz="2400" b="1" dirty="0">
                <a:latin typeface="Courier New"/>
                <a:cs typeface="Courier New"/>
              </a:rPr>
              <a:t>{ </a:t>
            </a:r>
            <a:r>
              <a:rPr sz="2400" b="1" spc="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System.out.println("Sum from </a:t>
            </a:r>
            <a:r>
              <a:rPr sz="2400" b="1" dirty="0">
                <a:latin typeface="Courier New"/>
                <a:cs typeface="Courier New"/>
              </a:rPr>
              <a:t>1 </a:t>
            </a:r>
            <a:r>
              <a:rPr sz="2400" b="1" spc="-5" dirty="0">
                <a:latin typeface="Courier New"/>
                <a:cs typeface="Courier New"/>
              </a:rPr>
              <a:t>to 10 is </a:t>
            </a:r>
            <a:r>
              <a:rPr sz="2400" b="1" dirty="0">
                <a:latin typeface="Courier New"/>
                <a:cs typeface="Courier New"/>
              </a:rPr>
              <a:t>" + </a:t>
            </a:r>
            <a:r>
              <a:rPr sz="2400" b="1" spc="-5" dirty="0">
                <a:latin typeface="Courier New"/>
                <a:cs typeface="Courier New"/>
              </a:rPr>
              <a:t>sum(1, 10)); </a:t>
            </a:r>
            <a:r>
              <a:rPr sz="2400" b="1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System.out.println("Sum from 20 to 30 is </a:t>
            </a:r>
            <a:r>
              <a:rPr sz="2400" b="1" dirty="0">
                <a:latin typeface="Courier New"/>
                <a:cs typeface="Courier New"/>
              </a:rPr>
              <a:t>" + </a:t>
            </a:r>
            <a:r>
              <a:rPr sz="2400" b="1" spc="-5" dirty="0">
                <a:latin typeface="Courier New"/>
                <a:cs typeface="Courier New"/>
              </a:rPr>
              <a:t>sum(20, 30)); </a:t>
            </a:r>
            <a:r>
              <a:rPr sz="2400" b="1" spc="-143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System.out.println("Sum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from</a:t>
            </a:r>
            <a:r>
              <a:rPr sz="2400" b="1" spc="-1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35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to</a:t>
            </a:r>
            <a:r>
              <a:rPr sz="2400" b="1" spc="-1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45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is</a:t>
            </a:r>
            <a:r>
              <a:rPr sz="2400" b="1" spc="-1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"</a:t>
            </a:r>
            <a:r>
              <a:rPr sz="2400" b="1" spc="-1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+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sum(35,</a:t>
            </a:r>
            <a:r>
              <a:rPr sz="2400" b="1" spc="-1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45));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2400" b="1" dirty="0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64329" y="1195160"/>
            <a:ext cx="7574280" cy="2376805"/>
            <a:chOff x="564329" y="1195160"/>
            <a:chExt cx="7574280" cy="2376805"/>
          </a:xfrm>
        </p:grpSpPr>
        <p:sp>
          <p:nvSpPr>
            <p:cNvPr id="5" name="object 5"/>
            <p:cNvSpPr/>
            <p:nvPr/>
          </p:nvSpPr>
          <p:spPr>
            <a:xfrm>
              <a:off x="570679" y="1201510"/>
              <a:ext cx="7561580" cy="2364105"/>
            </a:xfrm>
            <a:custGeom>
              <a:avLst/>
              <a:gdLst/>
              <a:ahLst/>
              <a:cxnLst/>
              <a:rect l="l" t="t" r="r" b="b"/>
              <a:pathLst>
                <a:path w="7561580" h="2364104">
                  <a:moveTo>
                    <a:pt x="7561384" y="0"/>
                  </a:moveTo>
                  <a:lnTo>
                    <a:pt x="0" y="0"/>
                  </a:lnTo>
                  <a:lnTo>
                    <a:pt x="0" y="2363847"/>
                  </a:lnTo>
                  <a:lnTo>
                    <a:pt x="7561384" y="2363847"/>
                  </a:lnTo>
                  <a:lnTo>
                    <a:pt x="7561384" y="0"/>
                  </a:lnTo>
                  <a:close/>
                </a:path>
              </a:pathLst>
            </a:custGeom>
            <a:solidFill>
              <a:srgbClr val="FF6600">
                <a:alpha val="360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70679" y="1201510"/>
              <a:ext cx="7561580" cy="2364105"/>
            </a:xfrm>
            <a:custGeom>
              <a:avLst/>
              <a:gdLst/>
              <a:ahLst/>
              <a:cxnLst/>
              <a:rect l="l" t="t" r="r" b="b"/>
              <a:pathLst>
                <a:path w="7561580" h="2364104">
                  <a:moveTo>
                    <a:pt x="0" y="0"/>
                  </a:moveTo>
                  <a:lnTo>
                    <a:pt x="7561384" y="0"/>
                  </a:lnTo>
                  <a:lnTo>
                    <a:pt x="7561384" y="2363848"/>
                  </a:lnTo>
                  <a:lnTo>
                    <a:pt x="0" y="2363848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9017885" y="4229154"/>
            <a:ext cx="1808480" cy="300990"/>
            <a:chOff x="9017885" y="4229154"/>
            <a:chExt cx="1808480" cy="300990"/>
          </a:xfrm>
        </p:grpSpPr>
        <p:sp>
          <p:nvSpPr>
            <p:cNvPr id="8" name="object 8"/>
            <p:cNvSpPr/>
            <p:nvPr/>
          </p:nvSpPr>
          <p:spPr>
            <a:xfrm>
              <a:off x="9024235" y="4235504"/>
              <a:ext cx="1795780" cy="288290"/>
            </a:xfrm>
            <a:custGeom>
              <a:avLst/>
              <a:gdLst/>
              <a:ahLst/>
              <a:cxnLst/>
              <a:rect l="l" t="t" r="r" b="b"/>
              <a:pathLst>
                <a:path w="1795779" h="288289">
                  <a:moveTo>
                    <a:pt x="1795579" y="0"/>
                  </a:moveTo>
                  <a:lnTo>
                    <a:pt x="0" y="0"/>
                  </a:lnTo>
                  <a:lnTo>
                    <a:pt x="0" y="288131"/>
                  </a:lnTo>
                  <a:lnTo>
                    <a:pt x="1795579" y="288131"/>
                  </a:lnTo>
                  <a:lnTo>
                    <a:pt x="1795579" y="0"/>
                  </a:lnTo>
                  <a:close/>
                </a:path>
              </a:pathLst>
            </a:custGeom>
            <a:solidFill>
              <a:srgbClr val="FF6600">
                <a:alpha val="360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024235" y="4235504"/>
              <a:ext cx="1795780" cy="288290"/>
            </a:xfrm>
            <a:custGeom>
              <a:avLst/>
              <a:gdLst/>
              <a:ahLst/>
              <a:cxnLst/>
              <a:rect l="l" t="t" r="r" b="b"/>
              <a:pathLst>
                <a:path w="1795779" h="288289">
                  <a:moveTo>
                    <a:pt x="0" y="0"/>
                  </a:moveTo>
                  <a:lnTo>
                    <a:pt x="1795580" y="0"/>
                  </a:lnTo>
                  <a:lnTo>
                    <a:pt x="1795580" y="288131"/>
                  </a:lnTo>
                  <a:lnTo>
                    <a:pt x="0" y="288131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9162050" y="4593908"/>
            <a:ext cx="2086610" cy="300990"/>
            <a:chOff x="9162050" y="4593908"/>
            <a:chExt cx="2086610" cy="300990"/>
          </a:xfrm>
        </p:grpSpPr>
        <p:sp>
          <p:nvSpPr>
            <p:cNvPr id="11" name="object 11"/>
            <p:cNvSpPr/>
            <p:nvPr/>
          </p:nvSpPr>
          <p:spPr>
            <a:xfrm>
              <a:off x="9168400" y="4600258"/>
              <a:ext cx="2073910" cy="288290"/>
            </a:xfrm>
            <a:custGeom>
              <a:avLst/>
              <a:gdLst/>
              <a:ahLst/>
              <a:cxnLst/>
              <a:rect l="l" t="t" r="r" b="b"/>
              <a:pathLst>
                <a:path w="2073909" h="288289">
                  <a:moveTo>
                    <a:pt x="2073869" y="0"/>
                  </a:moveTo>
                  <a:lnTo>
                    <a:pt x="0" y="0"/>
                  </a:lnTo>
                  <a:lnTo>
                    <a:pt x="0" y="288131"/>
                  </a:lnTo>
                  <a:lnTo>
                    <a:pt x="2073869" y="288131"/>
                  </a:lnTo>
                  <a:lnTo>
                    <a:pt x="2073869" y="0"/>
                  </a:lnTo>
                  <a:close/>
                </a:path>
              </a:pathLst>
            </a:custGeom>
            <a:solidFill>
              <a:srgbClr val="FF6600">
                <a:alpha val="360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9168400" y="4600258"/>
              <a:ext cx="2073910" cy="288290"/>
            </a:xfrm>
            <a:custGeom>
              <a:avLst/>
              <a:gdLst/>
              <a:ahLst/>
              <a:cxnLst/>
              <a:rect l="l" t="t" r="r" b="b"/>
              <a:pathLst>
                <a:path w="2073909" h="288289">
                  <a:moveTo>
                    <a:pt x="0" y="0"/>
                  </a:moveTo>
                  <a:lnTo>
                    <a:pt x="2073870" y="0"/>
                  </a:lnTo>
                  <a:lnTo>
                    <a:pt x="2073870" y="288131"/>
                  </a:lnTo>
                  <a:lnTo>
                    <a:pt x="0" y="288131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9238860" y="4958849"/>
            <a:ext cx="2009775" cy="300990"/>
            <a:chOff x="9238860" y="4958849"/>
            <a:chExt cx="2009775" cy="300990"/>
          </a:xfrm>
        </p:grpSpPr>
        <p:sp>
          <p:nvSpPr>
            <p:cNvPr id="14" name="object 14"/>
            <p:cNvSpPr/>
            <p:nvPr/>
          </p:nvSpPr>
          <p:spPr>
            <a:xfrm>
              <a:off x="9245210" y="4965199"/>
              <a:ext cx="1997075" cy="288290"/>
            </a:xfrm>
            <a:custGeom>
              <a:avLst/>
              <a:gdLst/>
              <a:ahLst/>
              <a:cxnLst/>
              <a:rect l="l" t="t" r="r" b="b"/>
              <a:pathLst>
                <a:path w="1997075" h="288289">
                  <a:moveTo>
                    <a:pt x="1997059" y="0"/>
                  </a:moveTo>
                  <a:lnTo>
                    <a:pt x="0" y="0"/>
                  </a:lnTo>
                  <a:lnTo>
                    <a:pt x="0" y="288131"/>
                  </a:lnTo>
                  <a:lnTo>
                    <a:pt x="1997059" y="288131"/>
                  </a:lnTo>
                  <a:lnTo>
                    <a:pt x="1997059" y="0"/>
                  </a:lnTo>
                  <a:close/>
                </a:path>
              </a:pathLst>
            </a:custGeom>
            <a:solidFill>
              <a:srgbClr val="FF6600">
                <a:alpha val="360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9245210" y="4965199"/>
              <a:ext cx="1997075" cy="288290"/>
            </a:xfrm>
            <a:custGeom>
              <a:avLst/>
              <a:gdLst/>
              <a:ahLst/>
              <a:cxnLst/>
              <a:rect l="l" t="t" r="r" b="b"/>
              <a:pathLst>
                <a:path w="1997075" h="288289">
                  <a:moveTo>
                    <a:pt x="0" y="0"/>
                  </a:moveTo>
                  <a:lnTo>
                    <a:pt x="1997060" y="0"/>
                  </a:lnTo>
                  <a:lnTo>
                    <a:pt x="1997060" y="288131"/>
                  </a:lnTo>
                  <a:lnTo>
                    <a:pt x="0" y="288131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993139" y="118871"/>
            <a:ext cx="395097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5.1.</a:t>
            </a:r>
            <a:r>
              <a:rPr spc="-25" dirty="0"/>
              <a:t> </a:t>
            </a:r>
            <a:r>
              <a:rPr spc="-5" dirty="0"/>
              <a:t>Opening</a:t>
            </a:r>
            <a:r>
              <a:rPr spc="-25" dirty="0"/>
              <a:t> </a:t>
            </a:r>
            <a:r>
              <a:rPr spc="-5" dirty="0"/>
              <a:t>Problem</a:t>
            </a:r>
          </a:p>
        </p:txBody>
      </p:sp>
      <p:grpSp>
        <p:nvGrpSpPr>
          <p:cNvPr id="17" name="object 17"/>
          <p:cNvGrpSpPr/>
          <p:nvPr/>
        </p:nvGrpSpPr>
        <p:grpSpPr>
          <a:xfrm>
            <a:off x="0" y="0"/>
            <a:ext cx="12192000" cy="1250950"/>
            <a:chOff x="0" y="0"/>
            <a:chExt cx="12192000" cy="1250950"/>
          </a:xfrm>
        </p:grpSpPr>
        <p:sp>
          <p:nvSpPr>
            <p:cNvPr id="18" name="object 18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Lecture</a:t>
            </a:r>
            <a:r>
              <a:rPr spc="-15" dirty="0"/>
              <a:t> </a:t>
            </a:r>
            <a:r>
              <a:rPr dirty="0"/>
              <a:t>5</a:t>
            </a:r>
            <a:r>
              <a:rPr spc="-15" dirty="0"/>
              <a:t> </a:t>
            </a:r>
            <a:r>
              <a:rPr dirty="0"/>
              <a:t>-</a:t>
            </a:r>
            <a:r>
              <a:rPr spc="-25" dirty="0"/>
              <a:t> </a:t>
            </a:r>
            <a:r>
              <a:rPr spc="-5" dirty="0"/>
              <a:t>Methods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0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2824" y="977900"/>
            <a:ext cx="96043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b="1" spc="-5" dirty="0">
                <a:latin typeface="Times New Roman"/>
                <a:cs typeface="Times New Roman"/>
              </a:rPr>
              <a:t>method </a:t>
            </a:r>
            <a:r>
              <a:rPr sz="2400" spc="-5" dirty="0">
                <a:latin typeface="Times New Roman"/>
                <a:cs typeface="Times New Roman"/>
              </a:rPr>
              <a:t>is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5" dirty="0">
                <a:latin typeface="Times New Roman"/>
                <a:cs typeface="Times New Roman"/>
              </a:rPr>
              <a:t>collection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-5" dirty="0">
                <a:latin typeface="Times New Roman"/>
                <a:cs typeface="Times New Roman"/>
              </a:rPr>
              <a:t>statements that are grouped together to perform an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operation.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54062" y="2206046"/>
            <a:ext cx="6643370" cy="3482975"/>
          </a:xfrm>
          <a:prstGeom prst="rect">
            <a:avLst/>
          </a:prstGeom>
          <a:ln w="19312">
            <a:solidFill>
              <a:srgbClr val="000000"/>
            </a:solidFill>
          </a:ln>
        </p:spPr>
        <p:txBody>
          <a:bodyPr vert="horz" wrap="square" lIns="0" tIns="170815" rIns="0" bIns="0" rtlCol="0">
            <a:spAutoFit/>
          </a:bodyPr>
          <a:lstStyle/>
          <a:p>
            <a:pPr marL="476250">
              <a:lnSpc>
                <a:spcPct val="100000"/>
              </a:lnSpc>
              <a:spcBef>
                <a:spcPts val="1345"/>
              </a:spcBef>
            </a:pPr>
            <a:r>
              <a:rPr sz="1600" b="1" spc="5" dirty="0">
                <a:solidFill>
                  <a:srgbClr val="000050"/>
                </a:solidFill>
                <a:latin typeface="Courier New"/>
                <a:cs typeface="Courier New"/>
              </a:rPr>
              <a:t>public</a:t>
            </a:r>
            <a:r>
              <a:rPr sz="1600" b="1" spc="10" dirty="0">
                <a:solidFill>
                  <a:srgbClr val="000050"/>
                </a:solidFill>
                <a:latin typeface="Courier New"/>
                <a:cs typeface="Courier New"/>
              </a:rPr>
              <a:t> </a:t>
            </a:r>
            <a:r>
              <a:rPr sz="1600" b="1" spc="5" dirty="0">
                <a:solidFill>
                  <a:srgbClr val="000050"/>
                </a:solidFill>
                <a:latin typeface="Courier New"/>
                <a:cs typeface="Courier New"/>
              </a:rPr>
              <a:t>static</a:t>
            </a:r>
            <a:r>
              <a:rPr sz="1600" b="1" spc="15" dirty="0">
                <a:solidFill>
                  <a:srgbClr val="000050"/>
                </a:solidFill>
                <a:latin typeface="Courier New"/>
                <a:cs typeface="Courier New"/>
              </a:rPr>
              <a:t> </a:t>
            </a:r>
            <a:r>
              <a:rPr sz="1600" b="1" spc="10" dirty="0">
                <a:solidFill>
                  <a:srgbClr val="000050"/>
                </a:solidFill>
                <a:latin typeface="Courier New"/>
                <a:cs typeface="Courier New"/>
              </a:rPr>
              <a:t>int</a:t>
            </a:r>
            <a:r>
              <a:rPr sz="1600" b="1" spc="20" dirty="0">
                <a:solidFill>
                  <a:srgbClr val="000050"/>
                </a:solidFill>
                <a:latin typeface="Courier New"/>
                <a:cs typeface="Courier New"/>
              </a:rPr>
              <a:t> </a:t>
            </a:r>
            <a:r>
              <a:rPr sz="1600" spc="10" dirty="0">
                <a:latin typeface="Courier New"/>
                <a:cs typeface="Courier New"/>
              </a:rPr>
              <a:t>max(</a:t>
            </a:r>
            <a:r>
              <a:rPr sz="1600" b="1" spc="10" dirty="0">
                <a:solidFill>
                  <a:srgbClr val="000050"/>
                </a:solidFill>
                <a:latin typeface="Courier New"/>
                <a:cs typeface="Courier New"/>
              </a:rPr>
              <a:t>int</a:t>
            </a:r>
            <a:r>
              <a:rPr sz="1600" b="1" spc="15" dirty="0">
                <a:solidFill>
                  <a:srgbClr val="000050"/>
                </a:solidFill>
                <a:latin typeface="Courier New"/>
                <a:cs typeface="Courier New"/>
              </a:rPr>
              <a:t> </a:t>
            </a:r>
            <a:r>
              <a:rPr sz="1600" spc="5" dirty="0">
                <a:latin typeface="Courier New"/>
                <a:cs typeface="Courier New"/>
              </a:rPr>
              <a:t>num1,</a:t>
            </a:r>
            <a:r>
              <a:rPr sz="1600" spc="15" dirty="0">
                <a:latin typeface="Courier New"/>
                <a:cs typeface="Courier New"/>
              </a:rPr>
              <a:t> </a:t>
            </a:r>
            <a:r>
              <a:rPr sz="1600" b="1" spc="10" dirty="0">
                <a:solidFill>
                  <a:srgbClr val="000050"/>
                </a:solidFill>
                <a:latin typeface="Courier New"/>
                <a:cs typeface="Courier New"/>
              </a:rPr>
              <a:t>int</a:t>
            </a:r>
            <a:r>
              <a:rPr sz="1600" b="1" spc="15" dirty="0">
                <a:solidFill>
                  <a:srgbClr val="000050"/>
                </a:solidFill>
                <a:latin typeface="Courier New"/>
                <a:cs typeface="Courier New"/>
              </a:rPr>
              <a:t> </a:t>
            </a:r>
            <a:r>
              <a:rPr sz="1600" spc="5" dirty="0">
                <a:latin typeface="Courier New"/>
                <a:cs typeface="Courier New"/>
              </a:rPr>
              <a:t>num2)</a:t>
            </a:r>
            <a:r>
              <a:rPr sz="1600" spc="15" dirty="0">
                <a:latin typeface="Courier New"/>
                <a:cs typeface="Courier New"/>
              </a:rPr>
              <a:t> </a:t>
            </a:r>
            <a:r>
              <a:rPr sz="1600" spc="10" dirty="0"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500">
              <a:latin typeface="Courier New"/>
              <a:cs typeface="Courier New"/>
            </a:endParaRPr>
          </a:p>
          <a:p>
            <a:pPr marL="784860">
              <a:lnSpc>
                <a:spcPct val="100000"/>
              </a:lnSpc>
            </a:pPr>
            <a:r>
              <a:rPr sz="1600" b="1" spc="10" dirty="0">
                <a:solidFill>
                  <a:srgbClr val="000050"/>
                </a:solidFill>
                <a:latin typeface="Courier New"/>
                <a:cs typeface="Courier New"/>
              </a:rPr>
              <a:t>int</a:t>
            </a:r>
            <a:r>
              <a:rPr sz="1600" b="1" spc="-35" dirty="0">
                <a:solidFill>
                  <a:srgbClr val="000050"/>
                </a:solidFill>
                <a:latin typeface="Courier New"/>
                <a:cs typeface="Courier New"/>
              </a:rPr>
              <a:t> </a:t>
            </a:r>
            <a:r>
              <a:rPr sz="1600" spc="10" dirty="0">
                <a:latin typeface="Courier New"/>
                <a:cs typeface="Courier New"/>
              </a:rPr>
              <a:t>result;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00">
              <a:latin typeface="Courier New"/>
              <a:cs typeface="Courier New"/>
            </a:endParaRPr>
          </a:p>
          <a:p>
            <a:pPr marL="1031875" marR="3872229" indent="-247650">
              <a:lnSpc>
                <a:spcPts val="1830"/>
              </a:lnSpc>
              <a:spcBef>
                <a:spcPts val="5"/>
              </a:spcBef>
            </a:pPr>
            <a:r>
              <a:rPr sz="1600" b="1" spc="10" dirty="0">
                <a:solidFill>
                  <a:srgbClr val="000050"/>
                </a:solidFill>
                <a:latin typeface="Courier New"/>
                <a:cs typeface="Courier New"/>
              </a:rPr>
              <a:t>if</a:t>
            </a:r>
            <a:r>
              <a:rPr sz="1600" b="1" spc="-10" dirty="0">
                <a:solidFill>
                  <a:srgbClr val="000050"/>
                </a:solidFill>
                <a:latin typeface="Courier New"/>
                <a:cs typeface="Courier New"/>
              </a:rPr>
              <a:t> </a:t>
            </a:r>
            <a:r>
              <a:rPr sz="1600" spc="5" dirty="0">
                <a:latin typeface="Courier New"/>
                <a:cs typeface="Courier New"/>
              </a:rPr>
              <a:t>(num1</a:t>
            </a:r>
            <a:r>
              <a:rPr sz="1600" spc="-10" dirty="0">
                <a:latin typeface="Courier New"/>
                <a:cs typeface="Courier New"/>
              </a:rPr>
              <a:t> </a:t>
            </a:r>
            <a:r>
              <a:rPr sz="1600" spc="10" dirty="0">
                <a:latin typeface="Courier New"/>
                <a:cs typeface="Courier New"/>
              </a:rPr>
              <a:t>&gt;</a:t>
            </a:r>
            <a:r>
              <a:rPr sz="1600" spc="-5" dirty="0">
                <a:latin typeface="Courier New"/>
                <a:cs typeface="Courier New"/>
              </a:rPr>
              <a:t> </a:t>
            </a:r>
            <a:r>
              <a:rPr sz="1600" spc="10" dirty="0">
                <a:latin typeface="Courier New"/>
                <a:cs typeface="Courier New"/>
              </a:rPr>
              <a:t>num2) </a:t>
            </a:r>
            <a:r>
              <a:rPr sz="1600" spc="-944" dirty="0">
                <a:latin typeface="Courier New"/>
                <a:cs typeface="Courier New"/>
              </a:rPr>
              <a:t> </a:t>
            </a:r>
            <a:r>
              <a:rPr sz="1600" spc="5" dirty="0">
                <a:latin typeface="Courier New"/>
                <a:cs typeface="Courier New"/>
              </a:rPr>
              <a:t>result</a:t>
            </a:r>
            <a:r>
              <a:rPr sz="1600" spc="-20" dirty="0">
                <a:latin typeface="Courier New"/>
                <a:cs typeface="Courier New"/>
              </a:rPr>
              <a:t> </a:t>
            </a:r>
            <a:r>
              <a:rPr sz="1600" spc="10" dirty="0">
                <a:latin typeface="Courier New"/>
                <a:cs typeface="Courier New"/>
              </a:rPr>
              <a:t>=</a:t>
            </a:r>
            <a:r>
              <a:rPr sz="1600" spc="-20" dirty="0">
                <a:latin typeface="Courier New"/>
                <a:cs typeface="Courier New"/>
              </a:rPr>
              <a:t> </a:t>
            </a:r>
            <a:r>
              <a:rPr sz="1600" spc="10" dirty="0">
                <a:latin typeface="Courier New"/>
                <a:cs typeface="Courier New"/>
              </a:rPr>
              <a:t>num1;</a:t>
            </a:r>
            <a:endParaRPr sz="1600">
              <a:latin typeface="Courier New"/>
              <a:cs typeface="Courier New"/>
            </a:endParaRPr>
          </a:p>
          <a:p>
            <a:pPr marL="784860">
              <a:lnSpc>
                <a:spcPts val="1735"/>
              </a:lnSpc>
            </a:pPr>
            <a:r>
              <a:rPr sz="1600" b="1" spc="10" dirty="0">
                <a:solidFill>
                  <a:srgbClr val="000050"/>
                </a:solidFill>
                <a:latin typeface="Courier New"/>
                <a:cs typeface="Courier New"/>
              </a:rPr>
              <a:t>else</a:t>
            </a:r>
            <a:endParaRPr sz="1600">
              <a:latin typeface="Courier New"/>
              <a:cs typeface="Courier New"/>
            </a:endParaRPr>
          </a:p>
          <a:p>
            <a:pPr marL="1031875">
              <a:lnSpc>
                <a:spcPts val="1875"/>
              </a:lnSpc>
            </a:pPr>
            <a:r>
              <a:rPr sz="1600" spc="5" dirty="0">
                <a:latin typeface="Courier New"/>
                <a:cs typeface="Courier New"/>
              </a:rPr>
              <a:t>result</a:t>
            </a:r>
            <a:r>
              <a:rPr sz="1600" spc="-15" dirty="0">
                <a:latin typeface="Courier New"/>
                <a:cs typeface="Courier New"/>
              </a:rPr>
              <a:t> </a:t>
            </a:r>
            <a:r>
              <a:rPr sz="1600" spc="10" dirty="0">
                <a:latin typeface="Courier New"/>
                <a:cs typeface="Courier New"/>
              </a:rPr>
              <a:t>=</a:t>
            </a:r>
            <a:r>
              <a:rPr sz="1600" spc="-15" dirty="0">
                <a:latin typeface="Courier New"/>
                <a:cs typeface="Courier New"/>
              </a:rPr>
              <a:t> </a:t>
            </a:r>
            <a:r>
              <a:rPr sz="1600" spc="10" dirty="0">
                <a:latin typeface="Courier New"/>
                <a:cs typeface="Courier New"/>
              </a:rPr>
              <a:t>num2;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500">
              <a:latin typeface="Courier New"/>
              <a:cs typeface="Courier New"/>
            </a:endParaRPr>
          </a:p>
          <a:p>
            <a:pPr marL="784860">
              <a:lnSpc>
                <a:spcPts val="1875"/>
              </a:lnSpc>
            </a:pPr>
            <a:r>
              <a:rPr sz="1600" b="1" spc="10" dirty="0">
                <a:solidFill>
                  <a:srgbClr val="000050"/>
                </a:solidFill>
                <a:latin typeface="Courier New"/>
                <a:cs typeface="Courier New"/>
              </a:rPr>
              <a:t>return</a:t>
            </a:r>
            <a:r>
              <a:rPr sz="1600" b="1" spc="-30" dirty="0">
                <a:solidFill>
                  <a:srgbClr val="000050"/>
                </a:solidFill>
                <a:latin typeface="Courier New"/>
                <a:cs typeface="Courier New"/>
              </a:rPr>
              <a:t> </a:t>
            </a:r>
            <a:r>
              <a:rPr sz="1600" spc="10" dirty="0">
                <a:latin typeface="Courier New"/>
                <a:cs typeface="Courier New"/>
              </a:rPr>
              <a:t>result;</a:t>
            </a:r>
            <a:endParaRPr sz="1600">
              <a:latin typeface="Courier New"/>
              <a:cs typeface="Courier New"/>
            </a:endParaRPr>
          </a:p>
          <a:p>
            <a:pPr marL="476250">
              <a:lnSpc>
                <a:spcPts val="1875"/>
              </a:lnSpc>
            </a:pPr>
            <a:r>
              <a:rPr sz="1600" spc="10" dirty="0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15466" y="1819257"/>
            <a:ext cx="1226820" cy="2425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00" spc="5" dirty="0">
                <a:latin typeface="Times New Roman"/>
                <a:cs typeface="Times New Roman"/>
              </a:rPr>
              <a:t>Define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a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method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854244" y="1845056"/>
            <a:ext cx="1236980" cy="2425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00" spc="5" dirty="0">
                <a:latin typeface="Times New Roman"/>
                <a:cs typeface="Times New Roman"/>
              </a:rPr>
              <a:t>Invoke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a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method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828581" y="2231845"/>
            <a:ext cx="2961005" cy="2889885"/>
          </a:xfrm>
          <a:prstGeom prst="rect">
            <a:avLst/>
          </a:prstGeom>
          <a:ln w="19312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800">
              <a:latin typeface="Times New Roman"/>
              <a:cs typeface="Times New Roman"/>
            </a:endParaRPr>
          </a:p>
          <a:p>
            <a:pPr marL="347345">
              <a:lnSpc>
                <a:spcPct val="100000"/>
              </a:lnSpc>
              <a:spcBef>
                <a:spcPts val="5"/>
              </a:spcBef>
            </a:pPr>
            <a:r>
              <a:rPr sz="1600" b="1" spc="10" dirty="0">
                <a:solidFill>
                  <a:srgbClr val="000050"/>
                </a:solidFill>
                <a:latin typeface="Courier New"/>
                <a:cs typeface="Courier New"/>
              </a:rPr>
              <a:t>int</a:t>
            </a:r>
            <a:r>
              <a:rPr sz="1600" b="1" spc="-5" dirty="0">
                <a:solidFill>
                  <a:srgbClr val="000050"/>
                </a:solidFill>
                <a:latin typeface="Courier New"/>
                <a:cs typeface="Courier New"/>
              </a:rPr>
              <a:t> </a:t>
            </a:r>
            <a:r>
              <a:rPr sz="1600" spc="10" dirty="0">
                <a:latin typeface="Courier New"/>
                <a:cs typeface="Courier New"/>
              </a:rPr>
              <a:t>z</a:t>
            </a:r>
            <a:r>
              <a:rPr sz="1600" dirty="0">
                <a:latin typeface="Courier New"/>
                <a:cs typeface="Courier New"/>
              </a:rPr>
              <a:t> </a:t>
            </a:r>
            <a:r>
              <a:rPr sz="1600" spc="10" dirty="0">
                <a:latin typeface="Courier New"/>
                <a:cs typeface="Courier New"/>
              </a:rPr>
              <a:t>=</a:t>
            </a:r>
            <a:r>
              <a:rPr sz="1600" dirty="0">
                <a:latin typeface="Courier New"/>
                <a:cs typeface="Courier New"/>
              </a:rPr>
              <a:t> </a:t>
            </a:r>
            <a:r>
              <a:rPr sz="1600" spc="5" dirty="0">
                <a:latin typeface="Courier New"/>
                <a:cs typeface="Courier New"/>
              </a:rPr>
              <a:t>max(x,</a:t>
            </a:r>
            <a:r>
              <a:rPr sz="1600" spc="-5" dirty="0">
                <a:latin typeface="Courier New"/>
                <a:cs typeface="Courier New"/>
              </a:rPr>
              <a:t> </a:t>
            </a:r>
            <a:r>
              <a:rPr sz="1600" spc="5" dirty="0">
                <a:latin typeface="Courier New"/>
                <a:cs typeface="Courier New"/>
              </a:rPr>
              <a:t>y);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650">
              <a:latin typeface="Courier New"/>
              <a:cs typeface="Courier New"/>
            </a:endParaRPr>
          </a:p>
          <a:p>
            <a:pPr marL="1637030" marR="247650" indent="-198120">
              <a:lnSpc>
                <a:spcPts val="1630"/>
              </a:lnSpc>
            </a:pPr>
            <a:r>
              <a:rPr sz="1400" spc="5" dirty="0">
                <a:latin typeface="Times New Roman"/>
                <a:cs typeface="Times New Roman"/>
              </a:rPr>
              <a:t>actual</a:t>
            </a:r>
            <a:r>
              <a:rPr sz="1400" spc="-7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parameters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5" dirty="0">
                <a:latin typeface="Times New Roman"/>
                <a:cs typeface="Times New Roman"/>
              </a:rPr>
              <a:t>(arguments)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991349" y="3005821"/>
            <a:ext cx="154940" cy="379730"/>
          </a:xfrm>
          <a:custGeom>
            <a:avLst/>
            <a:gdLst/>
            <a:ahLst/>
            <a:cxnLst/>
            <a:rect l="l" t="t" r="r" b="b"/>
            <a:pathLst>
              <a:path w="154940" h="379729">
                <a:moveTo>
                  <a:pt x="77240" y="103196"/>
                </a:moveTo>
                <a:lnTo>
                  <a:pt x="64367" y="111795"/>
                </a:lnTo>
                <a:lnTo>
                  <a:pt x="64368" y="379248"/>
                </a:lnTo>
                <a:lnTo>
                  <a:pt x="90115" y="379248"/>
                </a:lnTo>
                <a:lnTo>
                  <a:pt x="90112" y="111795"/>
                </a:lnTo>
                <a:lnTo>
                  <a:pt x="77240" y="103196"/>
                </a:lnTo>
                <a:close/>
              </a:path>
              <a:path w="154940" h="379729">
                <a:moveTo>
                  <a:pt x="77240" y="0"/>
                </a:moveTo>
                <a:lnTo>
                  <a:pt x="0" y="154795"/>
                </a:lnTo>
                <a:lnTo>
                  <a:pt x="64366" y="111796"/>
                </a:lnTo>
                <a:lnTo>
                  <a:pt x="64366" y="103196"/>
                </a:lnTo>
                <a:lnTo>
                  <a:pt x="128735" y="103196"/>
                </a:lnTo>
                <a:lnTo>
                  <a:pt x="77240" y="0"/>
                </a:lnTo>
                <a:close/>
              </a:path>
              <a:path w="154940" h="379729">
                <a:moveTo>
                  <a:pt x="128735" y="103196"/>
                </a:moveTo>
                <a:lnTo>
                  <a:pt x="90112" y="103196"/>
                </a:lnTo>
                <a:lnTo>
                  <a:pt x="90114" y="111796"/>
                </a:lnTo>
                <a:lnTo>
                  <a:pt x="154484" y="154795"/>
                </a:lnTo>
                <a:lnTo>
                  <a:pt x="128735" y="103196"/>
                </a:lnTo>
                <a:close/>
              </a:path>
              <a:path w="154940" h="379729">
                <a:moveTo>
                  <a:pt x="77240" y="103196"/>
                </a:moveTo>
                <a:lnTo>
                  <a:pt x="64366" y="103196"/>
                </a:lnTo>
                <a:lnTo>
                  <a:pt x="64366" y="111796"/>
                </a:lnTo>
                <a:lnTo>
                  <a:pt x="77240" y="103196"/>
                </a:lnTo>
                <a:close/>
              </a:path>
              <a:path w="154940" h="379729">
                <a:moveTo>
                  <a:pt x="90112" y="103196"/>
                </a:moveTo>
                <a:lnTo>
                  <a:pt x="77240" y="103196"/>
                </a:lnTo>
                <a:lnTo>
                  <a:pt x="90112" y="111795"/>
                </a:lnTo>
                <a:lnTo>
                  <a:pt x="90112" y="1031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56635" y="3005821"/>
            <a:ext cx="154940" cy="397510"/>
          </a:xfrm>
          <a:custGeom>
            <a:avLst/>
            <a:gdLst/>
            <a:ahLst/>
            <a:cxnLst/>
            <a:rect l="l" t="t" r="r" b="b"/>
            <a:pathLst>
              <a:path w="154940" h="397510">
                <a:moveTo>
                  <a:pt x="77238" y="103196"/>
                </a:moveTo>
                <a:lnTo>
                  <a:pt x="64365" y="111796"/>
                </a:lnTo>
                <a:lnTo>
                  <a:pt x="64367" y="397308"/>
                </a:lnTo>
                <a:lnTo>
                  <a:pt x="90115" y="397308"/>
                </a:lnTo>
                <a:lnTo>
                  <a:pt x="90112" y="111796"/>
                </a:lnTo>
                <a:lnTo>
                  <a:pt x="77238" y="103196"/>
                </a:lnTo>
                <a:close/>
              </a:path>
              <a:path w="154940" h="397510">
                <a:moveTo>
                  <a:pt x="77238" y="0"/>
                </a:moveTo>
                <a:lnTo>
                  <a:pt x="0" y="154795"/>
                </a:lnTo>
                <a:lnTo>
                  <a:pt x="64364" y="111796"/>
                </a:lnTo>
                <a:lnTo>
                  <a:pt x="64364" y="103196"/>
                </a:lnTo>
                <a:lnTo>
                  <a:pt x="128734" y="103196"/>
                </a:lnTo>
                <a:lnTo>
                  <a:pt x="77238" y="0"/>
                </a:lnTo>
                <a:close/>
              </a:path>
              <a:path w="154940" h="397510">
                <a:moveTo>
                  <a:pt x="128734" y="103196"/>
                </a:moveTo>
                <a:lnTo>
                  <a:pt x="90112" y="103196"/>
                </a:lnTo>
                <a:lnTo>
                  <a:pt x="90113" y="111796"/>
                </a:lnTo>
                <a:lnTo>
                  <a:pt x="154482" y="154795"/>
                </a:lnTo>
                <a:lnTo>
                  <a:pt x="128734" y="103196"/>
                </a:lnTo>
                <a:close/>
              </a:path>
              <a:path w="154940" h="397510">
                <a:moveTo>
                  <a:pt x="77238" y="103196"/>
                </a:moveTo>
                <a:lnTo>
                  <a:pt x="64364" y="103196"/>
                </a:lnTo>
                <a:lnTo>
                  <a:pt x="64364" y="111796"/>
                </a:lnTo>
                <a:lnTo>
                  <a:pt x="77238" y="103196"/>
                </a:lnTo>
                <a:close/>
              </a:path>
              <a:path w="154940" h="397510">
                <a:moveTo>
                  <a:pt x="90112" y="103196"/>
                </a:moveTo>
                <a:lnTo>
                  <a:pt x="77238" y="103196"/>
                </a:lnTo>
                <a:lnTo>
                  <a:pt x="90112" y="111796"/>
                </a:lnTo>
                <a:lnTo>
                  <a:pt x="90112" y="1031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993139" y="118871"/>
            <a:ext cx="4050029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5.2.</a:t>
            </a:r>
            <a:r>
              <a:rPr spc="-25" dirty="0"/>
              <a:t> </a:t>
            </a:r>
            <a:r>
              <a:rPr spc="-5" dirty="0"/>
              <a:t>Defining</a:t>
            </a:r>
            <a:r>
              <a:rPr spc="-20" dirty="0"/>
              <a:t> </a:t>
            </a:r>
            <a:r>
              <a:rPr spc="-5" dirty="0"/>
              <a:t>Methods</a:t>
            </a:r>
          </a:p>
        </p:txBody>
      </p:sp>
      <p:grpSp>
        <p:nvGrpSpPr>
          <p:cNvPr id="10" name="object 10"/>
          <p:cNvGrpSpPr/>
          <p:nvPr/>
        </p:nvGrpSpPr>
        <p:grpSpPr>
          <a:xfrm>
            <a:off x="0" y="0"/>
            <a:ext cx="12192000" cy="1250950"/>
            <a:chOff x="0" y="0"/>
            <a:chExt cx="12192000" cy="1250950"/>
          </a:xfrm>
        </p:grpSpPr>
        <p:sp>
          <p:nvSpPr>
            <p:cNvPr id="11" name="object 11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</p:grp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Lecture</a:t>
            </a:r>
            <a:r>
              <a:rPr spc="-15" dirty="0"/>
              <a:t> </a:t>
            </a:r>
            <a:r>
              <a:rPr dirty="0"/>
              <a:t>5</a:t>
            </a:r>
            <a:r>
              <a:rPr spc="-15" dirty="0"/>
              <a:t> </a:t>
            </a:r>
            <a:r>
              <a:rPr dirty="0"/>
              <a:t>-</a:t>
            </a:r>
            <a:r>
              <a:rPr spc="-25" dirty="0"/>
              <a:t> </a:t>
            </a:r>
            <a:r>
              <a:rPr spc="-5" dirty="0"/>
              <a:t>Methods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0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6444" y="949959"/>
            <a:ext cx="1021969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i="1" dirty="0">
                <a:latin typeface="Times New Roman"/>
                <a:cs typeface="Times New Roman"/>
              </a:rPr>
              <a:t>Method </a:t>
            </a:r>
            <a:r>
              <a:rPr sz="2500" i="1" spc="-10" dirty="0">
                <a:latin typeface="Times New Roman"/>
                <a:cs typeface="Times New Roman"/>
              </a:rPr>
              <a:t>signature</a:t>
            </a:r>
            <a:r>
              <a:rPr sz="2500" i="1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is the combination of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the method name and the parameter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list.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93139" y="118871"/>
            <a:ext cx="4050029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5.2.</a:t>
            </a:r>
            <a:r>
              <a:rPr spc="-25" dirty="0"/>
              <a:t> </a:t>
            </a:r>
            <a:r>
              <a:rPr spc="-5" dirty="0"/>
              <a:t>Defining</a:t>
            </a:r>
            <a:r>
              <a:rPr spc="-20" dirty="0"/>
              <a:t> </a:t>
            </a:r>
            <a:r>
              <a:rPr spc="-5" dirty="0"/>
              <a:t>Methods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09911" y="1948541"/>
            <a:ext cx="2460625" cy="314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1900" b="1" spc="-15" dirty="0">
                <a:solidFill>
                  <a:srgbClr val="000050"/>
                </a:solidFill>
                <a:latin typeface="Courier New"/>
                <a:cs typeface="Courier New"/>
              </a:rPr>
              <a:t>public</a:t>
            </a:r>
            <a:r>
              <a:rPr sz="1900" b="1" spc="-30" dirty="0">
                <a:solidFill>
                  <a:srgbClr val="000050"/>
                </a:solidFill>
                <a:latin typeface="Courier New"/>
                <a:cs typeface="Courier New"/>
              </a:rPr>
              <a:t> </a:t>
            </a:r>
            <a:r>
              <a:rPr sz="1900" b="1" spc="-15" dirty="0">
                <a:solidFill>
                  <a:srgbClr val="000050"/>
                </a:solidFill>
                <a:latin typeface="Courier New"/>
                <a:cs typeface="Courier New"/>
              </a:rPr>
              <a:t>static</a:t>
            </a:r>
            <a:r>
              <a:rPr sz="1900" b="1" spc="-25" dirty="0">
                <a:solidFill>
                  <a:srgbClr val="000050"/>
                </a:solidFill>
                <a:latin typeface="Courier New"/>
                <a:cs typeface="Courier New"/>
              </a:rPr>
              <a:t> </a:t>
            </a:r>
            <a:r>
              <a:rPr sz="1900" b="1" spc="-10" dirty="0">
                <a:solidFill>
                  <a:srgbClr val="000050"/>
                </a:solidFill>
                <a:latin typeface="Courier New"/>
                <a:cs typeface="Courier New"/>
              </a:rPr>
              <a:t>int</a:t>
            </a:r>
            <a:endParaRPr sz="19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46054" y="1980103"/>
            <a:ext cx="3380104" cy="288290"/>
          </a:xfrm>
          <a:prstGeom prst="rect">
            <a:avLst/>
          </a:prstGeom>
          <a:solidFill>
            <a:srgbClr val="FF6600">
              <a:alpha val="36079"/>
            </a:srgbClr>
          </a:solidFill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5244">
              <a:lnSpc>
                <a:spcPts val="2125"/>
              </a:lnSpc>
            </a:pPr>
            <a:r>
              <a:rPr sz="1900" spc="-10" dirty="0">
                <a:latin typeface="Courier New"/>
                <a:cs typeface="Courier New"/>
              </a:rPr>
              <a:t>max(</a:t>
            </a:r>
            <a:r>
              <a:rPr sz="1900" b="1" spc="-10" dirty="0">
                <a:solidFill>
                  <a:srgbClr val="000050"/>
                </a:solidFill>
                <a:latin typeface="Courier New"/>
                <a:cs typeface="Courier New"/>
              </a:rPr>
              <a:t>int</a:t>
            </a:r>
            <a:r>
              <a:rPr sz="1900" b="1" spc="-20" dirty="0">
                <a:solidFill>
                  <a:srgbClr val="000050"/>
                </a:solidFill>
                <a:latin typeface="Courier New"/>
                <a:cs typeface="Courier New"/>
              </a:rPr>
              <a:t> </a:t>
            </a:r>
            <a:r>
              <a:rPr sz="1900" spc="-15" dirty="0">
                <a:latin typeface="Courier New"/>
                <a:cs typeface="Courier New"/>
              </a:rPr>
              <a:t>num1, </a:t>
            </a:r>
            <a:r>
              <a:rPr sz="1900" b="1" spc="-10" dirty="0">
                <a:solidFill>
                  <a:srgbClr val="000050"/>
                </a:solidFill>
                <a:latin typeface="Courier New"/>
                <a:cs typeface="Courier New"/>
              </a:rPr>
              <a:t>int</a:t>
            </a:r>
            <a:r>
              <a:rPr sz="1900" b="1" spc="-20" dirty="0">
                <a:solidFill>
                  <a:srgbClr val="000050"/>
                </a:solidFill>
                <a:latin typeface="Courier New"/>
                <a:cs typeface="Courier New"/>
              </a:rPr>
              <a:t> </a:t>
            </a:r>
            <a:r>
              <a:rPr sz="1900" spc="-15" dirty="0">
                <a:latin typeface="Courier New"/>
                <a:cs typeface="Courier New"/>
              </a:rPr>
              <a:t>num2)</a:t>
            </a:r>
            <a:endParaRPr sz="19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957709" y="1948541"/>
            <a:ext cx="156845" cy="314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1900" spc="-10" dirty="0">
                <a:latin typeface="Courier New"/>
                <a:cs typeface="Courier New"/>
              </a:rPr>
              <a:t>{</a:t>
            </a:r>
            <a:endParaRPr sz="19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69847" y="2489535"/>
            <a:ext cx="1597025" cy="314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1900" b="1" spc="-10" dirty="0">
                <a:solidFill>
                  <a:srgbClr val="000050"/>
                </a:solidFill>
                <a:latin typeface="Courier New"/>
                <a:cs typeface="Courier New"/>
              </a:rPr>
              <a:t>int</a:t>
            </a:r>
            <a:r>
              <a:rPr sz="1900" b="1" spc="-70" dirty="0">
                <a:solidFill>
                  <a:srgbClr val="000050"/>
                </a:solidFill>
                <a:latin typeface="Courier New"/>
                <a:cs typeface="Courier New"/>
              </a:rPr>
              <a:t> </a:t>
            </a:r>
            <a:r>
              <a:rPr sz="1900" spc="-10" dirty="0">
                <a:latin typeface="Courier New"/>
                <a:cs typeface="Courier New"/>
              </a:rPr>
              <a:t>result;</a:t>
            </a:r>
            <a:endParaRPr sz="19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69847" y="3060584"/>
            <a:ext cx="2317115" cy="1125855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287655" marR="5080" indent="-288290">
              <a:lnSpc>
                <a:spcPts val="2130"/>
              </a:lnSpc>
              <a:spcBef>
                <a:spcPts val="290"/>
              </a:spcBef>
            </a:pPr>
            <a:r>
              <a:rPr sz="1900" b="1" spc="-10" dirty="0">
                <a:solidFill>
                  <a:srgbClr val="000050"/>
                </a:solidFill>
                <a:latin typeface="Courier New"/>
                <a:cs typeface="Courier New"/>
              </a:rPr>
              <a:t>if</a:t>
            </a:r>
            <a:r>
              <a:rPr sz="1900" b="1" spc="-30" dirty="0">
                <a:solidFill>
                  <a:srgbClr val="000050"/>
                </a:solidFill>
                <a:latin typeface="Courier New"/>
                <a:cs typeface="Courier New"/>
              </a:rPr>
              <a:t> </a:t>
            </a:r>
            <a:r>
              <a:rPr sz="1900" spc="-15" dirty="0">
                <a:latin typeface="Courier New"/>
                <a:cs typeface="Courier New"/>
              </a:rPr>
              <a:t>(num1</a:t>
            </a:r>
            <a:r>
              <a:rPr sz="1900" spc="-25" dirty="0">
                <a:latin typeface="Courier New"/>
                <a:cs typeface="Courier New"/>
              </a:rPr>
              <a:t> </a:t>
            </a:r>
            <a:r>
              <a:rPr sz="1900" spc="-10" dirty="0">
                <a:latin typeface="Courier New"/>
                <a:cs typeface="Courier New"/>
              </a:rPr>
              <a:t>&gt;</a:t>
            </a:r>
            <a:r>
              <a:rPr sz="1900" spc="-25" dirty="0">
                <a:latin typeface="Courier New"/>
                <a:cs typeface="Courier New"/>
              </a:rPr>
              <a:t> </a:t>
            </a:r>
            <a:r>
              <a:rPr sz="1900" spc="-10" dirty="0">
                <a:latin typeface="Courier New"/>
                <a:cs typeface="Courier New"/>
              </a:rPr>
              <a:t>num2) </a:t>
            </a:r>
            <a:r>
              <a:rPr sz="1900" spc="-1125" dirty="0">
                <a:latin typeface="Courier New"/>
                <a:cs typeface="Courier New"/>
              </a:rPr>
              <a:t> </a:t>
            </a:r>
            <a:r>
              <a:rPr sz="1900" spc="-15" dirty="0">
                <a:latin typeface="Courier New"/>
                <a:cs typeface="Courier New"/>
              </a:rPr>
              <a:t>result</a:t>
            </a:r>
            <a:r>
              <a:rPr sz="1900" spc="-35" dirty="0">
                <a:latin typeface="Courier New"/>
                <a:cs typeface="Courier New"/>
              </a:rPr>
              <a:t> </a:t>
            </a:r>
            <a:r>
              <a:rPr sz="1900" spc="-10" dirty="0">
                <a:latin typeface="Courier New"/>
                <a:cs typeface="Courier New"/>
              </a:rPr>
              <a:t>=</a:t>
            </a:r>
            <a:r>
              <a:rPr sz="1900" spc="-35" dirty="0">
                <a:latin typeface="Courier New"/>
                <a:cs typeface="Courier New"/>
              </a:rPr>
              <a:t> </a:t>
            </a:r>
            <a:r>
              <a:rPr sz="1900" spc="-10" dirty="0">
                <a:latin typeface="Courier New"/>
                <a:cs typeface="Courier New"/>
              </a:rPr>
              <a:t>num1;</a:t>
            </a:r>
            <a:endParaRPr sz="1900">
              <a:latin typeface="Courier New"/>
              <a:cs typeface="Courier New"/>
            </a:endParaRPr>
          </a:p>
          <a:p>
            <a:pPr>
              <a:lnSpc>
                <a:spcPts val="2010"/>
              </a:lnSpc>
            </a:pPr>
            <a:r>
              <a:rPr sz="1900" b="1" spc="-10" dirty="0">
                <a:solidFill>
                  <a:srgbClr val="000050"/>
                </a:solidFill>
                <a:latin typeface="Courier New"/>
                <a:cs typeface="Courier New"/>
              </a:rPr>
              <a:t>else</a:t>
            </a:r>
            <a:endParaRPr sz="1900">
              <a:latin typeface="Courier New"/>
              <a:cs typeface="Courier New"/>
            </a:endParaRPr>
          </a:p>
          <a:p>
            <a:pPr marL="287655">
              <a:lnSpc>
                <a:spcPts val="2205"/>
              </a:lnSpc>
            </a:pPr>
            <a:r>
              <a:rPr sz="1900" spc="-15" dirty="0">
                <a:latin typeface="Courier New"/>
                <a:cs typeface="Courier New"/>
              </a:rPr>
              <a:t>result</a:t>
            </a:r>
            <a:r>
              <a:rPr sz="1900" spc="-35" dirty="0">
                <a:latin typeface="Courier New"/>
                <a:cs typeface="Courier New"/>
              </a:rPr>
              <a:t> </a:t>
            </a:r>
            <a:r>
              <a:rPr sz="1900" spc="-10" dirty="0">
                <a:latin typeface="Courier New"/>
                <a:cs typeface="Courier New"/>
              </a:rPr>
              <a:t>=</a:t>
            </a:r>
            <a:r>
              <a:rPr sz="1900" spc="-35" dirty="0">
                <a:latin typeface="Courier New"/>
                <a:cs typeface="Courier New"/>
              </a:rPr>
              <a:t> </a:t>
            </a:r>
            <a:r>
              <a:rPr sz="1900" spc="-10" dirty="0">
                <a:latin typeface="Courier New"/>
                <a:cs typeface="Courier New"/>
              </a:rPr>
              <a:t>num2;</a:t>
            </a:r>
            <a:endParaRPr sz="19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69847" y="4413069"/>
            <a:ext cx="2028825" cy="314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1900" b="1" spc="-10" dirty="0">
                <a:solidFill>
                  <a:srgbClr val="000050"/>
                </a:solidFill>
                <a:latin typeface="Courier New"/>
                <a:cs typeface="Courier New"/>
              </a:rPr>
              <a:t>return</a:t>
            </a:r>
            <a:r>
              <a:rPr sz="1900" b="1" spc="-60" dirty="0">
                <a:solidFill>
                  <a:srgbClr val="000050"/>
                </a:solidFill>
                <a:latin typeface="Courier New"/>
                <a:cs typeface="Courier New"/>
              </a:rPr>
              <a:t> </a:t>
            </a:r>
            <a:r>
              <a:rPr sz="1900" spc="-10" dirty="0">
                <a:latin typeface="Courier New"/>
                <a:cs typeface="Courier New"/>
              </a:rPr>
              <a:t>result;</a:t>
            </a:r>
            <a:endParaRPr sz="19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09911" y="4683566"/>
            <a:ext cx="156845" cy="314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1900" spc="-10" dirty="0">
                <a:latin typeface="Courier New"/>
                <a:cs typeface="Courier New"/>
              </a:rPr>
              <a:t>}</a:t>
            </a:r>
            <a:endParaRPr sz="1900">
              <a:latin typeface="Courier New"/>
              <a:cs typeface="Courier New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43759" y="1754610"/>
            <a:ext cx="7767955" cy="4080510"/>
            <a:chOff x="343759" y="1754610"/>
            <a:chExt cx="7767955" cy="4080510"/>
          </a:xfrm>
        </p:grpSpPr>
        <p:sp>
          <p:nvSpPr>
            <p:cNvPr id="12" name="object 12"/>
            <p:cNvSpPr/>
            <p:nvPr/>
          </p:nvSpPr>
          <p:spPr>
            <a:xfrm>
              <a:off x="385004" y="1765881"/>
              <a:ext cx="7726680" cy="0"/>
            </a:xfrm>
            <a:custGeom>
              <a:avLst/>
              <a:gdLst/>
              <a:ahLst/>
              <a:cxnLst/>
              <a:rect l="l" t="t" r="r" b="b"/>
              <a:pathLst>
                <a:path w="7726680">
                  <a:moveTo>
                    <a:pt x="0" y="0"/>
                  </a:moveTo>
                  <a:lnTo>
                    <a:pt x="7726629" y="2"/>
                  </a:lnTo>
                </a:path>
              </a:pathLst>
            </a:custGeom>
            <a:ln w="225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55007" y="1795936"/>
              <a:ext cx="0" cy="4018915"/>
            </a:xfrm>
            <a:custGeom>
              <a:avLst/>
              <a:gdLst/>
              <a:ahLst/>
              <a:cxnLst/>
              <a:rect l="l" t="t" r="r" b="b"/>
              <a:pathLst>
                <a:path h="4018915">
                  <a:moveTo>
                    <a:pt x="2" y="0"/>
                  </a:moveTo>
                  <a:lnTo>
                    <a:pt x="0" y="4018384"/>
                  </a:lnTo>
                </a:path>
              </a:pathLst>
            </a:custGeom>
            <a:ln w="224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5004" y="5823337"/>
              <a:ext cx="7726680" cy="0"/>
            </a:xfrm>
            <a:custGeom>
              <a:avLst/>
              <a:gdLst/>
              <a:ahLst/>
              <a:cxnLst/>
              <a:rect l="l" t="t" r="r" b="b"/>
              <a:pathLst>
                <a:path w="7726680">
                  <a:moveTo>
                    <a:pt x="0" y="0"/>
                  </a:moveTo>
                  <a:lnTo>
                    <a:pt x="7726629" y="2"/>
                  </a:lnTo>
                </a:path>
              </a:pathLst>
            </a:custGeom>
            <a:ln w="225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093637" y="1795936"/>
              <a:ext cx="0" cy="3997960"/>
            </a:xfrm>
            <a:custGeom>
              <a:avLst/>
              <a:gdLst/>
              <a:ahLst/>
              <a:cxnLst/>
              <a:rect l="l" t="t" r="r" b="b"/>
              <a:pathLst>
                <a:path h="3997960">
                  <a:moveTo>
                    <a:pt x="0" y="0"/>
                  </a:moveTo>
                  <a:lnTo>
                    <a:pt x="2" y="3997345"/>
                  </a:lnTo>
                </a:path>
              </a:pathLst>
            </a:custGeom>
            <a:ln w="224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3341052" y="1317381"/>
            <a:ext cx="1424940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spc="-5" dirty="0">
                <a:latin typeface="Times New Roman"/>
                <a:cs typeface="Times New Roman"/>
              </a:rPr>
              <a:t>Define</a:t>
            </a:r>
            <a:r>
              <a:rPr sz="1650" spc="-20" dirty="0">
                <a:latin typeface="Times New Roman"/>
                <a:cs typeface="Times New Roman"/>
              </a:rPr>
              <a:t> </a:t>
            </a:r>
            <a:r>
              <a:rPr sz="1650" dirty="0">
                <a:latin typeface="Times New Roman"/>
                <a:cs typeface="Times New Roman"/>
              </a:rPr>
              <a:t>a</a:t>
            </a:r>
            <a:r>
              <a:rPr sz="1650" spc="-20" dirty="0">
                <a:latin typeface="Times New Roman"/>
                <a:cs typeface="Times New Roman"/>
              </a:rPr>
              <a:t> </a:t>
            </a:r>
            <a:r>
              <a:rPr sz="1650" spc="-5" dirty="0">
                <a:latin typeface="Times New Roman"/>
                <a:cs typeface="Times New Roman"/>
              </a:rPr>
              <a:t>method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560548" y="1347436"/>
            <a:ext cx="1436370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dirty="0">
                <a:latin typeface="Times New Roman"/>
                <a:cs typeface="Times New Roman"/>
              </a:rPr>
              <a:t>Invoke</a:t>
            </a:r>
            <a:r>
              <a:rPr sz="1650" spc="-30" dirty="0">
                <a:latin typeface="Times New Roman"/>
                <a:cs typeface="Times New Roman"/>
              </a:rPr>
              <a:t> </a:t>
            </a:r>
            <a:r>
              <a:rPr sz="1650" dirty="0">
                <a:latin typeface="Times New Roman"/>
                <a:cs typeface="Times New Roman"/>
              </a:rPr>
              <a:t>a</a:t>
            </a:r>
            <a:r>
              <a:rPr sz="1650" spc="-30" dirty="0">
                <a:latin typeface="Times New Roman"/>
                <a:cs typeface="Times New Roman"/>
              </a:rPr>
              <a:t> </a:t>
            </a:r>
            <a:r>
              <a:rPr sz="1650" spc="-5" dirty="0">
                <a:latin typeface="Times New Roman"/>
                <a:cs typeface="Times New Roman"/>
              </a:rPr>
              <a:t>method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363591" y="1795937"/>
            <a:ext cx="3449954" cy="3366770"/>
          </a:xfrm>
          <a:prstGeom prst="rect">
            <a:avLst/>
          </a:prstGeom>
          <a:ln w="22498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100">
              <a:latin typeface="Times New Roman"/>
              <a:cs typeface="Times New Roman"/>
            </a:endParaRPr>
          </a:p>
          <a:p>
            <a:pPr marR="40005" algn="ctr">
              <a:lnSpc>
                <a:spcPct val="100000"/>
              </a:lnSpc>
            </a:pPr>
            <a:r>
              <a:rPr sz="1900" b="1" spc="-10" dirty="0">
                <a:solidFill>
                  <a:srgbClr val="000050"/>
                </a:solidFill>
                <a:latin typeface="Courier New"/>
                <a:cs typeface="Courier New"/>
              </a:rPr>
              <a:t>int</a:t>
            </a:r>
            <a:r>
              <a:rPr sz="1900" b="1" spc="-20" dirty="0">
                <a:solidFill>
                  <a:srgbClr val="000050"/>
                </a:solidFill>
                <a:latin typeface="Courier New"/>
                <a:cs typeface="Courier New"/>
              </a:rPr>
              <a:t> </a:t>
            </a:r>
            <a:r>
              <a:rPr sz="1900" spc="-10" dirty="0">
                <a:latin typeface="Courier New"/>
                <a:cs typeface="Courier New"/>
              </a:rPr>
              <a:t>z</a:t>
            </a:r>
            <a:r>
              <a:rPr sz="1900" spc="-20" dirty="0">
                <a:latin typeface="Courier New"/>
                <a:cs typeface="Courier New"/>
              </a:rPr>
              <a:t> </a:t>
            </a:r>
            <a:r>
              <a:rPr sz="1900" spc="-10" dirty="0">
                <a:latin typeface="Courier New"/>
                <a:cs typeface="Courier New"/>
              </a:rPr>
              <a:t>=</a:t>
            </a:r>
            <a:r>
              <a:rPr sz="1900" spc="-20" dirty="0">
                <a:latin typeface="Courier New"/>
                <a:cs typeface="Courier New"/>
              </a:rPr>
              <a:t> </a:t>
            </a:r>
            <a:r>
              <a:rPr sz="1900" spc="-15" dirty="0">
                <a:latin typeface="Courier New"/>
                <a:cs typeface="Courier New"/>
              </a:rPr>
              <a:t>max(x,</a:t>
            </a:r>
            <a:r>
              <a:rPr sz="1900" spc="-20" dirty="0">
                <a:latin typeface="Courier New"/>
                <a:cs typeface="Courier New"/>
              </a:rPr>
              <a:t> </a:t>
            </a:r>
            <a:r>
              <a:rPr sz="1900" spc="-15" dirty="0">
                <a:latin typeface="Courier New"/>
                <a:cs typeface="Courier New"/>
              </a:rPr>
              <a:t>y);</a:t>
            </a:r>
            <a:endParaRPr sz="1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100">
              <a:latin typeface="Courier New"/>
              <a:cs typeface="Courier New"/>
            </a:endParaRPr>
          </a:p>
          <a:p>
            <a:pPr marL="1906905" marR="289560" indent="-230504">
              <a:lnSpc>
                <a:spcPts val="1889"/>
              </a:lnSpc>
              <a:spcBef>
                <a:spcPts val="5"/>
              </a:spcBef>
            </a:pPr>
            <a:r>
              <a:rPr sz="1650" spc="-5" dirty="0">
                <a:latin typeface="Times New Roman"/>
                <a:cs typeface="Times New Roman"/>
              </a:rPr>
              <a:t>actual parameters </a:t>
            </a:r>
            <a:r>
              <a:rPr sz="1650" spc="-400" dirty="0">
                <a:latin typeface="Times New Roman"/>
                <a:cs typeface="Times New Roman"/>
              </a:rPr>
              <a:t> </a:t>
            </a:r>
            <a:r>
              <a:rPr sz="1650" spc="-5" dirty="0">
                <a:latin typeface="Times New Roman"/>
                <a:cs typeface="Times New Roman"/>
              </a:rPr>
              <a:t>(arguments)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0883143" y="2697593"/>
            <a:ext cx="180340" cy="441959"/>
          </a:xfrm>
          <a:custGeom>
            <a:avLst/>
            <a:gdLst/>
            <a:ahLst/>
            <a:cxnLst/>
            <a:rect l="l" t="t" r="r" b="b"/>
            <a:pathLst>
              <a:path w="180340" h="441960">
                <a:moveTo>
                  <a:pt x="89980" y="120222"/>
                </a:moveTo>
                <a:lnTo>
                  <a:pt x="74984" y="130240"/>
                </a:lnTo>
                <a:lnTo>
                  <a:pt x="74985" y="441812"/>
                </a:lnTo>
                <a:lnTo>
                  <a:pt x="104980" y="441812"/>
                </a:lnTo>
                <a:lnTo>
                  <a:pt x="104978" y="130240"/>
                </a:lnTo>
                <a:lnTo>
                  <a:pt x="89980" y="120222"/>
                </a:lnTo>
                <a:close/>
              </a:path>
              <a:path w="180340" h="441960">
                <a:moveTo>
                  <a:pt x="89980" y="0"/>
                </a:moveTo>
                <a:lnTo>
                  <a:pt x="0" y="180332"/>
                </a:lnTo>
                <a:lnTo>
                  <a:pt x="74983" y="130240"/>
                </a:lnTo>
                <a:lnTo>
                  <a:pt x="74983" y="120222"/>
                </a:lnTo>
                <a:lnTo>
                  <a:pt x="149972" y="120222"/>
                </a:lnTo>
                <a:lnTo>
                  <a:pt x="89980" y="0"/>
                </a:lnTo>
                <a:close/>
              </a:path>
              <a:path w="180340" h="441960">
                <a:moveTo>
                  <a:pt x="149972" y="120222"/>
                </a:moveTo>
                <a:lnTo>
                  <a:pt x="104978" y="120222"/>
                </a:lnTo>
                <a:lnTo>
                  <a:pt x="104979" y="130240"/>
                </a:lnTo>
                <a:lnTo>
                  <a:pt x="179967" y="180332"/>
                </a:lnTo>
                <a:lnTo>
                  <a:pt x="149972" y="120222"/>
                </a:lnTo>
                <a:close/>
              </a:path>
              <a:path w="180340" h="441960">
                <a:moveTo>
                  <a:pt x="89980" y="120222"/>
                </a:moveTo>
                <a:lnTo>
                  <a:pt x="74983" y="120222"/>
                </a:lnTo>
                <a:lnTo>
                  <a:pt x="74983" y="130240"/>
                </a:lnTo>
                <a:lnTo>
                  <a:pt x="89980" y="120222"/>
                </a:lnTo>
                <a:close/>
              </a:path>
              <a:path w="180340" h="441960">
                <a:moveTo>
                  <a:pt x="104978" y="120222"/>
                </a:moveTo>
                <a:lnTo>
                  <a:pt x="89980" y="120222"/>
                </a:lnTo>
                <a:lnTo>
                  <a:pt x="104978" y="130240"/>
                </a:lnTo>
                <a:lnTo>
                  <a:pt x="104978" y="1202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0493212" y="2697593"/>
            <a:ext cx="180340" cy="462915"/>
          </a:xfrm>
          <a:custGeom>
            <a:avLst/>
            <a:gdLst/>
            <a:ahLst/>
            <a:cxnLst/>
            <a:rect l="l" t="t" r="r" b="b"/>
            <a:pathLst>
              <a:path w="180340" h="462914">
                <a:moveTo>
                  <a:pt x="89980" y="120222"/>
                </a:moveTo>
                <a:lnTo>
                  <a:pt x="74984" y="130240"/>
                </a:lnTo>
                <a:lnTo>
                  <a:pt x="74985" y="462851"/>
                </a:lnTo>
                <a:lnTo>
                  <a:pt x="104980" y="462851"/>
                </a:lnTo>
                <a:lnTo>
                  <a:pt x="104978" y="130240"/>
                </a:lnTo>
                <a:lnTo>
                  <a:pt x="89980" y="120222"/>
                </a:lnTo>
                <a:close/>
              </a:path>
              <a:path w="180340" h="462914">
                <a:moveTo>
                  <a:pt x="89980" y="0"/>
                </a:moveTo>
                <a:lnTo>
                  <a:pt x="0" y="180332"/>
                </a:lnTo>
                <a:lnTo>
                  <a:pt x="74983" y="130240"/>
                </a:lnTo>
                <a:lnTo>
                  <a:pt x="74983" y="120222"/>
                </a:lnTo>
                <a:lnTo>
                  <a:pt x="149972" y="120222"/>
                </a:lnTo>
                <a:lnTo>
                  <a:pt x="89980" y="0"/>
                </a:lnTo>
                <a:close/>
              </a:path>
              <a:path w="180340" h="462914">
                <a:moveTo>
                  <a:pt x="149972" y="120222"/>
                </a:moveTo>
                <a:lnTo>
                  <a:pt x="104978" y="120222"/>
                </a:lnTo>
                <a:lnTo>
                  <a:pt x="104979" y="130240"/>
                </a:lnTo>
                <a:lnTo>
                  <a:pt x="179967" y="180332"/>
                </a:lnTo>
                <a:lnTo>
                  <a:pt x="149972" y="120222"/>
                </a:lnTo>
                <a:close/>
              </a:path>
              <a:path w="180340" h="462914">
                <a:moveTo>
                  <a:pt x="89980" y="120222"/>
                </a:moveTo>
                <a:lnTo>
                  <a:pt x="74983" y="120222"/>
                </a:lnTo>
                <a:lnTo>
                  <a:pt x="74983" y="130240"/>
                </a:lnTo>
                <a:lnTo>
                  <a:pt x="89980" y="120222"/>
                </a:lnTo>
                <a:close/>
              </a:path>
              <a:path w="180340" h="462914">
                <a:moveTo>
                  <a:pt x="104978" y="120222"/>
                </a:moveTo>
                <a:lnTo>
                  <a:pt x="89980" y="120222"/>
                </a:lnTo>
                <a:lnTo>
                  <a:pt x="104978" y="130240"/>
                </a:lnTo>
                <a:lnTo>
                  <a:pt x="104978" y="1202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1" name="object 21"/>
          <p:cNvGrpSpPr/>
          <p:nvPr/>
        </p:nvGrpSpPr>
        <p:grpSpPr>
          <a:xfrm>
            <a:off x="0" y="0"/>
            <a:ext cx="12192000" cy="1250950"/>
            <a:chOff x="0" y="0"/>
            <a:chExt cx="12192000" cy="1250950"/>
          </a:xfrm>
        </p:grpSpPr>
        <p:sp>
          <p:nvSpPr>
            <p:cNvPr id="22" name="object 22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</p:grpSp>
      <p:sp>
        <p:nvSpPr>
          <p:cNvPr id="25" name="object 2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Lecture</a:t>
            </a:r>
            <a:r>
              <a:rPr spc="-15" dirty="0"/>
              <a:t> </a:t>
            </a:r>
            <a:r>
              <a:rPr dirty="0"/>
              <a:t>5</a:t>
            </a:r>
            <a:r>
              <a:rPr spc="-15" dirty="0"/>
              <a:t> </a:t>
            </a:r>
            <a:r>
              <a:rPr dirty="0"/>
              <a:t>-</a:t>
            </a:r>
            <a:r>
              <a:rPr spc="-25" dirty="0"/>
              <a:t> </a:t>
            </a:r>
            <a:r>
              <a:rPr spc="-5" dirty="0"/>
              <a:t>Methods</a:t>
            </a:r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0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4841" y="2046455"/>
            <a:ext cx="7738745" cy="4057650"/>
          </a:xfrm>
          <a:prstGeom prst="rect">
            <a:avLst/>
          </a:prstGeom>
          <a:ln w="22498">
            <a:solidFill>
              <a:srgbClr val="000000"/>
            </a:solidFill>
          </a:ln>
        </p:spPr>
        <p:txBody>
          <a:bodyPr vert="horz" wrap="square" lIns="0" tIns="194310" rIns="0" bIns="0" rtlCol="0">
            <a:spAutoFit/>
          </a:bodyPr>
          <a:lstStyle/>
          <a:p>
            <a:pPr marL="554355">
              <a:lnSpc>
                <a:spcPct val="100000"/>
              </a:lnSpc>
              <a:spcBef>
                <a:spcPts val="1530"/>
              </a:spcBef>
            </a:pPr>
            <a:r>
              <a:rPr sz="1900" b="1" spc="-15" dirty="0">
                <a:solidFill>
                  <a:srgbClr val="000050"/>
                </a:solidFill>
                <a:latin typeface="Courier New"/>
                <a:cs typeface="Courier New"/>
              </a:rPr>
              <a:t>public</a:t>
            </a:r>
            <a:r>
              <a:rPr sz="1900" b="1" spc="-5" dirty="0">
                <a:solidFill>
                  <a:srgbClr val="000050"/>
                </a:solidFill>
                <a:latin typeface="Courier New"/>
                <a:cs typeface="Courier New"/>
              </a:rPr>
              <a:t> </a:t>
            </a:r>
            <a:r>
              <a:rPr sz="1900" b="1" spc="-15" dirty="0">
                <a:solidFill>
                  <a:srgbClr val="000050"/>
                </a:solidFill>
                <a:latin typeface="Courier New"/>
                <a:cs typeface="Courier New"/>
              </a:rPr>
              <a:t>static</a:t>
            </a:r>
            <a:r>
              <a:rPr sz="1900" b="1" spc="-5" dirty="0">
                <a:solidFill>
                  <a:srgbClr val="000050"/>
                </a:solidFill>
                <a:latin typeface="Courier New"/>
                <a:cs typeface="Courier New"/>
              </a:rPr>
              <a:t> </a:t>
            </a:r>
            <a:r>
              <a:rPr sz="1900" b="1" spc="-10" dirty="0">
                <a:solidFill>
                  <a:srgbClr val="000050"/>
                </a:solidFill>
                <a:latin typeface="Courier New"/>
                <a:cs typeface="Courier New"/>
              </a:rPr>
              <a:t>int</a:t>
            </a:r>
            <a:r>
              <a:rPr sz="1900" b="1" spc="5" dirty="0">
                <a:solidFill>
                  <a:srgbClr val="000050"/>
                </a:solidFill>
                <a:latin typeface="Courier New"/>
                <a:cs typeface="Courier New"/>
              </a:rPr>
              <a:t> </a:t>
            </a:r>
            <a:r>
              <a:rPr sz="1900" spc="-10" dirty="0">
                <a:latin typeface="Courier New"/>
                <a:cs typeface="Courier New"/>
              </a:rPr>
              <a:t>max(</a:t>
            </a:r>
            <a:r>
              <a:rPr sz="1900" b="1" spc="-10" dirty="0">
                <a:solidFill>
                  <a:srgbClr val="000050"/>
                </a:solidFill>
                <a:latin typeface="Courier New"/>
                <a:cs typeface="Courier New"/>
              </a:rPr>
              <a:t>int</a:t>
            </a:r>
            <a:r>
              <a:rPr sz="1900" b="1" spc="-5" dirty="0">
                <a:solidFill>
                  <a:srgbClr val="000050"/>
                </a:solidFill>
                <a:latin typeface="Courier New"/>
                <a:cs typeface="Courier New"/>
              </a:rPr>
              <a:t> </a:t>
            </a:r>
            <a:r>
              <a:rPr sz="1900" spc="-15" dirty="0">
                <a:latin typeface="Courier New"/>
                <a:cs typeface="Courier New"/>
              </a:rPr>
              <a:t>num1,</a:t>
            </a:r>
            <a:r>
              <a:rPr sz="1900" spc="-5" dirty="0">
                <a:latin typeface="Courier New"/>
                <a:cs typeface="Courier New"/>
              </a:rPr>
              <a:t> </a:t>
            </a:r>
            <a:r>
              <a:rPr sz="1900" b="1" spc="-10" dirty="0">
                <a:solidFill>
                  <a:srgbClr val="000050"/>
                </a:solidFill>
                <a:latin typeface="Courier New"/>
                <a:cs typeface="Courier New"/>
              </a:rPr>
              <a:t>int</a:t>
            </a:r>
            <a:r>
              <a:rPr sz="1900" b="1" dirty="0">
                <a:solidFill>
                  <a:srgbClr val="000050"/>
                </a:solidFill>
                <a:latin typeface="Courier New"/>
                <a:cs typeface="Courier New"/>
              </a:rPr>
              <a:t> </a:t>
            </a:r>
            <a:r>
              <a:rPr sz="1900" spc="-15" dirty="0">
                <a:latin typeface="Courier New"/>
                <a:cs typeface="Courier New"/>
              </a:rPr>
              <a:t>num2)</a:t>
            </a:r>
            <a:r>
              <a:rPr sz="1900" spc="-5" dirty="0">
                <a:latin typeface="Courier New"/>
                <a:cs typeface="Courier New"/>
              </a:rPr>
              <a:t> </a:t>
            </a:r>
            <a:r>
              <a:rPr sz="1900" spc="-10" dirty="0">
                <a:latin typeface="Courier New"/>
                <a:cs typeface="Courier New"/>
              </a:rPr>
              <a:t>{</a:t>
            </a:r>
            <a:endParaRPr sz="1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700">
              <a:latin typeface="Courier New"/>
              <a:cs typeface="Courier New"/>
            </a:endParaRPr>
          </a:p>
          <a:p>
            <a:pPr marL="914400">
              <a:lnSpc>
                <a:spcPct val="100000"/>
              </a:lnSpc>
            </a:pPr>
            <a:r>
              <a:rPr sz="1900" b="1" spc="-10" dirty="0">
                <a:solidFill>
                  <a:srgbClr val="000050"/>
                </a:solidFill>
                <a:latin typeface="Courier New"/>
                <a:cs typeface="Courier New"/>
              </a:rPr>
              <a:t>int</a:t>
            </a:r>
            <a:r>
              <a:rPr sz="1900" b="1" spc="-55" dirty="0">
                <a:solidFill>
                  <a:srgbClr val="000050"/>
                </a:solidFill>
                <a:latin typeface="Courier New"/>
                <a:cs typeface="Courier New"/>
              </a:rPr>
              <a:t> </a:t>
            </a:r>
            <a:r>
              <a:rPr sz="1900" spc="-10" dirty="0">
                <a:latin typeface="Courier New"/>
                <a:cs typeface="Courier New"/>
              </a:rPr>
              <a:t>result;</a:t>
            </a:r>
            <a:endParaRPr sz="1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100">
              <a:latin typeface="Courier New"/>
              <a:cs typeface="Courier New"/>
            </a:endParaRPr>
          </a:p>
          <a:p>
            <a:pPr marL="1202690" marR="4512310" indent="-288290">
              <a:lnSpc>
                <a:spcPts val="2130"/>
              </a:lnSpc>
              <a:spcBef>
                <a:spcPts val="5"/>
              </a:spcBef>
            </a:pPr>
            <a:r>
              <a:rPr sz="1900" b="1" spc="-10" dirty="0">
                <a:solidFill>
                  <a:srgbClr val="000050"/>
                </a:solidFill>
                <a:latin typeface="Courier New"/>
                <a:cs typeface="Courier New"/>
              </a:rPr>
              <a:t>if</a:t>
            </a:r>
            <a:r>
              <a:rPr sz="1900" b="1" spc="-30" dirty="0">
                <a:solidFill>
                  <a:srgbClr val="000050"/>
                </a:solidFill>
                <a:latin typeface="Courier New"/>
                <a:cs typeface="Courier New"/>
              </a:rPr>
              <a:t> </a:t>
            </a:r>
            <a:r>
              <a:rPr sz="1900" spc="-15" dirty="0">
                <a:latin typeface="Courier New"/>
                <a:cs typeface="Courier New"/>
              </a:rPr>
              <a:t>(num1</a:t>
            </a:r>
            <a:r>
              <a:rPr sz="1900" spc="-25" dirty="0">
                <a:latin typeface="Courier New"/>
                <a:cs typeface="Courier New"/>
              </a:rPr>
              <a:t> </a:t>
            </a:r>
            <a:r>
              <a:rPr sz="1900" spc="-10" dirty="0">
                <a:latin typeface="Courier New"/>
                <a:cs typeface="Courier New"/>
              </a:rPr>
              <a:t>&gt;</a:t>
            </a:r>
            <a:r>
              <a:rPr sz="1900" spc="-25" dirty="0">
                <a:latin typeface="Courier New"/>
                <a:cs typeface="Courier New"/>
              </a:rPr>
              <a:t> </a:t>
            </a:r>
            <a:r>
              <a:rPr sz="1900" spc="-10" dirty="0">
                <a:latin typeface="Courier New"/>
                <a:cs typeface="Courier New"/>
              </a:rPr>
              <a:t>num2) </a:t>
            </a:r>
            <a:r>
              <a:rPr sz="1900" spc="-1125" dirty="0">
                <a:latin typeface="Courier New"/>
                <a:cs typeface="Courier New"/>
              </a:rPr>
              <a:t> </a:t>
            </a:r>
            <a:r>
              <a:rPr sz="1900" spc="-15" dirty="0">
                <a:latin typeface="Courier New"/>
                <a:cs typeface="Courier New"/>
              </a:rPr>
              <a:t>result</a:t>
            </a:r>
            <a:r>
              <a:rPr sz="1900" spc="-40" dirty="0">
                <a:latin typeface="Courier New"/>
                <a:cs typeface="Courier New"/>
              </a:rPr>
              <a:t> </a:t>
            </a:r>
            <a:r>
              <a:rPr sz="1900" spc="-10" dirty="0">
                <a:latin typeface="Courier New"/>
                <a:cs typeface="Courier New"/>
              </a:rPr>
              <a:t>=</a:t>
            </a:r>
            <a:r>
              <a:rPr sz="1900" spc="-35" dirty="0">
                <a:latin typeface="Courier New"/>
                <a:cs typeface="Courier New"/>
              </a:rPr>
              <a:t> </a:t>
            </a:r>
            <a:r>
              <a:rPr sz="1900" spc="-10" dirty="0">
                <a:latin typeface="Courier New"/>
                <a:cs typeface="Courier New"/>
              </a:rPr>
              <a:t>num1;</a:t>
            </a:r>
            <a:endParaRPr sz="1900">
              <a:latin typeface="Courier New"/>
              <a:cs typeface="Courier New"/>
            </a:endParaRPr>
          </a:p>
          <a:p>
            <a:pPr marL="914400">
              <a:lnSpc>
                <a:spcPts val="2010"/>
              </a:lnSpc>
            </a:pPr>
            <a:r>
              <a:rPr sz="1900" b="1" spc="-10" dirty="0">
                <a:solidFill>
                  <a:srgbClr val="000050"/>
                </a:solidFill>
                <a:latin typeface="Courier New"/>
                <a:cs typeface="Courier New"/>
              </a:rPr>
              <a:t>else</a:t>
            </a:r>
            <a:endParaRPr sz="1900">
              <a:latin typeface="Courier New"/>
              <a:cs typeface="Courier New"/>
            </a:endParaRPr>
          </a:p>
          <a:p>
            <a:pPr marL="1202690">
              <a:lnSpc>
                <a:spcPts val="2205"/>
              </a:lnSpc>
            </a:pPr>
            <a:r>
              <a:rPr sz="1900" spc="-15" dirty="0">
                <a:latin typeface="Courier New"/>
                <a:cs typeface="Courier New"/>
              </a:rPr>
              <a:t>result</a:t>
            </a:r>
            <a:r>
              <a:rPr sz="1900" spc="-30" dirty="0">
                <a:latin typeface="Courier New"/>
                <a:cs typeface="Courier New"/>
              </a:rPr>
              <a:t> </a:t>
            </a:r>
            <a:r>
              <a:rPr sz="1900" spc="-10" dirty="0">
                <a:latin typeface="Courier New"/>
                <a:cs typeface="Courier New"/>
              </a:rPr>
              <a:t>=</a:t>
            </a:r>
            <a:r>
              <a:rPr sz="1900" spc="-30" dirty="0">
                <a:latin typeface="Courier New"/>
                <a:cs typeface="Courier New"/>
              </a:rPr>
              <a:t> </a:t>
            </a:r>
            <a:r>
              <a:rPr sz="1900" spc="-10" dirty="0">
                <a:latin typeface="Courier New"/>
                <a:cs typeface="Courier New"/>
              </a:rPr>
              <a:t>num2;</a:t>
            </a:r>
            <a:endParaRPr sz="1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700">
              <a:latin typeface="Courier New"/>
              <a:cs typeface="Courier New"/>
            </a:endParaRPr>
          </a:p>
          <a:p>
            <a:pPr marL="914400">
              <a:lnSpc>
                <a:spcPts val="2205"/>
              </a:lnSpc>
            </a:pPr>
            <a:r>
              <a:rPr sz="1900" b="1" spc="-10" dirty="0">
                <a:solidFill>
                  <a:srgbClr val="000050"/>
                </a:solidFill>
                <a:latin typeface="Courier New"/>
                <a:cs typeface="Courier New"/>
              </a:rPr>
              <a:t>return</a:t>
            </a:r>
            <a:r>
              <a:rPr sz="1900" b="1" spc="-45" dirty="0">
                <a:solidFill>
                  <a:srgbClr val="000050"/>
                </a:solidFill>
                <a:latin typeface="Courier New"/>
                <a:cs typeface="Courier New"/>
              </a:rPr>
              <a:t> </a:t>
            </a:r>
            <a:r>
              <a:rPr sz="1900" spc="-10" dirty="0">
                <a:latin typeface="Courier New"/>
                <a:cs typeface="Courier New"/>
              </a:rPr>
              <a:t>result;</a:t>
            </a:r>
            <a:endParaRPr sz="1900">
              <a:latin typeface="Courier New"/>
              <a:cs typeface="Courier New"/>
            </a:endParaRPr>
          </a:p>
          <a:p>
            <a:pPr marL="554355">
              <a:lnSpc>
                <a:spcPts val="2205"/>
              </a:lnSpc>
            </a:pPr>
            <a:r>
              <a:rPr sz="1900" spc="-10" dirty="0">
                <a:latin typeface="Courier New"/>
                <a:cs typeface="Courier New"/>
              </a:rPr>
              <a:t>}</a:t>
            </a:r>
            <a:endParaRPr sz="19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60885" y="1597953"/>
            <a:ext cx="1424940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spc="-5" dirty="0">
                <a:latin typeface="Times New Roman"/>
                <a:cs typeface="Times New Roman"/>
              </a:rPr>
              <a:t>Define</a:t>
            </a:r>
            <a:r>
              <a:rPr sz="1650" spc="-20" dirty="0">
                <a:latin typeface="Times New Roman"/>
                <a:cs typeface="Times New Roman"/>
              </a:rPr>
              <a:t> </a:t>
            </a:r>
            <a:r>
              <a:rPr sz="1650" dirty="0">
                <a:latin typeface="Times New Roman"/>
                <a:cs typeface="Times New Roman"/>
              </a:rPr>
              <a:t>a</a:t>
            </a:r>
            <a:r>
              <a:rPr sz="1650" spc="-20" dirty="0">
                <a:latin typeface="Times New Roman"/>
                <a:cs typeface="Times New Roman"/>
              </a:rPr>
              <a:t> </a:t>
            </a:r>
            <a:r>
              <a:rPr sz="1650" spc="-5" dirty="0">
                <a:latin typeface="Times New Roman"/>
                <a:cs typeface="Times New Roman"/>
              </a:rPr>
              <a:t>method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680381" y="1628008"/>
            <a:ext cx="1436370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dirty="0">
                <a:latin typeface="Times New Roman"/>
                <a:cs typeface="Times New Roman"/>
              </a:rPr>
              <a:t>Invoke</a:t>
            </a:r>
            <a:r>
              <a:rPr sz="1650" spc="-30" dirty="0">
                <a:latin typeface="Times New Roman"/>
                <a:cs typeface="Times New Roman"/>
              </a:rPr>
              <a:t> </a:t>
            </a:r>
            <a:r>
              <a:rPr sz="1650" dirty="0">
                <a:latin typeface="Times New Roman"/>
                <a:cs typeface="Times New Roman"/>
              </a:rPr>
              <a:t>a</a:t>
            </a:r>
            <a:r>
              <a:rPr sz="1650" spc="-30" dirty="0">
                <a:latin typeface="Times New Roman"/>
                <a:cs typeface="Times New Roman"/>
              </a:rPr>
              <a:t> </a:t>
            </a:r>
            <a:r>
              <a:rPr sz="1650" spc="-5" dirty="0">
                <a:latin typeface="Times New Roman"/>
                <a:cs typeface="Times New Roman"/>
              </a:rPr>
              <a:t>method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83423" y="2076509"/>
            <a:ext cx="3449954" cy="3366770"/>
          </a:xfrm>
          <a:prstGeom prst="rect">
            <a:avLst/>
          </a:prstGeom>
          <a:ln w="22498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100">
              <a:latin typeface="Times New Roman"/>
              <a:cs typeface="Times New Roman"/>
            </a:endParaRPr>
          </a:p>
          <a:p>
            <a:pPr marR="40005" algn="ctr">
              <a:lnSpc>
                <a:spcPct val="100000"/>
              </a:lnSpc>
            </a:pPr>
            <a:r>
              <a:rPr sz="1900" b="1" spc="-10" dirty="0">
                <a:solidFill>
                  <a:srgbClr val="000050"/>
                </a:solidFill>
                <a:latin typeface="Courier New"/>
                <a:cs typeface="Courier New"/>
              </a:rPr>
              <a:t>int</a:t>
            </a:r>
            <a:r>
              <a:rPr sz="1900" b="1" spc="-20" dirty="0">
                <a:solidFill>
                  <a:srgbClr val="000050"/>
                </a:solidFill>
                <a:latin typeface="Courier New"/>
                <a:cs typeface="Courier New"/>
              </a:rPr>
              <a:t> </a:t>
            </a:r>
            <a:r>
              <a:rPr sz="1900" spc="-10" dirty="0">
                <a:latin typeface="Courier New"/>
                <a:cs typeface="Courier New"/>
              </a:rPr>
              <a:t>z</a:t>
            </a:r>
            <a:r>
              <a:rPr sz="1900" spc="-20" dirty="0">
                <a:latin typeface="Courier New"/>
                <a:cs typeface="Courier New"/>
              </a:rPr>
              <a:t> </a:t>
            </a:r>
            <a:r>
              <a:rPr sz="1900" spc="-10" dirty="0">
                <a:latin typeface="Courier New"/>
                <a:cs typeface="Courier New"/>
              </a:rPr>
              <a:t>=</a:t>
            </a:r>
            <a:r>
              <a:rPr sz="1900" spc="-20" dirty="0">
                <a:latin typeface="Courier New"/>
                <a:cs typeface="Courier New"/>
              </a:rPr>
              <a:t> </a:t>
            </a:r>
            <a:r>
              <a:rPr sz="1900" spc="-15" dirty="0">
                <a:latin typeface="Courier New"/>
                <a:cs typeface="Courier New"/>
              </a:rPr>
              <a:t>max(x,</a:t>
            </a:r>
            <a:r>
              <a:rPr sz="1900" spc="-20" dirty="0">
                <a:latin typeface="Courier New"/>
                <a:cs typeface="Courier New"/>
              </a:rPr>
              <a:t> </a:t>
            </a:r>
            <a:r>
              <a:rPr sz="1900" spc="-15" dirty="0">
                <a:latin typeface="Courier New"/>
                <a:cs typeface="Courier New"/>
              </a:rPr>
              <a:t>y);</a:t>
            </a:r>
            <a:endParaRPr sz="1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100">
              <a:latin typeface="Courier New"/>
              <a:cs typeface="Courier New"/>
            </a:endParaRPr>
          </a:p>
          <a:p>
            <a:pPr marL="1906905" marR="289560" indent="-230504">
              <a:lnSpc>
                <a:spcPts val="1889"/>
              </a:lnSpc>
              <a:spcBef>
                <a:spcPts val="5"/>
              </a:spcBef>
            </a:pPr>
            <a:r>
              <a:rPr sz="1650" spc="-5" dirty="0">
                <a:latin typeface="Times New Roman"/>
                <a:cs typeface="Times New Roman"/>
              </a:rPr>
              <a:t>actual parameters </a:t>
            </a:r>
            <a:r>
              <a:rPr sz="1650" spc="-400" dirty="0">
                <a:latin typeface="Times New Roman"/>
                <a:cs typeface="Times New Roman"/>
              </a:rPr>
              <a:t> </a:t>
            </a:r>
            <a:r>
              <a:rPr sz="1650" spc="-5" dirty="0">
                <a:latin typeface="Times New Roman"/>
                <a:cs typeface="Times New Roman"/>
              </a:rPr>
              <a:t>(arguments)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002974" y="2978165"/>
            <a:ext cx="180340" cy="441959"/>
          </a:xfrm>
          <a:custGeom>
            <a:avLst/>
            <a:gdLst/>
            <a:ahLst/>
            <a:cxnLst/>
            <a:rect l="l" t="t" r="r" b="b"/>
            <a:pathLst>
              <a:path w="180340" h="441960">
                <a:moveTo>
                  <a:pt x="89982" y="120220"/>
                </a:moveTo>
                <a:lnTo>
                  <a:pt x="74985" y="130238"/>
                </a:lnTo>
                <a:lnTo>
                  <a:pt x="74987" y="441812"/>
                </a:lnTo>
                <a:lnTo>
                  <a:pt x="104982" y="441812"/>
                </a:lnTo>
                <a:lnTo>
                  <a:pt x="104979" y="130238"/>
                </a:lnTo>
                <a:lnTo>
                  <a:pt x="89982" y="120220"/>
                </a:lnTo>
                <a:close/>
              </a:path>
              <a:path w="180340" h="441960">
                <a:moveTo>
                  <a:pt x="89982" y="0"/>
                </a:moveTo>
                <a:lnTo>
                  <a:pt x="0" y="180331"/>
                </a:lnTo>
                <a:lnTo>
                  <a:pt x="74984" y="130239"/>
                </a:lnTo>
                <a:lnTo>
                  <a:pt x="74984" y="120220"/>
                </a:lnTo>
                <a:lnTo>
                  <a:pt x="149973" y="120220"/>
                </a:lnTo>
                <a:lnTo>
                  <a:pt x="89982" y="0"/>
                </a:lnTo>
                <a:close/>
              </a:path>
              <a:path w="180340" h="441960">
                <a:moveTo>
                  <a:pt x="149973" y="120220"/>
                </a:moveTo>
                <a:lnTo>
                  <a:pt x="104979" y="120220"/>
                </a:lnTo>
                <a:lnTo>
                  <a:pt x="104980" y="130239"/>
                </a:lnTo>
                <a:lnTo>
                  <a:pt x="179969" y="180331"/>
                </a:lnTo>
                <a:lnTo>
                  <a:pt x="149973" y="120220"/>
                </a:lnTo>
                <a:close/>
              </a:path>
              <a:path w="180340" h="441960">
                <a:moveTo>
                  <a:pt x="89982" y="120220"/>
                </a:moveTo>
                <a:lnTo>
                  <a:pt x="74984" y="120220"/>
                </a:lnTo>
                <a:lnTo>
                  <a:pt x="74984" y="130239"/>
                </a:lnTo>
                <a:lnTo>
                  <a:pt x="89982" y="120220"/>
                </a:lnTo>
                <a:close/>
              </a:path>
              <a:path w="180340" h="441960">
                <a:moveTo>
                  <a:pt x="104979" y="120220"/>
                </a:moveTo>
                <a:lnTo>
                  <a:pt x="89982" y="120220"/>
                </a:lnTo>
                <a:lnTo>
                  <a:pt x="104979" y="130238"/>
                </a:lnTo>
                <a:lnTo>
                  <a:pt x="104979" y="1202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613044" y="2978165"/>
            <a:ext cx="180340" cy="462915"/>
          </a:xfrm>
          <a:custGeom>
            <a:avLst/>
            <a:gdLst/>
            <a:ahLst/>
            <a:cxnLst/>
            <a:rect l="l" t="t" r="r" b="b"/>
            <a:pathLst>
              <a:path w="180340" h="462914">
                <a:moveTo>
                  <a:pt x="89982" y="120220"/>
                </a:moveTo>
                <a:lnTo>
                  <a:pt x="74986" y="130238"/>
                </a:lnTo>
                <a:lnTo>
                  <a:pt x="74987" y="462850"/>
                </a:lnTo>
                <a:lnTo>
                  <a:pt x="104982" y="462850"/>
                </a:lnTo>
                <a:lnTo>
                  <a:pt x="104978" y="130238"/>
                </a:lnTo>
                <a:lnTo>
                  <a:pt x="89982" y="120220"/>
                </a:lnTo>
                <a:close/>
              </a:path>
              <a:path w="180340" h="462914">
                <a:moveTo>
                  <a:pt x="89982" y="0"/>
                </a:moveTo>
                <a:lnTo>
                  <a:pt x="0" y="180331"/>
                </a:lnTo>
                <a:lnTo>
                  <a:pt x="74984" y="130239"/>
                </a:lnTo>
                <a:lnTo>
                  <a:pt x="74984" y="120220"/>
                </a:lnTo>
                <a:lnTo>
                  <a:pt x="149972" y="120220"/>
                </a:lnTo>
                <a:lnTo>
                  <a:pt x="89982" y="0"/>
                </a:lnTo>
                <a:close/>
              </a:path>
              <a:path w="180340" h="462914">
                <a:moveTo>
                  <a:pt x="149972" y="120220"/>
                </a:moveTo>
                <a:lnTo>
                  <a:pt x="104978" y="120220"/>
                </a:lnTo>
                <a:lnTo>
                  <a:pt x="104980" y="130239"/>
                </a:lnTo>
                <a:lnTo>
                  <a:pt x="179967" y="180331"/>
                </a:lnTo>
                <a:lnTo>
                  <a:pt x="149972" y="120220"/>
                </a:lnTo>
                <a:close/>
              </a:path>
              <a:path w="180340" h="462914">
                <a:moveTo>
                  <a:pt x="89982" y="120220"/>
                </a:moveTo>
                <a:lnTo>
                  <a:pt x="74984" y="120220"/>
                </a:lnTo>
                <a:lnTo>
                  <a:pt x="74984" y="130239"/>
                </a:lnTo>
                <a:lnTo>
                  <a:pt x="89982" y="120220"/>
                </a:lnTo>
                <a:close/>
              </a:path>
              <a:path w="180340" h="462914">
                <a:moveTo>
                  <a:pt x="104978" y="120220"/>
                </a:moveTo>
                <a:lnTo>
                  <a:pt x="89982" y="120220"/>
                </a:lnTo>
                <a:lnTo>
                  <a:pt x="104978" y="130238"/>
                </a:lnTo>
                <a:lnTo>
                  <a:pt x="104978" y="1202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297938" y="947419"/>
            <a:ext cx="94634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The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variables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defined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method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header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are</a:t>
            </a:r>
            <a:r>
              <a:rPr sz="2400" dirty="0">
                <a:latin typeface="Times New Roman"/>
                <a:cs typeface="Times New Roman"/>
              </a:rPr>
              <a:t> known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as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b="1" i="1" spc="-5" dirty="0">
                <a:latin typeface="Times New Roman"/>
                <a:cs typeface="Times New Roman"/>
              </a:rPr>
              <a:t>formal</a:t>
            </a:r>
            <a:r>
              <a:rPr sz="2400" b="1" i="1" dirty="0">
                <a:latin typeface="Times New Roman"/>
                <a:cs typeface="Times New Roman"/>
              </a:rPr>
              <a:t> </a:t>
            </a:r>
            <a:r>
              <a:rPr sz="2400" b="1" i="1" spc="-5" dirty="0">
                <a:latin typeface="Times New Roman"/>
                <a:cs typeface="Times New Roman"/>
              </a:rPr>
              <a:t>parameters</a:t>
            </a:r>
            <a:r>
              <a:rPr sz="2400" spc="-5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6184629" y="2290348"/>
            <a:ext cx="594995" cy="242570"/>
            <a:chOff x="6184629" y="2290348"/>
            <a:chExt cx="594995" cy="242570"/>
          </a:xfrm>
        </p:grpSpPr>
        <p:sp>
          <p:nvSpPr>
            <p:cNvPr id="10" name="object 10"/>
            <p:cNvSpPr/>
            <p:nvPr/>
          </p:nvSpPr>
          <p:spPr>
            <a:xfrm>
              <a:off x="6190979" y="2296698"/>
              <a:ext cx="582295" cy="229870"/>
            </a:xfrm>
            <a:custGeom>
              <a:avLst/>
              <a:gdLst/>
              <a:ahLst/>
              <a:cxnLst/>
              <a:rect l="l" t="t" r="r" b="b"/>
              <a:pathLst>
                <a:path w="582295" h="229869">
                  <a:moveTo>
                    <a:pt x="582067" y="0"/>
                  </a:moveTo>
                  <a:lnTo>
                    <a:pt x="0" y="0"/>
                  </a:lnTo>
                  <a:lnTo>
                    <a:pt x="0" y="229789"/>
                  </a:lnTo>
                  <a:lnTo>
                    <a:pt x="582067" y="229789"/>
                  </a:lnTo>
                  <a:lnTo>
                    <a:pt x="582067" y="0"/>
                  </a:lnTo>
                  <a:close/>
                </a:path>
              </a:pathLst>
            </a:custGeom>
            <a:solidFill>
              <a:srgbClr val="4472C4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190979" y="2296698"/>
              <a:ext cx="582295" cy="229870"/>
            </a:xfrm>
            <a:custGeom>
              <a:avLst/>
              <a:gdLst/>
              <a:ahLst/>
              <a:cxnLst/>
              <a:rect l="l" t="t" r="r" b="b"/>
              <a:pathLst>
                <a:path w="582295" h="229869">
                  <a:moveTo>
                    <a:pt x="0" y="0"/>
                  </a:moveTo>
                  <a:lnTo>
                    <a:pt x="582068" y="0"/>
                  </a:lnTo>
                  <a:lnTo>
                    <a:pt x="582068" y="229790"/>
                  </a:lnTo>
                  <a:lnTo>
                    <a:pt x="0" y="22979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4739480" y="2283244"/>
            <a:ext cx="594995" cy="242570"/>
            <a:chOff x="4739480" y="2283244"/>
            <a:chExt cx="594995" cy="242570"/>
          </a:xfrm>
        </p:grpSpPr>
        <p:sp>
          <p:nvSpPr>
            <p:cNvPr id="13" name="object 13"/>
            <p:cNvSpPr/>
            <p:nvPr/>
          </p:nvSpPr>
          <p:spPr>
            <a:xfrm>
              <a:off x="4745830" y="2289594"/>
              <a:ext cx="582295" cy="229870"/>
            </a:xfrm>
            <a:custGeom>
              <a:avLst/>
              <a:gdLst/>
              <a:ahLst/>
              <a:cxnLst/>
              <a:rect l="l" t="t" r="r" b="b"/>
              <a:pathLst>
                <a:path w="582295" h="229869">
                  <a:moveTo>
                    <a:pt x="582068" y="0"/>
                  </a:moveTo>
                  <a:lnTo>
                    <a:pt x="0" y="0"/>
                  </a:lnTo>
                  <a:lnTo>
                    <a:pt x="0" y="229789"/>
                  </a:lnTo>
                  <a:lnTo>
                    <a:pt x="582068" y="229789"/>
                  </a:lnTo>
                  <a:lnTo>
                    <a:pt x="582068" y="0"/>
                  </a:lnTo>
                  <a:close/>
                </a:path>
              </a:pathLst>
            </a:custGeom>
            <a:solidFill>
              <a:srgbClr val="4472C4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745830" y="2289594"/>
              <a:ext cx="582295" cy="229870"/>
            </a:xfrm>
            <a:custGeom>
              <a:avLst/>
              <a:gdLst/>
              <a:ahLst/>
              <a:cxnLst/>
              <a:rect l="l" t="t" r="r" b="b"/>
              <a:pathLst>
                <a:path w="582295" h="229869">
                  <a:moveTo>
                    <a:pt x="0" y="0"/>
                  </a:moveTo>
                  <a:lnTo>
                    <a:pt x="582069" y="0"/>
                  </a:lnTo>
                  <a:lnTo>
                    <a:pt x="582069" y="229790"/>
                  </a:lnTo>
                  <a:lnTo>
                    <a:pt x="0" y="22979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993139" y="118871"/>
            <a:ext cx="4050029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5.2.</a:t>
            </a:r>
            <a:r>
              <a:rPr spc="-25" dirty="0"/>
              <a:t> </a:t>
            </a:r>
            <a:r>
              <a:rPr spc="-5" dirty="0"/>
              <a:t>Defining</a:t>
            </a:r>
            <a:r>
              <a:rPr spc="-20" dirty="0"/>
              <a:t> </a:t>
            </a:r>
            <a:r>
              <a:rPr spc="-5" dirty="0"/>
              <a:t>Methods</a:t>
            </a:r>
          </a:p>
        </p:txBody>
      </p:sp>
      <p:grpSp>
        <p:nvGrpSpPr>
          <p:cNvPr id="16" name="object 16"/>
          <p:cNvGrpSpPr/>
          <p:nvPr/>
        </p:nvGrpSpPr>
        <p:grpSpPr>
          <a:xfrm>
            <a:off x="0" y="0"/>
            <a:ext cx="12192000" cy="1250950"/>
            <a:chOff x="0" y="0"/>
            <a:chExt cx="12192000" cy="1250950"/>
          </a:xfrm>
        </p:grpSpPr>
        <p:sp>
          <p:nvSpPr>
            <p:cNvPr id="17" name="object 17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</p:grp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Lecture</a:t>
            </a:r>
            <a:r>
              <a:rPr spc="-15" dirty="0"/>
              <a:t> </a:t>
            </a:r>
            <a:r>
              <a:rPr dirty="0"/>
              <a:t>5</a:t>
            </a:r>
            <a:r>
              <a:rPr spc="-15" dirty="0"/>
              <a:t> </a:t>
            </a:r>
            <a:r>
              <a:rPr dirty="0"/>
              <a:t>-</a:t>
            </a:r>
            <a:r>
              <a:rPr spc="-25" dirty="0"/>
              <a:t> </a:t>
            </a:r>
            <a:r>
              <a:rPr spc="-5" dirty="0"/>
              <a:t>Methods</a:t>
            </a:r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0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407</TotalTime>
  <Words>4050</Words>
  <Application>Microsoft Office PowerPoint</Application>
  <PresentationFormat>Widescreen</PresentationFormat>
  <Paragraphs>728</Paragraphs>
  <Slides>56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3" baseType="lpstr">
      <vt:lpstr>Arial</vt:lpstr>
      <vt:lpstr>Calibri</vt:lpstr>
      <vt:lpstr>Calibri Light</vt:lpstr>
      <vt:lpstr>Courier New</vt:lpstr>
      <vt:lpstr>Times New Roman</vt:lpstr>
      <vt:lpstr>Wingdings</vt:lpstr>
      <vt:lpstr>Office Theme</vt:lpstr>
      <vt:lpstr>CS 501 – Introduction to JAVA Programing Lecture 5 – Methods  Lecture 6 – 1-D Array  Lecture 7 – M-D Array</vt:lpstr>
      <vt:lpstr>PowerPoint Presentation</vt:lpstr>
      <vt:lpstr>5.1. Opening Problem</vt:lpstr>
      <vt:lpstr>5.1. Opening Problem</vt:lpstr>
      <vt:lpstr>5.1. Opening Problem</vt:lpstr>
      <vt:lpstr>5.1. Opening Problem</vt:lpstr>
      <vt:lpstr>5.2. Defining Methods</vt:lpstr>
      <vt:lpstr>5.2. Defining Methods</vt:lpstr>
      <vt:lpstr>5.2. Defining Methods</vt:lpstr>
      <vt:lpstr>5.2. Defining Methods</vt:lpstr>
      <vt:lpstr>5.2. Defining Methods</vt:lpstr>
      <vt:lpstr>5.3. Calling Methods</vt:lpstr>
      <vt:lpstr>5.3. Calling Methods</vt:lpstr>
      <vt:lpstr>5.3. Calling Methods</vt:lpstr>
      <vt:lpstr>5.3. Calling Methods</vt:lpstr>
      <vt:lpstr>PowerPoint Presentation</vt:lpstr>
      <vt:lpstr>5.3. Calling Methods</vt:lpstr>
      <vt:lpstr>5.3. Calling Methods</vt:lpstr>
      <vt:lpstr>5.3. Calling Methods</vt:lpstr>
      <vt:lpstr>5.3. Calling Methods</vt:lpstr>
      <vt:lpstr>5.3. Calling Methods</vt:lpstr>
      <vt:lpstr>5.3. Calling Methods</vt:lpstr>
      <vt:lpstr>5.3. Calling Methods</vt:lpstr>
      <vt:lpstr>5.3. Calling Methods</vt:lpstr>
      <vt:lpstr>5.3. Calling Methods</vt:lpstr>
      <vt:lpstr>5.3. Calling Methods</vt:lpstr>
      <vt:lpstr>5.3. Calling Methods</vt:lpstr>
      <vt:lpstr>5.4. Passing Parameters</vt:lpstr>
      <vt:lpstr>5.4. Passing Parameters</vt:lpstr>
      <vt:lpstr>5.4. Passing Parameters</vt:lpstr>
      <vt:lpstr>5.4. Passing Parameters – Stack Memory</vt:lpstr>
      <vt:lpstr>PowerPoint Presentation</vt:lpstr>
      <vt:lpstr>5.5. Modularizing Code</vt:lpstr>
      <vt:lpstr>5.5. Modularizing Code</vt:lpstr>
      <vt:lpstr>5.5. Modularizing Code</vt:lpstr>
      <vt:lpstr>5.5. Modularizing Code</vt:lpstr>
      <vt:lpstr>5.5. Modularizing Code</vt:lpstr>
      <vt:lpstr>5.5. Modularizing Code</vt:lpstr>
      <vt:lpstr>5.6. Scope of Local Variables</vt:lpstr>
      <vt:lpstr>5.6. Scope of Local Variables</vt:lpstr>
      <vt:lpstr>5.6. Scope of Local Variables</vt:lpstr>
      <vt:lpstr>5.7. Method Abstraction</vt:lpstr>
      <vt:lpstr>Benefits of Methods</vt:lpstr>
      <vt:lpstr>PowerPoint Presentation</vt:lpstr>
      <vt:lpstr>5.8. Case Study - PrintCalendar</vt:lpstr>
      <vt:lpstr>PowerPoint Presentation</vt:lpstr>
      <vt:lpstr>5.8. Case Study - PrintCalendar</vt:lpstr>
      <vt:lpstr>5.8. Case Study - PrintCalendar</vt:lpstr>
      <vt:lpstr>5.8. Case Study - PrintCalendar</vt:lpstr>
      <vt:lpstr>5.8. Case Study - PrintCalendar</vt:lpstr>
      <vt:lpstr>5.8. Case Study - PrintCalendar</vt:lpstr>
      <vt:lpstr>5.8. Case Study - PrintCalendar</vt:lpstr>
      <vt:lpstr>5.8. Case Study - PrintCalendar</vt:lpstr>
      <vt:lpstr>5.8. Case Study - PrintCalendar</vt:lpstr>
      <vt:lpstr>5.8. Case Study - PrintCalendar</vt:lpstr>
      <vt:lpstr>5.8. Case Study - PrintCalendar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Aughdon Breslin</cp:lastModifiedBy>
  <cp:revision>4</cp:revision>
  <dcterms:created xsi:type="dcterms:W3CDTF">2025-02-01T16:10:18Z</dcterms:created>
  <dcterms:modified xsi:type="dcterms:W3CDTF">2025-02-10T04:28:23Z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2022-09-24T00:00:00Z</vt:filetime>
  </property>
  <property fmtid="{D5CDD505-2E9C-101B-9397-08002B2CF9AE}" pid="3" name="LastSaved">
    <vt:filetime>2025-02-01T00:00:00Z</vt:filetime>
  </property>
  <property fmtid="{D5CDD505-2E9C-101B-9397-08002B2CF9AE}" pid="4" name="MSIP_Label_a73fd474-4f3c-44ed-88fb-5cc4bd2471bf_Enabled">
    <vt:lpwstr>true</vt:lpwstr>
  </property>
  <property fmtid="{D5CDD505-2E9C-101B-9397-08002B2CF9AE}" pid="5" name="MSIP_Label_a73fd474-4f3c-44ed-88fb-5cc4bd2471bf_SetDate">
    <vt:lpwstr>2025-02-07T21:52:39Z</vt:lpwstr>
  </property>
  <property fmtid="{D5CDD505-2E9C-101B-9397-08002B2CF9AE}" pid="6" name="MSIP_Label_a73fd474-4f3c-44ed-88fb-5cc4bd2471bf_Method">
    <vt:lpwstr>Standard</vt:lpwstr>
  </property>
  <property fmtid="{D5CDD505-2E9C-101B-9397-08002B2CF9AE}" pid="7" name="MSIP_Label_a73fd474-4f3c-44ed-88fb-5cc4bd2471bf_Name">
    <vt:lpwstr>defa4170-0d19-0005-0004-bc88714345d2</vt:lpwstr>
  </property>
  <property fmtid="{D5CDD505-2E9C-101B-9397-08002B2CF9AE}" pid="8" name="MSIP_Label_a73fd474-4f3c-44ed-88fb-5cc4bd2471bf_SiteId">
    <vt:lpwstr>8d1a69ec-03b5-4345-ae21-dad112f5fb4f</vt:lpwstr>
  </property>
  <property fmtid="{D5CDD505-2E9C-101B-9397-08002B2CF9AE}" pid="9" name="MSIP_Label_a73fd474-4f3c-44ed-88fb-5cc4bd2471bf_ActionId">
    <vt:lpwstr>0366e1e7-183a-46c8-ba97-b888effeba2c</vt:lpwstr>
  </property>
  <property fmtid="{D5CDD505-2E9C-101B-9397-08002B2CF9AE}" pid="10" name="MSIP_Label_a73fd474-4f3c-44ed-88fb-5cc4bd2471bf_ContentBits">
    <vt:lpwstr>0</vt:lpwstr>
  </property>
  <property fmtid="{D5CDD505-2E9C-101B-9397-08002B2CF9AE}" pid="11" name="MSIP_Label_a73fd474-4f3c-44ed-88fb-5cc4bd2471bf_Tag">
    <vt:lpwstr>10, 3, 0, 1</vt:lpwstr>
  </property>
</Properties>
</file>